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1" roundtripDataSignature="AMtx7mi33L0t6Wt9tm0SCpQkGDTzPoxG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701025" y="4415775"/>
            <a:ext cx="5608300" cy="418337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68625" y="697225"/>
            <a:ext cx="4673825" cy="34861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f800350dc6_0_0:notes"/>
          <p:cNvSpPr txBox="1"/>
          <p:nvPr>
            <p:ph idx="1" type="body"/>
          </p:nvPr>
        </p:nvSpPr>
        <p:spPr>
          <a:xfrm>
            <a:off x="701025" y="4415775"/>
            <a:ext cx="5608200" cy="41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f800350dc6_0_0:notes"/>
          <p:cNvSpPr/>
          <p:nvPr>
            <p:ph idx="2" type="sldImg"/>
          </p:nvPr>
        </p:nvSpPr>
        <p:spPr>
          <a:xfrm>
            <a:off x="1168625" y="697225"/>
            <a:ext cx="4673700" cy="3486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7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7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7"/>
          <p:cNvSpPr txBox="1"/>
          <p:nvPr>
            <p:ph idx="1" type="subTitle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" name="Google Shape;19;p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" name="Google Shape;22;p7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9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7" name="Google Shape;37;p9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" type="body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1"/>
          <p:cNvSpPr txBox="1"/>
          <p:nvPr>
            <p:ph idx="2" type="body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1"/>
          <p:cNvSpPr txBox="1"/>
          <p:nvPr>
            <p:ph idx="4" type="body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5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5"/>
          <p:cNvSpPr txBox="1"/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78" name="Google Shape;78;p15"/>
          <p:cNvPicPr preferRelativeResize="0"/>
          <p:nvPr>
            <p:ph idx="2" type="pic"/>
          </p:nvPr>
        </p:nvPicPr>
        <p:blipFill/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0" name="Google Shape;80;p1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6"/>
          <p:cNvSpPr/>
          <p:nvPr/>
        </p:nvSpPr>
        <p:spPr>
          <a:xfrm>
            <a:off x="0" y="6334316"/>
            <a:ext cx="12192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6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6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Relationship Id="rId4" Type="http://schemas.openxmlformats.org/officeDocument/2006/relationships/image" Target="../media/image5.jp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1.jpg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Relationship Id="rId4" Type="http://schemas.openxmlformats.org/officeDocument/2006/relationships/image" Target="../media/image10.jpg"/><Relationship Id="rId5" Type="http://schemas.openxmlformats.org/officeDocument/2006/relationships/image" Target="../media/image3.jpg"/><Relationship Id="rId6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brittany.n.spry@jpsny.org" TargetMode="External"/><Relationship Id="rId4" Type="http://schemas.openxmlformats.org/officeDocument/2006/relationships/hyperlink" Target="mailto:brittany.n.spry@jpsny.org" TargetMode="External"/><Relationship Id="rId5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/>
          <p:nvPr>
            <p:ph type="ctrTitle"/>
          </p:nvPr>
        </p:nvSpPr>
        <p:spPr>
          <a:xfrm>
            <a:off x="631767" y="758952"/>
            <a:ext cx="11197244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alibri"/>
              <a:buNone/>
            </a:pPr>
            <a:r>
              <a:rPr lang="en-US" sz="7200"/>
              <a:t>American Rescue Plan Act (ARPA) Funds, 2021</a:t>
            </a:r>
            <a:endParaRPr sz="7200"/>
          </a:p>
        </p:txBody>
      </p:sp>
      <p:sp>
        <p:nvSpPr>
          <p:cNvPr id="102" name="Google Shape;102;p1"/>
          <p:cNvSpPr txBox="1"/>
          <p:nvPr>
            <p:ph idx="1" type="subTitle"/>
          </p:nvPr>
        </p:nvSpPr>
        <p:spPr>
          <a:xfrm>
            <a:off x="631767" y="4455620"/>
            <a:ext cx="1052668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/>
              <a:t>JAMESTOWN CITY SCHOOL DISTRICT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/>
              <a:t>American Rescue Plan Act, 2021</a:t>
            </a:r>
            <a:endParaRPr/>
          </a:p>
        </p:txBody>
      </p:sp>
      <p:sp>
        <p:nvSpPr>
          <p:cNvPr id="108" name="Google Shape;108;p2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President Biden signed the American Rescue Plan Act of 2021 into law, March 2021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Intended to combat COVID-19 pandemic public health &amp; economic impact</a:t>
            </a:r>
            <a:endParaRPr/>
          </a:p>
          <a:p>
            <a:pPr indent="-127000" lvl="0" marL="9144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New York allocated nearly $9 billion in ARPA-ESSER funds 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90% going to local education agencies, include public schools</a:t>
            </a:r>
            <a:endParaRPr/>
          </a:p>
          <a:p>
            <a:pPr indent="-127000" lvl="0" marL="9144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2021-22 NYS budget requires local education agencies to create and post a plan of how funds will be spent</a:t>
            </a:r>
            <a:endParaRPr/>
          </a:p>
          <a:p>
            <a:pPr indent="-1270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Jamestown City School District has been allocated $21,121,558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 20% must be reserved and used to combat learning loss</a:t>
            </a:r>
            <a:endParaRPr/>
          </a:p>
          <a:p>
            <a:pPr indent="0" lvl="0" marL="9144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/>
              <a:t>ARPA Funds Allowable Use</a:t>
            </a:r>
            <a:endParaRPr/>
          </a:p>
        </p:txBody>
      </p:sp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1097280" y="1845733"/>
            <a:ext cx="10058400" cy="4363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/>
              <a:t>Districts should prioritize spending on non-recurring expenses in the following areas:</a:t>
            </a:r>
            <a:endParaRPr/>
          </a:p>
          <a:p>
            <a:pPr indent="-1270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Return to In Person Instruction </a:t>
            </a:r>
            <a:endParaRPr/>
          </a:p>
          <a:p>
            <a:pPr indent="-1270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Operations and Technology</a:t>
            </a:r>
            <a:endParaRPr/>
          </a:p>
          <a:p>
            <a:pPr indent="-127000" lvl="0" marL="9144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Addressing the impacts of COVID-19</a:t>
            </a:r>
            <a:endParaRPr/>
          </a:p>
        </p:txBody>
      </p:sp>
      <p:pic>
        <p:nvPicPr>
          <p:cNvPr id="115" name="Google Shape;11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8121" y="3711631"/>
            <a:ext cx="3358342" cy="2518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44117" y="3711631"/>
            <a:ext cx="2414787" cy="2518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80357" y="3690850"/>
            <a:ext cx="3358342" cy="2518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/>
              <a:t>Current Use ARPA Funds for JPS</a:t>
            </a:r>
            <a:endParaRPr/>
          </a:p>
        </p:txBody>
      </p:sp>
      <p:sp>
        <p:nvSpPr>
          <p:cNvPr id="123" name="Google Shape;123;p4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US"/>
              <a:t> What have we used funds for to date?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PPE such as masks, thermometers, etc.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Accommodations for social distancing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Replace technology 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Charging stations for technology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Summer Programming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Staff for COVID-19 Requirements</a:t>
            </a:r>
            <a:endParaRPr/>
          </a:p>
          <a:p>
            <a:pPr indent="-182880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/>
              <a:t>Literacy Coordinator</a:t>
            </a:r>
            <a:endParaRPr/>
          </a:p>
          <a:p>
            <a:pPr indent="-6857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/>
          </a:p>
          <a:p>
            <a:pPr indent="0" lvl="1" marL="20116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6857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/>
          </a:p>
          <a:p>
            <a:pPr indent="-6857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/>
          </a:p>
          <a:p>
            <a:pPr indent="-6857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1200" y="1954108"/>
            <a:ext cx="5364480" cy="402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5578" y="4638810"/>
            <a:ext cx="1640378" cy="1230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60865" y="4638810"/>
            <a:ext cx="1651461" cy="1238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/>
              <a:t>Future Use ARPA Funds for JPS</a:t>
            </a:r>
            <a:endParaRPr/>
          </a:p>
        </p:txBody>
      </p:sp>
      <p:sp>
        <p:nvSpPr>
          <p:cNvPr id="132" name="Google Shape;132;p5"/>
          <p:cNvSpPr txBox="1"/>
          <p:nvPr>
            <p:ph idx="1" type="body"/>
          </p:nvPr>
        </p:nvSpPr>
        <p:spPr>
          <a:xfrm>
            <a:off x="854075" y="1826250"/>
            <a:ext cx="40875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-208280" lvl="1" marL="384048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Social Emotional and mental health supports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Instruction and PD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Equity and Inclusion efforts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Staff support and retention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Community Engagement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Technology and Equipment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Air Quality/HVAC Upgrades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-US" sz="2200"/>
              <a:t>School Operations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Technical and career pathways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School supplies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Extended School Day support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Tutoring and AIS</a:t>
            </a:r>
            <a:endParaRPr sz="2200"/>
          </a:p>
          <a:p>
            <a:pPr indent="-208280" lvl="1" marL="384048" rtl="0" algn="l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Talent outreach, support and development</a:t>
            </a:r>
            <a:endParaRPr sz="2200"/>
          </a:p>
        </p:txBody>
      </p:sp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1080" y="1912235"/>
            <a:ext cx="2833810" cy="1886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21457" y="1912236"/>
            <a:ext cx="2706514" cy="188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83582" y="4178066"/>
            <a:ext cx="2850048" cy="2112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59610" y="4187790"/>
            <a:ext cx="2790137" cy="2092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800350dc6_0_0"/>
          <p:cNvSpPr txBox="1"/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142" name="Google Shape;142;gf800350dc6_0_0"/>
          <p:cNvSpPr txBox="1"/>
          <p:nvPr>
            <p:ph idx="1" type="body"/>
          </p:nvPr>
        </p:nvSpPr>
        <p:spPr>
          <a:xfrm>
            <a:off x="1097275" y="1845725"/>
            <a:ext cx="4917900" cy="49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20000"/>
          </a:bodyPr>
          <a:lstStyle/>
          <a:p>
            <a:pPr indent="-24565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Font typeface="Arial"/>
              <a:buChar char="•"/>
            </a:pPr>
            <a:r>
              <a:rPr lang="en-US" sz="2788"/>
              <a:t>Continue to s</a:t>
            </a:r>
            <a:r>
              <a:rPr lang="en-US" sz="2788"/>
              <a:t>urvey stakeholders</a:t>
            </a:r>
            <a:endParaRPr sz="2788"/>
          </a:p>
          <a:p>
            <a:pPr indent="-24565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•"/>
            </a:pPr>
            <a:r>
              <a:rPr lang="en-US" sz="2788"/>
              <a:t>Implement and support initiatives</a:t>
            </a:r>
            <a:endParaRPr sz="2788"/>
          </a:p>
          <a:p>
            <a:pPr indent="-24565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•"/>
            </a:pPr>
            <a:r>
              <a:rPr lang="en-US" sz="2788"/>
              <a:t>Monitor Spending</a:t>
            </a:r>
            <a:endParaRPr sz="2788"/>
          </a:p>
          <a:p>
            <a:pPr indent="-24565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•"/>
            </a:pPr>
            <a:r>
              <a:rPr lang="en-US" sz="2788"/>
              <a:t>Update stakeholders</a:t>
            </a:r>
            <a:endParaRPr sz="2788"/>
          </a:p>
          <a:p>
            <a:pPr indent="-24565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•"/>
            </a:pPr>
            <a:r>
              <a:rPr lang="en-US" sz="2788"/>
              <a:t>Repeat</a:t>
            </a:r>
            <a:endParaRPr sz="2788"/>
          </a:p>
          <a:p>
            <a:pPr indent="0" lvl="0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988"/>
          </a:p>
          <a:p>
            <a:pPr indent="-24565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•"/>
            </a:pPr>
            <a:r>
              <a:rPr lang="en-US" sz="2788"/>
              <a:t>Contact Information:</a:t>
            </a:r>
            <a:endParaRPr sz="2788"/>
          </a:p>
          <a:p>
            <a:pPr indent="-245659" lvl="2" marL="56692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◦"/>
            </a:pPr>
            <a:r>
              <a:rPr lang="en-US" sz="2388"/>
              <a:t>Brittnay</a:t>
            </a:r>
            <a:r>
              <a:rPr lang="en-US" sz="2388"/>
              <a:t> Spry</a:t>
            </a:r>
            <a:endParaRPr sz="2388"/>
          </a:p>
          <a:p>
            <a:pPr indent="-245659" lvl="2" marL="56692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◦"/>
            </a:pPr>
            <a:r>
              <a:rPr lang="en-US" sz="2388" u="sng">
                <a:solidFill>
                  <a:schemeClr val="hlink"/>
                </a:solidFill>
                <a:hlinkClick r:id="rId3"/>
              </a:rPr>
              <a:t>brittnay</a:t>
            </a:r>
            <a:r>
              <a:rPr lang="en-US" sz="2388" u="sng">
                <a:solidFill>
                  <a:schemeClr val="hlink"/>
                </a:solidFill>
                <a:hlinkClick r:id="rId4"/>
              </a:rPr>
              <a:t>.n.spry@jpsny.org</a:t>
            </a:r>
            <a:endParaRPr sz="2388"/>
          </a:p>
          <a:p>
            <a:pPr indent="-245659" lvl="2" marL="56692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789"/>
              <a:buChar char="◦"/>
            </a:pPr>
            <a:r>
              <a:rPr lang="en-US" sz="2388"/>
              <a:t>716-483-4497</a:t>
            </a:r>
            <a:endParaRPr/>
          </a:p>
          <a:p>
            <a:pPr indent="0" lvl="1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/>
          </a:p>
          <a:p>
            <a:pPr indent="-68579" lvl="1" marL="384048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43" name="Google Shape;143;gf800350dc6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3000" y="1901253"/>
            <a:ext cx="5872024" cy="3912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2021-09-23T17:37:42Z</dcterms:created>
  <dc:creator>Brittnay Spry</dc:creator>
</cp:coreProperties>
</file>