
<file path=[Content_Types].xml><?xml version="1.0" encoding="utf-8"?>
<Types xmlns="http://schemas.openxmlformats.org/package/2006/content-types">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8.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9.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10.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8161" r:id="rId1"/>
    <p:sldMasterId id="2147487078" r:id="rId2"/>
    <p:sldMasterId id="2147486995" r:id="rId3"/>
    <p:sldMasterId id="2147486816" r:id="rId4"/>
    <p:sldMasterId id="2147485999" r:id="rId5"/>
    <p:sldMasterId id="2147484780" r:id="rId6"/>
    <p:sldMasterId id="2147484588" r:id="rId7"/>
    <p:sldMasterId id="2147484033" r:id="rId8"/>
    <p:sldMasterId id="2147483963" r:id="rId9"/>
    <p:sldMasterId id="2147484005" r:id="rId10"/>
    <p:sldMasterId id="2147483660" r:id="rId11"/>
  </p:sldMasterIdLst>
  <p:sldIdLst>
    <p:sldId id="256" r:id="rId12"/>
    <p:sldId id="258" r:id="rId13"/>
    <p:sldId id="259" r:id="rId14"/>
    <p:sldId id="260" r:id="rId15"/>
    <p:sldId id="261" r:id="rId16"/>
    <p:sldId id="263" r:id="rId17"/>
    <p:sldId id="262" r:id="rId18"/>
    <p:sldId id="264" r:id="rId19"/>
    <p:sldId id="26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11"/>
    <p:restoredTop sz="94713"/>
  </p:normalViewPr>
  <p:slideViewPr>
    <p:cSldViewPr snapToGrid="0" snapToObjects="1">
      <p:cViewPr varScale="1">
        <p:scale>
          <a:sx n="108" d="100"/>
          <a:sy n="108" d="100"/>
        </p:scale>
        <p:origin x="44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1.xml"/><Relationship Id="rId17" Type="http://schemas.openxmlformats.org/officeDocument/2006/relationships/slide" Target="slides/slide6.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4/24/20</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523927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4/24/20</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827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4/24/20</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96291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4/24/20</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40969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4/24/20</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85308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4/24/20</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198421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4/24/20</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319006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4/24/20</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4550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4/24/20</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2844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4/24/20</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697916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4/24/20</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014159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236278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446067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2830806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755670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885989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526873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55377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813236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846105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0552593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085325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929762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9178472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8292065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4085697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3745239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6675488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6453763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545104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6067676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779012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378789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418323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131909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449486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4561944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784466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125100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363852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8133084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8831878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8272274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7426833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4419194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3007796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0528152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3980071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228249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8946080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4521746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797379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5058433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393624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8897142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2833326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071237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8854153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050872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8901924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968105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317499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466621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3815777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40467700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1797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348510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29305510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890790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8339462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431868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843643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9091874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0202980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012402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8608492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5821259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60514603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4782256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792480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5272433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0512724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28802146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41255390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2550481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27746689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4680176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3772594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66507103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6493786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2787675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84223717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1696644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9354745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41078190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7786180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0863570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024671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8573534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45623626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8164300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3793612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47165696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7040764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4290275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80917134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6201609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2111271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7845893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84484835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72398002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5048628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55480823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11433569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34256962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87281468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20772272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93972946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1583603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4527294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3229452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3029599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8090764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67997564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81975032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9720160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39228479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61301840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98770949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0471240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07643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6.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7.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theme" Target="../theme/theme8.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3.xml"/><Relationship Id="rId13" Type="http://schemas.openxmlformats.org/officeDocument/2006/relationships/theme" Target="../theme/theme9.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5" Type="http://schemas.openxmlformats.org/officeDocument/2006/relationships/slideLayout" Target="../slideLayouts/slideLayout100.xml"/><Relationship Id="rId10" Type="http://schemas.openxmlformats.org/officeDocument/2006/relationships/slideLayout" Target="../slideLayouts/slideLayout105.xml"/><Relationship Id="rId4" Type="http://schemas.openxmlformats.org/officeDocument/2006/relationships/slideLayout" Target="../slideLayouts/slideLayout99.xml"/><Relationship Id="rId9" Type="http://schemas.openxmlformats.org/officeDocument/2006/relationships/slideLayout" Target="../slideLayouts/slideLayout104.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5.xml"/><Relationship Id="rId13" Type="http://schemas.openxmlformats.org/officeDocument/2006/relationships/theme" Target="../theme/theme10.xml"/><Relationship Id="rId3" Type="http://schemas.openxmlformats.org/officeDocument/2006/relationships/slideLayout" Target="../slideLayouts/slideLayout110.xml"/><Relationship Id="rId7" Type="http://schemas.openxmlformats.org/officeDocument/2006/relationships/slideLayout" Target="../slideLayouts/slideLayout114.xml"/><Relationship Id="rId12" Type="http://schemas.openxmlformats.org/officeDocument/2006/relationships/slideLayout" Target="../slideLayouts/slideLayout119.xml"/><Relationship Id="rId2" Type="http://schemas.openxmlformats.org/officeDocument/2006/relationships/slideLayout" Target="../slideLayouts/slideLayout109.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5" Type="http://schemas.openxmlformats.org/officeDocument/2006/relationships/slideLayout" Target="../slideLayouts/slideLayout112.xml"/><Relationship Id="rId10" Type="http://schemas.openxmlformats.org/officeDocument/2006/relationships/slideLayout" Target="../slideLayouts/slideLayout117.xml"/><Relationship Id="rId4" Type="http://schemas.openxmlformats.org/officeDocument/2006/relationships/slideLayout" Target="../slideLayouts/slideLayout111.xml"/><Relationship Id="rId9" Type="http://schemas.openxmlformats.org/officeDocument/2006/relationships/slideLayout" Target="../slideLayouts/slideLayout11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theme" Target="../theme/theme11.xml"/><Relationship Id="rId3" Type="http://schemas.openxmlformats.org/officeDocument/2006/relationships/slideLayout" Target="../slideLayouts/slideLayout122.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0" Type="http://schemas.openxmlformats.org/officeDocument/2006/relationships/slideLayout" Target="../slideLayouts/slideLayout129.xml"/><Relationship Id="rId4" Type="http://schemas.openxmlformats.org/officeDocument/2006/relationships/slideLayout" Target="../slideLayouts/slideLayout123.xml"/><Relationship Id="rId9" Type="http://schemas.openxmlformats.org/officeDocument/2006/relationships/slideLayout" Target="../slideLayouts/slideLayout1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4/24/20</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666619802"/>
      </p:ext>
    </p:extLst>
  </p:cSld>
  <p:clrMap bg1="lt1" tx1="dk1" bg2="lt2" tx2="dk2" accent1="accent1" accent2="accent2" accent3="accent3" accent4="accent4" accent5="accent5" accent6="accent6" hlink="hlink" folHlink="folHlink"/>
  <p:sldLayoutIdLst>
    <p:sldLayoutId id="2147488150" r:id="rId1"/>
    <p:sldLayoutId id="2147488151" r:id="rId2"/>
    <p:sldLayoutId id="2147488152" r:id="rId3"/>
    <p:sldLayoutId id="2147488153" r:id="rId4"/>
    <p:sldLayoutId id="2147488154" r:id="rId5"/>
    <p:sldLayoutId id="2147488160" r:id="rId6"/>
    <p:sldLayoutId id="2147488155" r:id="rId7"/>
    <p:sldLayoutId id="2147488156" r:id="rId8"/>
    <p:sldLayoutId id="2147488157" r:id="rId9"/>
    <p:sldLayoutId id="2147488159" r:id="rId10"/>
    <p:sldLayoutId id="2147488158"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755997339"/>
      </p:ext>
    </p:extLst>
  </p:cSld>
  <p:clrMap bg1="lt1" tx1="dk1" bg2="lt2" tx2="dk2" accent1="accent1" accent2="accent2" accent3="accent3" accent4="accent4" accent5="accent5" accent6="accent6" hlink="hlink" folHlink="folHlink"/>
  <p:sldLayoutIdLst>
    <p:sldLayoutId id="2147487070" r:id="rId1"/>
    <p:sldLayoutId id="2147487071" r:id="rId2"/>
    <p:sldLayoutId id="2147487072" r:id="rId3"/>
    <p:sldLayoutId id="2147487073" r:id="rId4"/>
    <p:sldLayoutId id="2147487074" r:id="rId5"/>
    <p:sldLayoutId id="2147487075" r:id="rId6"/>
    <p:sldLayoutId id="2147487076" r:id="rId7"/>
    <p:sldLayoutId id="2147487077" r:id="rId8"/>
    <p:sldLayoutId id="2147487066" r:id="rId9"/>
    <p:sldLayoutId id="2147487067" r:id="rId10"/>
    <p:sldLayoutId id="2147487068" r:id="rId11"/>
    <p:sldLayoutId id="2147487069"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205399179"/>
      </p:ext>
    </p:extLst>
  </p:cSld>
  <p:clrMap bg1="lt1" tx1="dk1" bg2="lt2" tx2="dk2" accent1="accent1" accent2="accent2" accent3="accent3" accent4="accent4" accent5="accent5" accent6="accent6" hlink="hlink" folHlink="folHlink"/>
  <p:sldLayoutIdLst>
    <p:sldLayoutId id="2147486991" r:id="rId1"/>
    <p:sldLayoutId id="2147486992" r:id="rId2"/>
    <p:sldLayoutId id="2147486993" r:id="rId3"/>
    <p:sldLayoutId id="2147486994" r:id="rId4"/>
    <p:sldLayoutId id="2147486983" r:id="rId5"/>
    <p:sldLayoutId id="2147486984" r:id="rId6"/>
    <p:sldLayoutId id="2147486990" r:id="rId7"/>
    <p:sldLayoutId id="2147486985" r:id="rId8"/>
    <p:sldLayoutId id="2147486986" r:id="rId9"/>
    <p:sldLayoutId id="2147486987" r:id="rId10"/>
    <p:sldLayoutId id="2147486988" r:id="rId11"/>
    <p:sldLayoutId id="2147486989"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2530449731"/>
      </p:ext>
    </p:extLst>
  </p:cSld>
  <p:clrMap bg1="lt1" tx1="dk1" bg2="lt2" tx2="dk2" accent1="accent1" accent2="accent2" accent3="accent3" accent4="accent4" accent5="accent5" accent6="accent6" hlink="hlink" folHlink="folHlink"/>
  <p:sldLayoutIdLst>
    <p:sldLayoutId id="2147486812" r:id="rId1"/>
    <p:sldLayoutId id="2147486813" r:id="rId2"/>
    <p:sldLayoutId id="2147486814" r:id="rId3"/>
    <p:sldLayoutId id="2147486815" r:id="rId4"/>
    <p:sldLayoutId id="2147486804" r:id="rId5"/>
    <p:sldLayoutId id="2147486805" r:id="rId6"/>
    <p:sldLayoutId id="2147486811" r:id="rId7"/>
    <p:sldLayoutId id="2147486806" r:id="rId8"/>
    <p:sldLayoutId id="2147486807" r:id="rId9"/>
    <p:sldLayoutId id="2147486808" r:id="rId10"/>
    <p:sldLayoutId id="2147486809" r:id="rId11"/>
    <p:sldLayoutId id="2147486810"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2295155095"/>
      </p:ext>
    </p:extLst>
  </p:cSld>
  <p:clrMap bg1="lt1" tx1="dk1" bg2="lt2" tx2="dk2" accent1="accent1" accent2="accent2" accent3="accent3" accent4="accent4" accent5="accent5" accent6="accent6" hlink="hlink" folHlink="folHlink"/>
  <p:sldLayoutIdLst>
    <p:sldLayoutId id="2147485995" r:id="rId1"/>
    <p:sldLayoutId id="2147485996" r:id="rId2"/>
    <p:sldLayoutId id="2147485997" r:id="rId3"/>
    <p:sldLayoutId id="2147485998" r:id="rId4"/>
    <p:sldLayoutId id="2147485987" r:id="rId5"/>
    <p:sldLayoutId id="2147485988" r:id="rId6"/>
    <p:sldLayoutId id="2147485994" r:id="rId7"/>
    <p:sldLayoutId id="2147485989" r:id="rId8"/>
    <p:sldLayoutId id="2147485990" r:id="rId9"/>
    <p:sldLayoutId id="2147485991" r:id="rId10"/>
    <p:sldLayoutId id="2147485992" r:id="rId11"/>
    <p:sldLayoutId id="2147485993"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384441280"/>
      </p:ext>
    </p:extLst>
  </p:cSld>
  <p:clrMap bg1="lt1" tx1="dk1" bg2="lt2" tx2="dk2" accent1="accent1" accent2="accent2" accent3="accent3" accent4="accent4" accent5="accent5" accent6="accent6" hlink="hlink" folHlink="folHlink"/>
  <p:sldLayoutIdLst>
    <p:sldLayoutId id="2147484776" r:id="rId1"/>
    <p:sldLayoutId id="2147484777" r:id="rId2"/>
    <p:sldLayoutId id="2147484778" r:id="rId3"/>
    <p:sldLayoutId id="2147484779" r:id="rId4"/>
    <p:sldLayoutId id="2147484768" r:id="rId5"/>
    <p:sldLayoutId id="2147484769" r:id="rId6"/>
    <p:sldLayoutId id="2147484775" r:id="rId7"/>
    <p:sldLayoutId id="2147484770" r:id="rId8"/>
    <p:sldLayoutId id="2147484771" r:id="rId9"/>
    <p:sldLayoutId id="2147484772" r:id="rId10"/>
    <p:sldLayoutId id="2147484773" r:id="rId11"/>
    <p:sldLayoutId id="2147484774"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276883923"/>
      </p:ext>
    </p:extLst>
  </p:cSld>
  <p:clrMap bg1="lt1" tx1="dk1" bg2="lt2" tx2="dk2" accent1="accent1" accent2="accent2" accent3="accent3" accent4="accent4" accent5="accent5" accent6="accent6" hlink="hlink" folHlink="folHlink"/>
  <p:sldLayoutIdLst>
    <p:sldLayoutId id="2147484584" r:id="rId1"/>
    <p:sldLayoutId id="2147484585" r:id="rId2"/>
    <p:sldLayoutId id="2147484586" r:id="rId3"/>
    <p:sldLayoutId id="2147484587" r:id="rId4"/>
    <p:sldLayoutId id="2147484576" r:id="rId5"/>
    <p:sldLayoutId id="2147484577" r:id="rId6"/>
    <p:sldLayoutId id="2147484583" r:id="rId7"/>
    <p:sldLayoutId id="2147484578" r:id="rId8"/>
    <p:sldLayoutId id="2147484579" r:id="rId9"/>
    <p:sldLayoutId id="2147484580" r:id="rId10"/>
    <p:sldLayoutId id="2147484581" r:id="rId11"/>
    <p:sldLayoutId id="2147484582"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588805915"/>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21" r:id="rId9"/>
    <p:sldLayoutId id="2147484022" r:id="rId10"/>
    <p:sldLayoutId id="2147484023" r:id="rId11"/>
    <p:sldLayoutId id="2147484024"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2355473590"/>
      </p:ext>
    </p:extLst>
  </p:cSld>
  <p:clrMap bg1="lt1" tx1="dk1" bg2="lt2" tx2="dk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51" r:id="rId6"/>
    <p:sldLayoutId id="2147483952" r:id="rId7"/>
    <p:sldLayoutId id="2147483953" r:id="rId8"/>
    <p:sldLayoutId id="2147483954" r:id="rId9"/>
    <p:sldLayoutId id="2147483955" r:id="rId10"/>
    <p:sldLayoutId id="2147483956" r:id="rId11"/>
    <p:sldLayoutId id="2147483957"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031678518"/>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3993" r:id="rId5"/>
    <p:sldLayoutId id="2147483994" r:id="rId6"/>
    <p:sldLayoutId id="2147484000" r:id="rId7"/>
    <p:sldLayoutId id="2147483995" r:id="rId8"/>
    <p:sldLayoutId id="2147483996" r:id="rId9"/>
    <p:sldLayoutId id="2147483997" r:id="rId10"/>
    <p:sldLayoutId id="2147483998" r:id="rId11"/>
    <p:sldLayoutId id="2147483999"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4/24/20</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608988021"/>
      </p:ext>
    </p:extLst>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1" r:id="rId11"/>
    <p:sldLayoutId id="2147483662" r:id="rId12"/>
  </p:sldLayoutIdLst>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2.xml"/><Relationship Id="rId6" Type="http://schemas.openxmlformats.org/officeDocument/2006/relationships/image" Target="../media/image8.tiff"/><Relationship Id="rId5" Type="http://schemas.openxmlformats.org/officeDocument/2006/relationships/image" Target="../media/image7.tiff"/><Relationship Id="rId4" Type="http://schemas.openxmlformats.org/officeDocument/2006/relationships/image" Target="../media/image6.tiff"/></Relationships>
</file>

<file path=ppt/slides/_rels/slide6.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dc.gov/childrenindisasters/helping-children-cope.html" TargetMode="External"/><Relationship Id="rId2" Type="http://schemas.openxmlformats.org/officeDocument/2006/relationships/hyperlink" Target="https://ucnj.org/departments/human-services/test-site-aging/food-pantries/" TargetMode="External"/><Relationship Id="rId1" Type="http://schemas.openxmlformats.org/officeDocument/2006/relationships/slideLayout" Target="../slideLayouts/slideLayout2.xml"/><Relationship Id="rId5" Type="http://schemas.openxmlformats.org/officeDocument/2006/relationships/hyperlink" Target="https://www.cdc.gov/coronavirus/2019-ncov/daily-life-coping/managing-stress-anxiety.html" TargetMode="External"/><Relationship Id="rId4" Type="http://schemas.openxmlformats.org/officeDocument/2006/relationships/hyperlink" Target="https://www.cdc.gov/coronavirus/2019-ncov/daily-life-coping/talking-with-children.html"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 name="Graphic 1">
            <a:extLst>
              <a:ext uri="{FF2B5EF4-FFF2-40B4-BE49-F238E27FC236}">
                <a16:creationId xmlns:a16="http://schemas.microsoft.com/office/drawing/2014/main" id="{0D57E7FA-E8FC-45AC-868F-CDC814493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599854" y="527562"/>
            <a:ext cx="6992292" cy="5102484"/>
          </a:xfrm>
          <a:custGeom>
            <a:avLst/>
            <a:gdLst/>
            <a:ahLst/>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useBgFill="1">
        <p:nvSpPr>
          <p:cNvPr id="102" name="Rectangle 101">
            <a:extLst>
              <a:ext uri="{FF2B5EF4-FFF2-40B4-BE49-F238E27FC236}">
                <a16:creationId xmlns:a16="http://schemas.microsoft.com/office/drawing/2014/main" id="{BB3F6F06-A72D-4442-A031-E1D2004CB3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reeform: Shape 103">
            <a:extLst>
              <a:ext uri="{FF2B5EF4-FFF2-40B4-BE49-F238E27FC236}">
                <a16:creationId xmlns:a16="http://schemas.microsoft.com/office/drawing/2014/main" id="{9CF7FE1C-8BC5-4B0C-A2BC-93AB72C90F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rgbClr val="E42CB2">
              <a:alpha val="20000"/>
            </a:srgb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3C328C62-988C-0847-8F8B-F28487B52CAD}"/>
              </a:ext>
            </a:extLst>
          </p:cNvPr>
          <p:cNvSpPr>
            <a:spLocks noGrp="1"/>
          </p:cNvSpPr>
          <p:nvPr>
            <p:ph type="ctrTitle" idx="4294967295"/>
          </p:nvPr>
        </p:nvSpPr>
        <p:spPr>
          <a:xfrm>
            <a:off x="5751094" y="750667"/>
            <a:ext cx="5602705" cy="2678333"/>
          </a:xfrm>
        </p:spPr>
        <p:txBody>
          <a:bodyPr vert="horz" lIns="91440" tIns="45720" rIns="91440" bIns="45720" rtlCol="0" anchor="b">
            <a:normAutofit/>
          </a:bodyPr>
          <a:lstStyle/>
          <a:p>
            <a:r>
              <a:rPr lang="en-US" sz="6000" dirty="0">
                <a:latin typeface="Modern Love" pitchFamily="82" charset="0"/>
              </a:rPr>
              <a:t>Anxiety and COVID-19</a:t>
            </a:r>
          </a:p>
        </p:txBody>
      </p:sp>
      <p:sp>
        <p:nvSpPr>
          <p:cNvPr id="3" name="Subtitle 2">
            <a:extLst>
              <a:ext uri="{FF2B5EF4-FFF2-40B4-BE49-F238E27FC236}">
                <a16:creationId xmlns:a16="http://schemas.microsoft.com/office/drawing/2014/main" id="{FA8A2748-F6DA-BD45-A20E-63EA8CD028C9}"/>
              </a:ext>
            </a:extLst>
          </p:cNvPr>
          <p:cNvSpPr>
            <a:spLocks noGrp="1"/>
          </p:cNvSpPr>
          <p:nvPr>
            <p:ph type="subTitle" idx="4294967295"/>
          </p:nvPr>
        </p:nvSpPr>
        <p:spPr>
          <a:xfrm>
            <a:off x="5751094" y="3572613"/>
            <a:ext cx="5602705" cy="850411"/>
          </a:xfrm>
        </p:spPr>
        <p:txBody>
          <a:bodyPr vert="horz" lIns="91440" tIns="45720" rIns="91440" bIns="45720" rtlCol="0" anchor="t">
            <a:normAutofit/>
          </a:bodyPr>
          <a:lstStyle/>
          <a:p>
            <a:pPr marL="0" indent="0">
              <a:lnSpc>
                <a:spcPct val="90000"/>
              </a:lnSpc>
              <a:buNone/>
            </a:pPr>
            <a:r>
              <a:rPr lang="en-US" sz="2000" cap="all" dirty="0">
                <a:latin typeface="The Hand" panose="03070502030502020204" pitchFamily="66" charset="0"/>
              </a:rPr>
              <a:t>A guide for students and parents to navigate mental health during social distancing</a:t>
            </a:r>
          </a:p>
        </p:txBody>
      </p:sp>
    </p:spTree>
    <p:extLst>
      <p:ext uri="{BB962C8B-B14F-4D97-AF65-F5344CB8AC3E}">
        <p14:creationId xmlns:p14="http://schemas.microsoft.com/office/powerpoint/2010/main" val="723227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6">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EFD5D3-6528-8C4B-BB2C-27724131D709}"/>
              </a:ext>
            </a:extLst>
          </p:cNvPr>
          <p:cNvSpPr>
            <a:spLocks noGrp="1"/>
          </p:cNvSpPr>
          <p:nvPr>
            <p:ph type="title"/>
          </p:nvPr>
        </p:nvSpPr>
        <p:spPr>
          <a:xfrm>
            <a:off x="572493" y="238539"/>
            <a:ext cx="11047013" cy="1434415"/>
          </a:xfrm>
        </p:spPr>
        <p:txBody>
          <a:bodyPr anchor="b">
            <a:normAutofit/>
          </a:bodyPr>
          <a:lstStyle/>
          <a:p>
            <a:r>
              <a:rPr lang="en-US" sz="7200" dirty="0"/>
              <a:t>What is anxiety? </a:t>
            </a:r>
          </a:p>
        </p:txBody>
      </p:sp>
      <p:sp>
        <p:nvSpPr>
          <p:cNvPr id="32"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4"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C86251"/>
          </a:solidFill>
          <a:ln w="38100" cap="rnd">
            <a:solidFill>
              <a:srgbClr val="C8625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a sign&#10;&#10;Description automatically generated">
            <a:extLst>
              <a:ext uri="{FF2B5EF4-FFF2-40B4-BE49-F238E27FC236}">
                <a16:creationId xmlns:a16="http://schemas.microsoft.com/office/drawing/2014/main" id="{44474E49-B796-B043-9F6B-2A8A3ADD2920}"/>
              </a:ext>
            </a:extLst>
          </p:cNvPr>
          <p:cNvPicPr>
            <a:picLocks noChangeAspect="1"/>
          </p:cNvPicPr>
          <p:nvPr/>
        </p:nvPicPr>
        <p:blipFill rotWithShape="1">
          <a:blip r:embed="rId2"/>
          <a:srcRect l="2126" r="5504" b="4"/>
          <a:stretch/>
        </p:blipFill>
        <p:spPr>
          <a:xfrm>
            <a:off x="572492" y="2002056"/>
            <a:ext cx="3943849" cy="4184060"/>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F5B3963E-0A5F-224D-B691-48C771363052}"/>
              </a:ext>
            </a:extLst>
          </p:cNvPr>
          <p:cNvSpPr>
            <a:spLocks noGrp="1"/>
          </p:cNvSpPr>
          <p:nvPr>
            <p:ph idx="1"/>
          </p:nvPr>
        </p:nvSpPr>
        <p:spPr>
          <a:xfrm>
            <a:off x="4905955" y="2071316"/>
            <a:ext cx="6713552" cy="4114800"/>
          </a:xfrm>
        </p:spPr>
        <p:txBody>
          <a:bodyPr numCol="2" anchor="t">
            <a:noAutofit/>
          </a:bodyPr>
          <a:lstStyle/>
          <a:p>
            <a:pPr>
              <a:lnSpc>
                <a:spcPct val="100000"/>
              </a:lnSpc>
            </a:pPr>
            <a:r>
              <a:rPr lang="en-US" sz="2400" dirty="0"/>
              <a:t>A persistent fear or worry that can be characterized by: </a:t>
            </a:r>
          </a:p>
          <a:p>
            <a:pPr lvl="2">
              <a:lnSpc>
                <a:spcPct val="100000"/>
              </a:lnSpc>
            </a:pPr>
            <a:r>
              <a:rPr lang="en-US" sz="2400" dirty="0"/>
              <a:t>Restlessness</a:t>
            </a:r>
          </a:p>
          <a:p>
            <a:pPr lvl="2">
              <a:lnSpc>
                <a:spcPct val="100000"/>
              </a:lnSpc>
            </a:pPr>
            <a:r>
              <a:rPr lang="en-US" sz="2400" dirty="0"/>
              <a:t>Fatigue</a:t>
            </a:r>
          </a:p>
          <a:p>
            <a:pPr lvl="2">
              <a:lnSpc>
                <a:spcPct val="100000"/>
              </a:lnSpc>
            </a:pPr>
            <a:r>
              <a:rPr lang="en-US" sz="2400" dirty="0"/>
              <a:t>Difficulty concentrating</a:t>
            </a:r>
          </a:p>
          <a:p>
            <a:pPr lvl="2">
              <a:lnSpc>
                <a:spcPct val="100000"/>
              </a:lnSpc>
            </a:pPr>
            <a:r>
              <a:rPr lang="en-US" sz="2400" dirty="0"/>
              <a:t>Irritability</a:t>
            </a:r>
          </a:p>
          <a:p>
            <a:pPr lvl="2">
              <a:lnSpc>
                <a:spcPct val="100000"/>
              </a:lnSpc>
            </a:pPr>
            <a:r>
              <a:rPr lang="en-US" sz="2400" dirty="0"/>
              <a:t>Sleep disturbances</a:t>
            </a:r>
          </a:p>
          <a:p>
            <a:pPr lvl="2">
              <a:lnSpc>
                <a:spcPct val="100000"/>
              </a:lnSpc>
            </a:pPr>
            <a:r>
              <a:rPr lang="en-US" sz="2400" dirty="0"/>
              <a:t>Worry about the health of loved ones</a:t>
            </a:r>
          </a:p>
          <a:p>
            <a:pPr lvl="2">
              <a:lnSpc>
                <a:spcPct val="100000"/>
              </a:lnSpc>
            </a:pPr>
            <a:endParaRPr lang="en-US" sz="2400" dirty="0"/>
          </a:p>
          <a:p>
            <a:pPr lvl="2">
              <a:lnSpc>
                <a:spcPct val="100000"/>
              </a:lnSpc>
            </a:pPr>
            <a:endParaRPr lang="en-US" sz="2400" dirty="0"/>
          </a:p>
          <a:p>
            <a:pPr lvl="2">
              <a:lnSpc>
                <a:spcPct val="100000"/>
              </a:lnSpc>
            </a:pPr>
            <a:r>
              <a:rPr lang="en-US" sz="2400" dirty="0"/>
              <a:t>Worry about the future</a:t>
            </a:r>
          </a:p>
          <a:p>
            <a:pPr lvl="2">
              <a:lnSpc>
                <a:spcPct val="100000"/>
              </a:lnSpc>
            </a:pPr>
            <a:r>
              <a:rPr lang="en-US" sz="2400" dirty="0"/>
              <a:t>Aches and pains</a:t>
            </a:r>
          </a:p>
          <a:p>
            <a:pPr lvl="2">
              <a:lnSpc>
                <a:spcPct val="100000"/>
              </a:lnSpc>
            </a:pPr>
            <a:r>
              <a:rPr lang="en-US" sz="2400" dirty="0"/>
              <a:t>Nausea</a:t>
            </a:r>
          </a:p>
          <a:p>
            <a:pPr lvl="2">
              <a:lnSpc>
                <a:spcPct val="100000"/>
              </a:lnSpc>
            </a:pPr>
            <a:r>
              <a:rPr lang="en-US" sz="2400" dirty="0"/>
              <a:t>Depression</a:t>
            </a:r>
          </a:p>
          <a:p>
            <a:pPr marL="0" indent="0">
              <a:lnSpc>
                <a:spcPct val="100000"/>
              </a:lnSpc>
              <a:buNone/>
            </a:pPr>
            <a:endParaRPr lang="en-US" sz="2400" dirty="0"/>
          </a:p>
        </p:txBody>
      </p:sp>
    </p:spTree>
    <p:extLst>
      <p:ext uri="{BB962C8B-B14F-4D97-AF65-F5344CB8AC3E}">
        <p14:creationId xmlns:p14="http://schemas.microsoft.com/office/powerpoint/2010/main" val="1757981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1F4BF8-9E60-7A4C-BB31-647A7F4C2D5C}"/>
              </a:ext>
            </a:extLst>
          </p:cNvPr>
          <p:cNvSpPr>
            <a:spLocks noGrp="1"/>
          </p:cNvSpPr>
          <p:nvPr>
            <p:ph type="title"/>
          </p:nvPr>
        </p:nvSpPr>
        <p:spPr>
          <a:xfrm>
            <a:off x="576072" y="238539"/>
            <a:ext cx="11018520" cy="1434415"/>
          </a:xfrm>
        </p:spPr>
        <p:txBody>
          <a:bodyPr anchor="b">
            <a:normAutofit/>
          </a:bodyPr>
          <a:lstStyle/>
          <a:p>
            <a:r>
              <a:rPr lang="en-US" sz="7200" dirty="0"/>
              <a:t>Why is this important?</a:t>
            </a:r>
          </a:p>
        </p:txBody>
      </p:sp>
      <p:sp>
        <p:nvSpPr>
          <p:cNvPr id="11"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072"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FCD081"/>
          </a:solidFill>
          <a:ln w="38100" cap="rnd">
            <a:solidFill>
              <a:srgbClr val="FCD08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364F30A-C8BB-4B48-86CA-478C139CE587}"/>
              </a:ext>
            </a:extLst>
          </p:cNvPr>
          <p:cNvSpPr>
            <a:spLocks noGrp="1"/>
          </p:cNvSpPr>
          <p:nvPr>
            <p:ph idx="1"/>
          </p:nvPr>
        </p:nvSpPr>
        <p:spPr>
          <a:xfrm>
            <a:off x="572493" y="2071316"/>
            <a:ext cx="6713552" cy="4119172"/>
          </a:xfrm>
        </p:spPr>
        <p:txBody>
          <a:bodyPr anchor="t">
            <a:normAutofit/>
          </a:bodyPr>
          <a:lstStyle/>
          <a:p>
            <a:pPr marL="0" indent="0">
              <a:buNone/>
            </a:pPr>
            <a:r>
              <a:rPr lang="en-US" dirty="0"/>
              <a:t>	The COVID-19 outbreak is a stressful situation for many of us. This situation can cause fear and anxiety in students as well as in parents. Knowing the signs of anxiety and knowing how to cope with the stress is important in these times. Everyone reacts to these situations differently and having some knowledge on how to cope can strengthen your family and community. </a:t>
            </a:r>
          </a:p>
        </p:txBody>
      </p:sp>
      <p:pic>
        <p:nvPicPr>
          <p:cNvPr id="4" name="Picture 3">
            <a:extLst>
              <a:ext uri="{FF2B5EF4-FFF2-40B4-BE49-F238E27FC236}">
                <a16:creationId xmlns:a16="http://schemas.microsoft.com/office/drawing/2014/main" id="{A7166CE3-5481-1A47-8358-C15B787A8CE3}"/>
              </a:ext>
            </a:extLst>
          </p:cNvPr>
          <p:cNvPicPr>
            <a:picLocks noChangeAspect="1"/>
          </p:cNvPicPr>
          <p:nvPr/>
        </p:nvPicPr>
        <p:blipFill rotWithShape="1">
          <a:blip r:embed="rId2"/>
          <a:srcRect l="16199" r="23672"/>
          <a:stretch/>
        </p:blipFill>
        <p:spPr>
          <a:xfrm>
            <a:off x="7675658" y="2093976"/>
            <a:ext cx="3941064" cy="4096512"/>
          </a:xfrm>
          <a:prstGeom prst="rect">
            <a:avLst/>
          </a:prstGeom>
        </p:spPr>
      </p:pic>
    </p:spTree>
    <p:extLst>
      <p:ext uri="{BB962C8B-B14F-4D97-AF65-F5344CB8AC3E}">
        <p14:creationId xmlns:p14="http://schemas.microsoft.com/office/powerpoint/2010/main" val="2732554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DCD96E-8031-914F-877D-A44F4C57016E}"/>
              </a:ext>
            </a:extLst>
          </p:cNvPr>
          <p:cNvSpPr>
            <a:spLocks noGrp="1"/>
          </p:cNvSpPr>
          <p:nvPr>
            <p:ph type="title"/>
          </p:nvPr>
        </p:nvSpPr>
        <p:spPr>
          <a:xfrm>
            <a:off x="576072" y="238539"/>
            <a:ext cx="11018520" cy="1434415"/>
          </a:xfrm>
        </p:spPr>
        <p:txBody>
          <a:bodyPr anchor="b">
            <a:normAutofit/>
          </a:bodyPr>
          <a:lstStyle/>
          <a:p>
            <a:r>
              <a:rPr lang="en-US" sz="7200"/>
              <a:t>Who is at risk? </a:t>
            </a:r>
          </a:p>
        </p:txBody>
      </p:sp>
      <p:sp>
        <p:nvSpPr>
          <p:cNvPr id="11"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072"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F5C98E"/>
          </a:solidFill>
          <a:ln w="38100" cap="rnd">
            <a:solidFill>
              <a:srgbClr val="F5C98E"/>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186BDE5-7C21-2944-A679-792B071E6F96}"/>
              </a:ext>
            </a:extLst>
          </p:cNvPr>
          <p:cNvSpPr>
            <a:spLocks noGrp="1"/>
          </p:cNvSpPr>
          <p:nvPr>
            <p:ph idx="1"/>
          </p:nvPr>
        </p:nvSpPr>
        <p:spPr>
          <a:xfrm>
            <a:off x="572493" y="2071316"/>
            <a:ext cx="6713552" cy="4119172"/>
          </a:xfrm>
        </p:spPr>
        <p:txBody>
          <a:bodyPr anchor="t">
            <a:normAutofit fontScale="92500"/>
          </a:bodyPr>
          <a:lstStyle/>
          <a:p>
            <a:r>
              <a:rPr lang="en-US" dirty="0"/>
              <a:t>Some populations are more at risk to facing anxiety during this situation including:</a:t>
            </a:r>
          </a:p>
          <a:p>
            <a:pPr lvl="1"/>
            <a:r>
              <a:rPr lang="en-US" dirty="0"/>
              <a:t>Elderly people or those with an underlying condition who are at higher risk</a:t>
            </a:r>
          </a:p>
          <a:p>
            <a:pPr lvl="1"/>
            <a:r>
              <a:rPr lang="en-US" dirty="0"/>
              <a:t>Children and teenagers</a:t>
            </a:r>
          </a:p>
          <a:p>
            <a:pPr lvl="1"/>
            <a:r>
              <a:rPr lang="en-US" dirty="0"/>
              <a:t>Those helping with the response to COVID-19 such as doctors, nurses, first responders, grocery store clerks, and other essential personnel</a:t>
            </a:r>
          </a:p>
          <a:p>
            <a:pPr lvl="1"/>
            <a:r>
              <a:rPr lang="en-US" dirty="0"/>
              <a:t>Those who already have a mental health condition</a:t>
            </a:r>
          </a:p>
          <a:p>
            <a:pPr lvl="1"/>
            <a:r>
              <a:rPr lang="en-US" dirty="0"/>
              <a:t>Those who have previously experienced a trauma</a:t>
            </a:r>
          </a:p>
          <a:p>
            <a:pPr lvl="1"/>
            <a:r>
              <a:rPr lang="en-US" dirty="0"/>
              <a:t>Those who have lost a loved one to COVID-19, or had a loved one contract the virus</a:t>
            </a:r>
          </a:p>
          <a:p>
            <a:pPr marL="457200" lvl="1" indent="0">
              <a:buNone/>
            </a:pPr>
            <a:endParaRPr lang="en-US" dirty="0"/>
          </a:p>
        </p:txBody>
      </p:sp>
      <p:pic>
        <p:nvPicPr>
          <p:cNvPr id="4" name="Picture 3" descr="A person looking at the camera&#10;&#10;Description automatically generated">
            <a:extLst>
              <a:ext uri="{FF2B5EF4-FFF2-40B4-BE49-F238E27FC236}">
                <a16:creationId xmlns:a16="http://schemas.microsoft.com/office/drawing/2014/main" id="{5A6AEBD0-EA7D-9642-837D-C7FC7B04793C}"/>
              </a:ext>
            </a:extLst>
          </p:cNvPr>
          <p:cNvPicPr>
            <a:picLocks noChangeAspect="1"/>
          </p:cNvPicPr>
          <p:nvPr/>
        </p:nvPicPr>
        <p:blipFill rotWithShape="1">
          <a:blip r:embed="rId2"/>
          <a:srcRect l="21074" r="21204" b="1"/>
          <a:stretch/>
        </p:blipFill>
        <p:spPr>
          <a:xfrm>
            <a:off x="7675658" y="2093976"/>
            <a:ext cx="3941064" cy="4096512"/>
          </a:xfrm>
          <a:prstGeom prst="rect">
            <a:avLst/>
          </a:prstGeom>
        </p:spPr>
      </p:pic>
    </p:spTree>
    <p:extLst>
      <p:ext uri="{BB962C8B-B14F-4D97-AF65-F5344CB8AC3E}">
        <p14:creationId xmlns:p14="http://schemas.microsoft.com/office/powerpoint/2010/main" val="445097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3">
            <a:extLst>
              <a:ext uri="{FF2B5EF4-FFF2-40B4-BE49-F238E27FC236}">
                <a16:creationId xmlns:a16="http://schemas.microsoft.com/office/drawing/2014/main" id="{6C948728-227F-43C3-AE9B-2D23CE0C62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867D4C-8B5E-9241-AAA8-7E6821FED4FA}"/>
              </a:ext>
            </a:extLst>
          </p:cNvPr>
          <p:cNvSpPr>
            <a:spLocks noGrp="1"/>
          </p:cNvSpPr>
          <p:nvPr>
            <p:ph type="title"/>
          </p:nvPr>
        </p:nvSpPr>
        <p:spPr>
          <a:xfrm>
            <a:off x="7273773" y="869980"/>
            <a:ext cx="4328614" cy="1563240"/>
          </a:xfrm>
        </p:spPr>
        <p:txBody>
          <a:bodyPr anchor="b">
            <a:normAutofit fontScale="90000"/>
          </a:bodyPr>
          <a:lstStyle/>
          <a:p>
            <a:pPr>
              <a:lnSpc>
                <a:spcPct val="90000"/>
              </a:lnSpc>
            </a:pPr>
            <a:r>
              <a:rPr lang="en-US" sz="3900" dirty="0"/>
              <a:t>How to reduce stress while social distancing</a:t>
            </a:r>
          </a:p>
        </p:txBody>
      </p:sp>
      <p:sp>
        <p:nvSpPr>
          <p:cNvPr id="19"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3773" y="2634908"/>
            <a:ext cx="3772532" cy="27432"/>
          </a:xfrm>
          <a:custGeom>
            <a:avLst/>
            <a:gdLst>
              <a:gd name="connsiteX0" fmla="*/ 0 w 3772532"/>
              <a:gd name="connsiteY0" fmla="*/ 0 h 27432"/>
              <a:gd name="connsiteX1" fmla="*/ 704206 w 3772532"/>
              <a:gd name="connsiteY1" fmla="*/ 0 h 27432"/>
              <a:gd name="connsiteX2" fmla="*/ 1370687 w 3772532"/>
              <a:gd name="connsiteY2" fmla="*/ 0 h 27432"/>
              <a:gd name="connsiteX3" fmla="*/ 2037167 w 3772532"/>
              <a:gd name="connsiteY3" fmla="*/ 0 h 27432"/>
              <a:gd name="connsiteX4" fmla="*/ 2552747 w 3772532"/>
              <a:gd name="connsiteY4" fmla="*/ 0 h 27432"/>
              <a:gd name="connsiteX5" fmla="*/ 3106051 w 3772532"/>
              <a:gd name="connsiteY5" fmla="*/ 0 h 27432"/>
              <a:gd name="connsiteX6" fmla="*/ 3772532 w 3772532"/>
              <a:gd name="connsiteY6" fmla="*/ 0 h 27432"/>
              <a:gd name="connsiteX7" fmla="*/ 3772532 w 3772532"/>
              <a:gd name="connsiteY7" fmla="*/ 27432 h 27432"/>
              <a:gd name="connsiteX8" fmla="*/ 3143777 w 3772532"/>
              <a:gd name="connsiteY8" fmla="*/ 27432 h 27432"/>
              <a:gd name="connsiteX9" fmla="*/ 2628197 w 3772532"/>
              <a:gd name="connsiteY9" fmla="*/ 27432 h 27432"/>
              <a:gd name="connsiteX10" fmla="*/ 2112618 w 3772532"/>
              <a:gd name="connsiteY10" fmla="*/ 27432 h 27432"/>
              <a:gd name="connsiteX11" fmla="*/ 1446137 w 3772532"/>
              <a:gd name="connsiteY11" fmla="*/ 27432 h 27432"/>
              <a:gd name="connsiteX12" fmla="*/ 892833 w 3772532"/>
              <a:gd name="connsiteY12" fmla="*/ 27432 h 27432"/>
              <a:gd name="connsiteX13" fmla="*/ 0 w 3772532"/>
              <a:gd name="connsiteY13" fmla="*/ 27432 h 27432"/>
              <a:gd name="connsiteX14" fmla="*/ 0 w 3772532"/>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72532" h="27432" fill="none" extrusionOk="0">
                <a:moveTo>
                  <a:pt x="0" y="0"/>
                </a:moveTo>
                <a:cubicBezTo>
                  <a:pt x="244720" y="-3658"/>
                  <a:pt x="354662" y="-9412"/>
                  <a:pt x="704206" y="0"/>
                </a:cubicBezTo>
                <a:cubicBezTo>
                  <a:pt x="1053750" y="9412"/>
                  <a:pt x="1098475" y="-322"/>
                  <a:pt x="1370687" y="0"/>
                </a:cubicBezTo>
                <a:cubicBezTo>
                  <a:pt x="1642899" y="322"/>
                  <a:pt x="1719797" y="-23304"/>
                  <a:pt x="2037167" y="0"/>
                </a:cubicBezTo>
                <a:cubicBezTo>
                  <a:pt x="2354537" y="23304"/>
                  <a:pt x="2327380" y="-17312"/>
                  <a:pt x="2552747" y="0"/>
                </a:cubicBezTo>
                <a:cubicBezTo>
                  <a:pt x="2778114" y="17312"/>
                  <a:pt x="2963395" y="16906"/>
                  <a:pt x="3106051" y="0"/>
                </a:cubicBezTo>
                <a:cubicBezTo>
                  <a:pt x="3248707" y="-16906"/>
                  <a:pt x="3607729" y="-1190"/>
                  <a:pt x="3772532" y="0"/>
                </a:cubicBezTo>
                <a:cubicBezTo>
                  <a:pt x="3771575" y="8431"/>
                  <a:pt x="3772183" y="14612"/>
                  <a:pt x="3772532" y="27432"/>
                </a:cubicBezTo>
                <a:cubicBezTo>
                  <a:pt x="3590140" y="16334"/>
                  <a:pt x="3310324" y="674"/>
                  <a:pt x="3143777" y="27432"/>
                </a:cubicBezTo>
                <a:cubicBezTo>
                  <a:pt x="2977231" y="54190"/>
                  <a:pt x="2760348" y="26592"/>
                  <a:pt x="2628197" y="27432"/>
                </a:cubicBezTo>
                <a:cubicBezTo>
                  <a:pt x="2496046" y="28272"/>
                  <a:pt x="2363991" y="25547"/>
                  <a:pt x="2112618" y="27432"/>
                </a:cubicBezTo>
                <a:cubicBezTo>
                  <a:pt x="1861245" y="29317"/>
                  <a:pt x="1763019" y="1242"/>
                  <a:pt x="1446137" y="27432"/>
                </a:cubicBezTo>
                <a:cubicBezTo>
                  <a:pt x="1129255" y="53622"/>
                  <a:pt x="1116896" y="2843"/>
                  <a:pt x="892833" y="27432"/>
                </a:cubicBezTo>
                <a:cubicBezTo>
                  <a:pt x="668770" y="52021"/>
                  <a:pt x="337811" y="-9110"/>
                  <a:pt x="0" y="27432"/>
                </a:cubicBezTo>
                <a:cubicBezTo>
                  <a:pt x="226" y="18208"/>
                  <a:pt x="-648" y="12891"/>
                  <a:pt x="0" y="0"/>
                </a:cubicBezTo>
                <a:close/>
              </a:path>
              <a:path w="3772532" h="27432" stroke="0" extrusionOk="0">
                <a:moveTo>
                  <a:pt x="0" y="0"/>
                </a:moveTo>
                <a:cubicBezTo>
                  <a:pt x="136381" y="23473"/>
                  <a:pt x="333157" y="-1611"/>
                  <a:pt x="591030" y="0"/>
                </a:cubicBezTo>
                <a:cubicBezTo>
                  <a:pt x="848903" y="1611"/>
                  <a:pt x="874121" y="-21763"/>
                  <a:pt x="1106609" y="0"/>
                </a:cubicBezTo>
                <a:cubicBezTo>
                  <a:pt x="1339097" y="21763"/>
                  <a:pt x="1575126" y="18505"/>
                  <a:pt x="1810815" y="0"/>
                </a:cubicBezTo>
                <a:cubicBezTo>
                  <a:pt x="2046504" y="-18505"/>
                  <a:pt x="2110261" y="21722"/>
                  <a:pt x="2401845" y="0"/>
                </a:cubicBezTo>
                <a:cubicBezTo>
                  <a:pt x="2693429" y="-21722"/>
                  <a:pt x="2769280" y="8922"/>
                  <a:pt x="2992875" y="0"/>
                </a:cubicBezTo>
                <a:cubicBezTo>
                  <a:pt x="3216470" y="-8922"/>
                  <a:pt x="3395186" y="-17861"/>
                  <a:pt x="3772532" y="0"/>
                </a:cubicBezTo>
                <a:cubicBezTo>
                  <a:pt x="3771177" y="9524"/>
                  <a:pt x="3771330" y="13975"/>
                  <a:pt x="3772532" y="27432"/>
                </a:cubicBezTo>
                <a:cubicBezTo>
                  <a:pt x="3635941" y="57411"/>
                  <a:pt x="3310352" y="7993"/>
                  <a:pt x="3143777" y="27432"/>
                </a:cubicBezTo>
                <a:cubicBezTo>
                  <a:pt x="2977203" y="46871"/>
                  <a:pt x="2807596" y="3382"/>
                  <a:pt x="2628197" y="27432"/>
                </a:cubicBezTo>
                <a:cubicBezTo>
                  <a:pt x="2448798" y="51482"/>
                  <a:pt x="2302918" y="50688"/>
                  <a:pt x="1999442" y="27432"/>
                </a:cubicBezTo>
                <a:cubicBezTo>
                  <a:pt x="1695966" y="4176"/>
                  <a:pt x="1623081" y="31473"/>
                  <a:pt x="1370687" y="27432"/>
                </a:cubicBezTo>
                <a:cubicBezTo>
                  <a:pt x="1118294" y="23391"/>
                  <a:pt x="932834" y="17695"/>
                  <a:pt x="779657" y="27432"/>
                </a:cubicBezTo>
                <a:cubicBezTo>
                  <a:pt x="626480" y="37170"/>
                  <a:pt x="206972" y="-11355"/>
                  <a:pt x="0" y="27432"/>
                </a:cubicBezTo>
                <a:cubicBezTo>
                  <a:pt x="-800" y="16780"/>
                  <a:pt x="-583" y="12910"/>
                  <a:pt x="0" y="0"/>
                </a:cubicBezTo>
                <a:close/>
              </a:path>
            </a:pathLst>
          </a:custGeom>
          <a:solidFill>
            <a:srgbClr val="72FF48"/>
          </a:solidFill>
          <a:ln w="38100" cap="rnd">
            <a:solidFill>
              <a:srgbClr val="72FF48"/>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0ABFC13-2665-E04F-8420-29018DEBF458}"/>
              </a:ext>
            </a:extLst>
          </p:cNvPr>
          <p:cNvSpPr>
            <a:spLocks noGrp="1"/>
          </p:cNvSpPr>
          <p:nvPr>
            <p:ph idx="1"/>
          </p:nvPr>
        </p:nvSpPr>
        <p:spPr>
          <a:xfrm>
            <a:off x="6519201" y="2879925"/>
            <a:ext cx="5333384" cy="3548962"/>
          </a:xfrm>
        </p:spPr>
        <p:txBody>
          <a:bodyPr>
            <a:normAutofit/>
          </a:bodyPr>
          <a:lstStyle/>
          <a:p>
            <a:pPr>
              <a:lnSpc>
                <a:spcPct val="100000"/>
              </a:lnSpc>
            </a:pPr>
            <a:r>
              <a:rPr lang="en-US" sz="2400" dirty="0"/>
              <a:t>Take breaks from watching the news and using social media as constantly hearing about the pandemic can increase stress and become upsetting.</a:t>
            </a:r>
          </a:p>
          <a:p>
            <a:pPr>
              <a:lnSpc>
                <a:spcPct val="100000"/>
              </a:lnSpc>
            </a:pPr>
            <a:r>
              <a:rPr lang="en-US" sz="2400" dirty="0"/>
              <a:t>Take care of yourself through meditation, exercise, eating healthy, and maintaining a good sleep schedule. </a:t>
            </a:r>
          </a:p>
          <a:p>
            <a:pPr>
              <a:lnSpc>
                <a:spcPct val="100000"/>
              </a:lnSpc>
            </a:pPr>
            <a:r>
              <a:rPr lang="en-US" sz="2400" dirty="0"/>
              <a:t>Take time to participate in activities you enjoy!</a:t>
            </a:r>
          </a:p>
          <a:p>
            <a:pPr>
              <a:lnSpc>
                <a:spcPct val="100000"/>
              </a:lnSpc>
            </a:pPr>
            <a:r>
              <a:rPr lang="en-US" sz="2400" dirty="0"/>
              <a:t>Maintain connections with others through text, phone calls, and video calls. Social distancing does not mean social isolation!</a:t>
            </a:r>
          </a:p>
        </p:txBody>
      </p:sp>
      <p:pic>
        <p:nvPicPr>
          <p:cNvPr id="9" name="Picture 8">
            <a:extLst>
              <a:ext uri="{FF2B5EF4-FFF2-40B4-BE49-F238E27FC236}">
                <a16:creationId xmlns:a16="http://schemas.microsoft.com/office/drawing/2014/main" id="{AEE88AD7-5645-3D43-AEA7-FE29E04B9687}"/>
              </a:ext>
            </a:extLst>
          </p:cNvPr>
          <p:cNvPicPr>
            <a:picLocks noChangeAspect="1"/>
          </p:cNvPicPr>
          <p:nvPr/>
        </p:nvPicPr>
        <p:blipFill>
          <a:blip r:embed="rId2"/>
          <a:stretch>
            <a:fillRect/>
          </a:stretch>
        </p:blipFill>
        <p:spPr>
          <a:xfrm>
            <a:off x="399737" y="1287131"/>
            <a:ext cx="1711202" cy="1711202"/>
          </a:xfrm>
          <a:prstGeom prst="rect">
            <a:avLst/>
          </a:prstGeom>
        </p:spPr>
      </p:pic>
      <p:pic>
        <p:nvPicPr>
          <p:cNvPr id="7" name="Picture 6">
            <a:extLst>
              <a:ext uri="{FF2B5EF4-FFF2-40B4-BE49-F238E27FC236}">
                <a16:creationId xmlns:a16="http://schemas.microsoft.com/office/drawing/2014/main" id="{8F56CCF0-4001-1540-BA1B-0C40FD348994}"/>
              </a:ext>
            </a:extLst>
          </p:cNvPr>
          <p:cNvPicPr>
            <a:picLocks noChangeAspect="1"/>
          </p:cNvPicPr>
          <p:nvPr/>
        </p:nvPicPr>
        <p:blipFill>
          <a:blip r:embed="rId3"/>
          <a:stretch>
            <a:fillRect/>
          </a:stretch>
        </p:blipFill>
        <p:spPr>
          <a:xfrm>
            <a:off x="2468908" y="1287131"/>
            <a:ext cx="1709807" cy="1709807"/>
          </a:xfrm>
          <a:prstGeom prst="rect">
            <a:avLst/>
          </a:prstGeom>
        </p:spPr>
      </p:pic>
      <p:pic>
        <p:nvPicPr>
          <p:cNvPr id="5" name="Picture 4">
            <a:extLst>
              <a:ext uri="{FF2B5EF4-FFF2-40B4-BE49-F238E27FC236}">
                <a16:creationId xmlns:a16="http://schemas.microsoft.com/office/drawing/2014/main" id="{2631E3B4-463A-4A47-A5F4-0C49D86A128C}"/>
              </a:ext>
            </a:extLst>
          </p:cNvPr>
          <p:cNvPicPr>
            <a:picLocks noChangeAspect="1"/>
          </p:cNvPicPr>
          <p:nvPr/>
        </p:nvPicPr>
        <p:blipFill>
          <a:blip r:embed="rId4"/>
          <a:stretch>
            <a:fillRect/>
          </a:stretch>
        </p:blipFill>
        <p:spPr>
          <a:xfrm>
            <a:off x="4347940" y="1137362"/>
            <a:ext cx="1859576" cy="1859576"/>
          </a:xfrm>
          <a:prstGeom prst="rect">
            <a:avLst/>
          </a:prstGeom>
        </p:spPr>
      </p:pic>
      <p:pic>
        <p:nvPicPr>
          <p:cNvPr id="4" name="Picture 3">
            <a:extLst>
              <a:ext uri="{FF2B5EF4-FFF2-40B4-BE49-F238E27FC236}">
                <a16:creationId xmlns:a16="http://schemas.microsoft.com/office/drawing/2014/main" id="{E56B1B96-A4AF-A240-A699-7ED4F154CC7F}"/>
              </a:ext>
            </a:extLst>
          </p:cNvPr>
          <p:cNvPicPr>
            <a:picLocks noChangeAspect="1"/>
          </p:cNvPicPr>
          <p:nvPr/>
        </p:nvPicPr>
        <p:blipFill>
          <a:blip r:embed="rId5"/>
          <a:stretch>
            <a:fillRect/>
          </a:stretch>
        </p:blipFill>
        <p:spPr>
          <a:xfrm>
            <a:off x="2633686" y="3570577"/>
            <a:ext cx="1859577" cy="1859577"/>
          </a:xfrm>
          <a:prstGeom prst="rect">
            <a:avLst/>
          </a:prstGeom>
        </p:spPr>
      </p:pic>
      <p:pic>
        <p:nvPicPr>
          <p:cNvPr id="12" name="Picture 11">
            <a:extLst>
              <a:ext uri="{FF2B5EF4-FFF2-40B4-BE49-F238E27FC236}">
                <a16:creationId xmlns:a16="http://schemas.microsoft.com/office/drawing/2014/main" id="{38EB5ECA-7B2D-4A45-9C14-5BA6E46DA436}"/>
              </a:ext>
            </a:extLst>
          </p:cNvPr>
          <p:cNvPicPr>
            <a:picLocks noChangeAspect="1"/>
          </p:cNvPicPr>
          <p:nvPr/>
        </p:nvPicPr>
        <p:blipFill>
          <a:blip r:embed="rId6"/>
          <a:stretch>
            <a:fillRect/>
          </a:stretch>
        </p:blipFill>
        <p:spPr>
          <a:xfrm>
            <a:off x="277431" y="3460954"/>
            <a:ext cx="2078824" cy="2078824"/>
          </a:xfrm>
          <a:prstGeom prst="rect">
            <a:avLst/>
          </a:prstGeom>
        </p:spPr>
      </p:pic>
    </p:spTree>
    <p:extLst>
      <p:ext uri="{BB962C8B-B14F-4D97-AF65-F5344CB8AC3E}">
        <p14:creationId xmlns:p14="http://schemas.microsoft.com/office/powerpoint/2010/main" val="486375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80A5F7-1970-6340-BBF8-E71E2C676B45}"/>
              </a:ext>
            </a:extLst>
          </p:cNvPr>
          <p:cNvSpPr>
            <a:spLocks noGrp="1"/>
          </p:cNvSpPr>
          <p:nvPr>
            <p:ph type="title"/>
          </p:nvPr>
        </p:nvSpPr>
        <p:spPr>
          <a:xfrm>
            <a:off x="576072" y="238539"/>
            <a:ext cx="11018520" cy="1434415"/>
          </a:xfrm>
        </p:spPr>
        <p:txBody>
          <a:bodyPr anchor="b">
            <a:normAutofit/>
          </a:bodyPr>
          <a:lstStyle/>
          <a:p>
            <a:pPr>
              <a:lnSpc>
                <a:spcPct val="90000"/>
              </a:lnSpc>
            </a:pPr>
            <a:r>
              <a:rPr lang="en-US" sz="4500"/>
              <a:t>How might anxiety present in children?</a:t>
            </a:r>
          </a:p>
        </p:txBody>
      </p:sp>
      <p:sp>
        <p:nvSpPr>
          <p:cNvPr id="11"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072"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709ED3"/>
          </a:solidFill>
          <a:ln w="38100" cap="rnd">
            <a:solidFill>
              <a:srgbClr val="709ED3"/>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AEE921B-B907-5647-87EF-2CDD561A6F51}"/>
              </a:ext>
            </a:extLst>
          </p:cNvPr>
          <p:cNvSpPr>
            <a:spLocks noGrp="1"/>
          </p:cNvSpPr>
          <p:nvPr>
            <p:ph idx="1"/>
          </p:nvPr>
        </p:nvSpPr>
        <p:spPr>
          <a:xfrm>
            <a:off x="572493" y="2071316"/>
            <a:ext cx="6713552" cy="4119172"/>
          </a:xfrm>
        </p:spPr>
        <p:txBody>
          <a:bodyPr anchor="t">
            <a:normAutofit/>
          </a:bodyPr>
          <a:lstStyle/>
          <a:p>
            <a:pPr>
              <a:lnSpc>
                <a:spcPct val="100000"/>
              </a:lnSpc>
            </a:pPr>
            <a:r>
              <a:rPr lang="en-US" sz="2600"/>
              <a:t>Children cope with stress and anxiety in a number of ways</a:t>
            </a:r>
          </a:p>
          <a:p>
            <a:pPr>
              <a:lnSpc>
                <a:spcPct val="100000"/>
              </a:lnSpc>
            </a:pPr>
            <a:r>
              <a:rPr lang="en-US" sz="2600"/>
              <a:t>Younger children may revert to outgrown behaviors</a:t>
            </a:r>
          </a:p>
          <a:p>
            <a:pPr>
              <a:lnSpc>
                <a:spcPct val="100000"/>
              </a:lnSpc>
            </a:pPr>
            <a:r>
              <a:rPr lang="en-US" sz="2600"/>
              <a:t>Children may feel sad or scared</a:t>
            </a:r>
          </a:p>
          <a:p>
            <a:pPr>
              <a:lnSpc>
                <a:spcPct val="100000"/>
              </a:lnSpc>
            </a:pPr>
            <a:r>
              <a:rPr lang="en-US" sz="2600"/>
              <a:t>They may have trouble focusing</a:t>
            </a:r>
          </a:p>
          <a:p>
            <a:pPr>
              <a:lnSpc>
                <a:spcPct val="100000"/>
              </a:lnSpc>
            </a:pPr>
            <a:r>
              <a:rPr lang="en-US" sz="2600"/>
              <a:t>Some kids, particularly preteens and teens may act out, fighting with parents or siblings</a:t>
            </a:r>
          </a:p>
          <a:p>
            <a:pPr>
              <a:lnSpc>
                <a:spcPct val="100000"/>
              </a:lnSpc>
            </a:pPr>
            <a:r>
              <a:rPr lang="en-US" sz="2600"/>
              <a:t>Others may withdraw from friends and family being overwhelmed by their feelings</a:t>
            </a:r>
          </a:p>
        </p:txBody>
      </p:sp>
      <p:pic>
        <p:nvPicPr>
          <p:cNvPr id="4" name="Picture 3">
            <a:extLst>
              <a:ext uri="{FF2B5EF4-FFF2-40B4-BE49-F238E27FC236}">
                <a16:creationId xmlns:a16="http://schemas.microsoft.com/office/drawing/2014/main" id="{918E6C27-37E9-4D46-8E49-D47EEB0AEF77}"/>
              </a:ext>
            </a:extLst>
          </p:cNvPr>
          <p:cNvPicPr>
            <a:picLocks noChangeAspect="1"/>
          </p:cNvPicPr>
          <p:nvPr/>
        </p:nvPicPr>
        <p:blipFill rotWithShape="1">
          <a:blip r:embed="rId2"/>
          <a:srcRect l="32983" r="2996" b="-1"/>
          <a:stretch/>
        </p:blipFill>
        <p:spPr>
          <a:xfrm>
            <a:off x="7675658" y="2093976"/>
            <a:ext cx="3941064" cy="4096512"/>
          </a:xfrm>
          <a:prstGeom prst="rect">
            <a:avLst/>
          </a:prstGeom>
        </p:spPr>
      </p:pic>
    </p:spTree>
    <p:extLst>
      <p:ext uri="{BB962C8B-B14F-4D97-AF65-F5344CB8AC3E}">
        <p14:creationId xmlns:p14="http://schemas.microsoft.com/office/powerpoint/2010/main" val="3787326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BCB9E0F-80B4-4BE1-A13D-A796E81860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C4E6D1-70B5-BC46-A85B-4B05377439ED}"/>
              </a:ext>
            </a:extLst>
          </p:cNvPr>
          <p:cNvSpPr>
            <a:spLocks noGrp="1"/>
          </p:cNvSpPr>
          <p:nvPr>
            <p:ph type="title"/>
          </p:nvPr>
        </p:nvSpPr>
        <p:spPr>
          <a:xfrm>
            <a:off x="572493" y="238539"/>
            <a:ext cx="11047013" cy="1434415"/>
          </a:xfrm>
        </p:spPr>
        <p:txBody>
          <a:bodyPr anchor="b">
            <a:normAutofit/>
          </a:bodyPr>
          <a:lstStyle/>
          <a:p>
            <a:r>
              <a:rPr lang="en-US" sz="7200"/>
              <a:t>How to help children</a:t>
            </a:r>
          </a:p>
        </p:txBody>
      </p:sp>
      <p:sp>
        <p:nvSpPr>
          <p:cNvPr id="23"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4"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CD8A6A"/>
          </a:solidFill>
          <a:ln w="38100" cap="rnd">
            <a:solidFill>
              <a:srgbClr val="CD8A6A"/>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 up of text on a white background&#10;&#10;Description automatically generated">
            <a:extLst>
              <a:ext uri="{FF2B5EF4-FFF2-40B4-BE49-F238E27FC236}">
                <a16:creationId xmlns:a16="http://schemas.microsoft.com/office/drawing/2014/main" id="{6CE7666C-FCA9-9E48-911E-F746945B46DA}"/>
              </a:ext>
            </a:extLst>
          </p:cNvPr>
          <p:cNvPicPr>
            <a:picLocks noChangeAspect="1"/>
          </p:cNvPicPr>
          <p:nvPr/>
        </p:nvPicPr>
        <p:blipFill rotWithShape="1">
          <a:blip r:embed="rId2"/>
          <a:srcRect r="3792" b="-3"/>
          <a:stretch/>
        </p:blipFill>
        <p:spPr>
          <a:xfrm>
            <a:off x="572492" y="2089604"/>
            <a:ext cx="3941064" cy="4096511"/>
          </a:xfrm>
          <a:prstGeom prst="rect">
            <a:avLst/>
          </a:prstGeom>
        </p:spPr>
      </p:pic>
      <p:sp>
        <p:nvSpPr>
          <p:cNvPr id="3" name="Content Placeholder 2">
            <a:extLst>
              <a:ext uri="{FF2B5EF4-FFF2-40B4-BE49-F238E27FC236}">
                <a16:creationId xmlns:a16="http://schemas.microsoft.com/office/drawing/2014/main" id="{8F0683F5-0A7C-2146-A41B-4B419D9A3E4B}"/>
              </a:ext>
            </a:extLst>
          </p:cNvPr>
          <p:cNvSpPr>
            <a:spLocks noGrp="1"/>
          </p:cNvSpPr>
          <p:nvPr>
            <p:ph idx="1"/>
          </p:nvPr>
        </p:nvSpPr>
        <p:spPr>
          <a:xfrm>
            <a:off x="4905955" y="2071316"/>
            <a:ext cx="6713552" cy="4096511"/>
          </a:xfrm>
        </p:spPr>
        <p:txBody>
          <a:bodyPr anchor="t">
            <a:noAutofit/>
          </a:bodyPr>
          <a:lstStyle/>
          <a:p>
            <a:pPr>
              <a:lnSpc>
                <a:spcPct val="100000"/>
              </a:lnSpc>
            </a:pPr>
            <a:r>
              <a:rPr lang="en-US" sz="2000" dirty="0"/>
              <a:t>Stay calm! Children often mirror the adults around them, the more calm we are, the more calm they will be</a:t>
            </a:r>
          </a:p>
          <a:p>
            <a:pPr>
              <a:lnSpc>
                <a:spcPct val="100000"/>
              </a:lnSpc>
            </a:pPr>
            <a:r>
              <a:rPr lang="en-US" sz="2000" dirty="0"/>
              <a:t>Talk to kids about the situation in an age appropriate manner, helping them understand will go a long way</a:t>
            </a:r>
          </a:p>
          <a:p>
            <a:pPr>
              <a:lnSpc>
                <a:spcPct val="100000"/>
              </a:lnSpc>
            </a:pPr>
            <a:r>
              <a:rPr lang="en-US" sz="2000" dirty="0"/>
              <a:t>Provide space for children to share their experiences and feelings</a:t>
            </a:r>
          </a:p>
          <a:p>
            <a:pPr>
              <a:lnSpc>
                <a:spcPct val="100000"/>
              </a:lnSpc>
            </a:pPr>
            <a:r>
              <a:rPr lang="en-US" sz="2000" dirty="0"/>
              <a:t>Avoid using language that may reinforce stigma or blame and ensure that information shared is as accurate as possible</a:t>
            </a:r>
          </a:p>
          <a:p>
            <a:pPr>
              <a:lnSpc>
                <a:spcPct val="100000"/>
              </a:lnSpc>
            </a:pPr>
            <a:r>
              <a:rPr lang="en-US" sz="2000" dirty="0"/>
              <a:t>Help children gain a sense of control in the situation by encouraging them to do their part to help the community </a:t>
            </a:r>
          </a:p>
          <a:p>
            <a:pPr lvl="1">
              <a:lnSpc>
                <a:spcPct val="100000"/>
              </a:lnSpc>
            </a:pPr>
            <a:r>
              <a:rPr lang="en-US" sz="2000" dirty="0"/>
              <a:t>Many kids are drawing rainbows and hanging them in windows or drawing encouraging sidewalk art!</a:t>
            </a:r>
          </a:p>
          <a:p>
            <a:pPr lvl="1">
              <a:lnSpc>
                <a:spcPct val="100000"/>
              </a:lnSpc>
            </a:pPr>
            <a:r>
              <a:rPr lang="en-US" sz="2000" dirty="0"/>
              <a:t>The graphic on the left offers a great way to remind kids that there are still things they control!</a:t>
            </a:r>
          </a:p>
          <a:p>
            <a:pPr marL="0" indent="0">
              <a:lnSpc>
                <a:spcPct val="100000"/>
              </a:lnSpc>
              <a:buNone/>
            </a:pPr>
            <a:endParaRPr lang="en-US" sz="2000" dirty="0"/>
          </a:p>
        </p:txBody>
      </p:sp>
    </p:spTree>
    <p:extLst>
      <p:ext uri="{BB962C8B-B14F-4D97-AF65-F5344CB8AC3E}">
        <p14:creationId xmlns:p14="http://schemas.microsoft.com/office/powerpoint/2010/main" val="321256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74E2F-8BBF-D046-9C8B-D6542649BB93}"/>
              </a:ext>
            </a:extLst>
          </p:cNvPr>
          <p:cNvSpPr>
            <a:spLocks noGrp="1"/>
          </p:cNvSpPr>
          <p:nvPr>
            <p:ph type="title"/>
          </p:nvPr>
        </p:nvSpPr>
        <p:spPr/>
        <p:txBody>
          <a:bodyPr/>
          <a:lstStyle/>
          <a:p>
            <a:r>
              <a:rPr lang="en-US"/>
              <a:t>Resources </a:t>
            </a:r>
            <a:endParaRPr lang="en-US" dirty="0"/>
          </a:p>
        </p:txBody>
      </p:sp>
      <p:sp>
        <p:nvSpPr>
          <p:cNvPr id="3" name="Content Placeholder 2">
            <a:extLst>
              <a:ext uri="{FF2B5EF4-FFF2-40B4-BE49-F238E27FC236}">
                <a16:creationId xmlns:a16="http://schemas.microsoft.com/office/drawing/2014/main" id="{D93F803C-E0F8-9B4A-BF83-023F3F8A02EE}"/>
              </a:ext>
            </a:extLst>
          </p:cNvPr>
          <p:cNvSpPr>
            <a:spLocks noGrp="1"/>
          </p:cNvSpPr>
          <p:nvPr>
            <p:ph idx="1"/>
          </p:nvPr>
        </p:nvSpPr>
        <p:spPr/>
        <p:txBody>
          <a:bodyPr>
            <a:normAutofit fontScale="92500" lnSpcReduction="20000"/>
          </a:bodyPr>
          <a:lstStyle/>
          <a:p>
            <a:r>
              <a:rPr lang="en-US"/>
              <a:t>Children’s Mobile Mental Health Response: 1-877- 652-7624</a:t>
            </a:r>
          </a:p>
          <a:p>
            <a:r>
              <a:rPr lang="en-US"/>
              <a:t>National Suicide Prevention Hotline: 1-800-273-8255</a:t>
            </a:r>
          </a:p>
          <a:p>
            <a:r>
              <a:rPr lang="en-US"/>
              <a:t>Food Pantries: </a:t>
            </a:r>
            <a:r>
              <a:rPr lang="en-US">
                <a:hlinkClick r:id="rId2"/>
              </a:rPr>
              <a:t>https://ucnj.org/departments/human-services/test-site-aging/food-pantries/</a:t>
            </a:r>
            <a:endParaRPr lang="en-US"/>
          </a:p>
          <a:p>
            <a:r>
              <a:rPr lang="en-US"/>
              <a:t>Division of Child Protection and Permanency: 908-820-3000</a:t>
            </a:r>
          </a:p>
          <a:p>
            <a:r>
              <a:rPr lang="en-US"/>
              <a:t>National Domestic Violence Hotline: 1-800-799-SAFE (7233)</a:t>
            </a:r>
          </a:p>
          <a:p>
            <a:r>
              <a:rPr lang="en-US"/>
              <a:t>Center for Disease Control Resources used for this presentation:</a:t>
            </a:r>
          </a:p>
          <a:p>
            <a:pPr lvl="1"/>
            <a:r>
              <a:rPr lang="en-US">
                <a:hlinkClick r:id="rId3"/>
              </a:rPr>
              <a:t>https://www.cdc.gov/childrenindisasters/helping-children-cope.html</a:t>
            </a:r>
            <a:endParaRPr lang="en-US"/>
          </a:p>
          <a:p>
            <a:pPr lvl="1"/>
            <a:r>
              <a:rPr lang="en-US">
                <a:hlinkClick r:id="rId4"/>
              </a:rPr>
              <a:t>https://www.cdc.gov/coronavirus/2019-ncov/daily-life-coping/talking-with-children.html</a:t>
            </a:r>
            <a:endParaRPr lang="en-US"/>
          </a:p>
          <a:p>
            <a:pPr lvl="1"/>
            <a:r>
              <a:rPr lang="en-US">
                <a:hlinkClick r:id="rId5"/>
              </a:rPr>
              <a:t>https://www.cdc.gov/coronavirus/2019-ncov/daily-life-coping/managing-stress-anxiety.html</a:t>
            </a:r>
            <a:endParaRPr lang="en-US"/>
          </a:p>
          <a:p>
            <a:endParaRPr lang="en-US"/>
          </a:p>
          <a:p>
            <a:endParaRPr lang="en-US"/>
          </a:p>
          <a:p>
            <a:endParaRPr lang="en-US" dirty="0"/>
          </a:p>
        </p:txBody>
      </p:sp>
    </p:spTree>
    <p:extLst>
      <p:ext uri="{BB962C8B-B14F-4D97-AF65-F5344CB8AC3E}">
        <p14:creationId xmlns:p14="http://schemas.microsoft.com/office/powerpoint/2010/main" val="1236243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D40439-20C6-E645-A744-365E816B3EDF}"/>
              </a:ext>
            </a:extLst>
          </p:cNvPr>
          <p:cNvPicPr>
            <a:picLocks noChangeAspect="1"/>
          </p:cNvPicPr>
          <p:nvPr/>
        </p:nvPicPr>
        <p:blipFill>
          <a:blip r:embed="rId2"/>
          <a:stretch>
            <a:fillRect/>
          </a:stretch>
        </p:blipFill>
        <p:spPr>
          <a:xfrm>
            <a:off x="-123986" y="0"/>
            <a:ext cx="12315986" cy="6858000"/>
          </a:xfrm>
          <a:prstGeom prst="rect">
            <a:avLst/>
          </a:prstGeom>
        </p:spPr>
      </p:pic>
    </p:spTree>
    <p:extLst>
      <p:ext uri="{BB962C8B-B14F-4D97-AF65-F5344CB8AC3E}">
        <p14:creationId xmlns:p14="http://schemas.microsoft.com/office/powerpoint/2010/main" val="3453015182"/>
      </p:ext>
    </p:extLst>
  </p:cSld>
  <p:clrMapOvr>
    <a:masterClrMapping/>
  </p:clrMapOvr>
</p:sld>
</file>

<file path=ppt/theme/theme1.xml><?xml version="1.0" encoding="utf-8"?>
<a:theme xmlns:a="http://schemas.openxmlformats.org/drawingml/2006/main" name="SketchyVTI">
  <a:themeElements>
    <a:clrScheme name="SketchyVTI">
      <a:dk1>
        <a:sysClr val="windowText" lastClr="000000"/>
      </a:dk1>
      <a:lt1>
        <a:sysClr val="window" lastClr="FFFFFF"/>
      </a:lt1>
      <a:dk2>
        <a:srgbClr val="39302A"/>
      </a:dk2>
      <a:lt2>
        <a:srgbClr val="E5DEDB"/>
      </a:lt2>
      <a:accent1>
        <a:srgbClr val="E4650E"/>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Sketchy_SerifHand">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2.xml><?xml version="1.0" encoding="utf-8"?>
<a:theme xmlns:a="http://schemas.openxmlformats.org/drawingml/2006/main" name="BrushVTI">
  <a:themeElements>
    <a:clrScheme name="AnalogousFromLightSeedRightStep">
      <a:dk1>
        <a:srgbClr val="000000"/>
      </a:dk1>
      <a:lt1>
        <a:srgbClr val="FFFFFF"/>
      </a:lt1>
      <a:dk2>
        <a:srgbClr val="412B24"/>
      </a:dk2>
      <a:lt2>
        <a:srgbClr val="E8E2E3"/>
      </a:lt2>
      <a:accent1>
        <a:srgbClr val="7DAAA0"/>
      </a:accent1>
      <a:accent2>
        <a:srgbClr val="75A7B3"/>
      </a:accent2>
      <a:accent3>
        <a:srgbClr val="8CA2C5"/>
      </a:accent3>
      <a:accent4>
        <a:srgbClr val="7D7CBD"/>
      </a:accent4>
      <a:accent5>
        <a:srgbClr val="AB94C9"/>
      </a:accent5>
      <a:accent6>
        <a:srgbClr val="B37CBD"/>
      </a:accent6>
      <a:hlink>
        <a:srgbClr val="AE6979"/>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3.xml><?xml version="1.0" encoding="utf-8"?>
<a:theme xmlns:a="http://schemas.openxmlformats.org/drawingml/2006/main" name="BrushVTI">
  <a:themeElements>
    <a:clrScheme name="AnalogousFromLightSeedRightStep">
      <a:dk1>
        <a:srgbClr val="000000"/>
      </a:dk1>
      <a:lt1>
        <a:srgbClr val="FFFFFF"/>
      </a:lt1>
      <a:dk2>
        <a:srgbClr val="412B24"/>
      </a:dk2>
      <a:lt2>
        <a:srgbClr val="E2E8E5"/>
      </a:lt2>
      <a:accent1>
        <a:srgbClr val="C696AB"/>
      </a:accent1>
      <a:accent2>
        <a:srgbClr val="BA7F7F"/>
      </a:accent2>
      <a:accent3>
        <a:srgbClr val="BE9D87"/>
      </a:accent3>
      <a:accent4>
        <a:srgbClr val="AEA477"/>
      </a:accent4>
      <a:accent5>
        <a:srgbClr val="9EA87F"/>
      </a:accent5>
      <a:accent6>
        <a:srgbClr val="8AAE77"/>
      </a:accent6>
      <a:hlink>
        <a:srgbClr val="578F77"/>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4.xml><?xml version="1.0" encoding="utf-8"?>
<a:theme xmlns:a="http://schemas.openxmlformats.org/drawingml/2006/main" name="BrushVTI">
  <a:themeElements>
    <a:clrScheme name="AnalogousFromLightSeed_2SEEDS">
      <a:dk1>
        <a:srgbClr val="000000"/>
      </a:dk1>
      <a:lt1>
        <a:srgbClr val="FFFFFF"/>
      </a:lt1>
      <a:dk2>
        <a:srgbClr val="393A21"/>
      </a:dk2>
      <a:lt2>
        <a:srgbClr val="E2E5E8"/>
      </a:lt2>
      <a:accent1>
        <a:srgbClr val="C79571"/>
      </a:accent1>
      <a:accent2>
        <a:srgbClr val="D18B8B"/>
      </a:accent2>
      <a:accent3>
        <a:srgbClr val="ABA271"/>
      </a:accent3>
      <a:accent4>
        <a:srgbClr val="64B186"/>
      </a:accent4>
      <a:accent5>
        <a:srgbClr val="73ADA4"/>
      </a:accent5>
      <a:accent6>
        <a:srgbClr val="66AAC3"/>
      </a:accent6>
      <a:hlink>
        <a:srgbClr val="5A86A6"/>
      </a:hlink>
      <a:folHlink>
        <a:srgbClr val="828282"/>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5.xml><?xml version="1.0" encoding="utf-8"?>
<a:theme xmlns:a="http://schemas.openxmlformats.org/drawingml/2006/main" name="BrushVTI">
  <a:themeElements>
    <a:clrScheme name="AnalogousFromRegularSeedRightStep">
      <a:dk1>
        <a:srgbClr val="000000"/>
      </a:dk1>
      <a:lt1>
        <a:srgbClr val="FFFFFF"/>
      </a:lt1>
      <a:dk2>
        <a:srgbClr val="41242A"/>
      </a:dk2>
      <a:lt2>
        <a:srgbClr val="E6E8E2"/>
      </a:lt2>
      <a:accent1>
        <a:srgbClr val="7D4DC3"/>
      </a:accent1>
      <a:accent2>
        <a:srgbClr val="9D3BB1"/>
      </a:accent2>
      <a:accent3>
        <a:srgbClr val="C34DA6"/>
      </a:accent3>
      <a:accent4>
        <a:srgbClr val="B13B63"/>
      </a:accent4>
      <a:accent5>
        <a:srgbClr val="C3564D"/>
      </a:accent5>
      <a:accent6>
        <a:srgbClr val="B1753B"/>
      </a:accent6>
      <a:hlink>
        <a:srgbClr val="678E2F"/>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6.xml><?xml version="1.0" encoding="utf-8"?>
<a:theme xmlns:a="http://schemas.openxmlformats.org/drawingml/2006/main" name="BrushVTI">
  <a:themeElements>
    <a:clrScheme name="AnalogousFromDarkSeed_2SEEDS">
      <a:dk1>
        <a:srgbClr val="000000"/>
      </a:dk1>
      <a:lt1>
        <a:srgbClr val="FFFFFF"/>
      </a:lt1>
      <a:dk2>
        <a:srgbClr val="243041"/>
      </a:dk2>
      <a:lt2>
        <a:srgbClr val="E8E6E2"/>
      </a:lt2>
      <a:accent1>
        <a:srgbClr val="3B6BB1"/>
      </a:accent1>
      <a:accent2>
        <a:srgbClr val="4DAEC3"/>
      </a:accent2>
      <a:accent3>
        <a:srgbClr val="4E4DC3"/>
      </a:accent3>
      <a:accent4>
        <a:srgbClr val="B13B99"/>
      </a:accent4>
      <a:accent5>
        <a:srgbClr val="C34D79"/>
      </a:accent5>
      <a:accent6>
        <a:srgbClr val="B1403B"/>
      </a:accent6>
      <a:hlink>
        <a:srgbClr val="C146B5"/>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7.xml><?xml version="1.0" encoding="utf-8"?>
<a:theme xmlns:a="http://schemas.openxmlformats.org/drawingml/2006/main" name="BrushVTI">
  <a:themeElements>
    <a:clrScheme name="AnalogousFromDarkSeedLeftStep">
      <a:dk1>
        <a:srgbClr val="000000"/>
      </a:dk1>
      <a:lt1>
        <a:srgbClr val="FFFFFF"/>
      </a:lt1>
      <a:dk2>
        <a:srgbClr val="412D24"/>
      </a:dk2>
      <a:lt2>
        <a:srgbClr val="E2E4E8"/>
      </a:lt2>
      <a:accent1>
        <a:srgbClr val="BE9C4A"/>
      </a:accent1>
      <a:accent2>
        <a:srgbClr val="B15D3B"/>
      </a:accent2>
      <a:accent3>
        <a:srgbClr val="C34D5B"/>
      </a:accent3>
      <a:accent4>
        <a:srgbClr val="B13B7B"/>
      </a:accent4>
      <a:accent5>
        <a:srgbClr val="C34DBE"/>
      </a:accent5>
      <a:accent6>
        <a:srgbClr val="853BB1"/>
      </a:accent6>
      <a:hlink>
        <a:srgbClr val="C24AA9"/>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8.xml><?xml version="1.0" encoding="utf-8"?>
<a:theme xmlns:a="http://schemas.openxmlformats.org/drawingml/2006/main" name="BrushVTI">
  <a:themeElements>
    <a:clrScheme name="Office">
      <a:dk1>
        <a:srgbClr val="000000"/>
      </a:dk1>
      <a:lt1>
        <a:srgbClr val="FFFFFF"/>
      </a:lt1>
      <a:dk2>
        <a:srgbClr val="2E3948"/>
      </a:dk2>
      <a:lt2>
        <a:srgbClr val="E7E6E6"/>
      </a:lt2>
      <a:accent1>
        <a:srgbClr val="5A82CB"/>
      </a:accent1>
      <a:accent2>
        <a:srgbClr val="ED7D31"/>
      </a:accent2>
      <a:accent3>
        <a:srgbClr val="A3A3A3"/>
      </a:accent3>
      <a:accent4>
        <a:srgbClr val="CF9B00"/>
      </a:accent4>
      <a:accent5>
        <a:srgbClr val="5B9BD5"/>
      </a:accent5>
      <a:accent6>
        <a:srgbClr val="70AD47"/>
      </a:accent6>
      <a:hlink>
        <a:srgbClr val="D26012"/>
      </a:hlink>
      <a:folHlink>
        <a:srgbClr val="A9718D"/>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9.xml><?xml version="1.0" encoding="utf-8"?>
<a:theme xmlns:a="http://schemas.openxmlformats.org/drawingml/2006/main" name="BrushVTI">
  <a:themeElements>
    <a:clrScheme name="AnalogousFromLightSeedRightStep">
      <a:dk1>
        <a:srgbClr val="000000"/>
      </a:dk1>
      <a:lt1>
        <a:srgbClr val="FFFFFF"/>
      </a:lt1>
      <a:dk2>
        <a:srgbClr val="412431"/>
      </a:dk2>
      <a:lt2>
        <a:srgbClr val="E2E8E5"/>
      </a:lt2>
      <a:accent1>
        <a:srgbClr val="C696AB"/>
      </a:accent1>
      <a:accent2>
        <a:srgbClr val="BA7F80"/>
      </a:accent2>
      <a:accent3>
        <a:srgbClr val="BE9D87"/>
      </a:accent3>
      <a:accent4>
        <a:srgbClr val="AEA477"/>
      </a:accent4>
      <a:accent5>
        <a:srgbClr val="9EA87F"/>
      </a:accent5>
      <a:accent6>
        <a:srgbClr val="8AAE77"/>
      </a:accent6>
      <a:hlink>
        <a:srgbClr val="578F77"/>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10.xml><?xml version="1.0" encoding="utf-8"?>
<a:theme xmlns:a="http://schemas.openxmlformats.org/drawingml/2006/main" name="BrushVTI">
  <a:themeElements>
    <a:clrScheme name="AnalogousFromDarkSeedLeftStep">
      <a:dk1>
        <a:srgbClr val="000000"/>
      </a:dk1>
      <a:lt1>
        <a:srgbClr val="FFFFFF"/>
      </a:lt1>
      <a:dk2>
        <a:srgbClr val="2B2441"/>
      </a:dk2>
      <a:lt2>
        <a:srgbClr val="E2E8E4"/>
      </a:lt2>
      <a:accent1>
        <a:srgbClr val="E42CB2"/>
      </a:accent1>
      <a:accent2>
        <a:srgbClr val="B71AD2"/>
      </a:accent2>
      <a:accent3>
        <a:srgbClr val="7D2CE4"/>
      </a:accent3>
      <a:accent4>
        <a:srgbClr val="413ED9"/>
      </a:accent4>
      <a:accent5>
        <a:srgbClr val="2C75E4"/>
      </a:accent5>
      <a:accent6>
        <a:srgbClr val="1AAFD2"/>
      </a:accent6>
      <a:hlink>
        <a:srgbClr val="526CC5"/>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11.xml><?xml version="1.0" encoding="utf-8"?>
<a:theme xmlns:a="http://schemas.openxmlformats.org/drawingml/2006/main" name="BrushVTI">
  <a:themeElements>
    <a:clrScheme name="AnalogousFromDarkSeedLeftStep">
      <a:dk1>
        <a:srgbClr val="000000"/>
      </a:dk1>
      <a:lt1>
        <a:srgbClr val="FFFFFF"/>
      </a:lt1>
      <a:dk2>
        <a:srgbClr val="412431"/>
      </a:dk2>
      <a:lt2>
        <a:srgbClr val="E2E7E8"/>
      </a:lt2>
      <a:accent1>
        <a:srgbClr val="C3614D"/>
      </a:accent1>
      <a:accent2>
        <a:srgbClr val="B13B58"/>
      </a:accent2>
      <a:accent3>
        <a:srgbClr val="C34D9B"/>
      </a:accent3>
      <a:accent4>
        <a:srgbClr val="A83BB1"/>
      </a:accent4>
      <a:accent5>
        <a:srgbClr val="894DC3"/>
      </a:accent5>
      <a:accent6>
        <a:srgbClr val="564CB8"/>
      </a:accent6>
      <a:hlink>
        <a:srgbClr val="A155C6"/>
      </a:hlink>
      <a:folHlink>
        <a:srgbClr val="7F7F7F"/>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docProps/app.xml><?xml version="1.0" encoding="utf-8"?>
<Properties xmlns="http://schemas.openxmlformats.org/officeDocument/2006/extended-properties" xmlns:vt="http://schemas.openxmlformats.org/officeDocument/2006/docPropsVTypes">
  <TotalTime>1</TotalTime>
  <Words>602</Words>
  <Application>Microsoft Macintosh PowerPoint</Application>
  <PresentationFormat>Widescreen</PresentationFormat>
  <Paragraphs>57</Paragraphs>
  <Slides>9</Slides>
  <Notes>0</Notes>
  <HiddenSlides>0</HiddenSlides>
  <MMClips>0</MMClips>
  <ScaleCrop>false</ScaleCrop>
  <HeadingPairs>
    <vt:vector size="6" baseType="variant">
      <vt:variant>
        <vt:lpstr>Fonts Used</vt:lpstr>
      </vt:variant>
      <vt:variant>
        <vt:i4>5</vt:i4>
      </vt:variant>
      <vt:variant>
        <vt:lpstr>Theme</vt:lpstr>
      </vt:variant>
      <vt:variant>
        <vt:i4>11</vt:i4>
      </vt:variant>
      <vt:variant>
        <vt:lpstr>Slide Titles</vt:lpstr>
      </vt:variant>
      <vt:variant>
        <vt:i4>9</vt:i4>
      </vt:variant>
    </vt:vector>
  </HeadingPairs>
  <TitlesOfParts>
    <vt:vector size="25" baseType="lpstr">
      <vt:lpstr>Arial</vt:lpstr>
      <vt:lpstr>Century Gothic</vt:lpstr>
      <vt:lpstr>Elephant</vt:lpstr>
      <vt:lpstr>Modern Love</vt:lpstr>
      <vt:lpstr>The Hand</vt:lpstr>
      <vt:lpstr>SketchyVTI</vt:lpstr>
      <vt:lpstr>BrushVTI</vt:lpstr>
      <vt:lpstr>BrushVTI</vt:lpstr>
      <vt:lpstr>BrushVTI</vt:lpstr>
      <vt:lpstr>BrushVTI</vt:lpstr>
      <vt:lpstr>BrushVTI</vt:lpstr>
      <vt:lpstr>BrushVTI</vt:lpstr>
      <vt:lpstr>BrushVTI</vt:lpstr>
      <vt:lpstr>BrushVTI</vt:lpstr>
      <vt:lpstr>BrushVTI</vt:lpstr>
      <vt:lpstr>BrushVTI</vt:lpstr>
      <vt:lpstr>Anxiety and COVID-19</vt:lpstr>
      <vt:lpstr>What is anxiety? </vt:lpstr>
      <vt:lpstr>Why is this important?</vt:lpstr>
      <vt:lpstr>Who is at risk? </vt:lpstr>
      <vt:lpstr>How to reduce stress while social distancing</vt:lpstr>
      <vt:lpstr>How might anxiety present in children?</vt:lpstr>
      <vt:lpstr>How to help children</vt:lpstr>
      <vt:lpstr>Resources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Anxiety and COVID-19</dc:title>
  <dc:creator>JESSICA CARAMICO</dc:creator>
  <cp:lastModifiedBy>JESSICA CARAMICO</cp:lastModifiedBy>
  <cp:revision>1</cp:revision>
  <dcterms:created xsi:type="dcterms:W3CDTF">2020-04-24T18:19:20Z</dcterms:created>
  <dcterms:modified xsi:type="dcterms:W3CDTF">2020-04-24T18:21:06Z</dcterms:modified>
</cp:coreProperties>
</file>