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Franklin Gothic" panose="020B0604020202020204" charset="0"/>
      <p:bold r:id="rId14"/>
    </p:embeddedFont>
    <p:embeddedFont>
      <p:font typeface="Gill Sans" panose="020B0604020202020204" charset="0"/>
      <p:regular r:id="rId15"/>
      <p:bold r:id="rId16"/>
    </p:embeddedFont>
    <p:embeddedFont>
      <p:font typeface="Libre Franklin" pitchFamily="2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beltran@vusd.or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58e99b638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58e99b638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F0000"/>
                </a:solidFill>
              </a:rPr>
              <a:t>Please submit yearly schedule of meetings to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rbeltran@vusd.org</a:t>
            </a:r>
            <a:r>
              <a:rPr lang="en-US" sz="2000">
                <a:solidFill>
                  <a:srgbClr val="FF0000"/>
                </a:solidFill>
              </a:rPr>
              <a:t> &amp; upload documents to the Google Drive</a:t>
            </a:r>
            <a:endParaRPr sz="20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f38d4d743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f38d4d743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e717405bd4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e717405bd4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270c31db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195" name="Google Shape;195;g2270c31db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58e99b638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02" name="Google Shape;202;g258e99b638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58e99b638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09" name="Google Shape;209;g258e99b638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58e99b638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216" name="Google Shape;216;g258e99b638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100542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  <a:defRPr sz="2400" cap="none">
                <a:solidFill>
                  <a:srgbClr val="BFBFB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2"/>
          </p:nvPr>
        </p:nvSpPr>
        <p:spPr>
          <a:xfrm>
            <a:off x="1524000" y="4666037"/>
            <a:ext cx="10053600" cy="1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ibre Franklin"/>
              <a:buNone/>
              <a:defRPr sz="300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57C4"/>
          </a:solidFill>
          <a:ln w="12700" cap="flat" cmpd="sng">
            <a:solidFill>
              <a:srgbClr val="364A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1"/>
          <p:cNvSpPr txBox="1"/>
          <p:nvPr/>
        </p:nvSpPr>
        <p:spPr>
          <a:xfrm>
            <a:off x="3363555" y="2324097"/>
            <a:ext cx="10054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Franklin Gothic"/>
              <a:buNone/>
            </a:pPr>
            <a:r>
              <a:rPr lang="en-US" sz="3600" b="0" i="0" u="none" strike="noStrike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LOREM IPSUM LKJFG LKJGL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10814313" y="-315592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99062" y="666207"/>
            <a:ext cx="7187869" cy="562280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2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12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2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2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12"/>
          <p:cNvSpPr txBox="1">
            <a:spLocks noGrp="1"/>
          </p:cNvSpPr>
          <p:nvPr>
            <p:ph type="body" idx="1"/>
          </p:nvPr>
        </p:nvSpPr>
        <p:spPr>
          <a:xfrm>
            <a:off x="688975" y="957431"/>
            <a:ext cx="10972200" cy="47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2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2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Column w/Bullets_ImageRT">
  <p:cSld name="1Column w/Bullets_ImageR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3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13"/>
          <p:cNvSpPr/>
          <p:nvPr/>
        </p:nvSpPr>
        <p:spPr>
          <a:xfrm>
            <a:off x="7001435" y="-250287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7003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b="1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3"/>
          <p:cNvSpPr>
            <a:spLocks noGrp="1"/>
          </p:cNvSpPr>
          <p:nvPr>
            <p:ph type="pic" idx="2"/>
          </p:nvPr>
        </p:nvSpPr>
        <p:spPr>
          <a:xfrm>
            <a:off x="7153836" y="712010"/>
            <a:ext cx="5454000" cy="719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13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74049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Copy w/Image">
  <p:cSld name="BodyCopy w/Imag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4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14"/>
          <p:cNvSpPr/>
          <p:nvPr/>
        </p:nvSpPr>
        <p:spPr>
          <a:xfrm>
            <a:off x="7001435" y="-250287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4"/>
          <p:cNvSpPr>
            <a:spLocks noGrp="1"/>
          </p:cNvSpPr>
          <p:nvPr>
            <p:ph type="pic" idx="2"/>
          </p:nvPr>
        </p:nvSpPr>
        <p:spPr>
          <a:xfrm>
            <a:off x="7153836" y="-97887"/>
            <a:ext cx="5454000" cy="719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14"/>
          <p:cNvSpPr txBox="1">
            <a:spLocks noGrp="1"/>
          </p:cNvSpPr>
          <p:nvPr>
            <p:ph type="body" idx="1"/>
          </p:nvPr>
        </p:nvSpPr>
        <p:spPr>
          <a:xfrm>
            <a:off x="566567" y="1021259"/>
            <a:ext cx="74049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subTitle" idx="3"/>
          </p:nvPr>
        </p:nvSpPr>
        <p:spPr>
          <a:xfrm>
            <a:off x="566567" y="1645672"/>
            <a:ext cx="7003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4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Column w/Bullets_ImageLFT">
  <p:cSld name="1Column w/Bullets_ImageLF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/>
          <p:nvPr/>
        </p:nvSpPr>
        <p:spPr>
          <a:xfrm>
            <a:off x="-1045627" y="-111772"/>
            <a:ext cx="4078800" cy="6744300"/>
          </a:xfrm>
          <a:prstGeom prst="parallelogram">
            <a:avLst>
              <a:gd name="adj" fmla="val 25000"/>
            </a:avLst>
          </a:prstGeom>
          <a:solidFill>
            <a:srgbClr val="A5A5A5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-430306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3706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15"/>
          <p:cNvCxnSpPr/>
          <p:nvPr/>
        </p:nvCxnSpPr>
        <p:spPr>
          <a:xfrm>
            <a:off x="10663708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" name="Google Shape;140;p15"/>
          <p:cNvSpPr>
            <a:spLocks noGrp="1"/>
          </p:cNvSpPr>
          <p:nvPr>
            <p:ph type="pic" idx="2"/>
          </p:nvPr>
        </p:nvSpPr>
        <p:spPr>
          <a:xfrm>
            <a:off x="-1052923" y="714461"/>
            <a:ext cx="6984600" cy="7122300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6572919" y="1021259"/>
            <a:ext cx="5144400" cy="1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subTitle" idx="3"/>
          </p:nvPr>
        </p:nvSpPr>
        <p:spPr>
          <a:xfrm>
            <a:off x="6554437" y="2259193"/>
            <a:ext cx="5163000" cy="3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5221991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 page">
  <p:cSld name="Home pag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6969519" y="5686331"/>
            <a:ext cx="3545100" cy="3429000"/>
          </a:xfrm>
          <a:prstGeom prst="parallelogram">
            <a:avLst>
              <a:gd name="adj" fmla="val 25000"/>
            </a:avLst>
          </a:prstGeom>
          <a:solidFill>
            <a:srgbClr val="BFBFBF">
              <a:alpha val="4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8441531" y="-337108"/>
            <a:ext cx="3545100" cy="3429000"/>
          </a:xfrm>
          <a:prstGeom prst="parallelogram">
            <a:avLst>
              <a:gd name="adj" fmla="val 25000"/>
            </a:avLst>
          </a:prstGeom>
          <a:solidFill>
            <a:srgbClr val="A5A5A5">
              <a:alpha val="4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-138909" y="1344705"/>
            <a:ext cx="12469800" cy="43563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0" y="1344613"/>
            <a:ext cx="12330000" cy="4356000"/>
          </a:xfrm>
          <a:prstGeom prst="rect">
            <a:avLst/>
          </a:prstGeom>
          <a:solidFill>
            <a:srgbClr val="0E57C4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10" y="292084"/>
            <a:ext cx="2155672" cy="8622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3"/>
          <p:cNvCxnSpPr/>
          <p:nvPr/>
        </p:nvCxnSpPr>
        <p:spPr>
          <a:xfrm>
            <a:off x="2033187" y="279698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3"/>
          <p:cNvSpPr txBox="1"/>
          <p:nvPr/>
        </p:nvSpPr>
        <p:spPr>
          <a:xfrm>
            <a:off x="419548" y="6239445"/>
            <a:ext cx="800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AM PREPARED</a:t>
            </a:r>
            <a:r>
              <a:rPr lang="en-US" sz="1200" b="0" i="0" u="none" strike="noStrike" cap="non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AM CONNECTED</a:t>
            </a:r>
            <a:r>
              <a:rPr lang="en-US" sz="1200" b="0" i="0" u="none" strike="noStrike" cap="non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AM KIND</a:t>
            </a:r>
            <a:r>
              <a:rPr lang="en-US" sz="1200" b="0" i="0" u="none" strike="noStrike" cap="non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WILL ACHIEVE</a:t>
            </a:r>
            <a:endParaRPr sz="1200" b="0" i="0" u="none" strike="noStrike" cap="none">
              <a:solidFill>
                <a:srgbClr val="0E57C4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2033187" y="823933"/>
            <a:ext cx="6798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BELIEVE IN, I BELONG IN</a:t>
            </a:r>
            <a:endParaRPr sz="4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-496821" y="5701087"/>
            <a:ext cx="11936400" cy="190500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3"/>
          </p:nvPr>
        </p:nvSpPr>
        <p:spPr>
          <a:xfrm>
            <a:off x="1405665" y="3580522"/>
            <a:ext cx="100536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Libre Franklin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4"/>
          </p:nvPr>
        </p:nvSpPr>
        <p:spPr>
          <a:xfrm>
            <a:off x="1405665" y="4719771"/>
            <a:ext cx="10053600" cy="9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5"/>
          </p:nvPr>
        </p:nvSpPr>
        <p:spPr>
          <a:xfrm>
            <a:off x="1405666" y="4114934"/>
            <a:ext cx="100536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4686" y="616605"/>
            <a:ext cx="2228092" cy="48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Column w/Bullets">
  <p:cSld name="Single Column w/Bulle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4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4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4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Arial"/>
              <a:buNone/>
              <a:defRPr sz="36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w/Logo_Quote">
  <p:cSld name="Intro w/Logo_Quot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>
            <a:spLocks noGrp="1"/>
          </p:cNvSpPr>
          <p:nvPr>
            <p:ph type="pic" idx="2"/>
          </p:nvPr>
        </p:nvSpPr>
        <p:spPr>
          <a:xfrm>
            <a:off x="-1052923" y="727713"/>
            <a:ext cx="6984600" cy="71223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5"/>
          <p:cNvSpPr/>
          <p:nvPr/>
        </p:nvSpPr>
        <p:spPr>
          <a:xfrm>
            <a:off x="-1045627" y="-111772"/>
            <a:ext cx="4078800" cy="6744300"/>
          </a:xfrm>
          <a:prstGeom prst="parallelogram">
            <a:avLst>
              <a:gd name="adj" fmla="val 25000"/>
            </a:avLst>
          </a:prstGeom>
          <a:solidFill>
            <a:srgbClr val="A5A5A5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-430306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3706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p5"/>
          <p:cNvCxnSpPr/>
          <p:nvPr/>
        </p:nvCxnSpPr>
        <p:spPr>
          <a:xfrm>
            <a:off x="10663708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5"/>
          <p:cNvSpPr>
            <a:spLocks noGrp="1"/>
          </p:cNvSpPr>
          <p:nvPr>
            <p:ph type="pic" idx="3"/>
          </p:nvPr>
        </p:nvSpPr>
        <p:spPr>
          <a:xfrm>
            <a:off x="7024688" y="3915784"/>
            <a:ext cx="4357800" cy="17691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6232267" y="1207919"/>
            <a:ext cx="5227500" cy="27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4400"/>
              <a:buFont typeface="Arial"/>
              <a:buNone/>
              <a:defRPr sz="44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4"/>
          </p:nvPr>
        </p:nvSpPr>
        <p:spPr>
          <a:xfrm>
            <a:off x="1021976" y="3429001"/>
            <a:ext cx="3162600" cy="26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Franklin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 txBox="1"/>
          <p:nvPr/>
        </p:nvSpPr>
        <p:spPr>
          <a:xfrm>
            <a:off x="5221991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Column w/Bullets">
  <p:cSld name="2Column w/Bulle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6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6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subTitle" idx="1"/>
          </p:nvPr>
        </p:nvSpPr>
        <p:spPr>
          <a:xfrm>
            <a:off x="566567" y="1935864"/>
            <a:ext cx="4564800" cy="3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6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Arial"/>
              <a:buNone/>
              <a:defRPr sz="36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4"/>
          </p:nvPr>
        </p:nvSpPr>
        <p:spPr>
          <a:xfrm>
            <a:off x="5461000" y="1935864"/>
            <a:ext cx="4924500" cy="3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6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/Header">
  <p:cSld name="Blank Slide w/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7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Google Shape;68;p7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7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7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200" cy="4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  <a:defRPr sz="32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7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_Slide">
  <p:cSld name="Introduction_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-1045627" y="-111772"/>
            <a:ext cx="4078800" cy="6744300"/>
          </a:xfrm>
          <a:prstGeom prst="parallelogram">
            <a:avLst>
              <a:gd name="adj" fmla="val 25000"/>
            </a:avLst>
          </a:prstGeom>
          <a:solidFill>
            <a:srgbClr val="A5A5A5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8"/>
          <p:cNvSpPr/>
          <p:nvPr/>
        </p:nvSpPr>
        <p:spPr>
          <a:xfrm>
            <a:off x="-430306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3706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8"/>
          <p:cNvCxnSpPr/>
          <p:nvPr/>
        </p:nvCxnSpPr>
        <p:spPr>
          <a:xfrm>
            <a:off x="10663708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" name="Google Shape;81;p8"/>
          <p:cNvSpPr txBox="1">
            <a:spLocks noGrp="1"/>
          </p:cNvSpPr>
          <p:nvPr>
            <p:ph type="body" idx="1"/>
          </p:nvPr>
        </p:nvSpPr>
        <p:spPr>
          <a:xfrm>
            <a:off x="6232267" y="2024922"/>
            <a:ext cx="5227500" cy="29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4400"/>
              <a:buFont typeface="Arial"/>
              <a:buNone/>
              <a:defRPr sz="44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8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8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8"/>
          <p:cNvSpPr txBox="1"/>
          <p:nvPr/>
        </p:nvSpPr>
        <p:spPr>
          <a:xfrm>
            <a:off x="5221991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8"/>
          <p:cNvSpPr>
            <a:spLocks noGrp="1"/>
          </p:cNvSpPr>
          <p:nvPr>
            <p:ph type="pic" idx="2"/>
          </p:nvPr>
        </p:nvSpPr>
        <p:spPr>
          <a:xfrm>
            <a:off x="-1052923" y="714461"/>
            <a:ext cx="6984600" cy="71223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57C4"/>
          </a:solidFill>
          <a:ln w="12700" cap="flat" cmpd="sng">
            <a:solidFill>
              <a:srgbClr val="364A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9"/>
          <p:cNvSpPr txBox="1"/>
          <p:nvPr/>
        </p:nvSpPr>
        <p:spPr>
          <a:xfrm>
            <a:off x="3363555" y="2324097"/>
            <a:ext cx="10054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Franklin Gothic"/>
              <a:buNone/>
            </a:pPr>
            <a:r>
              <a:rPr lang="en-US" sz="3600" b="0" i="0" u="none" strike="noStrike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LOREM IPSUM LKJFG LKJGL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9"/>
          <p:cNvSpPr/>
          <p:nvPr/>
        </p:nvSpPr>
        <p:spPr>
          <a:xfrm>
            <a:off x="-5072233" y="-315592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74265" y="1397726"/>
            <a:ext cx="4869553" cy="385354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"/>
          <p:cNvSpPr/>
          <p:nvPr/>
        </p:nvSpPr>
        <p:spPr>
          <a:xfrm>
            <a:off x="10814313" y="-315592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BFBFBF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1824" y="1037328"/>
            <a:ext cx="1027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Gill Sans"/>
              <a:buNone/>
              <a:defRPr sz="4000" b="0" i="0" u="none" strike="noStrike" cap="none">
                <a:solidFill>
                  <a:srgbClr val="0E57C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1824" y="2511379"/>
            <a:ext cx="102720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110" t="8925" b="11051"/>
          <a:stretch/>
        </p:blipFill>
        <p:spPr>
          <a:xfrm>
            <a:off x="0" y="1344613"/>
            <a:ext cx="12330000" cy="4356000"/>
          </a:xfrm>
          <a:prstGeom prst="rect">
            <a:avLst/>
          </a:prstGeom>
          <a:solidFill>
            <a:srgbClr val="0E57C4">
              <a:alpha val="80000"/>
            </a:srgbClr>
          </a:solidFill>
          <a:ln>
            <a:noFill/>
          </a:ln>
        </p:spPr>
      </p:pic>
      <p:sp>
        <p:nvSpPr>
          <p:cNvPr id="152" name="Google Shape;152;p16"/>
          <p:cNvSpPr txBox="1">
            <a:spLocks noGrp="1"/>
          </p:cNvSpPr>
          <p:nvPr>
            <p:ph type="body" idx="4"/>
          </p:nvPr>
        </p:nvSpPr>
        <p:spPr>
          <a:xfrm>
            <a:off x="1405675" y="4159976"/>
            <a:ext cx="100536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4005">
                <a:latin typeface="Arial"/>
                <a:ea typeface="Arial"/>
                <a:cs typeface="Arial"/>
                <a:sym typeface="Arial"/>
              </a:rPr>
              <a:t>Sexta Reunión del Consejo Plantel Escolar</a:t>
            </a:r>
            <a:endParaRPr sz="4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5"/>
          </p:nvPr>
        </p:nvSpPr>
        <p:spPr>
          <a:xfrm>
            <a:off x="1405675" y="3555178"/>
            <a:ext cx="10053600" cy="4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>
                <a:solidFill>
                  <a:srgbClr val="FF0000"/>
                </a:solidFill>
              </a:rPr>
              <a:t>[SCHOOL NAME]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3"/>
          </p:nvPr>
        </p:nvSpPr>
        <p:spPr>
          <a:xfrm>
            <a:off x="1405665" y="3109672"/>
            <a:ext cx="100536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Libre Franklin"/>
              <a:buNone/>
            </a:pPr>
            <a:r>
              <a:rPr lang="en-US"/>
              <a:t>VISALIA UNIFIED SCHOOL DISTRICT</a:t>
            </a:r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ldNum" idx="12"/>
          </p:nvPr>
        </p:nvSpPr>
        <p:spPr>
          <a:xfrm>
            <a:off x="14029420" y="6333009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1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56" name="Google Shape;156;p16"/>
          <p:cNvSpPr txBox="1">
            <a:spLocks noGrp="1"/>
          </p:cNvSpPr>
          <p:nvPr>
            <p:ph type="body" idx="4"/>
          </p:nvPr>
        </p:nvSpPr>
        <p:spPr>
          <a:xfrm>
            <a:off x="1491500" y="4914623"/>
            <a:ext cx="10053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None/>
            </a:pPr>
            <a:r>
              <a:rPr lang="en-US" sz="2600">
                <a:solidFill>
                  <a:srgbClr val="FF0000"/>
                </a:solidFill>
              </a:rPr>
              <a:t> [Date]</a:t>
            </a:r>
            <a:endParaRPr sz="2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>
            <a:spLocks noGrp="1"/>
          </p:cNvSpPr>
          <p:nvPr>
            <p:ph type="body" idx="1"/>
          </p:nvPr>
        </p:nvSpPr>
        <p:spPr>
          <a:xfrm>
            <a:off x="566567" y="1626050"/>
            <a:ext cx="10054200" cy="412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Próxima Reunión:</a:t>
            </a:r>
            <a:endParaRPr sz="32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septiembre 2025</a:t>
            </a:r>
            <a:endParaRPr sz="3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Fin de la reunión</a:t>
            </a:r>
            <a:endParaRPr sz="3600" b="1"/>
          </a:p>
        </p:txBody>
      </p:sp>
      <p:sp>
        <p:nvSpPr>
          <p:cNvPr id="227" name="Google Shape;227;p2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subTitle" idx="1"/>
          </p:nvPr>
        </p:nvSpPr>
        <p:spPr>
          <a:xfrm>
            <a:off x="8277675" y="1842375"/>
            <a:ext cx="3425100" cy="234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/>
              <a:t>ESTAR </a:t>
            </a:r>
            <a:r>
              <a:rPr lang="en-US" sz="2400" b="0">
                <a:solidFill>
                  <a:srgbClr val="0E57C4"/>
                </a:solidFill>
              </a:rPr>
              <a:t>PREPARADO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>
                <a:latin typeface="Arial "/>
                <a:ea typeface="Arial "/>
                <a:cs typeface="Arial "/>
                <a:sym typeface="Arial "/>
              </a:rPr>
              <a:t>ESTAR </a:t>
            </a:r>
            <a:r>
              <a:rPr lang="en-US" sz="2400" b="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PRESENTE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>
                <a:latin typeface="Arial "/>
                <a:ea typeface="Arial "/>
                <a:cs typeface="Arial "/>
                <a:sym typeface="Arial "/>
              </a:rPr>
              <a:t>SER </a:t>
            </a:r>
            <a:r>
              <a:rPr lang="en-US" sz="2400" b="0">
                <a:solidFill>
                  <a:srgbClr val="0E57C4"/>
                </a:solidFill>
              </a:rPr>
              <a:t>EXITOSO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cap="none"/>
              <a:t>E</a:t>
            </a:r>
            <a:r>
              <a:rPr lang="en-US" sz="2400" b="0"/>
              <a:t>STAR </a:t>
            </a:r>
            <a:r>
              <a:rPr lang="en-US" sz="2400" b="0" cap="none"/>
              <a:t> </a:t>
            </a:r>
            <a:r>
              <a:rPr lang="en-US" sz="2400" b="0">
                <a:solidFill>
                  <a:srgbClr val="0E57C4"/>
                </a:solidFill>
              </a:rPr>
              <a:t>CONECTADO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1247" y="1842377"/>
            <a:ext cx="400089" cy="400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1246" y="2412581"/>
            <a:ext cx="400089" cy="400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1970" y="3157763"/>
            <a:ext cx="378503" cy="391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2832" y="3796649"/>
            <a:ext cx="378503" cy="39139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7"/>
          <p:cNvSpPr txBox="1"/>
          <p:nvPr/>
        </p:nvSpPr>
        <p:spPr>
          <a:xfrm>
            <a:off x="7637325" y="927600"/>
            <a:ext cx="47058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Nuestras </a:t>
            </a:r>
            <a:r>
              <a:rPr lang="en-US" sz="3600">
                <a:solidFill>
                  <a:srgbClr val="0D57C4"/>
                </a:solidFill>
                <a:latin typeface="Arial"/>
                <a:ea typeface="Arial"/>
                <a:cs typeface="Arial"/>
                <a:sym typeface="Arial"/>
              </a:rPr>
              <a:t>Priori</a:t>
            </a:r>
            <a:r>
              <a:rPr lang="en-US" sz="3600">
                <a:solidFill>
                  <a:srgbClr val="0D57C4"/>
                </a:solidFill>
              </a:rPr>
              <a:t>dades</a:t>
            </a:r>
            <a:endParaRPr/>
          </a:p>
        </p:txBody>
      </p:sp>
      <p:sp>
        <p:nvSpPr>
          <p:cNvPr id="167" name="Google Shape;167;p17"/>
          <p:cNvSpPr txBox="1"/>
          <p:nvPr/>
        </p:nvSpPr>
        <p:spPr>
          <a:xfrm>
            <a:off x="186425" y="162325"/>
            <a:ext cx="7250700" cy="5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Nuestras </a:t>
            </a:r>
            <a:r>
              <a:rPr lang="en-US" sz="3000">
                <a:solidFill>
                  <a:srgbClr val="0E57C4"/>
                </a:solidFill>
              </a:rPr>
              <a:t>Creencias y Compromisos Fundamentales</a:t>
            </a:r>
            <a:endParaRPr sz="3000">
              <a:solidFill>
                <a:srgbClr val="0E57C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</a:rPr>
              <a:t>Creemos y estamos comprometidos con</a:t>
            </a:r>
            <a:r>
              <a:rPr lang="en-US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chemeClr val="dk1"/>
                </a:solidFill>
              </a:rPr>
              <a:t>Todos los estudiantes pueden alcanzar altos niveles y demostrar un crecimiento continuo.</a:t>
            </a:r>
            <a:endParaRPr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chemeClr val="dk1"/>
                </a:solidFill>
              </a:rPr>
              <a:t>Proporcionar experiencias de aprendizaje de alta calidad que permitan a todos los estudiantes alcanzar su máximo potencial.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chemeClr val="dk1"/>
                </a:solidFill>
              </a:rPr>
              <a:t>Equipar a los estudiantes y al personal con las herramientas educativas necesarias para el logro y el crecimiento.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chemeClr val="dk1"/>
                </a:solidFill>
              </a:rPr>
              <a:t>La participación familiar y comunitaria es clave para el éxito de los estudiantes</a:t>
            </a:r>
            <a:endParaRPr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chemeClr val="dk1"/>
                </a:solidFill>
              </a:rPr>
              <a:t>Proporcionar a las familias y a los miembros de la comunidad vías de conectividad al sistema educativo.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chemeClr val="dk1"/>
                </a:solidFill>
              </a:rPr>
              <a:t>Facilitar una comunicación oportuna y consistente para posicionar a las familias para que participen en las experiencias de aprendizaje de sus estudiantes.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>
                <a:solidFill>
                  <a:schemeClr val="dk1"/>
                </a:solidFill>
              </a:rPr>
              <a:t>Los entornos de aprendizaje deben ser seguros, solidarios e innovadores.</a:t>
            </a:r>
            <a:endParaRPr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</a:rPr>
              <a:t>Crear seguridad física y socioemocional en todos los entornos de aprendizaje.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</a:rPr>
              <a:t>Proporcionar a todos los estudiantes el apoyo académico y social necesario para tener éxito.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</a:rPr>
              <a:t>Diseñar entornos de aprendizaje que impulsen prácticas innovadoras para mejorar los resultados de los estudiantes.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>
                <a:solidFill>
                  <a:schemeClr val="dk1"/>
                </a:solidFill>
              </a:rPr>
              <a:t>Garantizar que todos los estudiantes sean conocidos por su nombre, bienvenidos cada día y conectados con actividades significativas.</a:t>
            </a:r>
            <a:endParaRPr sz="1200">
              <a:solidFill>
                <a:schemeClr val="dk1"/>
              </a:solidFill>
            </a:endParaRPr>
          </a:p>
        </p:txBody>
      </p:sp>
      <p:cxnSp>
        <p:nvCxnSpPr>
          <p:cNvPr id="168" name="Google Shape;168;p17"/>
          <p:cNvCxnSpPr/>
          <p:nvPr/>
        </p:nvCxnSpPr>
        <p:spPr>
          <a:xfrm>
            <a:off x="7479724" y="1974437"/>
            <a:ext cx="0" cy="3255600"/>
          </a:xfrm>
          <a:prstGeom prst="straightConnector1">
            <a:avLst/>
          </a:prstGeom>
          <a:noFill/>
          <a:ln w="9525" cap="flat" cmpd="sng">
            <a:solidFill>
              <a:srgbClr val="4061B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9" name="Google Shape;169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41250" y="4643975"/>
            <a:ext cx="2347950" cy="148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7"/>
          <p:cNvSpPr txBox="1"/>
          <p:nvPr/>
        </p:nvSpPr>
        <p:spPr>
          <a:xfrm>
            <a:off x="10542747" y="6381827"/>
            <a:ext cx="36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rgbClr val="FFFFFF"/>
                </a:solidFill>
              </a:rPr>
              <a:t>2</a:t>
            </a:fld>
            <a:endParaRPr sz="1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>
            <a:spLocks noGrp="1"/>
          </p:cNvSpPr>
          <p:nvPr>
            <p:ph type="body" idx="1"/>
          </p:nvPr>
        </p:nvSpPr>
        <p:spPr>
          <a:xfrm>
            <a:off x="566590" y="925275"/>
            <a:ext cx="7618500" cy="1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r>
              <a:rPr lang="en-US" sz="6000"/>
              <a:t>AGENDA</a:t>
            </a:r>
            <a:endParaRPr sz="2400"/>
          </a:p>
        </p:txBody>
      </p:sp>
      <p:sp>
        <p:nvSpPr>
          <p:cNvPr id="176" name="Google Shape;176;p18"/>
          <p:cNvSpPr txBox="1">
            <a:spLocks noGrp="1"/>
          </p:cNvSpPr>
          <p:nvPr>
            <p:ph type="subTitle" idx="3"/>
          </p:nvPr>
        </p:nvSpPr>
        <p:spPr>
          <a:xfrm>
            <a:off x="602450" y="1871725"/>
            <a:ext cx="6564000" cy="40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Llamar la Reunión al Orden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Llamar lista de los integrantes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Lectura/Aprobación del acta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Comentarios públicos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38100" lvl="0" indent="-355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Negocios inconclusos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38100" lvl="0" indent="-35560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Revisar datos escolares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Revisión y aprobación de la propuesta de SPSA para 2025-2026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Reportes de comite escolar de ELAC/DELAC/DAC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Revisión de transferencias de presupuesto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-US" sz="1900">
                <a:latin typeface="Arial"/>
                <a:ea typeface="Arial"/>
                <a:cs typeface="Arial"/>
                <a:sym typeface="Arial"/>
              </a:rPr>
              <a:t>Próxima reunión :  septiembre 2025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78" name="Google Shape;178;p18"/>
          <p:cNvSpPr txBox="1"/>
          <p:nvPr/>
        </p:nvSpPr>
        <p:spPr>
          <a:xfrm>
            <a:off x="1664150" y="1779075"/>
            <a:ext cx="444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E57C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body" idx="1"/>
          </p:nvPr>
        </p:nvSpPr>
        <p:spPr>
          <a:xfrm>
            <a:off x="566575" y="1628775"/>
            <a:ext cx="9856800" cy="3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100" b="1">
              <a:solidFill>
                <a:srgbClr val="0070C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b="1">
                <a:solidFill>
                  <a:srgbClr val="0070C0"/>
                </a:solidFill>
              </a:rPr>
              <a:t>Tiempo para que el público se dirija al concilio</a:t>
            </a:r>
            <a:endParaRPr sz="3100" b="1">
              <a:solidFill>
                <a:srgbClr val="0070C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>
              <a:solidFill>
                <a:srgbClr val="0070C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1">
                <a:solidFill>
                  <a:srgbClr val="0070C0"/>
                </a:solidFill>
              </a:rPr>
              <a:t>*</a:t>
            </a:r>
            <a:r>
              <a:rPr lang="en-US" sz="2100">
                <a:solidFill>
                  <a:srgbClr val="0070C0"/>
                </a:solidFill>
              </a:rPr>
              <a:t> El Consejo no podrá tomar ninguna acción en cualquier artículo de negocio a menos que el tema aparezca en la agenda publicada.</a:t>
            </a:r>
            <a:endParaRPr sz="3200" b="1">
              <a:solidFill>
                <a:srgbClr val="0070C0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100" b="1">
                <a:solidFill>
                  <a:srgbClr val="0D57C4"/>
                </a:solidFill>
              </a:rPr>
              <a:t>Comentarios del Público</a:t>
            </a:r>
            <a:endParaRPr sz="3100" b="1">
              <a:solidFill>
                <a:srgbClr val="0D57C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body" idx="1"/>
          </p:nvPr>
        </p:nvSpPr>
        <p:spPr>
          <a:xfrm>
            <a:off x="566575" y="1929475"/>
            <a:ext cx="9877800" cy="372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202124"/>
                </a:solidFill>
              </a:rPr>
              <a:t>i-Ready</a:t>
            </a:r>
            <a:endParaRPr sz="2100">
              <a:solidFill>
                <a:srgbClr val="202124"/>
              </a:solidFill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2100"/>
              <a:buChar char="•"/>
            </a:pPr>
            <a:r>
              <a:rPr lang="en-US" sz="2100">
                <a:solidFill>
                  <a:srgbClr val="202124"/>
                </a:solidFill>
              </a:rPr>
              <a:t>Compare los grupos de estudiantes con "todos los estudiantes".</a:t>
            </a:r>
            <a:endParaRPr sz="2100">
              <a:solidFill>
                <a:srgbClr val="202124"/>
              </a:solidFill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•"/>
            </a:pPr>
            <a:r>
              <a:rPr lang="en-US" sz="2100">
                <a:solidFill>
                  <a:srgbClr val="202124"/>
                </a:solidFill>
              </a:rPr>
              <a:t>Discusión sobre cómo el SPSA actual está abordando la brecha.</a:t>
            </a:r>
            <a:endParaRPr sz="210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202124"/>
                </a:solidFill>
              </a:rPr>
              <a:t>Métricas SPSA</a:t>
            </a:r>
            <a:endParaRPr sz="2100">
              <a:solidFill>
                <a:srgbClr val="202124"/>
              </a:solidFill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02124"/>
              </a:buClr>
              <a:buSzPts val="2100"/>
              <a:buChar char="•"/>
            </a:pPr>
            <a:r>
              <a:rPr lang="en-US" sz="2100">
                <a:solidFill>
                  <a:srgbClr val="202124"/>
                </a:solidFill>
              </a:rPr>
              <a:t>Revisar el progreso hacia las metas en SPSA</a:t>
            </a:r>
            <a:endParaRPr sz="2100">
              <a:solidFill>
                <a:srgbClr val="202124"/>
              </a:solidFill>
            </a:endParaRPr>
          </a:p>
          <a:p>
            <a:pPr marL="45720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•"/>
            </a:pPr>
            <a:r>
              <a:rPr lang="en-US" sz="2100">
                <a:solidFill>
                  <a:srgbClr val="202124"/>
                </a:solidFill>
              </a:rPr>
              <a:t>Qué ajustes hay que hacer?</a:t>
            </a:r>
            <a:endParaRPr sz="210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10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0D57C4"/>
                </a:solidFill>
              </a:rPr>
              <a:t>Review Recent Benchmark Assessments</a:t>
            </a:r>
            <a:endParaRPr sz="3600">
              <a:solidFill>
                <a:srgbClr val="0D57C4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500"/>
              <a:t>SPSA para 2025-2026</a:t>
            </a:r>
            <a:endParaRPr sz="4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4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endParaRPr sz="6000"/>
          </a:p>
        </p:txBody>
      </p:sp>
      <p:sp>
        <p:nvSpPr>
          <p:cNvPr id="198" name="Google Shape;198;p21"/>
          <p:cNvSpPr txBox="1">
            <a:spLocks noGrp="1"/>
          </p:cNvSpPr>
          <p:nvPr>
            <p:ph type="subTitle" idx="1"/>
          </p:nvPr>
        </p:nvSpPr>
        <p:spPr>
          <a:xfrm>
            <a:off x="566575" y="1771500"/>
            <a:ext cx="10054200" cy="3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3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8719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700" b="0"/>
              <a:t>Revisión de la SPSA Propuesta para  2025-2026</a:t>
            </a:r>
            <a:endParaRPr sz="2700" b="0"/>
          </a:p>
          <a:p>
            <a:pPr marL="457200" lvl="0" indent="-38719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700" b="0"/>
              <a:t>Votar para aprobar</a:t>
            </a:r>
            <a:endParaRPr sz="2700" b="0"/>
          </a:p>
          <a:p>
            <a:pPr marL="457200" marR="38100" lvl="0" indent="-38719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700" b="0"/>
              <a:t>El presidente del SSC, el representante de ELAC y el director firman el SPSA</a:t>
            </a:r>
            <a:endParaRPr sz="2700" b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900" b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3776"/>
              <a:buFont typeface="Libre Franklin"/>
              <a:buNone/>
            </a:pPr>
            <a:endParaRPr sz="3719">
              <a:solidFill>
                <a:srgbClr val="320E04"/>
              </a:solidFill>
            </a:endParaRPr>
          </a:p>
        </p:txBody>
      </p:sp>
      <p:sp>
        <p:nvSpPr>
          <p:cNvPr id="199" name="Google Shape;199;p2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rgbClr val="0E57C4"/>
                </a:solidFill>
              </a:rPr>
              <a:t>6</a:t>
            </a:fld>
            <a:endParaRPr>
              <a:solidFill>
                <a:srgbClr val="0E57C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b="1">
                <a:solidFill>
                  <a:srgbClr val="0D57C4"/>
                </a:solidFill>
              </a:rPr>
              <a:t>ELAC y Comités Adicionales</a:t>
            </a:r>
            <a:endParaRPr b="1">
              <a:solidFill>
                <a:srgbClr val="0D57C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5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endParaRPr sz="6000"/>
          </a:p>
        </p:txBody>
      </p:sp>
      <p:sp>
        <p:nvSpPr>
          <p:cNvPr id="205" name="Google Shape;205;p22"/>
          <p:cNvSpPr txBox="1">
            <a:spLocks noGrp="1"/>
          </p:cNvSpPr>
          <p:nvPr>
            <p:ph type="subTitle" idx="1"/>
          </p:nvPr>
        </p:nvSpPr>
        <p:spPr>
          <a:xfrm>
            <a:off x="566575" y="1645675"/>
            <a:ext cx="9951000" cy="3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/>
              <a:t>Discusión de comentarios recibidos de ELAC y otros comités escolares</a:t>
            </a:r>
            <a:endParaRPr sz="3000"/>
          </a:p>
        </p:txBody>
      </p:sp>
      <p:sp>
        <p:nvSpPr>
          <p:cNvPr id="206" name="Google Shape;206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rgbClr val="0E57C4"/>
                </a:solidFill>
              </a:rPr>
              <a:t>7</a:t>
            </a:fld>
            <a:endParaRPr>
              <a:solidFill>
                <a:srgbClr val="0E57C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b="1">
                <a:solidFill>
                  <a:srgbClr val="0D57C4"/>
                </a:solidFill>
              </a:rPr>
              <a:t>Informe DAC/DELAC</a:t>
            </a:r>
            <a:endParaRPr b="1">
              <a:solidFill>
                <a:srgbClr val="0D57C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5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endParaRPr sz="6000"/>
          </a:p>
        </p:txBody>
      </p:sp>
      <p:sp>
        <p:nvSpPr>
          <p:cNvPr id="212" name="Google Shape;212;p23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/>
              <a:t>Discusión de temas abordados en la reunión anterior DAC/DELAC del Distrito</a:t>
            </a:r>
            <a:endParaRPr sz="3000"/>
          </a:p>
        </p:txBody>
      </p:sp>
      <p:sp>
        <p:nvSpPr>
          <p:cNvPr id="213" name="Google Shape;213;p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rgbClr val="0E57C4"/>
                </a:solidFill>
              </a:rPr>
              <a:t>8</a:t>
            </a:fld>
            <a:endParaRPr>
              <a:solidFill>
                <a:srgbClr val="0E57C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b="1">
                <a:solidFill>
                  <a:srgbClr val="0D57C4"/>
                </a:solidFill>
              </a:rPr>
              <a:t>Transferencias de Presupuesto</a:t>
            </a:r>
            <a:endParaRPr b="1">
              <a:solidFill>
                <a:srgbClr val="0D57C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5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endParaRPr sz="6000"/>
          </a:p>
        </p:txBody>
      </p:sp>
      <p:sp>
        <p:nvSpPr>
          <p:cNvPr id="219" name="Google Shape;219;p24"/>
          <p:cNvSpPr txBox="1">
            <a:spLocks noGrp="1"/>
          </p:cNvSpPr>
          <p:nvPr>
            <p:ph type="subTitle" idx="1"/>
          </p:nvPr>
        </p:nvSpPr>
        <p:spPr>
          <a:xfrm>
            <a:off x="566575" y="1991723"/>
            <a:ext cx="10054200" cy="1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Open Sans"/>
              <a:buChar char="●"/>
            </a:pPr>
            <a:r>
              <a:rPr lang="en-US" sz="3200" b="0"/>
              <a:t>Razón para la(s) transferencia(s)</a:t>
            </a:r>
            <a:endParaRPr sz="3200" b="0"/>
          </a:p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Open Sans"/>
              <a:buChar char="●"/>
            </a:pPr>
            <a:r>
              <a:rPr lang="en-US" sz="3200" b="0"/>
              <a:t>Votación para aprobar la(s) transferencia(s)</a:t>
            </a:r>
            <a:endParaRPr sz="3300"/>
          </a:p>
        </p:txBody>
      </p:sp>
      <p:sp>
        <p:nvSpPr>
          <p:cNvPr id="220" name="Google Shape;220;p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rgbClr val="0E57C4"/>
                </a:solidFill>
              </a:rPr>
              <a:t>9</a:t>
            </a:fld>
            <a:endParaRPr>
              <a:solidFill>
                <a:srgbClr val="0E57C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Microsoft Office PowerPoint</Application>
  <PresentationFormat>Widescreen</PresentationFormat>
  <Paragraphs>87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</vt:lpstr>
      <vt:lpstr>Open Sans</vt:lpstr>
      <vt:lpstr>Franklin Gothic</vt:lpstr>
      <vt:lpstr>Calibri</vt:lpstr>
      <vt:lpstr>Noto Sans Symbols</vt:lpstr>
      <vt:lpstr>Libre Franklin</vt:lpstr>
      <vt:lpstr>Times New Roman</vt:lpstr>
      <vt:lpstr>Gill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Beltran, Rocio</dc:creator>
  <cp:lastModifiedBy>Beltran, Rocio</cp:lastModifiedBy>
  <cp:revision>1</cp:revision>
  <dcterms:modified xsi:type="dcterms:W3CDTF">2024-08-16T19:04:50Z</dcterms:modified>
</cp:coreProperties>
</file>