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Franklin Gothic" panose="020B0604020202020204" charset="0"/>
      <p:bold r:id="rId13"/>
    </p:embeddedFont>
    <p:embeddedFont>
      <p:font typeface="Gill Sans" panose="020B0604020202020204" charset="0"/>
      <p:regular r:id="rId14"/>
      <p:bold r:id="rId15"/>
    </p:embeddedFont>
    <p:embeddedFont>
      <p:font typeface="Libre Franklin" pitchFamily="2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beltran@vusd.or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</a:rPr>
              <a:t>Please submit yearly schedule of meetings to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rbeltran@vusd.org</a:t>
            </a:r>
            <a:r>
              <a:rPr lang="en-US" sz="2000">
                <a:solidFill>
                  <a:srgbClr val="FF0000"/>
                </a:solidFill>
              </a:rPr>
              <a:t> &amp; upload documents to the Google Drive</a:t>
            </a:r>
            <a:endParaRPr sz="2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38c5dd22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f38c5dd22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70c31db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88" name="Google Shape;188;g2270c31db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8e99b638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95" name="Google Shape;195;g258e99b638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8e99b638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02" name="Google Shape;202;g258e99b638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8e99b638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09" name="Google Shape;209;g258e99b638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8e99b638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58e99b638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10054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 cap="non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2"/>
          </p:nvPr>
        </p:nvSpPr>
        <p:spPr>
          <a:xfrm>
            <a:off x="1524000" y="4666037"/>
            <a:ext cx="100536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ibre Franklin"/>
              <a:buNone/>
              <a:defRPr sz="30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062" y="666207"/>
            <a:ext cx="7187869" cy="56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2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2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688975" y="957431"/>
            <a:ext cx="109722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RT">
  <p:cSld name="1Column w/Bullets_ImageR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3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3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1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>
            <a:spLocks noGrp="1"/>
          </p:cNvSpPr>
          <p:nvPr>
            <p:ph type="pic" idx="2"/>
          </p:nvPr>
        </p:nvSpPr>
        <p:spPr>
          <a:xfrm>
            <a:off x="7153836" y="712010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Copy w/Image">
  <p:cSld name="BodyCopy w/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4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>
            <a:spLocks noGrp="1"/>
          </p:cNvSpPr>
          <p:nvPr>
            <p:ph type="pic" idx="2"/>
          </p:nvPr>
        </p:nvSpPr>
        <p:spPr>
          <a:xfrm>
            <a:off x="7153836" y="-97887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3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LFT">
  <p:cSld name="1Column w/Bullets_ImageLF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15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572919" y="1021259"/>
            <a:ext cx="51444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3"/>
          </p:nvPr>
        </p:nvSpPr>
        <p:spPr>
          <a:xfrm>
            <a:off x="6554437" y="2259193"/>
            <a:ext cx="5163000" cy="3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 page">
  <p:cSld name="Hom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6969519" y="5686331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BFBFBF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8441531" y="-337108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A5A5A5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138909" y="1344705"/>
            <a:ext cx="12469800" cy="43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10" y="292084"/>
            <a:ext cx="2155672" cy="862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033187" y="279698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/>
          <p:nvPr/>
        </p:nvSpPr>
        <p:spPr>
          <a:xfrm>
            <a:off x="419548" y="6239445"/>
            <a:ext cx="800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AM PREPARED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CONNECTED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KIND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WILL ACHIEVE</a:t>
            </a:r>
            <a:endParaRPr sz="1200" b="0" i="0" u="none" strike="noStrike" cap="none">
              <a:solidFill>
                <a:srgbClr val="0E57C4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2033187" y="823933"/>
            <a:ext cx="679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BELIEVE IN, I BELONG IN</a:t>
            </a:r>
            <a:endParaRPr sz="4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496821" y="5701087"/>
            <a:ext cx="11936400" cy="1905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1405665" y="358052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1405665" y="4719771"/>
            <a:ext cx="100536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405666" y="4114934"/>
            <a:ext cx="100536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686" y="616605"/>
            <a:ext cx="2228092" cy="48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w/Bullets">
  <p:cSld name="Single Column w/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4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w/Logo_Quote">
  <p:cSld name="Intro w/Logo_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>
            <a:spLocks noGrp="1"/>
          </p:cNvSpPr>
          <p:nvPr>
            <p:ph type="pic" idx="2"/>
          </p:nvPr>
        </p:nvSpPr>
        <p:spPr>
          <a:xfrm>
            <a:off x="-1052923" y="727713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5"/>
          <p:cNvSpPr>
            <a:spLocks noGrp="1"/>
          </p:cNvSpPr>
          <p:nvPr>
            <p:ph type="pic" idx="3"/>
          </p:nvPr>
        </p:nvSpPr>
        <p:spPr>
          <a:xfrm>
            <a:off x="7024688" y="3915784"/>
            <a:ext cx="4357800" cy="1769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232267" y="1207919"/>
            <a:ext cx="52275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1021976" y="3429001"/>
            <a:ext cx="3162600" cy="2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olumn w/Bullets">
  <p:cSld name="2Column w/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6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566567" y="1935864"/>
            <a:ext cx="45648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5461000" y="1935864"/>
            <a:ext cx="49245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/Header">
  <p:cSld name="Blank Slide w/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7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7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  <a:defRPr sz="32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_Slide">
  <p:cSld name="Introduction_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8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6232267" y="2024922"/>
            <a:ext cx="52275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-507223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265" y="1397726"/>
            <a:ext cx="4869553" cy="385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1824" y="1037328"/>
            <a:ext cx="1027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0E57C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1824" y="2511379"/>
            <a:ext cx="102720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10" t="8925" b="11051"/>
          <a:stretch/>
        </p:blipFill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body" idx="4"/>
          </p:nvPr>
        </p:nvSpPr>
        <p:spPr>
          <a:xfrm>
            <a:off x="1405675" y="4159976"/>
            <a:ext cx="100536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4801"/>
              <a:buFont typeface="Arial"/>
              <a:buNone/>
            </a:pPr>
            <a:r>
              <a:rPr lang="en-US" sz="4005">
                <a:latin typeface="Arial"/>
                <a:ea typeface="Arial"/>
                <a:cs typeface="Arial"/>
                <a:sym typeface="Arial"/>
              </a:rPr>
              <a:t>Quinto Reunión del Consejo Plantel Escolar</a:t>
            </a:r>
            <a:endParaRPr sz="4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5"/>
          </p:nvPr>
        </p:nvSpPr>
        <p:spPr>
          <a:xfrm>
            <a:off x="1405675" y="3555178"/>
            <a:ext cx="10053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[SCHOOL NAME]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3"/>
          </p:nvPr>
        </p:nvSpPr>
        <p:spPr>
          <a:xfrm>
            <a:off x="1405665" y="310967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</a:pPr>
            <a:r>
              <a:rPr lang="en-US"/>
              <a:t>VISALIA UNIFIED SCHOOL DISTRICT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14029420" y="6333009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4"/>
          </p:nvPr>
        </p:nvSpPr>
        <p:spPr>
          <a:xfrm>
            <a:off x="1491500" y="4914623"/>
            <a:ext cx="10053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 sz="2600">
                <a:solidFill>
                  <a:srgbClr val="FF0000"/>
                </a:solidFill>
              </a:rPr>
              <a:t> [Date]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8277675" y="1842375"/>
            <a:ext cx="3425100" cy="234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/>
              <a:t>ESTAR </a:t>
            </a:r>
            <a:r>
              <a:rPr lang="en-US" sz="2400" b="0">
                <a:solidFill>
                  <a:srgbClr val="0E57C4"/>
                </a:solidFill>
              </a:rPr>
              <a:t>PREPARADO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>
                <a:latin typeface="Arial "/>
                <a:ea typeface="Arial "/>
                <a:cs typeface="Arial "/>
                <a:sym typeface="Arial "/>
              </a:rPr>
              <a:t>ESTAR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PRESENTE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>
                <a:latin typeface="Arial "/>
                <a:ea typeface="Arial "/>
                <a:cs typeface="Arial "/>
                <a:sym typeface="Arial "/>
              </a:rPr>
              <a:t>SER </a:t>
            </a:r>
            <a:r>
              <a:rPr lang="en-US" sz="2400" b="0">
                <a:solidFill>
                  <a:srgbClr val="0E57C4"/>
                </a:solidFill>
              </a:rPr>
              <a:t>EXITOSO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E</a:t>
            </a:r>
            <a:r>
              <a:rPr lang="en-US" sz="2400" b="0"/>
              <a:t>STAR </a:t>
            </a:r>
            <a:r>
              <a:rPr lang="en-US" sz="2400" b="0" cap="none"/>
              <a:t> </a:t>
            </a:r>
            <a:r>
              <a:rPr lang="en-US" sz="2400" b="0">
                <a:solidFill>
                  <a:srgbClr val="0E57C4"/>
                </a:solidFill>
              </a:rPr>
              <a:t>CONECTADO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47" y="1842377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246" y="2412581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1970" y="3157763"/>
            <a:ext cx="378503" cy="39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2832" y="3796649"/>
            <a:ext cx="378503" cy="39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7637325" y="927600"/>
            <a:ext cx="47058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Nuestras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Priori</a:t>
            </a:r>
            <a:r>
              <a:rPr lang="en-US" sz="3600">
                <a:solidFill>
                  <a:srgbClr val="0D57C4"/>
                </a:solidFill>
              </a:rPr>
              <a:t>dades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186425" y="162325"/>
            <a:ext cx="7250700" cy="5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Nuestras </a:t>
            </a:r>
            <a:r>
              <a:rPr lang="en-US" sz="3000">
                <a:solidFill>
                  <a:srgbClr val="0E57C4"/>
                </a:solidFill>
              </a:rPr>
              <a:t>Creencias y Compromisos Fundamentales</a:t>
            </a:r>
            <a:endParaRPr sz="3000">
              <a:solidFill>
                <a:srgbClr val="0E57C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</a:rPr>
              <a:t>Creemos y estamos comprometidos con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chemeClr val="dk1"/>
                </a:solidFill>
              </a:rPr>
              <a:t>Todos los estudiantes pueden alcanzar altos niveles y demostrar un crecimiento continuo.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Proporcionar experiencias de aprendizaje de alta calidad que permitan a todos los estudiantes alcanzar su máximo potencial.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Equipar a los estudiantes y al personal con las herramientas educativas necesarias para el logro y el crecimiento.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chemeClr val="dk1"/>
                </a:solidFill>
              </a:rPr>
              <a:t>La participación familiar y comunitaria es clave para el éxito de los estudiantes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Proporcionar a las familias y a los miembros de la comunidad vías de conectividad al sistema educativo.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Facilitar una comunicación oportuna y consistente para posicionar a las familias para que participen en las experiencias de aprendizaje de sus estudiantes.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chemeClr val="dk1"/>
                </a:solidFill>
              </a:rPr>
              <a:t>Los entornos de aprendizaje deben ser seguros, solidarios e innovadores.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Crear seguridad física y socioemocional en todos los entornos de aprendizaje.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Proporcionar a todos los estudiantes el apoyo académico y social necesario para tener éxito.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Diseñar entornos de aprendizaje que impulsen prácticas innovadoras para mejorar los resultados de los estudiantes.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Garantizar que todos los estudiantes sean conocidos por su nombre, bienvenidos cada día y conectados con actividades significativas.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168" name="Google Shape;168;p17"/>
          <p:cNvCxnSpPr/>
          <p:nvPr/>
        </p:nvCxnSpPr>
        <p:spPr>
          <a:xfrm>
            <a:off x="7479724" y="1974437"/>
            <a:ext cx="0" cy="3255600"/>
          </a:xfrm>
          <a:prstGeom prst="straightConnector1">
            <a:avLst/>
          </a:prstGeom>
          <a:noFill/>
          <a:ln w="9525" cap="flat" cmpd="sng">
            <a:solidFill>
              <a:srgbClr val="4061B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9" name="Google Shape;16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1250" y="4643975"/>
            <a:ext cx="2347950" cy="148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</a:rPr>
              <a:t>2</a:t>
            </a:fld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566590" y="925275"/>
            <a:ext cx="76185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rPr lang="en-US" sz="6000"/>
              <a:t>AGENDA</a:t>
            </a:r>
            <a:endParaRPr sz="24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3"/>
          </p:nvPr>
        </p:nvSpPr>
        <p:spPr>
          <a:xfrm>
            <a:off x="602450" y="1871725"/>
            <a:ext cx="6564000" cy="4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Llamar la Reunión al Orden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Llamar lista de los integrantes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Lectura/Aprobación del acta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Comentarios públicos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-355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Negocios inconclusos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Evaluación de datos SPSA en caso de ser necesario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Revisión de la SPSA propuesta para 2025-2026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Informes de Comité de Distrito/Escolar de ELAC/DELAC/DAC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Revisión de transferencias de presupuesto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Próxima reunión :  Mayo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664150" y="1779075"/>
            <a:ext cx="44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5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rgbClr val="0070C0"/>
                </a:solidFill>
              </a:rPr>
              <a:t>Tiempo para que el público se dirija al concilio</a:t>
            </a:r>
            <a:endParaRPr sz="31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rgbClr val="0070C0"/>
                </a:solidFill>
              </a:rPr>
              <a:t>* El Consejo no podrá tomar ninguna acción en cualquier artículo de negocio a menos que el tema aparezca en la agenda publicada.</a:t>
            </a:r>
            <a:endParaRPr sz="3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rgbClr val="0070C0"/>
                </a:solidFill>
              </a:rPr>
              <a:t>Comentarios del Público</a:t>
            </a:r>
            <a:endParaRPr sz="3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500" b="1"/>
              <a:t>Plan Escolar para el Rendimiento Estudiantil</a:t>
            </a:r>
            <a:endParaRPr sz="4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"/>
          </p:nvPr>
        </p:nvSpPr>
        <p:spPr>
          <a:xfrm>
            <a:off x="566575" y="1960949"/>
            <a:ext cx="100542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 b="0"/>
              <a:t>Discutir acciones y cambios de propuestas para 2025-2026</a:t>
            </a:r>
            <a:endParaRPr sz="3719">
              <a:solidFill>
                <a:srgbClr val="320E04"/>
              </a:solidFill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5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500" b="1">
                <a:solidFill>
                  <a:srgbClr val="0D57C4"/>
                </a:solidFill>
              </a:rPr>
              <a:t>ELAC y Comités Adicionales</a:t>
            </a:r>
            <a:endParaRPr sz="3500" b="1">
              <a:solidFill>
                <a:srgbClr val="0D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>
              <a:solidFill>
                <a:srgbClr val="0D57C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0"/>
              <a:t>Discusión de comentarios recibidos de ELAC y otros comités escolares</a:t>
            </a:r>
            <a:endParaRPr sz="3000"/>
          </a:p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6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500" b="1">
                <a:solidFill>
                  <a:srgbClr val="0D57C4"/>
                </a:solidFill>
              </a:rPr>
              <a:t>Informe DAC/DELAC</a:t>
            </a:r>
            <a:endParaRPr sz="3500" b="1">
              <a:solidFill>
                <a:srgbClr val="0D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0"/>
              <a:t>Discusión de temas abordados en la reunión anterior DAC/DELAC del Distrito</a:t>
            </a:r>
            <a:endParaRPr sz="3000"/>
          </a:p>
        </p:txBody>
      </p:sp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7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b="1">
                <a:solidFill>
                  <a:srgbClr val="0D57C4"/>
                </a:solidFill>
              </a:rPr>
              <a:t>Transferencias de presupuesto</a:t>
            </a:r>
            <a:endParaRPr sz="3200" b="1">
              <a:solidFill>
                <a:srgbClr val="0D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0"/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Open Sans"/>
              <a:buChar char="●"/>
            </a:pPr>
            <a:r>
              <a:rPr lang="en-US" sz="3200" b="0"/>
              <a:t>Razón para la(s) transferencia(s)</a:t>
            </a:r>
            <a:endParaRPr sz="3200" b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Open Sans"/>
              <a:buChar char="●"/>
            </a:pPr>
            <a:r>
              <a:rPr lang="en-US" sz="3200" b="0"/>
              <a:t>Votación para aprobar la(s) transferencia(s)</a:t>
            </a:r>
            <a:endParaRPr sz="3300"/>
          </a:p>
        </p:txBody>
      </p:sp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8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566567" y="1626050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Próxima Reunión:</a:t>
            </a:r>
            <a:endParaRPr sz="3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mayo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Fin de la reunión</a:t>
            </a:r>
            <a:endParaRPr sz="3600" b="1"/>
          </a:p>
        </p:txBody>
      </p:sp>
      <p:sp>
        <p:nvSpPr>
          <p:cNvPr id="220" name="Google Shape;220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Widescreen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</vt:lpstr>
      <vt:lpstr>Open Sans</vt:lpstr>
      <vt:lpstr>Franklin Gothic</vt:lpstr>
      <vt:lpstr>Calibri</vt:lpstr>
      <vt:lpstr>Noto Sans Symbols</vt:lpstr>
      <vt:lpstr>Libre Franklin</vt:lpstr>
      <vt:lpstr>Times New Roman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Beltran, Rocio</dc:creator>
  <cp:lastModifiedBy>Beltran, Rocio</cp:lastModifiedBy>
  <cp:revision>1</cp:revision>
  <dcterms:modified xsi:type="dcterms:W3CDTF">2024-08-16T18:57:57Z</dcterms:modified>
</cp:coreProperties>
</file>