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Franklin Gothic" panose="020B0604020202020204" charset="0"/>
      <p:bold r:id="rId17"/>
    </p:embeddedFont>
    <p:embeddedFont>
      <p:font typeface="Gill Sans" panose="020B0604020202020204" charset="0"/>
      <p:regular r:id="rId18"/>
      <p:bold r:id="rId19"/>
    </p:embeddedFont>
    <p:embeddedFont>
      <p:font typeface="Libre Franklin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8e99b638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21" name="Google Shape;221;g258e99b638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8e99b63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28" name="Google Shape;228;g258e99b63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8e99b638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35" name="Google Shape;235;g258e99b638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8e99b63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8e99b63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c104964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5c104964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87" name="Google Shape;187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4c2dd0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93" name="Google Shape;193;g1e4c2dd0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6b4524d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6b4524d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7208b61f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e7208b61f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8e99b638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14" name="Google Shape;214;g258e99b638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I AM PREPARED</a:t>
            </a:r>
            <a:r>
              <a:rPr lang="en-US" sz="1100">
                <a:solidFill>
                  <a:srgbClr val="0E57C4"/>
                </a:solidFill>
              </a:rPr>
              <a:t>|</a:t>
            </a:r>
            <a:r>
              <a:rPr lang="en-US" sz="1100">
                <a:solidFill>
                  <a:schemeClr val="dk1"/>
                </a:solidFill>
              </a:rPr>
              <a:t> I AM CONNECTED</a:t>
            </a:r>
            <a:r>
              <a:rPr lang="en-US" sz="1100">
                <a:solidFill>
                  <a:srgbClr val="0E57C4"/>
                </a:solidFill>
              </a:rPr>
              <a:t>|</a:t>
            </a:r>
            <a:r>
              <a:rPr lang="en-US" sz="1100">
                <a:solidFill>
                  <a:schemeClr val="dk1"/>
                </a:solidFill>
              </a:rPr>
              <a:t> I AM KIND</a:t>
            </a:r>
            <a:r>
              <a:rPr lang="en-US" sz="1100">
                <a:solidFill>
                  <a:srgbClr val="0E57C4"/>
                </a:solidFill>
              </a:rPr>
              <a:t>|</a:t>
            </a:r>
            <a:r>
              <a:rPr lang="en-US" sz="1100">
                <a:solidFill>
                  <a:schemeClr val="dk1"/>
                </a:solidFill>
              </a:rPr>
              <a:t> I WILL ACHIEVE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o4CdWixHbplPXd_mot3P2NiDhb1nFlLQTZU--CixlLA/edit?usp=sha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usd.org/departments/business-services/state-federal/school-plans-sarcs-district-required-pla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4801"/>
              <a:buFont typeface="Arial"/>
              <a:buNone/>
            </a:pPr>
            <a:r>
              <a:rPr lang="en-US" sz="4005">
                <a:latin typeface="Arial"/>
                <a:ea typeface="Arial"/>
                <a:cs typeface="Arial"/>
                <a:sym typeface="Arial"/>
              </a:rPr>
              <a:t>Tercera Reunión del Consejo Plantel Escolar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</a:rPr>
              <a:t>ELAC y Comités Adicionales</a:t>
            </a:r>
            <a:endParaRPr sz="4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514125" y="1793125"/>
            <a:ext cx="100542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/>
              <a:t>Discusión de comentarios recibidos de ELAC y otros comités escolares</a:t>
            </a:r>
            <a:endParaRPr sz="3000"/>
          </a:p>
        </p:txBody>
      </p:sp>
      <p:sp>
        <p:nvSpPr>
          <p:cNvPr id="225" name="Google Shape;225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10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</a:rPr>
              <a:t>Informe DAC/DELAC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1"/>
          </p:nvPr>
        </p:nvSpPr>
        <p:spPr>
          <a:xfrm>
            <a:off x="566575" y="1405149"/>
            <a:ext cx="100542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/>
              <a:t>Discusión de temas abordados en la reunión anterior DAC/DELAC del Distrito</a:t>
            </a:r>
            <a:endParaRPr sz="3000"/>
          </a:p>
        </p:txBody>
      </p:sp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11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</a:rPr>
              <a:t>Transferencias de presupuesto</a:t>
            </a:r>
            <a:endParaRPr sz="3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566575" y="2532724"/>
            <a:ext cx="10054200" cy="32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Open Sans"/>
              <a:buChar char="●"/>
            </a:pPr>
            <a:r>
              <a:rPr lang="en-US" sz="3200" b="0"/>
              <a:t>Razón para la(s) transferencia(s)</a:t>
            </a:r>
            <a:endParaRPr sz="3200" b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Open Sans"/>
              <a:buChar char="●"/>
            </a:pPr>
            <a:r>
              <a:rPr lang="en-US" sz="3200" b="0"/>
              <a:t>Votación para aprobar la(s) transferencia(s)</a:t>
            </a:r>
            <a:endParaRPr sz="3300"/>
          </a:p>
        </p:txBody>
      </p: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12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Próxima Reunión:</a:t>
            </a:r>
            <a:endParaRPr sz="3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marzo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Fin de la reunión</a:t>
            </a:r>
            <a:endParaRPr sz="3600" b="1"/>
          </a:p>
        </p:txBody>
      </p:sp>
      <p:sp>
        <p:nvSpPr>
          <p:cNvPr id="246" name="Google Shape;246;p2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75" y="1842375"/>
            <a:ext cx="3425100" cy="23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/>
              <a:t>ESTAR </a:t>
            </a:r>
            <a:r>
              <a:rPr lang="en-US" sz="2400" b="0">
                <a:solidFill>
                  <a:srgbClr val="0E57C4"/>
                </a:solidFill>
              </a:rPr>
              <a:t>PREPARADO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>
                <a:latin typeface="Arial "/>
                <a:ea typeface="Arial "/>
                <a:cs typeface="Arial "/>
                <a:sym typeface="Arial "/>
              </a:rPr>
              <a:t>ESTAR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>
                <a:latin typeface="Arial "/>
                <a:ea typeface="Arial "/>
                <a:cs typeface="Arial "/>
                <a:sym typeface="Arial "/>
              </a:rPr>
              <a:t>SER </a:t>
            </a:r>
            <a:r>
              <a:rPr lang="en-US" sz="2400" b="0">
                <a:solidFill>
                  <a:srgbClr val="0E57C4"/>
                </a:solidFill>
              </a:rPr>
              <a:t>EXITOSO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E</a:t>
            </a:r>
            <a:r>
              <a:rPr lang="en-US" sz="2400" b="0"/>
              <a:t>STAR </a:t>
            </a:r>
            <a:r>
              <a:rPr lang="en-US" sz="2400" b="0" cap="none"/>
              <a:t> </a:t>
            </a:r>
            <a:r>
              <a:rPr lang="en-US" sz="2400" b="0">
                <a:solidFill>
                  <a:srgbClr val="0E57C4"/>
                </a:solidFill>
              </a:rPr>
              <a:t>CONECTADO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637325" y="927600"/>
            <a:ext cx="47058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Nuestras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</a:t>
            </a:r>
            <a:r>
              <a:rPr lang="en-US" sz="3600">
                <a:solidFill>
                  <a:srgbClr val="0D57C4"/>
                </a:solidFill>
              </a:rPr>
              <a:t>dades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186425" y="162325"/>
            <a:ext cx="72507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Nuestras </a:t>
            </a:r>
            <a:r>
              <a:rPr lang="en-US" sz="3000">
                <a:solidFill>
                  <a:srgbClr val="0E57C4"/>
                </a:solidFill>
              </a:rPr>
              <a:t>Creencias y Compromisos Fundamentales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</a:rPr>
              <a:t>Creemos y estamos comprometidos con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Todos los estudiantes pueden alcanzar altos niveles y demostrar un crecimiento continuo.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Proporcionar experiencias de aprendizaje de alta calidad que permitan a todos los estudiantes alcanzar su máximo potencial.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Equipar a los estudiantes y al personal con las herramientas educativas necesarias para el logro y el crecimiento.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La participación familiar y comunitaria es clave para el éxito de los estudiantes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Proporcionar a las familias y a los miembros de la comunidad vías de conectividad al sistema educativo.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Facilitar una comunicación oportuna y consistente para posicionar a las familias para que participen en las experiencias de aprendizaje de sus estudiantes.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Los entornos de aprendizaje deben ser seguros, solidarios e innovadores.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Crear seguridad física y socioemocional en todos los entornos de aprendizaje.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Proporcionar a todos los estudiantes el apoyo académico y social necesario para tener éxito.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Diseñar entornos de aprendizaje que impulsen prácticas innovadoras para mejorar los resultados de los estudiantes.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Garantizar que todos los estudiantes sean conocidos por su nombre, bienvenidos cada día y conectados con actividades significativas.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168" name="Google Shape;168;p17"/>
          <p:cNvCxnSpPr/>
          <p:nvPr/>
        </p:nvCxnSpPr>
        <p:spPr>
          <a:xfrm>
            <a:off x="7479724" y="1974437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Llamar la Reunión al Orden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Llamar lista de los integrantes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Lectura/Aprobación del acta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Comentarios públicos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Negocios inconclusos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Revisar y aprobar la Política de participación de padres de la escuela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Revisar los Estatutos (si es necesario)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238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Revisar/aprobar el Informe de Responsabilidad Escolar (SARC)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Revisar las Métricas y AMO de SARC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Desarrollo y/o evaluación de SPSA (análisis de datos y progreso del estudiante/ revisión de datos)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Informes de Comité de Distrito/Escolar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Revisión de transferencias de presupuesto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Revisión y aportes sobre planes integrales de seguridad escolar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Próxima reunión : Marzo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75" y="1069600"/>
            <a:ext cx="100542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0070C0"/>
                </a:solidFill>
              </a:rPr>
              <a:t>Comentario del público</a:t>
            </a:r>
            <a:endParaRPr sz="3100" b="1">
              <a:solidFill>
                <a:srgbClr val="0070C0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0070C0"/>
                </a:solidFill>
              </a:rPr>
              <a:t>Tiempo para que el público se dirija al concilio</a:t>
            </a:r>
            <a:endParaRPr sz="3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rgbClr val="0070C0"/>
                </a:solidFill>
              </a:rPr>
              <a:t>* El Consejo no podrá tomar ninguna acción en cualquier artículo de negocio a menos que el tema aparezca en la agenda publicada.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subTitle" idx="1"/>
          </p:nvPr>
        </p:nvSpPr>
        <p:spPr>
          <a:xfrm>
            <a:off x="566575" y="786476"/>
            <a:ext cx="10054200" cy="49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719">
                <a:solidFill>
                  <a:srgbClr val="0E57C4"/>
                </a:solidFill>
              </a:rPr>
              <a:t>Revisar y aprobar </a:t>
            </a:r>
            <a:endParaRPr sz="3719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719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2" u="sng">
                <a:solidFill>
                  <a:schemeClr val="hlink"/>
                </a:solidFill>
                <a:hlinkClick r:id="rId3"/>
              </a:rPr>
              <a:t>Política de Participación de Padres y Familias en la Escuela</a:t>
            </a:r>
            <a:endParaRPr sz="2802">
              <a:solidFill>
                <a:srgbClr val="9454C3"/>
              </a:solidFill>
            </a:endParaRPr>
          </a:p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102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2">
              <a:solidFill>
                <a:srgbClr val="3891A7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2">
                <a:solidFill>
                  <a:srgbClr val="000000"/>
                </a:solidFill>
              </a:rPr>
              <a:t>*Desarrollado conjuntamente por los padres</a:t>
            </a:r>
            <a:endParaRPr sz="2602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602">
                <a:solidFill>
                  <a:srgbClr val="000000"/>
                </a:solidFill>
              </a:rPr>
              <a:t>Utilice los minutos de SSC para grabar</a:t>
            </a:r>
            <a:endParaRPr sz="2602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>
              <a:solidFill>
                <a:srgbClr val="320E04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9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5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</a:rPr>
              <a:t>Revisión de los Estatutos del Consejo Escolar</a:t>
            </a:r>
            <a:endParaRPr sz="4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1"/>
          </p:nvPr>
        </p:nvSpPr>
        <p:spPr>
          <a:xfrm>
            <a:off x="566575" y="2065800"/>
            <a:ext cx="10054200" cy="26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Open Sans"/>
              <a:buChar char="●"/>
            </a:pPr>
            <a:r>
              <a:rPr lang="en-US" sz="3000" b="0"/>
              <a:t>Cómo se aplican los estatutos a nuevos miembros/vacantes del Consejo?</a:t>
            </a:r>
            <a:endParaRPr sz="3000" b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 b="0"/>
              <a:t>Cuántos miembros se requieren para un quórum en nuestro Consejo?</a:t>
            </a:r>
            <a:endParaRPr sz="3000" b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en-US" sz="3000" b="0"/>
              <a:t>Necesitamos hacer cambios a nuestros estatutos?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566575" y="1982075"/>
            <a:ext cx="10054200" cy="279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64"/>
              <a:t>Revisar y aprobar el </a:t>
            </a:r>
            <a:r>
              <a:rPr lang="en-US" sz="2464" b="1"/>
              <a:t>Informe de Responsabilidad Escolar</a:t>
            </a:r>
            <a:r>
              <a:rPr lang="en-US" sz="2464"/>
              <a:t> </a:t>
            </a:r>
            <a:endParaRPr sz="2464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64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64"/>
              <a:t>Seleccione: </a:t>
            </a:r>
            <a:r>
              <a:rPr lang="en-US" sz="2464" u="sng">
                <a:solidFill>
                  <a:schemeClr val="hlink"/>
                </a:solidFill>
                <a:hlinkClick r:id="rId3"/>
              </a:rPr>
              <a:t>https://www.vusd.org/school-plans-sarcs-district-required-plans</a:t>
            </a:r>
            <a:endParaRPr sz="2464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64"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4"/>
              <a:t>Selecciona su escuela</a:t>
            </a:r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00">
                <a:solidFill>
                  <a:srgbClr val="0D57C4"/>
                </a:solidFill>
              </a:rPr>
              <a:t>Informe de Responsabilidad Escolar</a:t>
            </a:r>
            <a:endParaRPr sz="3800">
              <a:solidFill>
                <a:srgbClr val="0D57C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>
            <a:spLocks noGrp="1"/>
          </p:cNvSpPr>
          <p:nvPr>
            <p:ph type="body" idx="1"/>
          </p:nvPr>
        </p:nvSpPr>
        <p:spPr>
          <a:xfrm>
            <a:off x="566575" y="2086750"/>
            <a:ext cx="10054200" cy="199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/>
              <a:t>Revisar y aprobar el CSSP. (</a:t>
            </a:r>
            <a:r>
              <a:rPr lang="en-US" sz="2600" b="1">
                <a:solidFill>
                  <a:srgbClr val="202124"/>
                </a:solidFill>
              </a:rPr>
              <a:t>Debe realizarse antes de la reunión de la junta escolar de Febrero para su aprobación antes del primero de marzo).</a:t>
            </a:r>
            <a:endParaRPr sz="2600" b="1">
              <a:solidFill>
                <a:srgbClr val="202124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0D57C4"/>
                </a:solidFill>
              </a:rPr>
              <a:t>CSSP</a:t>
            </a:r>
            <a:endParaRPr sz="3300" b="1">
              <a:solidFill>
                <a:srgbClr val="0D57C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</a:rPr>
              <a:t>El Plan Escolar Para el Logro Estudiantil (SPSA)</a:t>
            </a:r>
            <a:endParaRPr sz="4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1"/>
          </p:nvPr>
        </p:nvSpPr>
        <p:spPr>
          <a:xfrm>
            <a:off x="566575" y="1645674"/>
            <a:ext cx="10054200" cy="3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E57C4"/>
                </a:solidFill>
              </a:rPr>
              <a:t>Desarrollo y Evaluación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/>
          </a:p>
          <a:p>
            <a:pPr marL="457200" marR="38100" lvl="0" indent="-376237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-US" sz="3000" b="0">
                <a:solidFill>
                  <a:srgbClr val="222222"/>
                </a:solidFill>
              </a:rPr>
              <a:t>Discutir la efectividad de los servicios.</a:t>
            </a:r>
            <a:endParaRPr sz="3000" b="0">
              <a:solidFill>
                <a:srgbClr val="222222"/>
              </a:solidFill>
            </a:endParaRPr>
          </a:p>
          <a:p>
            <a:pPr marL="457200" marR="38100" lvl="0" indent="-376237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-US" sz="3000" b="0">
                <a:solidFill>
                  <a:srgbClr val="222222"/>
                </a:solidFill>
              </a:rPr>
              <a:t>Revise los datos de referencia y el panel de control más recientes</a:t>
            </a:r>
            <a:endParaRPr sz="3000" b="0">
              <a:solidFill>
                <a:srgbClr val="222222"/>
              </a:solidFill>
            </a:endParaRPr>
          </a:p>
          <a:p>
            <a:pPr marL="457200" marR="38100" lvl="0" indent="-376237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-US" sz="3000" b="0">
                <a:solidFill>
                  <a:srgbClr val="222222"/>
                </a:solidFill>
              </a:rPr>
              <a:t>Datos y métricas locales</a:t>
            </a:r>
            <a:endParaRPr sz="3000" b="0">
              <a:solidFill>
                <a:srgbClr val="222222"/>
              </a:solidFill>
            </a:endParaRPr>
          </a:p>
          <a:p>
            <a:pPr marL="457200" marR="38100" lvl="0" indent="-376237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-US" sz="3000" b="0">
                <a:solidFill>
                  <a:srgbClr val="222222"/>
                </a:solidFill>
              </a:rPr>
              <a:t>Compartir el progreso completado, revise en DocTracking</a:t>
            </a:r>
            <a:endParaRPr sz="3000" b="0">
              <a:solidFill>
                <a:srgbClr val="222222"/>
              </a:solidFill>
            </a:endParaRPr>
          </a:p>
          <a:p>
            <a:pPr marL="457200" marR="38100" lvl="0" indent="-376237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-US" sz="3000" b="0">
                <a:solidFill>
                  <a:srgbClr val="222222"/>
                </a:solidFill>
              </a:rPr>
              <a:t>Revisar las acciones actuales y el progreso</a:t>
            </a:r>
            <a:endParaRPr sz="3000" b="0">
              <a:solidFill>
                <a:srgbClr val="222222"/>
              </a:solidFill>
            </a:endParaRPr>
          </a:p>
          <a:p>
            <a:pPr marL="45720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>
              <a:solidFill>
                <a:srgbClr val="222222"/>
              </a:solidFill>
            </a:endParaRPr>
          </a:p>
        </p:txBody>
      </p:sp>
      <p:sp>
        <p:nvSpPr>
          <p:cNvPr id="218" name="Google Shape;218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9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Noto Sans Symbols</vt:lpstr>
      <vt:lpstr>Franklin Gothic</vt:lpstr>
      <vt:lpstr>Libre Franklin</vt:lpstr>
      <vt:lpstr>Gill Sans</vt:lpstr>
      <vt:lpstr>Open Sans</vt:lpstr>
      <vt:lpstr>Times New Roman</vt:lpstr>
      <vt:lpstr>Arial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2024-08-16T18:22:23Z</dcterms:modified>
</cp:coreProperties>
</file>