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Franklin Gothic" panose="020B0604020202020204" charset="0"/>
      <p:bold r:id="rId17"/>
    </p:embeddedFont>
    <p:embeddedFont>
      <p:font typeface="Gill Sans" panose="020B0604020202020204" charset="0"/>
      <p:regular r:id="rId18"/>
      <p:bold r:id="rId19"/>
    </p:embeddedFont>
    <p:embeddedFont>
      <p:font typeface="Libre Franklin" pitchFamily="2" charset="0"/>
      <p:regular r:id="rId20"/>
      <p:bold r:id="rId21"/>
      <p:italic r:id="rId22"/>
      <p:boldItalic r:id="rId23"/>
    </p:embeddedFont>
    <p:embeddedFont>
      <p:font typeface="Unkempt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beltran@vusd.or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4uD6c_67C-nFOC2dqBExnRh8nu4nUdkR/edit?usp=drive_link&amp;ouid=112808476807921484942&amp;rtpof=true&amp;sd=tru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70c31db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270c31db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0a755972ed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0a755972ed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60eec2df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560eec2df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56338d1ac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56338d1ac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</a:rPr>
              <a:t>Please submit yearly schedule of meetings to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rbeltran@vusd.org</a:t>
            </a:r>
            <a:r>
              <a:rPr lang="en-US" sz="2000">
                <a:solidFill>
                  <a:srgbClr val="FF0000"/>
                </a:solidFill>
              </a:rPr>
              <a:t> &amp; upload documents to the Google Drive</a:t>
            </a:r>
            <a:endParaRPr sz="2000">
              <a:solidFill>
                <a:srgbClr val="0000FF"/>
              </a:solidFill>
              <a:latin typeface="Unkempt"/>
              <a:ea typeface="Unkempt"/>
              <a:cs typeface="Unkempt"/>
              <a:sym typeface="Unkem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c104964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5c104964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70c31db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88" name="Google Shape;188;g2270c31db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e4c2dd0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Template link: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https://docs.google.com/document/d/14uD6c_67C-nFOC2dqBExnRh8nu4nUdkR/edit?usp=drive_link&amp;ouid=112808476807921484942&amp;rtpof=true&amp;sd=true</a:t>
            </a:r>
            <a:r>
              <a:rPr lang="en-US" sz="1500"/>
              <a:t> </a:t>
            </a:r>
            <a:endParaRPr sz="1500"/>
          </a:p>
        </p:txBody>
      </p:sp>
      <p:sp>
        <p:nvSpPr>
          <p:cNvPr id="195" name="Google Shape;195;g1e4c2dd0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4c2dd0a1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02" name="Google Shape;202;g1e4c2dd0a1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5197490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e51974902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4c2dd0a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How does the data look in relation to the SPSA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Which program connects to what metric?  Is this program working? </a:t>
            </a:r>
            <a:endParaRPr sz="1500"/>
          </a:p>
        </p:txBody>
      </p:sp>
      <p:sp>
        <p:nvSpPr>
          <p:cNvPr id="216" name="Google Shape;216;g1e4c2dd0a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10054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 cap="none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2"/>
          </p:nvPr>
        </p:nvSpPr>
        <p:spPr>
          <a:xfrm>
            <a:off x="1524000" y="4666037"/>
            <a:ext cx="100536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ibre Franklin"/>
              <a:buNone/>
              <a:defRPr sz="30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062" y="666207"/>
            <a:ext cx="7187869" cy="562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2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2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688975" y="957431"/>
            <a:ext cx="109722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RT">
  <p:cSld name="1Column w/Bullets_ImageR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3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3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b="1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>
            <a:spLocks noGrp="1"/>
          </p:cNvSpPr>
          <p:nvPr>
            <p:ph type="pic" idx="2"/>
          </p:nvPr>
        </p:nvSpPr>
        <p:spPr>
          <a:xfrm>
            <a:off x="7153836" y="712010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Copy w/Image">
  <p:cSld name="BodyCopy w/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4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>
            <a:spLocks noGrp="1"/>
          </p:cNvSpPr>
          <p:nvPr>
            <p:ph type="pic" idx="2"/>
          </p:nvPr>
        </p:nvSpPr>
        <p:spPr>
          <a:xfrm>
            <a:off x="7153836" y="-97887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3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LFT">
  <p:cSld name="1Column w/Bullets_ImageLF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15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6572919" y="1021259"/>
            <a:ext cx="51444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3"/>
          </p:nvPr>
        </p:nvSpPr>
        <p:spPr>
          <a:xfrm>
            <a:off x="6554437" y="2259193"/>
            <a:ext cx="5163000" cy="3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 page">
  <p:cSld name="Hom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6969519" y="5686331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BFBFBF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8441531" y="-337108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A5A5A5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138909" y="1344705"/>
            <a:ext cx="12469800" cy="43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10" y="292084"/>
            <a:ext cx="2155672" cy="862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033187" y="279698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/>
          <p:nvPr/>
        </p:nvSpPr>
        <p:spPr>
          <a:xfrm>
            <a:off x="419548" y="6239445"/>
            <a:ext cx="800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AM PREPARED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CONNECTED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KIND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WILL ACHIEVE</a:t>
            </a:r>
            <a:endParaRPr sz="1200" b="0" i="0" u="none" strike="noStrike" cap="none">
              <a:solidFill>
                <a:srgbClr val="0E57C4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2033187" y="823933"/>
            <a:ext cx="679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BELIEVE IN, I BELONG IN</a:t>
            </a:r>
            <a:endParaRPr sz="4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496821" y="5701087"/>
            <a:ext cx="11936400" cy="1905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1405665" y="358052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1405665" y="4719771"/>
            <a:ext cx="100536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405666" y="4114934"/>
            <a:ext cx="100536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686" y="616605"/>
            <a:ext cx="2228092" cy="48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w/Bullets">
  <p:cSld name="Single Column w/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4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w/Logo_Quote">
  <p:cSld name="Intro w/Logo_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>
            <a:spLocks noGrp="1"/>
          </p:cNvSpPr>
          <p:nvPr>
            <p:ph type="pic" idx="2"/>
          </p:nvPr>
        </p:nvSpPr>
        <p:spPr>
          <a:xfrm>
            <a:off x="-1052923" y="727713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5"/>
          <p:cNvSpPr>
            <a:spLocks noGrp="1"/>
          </p:cNvSpPr>
          <p:nvPr>
            <p:ph type="pic" idx="3"/>
          </p:nvPr>
        </p:nvSpPr>
        <p:spPr>
          <a:xfrm>
            <a:off x="7024688" y="3915784"/>
            <a:ext cx="4357800" cy="1769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6232267" y="1207919"/>
            <a:ext cx="52275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4"/>
          </p:nvPr>
        </p:nvSpPr>
        <p:spPr>
          <a:xfrm>
            <a:off x="1021976" y="3429001"/>
            <a:ext cx="3162600" cy="2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olumn w/Bullets">
  <p:cSld name="2Column w/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6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566567" y="1935864"/>
            <a:ext cx="45648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5461000" y="1935864"/>
            <a:ext cx="49245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/Header">
  <p:cSld name="Blank Slide w/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7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7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  <a:defRPr sz="32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_Slide">
  <p:cSld name="Introduction_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8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6232267" y="2024922"/>
            <a:ext cx="52275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-507223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4265" y="1397726"/>
            <a:ext cx="4869553" cy="385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1824" y="1037328"/>
            <a:ext cx="1027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0E57C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1824" y="2511379"/>
            <a:ext cx="102720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SQlf5C9ZfTqDHcvhgTq2s2bRerHEhcbw/edit?usp=drive_link&amp;ouid=112808476807921484942&amp;rtpof=true&amp;sd=tr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sd.org/departments/business-services/state-federal/school-plans-sarcs-district-required-pla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10" t="8925" b="11051"/>
          <a:stretch/>
        </p:blipFill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</p:pic>
      <p:sp>
        <p:nvSpPr>
          <p:cNvPr id="152" name="Google Shape;152;p16"/>
          <p:cNvSpPr txBox="1">
            <a:spLocks noGrp="1"/>
          </p:cNvSpPr>
          <p:nvPr>
            <p:ph type="body" idx="4"/>
          </p:nvPr>
        </p:nvSpPr>
        <p:spPr>
          <a:xfrm>
            <a:off x="1405675" y="4159976"/>
            <a:ext cx="100536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581"/>
              <a:buFont typeface="Arial"/>
              <a:buNone/>
            </a:pPr>
            <a:r>
              <a:rPr lang="en-US" sz="4300" dirty="0">
                <a:latin typeface="Arial"/>
                <a:ea typeface="Arial"/>
                <a:cs typeface="Arial"/>
                <a:sym typeface="Arial"/>
              </a:rPr>
              <a:t>Third School Site </a:t>
            </a:r>
            <a:r>
              <a:rPr lang="en-US" sz="4300">
                <a:latin typeface="Arial"/>
                <a:ea typeface="Arial"/>
                <a:cs typeface="Arial"/>
                <a:sym typeface="Arial"/>
              </a:rPr>
              <a:t>Council Meeting</a:t>
            </a:r>
            <a:endParaRPr sz="4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5"/>
          </p:nvPr>
        </p:nvSpPr>
        <p:spPr>
          <a:xfrm>
            <a:off x="1405675" y="3555178"/>
            <a:ext cx="100536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[SCHOOL NAME]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3"/>
          </p:nvPr>
        </p:nvSpPr>
        <p:spPr>
          <a:xfrm>
            <a:off x="1405665" y="310967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</a:pPr>
            <a:r>
              <a:rPr lang="en-US"/>
              <a:t>VISALIA UNIFIED SCHOOL DISTRICT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14029420" y="6333009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4"/>
          </p:nvPr>
        </p:nvSpPr>
        <p:spPr>
          <a:xfrm>
            <a:off x="1491500" y="4914623"/>
            <a:ext cx="10053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 sz="2600">
                <a:solidFill>
                  <a:srgbClr val="FF0000"/>
                </a:solidFill>
              </a:rPr>
              <a:t> [Date]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10</a:t>
            </a:fld>
            <a:endParaRPr>
              <a:solidFill>
                <a:srgbClr val="0E57C4"/>
              </a:solidFill>
            </a:endParaRPr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4294967295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ELAC and Additional Committees </a:t>
            </a:r>
            <a:endParaRPr sz="3000" b="1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5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>
                <a:solidFill>
                  <a:srgbClr val="000000"/>
                </a:solidFill>
              </a:rPr>
              <a:t>Discuss input and feedback gathered from ELAC and other school committees</a:t>
            </a:r>
            <a:endParaRPr sz="2300" b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</a:rPr>
              <a:t>Discuss items that were covered at previous DAC/ DELAC meeting</a:t>
            </a:r>
            <a:endParaRPr sz="3100"/>
          </a:p>
        </p:txBody>
      </p:sp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300" b="1">
                <a:solidFill>
                  <a:srgbClr val="0E57C4"/>
                </a:solidFill>
              </a:rPr>
              <a:t>DAC/DELAC REPORT</a:t>
            </a:r>
            <a:endParaRPr sz="3300" b="1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5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1" name="Google Shape;241;p27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1">
              <a:latin typeface="Unkempt"/>
              <a:ea typeface="Unkempt"/>
              <a:cs typeface="Unkempt"/>
              <a:sym typeface="Unkempt"/>
            </a:endParaRPr>
          </a:p>
          <a:p>
            <a:pPr marL="76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1"/>
          </a:p>
          <a:p>
            <a:pPr marL="9144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/>
              <a:t>Reason for transfer(s)</a:t>
            </a:r>
            <a:endParaRPr sz="3200"/>
          </a:p>
          <a:p>
            <a:pPr marL="9144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/>
              <a:t>Vote to approve transfer(s)</a:t>
            </a:r>
            <a:endParaRPr sz="3000"/>
          </a:p>
        </p:txBody>
      </p:sp>
      <p:sp>
        <p:nvSpPr>
          <p:cNvPr id="242" name="Google Shape;242;p27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>
                <a:solidFill>
                  <a:srgbClr val="0D57C4"/>
                </a:solidFill>
              </a:rPr>
              <a:t>Budget Transfers</a:t>
            </a:r>
            <a:endParaRPr sz="2500" b="1">
              <a:solidFill>
                <a:srgbClr val="0D57C4"/>
              </a:solidFill>
            </a:endParaRPr>
          </a:p>
        </p:txBody>
      </p:sp>
      <p:sp>
        <p:nvSpPr>
          <p:cNvPr id="243" name="Google Shape;243;p2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9" name="Google Shape;249;p28"/>
          <p:cNvSpPr txBox="1">
            <a:spLocks noGrp="1"/>
          </p:cNvSpPr>
          <p:nvPr>
            <p:ph type="body" idx="1"/>
          </p:nvPr>
        </p:nvSpPr>
        <p:spPr>
          <a:xfrm>
            <a:off x="566567" y="1626050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>
                <a:solidFill>
                  <a:srgbClr val="000000"/>
                </a:solidFill>
              </a:rPr>
              <a:t>Next Meeting: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March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b="1"/>
              <a:t>End of Meeting</a:t>
            </a:r>
            <a:endParaRPr sz="3400" b="1"/>
          </a:p>
        </p:txBody>
      </p:sp>
      <p:sp>
        <p:nvSpPr>
          <p:cNvPr id="251" name="Google Shape;251;p2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8277681" y="1842377"/>
            <a:ext cx="32391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READY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>
                <a:latin typeface="Arial "/>
                <a:ea typeface="Arial "/>
                <a:cs typeface="Arial "/>
                <a:sym typeface="Arial "/>
              </a:rPr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>
                <a:latin typeface="Arial "/>
                <a:ea typeface="Arial "/>
                <a:cs typeface="Arial "/>
                <a:sym typeface="Arial "/>
              </a:rPr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CONNECTED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47" y="1842377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246" y="2412581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1970" y="3157763"/>
            <a:ext cx="378503" cy="39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2832" y="3796649"/>
            <a:ext cx="378503" cy="39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7741246" y="948556"/>
            <a:ext cx="287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Priorities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358799" y="948556"/>
            <a:ext cx="70410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Core Beliefs &amp; Commitments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We believe and are committed to </a:t>
            </a:r>
            <a:endParaRPr sz="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students can achieve at high levels and demonstrate continuous growth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high-quality learning experiences that allow all students to reach their fullest potential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Equipping students and staff with the educational tools necessary for achievement and growth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and community engagement is key to student success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families and community members pathways of connectivity to the education system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Facilitating timely and consistent communication to position families to participate in their students’ learning experiences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environments should be safe, supportive, and innovative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physical and social-emotional safety in all learning environments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all students the academic and social supports needed to be successful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Designing learning environments that drive innovative practices to improve student outcomes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Ensuring all students are known by their name, welcomed each day, and connected to meaningful activities</a:t>
            </a:r>
            <a:endParaRPr/>
          </a:p>
        </p:txBody>
      </p:sp>
      <p:cxnSp>
        <p:nvCxnSpPr>
          <p:cNvPr id="168" name="Google Shape;168;p17"/>
          <p:cNvCxnSpPr/>
          <p:nvPr/>
        </p:nvCxnSpPr>
        <p:spPr>
          <a:xfrm>
            <a:off x="7416799" y="2016412"/>
            <a:ext cx="0" cy="3255600"/>
          </a:xfrm>
          <a:prstGeom prst="straightConnector1">
            <a:avLst/>
          </a:prstGeom>
          <a:noFill/>
          <a:ln w="9525" cap="flat" cmpd="sng">
            <a:solidFill>
              <a:srgbClr val="4061B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9" name="Google Shape;16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1250" y="4643975"/>
            <a:ext cx="2347950" cy="148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</a:rPr>
              <a:t>2</a:t>
            </a:fld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566590" y="925275"/>
            <a:ext cx="76185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rPr lang="en-US" sz="6000"/>
              <a:t>AGENDA</a:t>
            </a:r>
            <a:endParaRPr sz="24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3"/>
          </p:nvPr>
        </p:nvSpPr>
        <p:spPr>
          <a:xfrm>
            <a:off x="602450" y="1871725"/>
            <a:ext cx="6564000" cy="4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Call the Meeting to Order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Roll Call of Members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Reading/Approval of Minutes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Public Comment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Unfinished Business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Review and Approve School Parent Involvement Policy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Review/Revise Bylaws (if needed)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Review/Approve School Accountability Report Card (SARC)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Review SPSA AMO’s and Metrics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Begin SPSA Evaluation (Effectiveness of Services)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School/District Committee Reports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Review Budget Transfers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Comprehensive School Safety Plans Approval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Next Meeting:  March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1664150" y="1779075"/>
            <a:ext cx="44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5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</a:rPr>
              <a:t>Time for the public to address the council</a:t>
            </a:r>
            <a:endParaRPr sz="3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0C0"/>
                </a:solidFill>
              </a:rPr>
              <a:t>*The council may not take any action on any item of business unless that item appeared on the posted agenda.</a:t>
            </a:r>
            <a:endParaRPr sz="2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0070C0"/>
                </a:solidFill>
              </a:rPr>
              <a:t>Public Comment</a:t>
            </a:r>
            <a:endParaRPr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solidFill>
                  <a:srgbClr val="0E57C4"/>
                </a:solidFill>
              </a:rPr>
              <a:t>Review and Approve</a:t>
            </a:r>
            <a:endParaRPr sz="3000" b="1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School Parent and Family Engagement Policy</a:t>
            </a:r>
            <a:endParaRPr sz="3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>
              <a:solidFill>
                <a:srgbClr val="3891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>
              <a:solidFill>
                <a:srgbClr val="3891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>
              <a:solidFill>
                <a:srgbClr val="3891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*Jointly developed by Parents</a:t>
            </a:r>
            <a:endParaRPr sz="3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SSC Minutes to Record</a:t>
            </a:r>
            <a:endParaRPr sz="3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9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5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solidFill>
                  <a:srgbClr val="0070C0"/>
                </a:solidFill>
              </a:rPr>
              <a:t>Review of School Site Council Bylaws</a:t>
            </a:r>
            <a:endParaRPr sz="3000"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the bylaws address new members/council vacancies?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members are needed for a quorum for our council?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we need to make any changes to the bylaws?</a:t>
            </a:r>
            <a:endParaRPr sz="3000" b="1">
              <a:solidFill>
                <a:srgbClr val="0009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6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600" b="1">
                <a:solidFill>
                  <a:srgbClr val="0E57C4"/>
                </a:solidFill>
              </a:rPr>
              <a:t>School Accountability Report Card</a:t>
            </a:r>
            <a:endParaRPr sz="4000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1"/>
          </p:nvPr>
        </p:nvSpPr>
        <p:spPr>
          <a:xfrm>
            <a:off x="524625" y="1918974"/>
            <a:ext cx="10054200" cy="3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 b="0">
                <a:solidFill>
                  <a:srgbClr val="000000"/>
                </a:solidFill>
              </a:rPr>
              <a:t>Review and Approve </a:t>
            </a:r>
            <a:r>
              <a:rPr lang="en-US" sz="2600">
                <a:solidFill>
                  <a:srgbClr val="000000"/>
                </a:solidFill>
              </a:rPr>
              <a:t>School Accountability Report Card</a:t>
            </a:r>
            <a:r>
              <a:rPr lang="en-US" sz="2600" b="0" i="1">
                <a:solidFill>
                  <a:srgbClr val="000000"/>
                </a:solidFill>
              </a:rPr>
              <a:t> </a:t>
            </a:r>
            <a:endParaRPr sz="2600" b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600"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 b="0">
                <a:solidFill>
                  <a:srgbClr val="000000"/>
                </a:solidFill>
              </a:rPr>
              <a:t>Select:</a:t>
            </a:r>
            <a:r>
              <a:rPr lang="en-US" sz="2600" b="0" u="sng">
                <a:solidFill>
                  <a:schemeClr val="hlink"/>
                </a:solidFill>
                <a:hlinkClick r:id="rId3"/>
              </a:rPr>
              <a:t> SARC/SPSA/Safety Plans/LEA Plan/ELMaster Plan</a:t>
            </a:r>
            <a:endParaRPr sz="2600" b="0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600"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0" b="0">
                <a:solidFill>
                  <a:srgbClr val="000000"/>
                </a:solidFill>
              </a:rPr>
              <a:t>Select your school</a:t>
            </a:r>
            <a:endParaRPr b="0"/>
          </a:p>
        </p:txBody>
      </p:sp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7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Review and approve the CSSP (must be done prior to the February school board meeting for approval prior to March 1st). </a:t>
            </a:r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rgbClr val="0E57C4"/>
                </a:solidFill>
              </a:rPr>
              <a:t>CSSP</a:t>
            </a:r>
            <a:endParaRPr>
              <a:solidFill>
                <a:srgbClr val="0E57C4"/>
              </a:solidFill>
            </a:endParaRPr>
          </a:p>
        </p:txBody>
      </p:sp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8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solidFill>
                  <a:srgbClr val="0E57C4"/>
                </a:solidFill>
              </a:rPr>
              <a:t>School Plan for Student Achievement (SPSA) Development and Evaluation</a:t>
            </a:r>
            <a:endParaRPr sz="3000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3000" b="1">
              <a:solidFill>
                <a:srgbClr val="000000"/>
              </a:solidFill>
            </a:endParaRPr>
          </a:p>
        </p:txBody>
      </p:sp>
      <p:sp>
        <p:nvSpPr>
          <p:cNvPr id="219" name="Google Shape;219;p24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000" b="0">
              <a:solidFill>
                <a:srgbClr val="000000"/>
              </a:solidFill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 b="0">
                <a:solidFill>
                  <a:srgbClr val="000000"/>
                </a:solidFill>
              </a:rPr>
              <a:t>Discuss the effectiveness of services</a:t>
            </a:r>
            <a:endParaRPr sz="3000" b="0">
              <a:solidFill>
                <a:srgbClr val="000000"/>
              </a:solidFill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 b="0">
                <a:solidFill>
                  <a:srgbClr val="000000"/>
                </a:solidFill>
              </a:rPr>
              <a:t>Review Most recent Benchmark Data &amp; Dashboard</a:t>
            </a:r>
            <a:endParaRPr sz="3000" b="0">
              <a:solidFill>
                <a:srgbClr val="000000"/>
              </a:solidFill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 b="0">
                <a:solidFill>
                  <a:srgbClr val="000000"/>
                </a:solidFill>
              </a:rPr>
              <a:t>Local Data and Metrics</a:t>
            </a:r>
            <a:endParaRPr sz="3000" b="0">
              <a:solidFill>
                <a:srgbClr val="000000"/>
              </a:solidFill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 b="0">
                <a:solidFill>
                  <a:srgbClr val="000000"/>
                </a:solidFill>
              </a:rPr>
              <a:t>Share completed progress, check in DocTracking</a:t>
            </a:r>
            <a:endParaRPr sz="3000" b="0">
              <a:solidFill>
                <a:srgbClr val="000000"/>
              </a:solidFill>
            </a:endParaRPr>
          </a:p>
          <a:p>
            <a:pPr marL="9144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 b="0">
                <a:solidFill>
                  <a:srgbClr val="000000"/>
                </a:solidFill>
              </a:rPr>
              <a:t>Review current actions and progress</a:t>
            </a:r>
            <a:endParaRPr sz="3000"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/>
          </a:p>
        </p:txBody>
      </p:sp>
      <p:sp>
        <p:nvSpPr>
          <p:cNvPr id="220" name="Google Shape;220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9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Widescreen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Franklin Gothic</vt:lpstr>
      <vt:lpstr>Libre Franklin</vt:lpstr>
      <vt:lpstr>Times New Roman</vt:lpstr>
      <vt:lpstr>Unkempt</vt:lpstr>
      <vt:lpstr>Arial </vt:lpstr>
      <vt:lpstr>Gill Sans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Beltran, Rocio</dc:creator>
  <cp:lastModifiedBy>Beltran, Rocio</cp:lastModifiedBy>
  <cp:revision>1</cp:revision>
  <dcterms:modified xsi:type="dcterms:W3CDTF">2024-08-16T18:22:01Z</dcterms:modified>
</cp:coreProperties>
</file>