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Franklin Gothic" panose="020B0604020202020204" charset="0"/>
      <p:bold r:id="rId20"/>
    </p:embeddedFont>
    <p:embeddedFont>
      <p:font typeface="Gill Sans" panose="020B0604020202020204" charset="0"/>
      <p:regular r:id="rId21"/>
      <p:bold r:id="rId22"/>
    </p:embeddedFont>
    <p:embeddedFont>
      <p:font typeface="Libre Franklin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Unkemp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NMU2KpaXFS0hsoDvwL86qbPz89QbecI/edit?usp=drive_link&amp;ouid=112808476807921484942&amp;rtpof=true&amp;sd=tru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66acefe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e66acefe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60eec2d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60eec2d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50edbce2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e50edbce2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66acefe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66acefe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60eec2df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60eec2df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60eec2d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60eec2d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6338d1ac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6338d1ac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 sz="2000">
              <a:solidFill>
                <a:srgbClr val="0000FF"/>
              </a:solidFill>
              <a:latin typeface="Unkempt"/>
              <a:ea typeface="Unkempt"/>
              <a:cs typeface="Unkempt"/>
              <a:sym typeface="Unke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c104964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5c104964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70c31db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Title 1 meeting	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https://docs.google.com/document/d/1QNMU2KpaXFS0hsoDvwL86qbPz89QbecI/edit?usp=drive_link&amp;ouid=112808476807921484942&amp;rtpof=true&amp;sd=true</a:t>
            </a:r>
            <a:r>
              <a:rPr lang="en-US"/>
              <a:t> </a:t>
            </a:r>
            <a:endParaRPr/>
          </a:p>
        </p:txBody>
      </p:sp>
      <p:sp>
        <p:nvSpPr>
          <p:cNvPr id="193" name="Google Shape;193;g2270c31db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70c31d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202" name="Google Shape;202;g2270c31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a755972ed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a755972ed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60eec2df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60eec2df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6338d1ac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56338d1ac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Unkempt"/>
              <a:ea typeface="Unkempt"/>
              <a:cs typeface="Unkempt"/>
              <a:sym typeface="Unkemp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I AM PREPARED</a:t>
            </a:r>
            <a:r>
              <a:rPr lang="en-US" sz="1100">
                <a:solidFill>
                  <a:srgbClr val="0E57C4"/>
                </a:solidFill>
              </a:rPr>
              <a:t>|</a:t>
            </a:r>
            <a:r>
              <a:rPr lang="en-US" sz="1100">
                <a:solidFill>
                  <a:schemeClr val="dk1"/>
                </a:solidFill>
              </a:rPr>
              <a:t> I AM CONNECTED</a:t>
            </a:r>
            <a:r>
              <a:rPr lang="en-US" sz="1100">
                <a:solidFill>
                  <a:srgbClr val="0E57C4"/>
                </a:solidFill>
              </a:rPr>
              <a:t>|</a:t>
            </a:r>
            <a:r>
              <a:rPr lang="en-US" sz="1100">
                <a:solidFill>
                  <a:schemeClr val="dk1"/>
                </a:solidFill>
              </a:rPr>
              <a:t> I AM KIND</a:t>
            </a:r>
            <a:r>
              <a:rPr lang="en-US" sz="1100">
                <a:solidFill>
                  <a:srgbClr val="0E57C4"/>
                </a:solidFill>
              </a:rPr>
              <a:t>|</a:t>
            </a:r>
            <a:r>
              <a:rPr lang="en-US" sz="1100">
                <a:solidFill>
                  <a:schemeClr val="dk1"/>
                </a:solidFill>
              </a:rPr>
              <a:t> I WILL ACHIEVE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alia.k12.ca.us/boardpolicies/AR1312-4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e.ca.gov/eo/ce/wc/index.as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sd.org/departments/business-services/state-federal/school-plans-sarcs-district-required-pla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7" name="Google Shape;157;p17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581"/>
              <a:buFont typeface="Arial"/>
              <a:buNone/>
            </a:pPr>
            <a:r>
              <a:rPr lang="en-US" sz="4300" dirty="0">
                <a:latin typeface="Arial"/>
                <a:ea typeface="Arial"/>
                <a:cs typeface="Arial"/>
                <a:sym typeface="Arial"/>
              </a:rPr>
              <a:t>Second School Site </a:t>
            </a:r>
            <a:r>
              <a:rPr lang="en-US" sz="4300">
                <a:latin typeface="Arial"/>
                <a:ea typeface="Arial"/>
                <a:cs typeface="Arial"/>
                <a:sym typeface="Arial"/>
              </a:rPr>
              <a:t>Council Meeting</a:t>
            </a:r>
            <a:endParaRPr sz="4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Review actions from SPSA: 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Based on available data are the current actions addressing student learning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Are any changes needed to the actions in the SPSA?</a:t>
            </a:r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School Data &amp; SPSA Review</a:t>
            </a: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2" name="Google Shape;242;p2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130288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57177"/>
              <a:buChar char="●"/>
            </a:pPr>
            <a:r>
              <a:rPr lang="en-US" sz="3502" b="1">
                <a:solidFill>
                  <a:srgbClr val="000000"/>
                </a:solidFill>
              </a:rPr>
              <a:t>Review </a:t>
            </a:r>
            <a:r>
              <a:rPr lang="en-US" sz="3502" b="1" u="sng">
                <a:solidFill>
                  <a:schemeClr val="hlink"/>
                </a:solidFill>
                <a:hlinkClick r:id="rId3"/>
              </a:rPr>
              <a:t>Uniform Complaint Procedures</a:t>
            </a:r>
            <a:endParaRPr sz="3502" b="1" u="sng">
              <a:solidFill>
                <a:schemeClr val="accent1"/>
              </a:solidFill>
            </a:endParaRPr>
          </a:p>
          <a:p>
            <a:pPr marL="228600" lvl="0" indent="-130288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972"/>
              <a:buChar char="●"/>
            </a:pPr>
            <a:r>
              <a:rPr lang="en-US" sz="2302" b="1">
                <a:solidFill>
                  <a:schemeClr val="accent1"/>
                </a:solidFill>
              </a:rPr>
              <a:t>(pages 11-13 of District Information Directory)</a:t>
            </a:r>
            <a:endParaRPr sz="2302" b="1">
              <a:solidFill>
                <a:srgbClr val="000000"/>
              </a:solidFill>
            </a:endParaRPr>
          </a:p>
          <a:p>
            <a:pPr marL="228600" lvl="0" indent="-130288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1606"/>
              <a:buChar char="●"/>
            </a:pPr>
            <a:endParaRPr sz="1102" b="1">
              <a:solidFill>
                <a:srgbClr val="000000"/>
              </a:solidFill>
            </a:endParaRPr>
          </a:p>
          <a:p>
            <a:pPr marL="228600" lvl="0" indent="-130288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62533"/>
              <a:buChar char="●"/>
            </a:pPr>
            <a:r>
              <a:rPr lang="en-US" sz="3202">
                <a:solidFill>
                  <a:srgbClr val="000000"/>
                </a:solidFill>
              </a:rPr>
              <a:t>The intent of the</a:t>
            </a:r>
            <a:r>
              <a:rPr lang="en-US" sz="3202">
                <a:solidFill>
                  <a:schemeClr val="accent1"/>
                </a:solidFill>
              </a:rPr>
              <a:t> </a:t>
            </a:r>
            <a:r>
              <a:rPr lang="en-US" sz="3202" u="sng">
                <a:solidFill>
                  <a:schemeClr val="hlink"/>
                </a:solidFill>
                <a:hlinkClick r:id="rId4"/>
              </a:rPr>
              <a:t>Williams Case</a:t>
            </a:r>
            <a:r>
              <a:rPr lang="en-US" sz="3202">
                <a:solidFill>
                  <a:srgbClr val="000000"/>
                </a:solidFill>
              </a:rPr>
              <a:t> was to </a:t>
            </a:r>
            <a:r>
              <a:rPr lang="en-US" sz="3202">
                <a:solidFill>
                  <a:srgbClr val="2A2B2C"/>
                </a:solidFill>
                <a:highlight>
                  <a:srgbClr val="FFFFFF"/>
                </a:highlight>
              </a:rPr>
              <a:t>provide public school students with equal access to instructional materials, safe and decent school facilities, and qualified teachers.</a:t>
            </a:r>
            <a:endParaRPr sz="3202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2">
              <a:solidFill>
                <a:srgbClr val="2A2B2C"/>
              </a:solidFill>
              <a:highlight>
                <a:srgbClr val="FFFFFF"/>
              </a:highlight>
            </a:endParaRPr>
          </a:p>
          <a:p>
            <a:pPr marL="228600" lvl="0" indent="-130288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62533"/>
              <a:buChar char="●"/>
            </a:pPr>
            <a:r>
              <a:rPr lang="en-US" sz="3202">
                <a:solidFill>
                  <a:srgbClr val="2A2B2C"/>
                </a:solidFill>
                <a:highlight>
                  <a:srgbClr val="FFFFFF"/>
                </a:highlight>
              </a:rPr>
              <a:t>As a result of the Williams case, the California Department of Education (CDE) proposed changes to the </a:t>
            </a:r>
            <a:r>
              <a:rPr lang="en-US" sz="3202" u="sng">
                <a:solidFill>
                  <a:srgbClr val="2A2B2C"/>
                </a:solidFill>
                <a:highlight>
                  <a:srgbClr val="FFFFFF"/>
                </a:highlight>
              </a:rPr>
              <a:t>School Accountability Report Card</a:t>
            </a:r>
            <a:r>
              <a:rPr lang="en-US" sz="3202">
                <a:solidFill>
                  <a:srgbClr val="2A2B2C"/>
                </a:solidFill>
                <a:highlight>
                  <a:srgbClr val="FFFFFF"/>
                </a:highlight>
              </a:rPr>
              <a:t> to help all schools report the overall condition of their facilities, the number of teacher mis-assignments, and the availability of textbooks or instructional materials.</a:t>
            </a:r>
            <a:endParaRPr sz="3202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300" b="1"/>
              <a:t>School Site Council (SSC)</a:t>
            </a:r>
            <a:endParaRPr sz="3300" b="1"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Review the CSPP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Gather input from the SSC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Timeline: Review the CSSP in October and Approve at the January Meeting prior to the February board meeting.</a:t>
            </a:r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Comprehensive School Safety Plan</a:t>
            </a:r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/>
              <a:t>Review and Approve </a:t>
            </a:r>
            <a:r>
              <a:rPr lang="en-US" sz="2600" b="1"/>
              <a:t>School Accountability Report Card</a:t>
            </a:r>
            <a:r>
              <a:rPr lang="en-US" sz="2600" i="1"/>
              <a:t> </a:t>
            </a:r>
            <a:r>
              <a:rPr lang="en-US" sz="2600"/>
              <a:t>2023/2024 link on District website. </a:t>
            </a:r>
            <a:r>
              <a:rPr lang="en-US" sz="2600">
                <a:solidFill>
                  <a:srgbClr val="FF0000"/>
                </a:solidFill>
              </a:rPr>
              <a:t>(Must be approved in Dec ahead of the Jan Board meeting)</a:t>
            </a:r>
            <a:endParaRPr sz="2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/>
              <a:t>Select: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 SARC/SPSA/Safety Plans/LEA Plan/ELMaster Plan</a:t>
            </a:r>
            <a:endParaRPr sz="2600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/>
              <a:t>Select your school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School Accountability Report Card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>
                <a:solidFill>
                  <a:srgbClr val="000000"/>
                </a:solidFill>
              </a:rPr>
              <a:t>Committee Reports</a:t>
            </a:r>
            <a:endParaRPr sz="3200" b="1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US" sz="3200">
                <a:solidFill>
                  <a:srgbClr val="000000"/>
                </a:solidFill>
              </a:rPr>
              <a:t>Discuss input and feedback gathered from ELAC and other school committees</a:t>
            </a:r>
            <a:endParaRPr sz="3200">
              <a:solidFill>
                <a:srgbClr val="000000"/>
              </a:solidFill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US" sz="3200">
                <a:solidFill>
                  <a:srgbClr val="000000"/>
                </a:solidFill>
              </a:rPr>
              <a:t>Discuss items that were covered at previous DAC/DELAC meeting</a:t>
            </a:r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 b="1"/>
              <a:t>School/District Committee Reports</a:t>
            </a:r>
            <a:endParaRPr sz="3400" b="1"/>
          </a:p>
        </p:txBody>
      </p:sp>
      <p:sp>
        <p:nvSpPr>
          <p:cNvPr id="267" name="Google Shape;267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>
              <a:latin typeface="Unkempt"/>
              <a:ea typeface="Unkempt"/>
              <a:cs typeface="Unkempt"/>
              <a:sym typeface="Unkempt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/>
              <a:t>Budget Transfers</a:t>
            </a:r>
            <a:endParaRPr sz="3200" b="1"/>
          </a:p>
          <a:p>
            <a:pPr marL="9144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Reason for transfer(s)</a:t>
            </a:r>
            <a:endParaRPr sz="3200"/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Vote to approve transfer(s)</a:t>
            </a:r>
            <a:endParaRPr sz="3000"/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 b="1"/>
              <a:t>School Site Council (SSC)</a:t>
            </a:r>
            <a:endParaRPr sz="2500" b="1"/>
          </a:p>
        </p:txBody>
      </p:sp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1" name="Google Shape;281;p32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>
                <a:solidFill>
                  <a:srgbClr val="000000"/>
                </a:solidFill>
              </a:rPr>
              <a:t>Next Meeting: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December/January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/>
              <a:t>End of Meeting</a:t>
            </a:r>
            <a:endParaRPr sz="3400" b="1"/>
          </a:p>
        </p:txBody>
      </p:sp>
      <p:sp>
        <p:nvSpPr>
          <p:cNvPr id="283" name="Google Shape;283;p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subTitle" idx="1"/>
          </p:nvPr>
        </p:nvSpPr>
        <p:spPr>
          <a:xfrm>
            <a:off x="8277681" y="1842377"/>
            <a:ext cx="32391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READY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7741246" y="948556"/>
            <a:ext cx="287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Priorities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358799" y="948556"/>
            <a:ext cx="7041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Core Beliefs &amp; Commitments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believe and are committed to 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can achieve at high levels and demonstrate continuous growth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high-quality learning experiences that allow all students to reach their fullest potential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Equipping students and staff with the educational tools necessary for achievement and growth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and community engagement is key to student success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families and community members pathways of connectivity to the education system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Facilitating timely and consistent communication to position families to participate in their students’ learning experiences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environments should be safe, supportive, and innovative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physical and social-emotional safety in all learning environments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all students the academic and social supports needed to be successful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Designing learning environments that drive innovative practices to improve student outcomes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all students are known by their name, welcomed each day, and connected to meaningful activities</a:t>
            </a:r>
            <a:endParaRPr/>
          </a:p>
        </p:txBody>
      </p:sp>
      <p:cxnSp>
        <p:nvCxnSpPr>
          <p:cNvPr id="173" name="Google Shape;173;p18"/>
          <p:cNvCxnSpPr/>
          <p:nvPr/>
        </p:nvCxnSpPr>
        <p:spPr>
          <a:xfrm>
            <a:off x="7416799" y="2016412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4" name="Google Shape;17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2845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9473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 the Meeting to Order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473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Roll Call of Members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2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Reading/Approval of Minutes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473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Comment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473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School-Parent Compact Development and Approval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02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Arial"/>
              <a:buChar char="●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Uniform Complaint Procedures and Williams Settlement Requirements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2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Arial"/>
              <a:buChar char="●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Plan for Student Achievement Timeline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5263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School Site Data &amp; SPSA Review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473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Budget Transfers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473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School/District Committee Reports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2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and Input on Comprehensive School Safety Plans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2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Accountability Report Card (SARC)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2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Meeting December/January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</a:rPr>
              <a:t>Public Comment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</a:rPr>
              <a:t>Time for the public to address the council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</a:rPr>
              <a:t>*The council may not take any action on any item of business unless that item appeared on the posted agenda.</a:t>
            </a: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 b="1"/>
              <a:t>School Site Council (SSC)</a:t>
            </a:r>
            <a:endParaRPr sz="3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4294967295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E57C4"/>
                </a:solidFill>
              </a:rPr>
              <a:t>School-Parent Compact</a:t>
            </a:r>
            <a:endParaRPr sz="3600" b="1">
              <a:solidFill>
                <a:srgbClr val="0E57C4"/>
              </a:solidFill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V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ote to Change/Approve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*Jointly Developed by Parents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Use SSC Minutes to Record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l="-780" t="-1590" r="779" b="1590"/>
          <a:stretch/>
        </p:blipFill>
        <p:spPr>
          <a:xfrm>
            <a:off x="5206916" y="1683250"/>
            <a:ext cx="6933835" cy="40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566600" y="925275"/>
            <a:ext cx="761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/>
              <a:t>School Site Data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3"/>
          </p:nvPr>
        </p:nvSpPr>
        <p:spPr>
          <a:xfrm>
            <a:off x="667025" y="1749075"/>
            <a:ext cx="7910400" cy="4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3000" b="1">
                <a:solidFill>
                  <a:srgbClr val="00091A"/>
                </a:solidFill>
                <a:latin typeface="Arial"/>
                <a:ea typeface="Arial"/>
                <a:cs typeface="Arial"/>
                <a:sym typeface="Arial"/>
              </a:rPr>
              <a:t>Review School Accountability Report Card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3000" b="1">
                <a:solidFill>
                  <a:srgbClr val="00091A"/>
                </a:solidFill>
                <a:latin typeface="Arial"/>
                <a:ea typeface="Arial"/>
                <a:cs typeface="Arial"/>
                <a:sym typeface="Arial"/>
              </a:rPr>
              <a:t>Review CA Dashboard Data and site level achievement data</a:t>
            </a:r>
            <a:endParaRPr sz="3000" b="1">
              <a:solidFill>
                <a:srgbClr val="0009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91A"/>
              </a:buClr>
              <a:buSzPts val="3000"/>
              <a:buFont typeface="Arial"/>
              <a:buChar char="●"/>
            </a:pPr>
            <a:r>
              <a:rPr lang="en-US" sz="3000" b="1">
                <a:solidFill>
                  <a:srgbClr val="00091A"/>
                </a:solidFill>
                <a:latin typeface="Arial"/>
                <a:ea typeface="Arial"/>
                <a:cs typeface="Arial"/>
                <a:sym typeface="Arial"/>
              </a:rPr>
              <a:t>Review SPSA data and goals</a:t>
            </a:r>
            <a:endParaRPr sz="3000" b="1">
              <a:solidFill>
                <a:srgbClr val="0009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2" name="Google Shape;212;p23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162401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5517"/>
              <a:buChar char="●"/>
            </a:pPr>
            <a:r>
              <a:rPr lang="en-US" sz="2900" b="1">
                <a:solidFill>
                  <a:srgbClr val="000000"/>
                </a:solidFill>
              </a:rPr>
              <a:t>How does the site communicate important information?</a:t>
            </a:r>
            <a:endParaRPr sz="2900" b="1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000000"/>
              </a:solidFill>
            </a:endParaRPr>
          </a:p>
          <a:p>
            <a:pPr marL="228600" lvl="0" indent="-1624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517"/>
              <a:buChar char="●"/>
            </a:pPr>
            <a:r>
              <a:rPr lang="en-US" sz="2900" b="1">
                <a:solidFill>
                  <a:srgbClr val="000000"/>
                </a:solidFill>
              </a:rPr>
              <a:t>What opportunities do parents have to volunteer on campus?</a:t>
            </a:r>
            <a:endParaRPr sz="2900" b="1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000000"/>
              </a:solidFill>
            </a:endParaRPr>
          </a:p>
          <a:p>
            <a:pPr marL="228600" lvl="0" indent="-1624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5517"/>
              <a:buChar char="●"/>
            </a:pPr>
            <a:r>
              <a:rPr lang="en-US" sz="2900" b="1">
                <a:solidFill>
                  <a:srgbClr val="000000"/>
                </a:solidFill>
              </a:rPr>
              <a:t>What procedures must be followed for parents to volunteer on campus</a:t>
            </a:r>
            <a:endParaRPr sz="3100" b="1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 b="1"/>
              <a:t>Site Specific Parent Information</a:t>
            </a:r>
            <a:endParaRPr sz="35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1">
                <a:solidFill>
                  <a:schemeClr val="accent1"/>
                </a:solidFill>
              </a:rPr>
              <a:t>Sept/October</a:t>
            </a:r>
            <a:endParaRPr sz="2100" b="1">
              <a:solidFill>
                <a:schemeClr val="accent1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100">
                <a:solidFill>
                  <a:srgbClr val="000000"/>
                </a:solidFill>
              </a:rPr>
              <a:t>Approve any updates to 2024-2025 School Plan</a:t>
            </a:r>
            <a:r>
              <a:rPr lang="en-US" sz="2100">
                <a:solidFill>
                  <a:srgbClr val="FEB80A"/>
                </a:solidFill>
              </a:rPr>
              <a:t>  </a:t>
            </a:r>
            <a:endParaRPr sz="2100">
              <a:solidFill>
                <a:srgbClr val="FEB80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1">
                <a:solidFill>
                  <a:schemeClr val="accent1"/>
                </a:solidFill>
              </a:rPr>
              <a:t>November</a:t>
            </a:r>
            <a:endParaRPr sz="2100" b="1">
              <a:solidFill>
                <a:schemeClr val="accent1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100">
                <a:solidFill>
                  <a:srgbClr val="000000"/>
                </a:solidFill>
              </a:rPr>
              <a:t>Review Student Data and Progress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1">
                <a:solidFill>
                  <a:schemeClr val="accent1"/>
                </a:solidFill>
              </a:rPr>
              <a:t>December</a:t>
            </a:r>
            <a:endParaRPr sz="2100">
              <a:solidFill>
                <a:srgbClr val="000000"/>
              </a:solidFill>
            </a:endParaRPr>
          </a:p>
          <a:p>
            <a:pPr marL="9144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100">
                <a:solidFill>
                  <a:srgbClr val="000000"/>
                </a:solidFill>
              </a:rPr>
              <a:t>Continue to Monitor SPSA services and Student Data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1">
                <a:solidFill>
                  <a:schemeClr val="accent1"/>
                </a:solidFill>
              </a:rPr>
              <a:t>January</a:t>
            </a:r>
            <a:endParaRPr sz="2100" b="1">
              <a:solidFill>
                <a:srgbClr val="FFC000"/>
              </a:solidFill>
            </a:endParaRPr>
          </a:p>
          <a:p>
            <a:pPr marL="9144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100">
                <a:solidFill>
                  <a:srgbClr val="000000"/>
                </a:solidFill>
              </a:rPr>
              <a:t>Analysis of Mid-Year Data and SPSA evaluation 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1">
                <a:solidFill>
                  <a:schemeClr val="accent1"/>
                </a:solidFill>
              </a:rPr>
              <a:t>March/April </a:t>
            </a:r>
            <a:endParaRPr sz="2100" b="1">
              <a:solidFill>
                <a:schemeClr val="accent1"/>
              </a:solidFill>
            </a:endParaRPr>
          </a:p>
          <a:p>
            <a:pPr marL="9144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Evaluation of School Plan and Needs Assessment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1">
                <a:solidFill>
                  <a:schemeClr val="accent1"/>
                </a:solidFill>
              </a:rPr>
              <a:t>May</a:t>
            </a:r>
            <a:endParaRPr sz="2100" b="1">
              <a:solidFill>
                <a:schemeClr val="accent1"/>
              </a:solidFill>
            </a:endParaRPr>
          </a:p>
          <a:p>
            <a:pPr marL="9144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Approve 2025-2026 School Plan</a:t>
            </a:r>
            <a:endParaRPr sz="2100"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1155CC"/>
                </a:solidFill>
              </a:rPr>
              <a:t>SPSA Timeline</a:t>
            </a:r>
            <a:endParaRPr sz="3600" b="1">
              <a:solidFill>
                <a:srgbClr val="1155CC"/>
              </a:solidFill>
            </a:endParaRPr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260900" y="295200"/>
            <a:ext cx="116475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100" b="1">
                <a:latin typeface="Arial"/>
                <a:ea typeface="Arial"/>
                <a:cs typeface="Arial"/>
                <a:sym typeface="Arial"/>
              </a:rPr>
              <a:t>School Plan for Student Achievement (SPSA)</a:t>
            </a:r>
            <a:endParaRPr sz="41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260900" y="1136800"/>
            <a:ext cx="11647500" cy="4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3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 of the Plan</a:t>
            </a:r>
            <a:endParaRPr sz="3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4889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All students will advance towards proficiency in every subject at each grade level, achieved through the implementation of innovative methods, collaboration, continuous staff development, and the effective integration of technology.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609600" lvl="0" indent="-4889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All students will be actively engaged and prepared for learning daily, achieved through providing equitable access to academic, behavioral, and social-emotional support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609600" lvl="0" indent="-4889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Our community and families will actively support students and schools through empowerment, effective two-way communication, engagement, and collaboration. </a:t>
            </a:r>
            <a:endParaRPr sz="3500" b="1">
              <a:solidFill>
                <a:srgbClr val="000000"/>
              </a:solidFill>
              <a:latin typeface="Unkempt"/>
              <a:ea typeface="Unkempt"/>
              <a:cs typeface="Unkempt"/>
              <a:sym typeface="Unkemp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Widescreen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Libre Franklin</vt:lpstr>
      <vt:lpstr>Noto Sans Symbols</vt:lpstr>
      <vt:lpstr>Calibri</vt:lpstr>
      <vt:lpstr>Franklin Gothic</vt:lpstr>
      <vt:lpstr>Times New Roman</vt:lpstr>
      <vt:lpstr>Open Sans</vt:lpstr>
      <vt:lpstr>Arial </vt:lpstr>
      <vt:lpstr>Gill Sans</vt:lpstr>
      <vt:lpstr>Unkempt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Plan for Student Achievement (SPSA)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2024-08-16T17:54:19Z</dcterms:modified>
</cp:coreProperties>
</file>