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3" r:id="rId2"/>
  </p:sldMasterIdLst>
  <p:notesMasterIdLst>
    <p:notesMasterId r:id="rId3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12192000" cy="6858000"/>
  <p:notesSz cx="6858000" cy="9144000"/>
  <p:embeddedFontLst>
    <p:embeddedFont>
      <p:font typeface="Franklin Gothic" panose="020B0604020202020204" charset="0"/>
      <p:bold r:id="rId35"/>
    </p:embeddedFont>
    <p:embeddedFont>
      <p:font typeface="Gill Sans" panose="020B0604020202020204" charset="0"/>
      <p:regular r:id="rId36"/>
      <p:bold r:id="rId37"/>
    </p:embeddedFont>
    <p:embeddedFont>
      <p:font typeface="Libre Franklin" pitchFamily="2" charset="0"/>
      <p:regular r:id="rId38"/>
      <p:bold r:id="rId39"/>
      <p:italic r:id="rId40"/>
      <p:boldItalic r:id="rId41"/>
    </p:embeddedFont>
    <p:embeddedFont>
      <p:font typeface="Open Sans" panose="020B060603050402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ga/OD6ViElXtVaChyKDEIehbrq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24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customschemas.google.com/relationships/presentationmetadata" Target="metadata"/><Relationship Id="rId20" Type="http://schemas.openxmlformats.org/officeDocument/2006/relationships/slide" Target="slides/slide1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2" name="Google Shape;22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8" name="Google Shape;2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6" name="Google Shape;23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f3555bb10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3" name="Google Shape;243;g2f3555bb10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f3555bb10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9" name="Google Shape;249;g2f3555bb10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f3555bb109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6" name="Google Shape;256;g2f3555bb10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f3555bb109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3" name="Google Shape;263;g2f3555bb109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f3555bb109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1" name="Google Shape;271;g2f3555bb109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f3555bb10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9" name="Google Shape;279;g2f3555bb10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f3555bb10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8" name="Google Shape;288;g2f3555bb10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2" name="Google Shape;1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f3555bb109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5" name="Google Shape;295;g2f3555bb109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f3555bb109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2" name="Google Shape;302;g2f3555bb109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f3555bb109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9" name="Google Shape;309;g2f3555bb109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f3555bb109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6" name="Google Shape;316;g2f3555bb109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f3555bb109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3" name="Google Shape;323;g2f3555bb10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f3555bb109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0" name="Google Shape;330;g2f3555bb109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f3555bb109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7" name="Google Shape;337;g2f3555bb109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f3555bb109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4" name="Google Shape;344;g2f3555bb109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f3555bb109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1" name="Google Shape;351;g2f3555bb109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f3555bb109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8" name="Google Shape;358;g2f3555bb109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5" name="Google Shape;36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0" name="Google Shape;37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5" name="Google Shape;1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0" name="Google Shape;1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100542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2400"/>
              <a:buNone/>
              <a:defRPr sz="2400" cap="none">
                <a:solidFill>
                  <a:srgbClr val="BFBFB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2"/>
          </p:nvPr>
        </p:nvSpPr>
        <p:spPr>
          <a:xfrm>
            <a:off x="1524000" y="4666037"/>
            <a:ext cx="10053600" cy="10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ibre Franklin"/>
              <a:buNone/>
              <a:defRPr sz="3000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0"/>
          <p:cNvSpPr/>
          <p:nvPr/>
        </p:nvSpPr>
        <p:spPr>
          <a:xfrm>
            <a:off x="0" y="0"/>
            <a:ext cx="12191995" cy="6858000"/>
          </a:xfrm>
          <a:prstGeom prst="rect">
            <a:avLst/>
          </a:prstGeom>
          <a:solidFill>
            <a:srgbClr val="0E57C4"/>
          </a:solidFill>
          <a:ln w="12700" cap="flat" cmpd="sng">
            <a:solidFill>
              <a:srgbClr val="364A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0"/>
          <p:cNvSpPr txBox="1"/>
          <p:nvPr/>
        </p:nvSpPr>
        <p:spPr>
          <a:xfrm>
            <a:off x="3363555" y="2324097"/>
            <a:ext cx="10054107" cy="605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3600"/>
              <a:buFont typeface="Franklin Gothic"/>
              <a:buNone/>
            </a:pPr>
            <a:r>
              <a:rPr lang="en-US" sz="3600" b="0" i="0" u="none" strike="noStrike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LOREM IPSUM LKJFG LKJGL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0"/>
          <p:cNvSpPr/>
          <p:nvPr/>
        </p:nvSpPr>
        <p:spPr>
          <a:xfrm>
            <a:off x="10814313" y="-315592"/>
            <a:ext cx="7003226" cy="7195108"/>
          </a:xfrm>
          <a:prstGeom prst="parallelogram">
            <a:avLst>
              <a:gd name="adj" fmla="val 25000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99062" y="666207"/>
            <a:ext cx="7187869" cy="562280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83" y="6037892"/>
            <a:ext cx="1515370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31"/>
          <p:cNvCxnSpPr/>
          <p:nvPr/>
        </p:nvCxnSpPr>
        <p:spPr>
          <a:xfrm>
            <a:off x="1506073" y="6037892"/>
            <a:ext cx="0" cy="906929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" name="Google Shape;106;p31"/>
          <p:cNvSpPr/>
          <p:nvPr/>
        </p:nvSpPr>
        <p:spPr>
          <a:xfrm>
            <a:off x="10214384" y="-337108"/>
            <a:ext cx="7003226" cy="7195108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1"/>
          <p:cNvSpPr/>
          <p:nvPr/>
        </p:nvSpPr>
        <p:spPr>
          <a:xfrm>
            <a:off x="4346083" y="265964"/>
            <a:ext cx="8369456" cy="445527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1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62" cy="890751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31"/>
          <p:cNvSpPr txBox="1">
            <a:spLocks noGrp="1"/>
          </p:cNvSpPr>
          <p:nvPr>
            <p:ph type="body" idx="1"/>
          </p:nvPr>
        </p:nvSpPr>
        <p:spPr>
          <a:xfrm>
            <a:off x="688975" y="957431"/>
            <a:ext cx="10972314" cy="479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31"/>
          <p:cNvSpPr txBox="1"/>
          <p:nvPr/>
        </p:nvSpPr>
        <p:spPr>
          <a:xfrm>
            <a:off x="3496232" y="368248"/>
            <a:ext cx="8008731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READY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PRESENT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SUCCESSFUL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CONNECTED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1"/>
          <p:cNvSpPr txBox="1"/>
          <p:nvPr/>
        </p:nvSpPr>
        <p:spPr>
          <a:xfrm>
            <a:off x="1699717" y="6196413"/>
            <a:ext cx="514214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Column w/Bullets_ImageRT">
  <p:cSld name="1Column w/Bullets_ImageR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83" y="6037892"/>
            <a:ext cx="1515370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p32"/>
          <p:cNvCxnSpPr/>
          <p:nvPr/>
        </p:nvCxnSpPr>
        <p:spPr>
          <a:xfrm>
            <a:off x="1506073" y="6037892"/>
            <a:ext cx="0" cy="906929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6" name="Google Shape;116;p32"/>
          <p:cNvSpPr/>
          <p:nvPr/>
        </p:nvSpPr>
        <p:spPr>
          <a:xfrm>
            <a:off x="7001435" y="-250287"/>
            <a:ext cx="7003226" cy="7195108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2"/>
          <p:cNvSpPr txBox="1">
            <a:spLocks noGrp="1"/>
          </p:cNvSpPr>
          <p:nvPr>
            <p:ph type="subTitle" idx="1"/>
          </p:nvPr>
        </p:nvSpPr>
        <p:spPr>
          <a:xfrm>
            <a:off x="566567" y="1645672"/>
            <a:ext cx="7003227" cy="4091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b="1"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32"/>
          <p:cNvSpPr/>
          <p:nvPr/>
        </p:nvSpPr>
        <p:spPr>
          <a:xfrm>
            <a:off x="4346083" y="265964"/>
            <a:ext cx="8369456" cy="445527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2"/>
          <p:cNvSpPr>
            <a:spLocks noGrp="1"/>
          </p:cNvSpPr>
          <p:nvPr>
            <p:ph type="pic" idx="2"/>
          </p:nvPr>
        </p:nvSpPr>
        <p:spPr>
          <a:xfrm>
            <a:off x="7153836" y="712010"/>
            <a:ext cx="5454091" cy="7195108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32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7404849" cy="60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000"/>
              <a:buFont typeface="Arial"/>
              <a:buNone/>
              <a:defRPr sz="30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32"/>
          <p:cNvSpPr txBox="1"/>
          <p:nvPr/>
        </p:nvSpPr>
        <p:spPr>
          <a:xfrm>
            <a:off x="3496232" y="368248"/>
            <a:ext cx="8008731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READY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PRESENT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SUCCESSFUL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CONNECTED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2"/>
          <p:cNvSpPr txBox="1"/>
          <p:nvPr/>
        </p:nvSpPr>
        <p:spPr>
          <a:xfrm>
            <a:off x="1699717" y="6196413"/>
            <a:ext cx="514214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Copy w/Image">
  <p:cSld name="BodyCopy w/Imag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83" y="6037892"/>
            <a:ext cx="1515370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33"/>
          <p:cNvCxnSpPr/>
          <p:nvPr/>
        </p:nvCxnSpPr>
        <p:spPr>
          <a:xfrm>
            <a:off x="1506073" y="6037892"/>
            <a:ext cx="0" cy="906929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33"/>
          <p:cNvSpPr/>
          <p:nvPr/>
        </p:nvSpPr>
        <p:spPr>
          <a:xfrm>
            <a:off x="7001435" y="-250287"/>
            <a:ext cx="7003226" cy="7195108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3"/>
          <p:cNvSpPr/>
          <p:nvPr/>
        </p:nvSpPr>
        <p:spPr>
          <a:xfrm>
            <a:off x="4346083" y="265964"/>
            <a:ext cx="8369456" cy="445527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3"/>
          <p:cNvSpPr>
            <a:spLocks noGrp="1"/>
          </p:cNvSpPr>
          <p:nvPr>
            <p:ph type="pic" idx="2"/>
          </p:nvPr>
        </p:nvSpPr>
        <p:spPr>
          <a:xfrm>
            <a:off x="7153836" y="-97887"/>
            <a:ext cx="5454091" cy="7195108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33"/>
          <p:cNvSpPr txBox="1">
            <a:spLocks noGrp="1"/>
          </p:cNvSpPr>
          <p:nvPr>
            <p:ph type="body" idx="1"/>
          </p:nvPr>
        </p:nvSpPr>
        <p:spPr>
          <a:xfrm>
            <a:off x="566567" y="1021259"/>
            <a:ext cx="7404849" cy="60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000"/>
              <a:buFont typeface="Arial"/>
              <a:buNone/>
              <a:defRPr sz="30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33"/>
          <p:cNvSpPr txBox="1">
            <a:spLocks noGrp="1"/>
          </p:cNvSpPr>
          <p:nvPr>
            <p:ph type="subTitle" idx="3"/>
          </p:nvPr>
        </p:nvSpPr>
        <p:spPr>
          <a:xfrm>
            <a:off x="566567" y="1645672"/>
            <a:ext cx="7003227" cy="4091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  <a:defRPr sz="2000" b="0" i="0"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  <a:defRPr sz="2000" b="0" i="0"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  <a:defRPr sz="2000" b="0" i="0"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  <a:defRPr sz="2000" b="0" i="0"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  <a:defRPr sz="2000" b="0" i="0"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33"/>
          <p:cNvSpPr txBox="1"/>
          <p:nvPr/>
        </p:nvSpPr>
        <p:spPr>
          <a:xfrm>
            <a:off x="3496232" y="368248"/>
            <a:ext cx="8008731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READY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PRESENT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SUCCESSFUL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CONNECTED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3"/>
          <p:cNvSpPr txBox="1"/>
          <p:nvPr/>
        </p:nvSpPr>
        <p:spPr>
          <a:xfrm>
            <a:off x="1699717" y="6196413"/>
            <a:ext cx="514214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3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Column w/Bullets_ImageLFT">
  <p:cSld name="1Column w/Bullets_ImageLF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4"/>
          <p:cNvSpPr/>
          <p:nvPr/>
        </p:nvSpPr>
        <p:spPr>
          <a:xfrm>
            <a:off x="-1045627" y="-111772"/>
            <a:ext cx="4078939" cy="6744436"/>
          </a:xfrm>
          <a:prstGeom prst="parallelogram">
            <a:avLst>
              <a:gd name="adj" fmla="val 25000"/>
            </a:avLst>
          </a:prstGeom>
          <a:solidFill>
            <a:srgbClr val="A5A5A5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4"/>
          <p:cNvSpPr/>
          <p:nvPr/>
        </p:nvSpPr>
        <p:spPr>
          <a:xfrm>
            <a:off x="-430306" y="-337108"/>
            <a:ext cx="7003226" cy="7195108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63706" y="6037892"/>
            <a:ext cx="1515370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34"/>
          <p:cNvCxnSpPr/>
          <p:nvPr/>
        </p:nvCxnSpPr>
        <p:spPr>
          <a:xfrm>
            <a:off x="10663708" y="6037892"/>
            <a:ext cx="0" cy="906929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0" name="Google Shape;140;p34"/>
          <p:cNvSpPr>
            <a:spLocks noGrp="1"/>
          </p:cNvSpPr>
          <p:nvPr>
            <p:ph type="pic" idx="2"/>
          </p:nvPr>
        </p:nvSpPr>
        <p:spPr>
          <a:xfrm>
            <a:off x="-1052923" y="714461"/>
            <a:ext cx="6984742" cy="7122172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6572919" y="1021259"/>
            <a:ext cx="5144463" cy="115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000"/>
              <a:buFont typeface="Arial"/>
              <a:buNone/>
              <a:defRPr sz="30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 txBox="1">
            <a:spLocks noGrp="1"/>
          </p:cNvSpPr>
          <p:nvPr>
            <p:ph type="subTitle" idx="3"/>
          </p:nvPr>
        </p:nvSpPr>
        <p:spPr>
          <a:xfrm>
            <a:off x="6554437" y="2259193"/>
            <a:ext cx="5162946" cy="3699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34"/>
          <p:cNvSpPr/>
          <p:nvPr/>
        </p:nvSpPr>
        <p:spPr>
          <a:xfrm>
            <a:off x="4346083" y="265964"/>
            <a:ext cx="8369456" cy="445527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4"/>
          <p:cNvSpPr txBox="1"/>
          <p:nvPr/>
        </p:nvSpPr>
        <p:spPr>
          <a:xfrm>
            <a:off x="3496232" y="368248"/>
            <a:ext cx="8008731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READY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PRESENT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SUCCESSFUL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CONNECTED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4"/>
          <p:cNvSpPr txBox="1"/>
          <p:nvPr/>
        </p:nvSpPr>
        <p:spPr>
          <a:xfrm>
            <a:off x="5221991" y="6196413"/>
            <a:ext cx="514214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 page">
  <p:cSld name="Home pag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0"/>
          <p:cNvSpPr/>
          <p:nvPr/>
        </p:nvSpPr>
        <p:spPr>
          <a:xfrm>
            <a:off x="6969519" y="5686331"/>
            <a:ext cx="3544988" cy="3428999"/>
          </a:xfrm>
          <a:prstGeom prst="parallelogram">
            <a:avLst>
              <a:gd name="adj" fmla="val 25000"/>
            </a:avLst>
          </a:prstGeom>
          <a:solidFill>
            <a:srgbClr val="BFBFBF">
              <a:alpha val="4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0"/>
          <p:cNvSpPr/>
          <p:nvPr/>
        </p:nvSpPr>
        <p:spPr>
          <a:xfrm>
            <a:off x="8441531" y="-337108"/>
            <a:ext cx="3544988" cy="3428999"/>
          </a:xfrm>
          <a:prstGeom prst="parallelogram">
            <a:avLst>
              <a:gd name="adj" fmla="val 25000"/>
            </a:avLst>
          </a:prstGeom>
          <a:solidFill>
            <a:srgbClr val="A5A5A5">
              <a:alpha val="4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0"/>
          <p:cNvSpPr/>
          <p:nvPr/>
        </p:nvSpPr>
        <p:spPr>
          <a:xfrm>
            <a:off x="10214384" y="-337108"/>
            <a:ext cx="7003226" cy="7195108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0"/>
          <p:cNvSpPr>
            <a:spLocks noGrp="1"/>
          </p:cNvSpPr>
          <p:nvPr>
            <p:ph type="pic" idx="2"/>
          </p:nvPr>
        </p:nvSpPr>
        <p:spPr>
          <a:xfrm>
            <a:off x="-138909" y="1344705"/>
            <a:ext cx="12469813" cy="4356381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20"/>
          <p:cNvSpPr txBox="1">
            <a:spLocks noGrp="1"/>
          </p:cNvSpPr>
          <p:nvPr>
            <p:ph type="body" idx="1"/>
          </p:nvPr>
        </p:nvSpPr>
        <p:spPr>
          <a:xfrm>
            <a:off x="0" y="1344613"/>
            <a:ext cx="12330113" cy="4356100"/>
          </a:xfrm>
          <a:prstGeom prst="rect">
            <a:avLst/>
          </a:prstGeom>
          <a:solidFill>
            <a:srgbClr val="0E57C4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210" y="292084"/>
            <a:ext cx="2155672" cy="8622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0;p20"/>
          <p:cNvCxnSpPr/>
          <p:nvPr/>
        </p:nvCxnSpPr>
        <p:spPr>
          <a:xfrm>
            <a:off x="2033187" y="279698"/>
            <a:ext cx="0" cy="906929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21;p20"/>
          <p:cNvSpPr txBox="1"/>
          <p:nvPr/>
        </p:nvSpPr>
        <p:spPr>
          <a:xfrm>
            <a:off x="419548" y="6239445"/>
            <a:ext cx="800873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 AM PREPARED</a:t>
            </a:r>
            <a:r>
              <a:rPr lang="en-US" sz="1200" b="0" i="0" u="none" strike="noStrike" cap="none">
                <a:solidFill>
                  <a:srgbClr val="0E57C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|</a:t>
            </a:r>
            <a:r>
              <a:rPr lang="en-US"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 AM CONNECTED</a:t>
            </a:r>
            <a:r>
              <a:rPr lang="en-US" sz="1200" b="0" i="0" u="none" strike="noStrike" cap="none">
                <a:solidFill>
                  <a:srgbClr val="0E57C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|</a:t>
            </a:r>
            <a:r>
              <a:rPr lang="en-US"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 AM KIND</a:t>
            </a:r>
            <a:r>
              <a:rPr lang="en-US" sz="1200" b="0" i="0" u="none" strike="noStrike" cap="none">
                <a:solidFill>
                  <a:srgbClr val="0E57C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|</a:t>
            </a:r>
            <a:r>
              <a:rPr lang="en-US"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 WILL ACHIEVE</a:t>
            </a:r>
            <a:endParaRPr sz="1200" b="0" i="0" u="none" strike="noStrike" cap="none">
              <a:solidFill>
                <a:srgbClr val="0E57C4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22" name="Google Shape;22;p20"/>
          <p:cNvSpPr txBox="1"/>
          <p:nvPr/>
        </p:nvSpPr>
        <p:spPr>
          <a:xfrm>
            <a:off x="2033187" y="823933"/>
            <a:ext cx="679883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 BELIEVE IN, I BELONG IN</a:t>
            </a:r>
            <a:endParaRPr sz="48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0"/>
          <p:cNvSpPr/>
          <p:nvPr/>
        </p:nvSpPr>
        <p:spPr>
          <a:xfrm>
            <a:off x="-496821" y="5701087"/>
            <a:ext cx="11936349" cy="190353"/>
          </a:xfrm>
          <a:prstGeom prst="parallelogram">
            <a:avLst>
              <a:gd name="adj" fmla="val 25000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0"/>
          <p:cNvSpPr txBox="1">
            <a:spLocks noGrp="1"/>
          </p:cNvSpPr>
          <p:nvPr>
            <p:ph type="subTitle" idx="3"/>
          </p:nvPr>
        </p:nvSpPr>
        <p:spPr>
          <a:xfrm>
            <a:off x="1405665" y="3580522"/>
            <a:ext cx="10053638" cy="44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Libre Franklin"/>
              <a:buNone/>
              <a:defRPr>
                <a:solidFill>
                  <a:srgbClr val="A5A5A5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4"/>
          </p:nvPr>
        </p:nvSpPr>
        <p:spPr>
          <a:xfrm>
            <a:off x="1405665" y="4719771"/>
            <a:ext cx="10053638" cy="981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5"/>
          </p:nvPr>
        </p:nvSpPr>
        <p:spPr>
          <a:xfrm>
            <a:off x="1405666" y="4114934"/>
            <a:ext cx="10053638" cy="60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24686" y="616605"/>
            <a:ext cx="2228093" cy="48463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Column w/Bullets">
  <p:cSld name="Single Column w/Bulle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83" y="6037892"/>
            <a:ext cx="1515370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Google Shape;31;p23"/>
          <p:cNvCxnSpPr/>
          <p:nvPr/>
        </p:nvCxnSpPr>
        <p:spPr>
          <a:xfrm>
            <a:off x="1506073" y="6037892"/>
            <a:ext cx="0" cy="906929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23"/>
          <p:cNvSpPr/>
          <p:nvPr/>
        </p:nvSpPr>
        <p:spPr>
          <a:xfrm>
            <a:off x="10214384" y="-337108"/>
            <a:ext cx="7003226" cy="7195108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3"/>
          <p:cNvSpPr txBox="1"/>
          <p:nvPr/>
        </p:nvSpPr>
        <p:spPr>
          <a:xfrm>
            <a:off x="1699717" y="6196413"/>
            <a:ext cx="514214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3"/>
          <p:cNvSpPr/>
          <p:nvPr/>
        </p:nvSpPr>
        <p:spPr>
          <a:xfrm>
            <a:off x="4346083" y="265964"/>
            <a:ext cx="8369456" cy="445527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3"/>
          <p:cNvSpPr txBox="1"/>
          <p:nvPr/>
        </p:nvSpPr>
        <p:spPr>
          <a:xfrm>
            <a:off x="3496232" y="368248"/>
            <a:ext cx="8008731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AM PREPARED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CONNECTED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KIND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WILL ACHIEVE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3"/>
          <p:cNvSpPr txBox="1">
            <a:spLocks noGrp="1"/>
          </p:cNvSpPr>
          <p:nvPr>
            <p:ph type="subTitle" idx="1"/>
          </p:nvPr>
        </p:nvSpPr>
        <p:spPr>
          <a:xfrm>
            <a:off x="566567" y="1645672"/>
            <a:ext cx="10054107" cy="4091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62" cy="890751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23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107" cy="60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600"/>
              <a:buFont typeface="Arial"/>
              <a:buNone/>
              <a:defRPr sz="36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w/Logo_Quote">
  <p:cSld name="Intro w/Logo_Quot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>
            <a:spLocks noGrp="1"/>
          </p:cNvSpPr>
          <p:nvPr>
            <p:ph type="pic" idx="2"/>
          </p:nvPr>
        </p:nvSpPr>
        <p:spPr>
          <a:xfrm>
            <a:off x="-1052923" y="727713"/>
            <a:ext cx="6984742" cy="7122172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24"/>
          <p:cNvSpPr/>
          <p:nvPr/>
        </p:nvSpPr>
        <p:spPr>
          <a:xfrm>
            <a:off x="-1045627" y="-111772"/>
            <a:ext cx="4078939" cy="6744436"/>
          </a:xfrm>
          <a:prstGeom prst="parallelogram">
            <a:avLst>
              <a:gd name="adj" fmla="val 25000"/>
            </a:avLst>
          </a:prstGeom>
          <a:solidFill>
            <a:srgbClr val="A5A5A5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4"/>
          <p:cNvSpPr/>
          <p:nvPr/>
        </p:nvSpPr>
        <p:spPr>
          <a:xfrm>
            <a:off x="-430306" y="-337108"/>
            <a:ext cx="7003226" cy="7195108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" name="Google Shape;44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63706" y="6037892"/>
            <a:ext cx="1515370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Google Shape;45;p24"/>
          <p:cNvCxnSpPr/>
          <p:nvPr/>
        </p:nvCxnSpPr>
        <p:spPr>
          <a:xfrm>
            <a:off x="10663708" y="6037892"/>
            <a:ext cx="0" cy="906929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24"/>
          <p:cNvSpPr>
            <a:spLocks noGrp="1"/>
          </p:cNvSpPr>
          <p:nvPr>
            <p:ph type="pic" idx="3"/>
          </p:nvPr>
        </p:nvSpPr>
        <p:spPr>
          <a:xfrm>
            <a:off x="7024688" y="3915784"/>
            <a:ext cx="4357687" cy="1769054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24"/>
          <p:cNvSpPr txBox="1">
            <a:spLocks noGrp="1"/>
          </p:cNvSpPr>
          <p:nvPr>
            <p:ph type="body" idx="1"/>
          </p:nvPr>
        </p:nvSpPr>
        <p:spPr>
          <a:xfrm>
            <a:off x="6232267" y="1207919"/>
            <a:ext cx="5227504" cy="2707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4400"/>
              <a:buFont typeface="Arial"/>
              <a:buNone/>
              <a:defRPr sz="44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/>
          <p:nvPr/>
        </p:nvSpPr>
        <p:spPr>
          <a:xfrm>
            <a:off x="4346083" y="265964"/>
            <a:ext cx="8369456" cy="445527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4"/>
          </p:nvPr>
        </p:nvSpPr>
        <p:spPr>
          <a:xfrm>
            <a:off x="1021976" y="3429001"/>
            <a:ext cx="3162674" cy="2648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ibre Franklin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Franklin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/>
          <p:nvPr/>
        </p:nvSpPr>
        <p:spPr>
          <a:xfrm>
            <a:off x="3496232" y="368248"/>
            <a:ext cx="8008731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AM PREPARED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CONNECTED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KIND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WILL ACHIEVE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4"/>
          <p:cNvSpPr txBox="1"/>
          <p:nvPr/>
        </p:nvSpPr>
        <p:spPr>
          <a:xfrm>
            <a:off x="5221991" y="6196413"/>
            <a:ext cx="514214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Column w/Bullets">
  <p:cSld name="2Column w/Bulle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83" y="6037892"/>
            <a:ext cx="1515370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" name="Google Shape;55;p25"/>
          <p:cNvCxnSpPr/>
          <p:nvPr/>
        </p:nvCxnSpPr>
        <p:spPr>
          <a:xfrm>
            <a:off x="1506073" y="6037892"/>
            <a:ext cx="0" cy="906929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" name="Google Shape;56;p25"/>
          <p:cNvSpPr/>
          <p:nvPr/>
        </p:nvSpPr>
        <p:spPr>
          <a:xfrm>
            <a:off x="10214384" y="-337108"/>
            <a:ext cx="7003226" cy="7195108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5"/>
          <p:cNvSpPr txBox="1">
            <a:spLocks noGrp="1"/>
          </p:cNvSpPr>
          <p:nvPr>
            <p:ph type="subTitle" idx="1"/>
          </p:nvPr>
        </p:nvSpPr>
        <p:spPr>
          <a:xfrm>
            <a:off x="566567" y="1935864"/>
            <a:ext cx="4564831" cy="3800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/>
          <p:nvPr/>
        </p:nvSpPr>
        <p:spPr>
          <a:xfrm>
            <a:off x="4346083" y="265964"/>
            <a:ext cx="8369456" cy="445527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5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62" cy="890751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25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107" cy="60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600"/>
              <a:buFont typeface="Arial"/>
              <a:buNone/>
              <a:defRPr sz="36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4"/>
          </p:nvPr>
        </p:nvSpPr>
        <p:spPr>
          <a:xfrm>
            <a:off x="5461000" y="1935864"/>
            <a:ext cx="4924425" cy="381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5"/>
          <p:cNvSpPr txBox="1"/>
          <p:nvPr/>
        </p:nvSpPr>
        <p:spPr>
          <a:xfrm>
            <a:off x="3496232" y="368248"/>
            <a:ext cx="8008731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AM PREPARED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CONNECTED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KIND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WILL ACHIEVE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5"/>
          <p:cNvSpPr txBox="1"/>
          <p:nvPr/>
        </p:nvSpPr>
        <p:spPr>
          <a:xfrm>
            <a:off x="1699717" y="6196413"/>
            <a:ext cx="514214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w/Header">
  <p:cSld name="Blank Slide w/Head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83" y="6037892"/>
            <a:ext cx="1515370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Google Shape;67;p26"/>
          <p:cNvCxnSpPr/>
          <p:nvPr/>
        </p:nvCxnSpPr>
        <p:spPr>
          <a:xfrm>
            <a:off x="1506073" y="6037892"/>
            <a:ext cx="0" cy="906929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" name="Google Shape;68;p26"/>
          <p:cNvSpPr/>
          <p:nvPr/>
        </p:nvSpPr>
        <p:spPr>
          <a:xfrm>
            <a:off x="10214384" y="-337108"/>
            <a:ext cx="7003226" cy="7195108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26"/>
          <p:cNvSpPr/>
          <p:nvPr/>
        </p:nvSpPr>
        <p:spPr>
          <a:xfrm>
            <a:off x="4346083" y="265964"/>
            <a:ext cx="8369456" cy="445527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6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62" cy="890751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26"/>
          <p:cNvSpPr txBox="1">
            <a:spLocks noGrp="1"/>
          </p:cNvSpPr>
          <p:nvPr>
            <p:ph type="body" idx="1"/>
          </p:nvPr>
        </p:nvSpPr>
        <p:spPr>
          <a:xfrm>
            <a:off x="566567" y="1628775"/>
            <a:ext cx="10054107" cy="412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107" cy="60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200"/>
              <a:buFont typeface="Arial"/>
              <a:buNone/>
              <a:defRPr sz="32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/>
          <p:nvPr/>
        </p:nvSpPr>
        <p:spPr>
          <a:xfrm>
            <a:off x="3496232" y="368248"/>
            <a:ext cx="8008731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AM PREPARED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CONNECTED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KIND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WILL ACHIEVE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6"/>
          <p:cNvSpPr txBox="1"/>
          <p:nvPr/>
        </p:nvSpPr>
        <p:spPr>
          <a:xfrm>
            <a:off x="1699717" y="6196413"/>
            <a:ext cx="514214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duction_Slide">
  <p:cSld name="Introduction_Slid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7"/>
          <p:cNvSpPr/>
          <p:nvPr/>
        </p:nvSpPr>
        <p:spPr>
          <a:xfrm>
            <a:off x="-1045627" y="-111772"/>
            <a:ext cx="4078939" cy="6744436"/>
          </a:xfrm>
          <a:prstGeom prst="parallelogram">
            <a:avLst>
              <a:gd name="adj" fmla="val 25000"/>
            </a:avLst>
          </a:prstGeom>
          <a:solidFill>
            <a:srgbClr val="A5A5A5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7"/>
          <p:cNvSpPr/>
          <p:nvPr/>
        </p:nvSpPr>
        <p:spPr>
          <a:xfrm>
            <a:off x="-430306" y="-337108"/>
            <a:ext cx="7003226" cy="7195108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Google Shape;79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63706" y="6037892"/>
            <a:ext cx="1515370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27"/>
          <p:cNvCxnSpPr/>
          <p:nvPr/>
        </p:nvCxnSpPr>
        <p:spPr>
          <a:xfrm>
            <a:off x="10663708" y="6037892"/>
            <a:ext cx="0" cy="906929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1" name="Google Shape;81;p27"/>
          <p:cNvSpPr txBox="1">
            <a:spLocks noGrp="1"/>
          </p:cNvSpPr>
          <p:nvPr>
            <p:ph type="body" idx="1"/>
          </p:nvPr>
        </p:nvSpPr>
        <p:spPr>
          <a:xfrm>
            <a:off x="6232267" y="2024922"/>
            <a:ext cx="5227504" cy="2937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4400"/>
              <a:buFont typeface="Arial"/>
              <a:buNone/>
              <a:defRPr sz="44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/>
          <p:nvPr/>
        </p:nvSpPr>
        <p:spPr>
          <a:xfrm>
            <a:off x="4346083" y="265964"/>
            <a:ext cx="8369456" cy="445527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7"/>
          <p:cNvSpPr txBox="1"/>
          <p:nvPr/>
        </p:nvSpPr>
        <p:spPr>
          <a:xfrm>
            <a:off x="3496232" y="368248"/>
            <a:ext cx="8008731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AM PREPARED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CONNECTED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KIND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WILL ACHIEVE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7"/>
          <p:cNvSpPr txBox="1"/>
          <p:nvPr/>
        </p:nvSpPr>
        <p:spPr>
          <a:xfrm>
            <a:off x="5221991" y="6196413"/>
            <a:ext cx="514214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7"/>
          <p:cNvSpPr>
            <a:spLocks noGrp="1"/>
          </p:cNvSpPr>
          <p:nvPr>
            <p:ph type="pic" idx="2"/>
          </p:nvPr>
        </p:nvSpPr>
        <p:spPr>
          <a:xfrm>
            <a:off x="-1052923" y="714461"/>
            <a:ext cx="6984742" cy="7122172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2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8"/>
          <p:cNvSpPr/>
          <p:nvPr/>
        </p:nvSpPr>
        <p:spPr>
          <a:xfrm>
            <a:off x="0" y="0"/>
            <a:ext cx="12191995" cy="6858000"/>
          </a:xfrm>
          <a:prstGeom prst="rect">
            <a:avLst/>
          </a:prstGeom>
          <a:solidFill>
            <a:srgbClr val="0E57C4"/>
          </a:solidFill>
          <a:ln w="12700" cap="flat" cmpd="sng">
            <a:solidFill>
              <a:srgbClr val="364A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8"/>
          <p:cNvSpPr txBox="1"/>
          <p:nvPr/>
        </p:nvSpPr>
        <p:spPr>
          <a:xfrm>
            <a:off x="3363555" y="2324097"/>
            <a:ext cx="10054107" cy="605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3600"/>
              <a:buFont typeface="Franklin Gothic"/>
              <a:buNone/>
            </a:pPr>
            <a:r>
              <a:rPr lang="en-US" sz="3600" b="0" i="0" u="none" strike="noStrike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LOREM IPSUM LKJFG LKJGL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8"/>
          <p:cNvSpPr/>
          <p:nvPr/>
        </p:nvSpPr>
        <p:spPr>
          <a:xfrm>
            <a:off x="-5072233" y="-315592"/>
            <a:ext cx="7003226" cy="7195108"/>
          </a:xfrm>
          <a:prstGeom prst="parallelogram">
            <a:avLst>
              <a:gd name="adj" fmla="val 25000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74265" y="1397726"/>
            <a:ext cx="4869555" cy="385354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9"/>
          <p:cNvSpPr/>
          <p:nvPr/>
        </p:nvSpPr>
        <p:spPr>
          <a:xfrm>
            <a:off x="10814313" y="-315592"/>
            <a:ext cx="7003226" cy="7195108"/>
          </a:xfrm>
          <a:prstGeom prst="parallelogram">
            <a:avLst>
              <a:gd name="adj" fmla="val 25000"/>
            </a:avLst>
          </a:prstGeom>
          <a:solidFill>
            <a:srgbClr val="BFBFBF">
              <a:alpha val="8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1081824" y="1037328"/>
            <a:ext cx="1027197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Gill Sans"/>
              <a:buNone/>
              <a:defRPr sz="4000" b="0" i="0" u="none" strike="noStrike" cap="none">
                <a:solidFill>
                  <a:srgbClr val="0E57C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1081824" y="2511379"/>
            <a:ext cx="10271976" cy="366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3650" y="-5950"/>
            <a:ext cx="12240538" cy="68579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l="1110" t="8925" b="11051"/>
          <a:stretch/>
        </p:blipFill>
        <p:spPr>
          <a:xfrm>
            <a:off x="0" y="1344613"/>
            <a:ext cx="12192000" cy="43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"/>
          <p:cNvSpPr txBox="1">
            <a:spLocks noGrp="1"/>
          </p:cNvSpPr>
          <p:nvPr>
            <p:ph type="body" idx="4"/>
          </p:nvPr>
        </p:nvSpPr>
        <p:spPr>
          <a:xfrm>
            <a:off x="1500040" y="4719771"/>
            <a:ext cx="10053600" cy="9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"/>
              <a:buNone/>
            </a:pPr>
            <a:r>
              <a:rPr lang="en-US">
                <a:solidFill>
                  <a:srgbClr val="FF0000"/>
                </a:solidFill>
              </a:rPr>
              <a:t>[ Meeting Date Here]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56" name="Google Shape;156;p2"/>
          <p:cNvSpPr txBox="1">
            <a:spLocks noGrp="1"/>
          </p:cNvSpPr>
          <p:nvPr>
            <p:ph type="body" idx="5"/>
          </p:nvPr>
        </p:nvSpPr>
        <p:spPr>
          <a:xfrm>
            <a:off x="461401" y="4114925"/>
            <a:ext cx="109980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/>
              <a:t>Primera Reunión del Consejo Plantel Escolar</a:t>
            </a:r>
            <a:endParaRPr/>
          </a:p>
        </p:txBody>
      </p:sp>
      <p:sp>
        <p:nvSpPr>
          <p:cNvPr id="157" name="Google Shape;157;p2"/>
          <p:cNvSpPr txBox="1">
            <a:spLocks noGrp="1"/>
          </p:cNvSpPr>
          <p:nvPr>
            <p:ph type="subTitle" idx="3"/>
          </p:nvPr>
        </p:nvSpPr>
        <p:spPr>
          <a:xfrm>
            <a:off x="1405665" y="2731147"/>
            <a:ext cx="100536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Libre Franklin"/>
              <a:buNone/>
            </a:pPr>
            <a:r>
              <a:rPr lang="en-US"/>
              <a:t>VISALIA UNIFIED SCHOOL DISTRICT</a:t>
            </a:r>
            <a:endParaRPr/>
          </a:p>
        </p:txBody>
      </p:sp>
      <p:sp>
        <p:nvSpPr>
          <p:cNvPr id="158" name="Google Shape;158;p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159" name="Google Shape;159;p2"/>
          <p:cNvSpPr txBox="1"/>
          <p:nvPr/>
        </p:nvSpPr>
        <p:spPr>
          <a:xfrm>
            <a:off x="4687350" y="3391575"/>
            <a:ext cx="63756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FF0000"/>
                </a:solidFill>
              </a:rPr>
              <a:t>[SCHOOL NAME]</a:t>
            </a:r>
            <a:endParaRPr sz="4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"/>
          <p:cNvSpPr txBox="1">
            <a:spLocks noGrp="1"/>
          </p:cNvSpPr>
          <p:nvPr>
            <p:ph type="sldNum" idx="12"/>
          </p:nvPr>
        </p:nvSpPr>
        <p:spPr>
          <a:xfrm>
            <a:off x="11637645" y="64093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25" name="Google Shape;225;p11"/>
          <p:cNvSpPr txBox="1"/>
          <p:nvPr/>
        </p:nvSpPr>
        <p:spPr>
          <a:xfrm>
            <a:off x="901825" y="996200"/>
            <a:ext cx="10874100" cy="44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1">
                <a:solidFill>
                  <a:schemeClr val="dk1"/>
                </a:solidFill>
              </a:rPr>
              <a:t>Definiciones con respecto a la selección/elección de miembros del SSC:</a:t>
            </a:r>
            <a:endParaRPr sz="22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1">
                <a:solidFill>
                  <a:schemeClr val="dk1"/>
                </a:solidFill>
              </a:rPr>
              <a:t>“El consejo estará integrado por los principales y representantes de:</a:t>
            </a:r>
            <a:endParaRPr sz="22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dk1"/>
                </a:solidFill>
              </a:rPr>
              <a:t>Profesores </a:t>
            </a:r>
            <a:r>
              <a:rPr lang="en-US" sz="2200" b="1">
                <a:solidFill>
                  <a:srgbClr val="1155CC"/>
                </a:solidFill>
              </a:rPr>
              <a:t>seleccionados </a:t>
            </a:r>
            <a:r>
              <a:rPr lang="en-US" sz="2200">
                <a:solidFill>
                  <a:schemeClr val="dk1"/>
                </a:solidFill>
              </a:rPr>
              <a:t>por los profesores de la escuela;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dk1"/>
                </a:solidFill>
              </a:rPr>
              <a:t>Otro personal escolar </a:t>
            </a:r>
            <a:r>
              <a:rPr lang="en-US" sz="2200" b="1">
                <a:solidFill>
                  <a:srgbClr val="1155CC"/>
                </a:solidFill>
              </a:rPr>
              <a:t>seleccionado </a:t>
            </a:r>
            <a:r>
              <a:rPr lang="en-US" sz="2200">
                <a:solidFill>
                  <a:schemeClr val="dk1"/>
                </a:solidFill>
              </a:rPr>
              <a:t>por otro personal escolar en la escuela;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dk1"/>
                </a:solidFill>
              </a:rPr>
              <a:t>Padres de alumnos que asisten a la escuela </a:t>
            </a:r>
            <a:r>
              <a:rPr lang="en-US" sz="2200" b="1">
                <a:solidFill>
                  <a:srgbClr val="1155CC"/>
                </a:solidFill>
              </a:rPr>
              <a:t>seleccionada </a:t>
            </a:r>
            <a:r>
              <a:rPr lang="en-US" sz="2200">
                <a:solidFill>
                  <a:schemeClr val="dk1"/>
                </a:solidFill>
              </a:rPr>
              <a:t>por dichos padres; y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dk1"/>
                </a:solidFill>
              </a:rPr>
              <a:t>En las escuelas secundarias, alumnos </a:t>
            </a:r>
            <a:r>
              <a:rPr lang="en-US" sz="2200" b="1">
                <a:solidFill>
                  <a:srgbClr val="1155CC"/>
                </a:solidFill>
              </a:rPr>
              <a:t>seleccionados </a:t>
            </a:r>
            <a:r>
              <a:rPr lang="en-US" sz="2200">
                <a:solidFill>
                  <a:schemeClr val="dk1"/>
                </a:solidFill>
              </a:rPr>
              <a:t>por los alumnos que asisten a la escuela”.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dk1"/>
                </a:solidFill>
              </a:rPr>
              <a:t>Los miembros de la comunidad pueden formar parte del SSC si son seleccionados por los padres.</a:t>
            </a:r>
            <a:endParaRPr sz="2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"/>
          <p:cNvSpPr txBox="1">
            <a:spLocks noGrp="1"/>
          </p:cNvSpPr>
          <p:nvPr>
            <p:ph type="body" idx="1"/>
          </p:nvPr>
        </p:nvSpPr>
        <p:spPr>
          <a:xfrm>
            <a:off x="566567" y="1628525"/>
            <a:ext cx="10054200" cy="41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300">
                <a:highlight>
                  <a:schemeClr val="lt1"/>
                </a:highlight>
              </a:rPr>
              <a:t>Los miembros del SSC representan la composición de la población de estudiantes de la escuela y, a pesar del tamaño de la escuela, la composición del SSC garantizará la paridad entre los grupos (</a:t>
            </a:r>
            <a:r>
              <a:rPr lang="en-US" sz="1300" i="1">
                <a:highlight>
                  <a:schemeClr val="lt1"/>
                </a:highlight>
              </a:rPr>
              <a:t>EC</a:t>
            </a:r>
            <a:r>
              <a:rPr lang="en-US" sz="1300">
                <a:highlight>
                  <a:schemeClr val="lt1"/>
                </a:highlight>
              </a:rPr>
              <a:t> Sección 65000[a]).</a:t>
            </a:r>
            <a:endParaRPr sz="1300">
              <a:highlight>
                <a:schemeClr val="lt1"/>
              </a:highlight>
            </a:endParaRPr>
          </a:p>
          <a:p>
            <a:pPr marL="0" marR="393700" lvl="0" indent="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300" u="sng">
                <a:highlight>
                  <a:schemeClr val="lt1"/>
                </a:highlight>
              </a:rPr>
              <a:t>Miembros del grupo escolar (escuelas primarias):</a:t>
            </a:r>
            <a:endParaRPr sz="1300" u="sng">
              <a:highlight>
                <a:schemeClr val="lt1"/>
              </a:highlight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en-US" sz="1300">
                <a:highlight>
                  <a:schemeClr val="lt1"/>
                </a:highlight>
              </a:rPr>
              <a:t>El director o directora de la escuela o su designado;</a:t>
            </a:r>
            <a:endParaRPr sz="1300">
              <a:highlight>
                <a:schemeClr val="lt1"/>
              </a:highlight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en-US" sz="1300">
                <a:highlight>
                  <a:schemeClr val="lt1"/>
                </a:highlight>
              </a:rPr>
              <a:t>personal escolar empleado en la escuela que no son maestros, seleccionado por personal escolar empleado en la escuela que no son maestros, y</a:t>
            </a:r>
            <a:endParaRPr sz="1300">
              <a:highlight>
                <a:schemeClr val="lt1"/>
              </a:highlight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en-US" sz="1300">
                <a:highlight>
                  <a:schemeClr val="lt1"/>
                </a:highlight>
              </a:rPr>
              <a:t>maestros de aula empleados en la escuela, seleccionados por maestros de aula empleados en la escuela; Los maestros de aula seleccionados constituirán una mayoría de los miembros de la escuela seleccionados (</a:t>
            </a:r>
            <a:r>
              <a:rPr lang="en-US" sz="1300" i="1">
                <a:highlight>
                  <a:schemeClr val="lt1"/>
                </a:highlight>
              </a:rPr>
              <a:t>EC</a:t>
            </a:r>
            <a:r>
              <a:rPr lang="en-US" sz="1300">
                <a:highlight>
                  <a:schemeClr val="lt1"/>
                </a:highlight>
              </a:rPr>
              <a:t> Sección 65000[c][1][A]); y</a:t>
            </a:r>
            <a:endParaRPr sz="1300">
              <a:highlight>
                <a:schemeClr val="lt1"/>
              </a:highlight>
            </a:endParaRPr>
          </a:p>
          <a:p>
            <a:pPr marL="393700" marR="3937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300" u="sng">
                <a:highlight>
                  <a:schemeClr val="lt1"/>
                </a:highlight>
              </a:rPr>
              <a:t>Padres y/o miembros del grupo comunitario  (escuelas primarias):</a:t>
            </a:r>
            <a:endParaRPr sz="1300" u="sng">
              <a:highlight>
                <a:schemeClr val="lt1"/>
              </a:highlight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en-US" sz="1300">
                <a:highlight>
                  <a:schemeClr val="lt1"/>
                </a:highlight>
              </a:rPr>
              <a:t>Padres de estudiantes que asisten a la escuela y otros miembros de la comunidad escolar, seleccionados por padres de estudiantes que asisten a la escuela.  El número de padres y/o miembros de la comunidad seleccionados será igual al número de miembros de la escuela seleccionados (</a:t>
            </a:r>
            <a:r>
              <a:rPr lang="en-US" sz="1300" i="1">
                <a:highlight>
                  <a:schemeClr val="lt1"/>
                </a:highlight>
              </a:rPr>
              <a:t>EC</a:t>
            </a:r>
            <a:r>
              <a:rPr lang="en-US" sz="1300">
                <a:highlight>
                  <a:schemeClr val="lt1"/>
                </a:highlight>
              </a:rPr>
              <a:t> Sección 65000[c][1][B]).</a:t>
            </a:r>
            <a:endParaRPr sz="1300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300">
                <a:highlight>
                  <a:schemeClr val="lt1"/>
                </a:highlight>
              </a:rPr>
              <a:t>En otras palabras, </a:t>
            </a:r>
            <a:r>
              <a:rPr lang="en-US" sz="1300" b="1" u="sng">
                <a:highlight>
                  <a:schemeClr val="lt1"/>
                </a:highlight>
              </a:rPr>
              <a:t>el número mínimo de miembros del SSC en una escuela primaria es un total de </a:t>
            </a:r>
            <a:r>
              <a:rPr lang="en-US" sz="1300" b="1" u="sng"/>
              <a:t>diez (10)</a:t>
            </a:r>
            <a:r>
              <a:rPr lang="en-US" sz="1300" b="1" u="sng">
                <a:highlight>
                  <a:schemeClr val="lt1"/>
                </a:highlight>
              </a:rPr>
              <a:t> (1 director o su designado, 1 otra personal de la escuela, 3 maestros de clase, y 5 padres/miembros de la comunidad).</a:t>
            </a:r>
            <a:endParaRPr sz="1600" b="1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3200"/>
              <a:buFont typeface="Arial"/>
              <a:buNone/>
            </a:pPr>
            <a:endParaRPr/>
          </a:p>
        </p:txBody>
      </p:sp>
      <p:sp>
        <p:nvSpPr>
          <p:cNvPr id="231" name="Google Shape;231;p12"/>
          <p:cNvSpPr txBox="1">
            <a:spLocks noGrp="1"/>
          </p:cNvSpPr>
          <p:nvPr>
            <p:ph type="body" idx="3"/>
          </p:nvPr>
        </p:nvSpPr>
        <p:spPr>
          <a:xfrm>
            <a:off x="566575" y="824723"/>
            <a:ext cx="10054200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</a:pPr>
            <a:r>
              <a:rPr lang="en-US" sz="2050" b="1">
                <a:solidFill>
                  <a:srgbClr val="1155CC"/>
                </a:solidFill>
                <a:highlight>
                  <a:schemeClr val="lt1"/>
                </a:highlight>
              </a:rPr>
              <a:t>El SSC en una escuela primaria estará compuesto por los dos grupos siguientes (</a:t>
            </a:r>
            <a:r>
              <a:rPr lang="en-US" sz="2050" b="1" i="1">
                <a:solidFill>
                  <a:srgbClr val="1155CC"/>
                </a:solidFill>
                <a:highlight>
                  <a:schemeClr val="lt1"/>
                </a:highlight>
              </a:rPr>
              <a:t>EC</a:t>
            </a:r>
            <a:r>
              <a:rPr lang="en-US" sz="2050" b="1">
                <a:solidFill>
                  <a:srgbClr val="1155CC"/>
                </a:solidFill>
                <a:highlight>
                  <a:schemeClr val="lt1"/>
                </a:highlight>
              </a:rPr>
              <a:t> Sección 65000[c][1]):</a:t>
            </a:r>
            <a:endParaRPr sz="1175"/>
          </a:p>
        </p:txBody>
      </p:sp>
      <p:sp>
        <p:nvSpPr>
          <p:cNvPr id="232" name="Google Shape;232;p1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11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233" name="Google Shape;233;p12"/>
          <p:cNvSpPr txBox="1"/>
          <p:nvPr/>
        </p:nvSpPr>
        <p:spPr>
          <a:xfrm>
            <a:off x="10542747" y="6381827"/>
            <a:ext cx="36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"/>
          <p:cNvSpPr txBox="1">
            <a:spLocks noGrp="1"/>
          </p:cNvSpPr>
          <p:nvPr>
            <p:ph type="sldNum" idx="12"/>
          </p:nvPr>
        </p:nvSpPr>
        <p:spPr>
          <a:xfrm>
            <a:off x="10620376" y="6333000"/>
            <a:ext cx="4740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12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39" name="Google Shape;239;p13"/>
          <p:cNvSpPr txBox="1"/>
          <p:nvPr/>
        </p:nvSpPr>
        <p:spPr>
          <a:xfrm>
            <a:off x="566250" y="954250"/>
            <a:ext cx="11482500" cy="7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>
                <a:solidFill>
                  <a:srgbClr val="0D57C4"/>
                </a:solidFill>
              </a:rPr>
              <a:t>Composición de la Escuela Primaría</a:t>
            </a:r>
            <a:endParaRPr sz="3400" b="1">
              <a:solidFill>
                <a:srgbClr val="0D57C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40" name="Google Shape;24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550" y="1730350"/>
            <a:ext cx="8886300" cy="432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f3555bb109_0_10"/>
          <p:cNvSpPr txBox="1">
            <a:spLocks noGrp="1"/>
          </p:cNvSpPr>
          <p:nvPr>
            <p:ph type="sldNum" idx="12"/>
          </p:nvPr>
        </p:nvSpPr>
        <p:spPr>
          <a:xfrm>
            <a:off x="10620376" y="6333000"/>
            <a:ext cx="4740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13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46" name="Google Shape;246;g2f3555bb109_0_10"/>
          <p:cNvSpPr txBox="1"/>
          <p:nvPr/>
        </p:nvSpPr>
        <p:spPr>
          <a:xfrm>
            <a:off x="534800" y="985700"/>
            <a:ext cx="10465200" cy="47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b="1">
                <a:solidFill>
                  <a:schemeClr val="dk1"/>
                </a:solidFill>
                <a:highlight>
                  <a:schemeClr val="lt1"/>
                </a:highlight>
              </a:rPr>
              <a:t>Definiciones con respecto a la selección/elección de miembros del SSC:</a:t>
            </a:r>
            <a:endParaRPr sz="2100" b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457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highlight>
                  <a:schemeClr val="lt1"/>
                </a:highlight>
              </a:rPr>
              <a:t>“El consejo estará integrado por los principales y representantes de:</a:t>
            </a:r>
            <a:endParaRPr sz="21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>
                <a:solidFill>
                  <a:schemeClr val="dk1"/>
                </a:solidFill>
                <a:highlight>
                  <a:schemeClr val="lt1"/>
                </a:highlight>
              </a:rPr>
              <a:t>Profesores </a:t>
            </a:r>
            <a:r>
              <a:rPr lang="en-US" sz="2100" b="1">
                <a:solidFill>
                  <a:srgbClr val="0000FF"/>
                </a:solidFill>
                <a:highlight>
                  <a:schemeClr val="lt1"/>
                </a:highlight>
              </a:rPr>
              <a:t>seleccionados </a:t>
            </a:r>
            <a:r>
              <a:rPr lang="en-US" sz="2100">
                <a:solidFill>
                  <a:schemeClr val="dk1"/>
                </a:solidFill>
                <a:highlight>
                  <a:schemeClr val="lt1"/>
                </a:highlight>
              </a:rPr>
              <a:t>por los profesores de la escuela;</a:t>
            </a:r>
            <a:endParaRPr sz="21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>
                <a:solidFill>
                  <a:schemeClr val="dk1"/>
                </a:solidFill>
                <a:highlight>
                  <a:schemeClr val="lt1"/>
                </a:highlight>
              </a:rPr>
              <a:t>Otro personal escolar </a:t>
            </a:r>
            <a:r>
              <a:rPr lang="en-US" sz="2100" b="1">
                <a:solidFill>
                  <a:srgbClr val="0000FF"/>
                </a:solidFill>
                <a:highlight>
                  <a:schemeClr val="lt1"/>
                </a:highlight>
              </a:rPr>
              <a:t>seleccionado </a:t>
            </a:r>
            <a:r>
              <a:rPr lang="en-US" sz="2100">
                <a:solidFill>
                  <a:schemeClr val="dk1"/>
                </a:solidFill>
                <a:highlight>
                  <a:schemeClr val="lt1"/>
                </a:highlight>
              </a:rPr>
              <a:t>por otro personal escolar en la escuela;</a:t>
            </a:r>
            <a:endParaRPr sz="21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>
                <a:solidFill>
                  <a:schemeClr val="dk1"/>
                </a:solidFill>
                <a:highlight>
                  <a:schemeClr val="lt1"/>
                </a:highlight>
              </a:rPr>
              <a:t>Padres de alumnos que asisten a la escuela </a:t>
            </a:r>
            <a:r>
              <a:rPr lang="en-US" sz="2100" b="1">
                <a:solidFill>
                  <a:srgbClr val="0000FF"/>
                </a:solidFill>
                <a:highlight>
                  <a:schemeClr val="lt1"/>
                </a:highlight>
              </a:rPr>
              <a:t>seleccionada </a:t>
            </a:r>
            <a:r>
              <a:rPr lang="en-US" sz="2100">
                <a:solidFill>
                  <a:schemeClr val="dk1"/>
                </a:solidFill>
                <a:highlight>
                  <a:schemeClr val="lt1"/>
                </a:highlight>
              </a:rPr>
              <a:t>por dichos padres; y</a:t>
            </a:r>
            <a:endParaRPr sz="21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>
                <a:solidFill>
                  <a:schemeClr val="dk1"/>
                </a:solidFill>
                <a:highlight>
                  <a:schemeClr val="lt1"/>
                </a:highlight>
              </a:rPr>
              <a:t>En las escuelas secundarias, alumnos </a:t>
            </a:r>
            <a:r>
              <a:rPr lang="en-US" sz="2100" b="1">
                <a:solidFill>
                  <a:srgbClr val="0000FF"/>
                </a:solidFill>
                <a:highlight>
                  <a:schemeClr val="lt1"/>
                </a:highlight>
              </a:rPr>
              <a:t>seleccionados </a:t>
            </a:r>
            <a:r>
              <a:rPr lang="en-US" sz="2100">
                <a:solidFill>
                  <a:schemeClr val="dk1"/>
                </a:solidFill>
                <a:highlight>
                  <a:schemeClr val="lt1"/>
                </a:highlight>
              </a:rPr>
              <a:t>por los alumnos que asisten a la escuela”.</a:t>
            </a:r>
            <a:endParaRPr sz="21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>
                <a:solidFill>
                  <a:schemeClr val="dk1"/>
                </a:solidFill>
                <a:highlight>
                  <a:schemeClr val="lt1"/>
                </a:highlight>
              </a:rPr>
              <a:t>Los miembros de la comunidad pueden formar parte del SSC si son </a:t>
            </a:r>
            <a:r>
              <a:rPr lang="en-US" sz="2100" b="1">
                <a:solidFill>
                  <a:srgbClr val="0000FF"/>
                </a:solidFill>
                <a:highlight>
                  <a:schemeClr val="lt1"/>
                </a:highlight>
              </a:rPr>
              <a:t>seleccionados </a:t>
            </a:r>
            <a:r>
              <a:rPr lang="en-US" sz="2100">
                <a:solidFill>
                  <a:schemeClr val="dk1"/>
                </a:solidFill>
                <a:highlight>
                  <a:schemeClr val="lt1"/>
                </a:highlight>
              </a:rPr>
              <a:t>por los padres.</a:t>
            </a:r>
            <a:endParaRPr sz="21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f3555bb109_0_1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52" name="Google Shape;252;g2f3555bb109_0_16"/>
          <p:cNvSpPr txBox="1">
            <a:spLocks noGrp="1"/>
          </p:cNvSpPr>
          <p:nvPr>
            <p:ph type="body" idx="1"/>
          </p:nvPr>
        </p:nvSpPr>
        <p:spPr>
          <a:xfrm>
            <a:off x="566575" y="1803625"/>
            <a:ext cx="10054200" cy="3949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 u="sng">
                <a:highlight>
                  <a:schemeClr val="lt1"/>
                </a:highlight>
              </a:rPr>
              <a:t>Miembros del grupo escolar (escuelas secundarias):</a:t>
            </a:r>
            <a:endParaRPr sz="1450" u="sng">
              <a:highlight>
                <a:schemeClr val="lt1"/>
              </a:highlight>
            </a:endParaRPr>
          </a:p>
          <a:p>
            <a:pPr marL="457200" lvl="0" indent="-320675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50"/>
              <a:buChar char="•"/>
            </a:pPr>
            <a:r>
              <a:rPr lang="en-US" sz="1450">
                <a:highlight>
                  <a:schemeClr val="lt1"/>
                </a:highlight>
              </a:rPr>
              <a:t>El director de la escuela o su designado;</a:t>
            </a:r>
            <a:endParaRPr sz="1450">
              <a:highlight>
                <a:schemeClr val="lt1"/>
              </a:highlight>
            </a:endParaRPr>
          </a:p>
          <a:p>
            <a:pPr marL="457200" lvl="0" indent="-320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50"/>
              <a:buChar char="•"/>
            </a:pPr>
            <a:r>
              <a:rPr lang="en-US" sz="1450">
                <a:highlight>
                  <a:schemeClr val="lt1"/>
                </a:highlight>
              </a:rPr>
              <a:t>personal escolar empleado en la escuela que no son maestros, seleccionado por personal escolar empleado en la escuela que no son maestros, y</a:t>
            </a:r>
            <a:endParaRPr sz="1450">
              <a:highlight>
                <a:schemeClr val="lt1"/>
              </a:highlight>
            </a:endParaRPr>
          </a:p>
          <a:p>
            <a:pPr marL="457200" lvl="0" indent="-320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50"/>
              <a:buChar char="•"/>
            </a:pPr>
            <a:r>
              <a:rPr lang="en-US" sz="1450">
                <a:highlight>
                  <a:schemeClr val="lt1"/>
                </a:highlight>
              </a:rPr>
              <a:t>profesores de aula empleados en la escuela, seleccionados por profesores de aula empleados en la escuela; Los maestros de aula seleccionados constituirán la mayoría de los miembros de la escuela seleccionados (Sección 65000[c][2][A] del CE); y</a:t>
            </a:r>
            <a:endParaRPr sz="1450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 u="sng">
                <a:highlight>
                  <a:schemeClr val="lt1"/>
                </a:highlight>
              </a:rPr>
              <a:t>Padres y/o miembros de la comunidad y del grupo de alumnos (escuelas secundarias):</a:t>
            </a:r>
            <a:endParaRPr sz="1450" u="sng">
              <a:highlight>
                <a:schemeClr val="lt1"/>
              </a:highlight>
            </a:endParaRPr>
          </a:p>
          <a:p>
            <a:pPr marL="457200" lvl="0" indent="-320675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50"/>
              <a:buChar char="•"/>
            </a:pPr>
            <a:r>
              <a:rPr lang="en-US" sz="1450">
                <a:highlight>
                  <a:schemeClr val="lt1"/>
                </a:highlight>
              </a:rPr>
              <a:t>Padres de alumnos que asisten a la escuela, u otros miembros de la comunidad escolar, seleccionados por los padres de alumnos que asisten a la escuela; y alumnos que asisten a la escuela, seleccionados por los alumnos que asisten a la escuela. El número de padres y/o miembros de la comunidad y alumnos seleccionados será igual al número de miembros de la escuela seleccionados (Sección 65000[c][2][B] del CE).</a:t>
            </a:r>
            <a:endParaRPr sz="1450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350">
                <a:highlight>
                  <a:schemeClr val="lt1"/>
                </a:highlight>
              </a:rPr>
              <a:t>En otras palabras, </a:t>
            </a:r>
            <a:r>
              <a:rPr lang="en-US" sz="1350" b="1">
                <a:solidFill>
                  <a:srgbClr val="0E57C4"/>
                </a:solidFill>
                <a:highlight>
                  <a:schemeClr val="lt1"/>
                </a:highlight>
              </a:rPr>
              <a:t>el número mínimo de miembros del SSC en una escuela secundaria es un total de diez (10) (1 director o su designado, 1 otro personal escolar, 3 maestros de aula, 5 padres/miembros de la comunidad y alumnos).</a:t>
            </a:r>
            <a:endParaRPr/>
          </a:p>
        </p:txBody>
      </p:sp>
      <p:sp>
        <p:nvSpPr>
          <p:cNvPr id="253" name="Google Shape;253;g2f3555bb109_0_16"/>
          <p:cNvSpPr txBox="1">
            <a:spLocks noGrp="1"/>
          </p:cNvSpPr>
          <p:nvPr>
            <p:ph type="body" idx="3"/>
          </p:nvPr>
        </p:nvSpPr>
        <p:spPr>
          <a:xfrm>
            <a:off x="566567" y="790559"/>
            <a:ext cx="10054200" cy="60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b="1">
                <a:solidFill>
                  <a:srgbClr val="0D57C4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El SSC en una escuela secundaria estará compuesto por los dos grupos siguientes (Sección 65000[c][2] del CE):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f3555bb109_0_2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59" name="Google Shape;259;g2f3555bb109_0_24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400" b="1"/>
              <a:t>Composición de Escuela Secundaria</a:t>
            </a:r>
            <a:endParaRPr/>
          </a:p>
        </p:txBody>
      </p:sp>
      <p:pic>
        <p:nvPicPr>
          <p:cNvPr id="260" name="Google Shape;260;g2f3555bb109_0_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750" y="1584100"/>
            <a:ext cx="8715000" cy="440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f3555bb109_0_3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66" name="Google Shape;266;g2f3555bb109_0_34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67" name="Google Shape;267;g2f3555bb109_0_34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/>
              <a:t>Entrenamiento SSC</a:t>
            </a:r>
            <a:endParaRPr/>
          </a:p>
        </p:txBody>
      </p:sp>
      <p:sp>
        <p:nvSpPr>
          <p:cNvPr id="268" name="Google Shape;268;g2f3555bb109_0_34"/>
          <p:cNvSpPr txBox="1">
            <a:spLocks noGrp="1"/>
          </p:cNvSpPr>
          <p:nvPr>
            <p:ph type="body" idx="1"/>
          </p:nvPr>
        </p:nvSpPr>
        <p:spPr>
          <a:xfrm>
            <a:off x="566575" y="1782650"/>
            <a:ext cx="10054200" cy="397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/>
              <a:t>Consulte primero los estatutos</a:t>
            </a:r>
            <a:r>
              <a:rPr lang="en-US" sz="3600"/>
              <a:t> </a:t>
            </a:r>
            <a:endParaRPr sz="3600"/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/>
              <a:t>Se le sugiere a las escuelas a tener procedimientos para la selección/elección de miembros escritos en los estatutos del SSC.</a:t>
            </a:r>
            <a:endParaRPr sz="3000"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f3555bb109_0_4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74" name="Google Shape;274;g2f3555bb109_0_42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75" name="Google Shape;275;g2f3555bb109_0_42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/>
              <a:t>Entrenamiento SSC</a:t>
            </a:r>
            <a:endParaRPr/>
          </a:p>
        </p:txBody>
      </p:sp>
      <p:sp>
        <p:nvSpPr>
          <p:cNvPr id="276" name="Google Shape;276;g2f3555bb109_0_42"/>
          <p:cNvSpPr txBox="1">
            <a:spLocks noGrp="1"/>
          </p:cNvSpPr>
          <p:nvPr>
            <p:ph type="body" idx="1"/>
          </p:nvPr>
        </p:nvSpPr>
        <p:spPr>
          <a:xfrm>
            <a:off x="566575" y="1782650"/>
            <a:ext cx="10054200" cy="397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6250"/>
              <a:buFont typeface="Arial"/>
              <a:buNone/>
            </a:pPr>
            <a:r>
              <a:rPr lang="en-US" sz="3200" b="1"/>
              <a:t>El Director / La Directora</a:t>
            </a:r>
            <a:endParaRPr sz="32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8571"/>
              <a:buFont typeface="Arial"/>
              <a:buNone/>
            </a:pPr>
            <a:endParaRPr sz="1400" b="1"/>
          </a:p>
          <a:p>
            <a:pPr marL="457200" lvl="0" indent="-3581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9090"/>
              <a:buFont typeface="Unkempt"/>
              <a:buChar char="●"/>
            </a:pPr>
            <a:r>
              <a:rPr lang="en-US" sz="2200"/>
              <a:t>El </a:t>
            </a:r>
            <a:r>
              <a:rPr lang="en-US" sz="2200" b="1" u="sng">
                <a:solidFill>
                  <a:srgbClr val="4F271C"/>
                </a:solidFill>
              </a:rPr>
              <a:t>director/la Directora</a:t>
            </a:r>
            <a:r>
              <a:rPr lang="en-US" sz="2200" b="1">
                <a:solidFill>
                  <a:srgbClr val="4F271C"/>
                </a:solidFill>
              </a:rPr>
              <a:t> es un integrante activo </a:t>
            </a:r>
            <a:r>
              <a:rPr lang="en-US" sz="2200"/>
              <a:t>del consejo escolar. Él/ella no tiene ninguna autoridad administrativa sobre el consejo.</a:t>
            </a:r>
            <a:endParaRPr sz="22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581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9090"/>
              <a:buFont typeface="Unkempt"/>
              <a:buChar char="●"/>
            </a:pPr>
            <a:r>
              <a:rPr lang="en-US" sz="2200"/>
              <a:t>La asistencia y responsabilidades con el </a:t>
            </a:r>
            <a:r>
              <a:rPr lang="en-US" sz="2200" i="1"/>
              <a:t>SSC</a:t>
            </a:r>
            <a:r>
              <a:rPr lang="en-US" sz="2200"/>
              <a:t> </a:t>
            </a:r>
            <a:r>
              <a:rPr lang="en-US" sz="2200" b="1">
                <a:solidFill>
                  <a:srgbClr val="4F271C"/>
                </a:solidFill>
              </a:rPr>
              <a:t>NO SE PUEDEN </a:t>
            </a:r>
            <a:r>
              <a:rPr lang="en-US" sz="2200"/>
              <a:t>asignar a un subdirector u otra persona designada. El </a:t>
            </a:r>
            <a:r>
              <a:rPr lang="en-US" sz="2200" b="1" u="sng">
                <a:solidFill>
                  <a:srgbClr val="4F271C"/>
                </a:solidFill>
              </a:rPr>
              <a:t>director/la directora debe </a:t>
            </a:r>
            <a:r>
              <a:rPr lang="en-US" sz="2200"/>
              <a:t>ser un participante activo del </a:t>
            </a:r>
            <a:r>
              <a:rPr lang="en-US" sz="2200" i="1"/>
              <a:t>SSC</a:t>
            </a:r>
            <a:r>
              <a:rPr lang="en-US" sz="2200"/>
              <a:t>.</a:t>
            </a:r>
            <a:endParaRPr sz="2200"/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581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9090"/>
              <a:buFont typeface="Arial"/>
              <a:buChar char="●"/>
            </a:pPr>
            <a:r>
              <a:rPr lang="en-US" sz="2200"/>
              <a:t>Además, el director/la directora no puede vetar una decisión del consejo ni hacer cambios al plan o presupuesto sin la aprobación del </a:t>
            </a:r>
            <a:r>
              <a:rPr lang="en-US" sz="2200" i="1"/>
              <a:t>SSC</a:t>
            </a:r>
            <a:r>
              <a:rPr lang="en-US" sz="2200"/>
              <a:t>.</a:t>
            </a:r>
            <a:endParaRPr sz="3800"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600"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f3555bb109_0_4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82" name="Google Shape;282;g2f3555bb109_0_49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/>
              <a:t>Responsabilidades del Director</a:t>
            </a:r>
            <a:endParaRPr/>
          </a:p>
        </p:txBody>
      </p:sp>
      <p:sp>
        <p:nvSpPr>
          <p:cNvPr id="283" name="Google Shape;283;g2f3555bb109_0_49"/>
          <p:cNvSpPr txBox="1">
            <a:spLocks noGrp="1"/>
          </p:cNvSpPr>
          <p:nvPr>
            <p:ph type="body" idx="1"/>
          </p:nvPr>
        </p:nvSpPr>
        <p:spPr>
          <a:xfrm>
            <a:off x="566575" y="1782650"/>
            <a:ext cx="4624200" cy="397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Tiene derecho a voto en el consejo;</a:t>
            </a:r>
            <a:endParaRPr sz="1800"/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No puede vetar una decisión del Consejo;</a:t>
            </a:r>
            <a:endParaRPr sz="1800"/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No puede cambiar el plan aprobado;</a:t>
            </a:r>
            <a:endParaRPr sz="1800"/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Proporciona capacitación a los integrantes del </a:t>
            </a:r>
            <a:r>
              <a:rPr lang="en-US" sz="1800" i="1"/>
              <a:t>SSC</a:t>
            </a:r>
            <a:r>
              <a:rPr lang="en-US" sz="1800"/>
              <a:t> respecto a sus funciones y responsabilidades;</a:t>
            </a:r>
            <a:endParaRPr sz="1800"/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Proporciona liderazgo al consejo respecto a las regulaciones federales y estatales;</a:t>
            </a:r>
            <a:endParaRPr sz="1800"/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Asiste al presidente en el establecimiento de agendas para las reuniones;</a:t>
            </a:r>
            <a:endParaRPr sz="3200"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2f3555bb109_0_49"/>
          <p:cNvSpPr txBox="1">
            <a:spLocks noGrp="1"/>
          </p:cNvSpPr>
          <p:nvPr>
            <p:ph type="body" idx="1"/>
          </p:nvPr>
        </p:nvSpPr>
        <p:spPr>
          <a:xfrm>
            <a:off x="6140350" y="1704238"/>
            <a:ext cx="4624200" cy="397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Proporciona o coordina actualizaciones del presupuesto y del plan al Consejo;</a:t>
            </a:r>
            <a:endParaRPr sz="1700"/>
          </a:p>
          <a:p>
            <a:pPr marL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Proporciona información del rendimiento de los estudiantes en el consejo;</a:t>
            </a:r>
            <a:endParaRPr sz="1700"/>
          </a:p>
          <a:p>
            <a:pPr marL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Proporciona al consejo información de planificación (por ejemplo, requisitos del programa);</a:t>
            </a:r>
            <a:endParaRPr sz="1700"/>
          </a:p>
          <a:p>
            <a:pPr marL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Proporciona al consejo información del presupuesto (por ejemplo costos de personal, gastos permitidos); y</a:t>
            </a:r>
            <a:endParaRPr sz="1700"/>
          </a:p>
          <a:p>
            <a:pPr marL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Asume la responsabilidad de la implementación del plan aprobado.</a:t>
            </a:r>
            <a:endParaRPr/>
          </a:p>
        </p:txBody>
      </p:sp>
      <p:sp>
        <p:nvSpPr>
          <p:cNvPr id="285" name="Google Shape;285;g2f3555bb109_0_49"/>
          <p:cNvSpPr txBox="1"/>
          <p:nvPr/>
        </p:nvSpPr>
        <p:spPr>
          <a:xfrm>
            <a:off x="838900" y="5106775"/>
            <a:ext cx="9343200" cy="7341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1500" b="1">
                <a:solidFill>
                  <a:schemeClr val="dk1"/>
                </a:solidFill>
              </a:rPr>
              <a:t>Consulte la Guía del administrador para los consejos escolares del SSC, Innovaciones y promoción escolar de su sitio, para conocer todas las reglas y requisitos que debe mantener el SSC.</a:t>
            </a:r>
            <a:endParaRPr sz="2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f3555bb109_0_5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91" name="Google Shape;291;g2f3555bb109_0_58"/>
          <p:cNvSpPr txBox="1">
            <a:spLocks noGrp="1"/>
          </p:cNvSpPr>
          <p:nvPr>
            <p:ph type="body" idx="3"/>
          </p:nvPr>
        </p:nvSpPr>
        <p:spPr>
          <a:xfrm>
            <a:off x="1164300" y="853468"/>
            <a:ext cx="10054200" cy="1065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/>
              <a:t>Realización de la reunión</a:t>
            </a:r>
            <a:endParaRPr sz="290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/>
              <a:t>(Greene Act)</a:t>
            </a:r>
            <a:endParaRPr sz="2900" b="1"/>
          </a:p>
        </p:txBody>
      </p:sp>
      <p:sp>
        <p:nvSpPr>
          <p:cNvPr id="292" name="Google Shape;292;g2f3555bb109_0_58"/>
          <p:cNvSpPr txBox="1">
            <a:spLocks noGrp="1"/>
          </p:cNvSpPr>
          <p:nvPr>
            <p:ph type="body" idx="1"/>
          </p:nvPr>
        </p:nvSpPr>
        <p:spPr>
          <a:xfrm>
            <a:off x="897250" y="2107825"/>
            <a:ext cx="9756900" cy="312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ibre Franklin"/>
              <a:buChar char="●"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El consejo no puede actuar sobre ningún tema que no esté incluido en la agenda publicada.</a:t>
            </a:r>
            <a:endParaRPr sz="18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ibre Franklin"/>
              <a:buChar char="●"/>
            </a:pPr>
            <a:r>
              <a:rPr lang="en-US" sz="1800" b="1">
                <a:latin typeface="Libre Franklin"/>
                <a:ea typeface="Libre Franklin"/>
                <a:cs typeface="Libre Franklin"/>
                <a:sym typeface="Libre Franklin"/>
              </a:rPr>
              <a:t>Excepción</a:t>
            </a: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: Si se necesita una acción y no se conocía en el momento en que se publicó la agenda, el SSC puede, por votación unánime, agregar el tema a la agenda para acción.</a:t>
            </a:r>
            <a:endParaRPr sz="18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ibre Franklin"/>
              <a:buChar char="●"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Se podrán realizar preguntas y breves declaraciones de aclaración siempre y cuando no haya impacto en los estudiantes o el personal.</a:t>
            </a:r>
            <a:endParaRPr sz="18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ibre Franklin"/>
              <a:buChar char="●"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Si se violan estos procedimientos, a petición de cualquier persona, el consejo debe reconsiderar el tema en su próxima reunión, después de permitir comentarios públicos sobre el tema.</a:t>
            </a:r>
            <a:endParaRPr sz="18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f3555bb109_0_6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298" name="Google Shape;298;g2f3555bb109_0_66"/>
          <p:cNvSpPr txBox="1">
            <a:spLocks noGrp="1"/>
          </p:cNvSpPr>
          <p:nvPr>
            <p:ph type="body" idx="3"/>
          </p:nvPr>
        </p:nvSpPr>
        <p:spPr>
          <a:xfrm>
            <a:off x="1143325" y="1136598"/>
            <a:ext cx="10054200" cy="74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/>
              <a:t>Requisitos de la Agenda</a:t>
            </a:r>
            <a:endParaRPr sz="2900" b="1"/>
          </a:p>
        </p:txBody>
      </p:sp>
      <p:sp>
        <p:nvSpPr>
          <p:cNvPr id="299" name="Google Shape;299;g2f3555bb109_0_66"/>
          <p:cNvSpPr txBox="1">
            <a:spLocks noGrp="1"/>
          </p:cNvSpPr>
          <p:nvPr>
            <p:ph type="body" idx="1"/>
          </p:nvPr>
        </p:nvSpPr>
        <p:spPr>
          <a:xfrm>
            <a:off x="897250" y="2107825"/>
            <a:ext cx="9756900" cy="312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2600"/>
              <a:buFont typeface="Open Sans"/>
              <a:buChar char="●"/>
            </a:pPr>
            <a:r>
              <a:rPr lang="en-US" sz="2600" b="1">
                <a:solidFill>
                  <a:srgbClr val="4F271C"/>
                </a:solidFill>
              </a:rPr>
              <a:t>Debe </a:t>
            </a:r>
            <a:r>
              <a:rPr lang="en-US" sz="2600"/>
              <a:t>ser publicada en un lugar público </a:t>
            </a:r>
            <a:r>
              <a:rPr lang="en-US" sz="2600" b="1">
                <a:solidFill>
                  <a:srgbClr val="3B1D15"/>
                </a:solidFill>
              </a:rPr>
              <a:t>72 horas antes </a:t>
            </a:r>
            <a:r>
              <a:rPr lang="en-US" sz="2600"/>
              <a:t>de la reunión.</a:t>
            </a:r>
            <a:endParaRPr sz="26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US" sz="2600"/>
              <a:t>Incluye la fecha, hora, lugar, y cada punto a tratar.</a:t>
            </a:r>
            <a:endParaRPr sz="26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US" sz="2600"/>
              <a:t>Proporciona tiempo en la agenda para comentarios públicos.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f3555bb109_0_7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305" name="Google Shape;305;g2f3555bb109_0_72"/>
          <p:cNvSpPr txBox="1">
            <a:spLocks noGrp="1"/>
          </p:cNvSpPr>
          <p:nvPr>
            <p:ph type="body" idx="3"/>
          </p:nvPr>
        </p:nvSpPr>
        <p:spPr>
          <a:xfrm>
            <a:off x="1143325" y="1136598"/>
            <a:ext cx="10054200" cy="74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/>
              <a:t>Dirigiendo la Reunion</a:t>
            </a:r>
            <a:endParaRPr sz="2900" b="1"/>
          </a:p>
        </p:txBody>
      </p:sp>
      <p:sp>
        <p:nvSpPr>
          <p:cNvPr id="306" name="Google Shape;306;g2f3555bb109_0_72"/>
          <p:cNvSpPr txBox="1">
            <a:spLocks noGrp="1"/>
          </p:cNvSpPr>
          <p:nvPr>
            <p:ph type="body" idx="1"/>
          </p:nvPr>
        </p:nvSpPr>
        <p:spPr>
          <a:xfrm>
            <a:off x="897250" y="1971425"/>
            <a:ext cx="9756900" cy="346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619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en-US" sz="2100"/>
              <a:t>Proporcionar una hoja de registro para los asistentes.</a:t>
            </a:r>
            <a:endParaRPr sz="2100"/>
          </a:p>
          <a:p>
            <a:pPr marL="457200" lvl="0" indent="-3619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en-US" sz="2100"/>
              <a:t>Proporcionar copias de la agenda y todos los materiales a los miembros del SSC y al público.</a:t>
            </a:r>
            <a:endParaRPr sz="2100"/>
          </a:p>
          <a:p>
            <a:pPr marL="457200" lvl="0" indent="-3619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en-US" sz="2100"/>
              <a:t>Siga el contenido de la agenda publicada.</a:t>
            </a:r>
            <a:endParaRPr sz="2100"/>
          </a:p>
          <a:p>
            <a:pPr marL="457200" lvl="0" indent="-3619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en-US" sz="2100"/>
              <a:t>Utilice un procedimiento acordado (por ejemplo, Reglas de orden de Roberts, décima edición) para realizar negocios.</a:t>
            </a:r>
            <a:endParaRPr sz="2100"/>
          </a:p>
          <a:p>
            <a:pPr marL="457200" lvl="0" indent="-3619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en-US" sz="2100"/>
              <a:t>Brindar oportunidades para que todos los miembros discutan los temas de la agenda.</a:t>
            </a:r>
            <a:endParaRPr sz="2100"/>
          </a:p>
          <a:p>
            <a:pPr marL="457200" lvl="0" indent="-3619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en-US" sz="2100"/>
              <a:t>Llevar actas de la reunión.</a:t>
            </a:r>
            <a:endParaRPr sz="2100"/>
          </a:p>
          <a:p>
            <a:pPr marL="457200" lvl="0" indent="-3619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en-US" sz="2100"/>
              <a:t>Envíe una copia de la agenda, las actas y la hoja de registro a la Oficina del Distrito.</a:t>
            </a:r>
            <a:endParaRPr sz="2100"/>
          </a:p>
          <a:p>
            <a:pPr marL="457200" lvl="0" indent="-3619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en-US" sz="2100"/>
              <a:t>Mantener actas de la reunión durante 3 años.</a:t>
            </a:r>
            <a:endParaRPr sz="2600" b="1">
              <a:solidFill>
                <a:srgbClr val="4F271C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f3555bb109_0_7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312" name="Google Shape;312;g2f3555bb109_0_78"/>
          <p:cNvSpPr txBox="1">
            <a:spLocks noGrp="1"/>
          </p:cNvSpPr>
          <p:nvPr>
            <p:ph type="body" idx="3"/>
          </p:nvPr>
        </p:nvSpPr>
        <p:spPr>
          <a:xfrm>
            <a:off x="1143325" y="1136598"/>
            <a:ext cx="10054200" cy="74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b="1"/>
              <a:t>Los Consejos escolares efectivos…</a:t>
            </a:r>
            <a:endParaRPr sz="4300" b="1"/>
          </a:p>
        </p:txBody>
      </p:sp>
      <p:sp>
        <p:nvSpPr>
          <p:cNvPr id="313" name="Google Shape;313;g2f3555bb109_0_78"/>
          <p:cNvSpPr txBox="1">
            <a:spLocks noGrp="1"/>
          </p:cNvSpPr>
          <p:nvPr>
            <p:ph type="body" idx="1"/>
          </p:nvPr>
        </p:nvSpPr>
        <p:spPr>
          <a:xfrm>
            <a:off x="897250" y="1971425"/>
            <a:ext cx="9756900" cy="346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Se centran en mejorar el rendimiento de todos los estudiantes;</a:t>
            </a:r>
            <a:endParaRPr sz="18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Mantienen un alto grado de colaboración;</a:t>
            </a:r>
            <a:endParaRPr sz="18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Proporcionan oportunidades para el liderazgo compartido;</a:t>
            </a:r>
            <a:endParaRPr sz="18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Demuestran buenas habilidades de resolución de problemas;</a:t>
            </a:r>
            <a:endParaRPr sz="18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Permiten que todos los integrantes y el público expresen libremente sus opiniones y puntos de vista;</a:t>
            </a:r>
            <a:endParaRPr sz="18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Reconocen y respetan la individualidad y la creatividad que cada integrante aporta al equipo;</a:t>
            </a:r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f3555bb109_0_8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319" name="Google Shape;319;g2f3555bb109_0_84"/>
          <p:cNvSpPr txBox="1">
            <a:spLocks noGrp="1"/>
          </p:cNvSpPr>
          <p:nvPr>
            <p:ph type="body" idx="3"/>
          </p:nvPr>
        </p:nvSpPr>
        <p:spPr>
          <a:xfrm>
            <a:off x="1143325" y="1136598"/>
            <a:ext cx="10054200" cy="74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b="1"/>
              <a:t>Los Consejos escolares efectivos…</a:t>
            </a:r>
            <a:endParaRPr sz="4300" b="1"/>
          </a:p>
        </p:txBody>
      </p:sp>
      <p:sp>
        <p:nvSpPr>
          <p:cNvPr id="320" name="Google Shape;320;g2f3555bb109_0_84"/>
          <p:cNvSpPr txBox="1">
            <a:spLocks noGrp="1"/>
          </p:cNvSpPr>
          <p:nvPr>
            <p:ph type="body" idx="1"/>
          </p:nvPr>
        </p:nvSpPr>
        <p:spPr>
          <a:xfrm>
            <a:off x="897250" y="1971425"/>
            <a:ext cx="9756900" cy="346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Vienen preparados con sus materiales y buenas ideas;</a:t>
            </a:r>
            <a:endParaRPr sz="18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Comunicarse con la comunidad escolar en general sobre su progreso;</a:t>
            </a:r>
            <a:endParaRPr sz="18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Fomentar el uso de buenas habilidades para escuchar;</a:t>
            </a:r>
            <a:endParaRPr sz="18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Buscar información de la comunidad escolar en general; y</a:t>
            </a:r>
            <a:endParaRPr sz="18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Utilice una guía de procedimientos (por ejemplo, las Reglas de orden de Roberts) para garantizar que las reuniones se gestionen adecuadamente.</a:t>
            </a:r>
            <a:endParaRPr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f3555bb109_0_9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326" name="Google Shape;326;g2f3555bb109_0_90"/>
          <p:cNvSpPr txBox="1">
            <a:spLocks noGrp="1"/>
          </p:cNvSpPr>
          <p:nvPr>
            <p:ph type="body" idx="3"/>
          </p:nvPr>
        </p:nvSpPr>
        <p:spPr>
          <a:xfrm>
            <a:off x="755325" y="947850"/>
            <a:ext cx="10464900" cy="74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Plan Escolar para el Logro Estudiantil (SPSA)</a:t>
            </a:r>
            <a:endParaRPr sz="3600" b="1"/>
          </a:p>
        </p:txBody>
      </p:sp>
      <p:sp>
        <p:nvSpPr>
          <p:cNvPr id="327" name="Google Shape;327;g2f3555bb109_0_90"/>
          <p:cNvSpPr txBox="1">
            <a:spLocks noGrp="1"/>
          </p:cNvSpPr>
          <p:nvPr>
            <p:ph type="body" idx="1"/>
          </p:nvPr>
        </p:nvSpPr>
        <p:spPr>
          <a:xfrm>
            <a:off x="897250" y="1971425"/>
            <a:ext cx="9756900" cy="346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00" b="1"/>
              <a:t>Explicar el propósito del plan</a:t>
            </a:r>
            <a:r>
              <a:rPr lang="en-US" sz="2700"/>
              <a:t> </a:t>
            </a:r>
            <a:endParaRPr sz="27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/>
              <a:t>Discutir cómo el plan aborda las necesidades de la escuela</a:t>
            </a:r>
            <a:endParaRPr sz="23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00" b="1"/>
              <a:t>Objetivos del plan</a:t>
            </a:r>
            <a:endParaRPr sz="2700" b="1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en-US" sz="2300"/>
              <a:t>Involucramos a los estudiantes en un currículo exigente y les proporcionaremos apoyo para tener éxito.</a:t>
            </a:r>
            <a:endParaRPr sz="2300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en-US" sz="2300"/>
              <a:t>Apoyaremos una cultura de colaboración en todo el distrito para estudiantes y adultos centrada en el aprendizaje y los resultados.</a:t>
            </a:r>
            <a:endParaRPr sz="2300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Unkempt"/>
              <a:buChar char="●"/>
            </a:pPr>
            <a:r>
              <a:rPr lang="en-US" sz="2300"/>
              <a:t>Mantendremos un ambiente de aprendizaje propicio y alentador para estudiantes y adultos</a:t>
            </a:r>
            <a:r>
              <a:rPr lang="en-US" sz="2500" b="1"/>
              <a:t>.</a:t>
            </a:r>
            <a:endParaRPr sz="1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f3555bb109_0_9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333" name="Google Shape;333;g2f3555bb109_0_96"/>
          <p:cNvSpPr txBox="1">
            <a:spLocks noGrp="1"/>
          </p:cNvSpPr>
          <p:nvPr>
            <p:ph type="body" idx="3"/>
          </p:nvPr>
        </p:nvSpPr>
        <p:spPr>
          <a:xfrm>
            <a:off x="755325" y="947850"/>
            <a:ext cx="10464900" cy="74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Plan Escolar para el Logro Estudiantil (SPSA)</a:t>
            </a:r>
            <a:endParaRPr sz="3600" b="1"/>
          </a:p>
        </p:txBody>
      </p:sp>
      <p:sp>
        <p:nvSpPr>
          <p:cNvPr id="334" name="Google Shape;334;g2f3555bb109_0_96"/>
          <p:cNvSpPr txBox="1">
            <a:spLocks noGrp="1"/>
          </p:cNvSpPr>
          <p:nvPr>
            <p:ph type="body" idx="1"/>
          </p:nvPr>
        </p:nvSpPr>
        <p:spPr>
          <a:xfrm>
            <a:off x="897250" y="1971425"/>
            <a:ext cx="9756900" cy="346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6369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2000"/>
              <a:buFont typeface="Arial"/>
              <a:buChar char="●"/>
            </a:pPr>
            <a:r>
              <a:rPr lang="en-US" sz="2500"/>
              <a:t>Analizar qué servicios se están proporcionando a todos los estudiantes y específicamente a los estudiantes de inglés, estudiantes de bajos ingresos, y jóvenes de crianza</a:t>
            </a:r>
            <a:endParaRPr sz="25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000"/>
              <a:buFont typeface="Arial"/>
              <a:buNone/>
            </a:pPr>
            <a:endParaRPr sz="2500"/>
          </a:p>
          <a:p>
            <a:pPr marL="457200" lvl="0" indent="-36369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2000"/>
              <a:buFont typeface="Arial"/>
              <a:buChar char="●"/>
            </a:pPr>
            <a:r>
              <a:rPr lang="en-US" sz="2500"/>
              <a:t>Discutir el papel de los resultados de rendimiento de los estudiantes en el plan escolar</a:t>
            </a:r>
            <a:endParaRPr sz="25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000"/>
              <a:buFont typeface="Arial"/>
              <a:buNone/>
            </a:pPr>
            <a:endParaRPr sz="2500"/>
          </a:p>
          <a:p>
            <a:pPr marL="457200" marR="38100" lvl="0" indent="-393065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2000"/>
              <a:buFont typeface="Arial"/>
              <a:buChar char="●"/>
            </a:pPr>
            <a:r>
              <a:rPr lang="en-US" sz="2500">
                <a:solidFill>
                  <a:srgbClr val="222222"/>
                </a:solidFill>
              </a:rPr>
              <a:t>Revisar el SPSA para 2024-2025- votar para aprobar cualquier cambio</a:t>
            </a:r>
            <a:endParaRPr sz="2700" b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f3555bb109_0_10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340" name="Google Shape;340;g2f3555bb109_0_102"/>
          <p:cNvSpPr txBox="1">
            <a:spLocks noGrp="1"/>
          </p:cNvSpPr>
          <p:nvPr>
            <p:ph type="body" idx="1"/>
          </p:nvPr>
        </p:nvSpPr>
        <p:spPr>
          <a:xfrm>
            <a:off x="566567" y="1628775"/>
            <a:ext cx="10054200" cy="412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7500" lnSpcReduction="1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6250"/>
              <a:buFont typeface="Arial"/>
              <a:buNone/>
            </a:pPr>
            <a:r>
              <a:rPr lang="en-US" sz="3200" b="1"/>
              <a:t>Reuniones 2024-2025 </a:t>
            </a:r>
            <a:endParaRPr sz="32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6666"/>
              <a:buFont typeface="Arial"/>
              <a:buNone/>
            </a:pPr>
            <a:r>
              <a:rPr lang="en-US" sz="2700" i="1"/>
              <a:t>  </a:t>
            </a:r>
            <a:r>
              <a:rPr lang="en-US" sz="2700"/>
              <a:t>9/30/24</a:t>
            </a:r>
            <a:endParaRPr sz="27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6666"/>
              <a:buFont typeface="Arial"/>
              <a:buNone/>
            </a:pPr>
            <a:r>
              <a:rPr lang="en-US" sz="2700"/>
              <a:t>10/28/24</a:t>
            </a:r>
            <a:endParaRPr sz="27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6666"/>
              <a:buFont typeface="Arial"/>
              <a:buNone/>
            </a:pPr>
            <a:r>
              <a:rPr lang="en-US" sz="2700"/>
              <a:t>12/9/24</a:t>
            </a:r>
            <a:endParaRPr sz="27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6666"/>
              <a:buFont typeface="Arial"/>
              <a:buNone/>
            </a:pPr>
            <a:r>
              <a:rPr lang="en-US" sz="2700"/>
              <a:t>1/27/25</a:t>
            </a:r>
            <a:endParaRPr sz="27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740"/>
              <a:buFont typeface="Arial"/>
              <a:buNone/>
            </a:pPr>
            <a:r>
              <a:rPr lang="en-US" sz="2700"/>
              <a:t>3/24/25</a:t>
            </a:r>
            <a:endParaRPr sz="27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6666"/>
              <a:buFont typeface="Arial"/>
              <a:buNone/>
            </a:pPr>
            <a:r>
              <a:rPr lang="en-US" sz="2700"/>
              <a:t>4/28/25</a:t>
            </a:r>
            <a:endParaRPr sz="27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740"/>
              <a:buFont typeface="Arial"/>
              <a:buNone/>
            </a:pPr>
            <a:r>
              <a:rPr lang="en-US" sz="2700"/>
              <a:t>5/19/25</a:t>
            </a:r>
            <a:endParaRPr sz="27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6666"/>
              <a:buFont typeface="Arial"/>
              <a:buNone/>
            </a:pPr>
            <a:endParaRPr sz="2700" i="1" u="sng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6250"/>
              <a:buFont typeface="Arial"/>
              <a:buNone/>
            </a:pPr>
            <a:r>
              <a:rPr lang="en-US" sz="3200" b="1"/>
              <a:t>*</a:t>
            </a:r>
            <a:r>
              <a:rPr lang="en-US" sz="2400" b="1"/>
              <a:t>Seleccione un representante para asistir a las reuniones de asesoría del distrito</a:t>
            </a:r>
            <a:endParaRPr sz="3000"/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1"/>
          </a:p>
        </p:txBody>
      </p:sp>
      <p:sp>
        <p:nvSpPr>
          <p:cNvPr id="341" name="Google Shape;341;g2f3555bb109_0_102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00FF"/>
                </a:solidFill>
              </a:rPr>
              <a:t>Comité asesor del Distrito (DAC)</a:t>
            </a:r>
            <a:endParaRPr sz="3700"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f3555bb109_0_11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347" name="Google Shape;347;g2f3555bb109_0_110"/>
          <p:cNvSpPr txBox="1">
            <a:spLocks noGrp="1"/>
          </p:cNvSpPr>
          <p:nvPr>
            <p:ph type="body" idx="1"/>
          </p:nvPr>
        </p:nvSpPr>
        <p:spPr>
          <a:xfrm>
            <a:off x="566575" y="2055300"/>
            <a:ext cx="10054200" cy="260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Revisar y Aprobar Plan de Seguridad Escolar</a:t>
            </a:r>
            <a:endParaRPr sz="2700" b="1"/>
          </a:p>
        </p:txBody>
      </p:sp>
      <p:sp>
        <p:nvSpPr>
          <p:cNvPr id="348" name="Google Shape;348;g2f3555bb109_0_110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rgbClr val="0000FF"/>
                </a:solidFill>
              </a:rPr>
              <a:t>Plan de Seguridad Escolar</a:t>
            </a:r>
            <a:endParaRPr sz="4100"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f3555bb109_0_11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354" name="Google Shape;354;g2f3555bb109_0_117"/>
          <p:cNvSpPr txBox="1">
            <a:spLocks noGrp="1"/>
          </p:cNvSpPr>
          <p:nvPr>
            <p:ph type="body" idx="1"/>
          </p:nvPr>
        </p:nvSpPr>
        <p:spPr>
          <a:xfrm>
            <a:off x="681925" y="2055300"/>
            <a:ext cx="10054200" cy="260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41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Razón para realizar transferencia(s)</a:t>
            </a:r>
            <a:endParaRPr sz="3000"/>
          </a:p>
          <a:p>
            <a:pPr marL="2286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/>
          </a:p>
          <a:p>
            <a:pPr marL="228600" lvl="0" indent="-241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Voto para aprobar transferencia(s)</a:t>
            </a:r>
            <a:endParaRPr sz="2700" b="1"/>
          </a:p>
        </p:txBody>
      </p:sp>
      <p:sp>
        <p:nvSpPr>
          <p:cNvPr id="355" name="Google Shape;355;g2f3555bb109_0_117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rgbClr val="0000FF"/>
                </a:solidFill>
              </a:rPr>
              <a:t>Transferencias de Presupuestos</a:t>
            </a:r>
            <a:endParaRPr sz="4100"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f3555bb109_0_12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361" name="Google Shape;361;g2f3555bb109_0_124"/>
          <p:cNvSpPr txBox="1">
            <a:spLocks noGrp="1"/>
          </p:cNvSpPr>
          <p:nvPr>
            <p:ph type="body" idx="1"/>
          </p:nvPr>
        </p:nvSpPr>
        <p:spPr>
          <a:xfrm>
            <a:off x="681925" y="2055300"/>
            <a:ext cx="10054200" cy="260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00">
                <a:solidFill>
                  <a:srgbClr val="FF0000"/>
                </a:solidFill>
              </a:rPr>
              <a:t>List meeting dates: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solidFill>
                  <a:srgbClr val="FF0000"/>
                </a:solidFill>
              </a:rPr>
              <a:t>[Send these dates to Rocio Beltran, at State &amp; Federal Projects Dept.]</a:t>
            </a:r>
            <a:endParaRPr sz="3000"/>
          </a:p>
        </p:txBody>
      </p:sp>
      <p:sp>
        <p:nvSpPr>
          <p:cNvPr id="362" name="Google Shape;362;g2f3555bb109_0_124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chemeClr val="dk1"/>
                </a:solidFill>
              </a:rPr>
              <a:t>Futuras Reuniones:</a:t>
            </a:r>
            <a:endParaRPr sz="41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"/>
          <p:cNvSpPr txBox="1">
            <a:spLocks noGrp="1"/>
          </p:cNvSpPr>
          <p:nvPr>
            <p:ph type="subTitle" idx="1"/>
          </p:nvPr>
        </p:nvSpPr>
        <p:spPr>
          <a:xfrm>
            <a:off x="566567" y="1645672"/>
            <a:ext cx="10054200" cy="4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900"/>
              <a:buFont typeface="Arial"/>
              <a:buChar char="●"/>
            </a:pPr>
            <a:r>
              <a:rPr lang="en-US" sz="1900" b="0"/>
              <a:t>Llamar la Reunión al Orden</a:t>
            </a:r>
            <a:endParaRPr sz="1900" b="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●"/>
            </a:pPr>
            <a:r>
              <a:rPr lang="en-US" sz="1900" b="0"/>
              <a:t>Llamar la lista de los integrantes</a:t>
            </a:r>
            <a:endParaRPr sz="1900" b="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●"/>
            </a:pPr>
            <a:r>
              <a:rPr lang="en-US" sz="1900" b="0"/>
              <a:t>Comentarios públicos</a:t>
            </a:r>
            <a:endParaRPr sz="1900" b="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●"/>
            </a:pPr>
            <a:r>
              <a:rPr lang="en-US" sz="1900" b="0"/>
              <a:t>Propósito/limitaciones de LCAP y fondos del Título I</a:t>
            </a:r>
            <a:endParaRPr sz="1900" b="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●"/>
            </a:pPr>
            <a:r>
              <a:rPr lang="en-US" sz="1900" b="0"/>
              <a:t>Entrenamiento </a:t>
            </a:r>
            <a:r>
              <a:rPr lang="en-US" sz="1900" b="0" i="1"/>
              <a:t>SSC</a:t>
            </a:r>
            <a:endParaRPr sz="1900" b="0" i="1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●"/>
            </a:pPr>
            <a:r>
              <a:rPr lang="en-US" sz="1900" b="0"/>
              <a:t>Elección de funcionarios/Representante </a:t>
            </a:r>
            <a:r>
              <a:rPr lang="en-US" sz="1900" b="0" i="1"/>
              <a:t>DAC</a:t>
            </a:r>
            <a:endParaRPr sz="1900" b="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Unkempt"/>
              <a:buChar char="●"/>
            </a:pPr>
            <a:r>
              <a:rPr lang="en-US" sz="1900" b="0"/>
              <a:t>Revisión y aprobación</a:t>
            </a:r>
            <a:r>
              <a:rPr lang="en-US" sz="1900" b="0">
                <a:solidFill>
                  <a:srgbClr val="222222"/>
                </a:solidFill>
                <a:highlight>
                  <a:srgbClr val="F8F9FA"/>
                </a:highlight>
              </a:rPr>
              <a:t> </a:t>
            </a:r>
            <a:r>
              <a:rPr lang="en-US" sz="1900" b="0"/>
              <a:t>del plan escolar</a:t>
            </a:r>
            <a:endParaRPr sz="1900" b="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●"/>
            </a:pPr>
            <a:r>
              <a:rPr lang="en-US" sz="1900" b="0"/>
              <a:t>Revisión de transferencias de presupuesto</a:t>
            </a:r>
            <a:endParaRPr sz="1900" b="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●"/>
            </a:pPr>
            <a:r>
              <a:rPr lang="en-US" sz="1900" b="0"/>
              <a:t>Próxima reunión: octubre/noviembre</a:t>
            </a:r>
            <a:endParaRPr sz="1900"/>
          </a:p>
        </p:txBody>
      </p:sp>
      <p:sp>
        <p:nvSpPr>
          <p:cNvPr id="169" name="Google Shape;169;p4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0" name="Google Shape;170;p4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71" name="Google Shape;171;p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72" name="Google Shape;172;p4"/>
          <p:cNvSpPr txBox="1"/>
          <p:nvPr/>
        </p:nvSpPr>
        <p:spPr>
          <a:xfrm>
            <a:off x="10542747" y="6381827"/>
            <a:ext cx="36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7"/>
          <p:cNvSpPr txBox="1">
            <a:spLocks noGrp="1"/>
          </p:cNvSpPr>
          <p:nvPr>
            <p:ph type="sldNum" idx="12"/>
          </p:nvPr>
        </p:nvSpPr>
        <p:spPr>
          <a:xfrm>
            <a:off x="10909545" y="63330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6"/>
          <p:cNvSpPr txBox="1">
            <a:spLocks noGrp="1"/>
          </p:cNvSpPr>
          <p:nvPr>
            <p:ph type="sldNum" idx="12"/>
          </p:nvPr>
        </p:nvSpPr>
        <p:spPr>
          <a:xfrm>
            <a:off x="10951845" y="64093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31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"/>
          <p:cNvSpPr txBox="1">
            <a:spLocks noGrp="1"/>
          </p:cNvSpPr>
          <p:nvPr>
            <p:ph type="subTitle" idx="1"/>
          </p:nvPr>
        </p:nvSpPr>
        <p:spPr>
          <a:xfrm>
            <a:off x="566567" y="1645672"/>
            <a:ext cx="10054107" cy="4091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br>
              <a:rPr lang="en-US" b="0"/>
            </a:br>
            <a:r>
              <a:rPr lang="en-US" b="0"/>
              <a:t>  </a:t>
            </a:r>
            <a:br>
              <a:rPr lang="en-US"/>
            </a:br>
            <a:r>
              <a:rPr lang="en-US" sz="4200"/>
              <a:t>Revisión</a:t>
            </a:r>
            <a:endParaRPr sz="4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Uso apropiado de los fondos del Título I y LCAP</a:t>
            </a:r>
            <a:endParaRPr/>
          </a:p>
        </p:txBody>
      </p:sp>
      <p:sp>
        <p:nvSpPr>
          <p:cNvPr id="178" name="Google Shape;178;p5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107" cy="60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3200"/>
              <a:buFont typeface="Arial"/>
              <a:buNone/>
            </a:pPr>
            <a:r>
              <a:rPr lang="en-US" sz="3200"/>
              <a:t>Consejo Plantel Escolar (SSC)</a:t>
            </a:r>
            <a:endParaRPr/>
          </a:p>
        </p:txBody>
      </p:sp>
      <p:sp>
        <p:nvSpPr>
          <p:cNvPr id="179" name="Google Shape;179;p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80" name="Google Shape;180;p5"/>
          <p:cNvSpPr txBox="1"/>
          <p:nvPr/>
        </p:nvSpPr>
        <p:spPr>
          <a:xfrm>
            <a:off x="10542747" y="6381827"/>
            <a:ext cx="36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86" name="Google Shape;186;p6"/>
          <p:cNvSpPr txBox="1"/>
          <p:nvPr/>
        </p:nvSpPr>
        <p:spPr>
          <a:xfrm>
            <a:off x="10542747" y="6381827"/>
            <a:ext cx="36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975" y="566675"/>
            <a:ext cx="11503026" cy="5532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"/>
          <p:cNvSpPr/>
          <p:nvPr/>
        </p:nvSpPr>
        <p:spPr>
          <a:xfrm>
            <a:off x="256032" y="5907024"/>
            <a:ext cx="1389888" cy="7731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94" name="Google Shape;194;p7"/>
          <p:cNvSpPr txBox="1"/>
          <p:nvPr/>
        </p:nvSpPr>
        <p:spPr>
          <a:xfrm>
            <a:off x="10542747" y="6381827"/>
            <a:ext cx="36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7"/>
          <p:cNvSpPr txBox="1"/>
          <p:nvPr/>
        </p:nvSpPr>
        <p:spPr>
          <a:xfrm>
            <a:off x="597725" y="1384175"/>
            <a:ext cx="10465200" cy="8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Entrenamiento de SSC</a:t>
            </a:r>
            <a:endParaRPr sz="36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"/>
          <p:cNvSpPr txBox="1">
            <a:spLocks noGrp="1"/>
          </p:cNvSpPr>
          <p:nvPr>
            <p:ph type="body" idx="1"/>
          </p:nvPr>
        </p:nvSpPr>
        <p:spPr>
          <a:xfrm>
            <a:off x="688975" y="957425"/>
            <a:ext cx="10080300" cy="47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Principio básico para legislar el sitio escolar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La Legislatura de California cree que las personas más afectadas por el funcionamiento de la escuela deberían tener un papel importante en las decisiones sobre cómo funciona una escuela.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Intención legislativa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La educación debe ser un esfuerzo conjunto de padres, maestros, administradores y demás personal escolar.</a:t>
            </a:r>
            <a:endParaRPr/>
          </a:p>
        </p:txBody>
      </p:sp>
      <p:sp>
        <p:nvSpPr>
          <p:cNvPr id="201" name="Google Shape;201;p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7</a:t>
            </a:fld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2" name="Google Shape;202;p8"/>
          <p:cNvSpPr txBox="1"/>
          <p:nvPr/>
        </p:nvSpPr>
        <p:spPr>
          <a:xfrm>
            <a:off x="10542747" y="6381827"/>
            <a:ext cx="36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8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"/>
          <p:cNvSpPr txBox="1">
            <a:spLocks noGrp="1"/>
          </p:cNvSpPr>
          <p:nvPr>
            <p:ph type="subTitle" idx="1"/>
          </p:nvPr>
        </p:nvSpPr>
        <p:spPr>
          <a:xfrm>
            <a:off x="566567" y="1645672"/>
            <a:ext cx="10054200" cy="4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39285"/>
              <a:buNone/>
            </a:pPr>
            <a:endParaRPr b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US"/>
              <a:t>El Código de </a:t>
            </a:r>
            <a:r>
              <a:rPr lang="en-US" i="1"/>
              <a:t>Educación</a:t>
            </a:r>
            <a:r>
              <a:rPr lang="en-US"/>
              <a:t> de California exige que los consejos escolares: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 b="0"/>
          </a:p>
          <a:p>
            <a:pPr marL="457200" lvl="0" indent="-325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285"/>
              <a:buFont typeface="Arial"/>
              <a:buChar char="●"/>
            </a:pPr>
            <a:r>
              <a:rPr lang="en-US" b="0"/>
              <a:t>Medir la efectividad de las estrategias de mejora en la escuela.</a:t>
            </a:r>
            <a:endParaRPr b="0"/>
          </a:p>
          <a:p>
            <a:pPr marL="457200" lvl="0" indent="-325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285"/>
              <a:buFont typeface="Arial"/>
              <a:buChar char="●"/>
            </a:pPr>
            <a:r>
              <a:rPr lang="en-US" b="0"/>
              <a:t>Busque opiniones de los comités asesores escolares.</a:t>
            </a:r>
            <a:endParaRPr b="0"/>
          </a:p>
          <a:p>
            <a:pPr marL="457200" lvl="0" indent="-325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285"/>
              <a:buFont typeface="Arial"/>
              <a:buChar char="●"/>
            </a:pPr>
            <a:r>
              <a:rPr lang="en-US" b="0"/>
              <a:t>Reafirmar o revisar las metas escolares.</a:t>
            </a:r>
            <a:endParaRPr b="0"/>
          </a:p>
          <a:p>
            <a:pPr marL="457200" lvl="0" indent="-325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285"/>
              <a:buFont typeface="Arial"/>
              <a:buChar char="●"/>
            </a:pPr>
            <a:r>
              <a:rPr lang="en-US" b="0"/>
              <a:t>Revisar las estrategias de mejora y los gastos.</a:t>
            </a:r>
            <a:endParaRPr b="0"/>
          </a:p>
          <a:p>
            <a:pPr marL="457200" lvl="0" indent="-325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285"/>
              <a:buFont typeface="Arial"/>
              <a:buChar char="●"/>
            </a:pPr>
            <a:r>
              <a:rPr lang="en-US" b="0"/>
              <a:t>Recomendar el Plan Escolar para el Rendimiento Estudiantil (SPSA) aprobado a la mesa directiva.</a:t>
            </a:r>
            <a:endParaRPr b="0"/>
          </a:p>
          <a:p>
            <a:pPr marL="457200" lvl="0" indent="-325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285"/>
              <a:buFont typeface="Arial"/>
              <a:buChar char="●"/>
            </a:pPr>
            <a:r>
              <a:rPr lang="en-US" b="0"/>
              <a:t>Monitorear la implementación del SPSA.</a:t>
            </a:r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chemeClr val="dk1"/>
                </a:solidFill>
              </a:rPr>
              <a:t>Responsabilidades de SSC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0" name="Google Shape;210;p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11" name="Google Shape;211;p9"/>
          <p:cNvSpPr txBox="1"/>
          <p:nvPr/>
        </p:nvSpPr>
        <p:spPr>
          <a:xfrm>
            <a:off x="10542747" y="6381827"/>
            <a:ext cx="36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"/>
          <p:cNvSpPr txBox="1">
            <a:spLocks noGrp="1"/>
          </p:cNvSpPr>
          <p:nvPr>
            <p:ph type="body" idx="1"/>
          </p:nvPr>
        </p:nvSpPr>
        <p:spPr>
          <a:xfrm>
            <a:off x="688975" y="957425"/>
            <a:ext cx="9923100" cy="47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latin typeface="Arial"/>
                <a:ea typeface="Arial"/>
                <a:cs typeface="Arial"/>
                <a:sym typeface="Arial"/>
              </a:rPr>
              <a:t>Otras responsabilidades de SSC</a:t>
            </a:r>
            <a:endParaRPr sz="30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700">
              <a:latin typeface="Arial"/>
              <a:ea typeface="Arial"/>
              <a:cs typeface="Arial"/>
              <a:sym typeface="Arial"/>
            </a:endParaRPr>
          </a:p>
          <a:p>
            <a:pPr marL="457200" lvl="0" indent="-366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76"/>
              <a:buFont typeface="Arial"/>
              <a:buChar char="●"/>
            </a:pPr>
            <a:r>
              <a:rPr lang="en-US" sz="2175" b="1">
                <a:latin typeface="Arial"/>
                <a:ea typeface="Arial"/>
                <a:cs typeface="Arial"/>
                <a:sym typeface="Arial"/>
              </a:rPr>
              <a:t>Proporcionar información sobre el LCAP del distrito a través del Comité Asesor del Distrito</a:t>
            </a:r>
            <a:endParaRPr sz="2175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75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66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76"/>
              <a:buFont typeface="Arial"/>
              <a:buChar char="●"/>
            </a:pPr>
            <a:r>
              <a:rPr lang="en-US" sz="2175" b="1">
                <a:latin typeface="Arial"/>
                <a:ea typeface="Arial"/>
                <a:cs typeface="Arial"/>
                <a:sym typeface="Arial"/>
              </a:rPr>
              <a:t>Proporcionar información sobre los gastos del fondo LCAP asignado a la escuela.</a:t>
            </a:r>
            <a:endParaRPr/>
          </a:p>
        </p:txBody>
      </p:sp>
      <p:sp>
        <p:nvSpPr>
          <p:cNvPr id="217" name="Google Shape;217;p1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9</a:t>
            </a:fld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8" name="Google Shape;218;p10"/>
          <p:cNvSpPr txBox="1"/>
          <p:nvPr/>
        </p:nvSpPr>
        <p:spPr>
          <a:xfrm>
            <a:off x="10542747" y="6381827"/>
            <a:ext cx="36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0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undation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1929</Words>
  <Application>Microsoft Office PowerPoint</Application>
  <PresentationFormat>Widescreen</PresentationFormat>
  <Paragraphs>216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Gill Sans</vt:lpstr>
      <vt:lpstr>Open Sans</vt:lpstr>
      <vt:lpstr>Calibri</vt:lpstr>
      <vt:lpstr>Noto Sans Symbols</vt:lpstr>
      <vt:lpstr>Libre Franklin</vt:lpstr>
      <vt:lpstr>Times New Roman</vt:lpstr>
      <vt:lpstr>Unkempt</vt:lpstr>
      <vt:lpstr>Franklin Gothic</vt:lpstr>
      <vt:lpstr>Office Theme</vt:lpstr>
      <vt:lpstr>Foundations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Beltran, Rocio</dc:creator>
  <cp:lastModifiedBy>Beltran, Rocio</cp:lastModifiedBy>
  <cp:revision>1</cp:revision>
  <dcterms:modified xsi:type="dcterms:W3CDTF">2024-08-16T17:13:23Z</dcterms:modified>
</cp:coreProperties>
</file>