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embeddedFontLst>
    <p:embeddedFont>
      <p:font typeface="Franklin Gothic" panose="020B0604020202020204" charset="0"/>
      <p:bold r:id="rId35"/>
    </p:embeddedFont>
    <p:embeddedFont>
      <p:font typeface="Gill Sans" panose="020B0604020202020204" charset="0"/>
      <p:regular r:id="rId36"/>
      <p:bold r:id="rId37"/>
    </p:embeddedFont>
    <p:embeddedFont>
      <p:font typeface="Libre Franklin" pitchFamily="2" charset="0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gnLi6jCSbV/YhSLzDqjnimwxn9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f129d838b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g2f129d838b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f129d838b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g2f129d838b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129d838b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g2f129d838b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f129d838b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g2f129d838b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f129d838b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5" name="Google Shape;275;g2f129d838b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129d838b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g2f129d838b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f129d838b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2" name="Google Shape;292;g2f129d838b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f129d838b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0" name="Google Shape;300;g2f129d838b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f129d838b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8" name="Google Shape;308;g2f129d838b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f129d838b8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g2f129d838b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f129d838b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4" name="Google Shape;324;g2f129d838b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f129d838b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2" name="Google Shape;332;g2f129d838b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f129d838b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g2f129d838b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f129d838b8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8" name="Google Shape;348;g2f129d838b8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f129d838b8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6" name="Google Shape;356;g2f129d838b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f129d838b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f129d838b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f129d838b8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2" name="Google Shape;372;g2f129d838b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0" name="Google Shape;3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5" name="Google Shape;3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100542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 cap="none">
                <a:solidFill>
                  <a:srgbClr val="BFBFB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2"/>
          </p:nvPr>
        </p:nvSpPr>
        <p:spPr>
          <a:xfrm>
            <a:off x="1524000" y="4666037"/>
            <a:ext cx="100536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ibre Franklin"/>
              <a:buNone/>
              <a:defRPr sz="30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0"/>
          <p:cNvSpPr/>
          <p:nvPr/>
        </p:nvSpPr>
        <p:spPr>
          <a:xfrm>
            <a:off x="0" y="0"/>
            <a:ext cx="12191995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0"/>
          <p:cNvSpPr txBox="1"/>
          <p:nvPr/>
        </p:nvSpPr>
        <p:spPr>
          <a:xfrm>
            <a:off x="3363555" y="2324097"/>
            <a:ext cx="10054107" cy="60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0"/>
          <p:cNvSpPr/>
          <p:nvPr/>
        </p:nvSpPr>
        <p:spPr>
          <a:xfrm>
            <a:off x="10814313" y="-315592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9062" y="666207"/>
            <a:ext cx="7187869" cy="562280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31"/>
          <p:cNvCxnSpPr/>
          <p:nvPr/>
        </p:nvCxnSpPr>
        <p:spPr>
          <a:xfrm>
            <a:off x="1506073" y="6037892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31"/>
          <p:cNvSpPr/>
          <p:nvPr/>
        </p:nvSpPr>
        <p:spPr>
          <a:xfrm>
            <a:off x="10214384" y="-337108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1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1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62" cy="890751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1"/>
          <p:cNvSpPr txBox="1">
            <a:spLocks noGrp="1"/>
          </p:cNvSpPr>
          <p:nvPr>
            <p:ph type="body" idx="1"/>
          </p:nvPr>
        </p:nvSpPr>
        <p:spPr>
          <a:xfrm>
            <a:off x="688975" y="957431"/>
            <a:ext cx="10972314" cy="479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/>
          <p:nvPr/>
        </p:nvSpPr>
        <p:spPr>
          <a:xfrm>
            <a:off x="3496232" y="368248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1"/>
          <p:cNvSpPr txBox="1"/>
          <p:nvPr/>
        </p:nvSpPr>
        <p:spPr>
          <a:xfrm>
            <a:off x="1699717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RT">
  <p:cSld name="1Column w/Bullets_ImageR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32"/>
          <p:cNvCxnSpPr/>
          <p:nvPr/>
        </p:nvCxnSpPr>
        <p:spPr>
          <a:xfrm>
            <a:off x="1506073" y="6037892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32"/>
          <p:cNvSpPr/>
          <p:nvPr/>
        </p:nvSpPr>
        <p:spPr>
          <a:xfrm>
            <a:off x="7001435" y="-250287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2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7003227" cy="409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b="1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2"/>
          <p:cNvSpPr>
            <a:spLocks noGrp="1"/>
          </p:cNvSpPr>
          <p:nvPr>
            <p:ph type="pic" idx="2"/>
          </p:nvPr>
        </p:nvSpPr>
        <p:spPr>
          <a:xfrm>
            <a:off x="7153836" y="712010"/>
            <a:ext cx="5454091" cy="7195108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32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7404849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/>
          <p:nvPr/>
        </p:nvSpPr>
        <p:spPr>
          <a:xfrm>
            <a:off x="3496232" y="368248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2"/>
          <p:cNvSpPr txBox="1"/>
          <p:nvPr/>
        </p:nvSpPr>
        <p:spPr>
          <a:xfrm>
            <a:off x="1699717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Copy w/Image">
  <p:cSld name="BodyCopy w/Imag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33"/>
          <p:cNvCxnSpPr/>
          <p:nvPr/>
        </p:nvCxnSpPr>
        <p:spPr>
          <a:xfrm>
            <a:off x="1506073" y="6037892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33"/>
          <p:cNvSpPr/>
          <p:nvPr/>
        </p:nvSpPr>
        <p:spPr>
          <a:xfrm>
            <a:off x="7001435" y="-250287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3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3"/>
          <p:cNvSpPr>
            <a:spLocks noGrp="1"/>
          </p:cNvSpPr>
          <p:nvPr>
            <p:ph type="pic" idx="2"/>
          </p:nvPr>
        </p:nvSpPr>
        <p:spPr>
          <a:xfrm>
            <a:off x="7153836" y="-97887"/>
            <a:ext cx="5454091" cy="7195108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33"/>
          <p:cNvSpPr txBox="1">
            <a:spLocks noGrp="1"/>
          </p:cNvSpPr>
          <p:nvPr>
            <p:ph type="body" idx="1"/>
          </p:nvPr>
        </p:nvSpPr>
        <p:spPr>
          <a:xfrm>
            <a:off x="566567" y="1021259"/>
            <a:ext cx="7404849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subTitle" idx="3"/>
          </p:nvPr>
        </p:nvSpPr>
        <p:spPr>
          <a:xfrm>
            <a:off x="566567" y="1645672"/>
            <a:ext cx="7003227" cy="409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/>
          <p:nvPr/>
        </p:nvSpPr>
        <p:spPr>
          <a:xfrm>
            <a:off x="3496232" y="368248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3"/>
          <p:cNvSpPr txBox="1"/>
          <p:nvPr/>
        </p:nvSpPr>
        <p:spPr>
          <a:xfrm>
            <a:off x="1699717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LFT">
  <p:cSld name="1Column w/Bullets_ImageLF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/>
          <p:nvPr/>
        </p:nvSpPr>
        <p:spPr>
          <a:xfrm>
            <a:off x="-1045627" y="-111772"/>
            <a:ext cx="4078939" cy="6744436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4"/>
          <p:cNvSpPr/>
          <p:nvPr/>
        </p:nvSpPr>
        <p:spPr>
          <a:xfrm>
            <a:off x="-430306" y="-337108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34"/>
          <p:cNvCxnSpPr/>
          <p:nvPr/>
        </p:nvCxnSpPr>
        <p:spPr>
          <a:xfrm>
            <a:off x="10663708" y="6037892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34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742" cy="7122172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6572919" y="1021259"/>
            <a:ext cx="5144463" cy="115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ubTitle" idx="3"/>
          </p:nvPr>
        </p:nvSpPr>
        <p:spPr>
          <a:xfrm>
            <a:off x="6554437" y="2259193"/>
            <a:ext cx="5162946" cy="369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34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4"/>
          <p:cNvSpPr txBox="1"/>
          <p:nvPr/>
        </p:nvSpPr>
        <p:spPr>
          <a:xfrm>
            <a:off x="3496232" y="368248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4"/>
          <p:cNvSpPr txBox="1"/>
          <p:nvPr/>
        </p:nvSpPr>
        <p:spPr>
          <a:xfrm>
            <a:off x="5221991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 page">
  <p:cSld name="Home p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/>
          <p:nvPr/>
        </p:nvSpPr>
        <p:spPr>
          <a:xfrm>
            <a:off x="6969519" y="5686331"/>
            <a:ext cx="3544988" cy="3428999"/>
          </a:xfrm>
          <a:prstGeom prst="parallelogram">
            <a:avLst>
              <a:gd name="adj" fmla="val 25000"/>
            </a:avLst>
          </a:prstGeom>
          <a:solidFill>
            <a:srgbClr val="BFBFBF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0"/>
          <p:cNvSpPr/>
          <p:nvPr/>
        </p:nvSpPr>
        <p:spPr>
          <a:xfrm>
            <a:off x="8441531" y="-337108"/>
            <a:ext cx="3544988" cy="3428999"/>
          </a:xfrm>
          <a:prstGeom prst="parallelogram">
            <a:avLst>
              <a:gd name="adj" fmla="val 25000"/>
            </a:avLst>
          </a:prstGeom>
          <a:solidFill>
            <a:srgbClr val="A5A5A5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0"/>
          <p:cNvSpPr/>
          <p:nvPr/>
        </p:nvSpPr>
        <p:spPr>
          <a:xfrm>
            <a:off x="10214384" y="-337108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0"/>
          <p:cNvSpPr>
            <a:spLocks noGrp="1"/>
          </p:cNvSpPr>
          <p:nvPr>
            <p:ph type="pic" idx="2"/>
          </p:nvPr>
        </p:nvSpPr>
        <p:spPr>
          <a:xfrm>
            <a:off x="-138909" y="1344705"/>
            <a:ext cx="12469813" cy="4356381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0" y="1344613"/>
            <a:ext cx="12330113" cy="43561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10" y="292084"/>
            <a:ext cx="2155672" cy="862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20"/>
          <p:cNvCxnSpPr/>
          <p:nvPr/>
        </p:nvCxnSpPr>
        <p:spPr>
          <a:xfrm>
            <a:off x="2033187" y="279698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0"/>
          <p:cNvSpPr txBox="1"/>
          <p:nvPr/>
        </p:nvSpPr>
        <p:spPr>
          <a:xfrm>
            <a:off x="419548" y="6239445"/>
            <a:ext cx="800873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AM PREPARED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CONNECTED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KIND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WILL ACHIEVE</a:t>
            </a:r>
            <a:endParaRPr sz="1200" b="0" i="0" u="none" strike="noStrike" cap="none">
              <a:solidFill>
                <a:srgbClr val="0E57C4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2" name="Google Shape;22;p20"/>
          <p:cNvSpPr txBox="1"/>
          <p:nvPr/>
        </p:nvSpPr>
        <p:spPr>
          <a:xfrm>
            <a:off x="2033187" y="823933"/>
            <a:ext cx="679883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BELIEVE IN, I BELONG IN</a:t>
            </a:r>
            <a:endParaRPr sz="4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0"/>
          <p:cNvSpPr/>
          <p:nvPr/>
        </p:nvSpPr>
        <p:spPr>
          <a:xfrm>
            <a:off x="-496821" y="5701087"/>
            <a:ext cx="11936349" cy="190353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0"/>
          <p:cNvSpPr txBox="1">
            <a:spLocks noGrp="1"/>
          </p:cNvSpPr>
          <p:nvPr>
            <p:ph type="subTitle" idx="3"/>
          </p:nvPr>
        </p:nvSpPr>
        <p:spPr>
          <a:xfrm>
            <a:off x="1405665" y="3580522"/>
            <a:ext cx="10053638" cy="44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4"/>
          </p:nvPr>
        </p:nvSpPr>
        <p:spPr>
          <a:xfrm>
            <a:off x="1405665" y="4719771"/>
            <a:ext cx="10053638" cy="98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5"/>
          </p:nvPr>
        </p:nvSpPr>
        <p:spPr>
          <a:xfrm>
            <a:off x="1405666" y="4114934"/>
            <a:ext cx="10053638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4686" y="616605"/>
            <a:ext cx="2228093" cy="48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 w/Bullets">
  <p:cSld name="Single Column w/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23"/>
          <p:cNvCxnSpPr/>
          <p:nvPr/>
        </p:nvCxnSpPr>
        <p:spPr>
          <a:xfrm>
            <a:off x="1506073" y="6037892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23"/>
          <p:cNvSpPr/>
          <p:nvPr/>
        </p:nvSpPr>
        <p:spPr>
          <a:xfrm>
            <a:off x="10214384" y="-337108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3"/>
          <p:cNvSpPr txBox="1"/>
          <p:nvPr/>
        </p:nvSpPr>
        <p:spPr>
          <a:xfrm>
            <a:off x="1699717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3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3"/>
          <p:cNvSpPr txBox="1"/>
          <p:nvPr/>
        </p:nvSpPr>
        <p:spPr>
          <a:xfrm>
            <a:off x="3496232" y="368248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3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107" cy="409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62" cy="890751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107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w/Logo_Quote">
  <p:cSld name="Intro w/Logo_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>
            <a:spLocks noGrp="1"/>
          </p:cNvSpPr>
          <p:nvPr>
            <p:ph type="pic" idx="2"/>
          </p:nvPr>
        </p:nvSpPr>
        <p:spPr>
          <a:xfrm>
            <a:off x="-1052923" y="727713"/>
            <a:ext cx="6984742" cy="712217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4"/>
          <p:cNvSpPr/>
          <p:nvPr/>
        </p:nvSpPr>
        <p:spPr>
          <a:xfrm>
            <a:off x="-1045627" y="-111772"/>
            <a:ext cx="4078939" cy="6744436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4"/>
          <p:cNvSpPr/>
          <p:nvPr/>
        </p:nvSpPr>
        <p:spPr>
          <a:xfrm>
            <a:off x="-430306" y="-337108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24"/>
          <p:cNvCxnSpPr/>
          <p:nvPr/>
        </p:nvCxnSpPr>
        <p:spPr>
          <a:xfrm>
            <a:off x="10663708" y="6037892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24"/>
          <p:cNvSpPr>
            <a:spLocks noGrp="1"/>
          </p:cNvSpPr>
          <p:nvPr>
            <p:ph type="pic" idx="3"/>
          </p:nvPr>
        </p:nvSpPr>
        <p:spPr>
          <a:xfrm>
            <a:off x="7024688" y="3915784"/>
            <a:ext cx="4357687" cy="1769054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6232267" y="1207919"/>
            <a:ext cx="5227504" cy="2707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1021976" y="3429001"/>
            <a:ext cx="3162674" cy="264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/>
          <p:nvPr/>
        </p:nvSpPr>
        <p:spPr>
          <a:xfrm>
            <a:off x="3496232" y="368248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 txBox="1"/>
          <p:nvPr/>
        </p:nvSpPr>
        <p:spPr>
          <a:xfrm>
            <a:off x="5221991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Column w/Bullets">
  <p:cSld name="2Column w/Bulle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25"/>
          <p:cNvCxnSpPr/>
          <p:nvPr/>
        </p:nvCxnSpPr>
        <p:spPr>
          <a:xfrm>
            <a:off x="1506073" y="6037892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25"/>
          <p:cNvSpPr/>
          <p:nvPr/>
        </p:nvSpPr>
        <p:spPr>
          <a:xfrm>
            <a:off x="10214384" y="-337108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5"/>
          <p:cNvSpPr txBox="1">
            <a:spLocks noGrp="1"/>
          </p:cNvSpPr>
          <p:nvPr>
            <p:ph type="subTitle" idx="1"/>
          </p:nvPr>
        </p:nvSpPr>
        <p:spPr>
          <a:xfrm>
            <a:off x="566567" y="1935864"/>
            <a:ext cx="4564831" cy="380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5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62" cy="890751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5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107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4"/>
          </p:nvPr>
        </p:nvSpPr>
        <p:spPr>
          <a:xfrm>
            <a:off x="5461000" y="1935864"/>
            <a:ext cx="4924425" cy="381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/>
          <p:nvPr/>
        </p:nvSpPr>
        <p:spPr>
          <a:xfrm>
            <a:off x="3496232" y="368248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5"/>
          <p:cNvSpPr txBox="1"/>
          <p:nvPr/>
        </p:nvSpPr>
        <p:spPr>
          <a:xfrm>
            <a:off x="1699717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/Header">
  <p:cSld name="Blank Slide w/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26"/>
          <p:cNvCxnSpPr/>
          <p:nvPr/>
        </p:nvCxnSpPr>
        <p:spPr>
          <a:xfrm>
            <a:off x="1506073" y="6037892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26"/>
          <p:cNvSpPr/>
          <p:nvPr/>
        </p:nvSpPr>
        <p:spPr>
          <a:xfrm>
            <a:off x="10214384" y="-337108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6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6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62" cy="890751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6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107" cy="41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107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  <a:defRPr sz="32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/>
          <p:nvPr/>
        </p:nvSpPr>
        <p:spPr>
          <a:xfrm>
            <a:off x="3496232" y="368248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6"/>
          <p:cNvSpPr txBox="1"/>
          <p:nvPr/>
        </p:nvSpPr>
        <p:spPr>
          <a:xfrm>
            <a:off x="1699717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_Slide">
  <p:cSld name="Introduction_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/>
          <p:nvPr/>
        </p:nvSpPr>
        <p:spPr>
          <a:xfrm>
            <a:off x="-1045627" y="-111772"/>
            <a:ext cx="4078939" cy="6744436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7"/>
          <p:cNvSpPr/>
          <p:nvPr/>
        </p:nvSpPr>
        <p:spPr>
          <a:xfrm>
            <a:off x="-430306" y="-337108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7"/>
          <p:cNvCxnSpPr/>
          <p:nvPr/>
        </p:nvCxnSpPr>
        <p:spPr>
          <a:xfrm>
            <a:off x="10663708" y="6037892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27"/>
          <p:cNvSpPr txBox="1">
            <a:spLocks noGrp="1"/>
          </p:cNvSpPr>
          <p:nvPr>
            <p:ph type="body" idx="1"/>
          </p:nvPr>
        </p:nvSpPr>
        <p:spPr>
          <a:xfrm>
            <a:off x="6232267" y="2024922"/>
            <a:ext cx="5227504" cy="293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7"/>
          <p:cNvSpPr txBox="1"/>
          <p:nvPr/>
        </p:nvSpPr>
        <p:spPr>
          <a:xfrm>
            <a:off x="3496232" y="368248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7"/>
          <p:cNvSpPr txBox="1"/>
          <p:nvPr/>
        </p:nvSpPr>
        <p:spPr>
          <a:xfrm>
            <a:off x="5221991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7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742" cy="7122172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/>
          <p:nvPr/>
        </p:nvSpPr>
        <p:spPr>
          <a:xfrm>
            <a:off x="0" y="0"/>
            <a:ext cx="12191995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8"/>
          <p:cNvSpPr txBox="1"/>
          <p:nvPr/>
        </p:nvSpPr>
        <p:spPr>
          <a:xfrm>
            <a:off x="3363555" y="2324097"/>
            <a:ext cx="10054107" cy="60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/>
          <p:nvPr/>
        </p:nvSpPr>
        <p:spPr>
          <a:xfrm>
            <a:off x="-5072233" y="-315592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74265" y="1397726"/>
            <a:ext cx="4869555" cy="385354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9"/>
          <p:cNvSpPr/>
          <p:nvPr/>
        </p:nvSpPr>
        <p:spPr>
          <a:xfrm>
            <a:off x="10814313" y="-315592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BFBFBF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1081824" y="1037328"/>
            <a:ext cx="102719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0E57C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1081824" y="2511379"/>
            <a:ext cx="10271976" cy="366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650" y="-5950"/>
            <a:ext cx="12240538" cy="6857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1110" t="8925" b="11051"/>
          <a:stretch/>
        </p:blipFill>
        <p:spPr>
          <a:xfrm>
            <a:off x="0" y="1344613"/>
            <a:ext cx="12192000" cy="43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 txBox="1">
            <a:spLocks noGrp="1"/>
          </p:cNvSpPr>
          <p:nvPr>
            <p:ph type="body" idx="4"/>
          </p:nvPr>
        </p:nvSpPr>
        <p:spPr>
          <a:xfrm>
            <a:off x="1405665" y="4719771"/>
            <a:ext cx="10053638" cy="98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rPr lang="en-US">
                <a:solidFill>
                  <a:srgbClr val="FF0000"/>
                </a:solidFill>
              </a:rPr>
              <a:t>Type Meeting Date Here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6" name="Google Shape;156;p2"/>
          <p:cNvSpPr txBox="1">
            <a:spLocks noGrp="1"/>
          </p:cNvSpPr>
          <p:nvPr>
            <p:ph type="body" idx="5"/>
          </p:nvPr>
        </p:nvSpPr>
        <p:spPr>
          <a:xfrm>
            <a:off x="1405666" y="4114934"/>
            <a:ext cx="10053638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First School Site Council Meeting</a:t>
            </a:r>
            <a:endParaRPr/>
          </a:p>
        </p:txBody>
      </p:sp>
      <p:sp>
        <p:nvSpPr>
          <p:cNvPr id="157" name="Google Shape;157;p2"/>
          <p:cNvSpPr txBox="1">
            <a:spLocks noGrp="1"/>
          </p:cNvSpPr>
          <p:nvPr>
            <p:ph type="subTitle" idx="3"/>
          </p:nvPr>
        </p:nvSpPr>
        <p:spPr>
          <a:xfrm>
            <a:off x="1405665" y="2877947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</a:pPr>
            <a:r>
              <a:rPr lang="en-US"/>
              <a:t>VISALIA UNIFIED SCHOOL DISTRICT</a:t>
            </a:r>
            <a:endParaRPr/>
          </a:p>
        </p:txBody>
      </p:sp>
      <p:sp>
        <p:nvSpPr>
          <p:cNvPr id="158" name="Google Shape;158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59" name="Google Shape;159;p2"/>
          <p:cNvSpPr txBox="1"/>
          <p:nvPr/>
        </p:nvSpPr>
        <p:spPr>
          <a:xfrm>
            <a:off x="4603450" y="3523350"/>
            <a:ext cx="675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</a:rPr>
              <a:t>SCHOOL NAME HERE</a:t>
            </a:r>
            <a:endParaRPr sz="4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>
            <a:spLocks noGrp="1"/>
          </p:cNvSpPr>
          <p:nvPr>
            <p:ph type="pic" idx="3"/>
          </p:nvPr>
        </p:nvSpPr>
        <p:spPr>
          <a:xfrm>
            <a:off x="6821488" y="2696584"/>
            <a:ext cx="4357687" cy="176905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6" name="Google Shape;226;p11"/>
          <p:cNvSpPr txBox="1">
            <a:spLocks noGrp="1"/>
          </p:cNvSpPr>
          <p:nvPr>
            <p:ph type="sldNum" idx="12"/>
          </p:nvPr>
        </p:nvSpPr>
        <p:spPr>
          <a:xfrm>
            <a:off x="11637645" y="64093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27" name="Google Shape;227;p11"/>
          <p:cNvSpPr txBox="1"/>
          <p:nvPr/>
        </p:nvSpPr>
        <p:spPr>
          <a:xfrm>
            <a:off x="933275" y="1300300"/>
            <a:ext cx="10245900" cy="461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</a:rPr>
              <a:t>Definitions regarding selection/ election of SSC members: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1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</a:rPr>
              <a:t>“The council shall be composed of the principal and representatives of:</a:t>
            </a:r>
            <a:endParaRPr sz="2200" b="1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nkempt"/>
              <a:buChar char="○"/>
            </a:pPr>
            <a:r>
              <a:rPr lang="en-US" sz="2200" b="1">
                <a:solidFill>
                  <a:schemeClr val="dk1"/>
                </a:solidFill>
              </a:rPr>
              <a:t>Teachers </a:t>
            </a:r>
            <a:r>
              <a:rPr lang="en-US" sz="2200" b="1">
                <a:solidFill>
                  <a:srgbClr val="0000FF"/>
                </a:solidFill>
              </a:rPr>
              <a:t>selected </a:t>
            </a:r>
            <a:r>
              <a:rPr lang="en-US" sz="2200" b="1">
                <a:solidFill>
                  <a:schemeClr val="dk1"/>
                </a:solidFill>
              </a:rPr>
              <a:t>by teachers at the school;</a:t>
            </a:r>
            <a:endParaRPr sz="2200" b="1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nkempt"/>
              <a:buChar char="○"/>
            </a:pPr>
            <a:r>
              <a:rPr lang="en-US" sz="2200" b="1">
                <a:solidFill>
                  <a:schemeClr val="dk1"/>
                </a:solidFill>
              </a:rPr>
              <a:t>Other school personnel </a:t>
            </a:r>
            <a:r>
              <a:rPr lang="en-US" sz="2200" b="1">
                <a:solidFill>
                  <a:srgbClr val="0000FF"/>
                </a:solidFill>
              </a:rPr>
              <a:t>selected </a:t>
            </a:r>
            <a:r>
              <a:rPr lang="en-US" sz="2200" b="1">
                <a:solidFill>
                  <a:schemeClr val="dk1"/>
                </a:solidFill>
              </a:rPr>
              <a:t>by other school personnel at the school;</a:t>
            </a:r>
            <a:endParaRPr sz="2200" b="1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nkempt"/>
              <a:buChar char="○"/>
            </a:pPr>
            <a:r>
              <a:rPr lang="en-US" sz="2200" b="1">
                <a:solidFill>
                  <a:schemeClr val="dk1"/>
                </a:solidFill>
              </a:rPr>
              <a:t>Parents of pupils attending the school </a:t>
            </a:r>
            <a:r>
              <a:rPr lang="en-US" sz="2200" b="1">
                <a:solidFill>
                  <a:srgbClr val="0000FF"/>
                </a:solidFill>
              </a:rPr>
              <a:t>selected </a:t>
            </a:r>
            <a:r>
              <a:rPr lang="en-US" sz="2200" b="1">
                <a:solidFill>
                  <a:schemeClr val="dk1"/>
                </a:solidFill>
              </a:rPr>
              <a:t>by such parents; and</a:t>
            </a:r>
            <a:endParaRPr sz="2200" b="1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nkempt"/>
              <a:buChar char="○"/>
            </a:pPr>
            <a:r>
              <a:rPr lang="en-US" sz="2200" b="1">
                <a:solidFill>
                  <a:schemeClr val="dk1"/>
                </a:solidFill>
              </a:rPr>
              <a:t>In secondary schools, pupils</a:t>
            </a:r>
            <a:r>
              <a:rPr lang="en-US" sz="2200" b="1">
                <a:solidFill>
                  <a:srgbClr val="4F271C"/>
                </a:solidFill>
              </a:rPr>
              <a:t> </a:t>
            </a:r>
            <a:r>
              <a:rPr lang="en-US" sz="2200" b="1">
                <a:solidFill>
                  <a:srgbClr val="0000FF"/>
                </a:solidFill>
              </a:rPr>
              <a:t>selected </a:t>
            </a:r>
            <a:r>
              <a:rPr lang="en-US" sz="2200" b="1">
                <a:solidFill>
                  <a:schemeClr val="dk1"/>
                </a:solidFill>
              </a:rPr>
              <a:t>by pupils attending the school.”</a:t>
            </a:r>
            <a:endParaRPr sz="2200" b="1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nkempt"/>
              <a:buChar char="○"/>
            </a:pPr>
            <a:r>
              <a:rPr lang="en-US" sz="2200" b="1">
                <a:solidFill>
                  <a:schemeClr val="dk1"/>
                </a:solidFill>
              </a:rPr>
              <a:t>Community members may serve on the SSC if they are </a:t>
            </a:r>
            <a:r>
              <a:rPr lang="en-US" sz="2200" b="1">
                <a:solidFill>
                  <a:srgbClr val="4F271C"/>
                </a:solidFill>
              </a:rPr>
              <a:t>selected</a:t>
            </a:r>
            <a:r>
              <a:rPr lang="en-US" sz="2200" b="1">
                <a:solidFill>
                  <a:schemeClr val="dk1"/>
                </a:solidFill>
              </a:rPr>
              <a:t> by parents.</a:t>
            </a:r>
            <a:endParaRPr sz="22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>
            <a:spLocks noGrp="1"/>
          </p:cNvSpPr>
          <p:nvPr>
            <p:ph type="subTitle" idx="1"/>
          </p:nvPr>
        </p:nvSpPr>
        <p:spPr>
          <a:xfrm>
            <a:off x="214961" y="2040525"/>
            <a:ext cx="10695600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r>
              <a:rPr lang="en-US" sz="1495" b="0">
                <a:highlight>
                  <a:schemeClr val="lt1"/>
                </a:highlight>
              </a:rPr>
              <a:t>The members of the SSC represent the composition of school’s pupil population and notwithstanding the size of the school, the composition of the SSC shall ensure parity between the groups (</a:t>
            </a:r>
            <a:r>
              <a:rPr lang="en-US" sz="1495" b="0" i="1">
                <a:highlight>
                  <a:schemeClr val="lt1"/>
                </a:highlight>
              </a:rPr>
              <a:t>EC</a:t>
            </a:r>
            <a:r>
              <a:rPr lang="en-US" sz="1495" b="0">
                <a:highlight>
                  <a:schemeClr val="lt1"/>
                </a:highlight>
              </a:rPr>
              <a:t> Section 65000[a]).</a:t>
            </a:r>
            <a:endParaRPr sz="1495" b="0">
              <a:highlight>
                <a:schemeClr val="lt1"/>
              </a:highlight>
            </a:endParaRPr>
          </a:p>
          <a:p>
            <a:pPr marL="393700" marR="3937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r>
              <a:rPr lang="en-US" sz="1495" b="0" u="sng">
                <a:highlight>
                  <a:schemeClr val="lt1"/>
                </a:highlight>
              </a:rPr>
              <a:t>School Group Members (Elementary Schools):</a:t>
            </a:r>
            <a:endParaRPr sz="1495" b="0" u="sng">
              <a:highlight>
                <a:schemeClr val="lt1"/>
              </a:highlight>
            </a:endParaRPr>
          </a:p>
          <a:p>
            <a:pPr marL="457200" lvl="0" indent="-323532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95"/>
              <a:buChar char="●"/>
            </a:pPr>
            <a:r>
              <a:rPr lang="en-US" sz="1495" b="0">
                <a:highlight>
                  <a:schemeClr val="lt1"/>
                </a:highlight>
              </a:rPr>
              <a:t>The principal of the school or his or her designee;</a:t>
            </a:r>
            <a:endParaRPr sz="1495" b="0">
              <a:highlight>
                <a:schemeClr val="lt1"/>
              </a:highlight>
            </a:endParaRPr>
          </a:p>
          <a:p>
            <a:pPr marL="457200" lvl="0" indent="-3235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5"/>
              <a:buChar char="●"/>
            </a:pPr>
            <a:r>
              <a:rPr lang="en-US" sz="1495" b="0">
                <a:highlight>
                  <a:schemeClr val="lt1"/>
                </a:highlight>
              </a:rPr>
              <a:t>school personnel employed at the school who are not teachers, selected by school personnel employed at the school who are not teachers, and</a:t>
            </a:r>
            <a:endParaRPr sz="1495" b="0">
              <a:highlight>
                <a:schemeClr val="lt1"/>
              </a:highlight>
            </a:endParaRPr>
          </a:p>
          <a:p>
            <a:pPr marL="457200" lvl="0" indent="-3235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5"/>
              <a:buChar char="●"/>
            </a:pPr>
            <a:r>
              <a:rPr lang="en-US" sz="1495" b="0">
                <a:highlight>
                  <a:schemeClr val="lt1"/>
                </a:highlight>
              </a:rPr>
              <a:t>classroom teachers employed at the school, selected by classroom teachers employed at the school; The classroom teachers selected shall constitute a majority of the school members selected (</a:t>
            </a:r>
            <a:r>
              <a:rPr lang="en-US" sz="1495" b="0" i="1">
                <a:highlight>
                  <a:schemeClr val="lt1"/>
                </a:highlight>
              </a:rPr>
              <a:t>EC</a:t>
            </a:r>
            <a:r>
              <a:rPr lang="en-US" sz="1495" b="0">
                <a:highlight>
                  <a:schemeClr val="lt1"/>
                </a:highlight>
              </a:rPr>
              <a:t> Section 65000[c][1][A]); and</a:t>
            </a:r>
            <a:endParaRPr sz="1495" b="0">
              <a:highlight>
                <a:schemeClr val="lt1"/>
              </a:highlight>
            </a:endParaRPr>
          </a:p>
          <a:p>
            <a:pPr marL="393700" marR="39370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r>
              <a:rPr lang="en-US" sz="1495" b="0" u="sng">
                <a:highlight>
                  <a:schemeClr val="lt1"/>
                </a:highlight>
              </a:rPr>
              <a:t>Parent and/or Community Group Members (Elementary Schools):</a:t>
            </a:r>
            <a:endParaRPr sz="1495" b="0" u="sng">
              <a:highlight>
                <a:schemeClr val="lt1"/>
              </a:highlight>
            </a:endParaRPr>
          </a:p>
          <a:p>
            <a:pPr marL="457200" lvl="0" indent="-323532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95"/>
              <a:buChar char="●"/>
            </a:pPr>
            <a:r>
              <a:rPr lang="en-US" sz="1495" b="0">
                <a:highlight>
                  <a:schemeClr val="lt1"/>
                </a:highlight>
              </a:rPr>
              <a:t>Parents of pupils attending the school, or other members of the school community, selected by parents of pupils attending the school. The number of parent and/or community members selected shall equal the number of school members selected (</a:t>
            </a:r>
            <a:r>
              <a:rPr lang="en-US" sz="1495" b="0" i="1">
                <a:highlight>
                  <a:schemeClr val="lt1"/>
                </a:highlight>
              </a:rPr>
              <a:t>EC</a:t>
            </a:r>
            <a:r>
              <a:rPr lang="en-US" sz="1495" b="0">
                <a:highlight>
                  <a:schemeClr val="lt1"/>
                </a:highlight>
              </a:rPr>
              <a:t> Section 65000[c][1][B]).</a:t>
            </a:r>
            <a:endParaRPr sz="1495" b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r>
              <a:rPr lang="en-US" sz="1495" b="0">
                <a:highlight>
                  <a:schemeClr val="lt1"/>
                </a:highlight>
              </a:rPr>
              <a:t>In other words, </a:t>
            </a:r>
            <a:r>
              <a:rPr lang="en-US" sz="1495" u="sng">
                <a:highlight>
                  <a:schemeClr val="lt1"/>
                </a:highlight>
              </a:rPr>
              <a:t>the minimum number of SSC members at an elementary school is a total of </a:t>
            </a:r>
            <a:r>
              <a:rPr lang="en-US" sz="1495" u="sng"/>
              <a:t>ten (10)</a:t>
            </a:r>
            <a:r>
              <a:rPr lang="en-US" sz="1495" u="sng">
                <a:highlight>
                  <a:schemeClr val="lt1"/>
                </a:highlight>
              </a:rPr>
              <a:t> (1 principal or his or her designee, 1 other school personnel, 3 classroom teachers, and 5 parent/community members).</a:t>
            </a:r>
            <a:endParaRPr sz="2975" b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95"/>
              <a:buFont typeface="Arial"/>
              <a:buNone/>
            </a:pPr>
            <a:endParaRPr sz="1295" b="0"/>
          </a:p>
        </p:txBody>
      </p:sp>
      <p:sp>
        <p:nvSpPr>
          <p:cNvPr id="233" name="Google Shape;233;p12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107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700" b="1">
                <a:highlight>
                  <a:schemeClr val="lt1"/>
                </a:highlight>
              </a:rPr>
              <a:t>The SSC in an elementary school shall be composed of the both of the following two groups (</a:t>
            </a:r>
            <a:r>
              <a:rPr lang="en-US" sz="2700" b="1" i="1">
                <a:highlight>
                  <a:schemeClr val="lt1"/>
                </a:highlight>
              </a:rPr>
              <a:t>EC</a:t>
            </a:r>
            <a:r>
              <a:rPr lang="en-US" sz="2700" b="1">
                <a:highlight>
                  <a:schemeClr val="lt1"/>
                </a:highlight>
              </a:rPr>
              <a:t> Section 65000[c][1]):</a:t>
            </a:r>
            <a:endParaRPr sz="27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 sz="3200"/>
          </a:p>
        </p:txBody>
      </p:sp>
      <p:sp>
        <p:nvSpPr>
          <p:cNvPr id="234" name="Google Shape;234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35" name="Google Shape;235;p12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107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400" b="1"/>
              <a:t>Elementary Composition</a:t>
            </a: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ldNum" idx="12"/>
          </p:nvPr>
        </p:nvSpPr>
        <p:spPr>
          <a:xfrm>
            <a:off x="10620373" y="6333000"/>
            <a:ext cx="3459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12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42" name="Google Shape;24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550" y="1626100"/>
            <a:ext cx="8886300" cy="43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129d838b8_0_6"/>
          <p:cNvSpPr txBox="1">
            <a:spLocks noGrp="1"/>
          </p:cNvSpPr>
          <p:nvPr>
            <p:ph type="body" idx="3"/>
          </p:nvPr>
        </p:nvSpPr>
        <p:spPr>
          <a:xfrm>
            <a:off x="566175" y="1660848"/>
            <a:ext cx="10054200" cy="3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Definitions regarding selection/ election of SSC members: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“The council shall be composed of the principal and representatives of:</a:t>
            </a:r>
            <a:endParaRPr sz="2100">
              <a:solidFill>
                <a:schemeClr val="dk1"/>
              </a:solidFill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Unkempt"/>
              <a:buChar char="○"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Teachers </a:t>
            </a:r>
            <a:r>
              <a:rPr lang="en-US" sz="21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selected</a:t>
            </a:r>
            <a:r>
              <a:rPr lang="en-US" sz="21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teachers at the school;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Unkempt"/>
              <a:buChar char="○"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school personnel </a:t>
            </a:r>
            <a:r>
              <a:rPr lang="en-US" sz="21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selected</a:t>
            </a:r>
            <a:r>
              <a:rPr lang="en-US" sz="21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other school personnel at the school;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Unkempt"/>
              <a:buChar char="○"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Parents of pupils attending the school </a:t>
            </a:r>
            <a:r>
              <a:rPr lang="en-US" sz="21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selected</a:t>
            </a:r>
            <a:r>
              <a:rPr lang="en-US" sz="21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such parents; and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Unkempt"/>
              <a:buChar char="○"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secondary schools, pupils</a:t>
            </a:r>
            <a:r>
              <a:rPr lang="en-US" sz="2100" b="1">
                <a:solidFill>
                  <a:srgbClr val="4F27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selected</a:t>
            </a:r>
            <a:r>
              <a:rPr lang="en-US" sz="21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pupils attending the school.”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Unkempt"/>
              <a:buChar char="○"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members may serve on the SSC if they are </a:t>
            </a:r>
            <a:r>
              <a:rPr lang="en-US" sz="2100" b="1">
                <a:solidFill>
                  <a:srgbClr val="4F271C"/>
                </a:solidFill>
                <a:latin typeface="Arial"/>
                <a:ea typeface="Arial"/>
                <a:cs typeface="Arial"/>
                <a:sym typeface="Arial"/>
              </a:rPr>
              <a:t>selected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parents.</a:t>
            </a:r>
            <a:endParaRPr sz="2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248" name="Google Shape;248;g2f129d838b8_0_6"/>
          <p:cNvSpPr txBox="1">
            <a:spLocks noGrp="1"/>
          </p:cNvSpPr>
          <p:nvPr>
            <p:ph type="sldNum" idx="12"/>
          </p:nvPr>
        </p:nvSpPr>
        <p:spPr>
          <a:xfrm>
            <a:off x="10620373" y="6333000"/>
            <a:ext cx="3459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13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f129d838b8_0_17"/>
          <p:cNvSpPr txBox="1">
            <a:spLocks noGrp="1"/>
          </p:cNvSpPr>
          <p:nvPr>
            <p:ph type="body" idx="3"/>
          </p:nvPr>
        </p:nvSpPr>
        <p:spPr>
          <a:xfrm>
            <a:off x="566167" y="82200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 b="1">
                <a:highlight>
                  <a:schemeClr val="lt1"/>
                </a:highlight>
              </a:rPr>
              <a:t>The SSC in a secondary school shall be composed of the following two groups (</a:t>
            </a:r>
            <a:r>
              <a:rPr lang="en-US" sz="3000" b="1" i="1">
                <a:highlight>
                  <a:schemeClr val="lt1"/>
                </a:highlight>
              </a:rPr>
              <a:t>EC</a:t>
            </a:r>
            <a:r>
              <a:rPr lang="en-US" sz="3000" b="1">
                <a:highlight>
                  <a:schemeClr val="lt1"/>
                </a:highlight>
              </a:rPr>
              <a:t> Section 65000[c][2]):</a:t>
            </a:r>
            <a:endParaRPr sz="30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254" name="Google Shape;254;g2f129d838b8_0_17"/>
          <p:cNvSpPr txBox="1">
            <a:spLocks noGrp="1"/>
          </p:cNvSpPr>
          <p:nvPr>
            <p:ph type="sldNum" idx="12"/>
          </p:nvPr>
        </p:nvSpPr>
        <p:spPr>
          <a:xfrm>
            <a:off x="10620373" y="6333000"/>
            <a:ext cx="3459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55" name="Google Shape;255;g2f129d838b8_0_17"/>
          <p:cNvSpPr txBox="1"/>
          <p:nvPr/>
        </p:nvSpPr>
        <p:spPr>
          <a:xfrm>
            <a:off x="199250" y="1992375"/>
            <a:ext cx="10580700" cy="3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93700" marR="3937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u="sng">
                <a:solidFill>
                  <a:schemeClr val="dk1"/>
                </a:solidFill>
                <a:highlight>
                  <a:schemeClr val="lt1"/>
                </a:highlight>
              </a:rPr>
              <a:t>School Group Members (Secondary Schools):</a:t>
            </a:r>
            <a:endParaRPr u="sng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</a:rPr>
              <a:t>The principal of the school or his or her designee;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</a:rPr>
              <a:t>school personnel employed at the school who are not teachers, selected by school personnel employed at the school who are not teachers, and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</a:rPr>
              <a:t>classroom teachers employed at the school, selected by classroom teachers employed at the school; The classroom teachers selected shall constitute a majority of the school members selected (</a:t>
            </a:r>
            <a:r>
              <a:rPr lang="en-US" i="1">
                <a:solidFill>
                  <a:schemeClr val="dk1"/>
                </a:solidFill>
                <a:highlight>
                  <a:schemeClr val="lt1"/>
                </a:highlight>
              </a:rPr>
              <a:t>EC</a:t>
            </a:r>
            <a:r>
              <a:rPr lang="en-US">
                <a:solidFill>
                  <a:schemeClr val="dk1"/>
                </a:solidFill>
                <a:highlight>
                  <a:schemeClr val="lt1"/>
                </a:highlight>
              </a:rPr>
              <a:t> Section 65000[c][2][A]); and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393700" marR="3937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</a:rPr>
              <a:t>Parent and/or Community and Pupil Group Members (Secondary Schools):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</a:rPr>
              <a:t>Parents of pupils attending the school, or other members of the school community, selected by parents of pupils attending the school; and pupils attending the school, selected by pupils who are attending the school. The number of parent and/or community members and pupil members selected shall equal the number of school members selected (</a:t>
            </a:r>
            <a:r>
              <a:rPr lang="en-US" i="1">
                <a:solidFill>
                  <a:schemeClr val="dk1"/>
                </a:solidFill>
                <a:highlight>
                  <a:schemeClr val="lt1"/>
                </a:highlight>
              </a:rPr>
              <a:t>EC</a:t>
            </a:r>
            <a:r>
              <a:rPr lang="en-US">
                <a:solidFill>
                  <a:schemeClr val="dk1"/>
                </a:solidFill>
                <a:highlight>
                  <a:schemeClr val="lt1"/>
                </a:highlight>
              </a:rPr>
              <a:t> Section 65000[c][2][B]).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</a:rPr>
              <a:t>In other words, </a:t>
            </a:r>
            <a:r>
              <a:rPr lang="en-US" b="1" u="sng">
                <a:solidFill>
                  <a:schemeClr val="dk1"/>
                </a:solidFill>
                <a:highlight>
                  <a:schemeClr val="lt1"/>
                </a:highlight>
              </a:rPr>
              <a:t>the minimum number of SSC members at a secondary school is a total of ten (10) (1 principal or his or her designee, 1 other school personnel, 3 classroom teachers, 5 parent/community members and pupil members).</a:t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f129d838b8_0_2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400" b="1"/>
              <a:t>Secondary Composition</a:t>
            </a:r>
            <a:endParaRPr sz="3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261" name="Google Shape;261;g2f129d838b8_0_24"/>
          <p:cNvSpPr txBox="1">
            <a:spLocks noGrp="1"/>
          </p:cNvSpPr>
          <p:nvPr>
            <p:ph type="sldNum" idx="12"/>
          </p:nvPr>
        </p:nvSpPr>
        <p:spPr>
          <a:xfrm>
            <a:off x="10620373" y="6333000"/>
            <a:ext cx="3459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15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62" name="Google Shape;262;g2f129d838b8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00" y="1626050"/>
            <a:ext cx="8715000" cy="44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f129d838b8_0_24"/>
          <p:cNvSpPr txBox="1"/>
          <p:nvPr/>
        </p:nvSpPr>
        <p:spPr>
          <a:xfrm>
            <a:off x="5398375" y="3284850"/>
            <a:ext cx="114000" cy="242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4" name="Google Shape;264;g2f129d838b8_0_24"/>
          <p:cNvSpPr txBox="1"/>
          <p:nvPr/>
        </p:nvSpPr>
        <p:spPr>
          <a:xfrm>
            <a:off x="5723650" y="5668425"/>
            <a:ext cx="3374100" cy="38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Parents/Community/Students </a:t>
            </a:r>
            <a:endParaRPr sz="1100" b="1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5" name="Google Shape;265;g2f129d838b8_0_24"/>
          <p:cNvSpPr txBox="1"/>
          <p:nvPr/>
        </p:nvSpPr>
        <p:spPr>
          <a:xfrm>
            <a:off x="6140675" y="4523525"/>
            <a:ext cx="3459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</a:t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129d838b8_0_31"/>
          <p:cNvSpPr txBox="1">
            <a:spLocks noGrp="1"/>
          </p:cNvSpPr>
          <p:nvPr>
            <p:ph type="body" idx="3"/>
          </p:nvPr>
        </p:nvSpPr>
        <p:spPr>
          <a:xfrm>
            <a:off x="566167" y="82200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300" b="1"/>
              <a:t>School Site Council (SSC) Training</a:t>
            </a:r>
            <a:endParaRPr sz="3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271" name="Google Shape;271;g2f129d838b8_0_31"/>
          <p:cNvSpPr txBox="1">
            <a:spLocks noGrp="1"/>
          </p:cNvSpPr>
          <p:nvPr>
            <p:ph type="sldNum" idx="12"/>
          </p:nvPr>
        </p:nvSpPr>
        <p:spPr>
          <a:xfrm>
            <a:off x="10620373" y="6333000"/>
            <a:ext cx="3459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72" name="Google Shape;272;g2f129d838b8_0_31"/>
          <p:cNvSpPr txBox="1"/>
          <p:nvPr/>
        </p:nvSpPr>
        <p:spPr>
          <a:xfrm>
            <a:off x="220225" y="1667250"/>
            <a:ext cx="10580700" cy="3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</a:rPr>
              <a:t>Check Bylaws First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Schools are encouraged to have procedures for the selection/election of members written into the SSC’s bylaws. </a:t>
            </a:r>
            <a:endParaRPr u="sng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f129d838b8_0_37"/>
          <p:cNvSpPr txBox="1">
            <a:spLocks noGrp="1"/>
          </p:cNvSpPr>
          <p:nvPr>
            <p:ph type="body" idx="3"/>
          </p:nvPr>
        </p:nvSpPr>
        <p:spPr>
          <a:xfrm>
            <a:off x="566167" y="82200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300" b="1"/>
              <a:t>School Site Council (SSC) Training</a:t>
            </a:r>
            <a:endParaRPr sz="3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278" name="Google Shape;278;g2f129d838b8_0_37"/>
          <p:cNvSpPr txBox="1">
            <a:spLocks noGrp="1"/>
          </p:cNvSpPr>
          <p:nvPr>
            <p:ph type="sldNum" idx="12"/>
          </p:nvPr>
        </p:nvSpPr>
        <p:spPr>
          <a:xfrm>
            <a:off x="10620373" y="6333000"/>
            <a:ext cx="3459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79" name="Google Shape;279;g2f129d838b8_0_37"/>
          <p:cNvSpPr txBox="1"/>
          <p:nvPr/>
        </p:nvSpPr>
        <p:spPr>
          <a:xfrm>
            <a:off x="220225" y="1541425"/>
            <a:ext cx="10580700" cy="3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The Principal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b="1">
                <a:solidFill>
                  <a:schemeClr val="dk1"/>
                </a:solidFill>
              </a:rPr>
              <a:t>The </a:t>
            </a:r>
            <a:r>
              <a:rPr lang="en-US" sz="2400" b="1" u="sng">
                <a:solidFill>
                  <a:srgbClr val="4F271C"/>
                </a:solidFill>
              </a:rPr>
              <a:t>principal</a:t>
            </a:r>
            <a:r>
              <a:rPr lang="en-US" sz="2400" b="1">
                <a:solidFill>
                  <a:srgbClr val="4F271C"/>
                </a:solidFill>
              </a:rPr>
              <a:t> is an active member</a:t>
            </a:r>
            <a:r>
              <a:rPr lang="en-US" sz="2400" b="1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of the school site council. He/she has no administrative authority over the council.</a:t>
            </a:r>
            <a:endParaRPr sz="240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SSC attendance and responsibilities </a:t>
            </a:r>
            <a:r>
              <a:rPr lang="en-US" sz="2400" b="1">
                <a:solidFill>
                  <a:srgbClr val="4F271C"/>
                </a:solidFill>
              </a:rPr>
              <a:t>CANNOT </a:t>
            </a:r>
            <a:r>
              <a:rPr lang="en-US" sz="2400">
                <a:solidFill>
                  <a:schemeClr val="dk1"/>
                </a:solidFill>
              </a:rPr>
              <a:t>be assigned to a vice principal or other designee.  The </a:t>
            </a:r>
            <a:r>
              <a:rPr lang="en-US" sz="2400" b="1" u="sng">
                <a:solidFill>
                  <a:srgbClr val="3B1D15"/>
                </a:solidFill>
              </a:rPr>
              <a:t>principal must</a:t>
            </a:r>
            <a:r>
              <a:rPr lang="en-US" sz="2400" b="1">
                <a:solidFill>
                  <a:srgbClr val="3B1D15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be an active participant of SSC.</a:t>
            </a:r>
            <a:endParaRPr sz="240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In addition, the principal may not veto a decision of the council nor make plan or budget changes without SSC approval. 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f129d838b8_0_43"/>
          <p:cNvSpPr txBox="1">
            <a:spLocks noGrp="1"/>
          </p:cNvSpPr>
          <p:nvPr>
            <p:ph type="body" idx="3"/>
          </p:nvPr>
        </p:nvSpPr>
        <p:spPr>
          <a:xfrm>
            <a:off x="566167" y="82200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285" name="Google Shape;285;g2f129d838b8_0_43"/>
          <p:cNvSpPr txBox="1">
            <a:spLocks noGrp="1"/>
          </p:cNvSpPr>
          <p:nvPr>
            <p:ph type="sldNum" idx="12"/>
          </p:nvPr>
        </p:nvSpPr>
        <p:spPr>
          <a:xfrm>
            <a:off x="10620376" y="6333000"/>
            <a:ext cx="4635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86" name="Google Shape;286;g2f129d838b8_0_43"/>
          <p:cNvSpPr txBox="1"/>
          <p:nvPr/>
        </p:nvSpPr>
        <p:spPr>
          <a:xfrm>
            <a:off x="220225" y="943750"/>
            <a:ext cx="105807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E57C4"/>
                </a:solidFill>
              </a:rPr>
              <a:t>The Principal’s Responsibilities</a:t>
            </a:r>
            <a:endParaRPr sz="3000" b="1">
              <a:solidFill>
                <a:srgbClr val="0E57C4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  <p:sp>
        <p:nvSpPr>
          <p:cNvPr id="287" name="Google Shape;287;g2f129d838b8_0_43"/>
          <p:cNvSpPr txBox="1"/>
          <p:nvPr/>
        </p:nvSpPr>
        <p:spPr>
          <a:xfrm>
            <a:off x="325075" y="2002875"/>
            <a:ext cx="5159100" cy="2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Is a voting member of the council;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May not veto a council decision;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May not change the approved plan;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Provides training to SSC members on their roles and responsibilities;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Provides leadership to the council on federal and state regulations;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Assists the chairperson in establishing agendas for the meetings;</a:t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8" name="Google Shape;288;g2f129d838b8_0_43"/>
          <p:cNvSpPr txBox="1"/>
          <p:nvPr/>
        </p:nvSpPr>
        <p:spPr>
          <a:xfrm>
            <a:off x="5620625" y="1929375"/>
            <a:ext cx="4949400" cy="28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Provides or coordinates budget and plan updates to the council;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Provides student achievement information to the council;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Provides council with planning information (e.g., program requirements);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Provides council with budget information (e.g., personnel costs, allowable expenditures); and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Assumes responsibility for the implementation of the approved plan.</a:t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9" name="Google Shape;289;g2f129d838b8_0_43"/>
          <p:cNvSpPr txBox="1"/>
          <p:nvPr/>
        </p:nvSpPr>
        <p:spPr>
          <a:xfrm>
            <a:off x="817925" y="4781725"/>
            <a:ext cx="9427200" cy="734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1">
                <a:solidFill>
                  <a:schemeClr val="dk1"/>
                </a:solidFill>
              </a:rPr>
              <a:t>See your site’s School Innovations &amp; Advocacy, Administrator’s Guide to School Site Councils for all SSC rules and requirements to maintain.</a:t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f129d838b8_0_52"/>
          <p:cNvSpPr txBox="1">
            <a:spLocks noGrp="1"/>
          </p:cNvSpPr>
          <p:nvPr>
            <p:ph type="body" idx="3"/>
          </p:nvPr>
        </p:nvSpPr>
        <p:spPr>
          <a:xfrm>
            <a:off x="566167" y="82200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295" name="Google Shape;295;g2f129d838b8_0_52"/>
          <p:cNvSpPr txBox="1">
            <a:spLocks noGrp="1"/>
          </p:cNvSpPr>
          <p:nvPr>
            <p:ph type="sldNum" idx="12"/>
          </p:nvPr>
        </p:nvSpPr>
        <p:spPr>
          <a:xfrm>
            <a:off x="10620376" y="6333000"/>
            <a:ext cx="4635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96" name="Google Shape;296;g2f129d838b8_0_52"/>
          <p:cNvSpPr txBox="1"/>
          <p:nvPr/>
        </p:nvSpPr>
        <p:spPr>
          <a:xfrm>
            <a:off x="220225" y="943750"/>
            <a:ext cx="105807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rgbClr val="0D57C4"/>
                </a:solidFill>
              </a:rPr>
              <a:t>Conducting the Meeting</a:t>
            </a:r>
            <a:endParaRPr sz="3200" b="1">
              <a:solidFill>
                <a:srgbClr val="0D57C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0D57C4"/>
                </a:solidFill>
              </a:rPr>
              <a:t>(Greene Act)</a:t>
            </a:r>
            <a:endParaRPr sz="3000" b="1">
              <a:solidFill>
                <a:srgbClr val="0E57C4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  <p:sp>
        <p:nvSpPr>
          <p:cNvPr id="297" name="Google Shape;297;g2f129d838b8_0_52"/>
          <p:cNvSpPr txBox="1"/>
          <p:nvPr/>
        </p:nvSpPr>
        <p:spPr>
          <a:xfrm>
            <a:off x="601725" y="2170675"/>
            <a:ext cx="9983100" cy="31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The council cannot act on any item that was not included on the posted agenda. </a:t>
            </a:r>
            <a:endParaRPr sz="21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kempt"/>
              <a:buChar char="●"/>
            </a:pPr>
            <a:r>
              <a:rPr lang="en-US" sz="2100" b="1">
                <a:solidFill>
                  <a:schemeClr val="dk1"/>
                </a:solidFill>
              </a:rPr>
              <a:t>Exception: </a:t>
            </a:r>
            <a:r>
              <a:rPr lang="en-US" sz="2100">
                <a:solidFill>
                  <a:schemeClr val="dk1"/>
                </a:solidFill>
              </a:rPr>
              <a:t> If an action is needed and was not known at the time the agenda was posted, the SSC may, by unanimous vote, add the item on the agenda for action.</a:t>
            </a:r>
            <a:endParaRPr sz="21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Questions and brief statements for clarification may be made as long as there is no impact on students or staff.</a:t>
            </a:r>
            <a:endParaRPr sz="21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If these procedures are violated, upon demand of any person, the council must reconsider the item at its next meeting, after allowing for public comment on the item.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f129d838b8_0_62"/>
          <p:cNvSpPr txBox="1">
            <a:spLocks noGrp="1"/>
          </p:cNvSpPr>
          <p:nvPr>
            <p:ph type="body" idx="3"/>
          </p:nvPr>
        </p:nvSpPr>
        <p:spPr>
          <a:xfrm>
            <a:off x="566167" y="82200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303" name="Google Shape;303;g2f129d838b8_0_62"/>
          <p:cNvSpPr txBox="1">
            <a:spLocks noGrp="1"/>
          </p:cNvSpPr>
          <p:nvPr>
            <p:ph type="sldNum" idx="12"/>
          </p:nvPr>
        </p:nvSpPr>
        <p:spPr>
          <a:xfrm>
            <a:off x="10620376" y="6333000"/>
            <a:ext cx="4635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04" name="Google Shape;304;g2f129d838b8_0_62"/>
          <p:cNvSpPr txBox="1"/>
          <p:nvPr/>
        </p:nvSpPr>
        <p:spPr>
          <a:xfrm>
            <a:off x="220225" y="943750"/>
            <a:ext cx="105807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D57C4"/>
                </a:solidFill>
              </a:rPr>
              <a:t>Agenda Requirements</a:t>
            </a:r>
            <a:endParaRPr sz="3000" b="1">
              <a:solidFill>
                <a:srgbClr val="0E57C4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  <p:sp>
        <p:nvSpPr>
          <p:cNvPr id="305" name="Google Shape;305;g2f129d838b8_0_62"/>
          <p:cNvSpPr txBox="1"/>
          <p:nvPr/>
        </p:nvSpPr>
        <p:spPr>
          <a:xfrm>
            <a:off x="601725" y="2170675"/>
            <a:ext cx="9983100" cy="31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Unkempt"/>
              <a:buChar char="●"/>
            </a:pPr>
            <a:r>
              <a:rPr lang="en-US" sz="2700" b="1">
                <a:solidFill>
                  <a:srgbClr val="3B1D15"/>
                </a:solidFill>
              </a:rPr>
              <a:t>Must</a:t>
            </a:r>
            <a:r>
              <a:rPr lang="en-US" sz="2700">
                <a:solidFill>
                  <a:srgbClr val="3B1D15"/>
                </a:solidFill>
              </a:rPr>
              <a:t> </a:t>
            </a:r>
            <a:r>
              <a:rPr lang="en-US" sz="2700">
                <a:solidFill>
                  <a:schemeClr val="dk1"/>
                </a:solidFill>
              </a:rPr>
              <a:t>be posted in a public place </a:t>
            </a:r>
            <a:r>
              <a:rPr lang="en-US" sz="2700" b="1">
                <a:solidFill>
                  <a:srgbClr val="3B1D15"/>
                </a:solidFill>
              </a:rPr>
              <a:t>72 hours prior </a:t>
            </a:r>
            <a:r>
              <a:rPr lang="en-US" sz="2700">
                <a:solidFill>
                  <a:schemeClr val="dk1"/>
                </a:solidFill>
              </a:rPr>
              <a:t>to the meeting.</a:t>
            </a:r>
            <a:endParaRPr sz="27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-US" sz="2700">
                <a:solidFill>
                  <a:schemeClr val="dk1"/>
                </a:solidFill>
              </a:rPr>
              <a:t>Includes the date, time, location, and each item of business.</a:t>
            </a:r>
            <a:endParaRPr sz="27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-US" sz="2700">
                <a:solidFill>
                  <a:schemeClr val="dk1"/>
                </a:solidFill>
              </a:rPr>
              <a:t>Provides time on the agenda for public comment.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129d838b8_0_69"/>
          <p:cNvSpPr txBox="1">
            <a:spLocks noGrp="1"/>
          </p:cNvSpPr>
          <p:nvPr>
            <p:ph type="body" idx="3"/>
          </p:nvPr>
        </p:nvSpPr>
        <p:spPr>
          <a:xfrm>
            <a:off x="566167" y="82200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311" name="Google Shape;311;g2f129d838b8_0_69"/>
          <p:cNvSpPr txBox="1">
            <a:spLocks noGrp="1"/>
          </p:cNvSpPr>
          <p:nvPr>
            <p:ph type="sldNum" idx="12"/>
          </p:nvPr>
        </p:nvSpPr>
        <p:spPr>
          <a:xfrm>
            <a:off x="10620376" y="6333000"/>
            <a:ext cx="4635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12" name="Google Shape;312;g2f129d838b8_0_69"/>
          <p:cNvSpPr txBox="1"/>
          <p:nvPr/>
        </p:nvSpPr>
        <p:spPr>
          <a:xfrm>
            <a:off x="220225" y="943750"/>
            <a:ext cx="105807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D57C4"/>
                </a:solidFill>
              </a:rPr>
              <a:t>Conducting the Meeting</a:t>
            </a:r>
            <a:endParaRPr sz="3000" b="1">
              <a:solidFill>
                <a:srgbClr val="0E57C4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  <p:sp>
        <p:nvSpPr>
          <p:cNvPr id="313" name="Google Shape;313;g2f129d838b8_0_69"/>
          <p:cNvSpPr txBox="1"/>
          <p:nvPr/>
        </p:nvSpPr>
        <p:spPr>
          <a:xfrm>
            <a:off x="601725" y="2170675"/>
            <a:ext cx="9983100" cy="31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Provide a sign-in sheet for attendees.</a:t>
            </a:r>
            <a:endParaRPr sz="21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Provide copies of the agenda and all materials to SSC members and the 	public.</a:t>
            </a:r>
            <a:endParaRPr sz="21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Follow the contents of the posted agenda.</a:t>
            </a:r>
            <a:endParaRPr sz="21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Use an agreed upon procedure </a:t>
            </a:r>
            <a:r>
              <a:rPr lang="en-US" sz="1500">
                <a:solidFill>
                  <a:schemeClr val="dk1"/>
                </a:solidFill>
              </a:rPr>
              <a:t>(e.g., </a:t>
            </a:r>
            <a:r>
              <a:rPr lang="en-US" sz="1500" i="1">
                <a:solidFill>
                  <a:schemeClr val="dk1"/>
                </a:solidFill>
              </a:rPr>
              <a:t>Roberts’ Rules of Order - 10</a:t>
            </a:r>
            <a:r>
              <a:rPr lang="en-US" sz="2400" i="1" baseline="30000">
                <a:solidFill>
                  <a:schemeClr val="dk1"/>
                </a:solidFill>
              </a:rPr>
              <a:t>th</a:t>
            </a:r>
            <a:r>
              <a:rPr lang="en-US" sz="1500" i="1">
                <a:solidFill>
                  <a:schemeClr val="dk1"/>
                </a:solidFill>
              </a:rPr>
              <a:t> Edition</a:t>
            </a:r>
            <a:r>
              <a:rPr lang="en-US" sz="1500">
                <a:solidFill>
                  <a:schemeClr val="dk1"/>
                </a:solidFill>
              </a:rPr>
              <a:t>) </a:t>
            </a:r>
            <a:r>
              <a:rPr lang="en-US" sz="2100">
                <a:solidFill>
                  <a:schemeClr val="dk1"/>
                </a:solidFill>
              </a:rPr>
              <a:t>for conducting business.</a:t>
            </a:r>
            <a:endParaRPr sz="21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Provide opportunities for all members to discuss items on the agenda.</a:t>
            </a:r>
            <a:endParaRPr sz="21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Maintain minutes of the meeting. </a:t>
            </a:r>
            <a:endParaRPr sz="21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Forward a copy of the agenda, minutes, and sign in sheet to the District Office.</a:t>
            </a:r>
            <a:endParaRPr sz="21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Maintain minutes of the meeting for 3 years.</a:t>
            </a:r>
            <a:endParaRPr sz="2700" b="1">
              <a:solidFill>
                <a:srgbClr val="3B1D1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f129d838b8_0_76"/>
          <p:cNvSpPr txBox="1">
            <a:spLocks noGrp="1"/>
          </p:cNvSpPr>
          <p:nvPr>
            <p:ph type="body" idx="3"/>
          </p:nvPr>
        </p:nvSpPr>
        <p:spPr>
          <a:xfrm>
            <a:off x="566167" y="82200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319" name="Google Shape;319;g2f129d838b8_0_76"/>
          <p:cNvSpPr txBox="1">
            <a:spLocks noGrp="1"/>
          </p:cNvSpPr>
          <p:nvPr>
            <p:ph type="sldNum" idx="12"/>
          </p:nvPr>
        </p:nvSpPr>
        <p:spPr>
          <a:xfrm>
            <a:off x="10620376" y="6333000"/>
            <a:ext cx="4635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20" name="Google Shape;320;g2f129d838b8_0_76"/>
          <p:cNvSpPr txBox="1"/>
          <p:nvPr/>
        </p:nvSpPr>
        <p:spPr>
          <a:xfrm>
            <a:off x="220225" y="943750"/>
            <a:ext cx="105807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300" b="1">
                <a:solidFill>
                  <a:srgbClr val="0E57C4"/>
                </a:solidFill>
              </a:rPr>
              <a:t>Effective School Site Councils ...</a:t>
            </a:r>
            <a:endParaRPr sz="3300" b="1">
              <a:solidFill>
                <a:srgbClr val="0E57C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D57C4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  <p:sp>
        <p:nvSpPr>
          <p:cNvPr id="321" name="Google Shape;321;g2f129d838b8_0_76"/>
          <p:cNvSpPr txBox="1"/>
          <p:nvPr/>
        </p:nvSpPr>
        <p:spPr>
          <a:xfrm>
            <a:off x="519025" y="1960925"/>
            <a:ext cx="9983100" cy="30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US" sz="2100">
                <a:solidFill>
                  <a:schemeClr val="dk1"/>
                </a:solidFill>
              </a:rPr>
              <a:t>Focus on improving student achievement for all students</a:t>
            </a:r>
            <a:endParaRPr sz="21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Maintain a high degree of collaboration</a:t>
            </a:r>
            <a:endParaRPr sz="21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Provide opportunities for shared leadership</a:t>
            </a:r>
            <a:endParaRPr sz="21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Demonstrate good problem solving skills</a:t>
            </a:r>
            <a:endParaRPr sz="21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Allow for all members and the public to freely express their opinions and points of view</a:t>
            </a:r>
            <a:endParaRPr sz="21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Recognize and respect the individuality and creativity each member brings to the team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f129d838b8_0_83"/>
          <p:cNvSpPr txBox="1">
            <a:spLocks noGrp="1"/>
          </p:cNvSpPr>
          <p:nvPr>
            <p:ph type="body" idx="3"/>
          </p:nvPr>
        </p:nvSpPr>
        <p:spPr>
          <a:xfrm>
            <a:off x="566167" y="82200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327" name="Google Shape;327;g2f129d838b8_0_83"/>
          <p:cNvSpPr txBox="1">
            <a:spLocks noGrp="1"/>
          </p:cNvSpPr>
          <p:nvPr>
            <p:ph type="sldNum" idx="12"/>
          </p:nvPr>
        </p:nvSpPr>
        <p:spPr>
          <a:xfrm>
            <a:off x="10620376" y="6333000"/>
            <a:ext cx="4635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28" name="Google Shape;328;g2f129d838b8_0_83"/>
          <p:cNvSpPr txBox="1"/>
          <p:nvPr/>
        </p:nvSpPr>
        <p:spPr>
          <a:xfrm>
            <a:off x="220225" y="943750"/>
            <a:ext cx="105807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0E57C4"/>
                </a:solidFill>
              </a:rPr>
              <a:t>Effective School Site Councils ...</a:t>
            </a:r>
            <a:endParaRPr sz="3300" b="1">
              <a:solidFill>
                <a:srgbClr val="0E57C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D57C4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  <p:sp>
        <p:nvSpPr>
          <p:cNvPr id="329" name="Google Shape;329;g2f129d838b8_0_83"/>
          <p:cNvSpPr txBox="1"/>
          <p:nvPr/>
        </p:nvSpPr>
        <p:spPr>
          <a:xfrm>
            <a:off x="519025" y="1960925"/>
            <a:ext cx="99831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300">
                <a:solidFill>
                  <a:schemeClr val="dk1"/>
                </a:solidFill>
              </a:rPr>
              <a:t>Come prepared with their materials and good ideas;</a:t>
            </a:r>
            <a:endParaRPr sz="230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300">
                <a:solidFill>
                  <a:schemeClr val="dk1"/>
                </a:solidFill>
              </a:rPr>
              <a:t>Communicate with the larger school community about their progress;</a:t>
            </a:r>
            <a:endParaRPr sz="230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300">
                <a:solidFill>
                  <a:schemeClr val="dk1"/>
                </a:solidFill>
              </a:rPr>
              <a:t>Encourage the use of good listening skills;</a:t>
            </a:r>
            <a:endParaRPr sz="230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300">
                <a:solidFill>
                  <a:schemeClr val="dk1"/>
                </a:solidFill>
              </a:rPr>
              <a:t>Seek out information from broader school community; and</a:t>
            </a:r>
            <a:endParaRPr sz="230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300">
                <a:solidFill>
                  <a:schemeClr val="dk1"/>
                </a:solidFill>
              </a:rPr>
              <a:t>Utilize a procedural guide (e.g., </a:t>
            </a:r>
            <a:r>
              <a:rPr lang="en-US" sz="2300" i="1">
                <a:solidFill>
                  <a:schemeClr val="dk1"/>
                </a:solidFill>
              </a:rPr>
              <a:t>Roberts’ Rules of Order</a:t>
            </a:r>
            <a:r>
              <a:rPr lang="en-US" sz="2300">
                <a:solidFill>
                  <a:schemeClr val="dk1"/>
                </a:solidFill>
              </a:rPr>
              <a:t> ) to assure that meetings are properly managed.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f129d838b8_0_90"/>
          <p:cNvSpPr txBox="1">
            <a:spLocks noGrp="1"/>
          </p:cNvSpPr>
          <p:nvPr>
            <p:ph type="body" idx="3"/>
          </p:nvPr>
        </p:nvSpPr>
        <p:spPr>
          <a:xfrm>
            <a:off x="566167" y="82200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335" name="Google Shape;335;g2f129d838b8_0_90"/>
          <p:cNvSpPr txBox="1">
            <a:spLocks noGrp="1"/>
          </p:cNvSpPr>
          <p:nvPr>
            <p:ph type="sldNum" idx="12"/>
          </p:nvPr>
        </p:nvSpPr>
        <p:spPr>
          <a:xfrm>
            <a:off x="10620376" y="6333000"/>
            <a:ext cx="4635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36" name="Google Shape;336;g2f129d838b8_0_90"/>
          <p:cNvSpPr txBox="1"/>
          <p:nvPr/>
        </p:nvSpPr>
        <p:spPr>
          <a:xfrm>
            <a:off x="220225" y="943750"/>
            <a:ext cx="105807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3500" b="1">
                <a:solidFill>
                  <a:srgbClr val="0E57C4"/>
                </a:solidFill>
              </a:rPr>
              <a:t>School Plan for Student Achievement (SPSA)</a:t>
            </a:r>
            <a:endParaRPr sz="2200" b="1">
              <a:solidFill>
                <a:srgbClr val="0E57C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rgbClr val="0E57C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D57C4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  <p:sp>
        <p:nvSpPr>
          <p:cNvPr id="337" name="Google Shape;337;g2f129d838b8_0_90"/>
          <p:cNvSpPr txBox="1"/>
          <p:nvPr/>
        </p:nvSpPr>
        <p:spPr>
          <a:xfrm>
            <a:off x="519025" y="1960925"/>
            <a:ext cx="99831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</a:rPr>
              <a:t>Explain the purpose of the plan</a:t>
            </a:r>
            <a:endParaRPr sz="1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</a:rPr>
              <a:t>	</a:t>
            </a:r>
            <a:r>
              <a:rPr lang="en-US" sz="1600">
                <a:solidFill>
                  <a:schemeClr val="dk1"/>
                </a:solidFill>
              </a:rPr>
              <a:t>Discuss how the plan addresses school needs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</a:rPr>
              <a:t>Goals of the Plan</a:t>
            </a:r>
            <a:endParaRPr sz="1900" b="1">
              <a:solidFill>
                <a:schemeClr val="dk1"/>
              </a:solidFill>
            </a:endParaRPr>
          </a:p>
          <a:p>
            <a:pPr marL="6096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All students will advance towards proficiency in every subject at each grade level, achieved through the implementation of innovative methods, collaboration, continuous staff development, and the effective integration of technology.</a:t>
            </a:r>
            <a:endParaRPr sz="1600">
              <a:solidFill>
                <a:schemeClr val="dk1"/>
              </a:solidFill>
            </a:endParaRPr>
          </a:p>
          <a:p>
            <a:pPr marL="6096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All students will be actively engaged and prepared for learning daily, achieved through providing equitable access to academic, behavioral, and social-emotional support</a:t>
            </a:r>
            <a:endParaRPr sz="1600">
              <a:solidFill>
                <a:schemeClr val="dk1"/>
              </a:solidFill>
            </a:endParaRPr>
          </a:p>
          <a:p>
            <a:pPr marL="6096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Our community and families will actively support students and schools through empowerment, effective two-way communication, engagement, and collaboration.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f129d838b8_0_97"/>
          <p:cNvSpPr txBox="1">
            <a:spLocks noGrp="1"/>
          </p:cNvSpPr>
          <p:nvPr>
            <p:ph type="body" idx="3"/>
          </p:nvPr>
        </p:nvSpPr>
        <p:spPr>
          <a:xfrm>
            <a:off x="566167" y="82200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343" name="Google Shape;343;g2f129d838b8_0_97"/>
          <p:cNvSpPr txBox="1">
            <a:spLocks noGrp="1"/>
          </p:cNvSpPr>
          <p:nvPr>
            <p:ph type="sldNum" idx="12"/>
          </p:nvPr>
        </p:nvSpPr>
        <p:spPr>
          <a:xfrm>
            <a:off x="10620376" y="6333000"/>
            <a:ext cx="4635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44" name="Google Shape;344;g2f129d838b8_0_97"/>
          <p:cNvSpPr txBox="1"/>
          <p:nvPr/>
        </p:nvSpPr>
        <p:spPr>
          <a:xfrm>
            <a:off x="220225" y="943750"/>
            <a:ext cx="105807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0E57C4"/>
                </a:solidFill>
              </a:rPr>
              <a:t>School Plan for Student Achievement (SPSA)</a:t>
            </a:r>
            <a:endParaRPr sz="2200" b="1">
              <a:solidFill>
                <a:srgbClr val="0E57C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rgbClr val="0E57C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D57C4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  <p:sp>
        <p:nvSpPr>
          <p:cNvPr id="345" name="Google Shape;345;g2f129d838b8_0_97"/>
          <p:cNvSpPr txBox="1"/>
          <p:nvPr/>
        </p:nvSpPr>
        <p:spPr>
          <a:xfrm>
            <a:off x="519025" y="1960925"/>
            <a:ext cx="99831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400">
                <a:solidFill>
                  <a:schemeClr val="dk1"/>
                </a:solidFill>
              </a:rPr>
              <a:t>Discuss what supports and services are being provided for all students and specifically for English Learners, Students with Disability, Low Income Students, and Foster Youth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400">
                <a:solidFill>
                  <a:schemeClr val="dk1"/>
                </a:solidFill>
              </a:rPr>
              <a:t>Discuss the role of Student Data and Student Progress in the School Plan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2286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Review SPSA for 2024-2025 – vote to approve any changes </a:t>
            </a:r>
            <a:endParaRPr sz="19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f129d838b8_0_104"/>
          <p:cNvSpPr txBox="1">
            <a:spLocks noGrp="1"/>
          </p:cNvSpPr>
          <p:nvPr>
            <p:ph type="body" idx="3"/>
          </p:nvPr>
        </p:nvSpPr>
        <p:spPr>
          <a:xfrm>
            <a:off x="566167" y="82200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351" name="Google Shape;351;g2f129d838b8_0_104"/>
          <p:cNvSpPr txBox="1">
            <a:spLocks noGrp="1"/>
          </p:cNvSpPr>
          <p:nvPr>
            <p:ph type="sldNum" idx="12"/>
          </p:nvPr>
        </p:nvSpPr>
        <p:spPr>
          <a:xfrm>
            <a:off x="10620376" y="6333000"/>
            <a:ext cx="4635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52" name="Google Shape;352;g2f129d838b8_0_104"/>
          <p:cNvSpPr txBox="1"/>
          <p:nvPr/>
        </p:nvSpPr>
        <p:spPr>
          <a:xfrm>
            <a:off x="220225" y="943750"/>
            <a:ext cx="105807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E57C4"/>
                </a:solidFill>
              </a:rPr>
              <a:t>District Advisory Committee (DAC)</a:t>
            </a:r>
            <a:endParaRPr sz="2200" b="1">
              <a:solidFill>
                <a:srgbClr val="0E57C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rgbClr val="0E57C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D57C4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  <p:sp>
        <p:nvSpPr>
          <p:cNvPr id="353" name="Google Shape;353;g2f129d838b8_0_104"/>
          <p:cNvSpPr txBox="1"/>
          <p:nvPr/>
        </p:nvSpPr>
        <p:spPr>
          <a:xfrm>
            <a:off x="519025" y="1960925"/>
            <a:ext cx="99831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</a:rPr>
              <a:t>2024-2025 Meetings</a:t>
            </a:r>
            <a:endParaRPr sz="2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</a:rPr>
              <a:t>9/30/24</a:t>
            </a:r>
            <a:endParaRPr sz="1900" i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</a:rPr>
              <a:t>10/28/24</a:t>
            </a:r>
            <a:endParaRPr sz="1900" i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</a:rPr>
              <a:t>12/9/24</a:t>
            </a:r>
            <a:endParaRPr sz="1900" i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</a:rPr>
              <a:t>1/27/25</a:t>
            </a:r>
            <a:endParaRPr sz="1900" i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</a:rPr>
              <a:t>3/24/25</a:t>
            </a:r>
            <a:endParaRPr sz="1900" i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</a:rPr>
              <a:t>4/28/25</a:t>
            </a:r>
            <a:endParaRPr sz="1900" i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</a:rPr>
              <a:t>5/19/25</a:t>
            </a:r>
            <a:endParaRPr sz="1900" i="1">
              <a:solidFill>
                <a:schemeClr val="dk1"/>
              </a:solidFill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</a:rPr>
              <a:t>*Select a parent Representative to attend DAC Meetings</a:t>
            </a:r>
            <a:endParaRPr sz="280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f129d838b8_0_111"/>
          <p:cNvSpPr txBox="1">
            <a:spLocks noGrp="1"/>
          </p:cNvSpPr>
          <p:nvPr>
            <p:ph type="body" idx="3"/>
          </p:nvPr>
        </p:nvSpPr>
        <p:spPr>
          <a:xfrm>
            <a:off x="566167" y="82200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359" name="Google Shape;359;g2f129d838b8_0_111"/>
          <p:cNvSpPr txBox="1">
            <a:spLocks noGrp="1"/>
          </p:cNvSpPr>
          <p:nvPr>
            <p:ph type="sldNum" idx="12"/>
          </p:nvPr>
        </p:nvSpPr>
        <p:spPr>
          <a:xfrm>
            <a:off x="10620376" y="6333000"/>
            <a:ext cx="4635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60" name="Google Shape;360;g2f129d838b8_0_111"/>
          <p:cNvSpPr txBox="1"/>
          <p:nvPr/>
        </p:nvSpPr>
        <p:spPr>
          <a:xfrm>
            <a:off x="220225" y="943750"/>
            <a:ext cx="105807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E57C4"/>
                </a:solidFill>
              </a:rPr>
              <a:t>School Safety Plan</a:t>
            </a:r>
            <a:endParaRPr sz="2200" b="1">
              <a:solidFill>
                <a:srgbClr val="0E57C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rgbClr val="0E57C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D57C4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  <p:sp>
        <p:nvSpPr>
          <p:cNvPr id="361" name="Google Shape;361;g2f129d838b8_0_111"/>
          <p:cNvSpPr txBox="1"/>
          <p:nvPr/>
        </p:nvSpPr>
        <p:spPr>
          <a:xfrm>
            <a:off x="519025" y="1960925"/>
            <a:ext cx="99831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chemeClr val="dk1"/>
                </a:solidFill>
              </a:rPr>
              <a:t>Review School Safety Plan</a:t>
            </a:r>
            <a:endParaRPr sz="320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f129d838b8_0_118"/>
          <p:cNvSpPr txBox="1">
            <a:spLocks noGrp="1"/>
          </p:cNvSpPr>
          <p:nvPr>
            <p:ph type="body" idx="3"/>
          </p:nvPr>
        </p:nvSpPr>
        <p:spPr>
          <a:xfrm>
            <a:off x="566167" y="82200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367" name="Google Shape;367;g2f129d838b8_0_118"/>
          <p:cNvSpPr txBox="1">
            <a:spLocks noGrp="1"/>
          </p:cNvSpPr>
          <p:nvPr>
            <p:ph type="sldNum" idx="12"/>
          </p:nvPr>
        </p:nvSpPr>
        <p:spPr>
          <a:xfrm>
            <a:off x="10620376" y="6333000"/>
            <a:ext cx="4635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68" name="Google Shape;368;g2f129d838b8_0_118"/>
          <p:cNvSpPr txBox="1"/>
          <p:nvPr/>
        </p:nvSpPr>
        <p:spPr>
          <a:xfrm>
            <a:off x="220225" y="943750"/>
            <a:ext cx="105807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E57C4"/>
                </a:solidFill>
              </a:rPr>
              <a:t>Budget Transfers</a:t>
            </a:r>
            <a:endParaRPr sz="2200" b="1">
              <a:solidFill>
                <a:srgbClr val="0E57C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rgbClr val="0E57C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D57C4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  <p:sp>
        <p:nvSpPr>
          <p:cNvPr id="369" name="Google Shape;369;g2f129d838b8_0_118"/>
          <p:cNvSpPr txBox="1"/>
          <p:nvPr/>
        </p:nvSpPr>
        <p:spPr>
          <a:xfrm>
            <a:off x="519025" y="1960925"/>
            <a:ext cx="99831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chemeClr val="dk1"/>
                </a:solidFill>
              </a:rPr>
              <a:t>Reason for Transfer(s)</a:t>
            </a:r>
            <a:endParaRPr sz="3200">
              <a:solidFill>
                <a:schemeClr val="dk1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chemeClr val="dk1"/>
                </a:solidFill>
              </a:rPr>
              <a:t>Vote to Approve Transfer(s)</a:t>
            </a:r>
            <a:endParaRPr sz="320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f129d838b8_0_125"/>
          <p:cNvSpPr txBox="1">
            <a:spLocks noGrp="1"/>
          </p:cNvSpPr>
          <p:nvPr>
            <p:ph type="body" idx="3"/>
          </p:nvPr>
        </p:nvSpPr>
        <p:spPr>
          <a:xfrm>
            <a:off x="566167" y="82200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375" name="Google Shape;375;g2f129d838b8_0_125"/>
          <p:cNvSpPr txBox="1">
            <a:spLocks noGrp="1"/>
          </p:cNvSpPr>
          <p:nvPr>
            <p:ph type="sldNum" idx="12"/>
          </p:nvPr>
        </p:nvSpPr>
        <p:spPr>
          <a:xfrm>
            <a:off x="10620376" y="6333000"/>
            <a:ext cx="4635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76" name="Google Shape;376;g2f129d838b8_0_125"/>
          <p:cNvSpPr txBox="1"/>
          <p:nvPr/>
        </p:nvSpPr>
        <p:spPr>
          <a:xfrm>
            <a:off x="220225" y="943750"/>
            <a:ext cx="105807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E57C4"/>
                </a:solidFill>
              </a:rPr>
              <a:t>Future Meetings:</a:t>
            </a:r>
            <a:endParaRPr sz="2200" b="1">
              <a:solidFill>
                <a:srgbClr val="0E57C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rgbClr val="0E57C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D57C4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  <p:sp>
        <p:nvSpPr>
          <p:cNvPr id="377" name="Google Shape;377;g2f129d838b8_0_125"/>
          <p:cNvSpPr txBox="1"/>
          <p:nvPr/>
        </p:nvSpPr>
        <p:spPr>
          <a:xfrm>
            <a:off x="519025" y="1960925"/>
            <a:ext cx="99831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●"/>
            </a:pPr>
            <a:r>
              <a:rPr lang="en-US" sz="2400">
                <a:solidFill>
                  <a:srgbClr val="FF0000"/>
                </a:solidFill>
              </a:rPr>
              <a:t>List all meeting dates:</a:t>
            </a:r>
            <a:endParaRPr sz="2400">
              <a:solidFill>
                <a:srgbClr val="FF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</a:rPr>
              <a:t>[Send these dates to Rocio Beltran, at State &amp; Federal Projects Dept.]</a:t>
            </a:r>
            <a:endParaRPr sz="3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900" b="0"/>
              <a:t>Call the Meeting to Order</a:t>
            </a:r>
            <a:endParaRPr sz="1900" b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900" b="0"/>
              <a:t>Roll Call of Members</a:t>
            </a:r>
            <a:endParaRPr sz="1900" b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900" b="0"/>
              <a:t>Public Comment</a:t>
            </a:r>
            <a:endParaRPr sz="1900" b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900" b="0"/>
              <a:t>Purpose of LCAP and Title I funding</a:t>
            </a:r>
            <a:endParaRPr sz="1900" b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900" b="0"/>
              <a:t>School Site Council (SSC) Training</a:t>
            </a:r>
            <a:endParaRPr sz="1900" b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900" b="0"/>
              <a:t>Election of Officers/District Advisory Committee Representative</a:t>
            </a:r>
            <a:endParaRPr sz="1800" b="0">
              <a:solidFill>
                <a:srgbClr val="695D46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900" b="0"/>
              <a:t>SPSA Review and Approval  </a:t>
            </a:r>
            <a:endParaRPr sz="1900" b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900" b="0"/>
              <a:t>School Safety Plan Review and Approval </a:t>
            </a:r>
            <a:endParaRPr sz="1900" b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900" b="0"/>
              <a:t>Review Budget Transfers</a:t>
            </a:r>
            <a:endParaRPr sz="1900" b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900" b="0"/>
              <a:t>Next Meeting:  October/November</a:t>
            </a:r>
            <a:endParaRPr/>
          </a:p>
        </p:txBody>
      </p:sp>
      <p:sp>
        <p:nvSpPr>
          <p:cNvPr id="169" name="Google Shape;169;p4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72" name="Google Shape;172;p4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7"/>
          <p:cNvSpPr txBox="1">
            <a:spLocks noGrp="1"/>
          </p:cNvSpPr>
          <p:nvPr>
            <p:ph type="sldNum" idx="12"/>
          </p:nvPr>
        </p:nvSpPr>
        <p:spPr>
          <a:xfrm>
            <a:off x="1090954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6"/>
          <p:cNvSpPr txBox="1">
            <a:spLocks noGrp="1"/>
          </p:cNvSpPr>
          <p:nvPr>
            <p:ph type="sldNum" idx="12"/>
          </p:nvPr>
        </p:nvSpPr>
        <p:spPr>
          <a:xfrm>
            <a:off x="10951845" y="64093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31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107" cy="409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</a:pPr>
            <a:r>
              <a:rPr lang="en-US" sz="4200"/>
              <a:t>Review</a:t>
            </a:r>
            <a:endParaRPr sz="42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</a:pPr>
            <a:endParaRPr sz="4900"/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Appropriate use of Title I and LCAP funds</a:t>
            </a: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br>
              <a:rPr lang="en-US"/>
            </a:br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107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r>
              <a:rPr lang="en-US" sz="3200"/>
              <a:t>School Site Council (SSC)</a:t>
            </a:r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80" name="Google Shape;180;p5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107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86" name="Google Shape;186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975" y="388375"/>
            <a:ext cx="11503026" cy="553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/>
          <p:nvPr/>
        </p:nvSpPr>
        <p:spPr>
          <a:xfrm>
            <a:off x="256032" y="5907024"/>
            <a:ext cx="1389888" cy="7731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95" name="Google Shape;195;p7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985700" y="1436625"/>
            <a:ext cx="9647400" cy="11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School Site Council (SSC) Training</a:t>
            </a:r>
            <a:endParaRPr sz="3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 txBox="1">
            <a:spLocks noGrp="1"/>
          </p:cNvSpPr>
          <p:nvPr>
            <p:ph type="subTitle" idx="1"/>
          </p:nvPr>
        </p:nvSpPr>
        <p:spPr>
          <a:xfrm>
            <a:off x="566575" y="1645673"/>
            <a:ext cx="10054200" cy="1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02" name="Google Shape;202;p8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</a:rPr>
              <a:t>Basic Principle for Legislating School Site</a:t>
            </a:r>
            <a:r>
              <a:rPr lang="en-US" sz="3200">
                <a:solidFill>
                  <a:schemeClr val="dk1"/>
                </a:solidFill>
              </a:rPr>
              <a:t> </a:t>
            </a:r>
            <a:endParaRPr sz="28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dk1"/>
                </a:solidFill>
              </a:rPr>
              <a:t>The California Legislature believes that the individuals who are most affected by the operation of the school should have a major role in the decisions regarding how a school functions.</a:t>
            </a:r>
            <a:endParaRPr sz="2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618700" y="3282200"/>
            <a:ext cx="10054200" cy="16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</a:rPr>
              <a:t>Legislative Intent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Education should be a joint effort of parents, teachers, administrators, and other school staff.</a:t>
            </a:r>
            <a:endParaRPr sz="6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/>
              <a:t>The California </a:t>
            </a:r>
            <a:r>
              <a:rPr lang="en-US" sz="2000" i="1"/>
              <a:t>Education Code</a:t>
            </a:r>
            <a:r>
              <a:rPr lang="en-US" sz="2000"/>
              <a:t> requires school site councils to:</a:t>
            </a:r>
            <a:endParaRPr sz="2000"/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 b="0"/>
              <a:t>Measure effectiveness of improvement strategies at the school.</a:t>
            </a:r>
            <a:endParaRPr sz="2000" b="0"/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 b="0"/>
              <a:t>Seek input from school advisory committees (PTA, ELAC, CTE, etc).</a:t>
            </a:r>
            <a:endParaRPr sz="2000" b="0"/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 b="0"/>
              <a:t>Reaffirm or revise school goals.</a:t>
            </a:r>
            <a:endParaRPr sz="2000" b="0"/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 b="0"/>
              <a:t>Revise improvement strategies and expenditures.</a:t>
            </a:r>
            <a:endParaRPr sz="2000" b="0"/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 b="0"/>
              <a:t>Recommend the approved School Plan for Student Achievement (SPSA) to the governing board.</a:t>
            </a:r>
            <a:endParaRPr sz="2000" b="0"/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 b="0"/>
              <a:t>Monitor implementation of the SPSA.</a:t>
            </a:r>
            <a:endParaRPr/>
          </a:p>
        </p:txBody>
      </p:sp>
      <p:sp>
        <p:nvSpPr>
          <p:cNvPr id="211" name="Google Shape;211;p9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</a:rPr>
              <a:t>SSC Responsibilities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212" name="Google Shape;212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13" name="Google Shape;213;p9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>
            <a:spLocks noGrp="1"/>
          </p:cNvSpPr>
          <p:nvPr>
            <p:ph type="body" idx="3"/>
          </p:nvPr>
        </p:nvSpPr>
        <p:spPr>
          <a:xfrm>
            <a:off x="566575" y="1021198"/>
            <a:ext cx="10054200" cy="3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</a:rPr>
              <a:t>Other SSC Responsibilities</a:t>
            </a:r>
            <a:endParaRPr sz="2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1">
              <a:solidFill>
                <a:schemeClr val="dk1"/>
              </a:solidFill>
            </a:endParaRPr>
          </a:p>
          <a:p>
            <a:pPr marL="9144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2900" b="1">
                <a:solidFill>
                  <a:schemeClr val="dk1"/>
                </a:solidFill>
              </a:rPr>
              <a:t>Provide input on District LCAP through the District Advisory Committee</a:t>
            </a:r>
            <a:endParaRPr sz="2900" b="1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 b="1">
              <a:solidFill>
                <a:schemeClr val="dk1"/>
              </a:solidFill>
            </a:endParaRPr>
          </a:p>
          <a:p>
            <a:pPr marL="9144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2900" b="1">
                <a:solidFill>
                  <a:schemeClr val="dk1"/>
                </a:solidFill>
              </a:rPr>
              <a:t>Provide input on school allocated LCAP fund expenditures</a:t>
            </a:r>
            <a:endParaRPr/>
          </a:p>
        </p:txBody>
      </p:sp>
      <p:sp>
        <p:nvSpPr>
          <p:cNvPr id="219" name="Google Shape;219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20" name="Google Shape;220;p10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ation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1807</Words>
  <Application>Microsoft Office PowerPoint</Application>
  <PresentationFormat>Widescreen</PresentationFormat>
  <Paragraphs>237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Franklin Gothic</vt:lpstr>
      <vt:lpstr>Unkempt</vt:lpstr>
      <vt:lpstr>Gill Sans</vt:lpstr>
      <vt:lpstr>Open Sans</vt:lpstr>
      <vt:lpstr>Libre Franklin</vt:lpstr>
      <vt:lpstr>Times New Roman</vt:lpstr>
      <vt:lpstr>Noto Sans Symbols</vt:lpstr>
      <vt:lpstr>Office Theme</vt:lpstr>
      <vt:lpstr>Foundations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Beltran, Rocio</dc:creator>
  <cp:lastModifiedBy>Beltran, Rocio</cp:lastModifiedBy>
  <cp:revision>1</cp:revision>
  <dcterms:modified xsi:type="dcterms:W3CDTF">2024-08-16T17:12:38Z</dcterms:modified>
</cp:coreProperties>
</file>