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handoutMasterIdLst>
    <p:handoutMasterId r:id="rId67"/>
  </p:handoutMasterIdLst>
  <p:sldIdLst>
    <p:sldId id="260" r:id="rId2"/>
    <p:sldId id="270" r:id="rId3"/>
    <p:sldId id="372" r:id="rId4"/>
    <p:sldId id="300" r:id="rId5"/>
    <p:sldId id="301" r:id="rId6"/>
    <p:sldId id="302" r:id="rId7"/>
    <p:sldId id="303" r:id="rId8"/>
    <p:sldId id="304" r:id="rId9"/>
    <p:sldId id="305" r:id="rId10"/>
    <p:sldId id="306" r:id="rId11"/>
    <p:sldId id="309" r:id="rId12"/>
    <p:sldId id="310" r:id="rId13"/>
    <p:sldId id="311" r:id="rId14"/>
    <p:sldId id="312" r:id="rId15"/>
    <p:sldId id="313" r:id="rId16"/>
    <p:sldId id="314" r:id="rId17"/>
    <p:sldId id="315" r:id="rId18"/>
    <p:sldId id="316" r:id="rId19"/>
    <p:sldId id="317" r:id="rId20"/>
    <p:sldId id="318" r:id="rId21"/>
    <p:sldId id="319" r:id="rId22"/>
    <p:sldId id="321" r:id="rId23"/>
    <p:sldId id="322" r:id="rId24"/>
    <p:sldId id="323" r:id="rId25"/>
    <p:sldId id="324" r:id="rId26"/>
    <p:sldId id="325" r:id="rId27"/>
    <p:sldId id="326" r:id="rId28"/>
    <p:sldId id="327" r:id="rId29"/>
    <p:sldId id="328" r:id="rId30"/>
    <p:sldId id="329" r:id="rId31"/>
    <p:sldId id="330" r:id="rId32"/>
    <p:sldId id="332" r:id="rId33"/>
    <p:sldId id="333" r:id="rId34"/>
    <p:sldId id="334" r:id="rId35"/>
    <p:sldId id="335" r:id="rId36"/>
    <p:sldId id="336" r:id="rId37"/>
    <p:sldId id="337" r:id="rId38"/>
    <p:sldId id="338" r:id="rId39"/>
    <p:sldId id="339" r:id="rId40"/>
    <p:sldId id="340" r:id="rId41"/>
    <p:sldId id="341" r:id="rId42"/>
    <p:sldId id="342" r:id="rId43"/>
    <p:sldId id="343" r:id="rId44"/>
    <p:sldId id="344" r:id="rId45"/>
    <p:sldId id="345" r:id="rId46"/>
    <p:sldId id="346" r:id="rId47"/>
    <p:sldId id="347" r:id="rId48"/>
    <p:sldId id="348" r:id="rId49"/>
    <p:sldId id="349" r:id="rId50"/>
    <p:sldId id="351" r:id="rId51"/>
    <p:sldId id="352" r:id="rId52"/>
    <p:sldId id="353" r:id="rId53"/>
    <p:sldId id="354" r:id="rId54"/>
    <p:sldId id="355" r:id="rId55"/>
    <p:sldId id="356" r:id="rId56"/>
    <p:sldId id="357" r:id="rId57"/>
    <p:sldId id="358" r:id="rId58"/>
    <p:sldId id="359" r:id="rId59"/>
    <p:sldId id="360" r:id="rId60"/>
    <p:sldId id="361" r:id="rId61"/>
    <p:sldId id="289" r:id="rId62"/>
    <p:sldId id="294" r:id="rId63"/>
    <p:sldId id="295" r:id="rId64"/>
    <p:sldId id="290" r:id="rId6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CCDE"/>
    <a:srgbClr val="404040"/>
    <a:srgbClr val="FAFAFA"/>
    <a:srgbClr val="1F44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2" autoAdjust="0"/>
    <p:restoredTop sz="83659" autoAdjust="0"/>
  </p:normalViewPr>
  <p:slideViewPr>
    <p:cSldViewPr snapToGrid="0">
      <p:cViewPr varScale="1">
        <p:scale>
          <a:sx n="63" d="100"/>
          <a:sy n="63" d="100"/>
        </p:scale>
        <p:origin x="1158" y="78"/>
      </p:cViewPr>
      <p:guideLst/>
    </p:cSldViewPr>
  </p:slideViewPr>
  <p:notesTextViewPr>
    <p:cViewPr>
      <p:scale>
        <a:sx n="1" d="1"/>
        <a:sy n="1" d="1"/>
      </p:scale>
      <p:origin x="0" y="0"/>
    </p:cViewPr>
  </p:notesTextViewPr>
  <p:notesViewPr>
    <p:cSldViewPr snapToGrid="0">
      <p:cViewPr varScale="1">
        <p:scale>
          <a:sx n="84" d="100"/>
          <a:sy n="84" d="100"/>
        </p:scale>
        <p:origin x="3828"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2318" tIns="46159" rIns="92318" bIns="46159" rtlCol="0"/>
          <a:lstStyle>
            <a:lvl1pPr algn="l">
              <a:defRPr sz="1200"/>
            </a:lvl1pPr>
          </a:lstStyle>
          <a:p>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2318" tIns="46159" rIns="92318" bIns="4615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2318" tIns="46159" rIns="92318" bIns="46159" rtlCol="0" anchor="b"/>
          <a:lstStyle>
            <a:lvl1pPr algn="r">
              <a:defRPr sz="1200"/>
            </a:lvl1pPr>
          </a:lstStyle>
          <a:p>
            <a:fld id="{AEE5473F-A7EE-4CB8-A877-480C88621647}" type="slidenum">
              <a:rPr lang="en-US" smtClean="0"/>
              <a:t>‹#›</a:t>
            </a:fld>
            <a:endParaRPr lang="en-US"/>
          </a:p>
        </p:txBody>
      </p:sp>
    </p:spTree>
    <p:extLst>
      <p:ext uri="{BB962C8B-B14F-4D97-AF65-F5344CB8AC3E}">
        <p14:creationId xmlns:p14="http://schemas.microsoft.com/office/powerpoint/2010/main" val="2488422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2318" tIns="46159" rIns="92318" bIns="46159"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2318" tIns="46159" rIns="92318" bIns="46159" rtlCol="0"/>
          <a:lstStyle>
            <a:lvl1pPr algn="r">
              <a:defRPr sz="1200"/>
            </a:lvl1pPr>
          </a:lstStyle>
          <a:p>
            <a:fld id="{3CE73817-311B-495C-80B2-0C9E98B08254}" type="datetimeFigureOut">
              <a:rPr lang="en-US" smtClean="0"/>
              <a:t>8/17/2022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2318" tIns="46159" rIns="92318" bIns="46159" rtlCol="0" anchor="ctr"/>
          <a:lstStyle/>
          <a:p>
            <a:endParaRPr lang="en-US"/>
          </a:p>
        </p:txBody>
      </p:sp>
      <p:sp>
        <p:nvSpPr>
          <p:cNvPr id="5" name="Notes Placeholder 4"/>
          <p:cNvSpPr>
            <a:spLocks noGrp="1"/>
          </p:cNvSpPr>
          <p:nvPr>
            <p:ph type="body" sz="quarter" idx="3"/>
          </p:nvPr>
        </p:nvSpPr>
        <p:spPr>
          <a:xfrm>
            <a:off x="701040" y="4473894"/>
            <a:ext cx="5608320" cy="3660457"/>
          </a:xfrm>
          <a:prstGeom prst="rect">
            <a:avLst/>
          </a:prstGeom>
        </p:spPr>
        <p:txBody>
          <a:bodyPr vert="horz" lIns="92318" tIns="46159" rIns="92318" bIns="461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2318" tIns="46159" rIns="92318" bIns="4615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2318" tIns="46159" rIns="92318" bIns="46159" rtlCol="0" anchor="b"/>
          <a:lstStyle>
            <a:lvl1pPr algn="r">
              <a:defRPr sz="1200"/>
            </a:lvl1pPr>
          </a:lstStyle>
          <a:p>
            <a:fld id="{45F8968B-AD88-48BC-80BF-D3D11AECA952}" type="slidenum">
              <a:rPr lang="en-US" smtClean="0"/>
              <a:t>‹#›</a:t>
            </a:fld>
            <a:endParaRPr lang="en-US"/>
          </a:p>
        </p:txBody>
      </p:sp>
    </p:spTree>
    <p:extLst>
      <p:ext uri="{BB962C8B-B14F-4D97-AF65-F5344CB8AC3E}">
        <p14:creationId xmlns:p14="http://schemas.microsoft.com/office/powerpoint/2010/main" val="1490523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You are</a:t>
            </a:r>
            <a:r>
              <a:rPr lang="en-US" baseline="0" dirty="0"/>
              <a:t> one of 5 (or 3 or 7)</a:t>
            </a:r>
            <a:endParaRPr lang="en-US" dirty="0"/>
          </a:p>
        </p:txBody>
      </p:sp>
      <p:sp>
        <p:nvSpPr>
          <p:cNvPr id="4" name="Slide Number Placeholder 3"/>
          <p:cNvSpPr>
            <a:spLocks noGrp="1"/>
          </p:cNvSpPr>
          <p:nvPr>
            <p:ph type="sldNum" sz="quarter" idx="10"/>
          </p:nvPr>
        </p:nvSpPr>
        <p:spPr/>
        <p:txBody>
          <a:bodyPr/>
          <a:lstStyle/>
          <a:p>
            <a:fld id="{45F8968B-AD88-48BC-80BF-D3D11AECA952}" type="slidenum">
              <a:rPr lang="en-US" smtClean="0"/>
              <a:t>3</a:t>
            </a:fld>
            <a:endParaRPr lang="en-US"/>
          </a:p>
        </p:txBody>
      </p:sp>
    </p:spTree>
    <p:extLst>
      <p:ext uri="{BB962C8B-B14F-4D97-AF65-F5344CB8AC3E}">
        <p14:creationId xmlns:p14="http://schemas.microsoft.com/office/powerpoint/2010/main" val="3418141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4</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317317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7</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72703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8</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3341744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9</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01242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10</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1339802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11</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1994028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12</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1881376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13</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9651763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14</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3525477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15</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1948191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16</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764107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17</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84189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18</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1375785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20</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850170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21</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753204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22</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059578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23</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8586554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24</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3509735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25</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990773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26</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1743680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27</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9985342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28</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1448165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29</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3403210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30</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870143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31</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19461013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33</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7695605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34</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6864317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36</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1776241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37</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1607299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39</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36608465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40</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5578818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41</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3234079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42</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37689358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43</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34877584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44</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4715040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73D83E-224B-4B3A-A941-AC9F860CDC4C}" type="slidenum">
              <a:rPr lang="en-US" smtClean="0"/>
              <a:t>45</a:t>
            </a:fld>
            <a:endParaRPr lang="en-US" dirty="0"/>
          </a:p>
        </p:txBody>
      </p:sp>
      <p:sp>
        <p:nvSpPr>
          <p:cNvPr id="5" name="Date Placeholder 4"/>
          <p:cNvSpPr>
            <a:spLocks noGrp="1"/>
          </p:cNvSpPr>
          <p:nvPr>
            <p:ph type="dt" idx="11"/>
          </p:nvPr>
        </p:nvSpPr>
        <p:spPr/>
        <p:txBody>
          <a:bodyPr/>
          <a:lstStyle/>
          <a:p>
            <a:pPr>
              <a:defRPr/>
            </a:pPr>
            <a:endParaRPr lang="en-US"/>
          </a:p>
        </p:txBody>
      </p:sp>
    </p:spTree>
    <p:extLst>
      <p:ext uri="{BB962C8B-B14F-4D97-AF65-F5344CB8AC3E}">
        <p14:creationId xmlns:p14="http://schemas.microsoft.com/office/powerpoint/2010/main" val="284917430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6"/>
          <p:cNvSpPr>
            <a:spLocks noGrp="1"/>
          </p:cNvSpPr>
          <p:nvPr>
            <p:ph type="sldNum" sz="quarter" idx="5"/>
          </p:nvPr>
        </p:nvSpPr>
        <p:spPr>
          <a:noFill/>
          <a:ln>
            <a:miter lim="800000"/>
            <a:headEnd/>
            <a:tailEnd/>
          </a:ln>
        </p:spPr>
        <p:txBody>
          <a:bodyPr/>
          <a:lstStyle/>
          <a:p>
            <a:fld id="{41B0AB09-D5E5-41AE-8B16-34892A5FCC9E}" type="slidenum">
              <a:rPr lang="en-US" altLang="en-US" smtClean="0">
                <a:cs typeface="Arial" charset="0"/>
              </a:rPr>
              <a:pPr/>
              <a:t>46</a:t>
            </a:fld>
            <a:endParaRPr lang="en-US" altLang="en-US" dirty="0">
              <a:cs typeface="Arial" charset="0"/>
            </a:endParaRPr>
          </a:p>
        </p:txBody>
      </p:sp>
      <p:sp>
        <p:nvSpPr>
          <p:cNvPr id="24578"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p:spPr>
      </p:sp>
      <p:sp>
        <p:nvSpPr>
          <p:cNvPr id="24579" name="Notes Placeholder 2"/>
          <p:cNvSpPr>
            <a:spLocks noGrp="1"/>
          </p:cNvSpPr>
          <p:nvPr>
            <p:ph type="body" idx="1"/>
          </p:nvPr>
        </p:nvSpPr>
        <p:spPr>
          <a:noFill/>
        </p:spPr>
        <p:txBody>
          <a:bodyPr/>
          <a:lstStyle/>
          <a:p>
            <a:pPr eaLnBrk="1" hangingPunct="1">
              <a:spcBef>
                <a:spcPct val="0"/>
              </a:spcBef>
            </a:pPr>
            <a:endParaRPr lang="en-US" altLang="en-US" dirty="0"/>
          </a:p>
        </p:txBody>
      </p:sp>
      <p:sp>
        <p:nvSpPr>
          <p:cNvPr id="24580" name="Slide Number Placeholder 3"/>
          <p:cNvSpPr txBox="1">
            <a:spLocks noGrp="1"/>
          </p:cNvSpPr>
          <p:nvPr/>
        </p:nvSpPr>
        <p:spPr bwMode="auto">
          <a:xfrm>
            <a:off x="4386001" y="10208727"/>
            <a:ext cx="3356578" cy="537784"/>
          </a:xfrm>
          <a:prstGeom prst="rect">
            <a:avLst/>
          </a:prstGeom>
          <a:noFill/>
          <a:ln w="9525">
            <a:noFill/>
            <a:miter lim="800000"/>
            <a:headEnd/>
            <a:tailEnd/>
          </a:ln>
        </p:spPr>
        <p:txBody>
          <a:bodyPr lIns="105663" tIns="52831" rIns="105663" bIns="52831" anchor="b"/>
          <a:lstStyle/>
          <a:p>
            <a:pPr algn="r"/>
            <a:fld id="{5DF64E79-8F3C-422B-A35F-EB616B9739AF}" type="slidenum">
              <a:rPr lang="en-US" altLang="en-US" sz="1400">
                <a:latin typeface="Calibri" pitchFamily="34" charset="0"/>
              </a:rPr>
              <a:pPr algn="r"/>
              <a:t>46</a:t>
            </a:fld>
            <a:endParaRPr lang="en-US" altLang="en-US" sz="1400" dirty="0">
              <a:latin typeface="Calibri" pitchFamily="34" charset="0"/>
            </a:endParaRPr>
          </a:p>
        </p:txBody>
      </p:sp>
    </p:spTree>
    <p:extLst>
      <p:ext uri="{BB962C8B-B14F-4D97-AF65-F5344CB8AC3E}">
        <p14:creationId xmlns:p14="http://schemas.microsoft.com/office/powerpoint/2010/main" val="27154054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[PICTURE</a:t>
            </a:r>
            <a:r>
              <a:rPr lang="en-US" baseline="0" dirty="0"/>
              <a:t> CAN BE SWITCHED OUT WITH OTHER APPROVED BLUE HAT ATTORNEY IMAGES.]</a:t>
            </a:r>
            <a:endParaRPr lang="en-US" dirty="0"/>
          </a:p>
        </p:txBody>
      </p:sp>
      <p:sp>
        <p:nvSpPr>
          <p:cNvPr id="4" name="Slide Number Placeholder 3"/>
          <p:cNvSpPr>
            <a:spLocks noGrp="1"/>
          </p:cNvSpPr>
          <p:nvPr>
            <p:ph type="sldNum" sz="quarter" idx="10"/>
          </p:nvPr>
        </p:nvSpPr>
        <p:spPr/>
        <p:txBody>
          <a:bodyPr/>
          <a:lstStyle/>
          <a:p>
            <a:fld id="{45F8968B-AD88-48BC-80BF-D3D11AECA952}" type="slidenum">
              <a:rPr lang="en-US" smtClean="0"/>
              <a:t>61</a:t>
            </a:fld>
            <a:endParaRPr lang="en-US"/>
          </a:p>
        </p:txBody>
      </p:sp>
    </p:spTree>
    <p:extLst>
      <p:ext uri="{BB962C8B-B14F-4D97-AF65-F5344CB8AC3E}">
        <p14:creationId xmlns:p14="http://schemas.microsoft.com/office/powerpoint/2010/main" val="6343385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F8968B-AD88-48BC-80BF-D3D11AECA952}" type="slidenum">
              <a:rPr lang="en-US" smtClean="0"/>
              <a:t>62</a:t>
            </a:fld>
            <a:endParaRPr lang="en-US"/>
          </a:p>
        </p:txBody>
      </p:sp>
    </p:spTree>
    <p:extLst>
      <p:ext uri="{BB962C8B-B14F-4D97-AF65-F5344CB8AC3E}">
        <p14:creationId xmlns:p14="http://schemas.microsoft.com/office/powerpoint/2010/main" val="5489968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5F8968B-AD88-48BC-80BF-D3D11AECA952}" type="slidenum">
              <a:rPr lang="en-US" smtClean="0"/>
              <a:t>64</a:t>
            </a:fld>
            <a:endParaRPr lang="en-US"/>
          </a:p>
        </p:txBody>
      </p:sp>
    </p:spTree>
    <p:extLst>
      <p:ext uri="{BB962C8B-B14F-4D97-AF65-F5344CB8AC3E}">
        <p14:creationId xmlns:p14="http://schemas.microsoft.com/office/powerpoint/2010/main" val="28229949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0" y="0"/>
            <a:ext cx="12192000" cy="6858000"/>
          </a:xfrm>
          <a:prstGeom prst="rect">
            <a:avLst/>
          </a:prstGeom>
        </p:spPr>
      </p:pic>
      <p:sp>
        <p:nvSpPr>
          <p:cNvPr id="24" name="Rectangle 23"/>
          <p:cNvSpPr/>
          <p:nvPr userDrawn="1"/>
        </p:nvSpPr>
        <p:spPr>
          <a:xfrm>
            <a:off x="546653" y="0"/>
            <a:ext cx="417444" cy="1868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hasCustomPrompt="1"/>
          </p:nvPr>
        </p:nvSpPr>
        <p:spPr>
          <a:xfrm>
            <a:off x="611180" y="1868556"/>
            <a:ext cx="9967747" cy="2053098"/>
          </a:xfrm>
        </p:spPr>
        <p:txBody>
          <a:bodyPr anchor="b">
            <a:normAutofit/>
          </a:bodyPr>
          <a:lstStyle>
            <a:lvl1pPr algn="l">
              <a:defRPr sz="4400">
                <a:solidFill>
                  <a:srgbClr val="1F448A"/>
                </a:solidFill>
              </a:defRPr>
            </a:lvl1pPr>
          </a:lstStyle>
          <a:p>
            <a:r>
              <a:rPr lang="en-US" dirty="0"/>
              <a:t>Click to edit Presentation Title</a:t>
            </a:r>
          </a:p>
        </p:txBody>
      </p:sp>
      <p:sp>
        <p:nvSpPr>
          <p:cNvPr id="3" name="Subtitle 2"/>
          <p:cNvSpPr>
            <a:spLocks noGrp="1"/>
          </p:cNvSpPr>
          <p:nvPr>
            <p:ph type="subTitle" idx="1" hasCustomPrompt="1"/>
          </p:nvPr>
        </p:nvSpPr>
        <p:spPr>
          <a:xfrm>
            <a:off x="611180" y="4547593"/>
            <a:ext cx="8931173" cy="548640"/>
          </a:xfrm>
        </p:spPr>
        <p:txBody>
          <a:bodyPr>
            <a:normAutofit/>
          </a:bodyPr>
          <a:lstStyle>
            <a:lvl1pPr marL="0" indent="0" algn="l">
              <a:buNone/>
              <a:defRPr sz="2800" b="0">
                <a:solidFill>
                  <a:srgbClr val="1F448A"/>
                </a:solidFill>
                <a:latin typeface="+mj-lt"/>
                <a:ea typeface="Gadug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Presented by</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8029" y="662898"/>
            <a:ext cx="5860019" cy="1159443"/>
          </a:xfrm>
          <a:prstGeom prst="rect">
            <a:avLst/>
          </a:prstGeom>
        </p:spPr>
      </p:pic>
      <p:sp>
        <p:nvSpPr>
          <p:cNvPr id="23" name="Text Placeholder 22"/>
          <p:cNvSpPr>
            <a:spLocks noGrp="1"/>
          </p:cNvSpPr>
          <p:nvPr>
            <p:ph type="body" sz="quarter" idx="10" hasCustomPrompt="1"/>
          </p:nvPr>
        </p:nvSpPr>
        <p:spPr>
          <a:xfrm>
            <a:off x="611180" y="5791202"/>
            <a:ext cx="7209029" cy="440861"/>
          </a:xfrm>
        </p:spPr>
        <p:txBody>
          <a:bodyPr>
            <a:normAutofit/>
          </a:bodyPr>
          <a:lstStyle>
            <a:lvl1pPr marL="0" indent="0">
              <a:buNone/>
              <a:defRPr sz="2200" b="0">
                <a:solidFill>
                  <a:srgbClr val="6DCCDE"/>
                </a:solidFill>
                <a:latin typeface="+mj-lt"/>
                <a:ea typeface="Gadugi" panose="020B0502040204020203" pitchFamily="34" charset="0"/>
              </a:defRPr>
            </a:lvl1pPr>
          </a:lstStyle>
          <a:p>
            <a:pPr lvl="0"/>
            <a:r>
              <a:rPr lang="en-US" dirty="0"/>
              <a:t>CLICK TO EDIT DATE</a:t>
            </a:r>
          </a:p>
        </p:txBody>
      </p:sp>
      <p:sp>
        <p:nvSpPr>
          <p:cNvPr id="6" name="Text Placeholder 5"/>
          <p:cNvSpPr>
            <a:spLocks noGrp="1"/>
          </p:cNvSpPr>
          <p:nvPr>
            <p:ph type="body" sz="quarter" idx="11" hasCustomPrompt="1"/>
          </p:nvPr>
        </p:nvSpPr>
        <p:spPr>
          <a:xfrm>
            <a:off x="611180" y="5361648"/>
            <a:ext cx="7209029" cy="429552"/>
          </a:xfrm>
        </p:spPr>
        <p:txBody>
          <a:bodyPr vert="horz" lIns="91440" tIns="45720" rIns="91440" bIns="45720" rtlCol="0">
            <a:normAutofit/>
          </a:bodyPr>
          <a:lstStyle>
            <a:lvl1pPr>
              <a:defRPr lang="en-US" sz="2200" b="0" dirty="0">
                <a:solidFill>
                  <a:srgbClr val="6DCCDE"/>
                </a:solidFill>
              </a:defRPr>
            </a:lvl1pPr>
          </a:lstStyle>
          <a:p>
            <a:pPr lvl="0"/>
            <a:r>
              <a:rPr lang="en-US" dirty="0"/>
              <a:t>CLICK TO EDIT LOCATION</a:t>
            </a:r>
          </a:p>
        </p:txBody>
      </p:sp>
    </p:spTree>
    <p:extLst>
      <p:ext uri="{BB962C8B-B14F-4D97-AF65-F5344CB8AC3E}">
        <p14:creationId xmlns:p14="http://schemas.microsoft.com/office/powerpoint/2010/main" val="3691790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ttorney Bio Layout">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864705" y="1393632"/>
            <a:ext cx="5832187" cy="638275"/>
          </a:xfrm>
        </p:spPr>
        <p:txBody>
          <a:bodyPr>
            <a:noAutofit/>
          </a:bodyPr>
          <a:lstStyle>
            <a:lvl1pPr marL="0" indent="0">
              <a:buNone/>
              <a:defRPr sz="3200" b="1" baseline="0">
                <a:solidFill>
                  <a:srgbClr val="1F448A"/>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Attorney Name</a:t>
            </a:r>
          </a:p>
        </p:txBody>
      </p:sp>
      <p:sp>
        <p:nvSpPr>
          <p:cNvPr id="5" name="Text Placeholder 7"/>
          <p:cNvSpPr>
            <a:spLocks noGrp="1"/>
          </p:cNvSpPr>
          <p:nvPr>
            <p:ph type="body" sz="quarter" idx="11" hasCustomPrompt="1"/>
          </p:nvPr>
        </p:nvSpPr>
        <p:spPr>
          <a:xfrm>
            <a:off x="864705" y="4416313"/>
            <a:ext cx="5832187" cy="1239311"/>
          </a:xfrm>
        </p:spPr>
        <p:txBody>
          <a:bodyPr>
            <a:normAutofit/>
          </a:bodyPr>
          <a:lstStyle>
            <a:lvl1pPr marL="0" indent="0">
              <a:lnSpc>
                <a:spcPct val="100000"/>
              </a:lnSpc>
              <a:spcBef>
                <a:spcPts val="0"/>
              </a:spcBef>
              <a:spcAft>
                <a:spcPts val="0"/>
              </a:spcAft>
              <a:buNone/>
              <a:defRPr sz="2000">
                <a:solidFill>
                  <a:srgbClr val="4040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p>
        </p:txBody>
      </p:sp>
      <p:sp>
        <p:nvSpPr>
          <p:cNvPr id="8" name="Text Placeholder 13"/>
          <p:cNvSpPr>
            <a:spLocks noGrp="1"/>
          </p:cNvSpPr>
          <p:nvPr>
            <p:ph type="body" sz="quarter" idx="14" hasCustomPrompt="1"/>
          </p:nvPr>
        </p:nvSpPr>
        <p:spPr>
          <a:xfrm>
            <a:off x="864705" y="4056225"/>
            <a:ext cx="5832187" cy="360086"/>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9" name="Picture Placeholder 17"/>
          <p:cNvSpPr>
            <a:spLocks noGrp="1"/>
          </p:cNvSpPr>
          <p:nvPr>
            <p:ph type="pic" sz="quarter" idx="15"/>
          </p:nvPr>
        </p:nvSpPr>
        <p:spPr>
          <a:xfrm>
            <a:off x="7689668" y="923294"/>
            <a:ext cx="3349120" cy="2926020"/>
          </a:xfrm>
        </p:spPr>
        <p:txBody>
          <a:bodyPr/>
          <a:lstStyle/>
          <a:p>
            <a:r>
              <a:rPr lang="en-US"/>
              <a:t>Click icon to add picture</a:t>
            </a:r>
          </a:p>
        </p:txBody>
      </p:sp>
      <p:sp>
        <p:nvSpPr>
          <p:cNvPr id="10" name="Text Placeholder 19"/>
          <p:cNvSpPr>
            <a:spLocks noGrp="1"/>
          </p:cNvSpPr>
          <p:nvPr>
            <p:ph type="body" sz="quarter" idx="16" hasCustomPrompt="1"/>
          </p:nvPr>
        </p:nvSpPr>
        <p:spPr>
          <a:xfrm>
            <a:off x="7689668" y="4416313"/>
            <a:ext cx="3800581" cy="1239837"/>
          </a:xfrm>
        </p:spPr>
        <p:txBody>
          <a:bodyPr vert="horz" lIns="91440" tIns="45720" rIns="91440" bIns="45720" rtlCol="0">
            <a:normAutofit/>
          </a:bodyPr>
          <a:lstStyle>
            <a:lvl1pPr marL="228600" indent="-228600">
              <a:lnSpc>
                <a:spcPct val="100000"/>
              </a:lnSpc>
              <a:spcBef>
                <a:spcPts val="0"/>
              </a:spcBef>
              <a:spcAft>
                <a:spcPts val="0"/>
              </a:spcAft>
              <a:buNone/>
              <a:defRPr lang="en-US" sz="2000" smtClean="0">
                <a:solidFill>
                  <a:srgbClr val="404040"/>
                </a:solidFill>
              </a:defRPr>
            </a:lvl1pPr>
            <a:lvl2pPr>
              <a:defRPr lang="en-US" smtClean="0"/>
            </a:lvl2pPr>
            <a:lvl3pPr>
              <a:defRPr lang="en-US" smtClean="0"/>
            </a:lvl3pPr>
            <a:lvl4pPr>
              <a:defRPr lang="en-US" smtClean="0"/>
            </a:lvl4pPr>
            <a:lvl5pPr>
              <a:defRPr lang="en-US"/>
            </a:lvl5pPr>
          </a:lstStyle>
          <a:p>
            <a:pPr marL="0" lvl="0" indent="0"/>
            <a:r>
              <a:rPr lang="en-US" dirty="0"/>
              <a:t>Click to edit text</a:t>
            </a:r>
          </a:p>
        </p:txBody>
      </p:sp>
      <p:sp>
        <p:nvSpPr>
          <p:cNvPr id="11" name="Text Placeholder 13"/>
          <p:cNvSpPr>
            <a:spLocks noGrp="1"/>
          </p:cNvSpPr>
          <p:nvPr>
            <p:ph type="body" sz="quarter" idx="17" hasCustomPrompt="1"/>
          </p:nvPr>
        </p:nvSpPr>
        <p:spPr>
          <a:xfrm>
            <a:off x="7689668" y="4042234"/>
            <a:ext cx="3800581" cy="374079"/>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13" name="Slide Number Placeholder 5"/>
          <p:cNvSpPr>
            <a:spLocks noGrp="1"/>
          </p:cNvSpPr>
          <p:nvPr>
            <p:ph type="sldNum" sz="quarter" idx="4"/>
          </p:nvPr>
        </p:nvSpPr>
        <p:spPr>
          <a:xfrm>
            <a:off x="11490250" y="6346654"/>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
        <p:nvSpPr>
          <p:cNvPr id="14" name="Title 1"/>
          <p:cNvSpPr>
            <a:spLocks noGrp="1"/>
          </p:cNvSpPr>
          <p:nvPr>
            <p:ph type="title" hasCustomPrompt="1"/>
          </p:nvPr>
        </p:nvSpPr>
        <p:spPr>
          <a:xfrm>
            <a:off x="864705" y="2"/>
            <a:ext cx="5832187" cy="1255739"/>
          </a:xfrm>
        </p:spPr>
        <p:txBody>
          <a:bodyPr>
            <a:normAutofit/>
          </a:bodyPr>
          <a:lstStyle>
            <a:lvl1pPr>
              <a:defRPr sz="3200" baseline="0"/>
            </a:lvl1pPr>
          </a:lstStyle>
          <a:p>
            <a:r>
              <a:rPr lang="en-US" dirty="0"/>
              <a:t>Click to edit Header</a:t>
            </a:r>
          </a:p>
        </p:txBody>
      </p:sp>
      <p:sp>
        <p:nvSpPr>
          <p:cNvPr id="16" name="Text Placeholder 13"/>
          <p:cNvSpPr>
            <a:spLocks noGrp="1"/>
          </p:cNvSpPr>
          <p:nvPr>
            <p:ph type="body" sz="quarter" idx="18" hasCustomPrompt="1"/>
          </p:nvPr>
        </p:nvSpPr>
        <p:spPr>
          <a:xfrm>
            <a:off x="864705" y="2386304"/>
            <a:ext cx="5832187" cy="360086"/>
          </a:xfrm>
        </p:spPr>
        <p:txBody>
          <a:bodyPr bIns="0" anchor="b" anchorCtr="0">
            <a:normAutofit/>
          </a:bodyPr>
          <a:lstStyle>
            <a:lvl1pPr marL="0" indent="0">
              <a:buNone/>
              <a:defRPr sz="2400" b="0" baseline="0">
                <a:solidFill>
                  <a:srgbClr val="1F448A"/>
                </a:solidFill>
              </a:defRPr>
            </a:lvl1pPr>
          </a:lstStyle>
          <a:p>
            <a:pPr lvl="0"/>
            <a:r>
              <a:rPr lang="en-US" dirty="0"/>
              <a:t>CLICK TO EDIT</a:t>
            </a:r>
          </a:p>
        </p:txBody>
      </p:sp>
      <p:sp>
        <p:nvSpPr>
          <p:cNvPr id="17" name="Text Placeholder 7"/>
          <p:cNvSpPr>
            <a:spLocks noGrp="1"/>
          </p:cNvSpPr>
          <p:nvPr>
            <p:ph type="body" sz="quarter" idx="19" hasCustomPrompt="1"/>
          </p:nvPr>
        </p:nvSpPr>
        <p:spPr>
          <a:xfrm>
            <a:off x="864705" y="2746392"/>
            <a:ext cx="5832187" cy="1239311"/>
          </a:xfrm>
        </p:spPr>
        <p:txBody>
          <a:bodyPr>
            <a:normAutofit/>
          </a:bodyPr>
          <a:lstStyle>
            <a:lvl1pPr marL="0" indent="0">
              <a:lnSpc>
                <a:spcPct val="100000"/>
              </a:lnSpc>
              <a:spcBef>
                <a:spcPts val="0"/>
              </a:spcBef>
              <a:spcAft>
                <a:spcPts val="0"/>
              </a:spcAft>
              <a:buNone/>
              <a:defRPr sz="2000">
                <a:solidFill>
                  <a:srgbClr val="40404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p>
        </p:txBody>
      </p:sp>
    </p:spTree>
    <p:extLst>
      <p:ext uri="{BB962C8B-B14F-4D97-AF65-F5344CB8AC3E}">
        <p14:creationId xmlns:p14="http://schemas.microsoft.com/office/powerpoint/2010/main" val="3095920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lnSpc>
                <a:spcPct val="100000"/>
              </a:lnSpc>
              <a:defRPr>
                <a:solidFill>
                  <a:srgbClr val="404040"/>
                </a:solidFill>
              </a:defRPr>
            </a:lvl1pPr>
            <a:lvl2pPr marL="800100" indent="-342900">
              <a:lnSpc>
                <a:spcPct val="100000"/>
              </a:lnSpc>
              <a:buFont typeface="Wingdings" panose="05000000000000000000" pitchFamily="2" charset="2"/>
              <a:buChar char="§"/>
              <a:defRPr>
                <a:solidFill>
                  <a:srgbClr val="404040"/>
                </a:solidFill>
              </a:defRPr>
            </a:lvl2pPr>
            <a:lvl3pPr marL="1257300" indent="-342900">
              <a:lnSpc>
                <a:spcPct val="100000"/>
              </a:lnSpc>
              <a:buFont typeface="Wingdings" panose="05000000000000000000" pitchFamily="2" charset="2"/>
              <a:buChar char="§"/>
              <a:defRPr>
                <a:solidFill>
                  <a:srgbClr val="404040"/>
                </a:solidFill>
              </a:defRPr>
            </a:lvl3pPr>
            <a:lvl4pPr marL="1657350" indent="-285750">
              <a:lnSpc>
                <a:spcPct val="100000"/>
              </a:lnSpc>
              <a:buFont typeface="Wingdings" panose="05000000000000000000" pitchFamily="2" charset="2"/>
              <a:buChar char="§"/>
              <a:defRPr>
                <a:solidFill>
                  <a:srgbClr val="404040"/>
                </a:solidFill>
              </a:defRPr>
            </a:lvl4pPr>
            <a:lvl5pPr marL="2114550" indent="-285750">
              <a:lnSpc>
                <a:spcPct val="100000"/>
              </a:lnSpc>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864706" y="2"/>
            <a:ext cx="10489095" cy="1255739"/>
          </a:xfrm>
        </p:spPr>
        <p:txBody>
          <a:bodyPr>
            <a:normAutofit/>
          </a:bodyPr>
          <a:lstStyle>
            <a:lvl1pPr>
              <a:defRPr sz="3200"/>
            </a:lvl1pPr>
          </a:lstStyle>
          <a:p>
            <a:r>
              <a:rPr lang="en-US" dirty="0"/>
              <a:t>Click to edit Header</a:t>
            </a:r>
          </a:p>
        </p:txBody>
      </p:sp>
      <p:sp>
        <p:nvSpPr>
          <p:cNvPr id="8" name="Slide Number Placeholder 5"/>
          <p:cNvSpPr>
            <a:spLocks noGrp="1"/>
          </p:cNvSpPr>
          <p:nvPr>
            <p:ph type="sldNum" sz="quarter" idx="4"/>
          </p:nvPr>
        </p:nvSpPr>
        <p:spPr>
          <a:xfrm>
            <a:off x="11490250" y="6346654"/>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3462443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200"/>
            </a:lvl1pPr>
          </a:lstStyle>
          <a:p>
            <a:r>
              <a:rPr lang="en-US" dirty="0"/>
              <a:t>Click to edit Header</a:t>
            </a:r>
          </a:p>
        </p:txBody>
      </p:sp>
      <p:sp>
        <p:nvSpPr>
          <p:cNvPr id="8" name="Content Placeholder 2"/>
          <p:cNvSpPr>
            <a:spLocks noGrp="1"/>
          </p:cNvSpPr>
          <p:nvPr>
            <p:ph idx="13" hasCustomPrompt="1"/>
          </p:nvPr>
        </p:nvSpPr>
        <p:spPr>
          <a:xfrm>
            <a:off x="864705" y="1505008"/>
            <a:ext cx="5008195" cy="441640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p:cNvSpPr>
            <a:spLocks noGrp="1"/>
          </p:cNvSpPr>
          <p:nvPr>
            <p:ph idx="14" hasCustomPrompt="1"/>
          </p:nvPr>
        </p:nvSpPr>
        <p:spPr>
          <a:xfrm>
            <a:off x="6345605" y="1505008"/>
            <a:ext cx="5008195" cy="441640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a:spLocks noGrp="1"/>
          </p:cNvSpPr>
          <p:nvPr>
            <p:ph type="sldNum" sz="quarter" idx="4"/>
          </p:nvPr>
        </p:nvSpPr>
        <p:spPr>
          <a:xfrm>
            <a:off x="11490250" y="6346654"/>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990914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64707" y="1422426"/>
            <a:ext cx="5008196" cy="660898"/>
          </a:xfrm>
        </p:spPr>
        <p:txBody>
          <a:bodyPr anchor="b">
            <a:noAutofit/>
          </a:bodyPr>
          <a:lstStyle>
            <a:lvl1pPr marL="0" indent="0" algn="l">
              <a:lnSpc>
                <a:spcPct val="100000"/>
              </a:lnSpc>
              <a:spcBef>
                <a:spcPts val="0"/>
              </a:spcBef>
              <a:spcAft>
                <a:spcPts val="0"/>
              </a:spcAft>
              <a:buNone/>
              <a:defRPr sz="2400" b="1">
                <a:solidFill>
                  <a:srgbClr val="1F448A"/>
                </a:solidFill>
                <a:latin typeface="Palatino Linotype" panose="0204050205050503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p:cNvSpPr>
            <a:spLocks noGrp="1"/>
          </p:cNvSpPr>
          <p:nvPr>
            <p:ph sz="half" idx="2" hasCustomPrompt="1"/>
          </p:nvPr>
        </p:nvSpPr>
        <p:spPr>
          <a:xfrm>
            <a:off x="864706" y="2250011"/>
            <a:ext cx="5008196" cy="3767636"/>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345605" y="1422426"/>
            <a:ext cx="5008195" cy="660899"/>
          </a:xfrm>
        </p:spPr>
        <p:txBody>
          <a:bodyPr anchor="b">
            <a:noAutofit/>
          </a:bodyPr>
          <a:lstStyle>
            <a:lvl1pPr marL="0" indent="0" algn="l">
              <a:lnSpc>
                <a:spcPct val="100000"/>
              </a:lnSpc>
              <a:spcBef>
                <a:spcPts val="0"/>
              </a:spcBef>
              <a:spcAft>
                <a:spcPts val="0"/>
              </a:spcAft>
              <a:buNone/>
              <a:defRPr sz="2400" b="1">
                <a:solidFill>
                  <a:srgbClr val="1F448A"/>
                </a:solidFill>
                <a:latin typeface="Palatino Linotype" panose="0204050205050503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p:cNvSpPr>
            <a:spLocks noGrp="1"/>
          </p:cNvSpPr>
          <p:nvPr>
            <p:ph sz="quarter" idx="4" hasCustomPrompt="1"/>
          </p:nvPr>
        </p:nvSpPr>
        <p:spPr>
          <a:xfrm>
            <a:off x="6345605" y="2250010"/>
            <a:ext cx="5008195" cy="3783010"/>
          </a:xfrm>
        </p:spPr>
        <p:txBody>
          <a:bodyPr/>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hasCustomPrompt="1"/>
          </p:nvPr>
        </p:nvSpPr>
        <p:spPr>
          <a:xfrm>
            <a:off x="864706" y="2"/>
            <a:ext cx="10489095" cy="1255739"/>
          </a:xfrm>
        </p:spPr>
        <p:txBody>
          <a:bodyPr>
            <a:normAutofit/>
          </a:bodyPr>
          <a:lstStyle>
            <a:lvl1pPr>
              <a:defRPr sz="3200"/>
            </a:lvl1pPr>
          </a:lstStyle>
          <a:p>
            <a:r>
              <a:rPr lang="en-US" dirty="0"/>
              <a:t>Click to edit Header</a:t>
            </a:r>
          </a:p>
        </p:txBody>
      </p:sp>
      <p:sp>
        <p:nvSpPr>
          <p:cNvPr id="10" name="Slide Number Placeholder 5"/>
          <p:cNvSpPr>
            <a:spLocks noGrp="1"/>
          </p:cNvSpPr>
          <p:nvPr>
            <p:ph type="sldNum" sz="quarter" idx="10"/>
          </p:nvPr>
        </p:nvSpPr>
        <p:spPr>
          <a:xfrm>
            <a:off x="11490250" y="6346654"/>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1957496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864706" y="2"/>
            <a:ext cx="10489095" cy="1255739"/>
          </a:xfrm>
        </p:spPr>
        <p:txBody>
          <a:bodyPr>
            <a:normAutofit/>
          </a:bodyPr>
          <a:lstStyle>
            <a:lvl1pPr>
              <a:defRPr sz="3200"/>
            </a:lvl1pPr>
          </a:lstStyle>
          <a:p>
            <a:r>
              <a:rPr lang="en-US" dirty="0"/>
              <a:t>Click to edit Header</a:t>
            </a:r>
          </a:p>
        </p:txBody>
      </p:sp>
      <p:sp>
        <p:nvSpPr>
          <p:cNvPr id="5" name="Slide Number Placeholder 5"/>
          <p:cNvSpPr>
            <a:spLocks noGrp="1"/>
          </p:cNvSpPr>
          <p:nvPr>
            <p:ph type="sldNum" sz="quarter" idx="4"/>
          </p:nvPr>
        </p:nvSpPr>
        <p:spPr>
          <a:xfrm>
            <a:off x="11490250" y="6346654"/>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2105786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p:cNvSpPr/>
          <p:nvPr userDrawn="1"/>
        </p:nvSpPr>
        <p:spPr>
          <a:xfrm>
            <a:off x="543208" y="2"/>
            <a:ext cx="307819"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Slide Number Placeholder 5"/>
          <p:cNvSpPr>
            <a:spLocks noGrp="1"/>
          </p:cNvSpPr>
          <p:nvPr>
            <p:ph type="sldNum" sz="quarter" idx="4"/>
          </p:nvPr>
        </p:nvSpPr>
        <p:spPr>
          <a:xfrm>
            <a:off x="11490250" y="6346654"/>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3335603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rgbClr val="1F44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lide Number Placeholder 5"/>
          <p:cNvSpPr txBox="1">
            <a:spLocks/>
          </p:cNvSpPr>
          <p:nvPr userDrawn="1"/>
        </p:nvSpPr>
        <p:spPr>
          <a:xfrm>
            <a:off x="11490250" y="6403804"/>
            <a:ext cx="511629" cy="365125"/>
          </a:xfrm>
          <a:prstGeom prst="rect">
            <a:avLst/>
          </a:prstGeom>
        </p:spPr>
        <p:txBody>
          <a:bodyPr/>
          <a:lstStyle>
            <a:defPPr>
              <a:defRPr lang="en-US"/>
            </a:defPPr>
            <a:lvl1pPr marL="0" algn="r" defTabSz="914400" rtl="0" eaLnBrk="1" latinLnBrk="0" hangingPunct="1">
              <a:defRPr sz="1600" kern="1200">
                <a:solidFill>
                  <a:srgbClr val="1F448A"/>
                </a:solidFill>
                <a:latin typeface="Texta Al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500CA50-DFF2-4B51-82DD-96628A93A367}" type="slidenum">
              <a:rPr lang="en-US" sz="1600" smtClean="0"/>
              <a:pPr/>
              <a:t>‹#›</a:t>
            </a:fld>
            <a:endParaRPr lang="en-US" sz="1600" dirty="0"/>
          </a:p>
        </p:txBody>
      </p:sp>
      <p:sp>
        <p:nvSpPr>
          <p:cNvPr id="4" name="Title 1"/>
          <p:cNvSpPr>
            <a:spLocks noGrp="1"/>
          </p:cNvSpPr>
          <p:nvPr>
            <p:ph type="title" hasCustomPrompt="1"/>
          </p:nvPr>
        </p:nvSpPr>
        <p:spPr>
          <a:xfrm>
            <a:off x="2540916" y="2505039"/>
            <a:ext cx="7110168" cy="1847922"/>
          </a:xfrm>
        </p:spPr>
        <p:txBody>
          <a:bodyPr>
            <a:noAutofit/>
          </a:bodyPr>
          <a:lstStyle>
            <a:lvl1pPr algn="ctr">
              <a:defRPr sz="6000" baseline="0">
                <a:solidFill>
                  <a:schemeClr val="bg1"/>
                </a:solidFill>
              </a:defRPr>
            </a:lvl1pPr>
          </a:lstStyle>
          <a:p>
            <a:r>
              <a:rPr lang="en-US" dirty="0"/>
              <a:t>Click to edit Divider title</a:t>
            </a:r>
          </a:p>
        </p:txBody>
      </p:sp>
      <p:sp>
        <p:nvSpPr>
          <p:cNvPr id="5" name="Rectangle 4"/>
          <p:cNvSpPr/>
          <p:nvPr userDrawn="1"/>
        </p:nvSpPr>
        <p:spPr>
          <a:xfrm rot="16200000">
            <a:off x="1033272" y="-169363"/>
            <a:ext cx="130006" cy="2196548"/>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p:cNvSpPr/>
          <p:nvPr userDrawn="1"/>
        </p:nvSpPr>
        <p:spPr>
          <a:xfrm rot="16200000">
            <a:off x="11028724" y="4873088"/>
            <a:ext cx="130006" cy="2196548"/>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63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p:cNvSpPr/>
          <p:nvPr userDrawn="1"/>
        </p:nvSpPr>
        <p:spPr>
          <a:xfrm>
            <a:off x="543208" y="2"/>
            <a:ext cx="307819"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210653" y="443063"/>
            <a:ext cx="4972537" cy="1390264"/>
          </a:xfrm>
        </p:spPr>
        <p:txBody>
          <a:bodyPr anchor="b">
            <a:noAutofit/>
          </a:bodyPr>
          <a:lstStyle>
            <a:lvl1pPr algn="r">
              <a:defRPr sz="4400"/>
            </a:lvl1pPr>
          </a:lstStyle>
          <a:p>
            <a:r>
              <a:rPr lang="en-US" dirty="0"/>
              <a:t>Click to edit title</a:t>
            </a:r>
          </a:p>
        </p:txBody>
      </p:sp>
      <p:sp>
        <p:nvSpPr>
          <p:cNvPr id="4" name="Text Placeholder 3"/>
          <p:cNvSpPr>
            <a:spLocks noGrp="1"/>
          </p:cNvSpPr>
          <p:nvPr>
            <p:ph type="body" sz="half" idx="2" hasCustomPrompt="1"/>
          </p:nvPr>
        </p:nvSpPr>
        <p:spPr>
          <a:xfrm>
            <a:off x="6047715" y="457201"/>
            <a:ext cx="5221176" cy="1376126"/>
          </a:xfrm>
        </p:spPr>
        <p:txBody>
          <a:bodyPr anchor="t" anchorCtr="0">
            <a:normAutofit/>
          </a:bodyPr>
          <a:lstStyle>
            <a:lvl1pPr marL="0" indent="0">
              <a:buNone/>
              <a:defRPr sz="2400">
                <a:solidFill>
                  <a:srgbClr val="40404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0" name="Picture Placeholder 9"/>
          <p:cNvSpPr>
            <a:spLocks noGrp="1"/>
          </p:cNvSpPr>
          <p:nvPr>
            <p:ph type="pic" sz="quarter" idx="13"/>
          </p:nvPr>
        </p:nvSpPr>
        <p:spPr>
          <a:xfrm>
            <a:off x="2009777" y="2276392"/>
            <a:ext cx="10182225" cy="3735473"/>
          </a:xfrm>
        </p:spPr>
        <p:txBody>
          <a:bodyPr/>
          <a:lstStyle/>
          <a:p>
            <a:r>
              <a:rPr lang="en-US"/>
              <a:t>Click icon to add picture</a:t>
            </a:r>
          </a:p>
        </p:txBody>
      </p:sp>
      <p:cxnSp>
        <p:nvCxnSpPr>
          <p:cNvPr id="12" name="Straight Connector 11"/>
          <p:cNvCxnSpPr/>
          <p:nvPr userDrawn="1"/>
        </p:nvCxnSpPr>
        <p:spPr>
          <a:xfrm>
            <a:off x="1" y="1835684"/>
            <a:ext cx="5183188" cy="0"/>
          </a:xfrm>
          <a:prstGeom prst="line">
            <a:avLst/>
          </a:prstGeom>
          <a:ln w="38100">
            <a:solidFill>
              <a:srgbClr val="6DCCDE"/>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11490250" y="6346654"/>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674139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8" name="Rectangle 7"/>
          <p:cNvSpPr/>
          <p:nvPr userDrawn="1"/>
        </p:nvSpPr>
        <p:spPr>
          <a:xfrm>
            <a:off x="543208" y="2"/>
            <a:ext cx="307819"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1" y="3358"/>
            <a:ext cx="7236823" cy="559625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ext Placeholder 3"/>
          <p:cNvSpPr>
            <a:spLocks noGrp="1"/>
          </p:cNvSpPr>
          <p:nvPr>
            <p:ph type="body" sz="half" idx="2" hasCustomPrompt="1"/>
          </p:nvPr>
        </p:nvSpPr>
        <p:spPr>
          <a:xfrm>
            <a:off x="7620000" y="3029619"/>
            <a:ext cx="4180115" cy="2569995"/>
          </a:xfrm>
        </p:spPr>
        <p:txBody>
          <a:bodyPr tIns="91440" anchor="t" anchorCtr="0">
            <a:normAutofit/>
          </a:bodyPr>
          <a:lstStyle>
            <a:lvl1pPr marL="0" indent="0">
              <a:lnSpc>
                <a:spcPct val="100000"/>
              </a:lnSpc>
              <a:spcBef>
                <a:spcPts val="0"/>
              </a:spcBef>
              <a:spcAft>
                <a:spcPts val="600"/>
              </a:spcAft>
              <a:buNone/>
              <a:defRPr sz="24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10" name="Text Placeholder 3"/>
          <p:cNvSpPr>
            <a:spLocks noGrp="1"/>
          </p:cNvSpPr>
          <p:nvPr>
            <p:ph type="body" sz="half" idx="13" hasCustomPrompt="1"/>
          </p:nvPr>
        </p:nvSpPr>
        <p:spPr>
          <a:xfrm>
            <a:off x="7620000" y="2602965"/>
            <a:ext cx="4180115" cy="426652"/>
          </a:xfrm>
        </p:spPr>
        <p:txBody>
          <a:bodyPr bIns="0" anchor="b" anchorCtr="0">
            <a:normAutofit/>
          </a:bodyPr>
          <a:lstStyle>
            <a:lvl1pPr marL="0" indent="0">
              <a:buNone/>
              <a:defRPr sz="2400" b="1">
                <a:solidFill>
                  <a:srgbClr val="1F448A"/>
                </a:solidFill>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title text</a:t>
            </a:r>
          </a:p>
        </p:txBody>
      </p:sp>
      <p:sp>
        <p:nvSpPr>
          <p:cNvPr id="11" name="Slide Number Placeholder 5"/>
          <p:cNvSpPr>
            <a:spLocks noGrp="1"/>
          </p:cNvSpPr>
          <p:nvPr>
            <p:ph type="sldNum" sz="quarter" idx="4"/>
          </p:nvPr>
        </p:nvSpPr>
        <p:spPr>
          <a:xfrm>
            <a:off x="11490250" y="6346654"/>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180349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keaway and Picture">
    <p:spTree>
      <p:nvGrpSpPr>
        <p:cNvPr id="1" name=""/>
        <p:cNvGrpSpPr/>
        <p:nvPr/>
      </p:nvGrpSpPr>
      <p:grpSpPr>
        <a:xfrm>
          <a:off x="0" y="0"/>
          <a:ext cx="0" cy="0"/>
          <a:chOff x="0" y="0"/>
          <a:chExt cx="0" cy="0"/>
        </a:xfrm>
      </p:grpSpPr>
      <p:sp>
        <p:nvSpPr>
          <p:cNvPr id="8" name="Rectangle 7"/>
          <p:cNvSpPr/>
          <p:nvPr userDrawn="1"/>
        </p:nvSpPr>
        <p:spPr>
          <a:xfrm>
            <a:off x="543208" y="2"/>
            <a:ext cx="307819" cy="13761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hasCustomPrompt="1"/>
          </p:nvPr>
        </p:nvSpPr>
        <p:spPr>
          <a:xfrm>
            <a:off x="543209" y="118665"/>
            <a:ext cx="5857592" cy="1019528"/>
          </a:xfrm>
        </p:spPr>
        <p:txBody>
          <a:bodyPr vert="horz" anchor="b" anchorCtr="0">
            <a:normAutofit/>
          </a:bodyPr>
          <a:lstStyle>
            <a:lvl1pPr>
              <a:defRPr sz="3600"/>
            </a:lvl1pPr>
          </a:lstStyle>
          <a:p>
            <a:r>
              <a:rPr lang="en-US" dirty="0"/>
              <a:t>Click to edit Header</a:t>
            </a:r>
          </a:p>
        </p:txBody>
      </p:sp>
      <p:sp>
        <p:nvSpPr>
          <p:cNvPr id="3" name="Vertical Text Placeholder 2"/>
          <p:cNvSpPr>
            <a:spLocks noGrp="1"/>
          </p:cNvSpPr>
          <p:nvPr>
            <p:ph type="body" orient="vert" idx="1"/>
          </p:nvPr>
        </p:nvSpPr>
        <p:spPr>
          <a:xfrm>
            <a:off x="543208" y="1256860"/>
            <a:ext cx="11115392" cy="2238817"/>
          </a:xfrm>
        </p:spPr>
        <p:txBody>
          <a:bodyPr vert="horz"/>
          <a:lstStyle>
            <a:lvl1pPr>
              <a:defRPr>
                <a:solidFill>
                  <a:srgbClr val="404040"/>
                </a:solidFill>
              </a:defRPr>
            </a:lvl1pPr>
            <a:lvl2pPr marL="800100" indent="-342900">
              <a:buFont typeface="Wingdings" panose="05000000000000000000" pitchFamily="2" charset="2"/>
              <a:buChar char="§"/>
              <a:defRPr>
                <a:solidFill>
                  <a:srgbClr val="404040"/>
                </a:solidFill>
              </a:defRPr>
            </a:lvl2pPr>
            <a:lvl3pPr marL="1257300" indent="-342900">
              <a:buFont typeface="Wingdings" panose="05000000000000000000" pitchFamily="2" charset="2"/>
              <a:buChar char="§"/>
              <a:defRPr>
                <a:solidFill>
                  <a:srgbClr val="404040"/>
                </a:solidFill>
              </a:defRPr>
            </a:lvl3pPr>
            <a:lvl4pPr marL="1657350" indent="-285750">
              <a:buFont typeface="Wingdings" panose="05000000000000000000" pitchFamily="2" charset="2"/>
              <a:buChar char="§"/>
              <a:defRPr>
                <a:solidFill>
                  <a:srgbClr val="404040"/>
                </a:solidFill>
              </a:defRPr>
            </a:lvl4pPr>
            <a:lvl5pPr marL="2114550" indent="-285750">
              <a:buFont typeface="Wingdings" panose="05000000000000000000" pitchFamily="2" charset="2"/>
              <a:buChar char="§"/>
              <a:defRPr>
                <a:solidFill>
                  <a:srgbClr val="40404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1" y="1156860"/>
            <a:ext cx="5183188" cy="0"/>
          </a:xfrm>
          <a:prstGeom prst="line">
            <a:avLst/>
          </a:prstGeom>
          <a:ln w="38100">
            <a:solidFill>
              <a:srgbClr val="6DCCDE"/>
            </a:solidFill>
          </a:ln>
        </p:spPr>
        <p:style>
          <a:lnRef idx="1">
            <a:schemeClr val="accent1"/>
          </a:lnRef>
          <a:fillRef idx="0">
            <a:schemeClr val="accent1"/>
          </a:fillRef>
          <a:effectRef idx="0">
            <a:schemeClr val="accent1"/>
          </a:effectRef>
          <a:fontRef idx="minor">
            <a:schemeClr val="tx1"/>
          </a:fontRef>
        </p:style>
      </p:cxnSp>
      <p:sp>
        <p:nvSpPr>
          <p:cNvPr id="11" name="Picture Placeholder 10"/>
          <p:cNvSpPr>
            <a:spLocks noGrp="1"/>
          </p:cNvSpPr>
          <p:nvPr>
            <p:ph type="pic" sz="quarter" idx="10"/>
          </p:nvPr>
        </p:nvSpPr>
        <p:spPr>
          <a:xfrm>
            <a:off x="1181101" y="3614340"/>
            <a:ext cx="11010900" cy="2519760"/>
          </a:xfrm>
        </p:spPr>
        <p:txBody>
          <a:bodyPr/>
          <a:lstStyle/>
          <a:p>
            <a:r>
              <a:rPr lang="en-US"/>
              <a:t>Click icon to add picture</a:t>
            </a:r>
          </a:p>
        </p:txBody>
      </p:sp>
      <p:sp>
        <p:nvSpPr>
          <p:cNvPr id="10" name="Slide Number Placeholder 5"/>
          <p:cNvSpPr>
            <a:spLocks noGrp="1"/>
          </p:cNvSpPr>
          <p:nvPr>
            <p:ph type="sldNum" sz="quarter" idx="4"/>
          </p:nvPr>
        </p:nvSpPr>
        <p:spPr>
          <a:xfrm>
            <a:off x="11490250" y="6346654"/>
            <a:ext cx="511629" cy="365125"/>
          </a:xfrm>
          <a:prstGeom prst="rect">
            <a:avLst/>
          </a:prstGeom>
        </p:spPr>
        <p:txBody>
          <a:bodyPr/>
          <a:lstStyle>
            <a:lvl1pPr algn="r">
              <a:defRPr sz="1600">
                <a:solidFill>
                  <a:srgbClr val="1F448A"/>
                </a:solidFill>
                <a:latin typeface="+mj-lt"/>
              </a:defRPr>
            </a:lvl1pPr>
          </a:lstStyle>
          <a:p>
            <a:fld id="{4500CA50-DFF2-4B51-82DD-96628A93A367}" type="slidenum">
              <a:rPr lang="en-US" smtClean="0"/>
              <a:pPr/>
              <a:t>‹#›</a:t>
            </a:fld>
            <a:endParaRPr lang="en-US" dirty="0"/>
          </a:p>
        </p:txBody>
      </p:sp>
    </p:spTree>
    <p:extLst>
      <p:ext uri="{BB962C8B-B14F-4D97-AF65-F5344CB8AC3E}">
        <p14:creationId xmlns:p14="http://schemas.microsoft.com/office/powerpoint/2010/main" val="1574115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pic>
        <p:nvPicPr>
          <p:cNvPr id="3" name="Picture 8" descr="C:\Users\duczya\Desktop\Lozano_Smith\Natives\Lozano-Smith_DividerSlide-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6"/>
          <p:cNvSpPr/>
          <p:nvPr/>
        </p:nvSpPr>
        <p:spPr>
          <a:xfrm>
            <a:off x="-4233" y="2133600"/>
            <a:ext cx="12192000" cy="2590800"/>
          </a:xfrm>
          <a:prstGeom prst="rect">
            <a:avLst/>
          </a:prstGeom>
          <a:solidFill>
            <a:srgbClr val="1F44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prstClr val="white"/>
              </a:solidFill>
            </a:endParaRPr>
          </a:p>
        </p:txBody>
      </p:sp>
      <p:sp>
        <p:nvSpPr>
          <p:cNvPr id="2" name="Title 1"/>
          <p:cNvSpPr>
            <a:spLocks noGrp="1"/>
          </p:cNvSpPr>
          <p:nvPr>
            <p:ph type="title"/>
          </p:nvPr>
        </p:nvSpPr>
        <p:spPr>
          <a:xfrm>
            <a:off x="595085" y="2209800"/>
            <a:ext cx="10987315" cy="2438400"/>
          </a:xfrm>
        </p:spPr>
        <p:txBody>
          <a:bodyPr/>
          <a:lstStyle>
            <a:lvl1pPr algn="ctr">
              <a:defRPr sz="4000" b="1" cap="none">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945869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64706" y="2"/>
            <a:ext cx="10489095" cy="1255739"/>
          </a:xfrm>
          <a:prstGeom prst="rect">
            <a:avLst/>
          </a:prstGeom>
        </p:spPr>
        <p:txBody>
          <a:bodyPr vert="horz" lIns="91440" tIns="91440" rIns="91440" bIns="45720" rtlCol="0" anchor="ctr">
            <a:normAutofit/>
          </a:bodyPr>
          <a:lstStyle/>
          <a:p>
            <a:r>
              <a:rPr lang="en-US" dirty="0"/>
              <a:t>Click to edit Header</a:t>
            </a:r>
          </a:p>
        </p:txBody>
      </p:sp>
      <p:sp>
        <p:nvSpPr>
          <p:cNvPr id="3" name="Text Placeholder 2"/>
          <p:cNvSpPr>
            <a:spLocks noGrp="1"/>
          </p:cNvSpPr>
          <p:nvPr>
            <p:ph type="body" idx="1"/>
          </p:nvPr>
        </p:nvSpPr>
        <p:spPr>
          <a:xfrm>
            <a:off x="864706" y="1361662"/>
            <a:ext cx="10489093" cy="4416400"/>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rotWithShape="1">
          <a:blip r:embed="rId14" cstate="print">
            <a:extLst>
              <a:ext uri="{28A0092B-C50C-407E-A947-70E740481C1C}">
                <a14:useLocalDpi xmlns:a14="http://schemas.microsoft.com/office/drawing/2010/main" val="0"/>
              </a:ext>
            </a:extLst>
          </a:blip>
          <a:srcRect r="65257"/>
          <a:stretch/>
        </p:blipFill>
        <p:spPr>
          <a:xfrm>
            <a:off x="360527" y="5883987"/>
            <a:ext cx="657227" cy="693301"/>
          </a:xfrm>
          <a:prstGeom prst="rect">
            <a:avLst/>
          </a:prstGeom>
        </p:spPr>
      </p:pic>
      <p:cxnSp>
        <p:nvCxnSpPr>
          <p:cNvPr id="9" name="Straight Connector 8"/>
          <p:cNvCxnSpPr/>
          <p:nvPr userDrawn="1"/>
        </p:nvCxnSpPr>
        <p:spPr>
          <a:xfrm flipV="1">
            <a:off x="1195138" y="6221609"/>
            <a:ext cx="10996863" cy="8097"/>
          </a:xfrm>
          <a:prstGeom prst="line">
            <a:avLst/>
          </a:prstGeom>
          <a:ln w="38100">
            <a:solidFill>
              <a:srgbClr val="1F448A"/>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645774" y="2"/>
            <a:ext cx="86735" cy="1255739"/>
          </a:xfrm>
          <a:prstGeom prst="rect">
            <a:avLst/>
          </a:prstGeom>
          <a:solidFill>
            <a:srgbClr val="6DCC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71280420"/>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53" r:id="rId5"/>
    <p:sldLayoutId id="2147483660" r:id="rId6"/>
    <p:sldLayoutId id="2147483655" r:id="rId7"/>
    <p:sldLayoutId id="2147483654" r:id="rId8"/>
    <p:sldLayoutId id="2147483656" r:id="rId9"/>
    <p:sldLayoutId id="2147483657" r:id="rId10"/>
    <p:sldLayoutId id="2147483659" r:id="rId11"/>
    <p:sldLayoutId id="2147483663" r:id="rId12"/>
  </p:sldLayoutIdLst>
  <p:hf hdr="0" ftr="0" dt="0"/>
  <p:txStyles>
    <p:title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p:titleStyle>
    <p:bodyStyle>
      <a:lvl1pPr marL="0" indent="0" algn="l" defTabSz="914400" rtl="0" eaLnBrk="1" latinLnBrk="0" hangingPunct="1">
        <a:lnSpc>
          <a:spcPct val="100000"/>
        </a:lnSpc>
        <a:spcBef>
          <a:spcPts val="0"/>
        </a:spcBef>
        <a:spcAft>
          <a:spcPts val="600"/>
        </a:spcAft>
        <a:buClr>
          <a:srgbClr val="1F448A"/>
        </a:buClr>
        <a:buFont typeface="Arial" panose="020B0604020202020204" pitchFamily="34" charset="0"/>
        <a:buNone/>
        <a:defRPr sz="2800" kern="1200">
          <a:solidFill>
            <a:srgbClr val="404040"/>
          </a:solidFill>
          <a:latin typeface="+mj-lt"/>
          <a:ea typeface="Gadugi" panose="020B0502040204020203" pitchFamily="34" charset="0"/>
          <a:cs typeface="+mn-cs"/>
        </a:defRPr>
      </a:lvl1pPr>
      <a:lvl2pPr marL="8001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400" kern="1200">
          <a:solidFill>
            <a:srgbClr val="404040"/>
          </a:solidFill>
          <a:latin typeface="+mj-lt"/>
          <a:ea typeface="Gadugi" panose="020B0502040204020203" pitchFamily="34" charset="0"/>
          <a:cs typeface="+mn-cs"/>
        </a:defRPr>
      </a:lvl2pPr>
      <a:lvl3pPr marL="1257300" indent="-34290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2000" kern="1200">
          <a:solidFill>
            <a:srgbClr val="404040"/>
          </a:solidFill>
          <a:latin typeface="+mj-lt"/>
          <a:ea typeface="Gadugi" panose="020B0502040204020203" pitchFamily="34" charset="0"/>
          <a:cs typeface="+mn-cs"/>
        </a:defRPr>
      </a:lvl3pPr>
      <a:lvl4pPr marL="16573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4pPr>
      <a:lvl5pPr marL="2114550" indent="-285750" algn="l" defTabSz="914400" rtl="0" eaLnBrk="1" latinLnBrk="0" hangingPunct="1">
        <a:lnSpc>
          <a:spcPct val="100000"/>
        </a:lnSpc>
        <a:spcBef>
          <a:spcPts val="0"/>
        </a:spcBef>
        <a:spcAft>
          <a:spcPts val="600"/>
        </a:spcAft>
        <a:buClr>
          <a:srgbClr val="1F448A"/>
        </a:buClr>
        <a:buFont typeface="Wingdings" panose="05000000000000000000" pitchFamily="2" charset="2"/>
        <a:buChar char="§"/>
        <a:defRPr sz="1800" kern="1200">
          <a:solidFill>
            <a:srgbClr val="404040"/>
          </a:solidFill>
          <a:latin typeface="+mj-lt"/>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11180" y="1868556"/>
            <a:ext cx="10072060" cy="2053098"/>
          </a:xfrm>
        </p:spPr>
        <p:txBody>
          <a:bodyPr>
            <a:normAutofit fontScale="90000"/>
          </a:bodyPr>
          <a:lstStyle/>
          <a:p>
            <a:r>
              <a:rPr lang="en-US" dirty="0"/>
              <a:t>2022 WORKSHOP SERIES for</a:t>
            </a:r>
            <a:br>
              <a:rPr lang="en-US" dirty="0"/>
            </a:br>
            <a:r>
              <a:rPr lang="en-US" dirty="0"/>
              <a:t>School Board Candidates</a:t>
            </a:r>
            <a:br>
              <a:rPr lang="en-US" dirty="0"/>
            </a:br>
            <a:br>
              <a:rPr lang="en-US" sz="1000" dirty="0"/>
            </a:br>
            <a:r>
              <a:rPr lang="en-US" sz="2500" i="1" dirty="0"/>
              <a:t>Board Governance Part II – Working Effectively as a Board and as a Board Member</a:t>
            </a:r>
          </a:p>
        </p:txBody>
      </p:sp>
      <p:sp>
        <p:nvSpPr>
          <p:cNvPr id="6" name="Subtitle 5"/>
          <p:cNvSpPr>
            <a:spLocks noGrp="1"/>
          </p:cNvSpPr>
          <p:nvPr>
            <p:ph type="subTitle" idx="1"/>
          </p:nvPr>
        </p:nvSpPr>
        <p:spPr>
          <a:xfrm>
            <a:off x="611180" y="4226753"/>
            <a:ext cx="8931173" cy="548640"/>
          </a:xfrm>
        </p:spPr>
        <p:txBody>
          <a:bodyPr/>
          <a:lstStyle/>
          <a:p>
            <a:r>
              <a:rPr lang="en-US" b="0" dirty="0"/>
              <a:t>Presented by: Harold M. Freiman</a:t>
            </a:r>
          </a:p>
        </p:txBody>
      </p:sp>
      <p:sp>
        <p:nvSpPr>
          <p:cNvPr id="7" name="Text Placeholder 6"/>
          <p:cNvSpPr>
            <a:spLocks noGrp="1"/>
          </p:cNvSpPr>
          <p:nvPr>
            <p:ph type="body" sz="quarter" idx="10"/>
          </p:nvPr>
        </p:nvSpPr>
        <p:spPr>
          <a:xfrm>
            <a:off x="611180" y="5470362"/>
            <a:ext cx="7209029" cy="440861"/>
          </a:xfrm>
        </p:spPr>
        <p:txBody>
          <a:bodyPr/>
          <a:lstStyle/>
          <a:p>
            <a:r>
              <a:rPr lang="en-US" b="0" dirty="0"/>
              <a:t>August </a:t>
            </a:r>
            <a:r>
              <a:rPr lang="en-US" dirty="0"/>
              <a:t>25</a:t>
            </a:r>
            <a:r>
              <a:rPr lang="en-US" b="0" dirty="0"/>
              <a:t>, 2022</a:t>
            </a:r>
          </a:p>
        </p:txBody>
      </p:sp>
      <p:sp>
        <p:nvSpPr>
          <p:cNvPr id="2" name="Text Placeholder 1"/>
          <p:cNvSpPr>
            <a:spLocks noGrp="1"/>
          </p:cNvSpPr>
          <p:nvPr>
            <p:ph type="body" sz="quarter" idx="11"/>
          </p:nvPr>
        </p:nvSpPr>
        <p:spPr>
          <a:xfrm>
            <a:off x="611180" y="5040808"/>
            <a:ext cx="7209029" cy="429552"/>
          </a:xfrm>
        </p:spPr>
        <p:txBody>
          <a:bodyPr/>
          <a:lstStyle/>
          <a:p>
            <a:r>
              <a:rPr lang="en-US" b="0" dirty="0"/>
              <a:t>Marin County Office of Education</a:t>
            </a:r>
          </a:p>
        </p:txBody>
      </p:sp>
    </p:spTree>
    <p:extLst>
      <p:ext uri="{BB962C8B-B14F-4D97-AF65-F5344CB8AC3E}">
        <p14:creationId xmlns:p14="http://schemas.microsoft.com/office/powerpoint/2010/main" val="490155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7126928" y="733427"/>
            <a:ext cx="5065074" cy="727075"/>
          </a:xfrm>
        </p:spPr>
        <p:txBody>
          <a:bodyPr>
            <a:normAutofit/>
          </a:bodyPr>
          <a:lstStyle/>
          <a:p>
            <a:r>
              <a:rPr lang="en-US" sz="3600" dirty="0"/>
              <a:t>Topics</a:t>
            </a:r>
          </a:p>
        </p:txBody>
      </p:sp>
      <p:sp>
        <p:nvSpPr>
          <p:cNvPr id="6" name="Content Placeholder 5"/>
          <p:cNvSpPr>
            <a:spLocks noGrp="1"/>
          </p:cNvSpPr>
          <p:nvPr>
            <p:ph idx="4294967295"/>
          </p:nvPr>
        </p:nvSpPr>
        <p:spPr>
          <a:xfrm>
            <a:off x="7162802" y="1809946"/>
            <a:ext cx="5029198" cy="3808298"/>
          </a:xfrm>
        </p:spPr>
        <p:txBody>
          <a:bodyPr>
            <a:normAutofit/>
          </a:bodyPr>
          <a:lstStyle/>
          <a:p>
            <a:pPr marL="342900" indent="-342900">
              <a:spcAft>
                <a:spcPts val="1200"/>
              </a:spcAft>
              <a:buFont typeface="Wingdings" panose="05000000000000000000" pitchFamily="2" charset="2"/>
              <a:buChar char="q"/>
            </a:pPr>
            <a:r>
              <a:rPr lang="en-US" sz="2200" dirty="0"/>
              <a:t>Working Effectively Together as a Board</a:t>
            </a:r>
          </a:p>
          <a:p>
            <a:pPr marL="342900" indent="-342900">
              <a:spcAft>
                <a:spcPts val="1200"/>
              </a:spcAft>
              <a:buFont typeface="Wingdings" panose="05000000000000000000" pitchFamily="2" charset="2"/>
              <a:buChar char="q"/>
            </a:pPr>
            <a:r>
              <a:rPr lang="en-US" sz="2200" dirty="0"/>
              <a:t>The Do’s &amp; Don’ts of Effective Trustees</a:t>
            </a:r>
          </a:p>
          <a:p>
            <a:pPr marL="342900" indent="-342900">
              <a:spcAft>
                <a:spcPts val="1200"/>
              </a:spcAft>
              <a:buFont typeface="Wingdings" panose="05000000000000000000" pitchFamily="2" charset="2"/>
              <a:buChar char="q"/>
            </a:pPr>
            <a:r>
              <a:rPr lang="en-US" sz="2200" dirty="0"/>
              <a:t>Board Meeting Procedures</a:t>
            </a:r>
          </a:p>
        </p:txBody>
      </p:sp>
      <p:pic>
        <p:nvPicPr>
          <p:cNvPr id="11" name="Content Placeholder 4"/>
          <p:cNvPicPr>
            <a:picLocks noChangeAspect="1"/>
          </p:cNvPicPr>
          <p:nvPr/>
        </p:nvPicPr>
        <p:blipFill rotWithShape="1">
          <a:blip r:embed="rId2"/>
          <a:srcRect l="37021" t="1205" r="5077" b="5714"/>
          <a:stretch/>
        </p:blipFill>
        <p:spPr>
          <a:xfrm>
            <a:off x="1213338" y="-1"/>
            <a:ext cx="5357144" cy="6009491"/>
          </a:xfrm>
          <a:prstGeom prst="rect">
            <a:avLst/>
          </a:prstGeom>
        </p:spPr>
      </p:pic>
      <p:cxnSp>
        <p:nvCxnSpPr>
          <p:cNvPr id="14" name="Straight Connector 13"/>
          <p:cNvCxnSpPr/>
          <p:nvPr/>
        </p:nvCxnSpPr>
        <p:spPr>
          <a:xfrm flipV="1">
            <a:off x="7220932" y="1460502"/>
            <a:ext cx="4971068" cy="9427"/>
          </a:xfrm>
          <a:prstGeom prst="line">
            <a:avLst/>
          </a:prstGeom>
          <a:ln w="38100">
            <a:solidFill>
              <a:srgbClr val="6DCCDE"/>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21017" b="25912"/>
          <a:stretch/>
        </p:blipFill>
        <p:spPr>
          <a:xfrm rot="16200000">
            <a:off x="-411714" y="944395"/>
            <a:ext cx="1644071" cy="305133"/>
          </a:xfrm>
          <a:prstGeom prst="rect">
            <a:avLst/>
          </a:prstGeom>
        </p:spPr>
      </p:pic>
      <p:sp>
        <p:nvSpPr>
          <p:cNvPr id="7" name="Slide Number Placeholder 6"/>
          <p:cNvSpPr>
            <a:spLocks noGrp="1"/>
          </p:cNvSpPr>
          <p:nvPr>
            <p:ph type="sldNum" sz="quarter" idx="4"/>
          </p:nvPr>
        </p:nvSpPr>
        <p:spPr/>
        <p:txBody>
          <a:bodyPr/>
          <a:lstStyle/>
          <a:p>
            <a:fld id="{4500CA50-DFF2-4B51-82DD-96628A93A367}" type="slidenum">
              <a:rPr lang="en-US" smtClean="0"/>
              <a:pPr/>
              <a:t>2</a:t>
            </a:fld>
            <a:endParaRPr lang="en-US" dirty="0"/>
          </a:p>
        </p:txBody>
      </p:sp>
    </p:spTree>
    <p:extLst>
      <p:ext uri="{BB962C8B-B14F-4D97-AF65-F5344CB8AC3E}">
        <p14:creationId xmlns:p14="http://schemas.microsoft.com/office/powerpoint/2010/main" val="1415237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Working Effectively Together as a Board</a:t>
            </a:r>
          </a:p>
        </p:txBody>
      </p:sp>
      <p:sp>
        <p:nvSpPr>
          <p:cNvPr id="2" name="Slide Number Placeholder 1"/>
          <p:cNvSpPr>
            <a:spLocks noGrp="1"/>
          </p:cNvSpPr>
          <p:nvPr>
            <p:ph type="sldNum" sz="quarter" idx="4294967295"/>
          </p:nvPr>
        </p:nvSpPr>
        <p:spPr>
          <a:xfrm>
            <a:off x="11680825" y="6346825"/>
            <a:ext cx="511175" cy="365125"/>
          </a:xfrm>
          <a:prstGeom prst="rect">
            <a:avLst/>
          </a:prstGeom>
        </p:spPr>
        <p:txBody>
          <a:bodyPr/>
          <a:lstStyle/>
          <a:p>
            <a:fld id="{4500CA50-DFF2-4B51-82DD-96628A93A367}" type="slidenum">
              <a:rPr lang="en-US" smtClean="0"/>
              <a:pPr/>
              <a:t>3</a:t>
            </a:fld>
            <a:endParaRPr lang="en-US" dirty="0"/>
          </a:p>
        </p:txBody>
      </p:sp>
    </p:spTree>
    <p:extLst>
      <p:ext uri="{BB962C8B-B14F-4D97-AF65-F5344CB8AC3E}">
        <p14:creationId xmlns:p14="http://schemas.microsoft.com/office/powerpoint/2010/main" val="1179043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Working Together</a:t>
            </a:r>
          </a:p>
        </p:txBody>
      </p:sp>
      <p:sp>
        <p:nvSpPr>
          <p:cNvPr id="3" name="Content Placeholder 2"/>
          <p:cNvSpPr>
            <a:spLocks noGrp="1"/>
          </p:cNvSpPr>
          <p:nvPr>
            <p:ph idx="1"/>
          </p:nvPr>
        </p:nvSpPr>
        <p:spPr>
          <a:xfrm>
            <a:off x="1082842" y="1524000"/>
            <a:ext cx="8670758" cy="4032638"/>
          </a:xfrm>
        </p:spPr>
        <p:txBody>
          <a:bodyPr/>
          <a:lstStyle/>
          <a:p>
            <a:endParaRPr lang="en-US" sz="3200" dirty="0"/>
          </a:p>
          <a:p>
            <a:r>
              <a:rPr lang="en-US" sz="3200" dirty="0"/>
              <a:t>“Coming together is a beginning; keeping together is progress; working together is success.”</a:t>
            </a:r>
          </a:p>
          <a:p>
            <a:endParaRPr lang="en-US" sz="3200" dirty="0"/>
          </a:p>
          <a:p>
            <a:r>
              <a:rPr lang="en-US" sz="3200" dirty="0"/>
              <a:t>				- Henry Ford</a:t>
            </a:r>
          </a:p>
          <a:p>
            <a:pPr lvl="1"/>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4</a:t>
            </a:fld>
            <a:endParaRPr lang="en-US" altLang="en-US"/>
          </a:p>
        </p:txBody>
      </p:sp>
    </p:spTree>
    <p:extLst>
      <p:ext uri="{BB962C8B-B14F-4D97-AF65-F5344CB8AC3E}">
        <p14:creationId xmlns:p14="http://schemas.microsoft.com/office/powerpoint/2010/main" val="1430475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Together</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5</a:t>
            </a:fld>
            <a:endParaRPr lang="en-US" altLang="en-US" dirty="0"/>
          </a:p>
        </p:txBody>
      </p:sp>
      <p:sp>
        <p:nvSpPr>
          <p:cNvPr id="5" name="Content Placeholder 2"/>
          <p:cNvSpPr>
            <a:spLocks noGrp="1"/>
          </p:cNvSpPr>
          <p:nvPr>
            <p:ph idx="1"/>
          </p:nvPr>
        </p:nvSpPr>
        <p:spPr>
          <a:xfrm>
            <a:off x="1037190" y="1255741"/>
            <a:ext cx="9458325" cy="4032638"/>
          </a:xfrm>
        </p:spPr>
        <p:txBody>
          <a:bodyPr/>
          <a:lstStyle/>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“But Congress doesn’t have to agree on everything…”</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Is that an effective governance model?</a:t>
            </a:r>
          </a:p>
          <a:p>
            <a:pPr lvl="1">
              <a:buFont typeface="Arial" panose="020B0604020202020204" pitchFamily="34" charset="0"/>
              <a:buChar char="•"/>
            </a:pPr>
            <a:endParaRPr lang="en-US" dirty="0"/>
          </a:p>
        </p:txBody>
      </p:sp>
    </p:spTree>
    <p:extLst>
      <p:ext uri="{BB962C8B-B14F-4D97-AF65-F5344CB8AC3E}">
        <p14:creationId xmlns:p14="http://schemas.microsoft.com/office/powerpoint/2010/main" val="121873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Together</a:t>
            </a:r>
          </a:p>
        </p:txBody>
      </p:sp>
      <p:sp>
        <p:nvSpPr>
          <p:cNvPr id="3" name="Content Placeholder 2"/>
          <p:cNvSpPr>
            <a:spLocks noGrp="1"/>
          </p:cNvSpPr>
          <p:nvPr>
            <p:ph idx="1"/>
          </p:nvPr>
        </p:nvSpPr>
        <p:spPr>
          <a:xfrm>
            <a:off x="1028700" y="1514475"/>
            <a:ext cx="7543800" cy="2895600"/>
          </a:xfrm>
        </p:spPr>
        <p:txBody>
          <a:bodyPr/>
          <a:lstStyle/>
          <a:p>
            <a:pPr marL="457200" indent="-457200">
              <a:buFont typeface="Arial" panose="020B0604020202020204" pitchFamily="34" charset="0"/>
              <a:buChar char="•"/>
            </a:pPr>
            <a:r>
              <a:rPr lang="en-US" sz="3200" dirty="0"/>
              <a:t>How do you disagree agreeably?</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How do you implement decisions?</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6</a:t>
            </a:fld>
            <a:endParaRPr lang="en-US" altLang="en-US" dirty="0"/>
          </a:p>
        </p:txBody>
      </p:sp>
      <p:pic>
        <p:nvPicPr>
          <p:cNvPr id="12290" name="Picture 2" descr="Image result for disagree agreeab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657600"/>
            <a:ext cx="3581400" cy="238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928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Eight Characteristics of Effective </a:t>
            </a:r>
            <a:br>
              <a:rPr lang="en-US" dirty="0"/>
            </a:br>
            <a:r>
              <a:rPr lang="en-US" dirty="0"/>
              <a:t>School Boards</a:t>
            </a:r>
          </a:p>
        </p:txBody>
      </p:sp>
      <p:sp>
        <p:nvSpPr>
          <p:cNvPr id="3" name="Content Placeholder 2"/>
          <p:cNvSpPr>
            <a:spLocks noGrp="1"/>
          </p:cNvSpPr>
          <p:nvPr>
            <p:ph idx="1"/>
          </p:nvPr>
        </p:nvSpPr>
        <p:spPr>
          <a:xfrm>
            <a:off x="990599" y="1343025"/>
            <a:ext cx="10363201" cy="4648200"/>
          </a:xfrm>
        </p:spPr>
        <p:txBody>
          <a:bodyPr>
            <a:noAutofit/>
          </a:bodyPr>
          <a:lstStyle/>
          <a:p>
            <a:pPr marL="457200" indent="-457200">
              <a:buFont typeface="Arial" panose="020B0604020202020204" pitchFamily="34" charset="0"/>
              <a:buChar char="•"/>
            </a:pPr>
            <a:r>
              <a:rPr lang="en-US" sz="3000" dirty="0"/>
              <a:t>Center for Public Education, January 28, 2011</a:t>
            </a:r>
          </a:p>
          <a:p>
            <a:pPr marL="457200" indent="-457200">
              <a:buFont typeface="Arial" panose="020B0604020202020204" pitchFamily="34" charset="0"/>
              <a:buChar char="•"/>
            </a:pPr>
            <a:r>
              <a:rPr lang="en-US" sz="3000" dirty="0"/>
              <a:t>Reviewed research on school board effectiveness since mid-</a:t>
            </a:r>
            <a:r>
              <a:rPr lang="en-US" sz="3000" dirty="0" err="1"/>
              <a:t>1990’s</a:t>
            </a:r>
            <a:r>
              <a:rPr lang="en-US" sz="3000" dirty="0"/>
              <a:t> </a:t>
            </a:r>
          </a:p>
          <a:p>
            <a:pPr marL="457200" indent="-457200">
              <a:buFont typeface="Arial" panose="020B0604020202020204" pitchFamily="34" charset="0"/>
              <a:buChar char="•"/>
            </a:pPr>
            <a:r>
              <a:rPr lang="en-US" sz="3000" dirty="0"/>
              <a:t>Different studies examined districts of various sizes in a variety of communities across the country</a:t>
            </a:r>
          </a:p>
          <a:p>
            <a:pPr marL="457200" indent="-457200">
              <a:buFont typeface="Arial" panose="020B0604020202020204" pitchFamily="34" charset="0"/>
              <a:buChar char="•"/>
            </a:pPr>
            <a:r>
              <a:rPr lang="en-US" sz="3000" dirty="0"/>
              <a:t>Significant conclusion:  Board members in high-performing districts have </a:t>
            </a:r>
            <a:r>
              <a:rPr lang="en-US" sz="3000" b="1" i="1" dirty="0"/>
              <a:t>attitudes, knowledge, </a:t>
            </a:r>
            <a:r>
              <a:rPr lang="en-US" sz="3000" dirty="0"/>
              <a:t>and </a:t>
            </a:r>
            <a:r>
              <a:rPr lang="en-US" sz="3000" b="1" i="1" dirty="0"/>
              <a:t>approaches</a:t>
            </a:r>
            <a:r>
              <a:rPr lang="en-US" sz="3000" b="1" dirty="0"/>
              <a:t> </a:t>
            </a:r>
            <a:r>
              <a:rPr lang="en-US" sz="3000" dirty="0"/>
              <a:t>that separate them from their counterparts in lower-achieving districts.</a:t>
            </a:r>
          </a:p>
          <a:p>
            <a:pPr lvl="1"/>
            <a:endParaRPr lang="en-US" sz="3000"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7</a:t>
            </a:fld>
            <a:endParaRPr lang="en-US" altLang="en-US"/>
          </a:p>
        </p:txBody>
      </p:sp>
    </p:spTree>
    <p:extLst>
      <p:ext uri="{BB962C8B-B14F-4D97-AF65-F5344CB8AC3E}">
        <p14:creationId xmlns:p14="http://schemas.microsoft.com/office/powerpoint/2010/main" val="3970868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The Eight Characteristics</a:t>
            </a:r>
          </a:p>
        </p:txBody>
      </p:sp>
      <p:sp>
        <p:nvSpPr>
          <p:cNvPr id="3" name="Content Placeholder 2"/>
          <p:cNvSpPr>
            <a:spLocks noGrp="1"/>
          </p:cNvSpPr>
          <p:nvPr>
            <p:ph idx="1"/>
          </p:nvPr>
        </p:nvSpPr>
        <p:spPr>
          <a:xfrm>
            <a:off x="990599" y="1255741"/>
            <a:ext cx="10239376" cy="4648200"/>
          </a:xfrm>
        </p:spPr>
        <p:txBody>
          <a:bodyPr>
            <a:normAutofit/>
          </a:bodyPr>
          <a:lstStyle/>
          <a:p>
            <a:pPr marL="514350" indent="-514350">
              <a:buFont typeface="+mj-lt"/>
              <a:buAutoNum type="arabicPeriod"/>
            </a:pPr>
            <a:r>
              <a:rPr lang="en-US" sz="3000" dirty="0"/>
              <a:t>A vision of high expectations for </a:t>
            </a:r>
            <a:r>
              <a:rPr lang="en-US" sz="3000" b="1" dirty="0"/>
              <a:t>student achievement </a:t>
            </a:r>
            <a:r>
              <a:rPr lang="en-US" sz="3000" dirty="0"/>
              <a:t>and quality instruction with </a:t>
            </a:r>
            <a:r>
              <a:rPr lang="en-US" sz="3000" b="1" dirty="0"/>
              <a:t>clearly-defined goals </a:t>
            </a:r>
            <a:r>
              <a:rPr lang="en-US" sz="3000" dirty="0"/>
              <a:t>toward that vision.</a:t>
            </a:r>
          </a:p>
          <a:p>
            <a:pPr marL="514350" indent="-514350">
              <a:buFont typeface="+mj-lt"/>
              <a:buAutoNum type="arabicPeriod"/>
            </a:pPr>
            <a:r>
              <a:rPr lang="en-US" sz="3000" dirty="0"/>
              <a:t>Strong </a:t>
            </a:r>
            <a:r>
              <a:rPr lang="en-US" sz="3000" b="1" dirty="0"/>
              <a:t>shared beliefs</a:t>
            </a:r>
            <a:r>
              <a:rPr lang="en-US" sz="3000" dirty="0"/>
              <a:t> about what is possible for students and their ability to learn and of the district’s ability to teach all children at high levels.</a:t>
            </a:r>
          </a:p>
          <a:p>
            <a:pPr marL="514350" indent="-514350">
              <a:buFont typeface="+mj-lt"/>
              <a:buAutoNum type="arabicPeriod"/>
            </a:pPr>
            <a:r>
              <a:rPr lang="en-US" sz="3000" dirty="0"/>
              <a:t>Accountability-driven, spending </a:t>
            </a:r>
            <a:r>
              <a:rPr lang="en-US" sz="3000" b="1" dirty="0"/>
              <a:t>less time on operational issues and more time on policies</a:t>
            </a:r>
            <a:r>
              <a:rPr lang="en-US" sz="3000" dirty="0"/>
              <a:t> to improve student achievement.</a:t>
            </a:r>
          </a:p>
          <a:p>
            <a:pPr lvl="1"/>
            <a:endParaRPr lang="en-US" sz="3000"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8</a:t>
            </a:fld>
            <a:endParaRPr lang="en-US" altLang="en-US"/>
          </a:p>
        </p:txBody>
      </p:sp>
    </p:spTree>
    <p:extLst>
      <p:ext uri="{BB962C8B-B14F-4D97-AF65-F5344CB8AC3E}">
        <p14:creationId xmlns:p14="http://schemas.microsoft.com/office/powerpoint/2010/main" val="3694811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The Eight Characteristics</a:t>
            </a:r>
          </a:p>
        </p:txBody>
      </p:sp>
      <p:sp>
        <p:nvSpPr>
          <p:cNvPr id="3" name="Content Placeholder 2"/>
          <p:cNvSpPr>
            <a:spLocks noGrp="1"/>
          </p:cNvSpPr>
          <p:nvPr>
            <p:ph idx="1"/>
          </p:nvPr>
        </p:nvSpPr>
        <p:spPr>
          <a:xfrm>
            <a:off x="990600" y="1381125"/>
            <a:ext cx="9867900" cy="4648200"/>
          </a:xfrm>
        </p:spPr>
        <p:txBody>
          <a:bodyPr>
            <a:normAutofit/>
          </a:bodyPr>
          <a:lstStyle/>
          <a:p>
            <a:pPr marL="514350" indent="-514350">
              <a:buAutoNum type="arabicPeriod" startAt="4"/>
            </a:pPr>
            <a:r>
              <a:rPr lang="en-US" sz="3000" b="1" dirty="0"/>
              <a:t>Collaborative relationship </a:t>
            </a:r>
            <a:r>
              <a:rPr lang="en-US" sz="3000" dirty="0"/>
              <a:t>with staff and community supported by strong communication plan to reach both internal and external stakeholders.</a:t>
            </a:r>
          </a:p>
          <a:p>
            <a:pPr marL="514350" indent="-514350">
              <a:buAutoNum type="arabicPeriod" startAt="4"/>
            </a:pPr>
            <a:r>
              <a:rPr lang="en-US" sz="3000" b="1" dirty="0"/>
              <a:t>Embrace and use data</a:t>
            </a:r>
            <a:r>
              <a:rPr lang="en-US" sz="3000" dirty="0"/>
              <a:t>, even when negative, to monitor and improve programs.</a:t>
            </a:r>
          </a:p>
          <a:p>
            <a:pPr marL="514350" indent="-514350">
              <a:buAutoNum type="arabicPeriod" startAt="4"/>
            </a:pPr>
            <a:r>
              <a:rPr lang="en-US" sz="3000" dirty="0"/>
              <a:t>Align and sustain resources, such as </a:t>
            </a:r>
            <a:r>
              <a:rPr lang="en-US" sz="3000" b="1" dirty="0"/>
              <a:t>professional development</a:t>
            </a:r>
            <a:r>
              <a:rPr lang="en-US" sz="3000" dirty="0"/>
              <a:t>, to meet district goals.</a:t>
            </a:r>
          </a:p>
          <a:p>
            <a:pPr marL="514350" indent="-514350">
              <a:buAutoNum type="arabicPeriod" startAt="4"/>
            </a:pPr>
            <a:endParaRPr lang="en-US" sz="3000" dirty="0"/>
          </a:p>
          <a:p>
            <a:pPr lvl="1"/>
            <a:endParaRPr lang="en-US" sz="3000"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9</a:t>
            </a:fld>
            <a:endParaRPr lang="en-US" altLang="en-US"/>
          </a:p>
        </p:txBody>
      </p:sp>
    </p:spTree>
    <p:extLst>
      <p:ext uri="{BB962C8B-B14F-4D97-AF65-F5344CB8AC3E}">
        <p14:creationId xmlns:p14="http://schemas.microsoft.com/office/powerpoint/2010/main" val="3619391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The Eight Characteristics</a:t>
            </a:r>
          </a:p>
        </p:txBody>
      </p:sp>
      <p:sp>
        <p:nvSpPr>
          <p:cNvPr id="3" name="Content Placeholder 2"/>
          <p:cNvSpPr>
            <a:spLocks noGrp="1"/>
          </p:cNvSpPr>
          <p:nvPr>
            <p:ph idx="1"/>
          </p:nvPr>
        </p:nvSpPr>
        <p:spPr>
          <a:xfrm>
            <a:off x="990600" y="1352550"/>
            <a:ext cx="9906000" cy="4648200"/>
          </a:xfrm>
        </p:spPr>
        <p:txBody>
          <a:bodyPr>
            <a:normAutofit/>
          </a:bodyPr>
          <a:lstStyle/>
          <a:p>
            <a:pPr marL="514350" indent="-514350">
              <a:buAutoNum type="arabicPeriod" startAt="7"/>
            </a:pPr>
            <a:r>
              <a:rPr lang="en-US" sz="3000" dirty="0"/>
              <a:t>Lead as a </a:t>
            </a:r>
            <a:r>
              <a:rPr lang="en-US" sz="3000" b="1" dirty="0"/>
              <a:t>united team with the Superintendent</a:t>
            </a:r>
            <a:r>
              <a:rPr lang="en-US" sz="3000" dirty="0"/>
              <a:t>, each from their respective roles, with strong </a:t>
            </a:r>
            <a:r>
              <a:rPr lang="en-US" sz="3000" b="1" dirty="0"/>
              <a:t>collaboration</a:t>
            </a:r>
            <a:r>
              <a:rPr lang="en-US" sz="3000" dirty="0"/>
              <a:t> and mutual </a:t>
            </a:r>
            <a:r>
              <a:rPr lang="en-US" sz="3000" b="1" dirty="0"/>
              <a:t>trust</a:t>
            </a:r>
            <a:r>
              <a:rPr lang="en-US" sz="3000" dirty="0"/>
              <a:t>.</a:t>
            </a:r>
          </a:p>
          <a:p>
            <a:pPr marL="514350" indent="-514350">
              <a:buAutoNum type="arabicPeriod" startAt="7"/>
            </a:pPr>
            <a:r>
              <a:rPr lang="en-US" sz="3000" dirty="0"/>
              <a:t>Participate in </a:t>
            </a:r>
            <a:r>
              <a:rPr lang="en-US" sz="3000" b="1" dirty="0"/>
              <a:t>team development </a:t>
            </a:r>
            <a:r>
              <a:rPr lang="en-US" sz="3000" dirty="0"/>
              <a:t>and training to build shared knowledge, values, and commitments for their improvement efforts.</a:t>
            </a:r>
          </a:p>
          <a:p>
            <a:pPr lvl="1"/>
            <a:endParaRPr lang="en-US" sz="3000"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10</a:t>
            </a:fld>
            <a:endParaRPr lang="en-US" altLang="en-US"/>
          </a:p>
        </p:txBody>
      </p:sp>
    </p:spTree>
    <p:extLst>
      <p:ext uri="{BB962C8B-B14F-4D97-AF65-F5344CB8AC3E}">
        <p14:creationId xmlns:p14="http://schemas.microsoft.com/office/powerpoint/2010/main" val="4036712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How are you doing as a Board?</a:t>
            </a:r>
          </a:p>
        </p:txBody>
      </p:sp>
      <p:sp>
        <p:nvSpPr>
          <p:cNvPr id="3" name="Content Placeholder 2"/>
          <p:cNvSpPr>
            <a:spLocks noGrp="1"/>
          </p:cNvSpPr>
          <p:nvPr>
            <p:ph idx="1"/>
          </p:nvPr>
        </p:nvSpPr>
        <p:spPr>
          <a:xfrm>
            <a:off x="1076325" y="1447800"/>
            <a:ext cx="8763000" cy="4648200"/>
          </a:xfrm>
        </p:spPr>
        <p:txBody>
          <a:bodyPr/>
          <a:lstStyle/>
          <a:p>
            <a:pPr marL="57150"/>
            <a:r>
              <a:rPr lang="en-US" sz="3600" dirty="0"/>
              <a:t>Watch for mission drift</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11</a:t>
            </a:fld>
            <a:endParaRPr lang="en-US" altLang="en-US"/>
          </a:p>
        </p:txBody>
      </p:sp>
      <p:pic>
        <p:nvPicPr>
          <p:cNvPr id="5" name="Picture 12" descr="Astronaut-EVA[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8575" y="2320131"/>
            <a:ext cx="3709194" cy="3709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700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CSBA Model Bylaw 9005</a:t>
            </a:r>
          </a:p>
        </p:txBody>
      </p:sp>
      <p:sp>
        <p:nvSpPr>
          <p:cNvPr id="3" name="Content Placeholder 2"/>
          <p:cNvSpPr>
            <a:spLocks noGrp="1"/>
          </p:cNvSpPr>
          <p:nvPr>
            <p:ph idx="1"/>
          </p:nvPr>
        </p:nvSpPr>
        <p:spPr>
          <a:xfrm>
            <a:off x="1057275" y="1447800"/>
            <a:ext cx="9858375" cy="4648200"/>
          </a:xfrm>
        </p:spPr>
        <p:txBody>
          <a:bodyPr/>
          <a:lstStyle/>
          <a:p>
            <a:pPr marL="57150"/>
            <a:r>
              <a:rPr lang="en-US" sz="3600" dirty="0"/>
              <a:t>“The Board expects its members to work with each other and the Superintendent to ensure that a high-quality education is provided to each student.  Each individual Board member shall . . . .”</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12</a:t>
            </a:fld>
            <a:endParaRPr lang="en-US" altLang="en-US"/>
          </a:p>
        </p:txBody>
      </p:sp>
    </p:spTree>
    <p:extLst>
      <p:ext uri="{BB962C8B-B14F-4D97-AF65-F5344CB8AC3E}">
        <p14:creationId xmlns:p14="http://schemas.microsoft.com/office/powerpoint/2010/main" val="1988133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CSBA Model Bylaw 9005</a:t>
            </a:r>
          </a:p>
        </p:txBody>
      </p:sp>
      <p:sp>
        <p:nvSpPr>
          <p:cNvPr id="3" name="Content Placeholder 2"/>
          <p:cNvSpPr>
            <a:spLocks noGrp="1"/>
          </p:cNvSpPr>
          <p:nvPr>
            <p:ph idx="1"/>
          </p:nvPr>
        </p:nvSpPr>
        <p:spPr>
          <a:xfrm>
            <a:off x="990600" y="1381125"/>
            <a:ext cx="9677400" cy="4648200"/>
          </a:xfrm>
        </p:spPr>
        <p:txBody>
          <a:bodyPr>
            <a:normAutofit/>
          </a:bodyPr>
          <a:lstStyle/>
          <a:p>
            <a:pPr marL="800100" indent="-571500">
              <a:buFont typeface="+mj-lt"/>
              <a:buAutoNum type="arabicPeriod"/>
            </a:pPr>
            <a:r>
              <a:rPr lang="en-US" sz="3200" dirty="0"/>
              <a:t>“Keep learning and achievement for all students as the primary focus.”</a:t>
            </a:r>
          </a:p>
          <a:p>
            <a:pPr marL="800100" indent="-571500">
              <a:buFont typeface="+mj-lt"/>
              <a:buAutoNum type="arabicPeriod"/>
            </a:pPr>
            <a:endParaRPr lang="en-US" sz="3200" dirty="0"/>
          </a:p>
          <a:p>
            <a:pPr marL="800100" indent="-571500">
              <a:buFont typeface="+mj-lt"/>
              <a:buAutoNum type="arabicPeriod"/>
            </a:pPr>
            <a:r>
              <a:rPr lang="en-US" sz="3200" dirty="0"/>
              <a:t>“Value, support and advocate for public education.”</a:t>
            </a:r>
          </a:p>
          <a:p>
            <a:pPr marL="800100" indent="-571500">
              <a:buFont typeface="+mj-lt"/>
              <a:buAutoNum type="arabicPeriod"/>
            </a:pPr>
            <a:endParaRPr lang="en-US" sz="3200" dirty="0"/>
          </a:p>
          <a:p>
            <a:pPr marL="800100" indent="-571500">
              <a:buFont typeface="+mj-lt"/>
              <a:buAutoNum type="arabicPeriod"/>
            </a:pPr>
            <a:r>
              <a:rPr lang="en-US" sz="3200" dirty="0"/>
              <a:t>“Recognize and respect differences of perspective and style on the Board. . . .”</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13</a:t>
            </a:fld>
            <a:endParaRPr lang="en-US" altLang="en-US"/>
          </a:p>
        </p:txBody>
      </p:sp>
    </p:spTree>
    <p:extLst>
      <p:ext uri="{BB962C8B-B14F-4D97-AF65-F5344CB8AC3E}">
        <p14:creationId xmlns:p14="http://schemas.microsoft.com/office/powerpoint/2010/main" val="1356319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CSBA Model Bylaw 9005</a:t>
            </a:r>
          </a:p>
        </p:txBody>
      </p:sp>
      <p:sp>
        <p:nvSpPr>
          <p:cNvPr id="3" name="Content Placeholder 2"/>
          <p:cNvSpPr>
            <a:spLocks noGrp="1"/>
          </p:cNvSpPr>
          <p:nvPr>
            <p:ph idx="1"/>
          </p:nvPr>
        </p:nvSpPr>
        <p:spPr>
          <a:xfrm>
            <a:off x="1104899" y="1255741"/>
            <a:ext cx="9324975" cy="4648200"/>
          </a:xfrm>
        </p:spPr>
        <p:txBody>
          <a:bodyPr>
            <a:normAutofit/>
          </a:bodyPr>
          <a:lstStyle/>
          <a:p>
            <a:pPr marL="571500" indent="-514350">
              <a:buAutoNum type="arabicPeriod" startAt="4"/>
            </a:pPr>
            <a:r>
              <a:rPr lang="en-US" sz="3200" dirty="0"/>
              <a:t>“Act with dignity, and understand the implications of demeanor and behavior.”</a:t>
            </a:r>
          </a:p>
          <a:p>
            <a:pPr marL="571500" indent="-514350">
              <a:buAutoNum type="arabicPeriod" startAt="4"/>
            </a:pPr>
            <a:endParaRPr lang="en-US" sz="3200" dirty="0"/>
          </a:p>
          <a:p>
            <a:pPr marL="571500" indent="-514350">
              <a:buAutoNum type="arabicPeriod" startAt="4"/>
            </a:pPr>
            <a:r>
              <a:rPr lang="en-US" sz="3200" dirty="0"/>
              <a:t>“Keep confidential matters confidential.”</a:t>
            </a:r>
          </a:p>
          <a:p>
            <a:pPr marL="571500" indent="-514350">
              <a:buAutoNum type="arabicPeriod" startAt="4"/>
            </a:pPr>
            <a:endParaRPr lang="en-US" sz="3200" dirty="0"/>
          </a:p>
          <a:p>
            <a:pPr marL="571500" indent="-514350">
              <a:buAutoNum type="arabicPeriod" startAt="4"/>
            </a:pPr>
            <a:r>
              <a:rPr lang="en-US" sz="3200" dirty="0"/>
              <a:t>“Participate in professional development...”</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14</a:t>
            </a:fld>
            <a:endParaRPr lang="en-US" altLang="en-US"/>
          </a:p>
        </p:txBody>
      </p:sp>
    </p:spTree>
    <p:extLst>
      <p:ext uri="{BB962C8B-B14F-4D97-AF65-F5344CB8AC3E}">
        <p14:creationId xmlns:p14="http://schemas.microsoft.com/office/powerpoint/2010/main" val="2684594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CSBA Model Bylaw 9005</a:t>
            </a:r>
          </a:p>
        </p:txBody>
      </p:sp>
      <p:sp>
        <p:nvSpPr>
          <p:cNvPr id="3" name="Content Placeholder 2"/>
          <p:cNvSpPr>
            <a:spLocks noGrp="1"/>
          </p:cNvSpPr>
          <p:nvPr>
            <p:ph idx="1"/>
          </p:nvPr>
        </p:nvSpPr>
        <p:spPr>
          <a:xfrm>
            <a:off x="1028699" y="1255741"/>
            <a:ext cx="10067925" cy="4648200"/>
          </a:xfrm>
        </p:spPr>
        <p:txBody>
          <a:bodyPr>
            <a:normAutofit/>
          </a:bodyPr>
          <a:lstStyle/>
          <a:p>
            <a:pPr marL="571500" indent="-514350">
              <a:buAutoNum type="arabicPeriod" startAt="7"/>
            </a:pPr>
            <a:r>
              <a:rPr lang="en-US" sz="3200" dirty="0"/>
              <a:t>“Understand the distinctions between Board and staff roles, and refrain from performing management functions that are the responsibility of the Superintendent and staff.” </a:t>
            </a:r>
          </a:p>
          <a:p>
            <a:pPr marL="571500" indent="-514350">
              <a:buAutoNum type="arabicPeriod" startAt="7"/>
            </a:pPr>
            <a:endParaRPr lang="en-US" sz="3200" dirty="0"/>
          </a:p>
          <a:p>
            <a:pPr marL="571500" indent="-514350">
              <a:buAutoNum type="arabicPeriod" startAt="7"/>
            </a:pPr>
            <a:r>
              <a:rPr lang="en-US" sz="3200" dirty="0"/>
              <a:t>“Understand that authority rests with the Board as a whole and not with individuals.”  </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15</a:t>
            </a:fld>
            <a:endParaRPr lang="en-US" altLang="en-US"/>
          </a:p>
        </p:txBody>
      </p:sp>
    </p:spTree>
    <p:extLst>
      <p:ext uri="{BB962C8B-B14F-4D97-AF65-F5344CB8AC3E}">
        <p14:creationId xmlns:p14="http://schemas.microsoft.com/office/powerpoint/2010/main" val="1217165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CSBA Model Bylaw 9005</a:t>
            </a:r>
          </a:p>
        </p:txBody>
      </p:sp>
      <p:sp>
        <p:nvSpPr>
          <p:cNvPr id="3" name="Content Placeholder 2"/>
          <p:cNvSpPr>
            <a:spLocks noGrp="1"/>
          </p:cNvSpPr>
          <p:nvPr>
            <p:ph idx="1"/>
          </p:nvPr>
        </p:nvSpPr>
        <p:spPr>
          <a:xfrm>
            <a:off x="1057275" y="1333500"/>
            <a:ext cx="9239250" cy="4648200"/>
          </a:xfrm>
        </p:spPr>
        <p:txBody>
          <a:bodyPr>
            <a:normAutofit/>
          </a:bodyPr>
          <a:lstStyle/>
          <a:p>
            <a:pPr marL="57150"/>
            <a:r>
              <a:rPr lang="en-US" sz="3600" dirty="0"/>
              <a:t>“Board members also shall assume collective responsibility for building unity and creating a positive organizational culture.  To operate effectively, the Board shall have a unity of purpose and. . . .”</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16</a:t>
            </a:fld>
            <a:endParaRPr lang="en-US" altLang="en-US"/>
          </a:p>
        </p:txBody>
      </p:sp>
    </p:spTree>
    <p:extLst>
      <p:ext uri="{BB962C8B-B14F-4D97-AF65-F5344CB8AC3E}">
        <p14:creationId xmlns:p14="http://schemas.microsoft.com/office/powerpoint/2010/main" val="106808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CSBA Model Bylaw 9005</a:t>
            </a:r>
          </a:p>
        </p:txBody>
      </p:sp>
      <p:sp>
        <p:nvSpPr>
          <p:cNvPr id="3" name="Content Placeholder 2"/>
          <p:cNvSpPr>
            <a:spLocks noGrp="1"/>
          </p:cNvSpPr>
          <p:nvPr>
            <p:ph idx="1"/>
          </p:nvPr>
        </p:nvSpPr>
        <p:spPr>
          <a:xfrm>
            <a:off x="1133474" y="1343025"/>
            <a:ext cx="9896475" cy="4648200"/>
          </a:xfrm>
        </p:spPr>
        <p:txBody>
          <a:bodyPr/>
          <a:lstStyle/>
          <a:p>
            <a:pPr marL="571500" indent="-514350">
              <a:buFont typeface="+mj-lt"/>
              <a:buAutoNum type="arabicPeriod"/>
            </a:pPr>
            <a:r>
              <a:rPr lang="en-US" sz="3200" dirty="0"/>
              <a:t>“Keep the district focused on learning and achievement for all students.”</a:t>
            </a:r>
          </a:p>
          <a:p>
            <a:pPr marL="571500" indent="-514350">
              <a:buFont typeface="+mj-lt"/>
              <a:buAutoNum type="arabicPeriod"/>
            </a:pPr>
            <a:endParaRPr lang="en-US" sz="1000" dirty="0"/>
          </a:p>
          <a:p>
            <a:pPr marL="571500" indent="-514350">
              <a:buFont typeface="+mj-lt"/>
              <a:buAutoNum type="arabicPeriod"/>
            </a:pPr>
            <a:r>
              <a:rPr lang="en-US" sz="3200" dirty="0"/>
              <a:t>“Communicate a common vision”</a:t>
            </a:r>
          </a:p>
          <a:p>
            <a:pPr marL="571500" indent="-514350">
              <a:buFont typeface="+mj-lt"/>
              <a:buAutoNum type="arabicPeriod"/>
            </a:pPr>
            <a:endParaRPr lang="en-US" sz="1000" dirty="0"/>
          </a:p>
          <a:p>
            <a:pPr marL="571500" indent="-514350">
              <a:buFont typeface="+mj-lt"/>
              <a:buAutoNum type="arabicPeriod"/>
            </a:pPr>
            <a:r>
              <a:rPr lang="en-US" sz="3200" dirty="0"/>
              <a:t>“Operate openly, with trust and integrity”</a:t>
            </a:r>
          </a:p>
          <a:p>
            <a:pPr marL="571500" indent="-514350">
              <a:buFont typeface="+mj-lt"/>
              <a:buAutoNum type="arabicPeriod"/>
            </a:pPr>
            <a:endParaRPr lang="en-US" sz="1000" dirty="0"/>
          </a:p>
          <a:p>
            <a:pPr marL="571500" indent="-514350">
              <a:buFont typeface="+mj-lt"/>
              <a:buAutoNum type="arabicPeriod"/>
            </a:pPr>
            <a:r>
              <a:rPr lang="en-US" sz="3200" dirty="0"/>
              <a:t>“Govern in a dignified and professional manner, treating everyone with civility and respect.”</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17</a:t>
            </a:fld>
            <a:endParaRPr lang="en-US" altLang="en-US"/>
          </a:p>
        </p:txBody>
      </p:sp>
    </p:spTree>
    <p:extLst>
      <p:ext uri="{BB962C8B-B14F-4D97-AF65-F5344CB8AC3E}">
        <p14:creationId xmlns:p14="http://schemas.microsoft.com/office/powerpoint/2010/main" val="4242565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CSBA Model Bylaw 9005</a:t>
            </a:r>
          </a:p>
        </p:txBody>
      </p:sp>
      <p:sp>
        <p:nvSpPr>
          <p:cNvPr id="3" name="Content Placeholder 2"/>
          <p:cNvSpPr>
            <a:spLocks noGrp="1"/>
          </p:cNvSpPr>
          <p:nvPr>
            <p:ph idx="1"/>
          </p:nvPr>
        </p:nvSpPr>
        <p:spPr>
          <a:xfrm>
            <a:off x="942975" y="1343025"/>
            <a:ext cx="10410826" cy="4648200"/>
          </a:xfrm>
        </p:spPr>
        <p:txBody>
          <a:bodyPr>
            <a:normAutofit/>
          </a:bodyPr>
          <a:lstStyle/>
          <a:p>
            <a:pPr marL="571500" indent="-514350">
              <a:buAutoNum type="arabicPeriod" startAt="5"/>
            </a:pPr>
            <a:r>
              <a:rPr lang="en-US" sz="3200" dirty="0"/>
              <a:t>“Govern within Board-adopted policies and procedures.”</a:t>
            </a:r>
          </a:p>
          <a:p>
            <a:pPr marL="571500" indent="-514350">
              <a:buAutoNum type="arabicPeriod" startAt="5"/>
            </a:pPr>
            <a:endParaRPr lang="en-US" sz="1000" dirty="0"/>
          </a:p>
          <a:p>
            <a:pPr marL="571500" indent="-514350">
              <a:buAutoNum type="arabicPeriod" startAt="5"/>
            </a:pPr>
            <a:r>
              <a:rPr lang="en-US" sz="3200" dirty="0"/>
              <a:t>“Take collective responsibility for the Board’s performance.”</a:t>
            </a:r>
          </a:p>
          <a:p>
            <a:pPr marL="571500" indent="-514350">
              <a:buAutoNum type="arabicPeriod" startAt="5"/>
            </a:pPr>
            <a:endParaRPr lang="en-US" sz="1000" dirty="0"/>
          </a:p>
          <a:p>
            <a:pPr marL="571500" indent="-514350">
              <a:buAutoNum type="arabicPeriod" startAt="5"/>
            </a:pPr>
            <a:r>
              <a:rPr lang="en-US" sz="3200" dirty="0"/>
              <a:t>Evaluate effectiveness</a:t>
            </a:r>
          </a:p>
          <a:p>
            <a:pPr marL="571500" indent="-514350">
              <a:buAutoNum type="arabicPeriod" startAt="5"/>
            </a:pPr>
            <a:endParaRPr lang="en-US" sz="1000" dirty="0"/>
          </a:p>
          <a:p>
            <a:pPr marL="571500" indent="-514350">
              <a:buAutoNum type="arabicPeriod" startAt="5"/>
            </a:pPr>
            <a:r>
              <a:rPr lang="en-US" sz="3200" dirty="0"/>
              <a:t>Ensure opportunities for the “diverse range of views”</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18</a:t>
            </a:fld>
            <a:endParaRPr lang="en-US" altLang="en-US"/>
          </a:p>
        </p:txBody>
      </p:sp>
    </p:spTree>
    <p:extLst>
      <p:ext uri="{BB962C8B-B14F-4D97-AF65-F5344CB8AC3E}">
        <p14:creationId xmlns:p14="http://schemas.microsoft.com/office/powerpoint/2010/main" val="821312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0906" y="761587"/>
            <a:ext cx="10489093" cy="4416400"/>
          </a:xfrm>
        </p:spPr>
        <p:txBody>
          <a:bodyPr/>
          <a:lstStyle/>
          <a:p>
            <a:r>
              <a:rPr lang="en-US" sz="3600" dirty="0"/>
              <a:t>Does that sound like today’s Congress?</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19</a:t>
            </a:fld>
            <a:endParaRPr lang="en-US" altLang="en-US" dirty="0"/>
          </a:p>
        </p:txBody>
      </p:sp>
      <p:pic>
        <p:nvPicPr>
          <p:cNvPr id="6" name="Picture 5"/>
          <p:cNvPicPr>
            <a:picLocks noChangeAspect="1"/>
          </p:cNvPicPr>
          <p:nvPr/>
        </p:nvPicPr>
        <p:blipFill rotWithShape="1">
          <a:blip r:embed="rId2"/>
          <a:srcRect r="1246"/>
          <a:stretch/>
        </p:blipFill>
        <p:spPr>
          <a:xfrm>
            <a:off x="2762250" y="2066925"/>
            <a:ext cx="5286375" cy="3486150"/>
          </a:xfrm>
          <a:prstGeom prst="rect">
            <a:avLst/>
          </a:prstGeom>
        </p:spPr>
      </p:pic>
    </p:spTree>
    <p:extLst>
      <p:ext uri="{BB962C8B-B14F-4D97-AF65-F5344CB8AC3E}">
        <p14:creationId xmlns:p14="http://schemas.microsoft.com/office/powerpoint/2010/main" val="1406271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The Board Establishes the Vision</a:t>
            </a:r>
          </a:p>
        </p:txBody>
      </p:sp>
      <p:sp>
        <p:nvSpPr>
          <p:cNvPr id="3" name="Content Placeholder 2"/>
          <p:cNvSpPr>
            <a:spLocks noGrp="1"/>
          </p:cNvSpPr>
          <p:nvPr>
            <p:ph idx="1"/>
          </p:nvPr>
        </p:nvSpPr>
        <p:spPr>
          <a:xfrm>
            <a:off x="1057274" y="1481947"/>
            <a:ext cx="9153525" cy="4648200"/>
          </a:xfrm>
        </p:spPr>
        <p:txBody>
          <a:bodyPr/>
          <a:lstStyle/>
          <a:p>
            <a:pPr marL="57150"/>
            <a:r>
              <a:rPr lang="en-US" sz="3200" dirty="0"/>
              <a:t>The vision:</a:t>
            </a:r>
          </a:p>
          <a:p>
            <a:pPr lvl="1">
              <a:buFont typeface="Wingdings" panose="05000000000000000000" pitchFamily="2" charset="2"/>
              <a:buChar char="Ø"/>
            </a:pPr>
            <a:r>
              <a:rPr lang="en-US" sz="3200" dirty="0"/>
              <a:t>Is inspirational</a:t>
            </a:r>
          </a:p>
          <a:p>
            <a:pPr lvl="1">
              <a:buFont typeface="Wingdings" panose="05000000000000000000" pitchFamily="2" charset="2"/>
              <a:buChar char="Ø"/>
            </a:pPr>
            <a:r>
              <a:rPr lang="en-US" sz="3200" dirty="0"/>
              <a:t>Includes desired outcomes, benefits, and goals</a:t>
            </a:r>
          </a:p>
          <a:p>
            <a:pPr lvl="1">
              <a:buFont typeface="Wingdings" panose="05000000000000000000" pitchFamily="2" charset="2"/>
              <a:buChar char="Ø"/>
            </a:pPr>
            <a:r>
              <a:rPr lang="en-US" sz="3200" dirty="0"/>
              <a:t>Is supported by a strategic plan, with benchmarks to monitor progress</a:t>
            </a:r>
          </a:p>
          <a:p>
            <a:pPr marL="628650" indent="-571500"/>
            <a:endParaRPr lang="en-US" dirty="0">
              <a:solidFill>
                <a:srgbClr val="FF0000"/>
              </a:solidFill>
            </a:endParaRP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20</a:t>
            </a:fld>
            <a:endParaRPr lang="en-US" altLang="en-US"/>
          </a:p>
        </p:txBody>
      </p:sp>
    </p:spTree>
    <p:extLst>
      <p:ext uri="{BB962C8B-B14F-4D97-AF65-F5344CB8AC3E}">
        <p14:creationId xmlns:p14="http://schemas.microsoft.com/office/powerpoint/2010/main" val="973137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Organizational Structure</a:t>
            </a:r>
          </a:p>
        </p:txBody>
      </p:sp>
      <p:sp>
        <p:nvSpPr>
          <p:cNvPr id="3" name="Content Placeholder 2"/>
          <p:cNvSpPr>
            <a:spLocks noGrp="1"/>
          </p:cNvSpPr>
          <p:nvPr>
            <p:ph idx="1"/>
          </p:nvPr>
        </p:nvSpPr>
        <p:spPr>
          <a:xfrm>
            <a:off x="990599" y="1255741"/>
            <a:ext cx="9801225" cy="4648200"/>
          </a:xfrm>
        </p:spPr>
        <p:txBody>
          <a:bodyPr/>
          <a:lstStyle/>
          <a:p>
            <a:pPr marL="57150"/>
            <a:r>
              <a:rPr lang="en-US" sz="3200" dirty="0"/>
              <a:t>Responsibilities of the Board and Superintendent are different, but complementary:</a:t>
            </a:r>
          </a:p>
          <a:p>
            <a:pPr lvl="1">
              <a:buFont typeface="Wingdings" panose="05000000000000000000" pitchFamily="2" charset="2"/>
              <a:buChar char="Ø"/>
            </a:pPr>
            <a:r>
              <a:rPr lang="en-US" sz="3200" dirty="0"/>
              <a:t>The Board focuses on </a:t>
            </a:r>
            <a:r>
              <a:rPr lang="en-US" sz="3200" b="1" dirty="0"/>
              <a:t>Governance </a:t>
            </a:r>
            <a:r>
              <a:rPr lang="en-US" sz="3200" dirty="0"/>
              <a:t>concerns</a:t>
            </a:r>
          </a:p>
          <a:p>
            <a:pPr lvl="1">
              <a:buFont typeface="Wingdings" panose="05000000000000000000" pitchFamily="2" charset="2"/>
              <a:buChar char="Ø"/>
            </a:pPr>
            <a:r>
              <a:rPr lang="en-US" sz="3200" dirty="0"/>
              <a:t>The Superintendent focuses on </a:t>
            </a:r>
            <a:r>
              <a:rPr lang="en-US" sz="3200" b="1" dirty="0"/>
              <a:t>Operational </a:t>
            </a:r>
            <a:r>
              <a:rPr lang="en-US" sz="3200" dirty="0"/>
              <a:t>concerns</a:t>
            </a:r>
          </a:p>
          <a:p>
            <a:pPr marL="57150"/>
            <a:endParaRPr lang="en-US" dirty="0">
              <a:solidFill>
                <a:srgbClr val="FF0000"/>
              </a:solidFill>
            </a:endParaRP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21</a:t>
            </a:fld>
            <a:endParaRPr lang="en-US" altLang="en-US"/>
          </a:p>
        </p:txBody>
      </p:sp>
      <p:pic>
        <p:nvPicPr>
          <p:cNvPr id="11266" name="Picture 2" descr="Image result for peanut butter and jelly sandwi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0963" y="3967191"/>
            <a:ext cx="3387900" cy="1936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646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CSBA Model Bylaw 9000</a:t>
            </a:r>
          </a:p>
        </p:txBody>
      </p:sp>
      <p:sp>
        <p:nvSpPr>
          <p:cNvPr id="3" name="Content Placeholder 2"/>
          <p:cNvSpPr>
            <a:spLocks noGrp="1"/>
          </p:cNvSpPr>
          <p:nvPr>
            <p:ph idx="1"/>
          </p:nvPr>
        </p:nvSpPr>
        <p:spPr>
          <a:xfrm>
            <a:off x="1152524" y="1255741"/>
            <a:ext cx="9363075" cy="4648200"/>
          </a:xfrm>
        </p:spPr>
        <p:txBody>
          <a:bodyPr/>
          <a:lstStyle/>
          <a:p>
            <a:pPr marL="57150"/>
            <a:r>
              <a:rPr lang="en-US" sz="3600" dirty="0"/>
              <a:t>The Board’s role is to “work with the Superintendent to fulfill its major responsibilities.”</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22</a:t>
            </a:fld>
            <a:endParaRPr lang="en-US" altLang="en-US"/>
          </a:p>
        </p:txBody>
      </p:sp>
      <p:pic>
        <p:nvPicPr>
          <p:cNvPr id="10242" name="Picture 2" descr="Image result for board roles"/>
          <p:cNvPicPr>
            <a:picLocks noChangeAspect="1" noChangeArrowheads="1"/>
          </p:cNvPicPr>
          <p:nvPr/>
        </p:nvPicPr>
        <p:blipFill rotWithShape="1">
          <a:blip r:embed="rId3">
            <a:extLst>
              <a:ext uri="{28A0092B-C50C-407E-A947-70E740481C1C}">
                <a14:useLocalDpi xmlns:a14="http://schemas.microsoft.com/office/drawing/2010/main" val="0"/>
              </a:ext>
            </a:extLst>
          </a:blip>
          <a:srcRect l="26977" r="27780"/>
          <a:stretch/>
        </p:blipFill>
        <p:spPr bwMode="auto">
          <a:xfrm>
            <a:off x="5038725" y="2630013"/>
            <a:ext cx="3905250" cy="3416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420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A Strong Governance Team Is a Partnership – </a:t>
            </a:r>
            <a:br>
              <a:rPr lang="en-US" dirty="0"/>
            </a:br>
            <a:r>
              <a:rPr lang="en-US" dirty="0"/>
              <a:t>Board &amp; Superintendent</a:t>
            </a:r>
          </a:p>
        </p:txBody>
      </p:sp>
      <p:sp>
        <p:nvSpPr>
          <p:cNvPr id="3" name="Content Placeholder 2"/>
          <p:cNvSpPr>
            <a:spLocks noGrp="1"/>
          </p:cNvSpPr>
          <p:nvPr>
            <p:ph idx="1"/>
          </p:nvPr>
        </p:nvSpPr>
        <p:spPr>
          <a:xfrm>
            <a:off x="942975" y="1343025"/>
            <a:ext cx="10001250" cy="4648200"/>
          </a:xfrm>
        </p:spPr>
        <p:txBody>
          <a:bodyPr/>
          <a:lstStyle/>
          <a:p>
            <a:pPr marL="628650" indent="-571500">
              <a:buFont typeface="Arial" panose="020B0604020202020204" pitchFamily="34" charset="0"/>
              <a:buChar char="•"/>
            </a:pPr>
            <a:r>
              <a:rPr lang="en-US" sz="3200" dirty="0"/>
              <a:t>Schools operate best when there is a strong partnership between the Board and the Superintendent.</a:t>
            </a:r>
          </a:p>
          <a:p>
            <a:pPr marL="628650" indent="-571500">
              <a:buFont typeface="Arial" panose="020B0604020202020204" pitchFamily="34" charset="0"/>
              <a:buChar char="•"/>
            </a:pPr>
            <a:r>
              <a:rPr lang="en-US" sz="3200" dirty="0"/>
              <a:t>Such a partnership does not develop by chance.  It must be carefully cultivated by both the Superintendent and the Board members.  </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23</a:t>
            </a:fld>
            <a:endParaRPr lang="en-US" altLang="en-US"/>
          </a:p>
        </p:txBody>
      </p:sp>
      <p:pic>
        <p:nvPicPr>
          <p:cNvPr id="1028" name="Picture 4" descr="Image result for shaking han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2721" y="3848099"/>
            <a:ext cx="3317079" cy="2211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045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A Strong Governance Team Is a Partnership – </a:t>
            </a:r>
            <a:br>
              <a:rPr lang="en-US" dirty="0"/>
            </a:br>
            <a:r>
              <a:rPr lang="en-US" dirty="0"/>
              <a:t>The Board Members</a:t>
            </a:r>
          </a:p>
        </p:txBody>
      </p:sp>
      <p:sp>
        <p:nvSpPr>
          <p:cNvPr id="3" name="Content Placeholder 2"/>
          <p:cNvSpPr>
            <a:spLocks noGrp="1"/>
          </p:cNvSpPr>
          <p:nvPr>
            <p:ph idx="1"/>
          </p:nvPr>
        </p:nvSpPr>
        <p:spPr>
          <a:xfrm>
            <a:off x="1181100" y="1400175"/>
            <a:ext cx="8496300" cy="4648200"/>
          </a:xfrm>
        </p:spPr>
        <p:txBody>
          <a:bodyPr/>
          <a:lstStyle/>
          <a:p>
            <a:pPr marL="628650" indent="-571500"/>
            <a:r>
              <a:rPr lang="en-US" sz="3600" dirty="0"/>
              <a:t>The Board must work </a:t>
            </a:r>
            <a:r>
              <a:rPr lang="en-US" sz="3600" u="sng" dirty="0"/>
              <a:t>together</a:t>
            </a:r>
          </a:p>
          <a:p>
            <a:pPr marL="628650" indent="-571500"/>
            <a:r>
              <a:rPr lang="en-US" sz="3600" dirty="0"/>
              <a:t>Again, cultivation is required</a:t>
            </a:r>
          </a:p>
          <a:p>
            <a:pPr marL="628650" indent="-571500"/>
            <a:endParaRPr lang="en-US" sz="3600" dirty="0">
              <a:solidFill>
                <a:srgbClr val="FF0000"/>
              </a:solidFill>
            </a:endParaRP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24</a:t>
            </a:fld>
            <a:endParaRPr lang="en-US" altLang="en-US"/>
          </a:p>
        </p:txBody>
      </p:sp>
      <p:pic>
        <p:nvPicPr>
          <p:cNvPr id="5" name="Picture 7" descr="DMURC_mens_8%2B_at_BUCS_Regatta_2010"/>
          <p:cNvPicPr>
            <a:picLocks noChangeAspect="1" noChangeArrowheads="1"/>
          </p:cNvPicPr>
          <p:nvPr/>
        </p:nvPicPr>
        <p:blipFill>
          <a:blip r:embed="rId3" cstate="print">
            <a:extLst>
              <a:ext uri="{28A0092B-C50C-407E-A947-70E740481C1C}">
                <a14:useLocalDpi xmlns:a14="http://schemas.microsoft.com/office/drawing/2010/main" val="0"/>
              </a:ext>
            </a:extLst>
          </a:blip>
          <a:srcRect t="31429" b="15715"/>
          <a:stretch>
            <a:fillRect/>
          </a:stretch>
        </p:blipFill>
        <p:spPr bwMode="auto">
          <a:xfrm>
            <a:off x="3533774" y="3257553"/>
            <a:ext cx="7063027" cy="2200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522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A Strong Governance Team Is a Partnership – </a:t>
            </a:r>
            <a:br>
              <a:rPr lang="en-US" dirty="0"/>
            </a:br>
            <a:r>
              <a:rPr lang="en-US" dirty="0"/>
              <a:t>The Board Members</a:t>
            </a:r>
          </a:p>
        </p:txBody>
      </p:sp>
      <p:sp>
        <p:nvSpPr>
          <p:cNvPr id="3" name="Content Placeholder 2"/>
          <p:cNvSpPr>
            <a:spLocks noGrp="1"/>
          </p:cNvSpPr>
          <p:nvPr>
            <p:ph idx="1"/>
          </p:nvPr>
        </p:nvSpPr>
        <p:spPr>
          <a:xfrm>
            <a:off x="962025" y="1543050"/>
            <a:ext cx="10115550" cy="4191000"/>
          </a:xfrm>
        </p:spPr>
        <p:txBody>
          <a:bodyPr/>
          <a:lstStyle/>
          <a:p>
            <a:pPr marL="57150"/>
            <a:r>
              <a:rPr lang="en-US" sz="3200" dirty="0"/>
              <a:t>“An ongoing part of your job as a board member is to cultivate an atmosphere of mutual respect.  This cultivation must be renewed at each board meeting, as reflected in the way you listen and speak.”</a:t>
            </a:r>
          </a:p>
          <a:p>
            <a:pPr marL="57150"/>
            <a:br>
              <a:rPr lang="en-US" sz="1000" dirty="0"/>
            </a:br>
            <a:r>
              <a:rPr lang="en-US" sz="3200" dirty="0"/>
              <a:t>--R. Mayer, </a:t>
            </a:r>
            <a:r>
              <a:rPr lang="en-US" sz="3200" u="sng" dirty="0"/>
              <a:t>How Not to Be a Terrible School Board Member</a:t>
            </a:r>
            <a:endParaRPr lang="en-US" sz="3200"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25</a:t>
            </a:fld>
            <a:endParaRPr lang="en-US" altLang="en-US"/>
          </a:p>
        </p:txBody>
      </p:sp>
    </p:spTree>
    <p:extLst>
      <p:ext uri="{BB962C8B-B14F-4D97-AF65-F5344CB8AC3E}">
        <p14:creationId xmlns:p14="http://schemas.microsoft.com/office/powerpoint/2010/main" val="2102872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CSBA Model Bylaw 9200</a:t>
            </a:r>
          </a:p>
        </p:txBody>
      </p:sp>
      <p:sp>
        <p:nvSpPr>
          <p:cNvPr id="3" name="Content Placeholder 2"/>
          <p:cNvSpPr>
            <a:spLocks noGrp="1"/>
          </p:cNvSpPr>
          <p:nvPr>
            <p:ph idx="1"/>
          </p:nvPr>
        </p:nvSpPr>
        <p:spPr>
          <a:xfrm>
            <a:off x="1123949" y="1323975"/>
            <a:ext cx="9382125" cy="4648200"/>
          </a:xfrm>
        </p:spPr>
        <p:txBody>
          <a:bodyPr>
            <a:normAutofit/>
          </a:bodyPr>
          <a:lstStyle/>
          <a:p>
            <a:pPr marL="628650" indent="-571500">
              <a:buFont typeface="Wingdings" panose="05000000000000000000" pitchFamily="2" charset="2"/>
              <a:buChar char="Ø"/>
            </a:pPr>
            <a:r>
              <a:rPr lang="en-US" sz="3200" dirty="0"/>
              <a:t>“[A] Board member has no individual authority.”  </a:t>
            </a:r>
          </a:p>
          <a:p>
            <a:pPr marL="628650" indent="-571500">
              <a:buFont typeface="Wingdings" panose="05000000000000000000" pitchFamily="2" charset="2"/>
              <a:buChar char="Ø"/>
            </a:pPr>
            <a:endParaRPr lang="en-US" sz="1000" dirty="0"/>
          </a:p>
          <a:p>
            <a:pPr marL="628650" indent="-571500">
              <a:buFont typeface="Wingdings" panose="05000000000000000000" pitchFamily="2" charset="2"/>
              <a:buChar char="Ø"/>
            </a:pPr>
            <a:r>
              <a:rPr lang="en-US" sz="3200" dirty="0"/>
              <a:t>“[I]</a:t>
            </a:r>
            <a:r>
              <a:rPr lang="en-US" sz="3200" dirty="0" err="1"/>
              <a:t>ndividual</a:t>
            </a:r>
            <a:r>
              <a:rPr lang="en-US" sz="3200" dirty="0"/>
              <a:t> members of the Board shall </a:t>
            </a:r>
            <a:r>
              <a:rPr lang="en-US" sz="3200" u="sng" dirty="0"/>
              <a:t>not</a:t>
            </a:r>
            <a:r>
              <a:rPr lang="en-US" sz="3200" dirty="0"/>
              <a:t> exercise any administrative responsibility with respect to the schools or command the services of any school employee.”</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26</a:t>
            </a:fld>
            <a:endParaRPr lang="en-US" altLang="en-US"/>
          </a:p>
        </p:txBody>
      </p:sp>
    </p:spTree>
    <p:extLst>
      <p:ext uri="{BB962C8B-B14F-4D97-AF65-F5344CB8AC3E}">
        <p14:creationId xmlns:p14="http://schemas.microsoft.com/office/powerpoint/2010/main" val="98317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Realities of Life as a School Board Member</a:t>
            </a:r>
          </a:p>
        </p:txBody>
      </p:sp>
      <p:sp>
        <p:nvSpPr>
          <p:cNvPr id="3" name="Content Placeholder 2"/>
          <p:cNvSpPr>
            <a:spLocks noGrp="1"/>
          </p:cNvSpPr>
          <p:nvPr>
            <p:ph idx="1"/>
          </p:nvPr>
        </p:nvSpPr>
        <p:spPr>
          <a:xfrm>
            <a:off x="1123950" y="1255741"/>
            <a:ext cx="9334500" cy="4648200"/>
          </a:xfrm>
        </p:spPr>
        <p:txBody>
          <a:bodyPr>
            <a:normAutofit/>
          </a:bodyPr>
          <a:lstStyle/>
          <a:p>
            <a:pPr marL="800100" indent="-742950">
              <a:buFont typeface="+mj-lt"/>
              <a:buAutoNum type="arabicPeriod"/>
            </a:pPr>
            <a:r>
              <a:rPr lang="en-US" sz="3200" dirty="0"/>
              <a:t>You have no power and authority as an individual; only the Board collectively can make policies and decisions for the district.</a:t>
            </a:r>
          </a:p>
          <a:p>
            <a:pPr marL="800100" indent="-742950">
              <a:buFont typeface="+mj-lt"/>
              <a:buAutoNum type="arabicPeriod"/>
            </a:pPr>
            <a:endParaRPr lang="en-US" sz="1000" dirty="0"/>
          </a:p>
          <a:p>
            <a:pPr marL="800100" indent="-742950">
              <a:buFont typeface="+mj-lt"/>
              <a:buAutoNum type="arabicPeriod"/>
            </a:pPr>
            <a:r>
              <a:rPr lang="en-US" sz="3200" dirty="0"/>
              <a:t>Your role is to “see the big picture” and is not the day-to-day management of the district.</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27</a:t>
            </a:fld>
            <a:endParaRPr lang="en-US" altLang="en-US"/>
          </a:p>
        </p:txBody>
      </p:sp>
    </p:spTree>
    <p:extLst>
      <p:ext uri="{BB962C8B-B14F-4D97-AF65-F5344CB8AC3E}">
        <p14:creationId xmlns:p14="http://schemas.microsoft.com/office/powerpoint/2010/main" val="237224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More Realities of Life as a School Board Member</a:t>
            </a:r>
          </a:p>
        </p:txBody>
      </p:sp>
      <p:sp>
        <p:nvSpPr>
          <p:cNvPr id="3" name="Content Placeholder 2"/>
          <p:cNvSpPr>
            <a:spLocks noGrp="1"/>
          </p:cNvSpPr>
          <p:nvPr>
            <p:ph idx="1"/>
          </p:nvPr>
        </p:nvSpPr>
        <p:spPr>
          <a:xfrm>
            <a:off x="1133475" y="1255741"/>
            <a:ext cx="9582150" cy="4648200"/>
          </a:xfrm>
        </p:spPr>
        <p:txBody>
          <a:bodyPr>
            <a:normAutofit/>
          </a:bodyPr>
          <a:lstStyle/>
          <a:p>
            <a:pPr marL="800100" indent="-742950">
              <a:buAutoNum type="arabicPeriod" startAt="3"/>
            </a:pPr>
            <a:r>
              <a:rPr lang="en-US" sz="3200" dirty="0"/>
              <a:t>You must represent the needs of </a:t>
            </a:r>
            <a:r>
              <a:rPr lang="en-US" sz="3200" b="1" dirty="0"/>
              <a:t>ALL</a:t>
            </a:r>
            <a:r>
              <a:rPr lang="en-US" sz="3200" dirty="0"/>
              <a:t> students.  Your decisions must be made in the interest of the total school system and not for special groups or interest.</a:t>
            </a:r>
          </a:p>
          <a:p>
            <a:pPr marL="800100" indent="-742950">
              <a:buAutoNum type="arabicPeriod" startAt="3"/>
            </a:pPr>
            <a:endParaRPr lang="en-US" sz="1000" dirty="0"/>
          </a:p>
          <a:p>
            <a:pPr marL="800100" indent="-742950">
              <a:buAutoNum type="arabicPeriod" startAt="3"/>
            </a:pPr>
            <a:r>
              <a:rPr lang="en-US" sz="3200" dirty="0"/>
              <a:t>You must support the decision of the majority after voicing and voting your different opinion.</a:t>
            </a:r>
          </a:p>
          <a:p>
            <a:pPr marL="800100" indent="-742950">
              <a:buAutoNum type="arabicPeriod" startAt="3"/>
            </a:pPr>
            <a:endParaRPr lang="en-US" sz="1000" dirty="0"/>
          </a:p>
          <a:p>
            <a:pPr marL="800100" indent="-742950">
              <a:buAutoNum type="arabicPeriod" startAt="3"/>
            </a:pPr>
            <a:r>
              <a:rPr lang="en-US" sz="3200" dirty="0"/>
              <a:t>Sometimes your decisions may alienate your friends.</a:t>
            </a:r>
          </a:p>
          <a:p>
            <a:pPr marL="57150"/>
            <a:endParaRPr lang="en-US" dirty="0">
              <a:solidFill>
                <a:srgbClr val="FF0000"/>
              </a:solidFill>
            </a:endParaRP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28</a:t>
            </a:fld>
            <a:endParaRPr lang="en-US" altLang="en-US"/>
          </a:p>
        </p:txBody>
      </p:sp>
    </p:spTree>
    <p:extLst>
      <p:ext uri="{BB962C8B-B14F-4D97-AF65-F5344CB8AC3E}">
        <p14:creationId xmlns:p14="http://schemas.microsoft.com/office/powerpoint/2010/main" val="2015681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More Realities of Life as a School Board Member</a:t>
            </a:r>
          </a:p>
        </p:txBody>
      </p:sp>
      <p:sp>
        <p:nvSpPr>
          <p:cNvPr id="3" name="Content Placeholder 2"/>
          <p:cNvSpPr>
            <a:spLocks noGrp="1"/>
          </p:cNvSpPr>
          <p:nvPr>
            <p:ph idx="1"/>
          </p:nvPr>
        </p:nvSpPr>
        <p:spPr>
          <a:xfrm>
            <a:off x="1028699" y="1255741"/>
            <a:ext cx="10220325" cy="4648200"/>
          </a:xfrm>
        </p:spPr>
        <p:txBody>
          <a:bodyPr/>
          <a:lstStyle/>
          <a:p>
            <a:pPr marL="800100" indent="-742950">
              <a:buAutoNum type="arabicPeriod" startAt="6"/>
            </a:pPr>
            <a:r>
              <a:rPr lang="en-US" sz="3200" dirty="0"/>
              <a:t>Casual comments to community members regarding school district business could be interpreted as the entire Board’s position when it is not.</a:t>
            </a:r>
          </a:p>
          <a:p>
            <a:pPr marL="800100" indent="-742950">
              <a:buAutoNum type="arabicPeriod" startAt="6"/>
            </a:pPr>
            <a:endParaRPr lang="en-US" sz="1000" dirty="0"/>
          </a:p>
          <a:p>
            <a:pPr marL="800100" indent="-742950">
              <a:buAutoNum type="arabicPeriod" startAt="6"/>
            </a:pPr>
            <a:r>
              <a:rPr lang="en-US" sz="3200" dirty="0"/>
              <a:t>Effective Board meetings are businesslike, follow established procedures, and require Board members to be prepared.</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29</a:t>
            </a:fld>
            <a:endParaRPr lang="en-US" altLang="en-US"/>
          </a:p>
        </p:txBody>
      </p:sp>
    </p:spTree>
    <p:extLst>
      <p:ext uri="{BB962C8B-B14F-4D97-AF65-F5344CB8AC3E}">
        <p14:creationId xmlns:p14="http://schemas.microsoft.com/office/powerpoint/2010/main" val="4188944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More Realities of Life as a School Board Member</a:t>
            </a:r>
          </a:p>
        </p:txBody>
      </p:sp>
      <p:sp>
        <p:nvSpPr>
          <p:cNvPr id="3" name="Content Placeholder 2"/>
          <p:cNvSpPr>
            <a:spLocks noGrp="1"/>
          </p:cNvSpPr>
          <p:nvPr>
            <p:ph idx="1"/>
          </p:nvPr>
        </p:nvSpPr>
        <p:spPr>
          <a:xfrm>
            <a:off x="1133474" y="1481947"/>
            <a:ext cx="9591675" cy="4648200"/>
          </a:xfrm>
        </p:spPr>
        <p:txBody>
          <a:bodyPr>
            <a:normAutofit/>
          </a:bodyPr>
          <a:lstStyle/>
          <a:p>
            <a:pPr marL="800100" indent="-742950">
              <a:buAutoNum type="arabicPeriod" startAt="8"/>
            </a:pPr>
            <a:r>
              <a:rPr lang="en-US" sz="3200" dirty="0"/>
              <a:t>Privileged and confidential information must remain confidential.  If it does not, district operations may be compromised, rights to privacy could be violated, and legal difficulties are probably on the horizon.</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30</a:t>
            </a:fld>
            <a:endParaRPr lang="en-US" altLang="en-US"/>
          </a:p>
        </p:txBody>
      </p:sp>
    </p:spTree>
    <p:extLst>
      <p:ext uri="{BB962C8B-B14F-4D97-AF65-F5344CB8AC3E}">
        <p14:creationId xmlns:p14="http://schemas.microsoft.com/office/powerpoint/2010/main" val="92801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More Realities of Life as a School Board Member</a:t>
            </a:r>
          </a:p>
        </p:txBody>
      </p:sp>
      <p:sp>
        <p:nvSpPr>
          <p:cNvPr id="3" name="Content Placeholder 2"/>
          <p:cNvSpPr>
            <a:spLocks noGrp="1"/>
          </p:cNvSpPr>
          <p:nvPr>
            <p:ph idx="1"/>
          </p:nvPr>
        </p:nvSpPr>
        <p:spPr>
          <a:xfrm>
            <a:off x="1076324" y="1400175"/>
            <a:ext cx="9477375" cy="4648200"/>
          </a:xfrm>
        </p:spPr>
        <p:txBody>
          <a:bodyPr>
            <a:normAutofit/>
          </a:bodyPr>
          <a:lstStyle/>
          <a:p>
            <a:pPr marL="800100" indent="-742950">
              <a:buAutoNum type="arabicPeriod" startAt="9"/>
            </a:pPr>
            <a:r>
              <a:rPr lang="en-US" sz="3200" dirty="0"/>
              <a:t>After all these years, you discover that you really don’t like surprises!</a:t>
            </a:r>
          </a:p>
          <a:p>
            <a:pPr marL="800100" indent="-742950">
              <a:buAutoNum type="arabicPeriod" startAt="9"/>
            </a:pPr>
            <a:endParaRPr lang="en-US" sz="1000" dirty="0"/>
          </a:p>
          <a:p>
            <a:pPr marL="800100" indent="-742950">
              <a:buAutoNum type="arabicPeriod" startAt="9"/>
            </a:pPr>
            <a:r>
              <a:rPr lang="en-US" sz="3200" dirty="0"/>
              <a:t>To be a successful school Board member, you must work as a team – with your fellow Board members and the Superintendent.</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31</a:t>
            </a:fld>
            <a:endParaRPr lang="en-US" altLang="en-US"/>
          </a:p>
        </p:txBody>
      </p:sp>
    </p:spTree>
    <p:extLst>
      <p:ext uri="{BB962C8B-B14F-4D97-AF65-F5344CB8AC3E}">
        <p14:creationId xmlns:p14="http://schemas.microsoft.com/office/powerpoint/2010/main" val="26055170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Working Together</a:t>
            </a:r>
          </a:p>
        </p:txBody>
      </p:sp>
      <p:sp>
        <p:nvSpPr>
          <p:cNvPr id="3" name="Content Placeholder 2"/>
          <p:cNvSpPr>
            <a:spLocks noGrp="1"/>
          </p:cNvSpPr>
          <p:nvPr>
            <p:ph idx="1"/>
          </p:nvPr>
        </p:nvSpPr>
        <p:spPr>
          <a:xfrm>
            <a:off x="1145161" y="1552575"/>
            <a:ext cx="6934200" cy="3810000"/>
          </a:xfrm>
        </p:spPr>
        <p:txBody>
          <a:bodyPr/>
          <a:lstStyle/>
          <a:p>
            <a:pPr marL="457200" indent="-457200">
              <a:buFont typeface="Arial" panose="020B0604020202020204" pitchFamily="34" charset="0"/>
              <a:buChar char="•"/>
            </a:pPr>
            <a:r>
              <a:rPr lang="en-US" sz="3200" dirty="0"/>
              <a:t>Back to Congress…</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How can we do better?</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32</a:t>
            </a:fld>
            <a:endParaRPr lang="en-US" altLang="en-US" dirty="0"/>
          </a:p>
        </p:txBody>
      </p:sp>
      <p:pic>
        <p:nvPicPr>
          <p:cNvPr id="9218" name="Picture 2" descr="Image result for how can we do bet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1225" y="2419544"/>
            <a:ext cx="4728722"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552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How do you act after the vote?</a:t>
            </a:r>
          </a:p>
        </p:txBody>
      </p:sp>
      <p:sp>
        <p:nvSpPr>
          <p:cNvPr id="3" name="Content Placeholder 2"/>
          <p:cNvSpPr>
            <a:spLocks noGrp="1"/>
          </p:cNvSpPr>
          <p:nvPr>
            <p:ph idx="1"/>
          </p:nvPr>
        </p:nvSpPr>
        <p:spPr>
          <a:xfrm>
            <a:off x="1066799" y="1352550"/>
            <a:ext cx="9420225" cy="4648200"/>
          </a:xfrm>
        </p:spPr>
        <p:txBody>
          <a:bodyPr/>
          <a:lstStyle/>
          <a:p>
            <a:pPr marL="514350" indent="-457200">
              <a:buFont typeface="Arial" panose="020B0604020202020204" pitchFamily="34" charset="0"/>
              <a:buChar char="•"/>
            </a:pPr>
            <a:r>
              <a:rPr lang="en-US" sz="3200" dirty="0"/>
              <a:t>How the Board votes and acts after the vote is a litmus test.</a:t>
            </a:r>
          </a:p>
          <a:p>
            <a:pPr marL="514350" indent="-457200">
              <a:buFont typeface="Arial" panose="020B0604020202020204" pitchFamily="34" charset="0"/>
              <a:buChar char="•"/>
            </a:pPr>
            <a:endParaRPr lang="en-US" sz="1000" dirty="0"/>
          </a:p>
          <a:p>
            <a:pPr marL="514350" indent="-457200">
              <a:buFont typeface="Arial" panose="020B0604020202020204" pitchFamily="34" charset="0"/>
              <a:buChar char="•"/>
            </a:pPr>
            <a:r>
              <a:rPr lang="en-US" sz="3200" dirty="0"/>
              <a:t>When is a unanimous vote important?</a:t>
            </a:r>
          </a:p>
          <a:p>
            <a:pPr marL="514350" indent="-457200">
              <a:buFont typeface="Arial" panose="020B0604020202020204" pitchFamily="34" charset="0"/>
              <a:buChar char="•"/>
            </a:pPr>
            <a:endParaRPr lang="en-US" sz="1000" dirty="0"/>
          </a:p>
          <a:p>
            <a:pPr marL="514350" indent="-457200">
              <a:buFont typeface="Arial" panose="020B0604020202020204" pitchFamily="34" charset="0"/>
              <a:buChar char="•"/>
            </a:pPr>
            <a:r>
              <a:rPr lang="en-US" sz="3200" dirty="0"/>
              <a:t>How does the minority act following a 3-2 vote?</a:t>
            </a:r>
          </a:p>
          <a:p>
            <a:pPr marL="514350" indent="-457200">
              <a:buFont typeface="Arial" panose="020B0604020202020204" pitchFamily="34" charset="0"/>
              <a:buChar char="•"/>
            </a:pPr>
            <a:endParaRPr lang="en-US" sz="1000" dirty="0"/>
          </a:p>
          <a:p>
            <a:pPr marL="514350" indent="-457200">
              <a:buFont typeface="Arial" panose="020B0604020202020204" pitchFamily="34" charset="0"/>
              <a:buChar char="•"/>
            </a:pPr>
            <a:r>
              <a:rPr lang="en-US" sz="3200" dirty="0"/>
              <a:t>How does the majority act following a 3-2 vote?</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33</a:t>
            </a:fld>
            <a:endParaRPr lang="en-US" altLang="en-US"/>
          </a:p>
        </p:txBody>
      </p:sp>
    </p:spTree>
    <p:extLst>
      <p:ext uri="{BB962C8B-B14F-4D97-AF65-F5344CB8AC3E}">
        <p14:creationId xmlns:p14="http://schemas.microsoft.com/office/powerpoint/2010/main" val="1758177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How do You Act After the Vote?</a:t>
            </a:r>
          </a:p>
        </p:txBody>
      </p:sp>
      <p:sp>
        <p:nvSpPr>
          <p:cNvPr id="3" name="Content Placeholder 2"/>
          <p:cNvSpPr>
            <a:spLocks noGrp="1"/>
          </p:cNvSpPr>
          <p:nvPr>
            <p:ph idx="1"/>
          </p:nvPr>
        </p:nvSpPr>
        <p:spPr>
          <a:xfrm>
            <a:off x="1000125" y="1350991"/>
            <a:ext cx="9858375" cy="4648200"/>
          </a:xfrm>
        </p:spPr>
        <p:txBody>
          <a:bodyPr/>
          <a:lstStyle/>
          <a:p>
            <a:pPr marL="57150"/>
            <a:r>
              <a:rPr lang="en-US" sz="3200" dirty="0"/>
              <a:t>“The time to sound the warning bell is before the vote.  All your negative predictions belong before a decision is made.  After the final vote, the Board should come together to support what is now the district’s policy.  Now is the time for you to turn from negative to positive.”</a:t>
            </a:r>
          </a:p>
          <a:p>
            <a:pPr marL="57150"/>
            <a:br>
              <a:rPr lang="en-US" sz="1000" dirty="0"/>
            </a:br>
            <a:r>
              <a:rPr lang="en-US" sz="3200" dirty="0"/>
              <a:t>--R. Mayer, </a:t>
            </a:r>
            <a:r>
              <a:rPr lang="en-US" sz="3200" u="sng" dirty="0"/>
              <a:t>How Not to Be a Terrible School Board Member</a:t>
            </a:r>
            <a:endParaRPr lang="en-US" sz="3200"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34</a:t>
            </a:fld>
            <a:endParaRPr lang="en-US" altLang="en-US"/>
          </a:p>
        </p:txBody>
      </p:sp>
    </p:spTree>
    <p:extLst>
      <p:ext uri="{BB962C8B-B14F-4D97-AF65-F5344CB8AC3E}">
        <p14:creationId xmlns:p14="http://schemas.microsoft.com/office/powerpoint/2010/main" val="38062311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type="body" idx="1"/>
          </p:nvPr>
        </p:nvSpPr>
        <p:spPr>
          <a:xfrm>
            <a:off x="2438400" y="1524003"/>
            <a:ext cx="7086600" cy="4525963"/>
          </a:xfrm>
        </p:spPr>
        <p:txBody>
          <a:bodyPr/>
          <a:lstStyle/>
          <a:p>
            <a:pPr>
              <a:buFontTx/>
              <a:buNone/>
            </a:pPr>
            <a:r>
              <a:rPr lang="en-US" altLang="en-US" dirty="0"/>
              <a:t>	</a:t>
            </a:r>
            <a:r>
              <a:rPr lang="en-US" altLang="en-US" sz="3600" dirty="0"/>
              <a:t>And if you don’t row together…</a:t>
            </a:r>
          </a:p>
        </p:txBody>
      </p:sp>
      <p:pic>
        <p:nvPicPr>
          <p:cNvPr id="135173" name="Picture 5" descr="poor_teamwork_canoe_800_94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3300" y="2209800"/>
            <a:ext cx="48768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2069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CSBA Model Bylaw 9010</a:t>
            </a:r>
          </a:p>
        </p:txBody>
      </p:sp>
      <p:sp>
        <p:nvSpPr>
          <p:cNvPr id="3" name="Content Placeholder 2"/>
          <p:cNvSpPr>
            <a:spLocks noGrp="1"/>
          </p:cNvSpPr>
          <p:nvPr>
            <p:ph idx="1"/>
          </p:nvPr>
        </p:nvSpPr>
        <p:spPr>
          <a:xfrm>
            <a:off x="1057275" y="1447800"/>
            <a:ext cx="9344025" cy="4495800"/>
          </a:xfrm>
        </p:spPr>
        <p:txBody>
          <a:bodyPr/>
          <a:lstStyle/>
          <a:p>
            <a:pPr marL="57150"/>
            <a:r>
              <a:rPr lang="en-US" sz="3200" dirty="0"/>
              <a:t>“When speaking to community groups, members of the public, or the media, individual Board members should recognize that their statements may be perceived as reflecting the views and positions of the Board.  Board members have a responsibility to identify personal viewpoints as such and not as the viewpoint of the Board.”</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36</a:t>
            </a:fld>
            <a:endParaRPr lang="en-US" altLang="en-US"/>
          </a:p>
        </p:txBody>
      </p:sp>
    </p:spTree>
    <p:extLst>
      <p:ext uri="{BB962C8B-B14F-4D97-AF65-F5344CB8AC3E}">
        <p14:creationId xmlns:p14="http://schemas.microsoft.com/office/powerpoint/2010/main" val="30938331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549" y="1476375"/>
            <a:ext cx="10001251" cy="3667125"/>
          </a:xfrm>
        </p:spPr>
        <p:txBody>
          <a:bodyPr>
            <a:normAutofit/>
          </a:bodyPr>
          <a:lstStyle/>
          <a:p>
            <a:pPr marL="57150"/>
            <a:r>
              <a:rPr lang="en-US" sz="3200" dirty="0"/>
              <a:t>“You may be asking yourself, ‘Do I have to watch every word I say?’  The answer is yes when you are standing before the public as a representative of the district.”</a:t>
            </a:r>
          </a:p>
          <a:p>
            <a:pPr marL="57150"/>
            <a:br>
              <a:rPr lang="en-US" sz="3200" dirty="0"/>
            </a:br>
            <a:r>
              <a:rPr lang="en-US" sz="3200" dirty="0"/>
              <a:t>--R. Mayer, </a:t>
            </a:r>
            <a:r>
              <a:rPr lang="en-US" sz="3200" u="sng" dirty="0"/>
              <a:t>How Not to Be a Terrible School Board Member</a:t>
            </a:r>
            <a:endParaRPr lang="en-US" sz="3200"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37</a:t>
            </a:fld>
            <a:endParaRPr lang="en-US" altLang="en-US"/>
          </a:p>
        </p:txBody>
      </p:sp>
    </p:spTree>
    <p:extLst>
      <p:ext uri="{BB962C8B-B14F-4D97-AF65-F5344CB8AC3E}">
        <p14:creationId xmlns:p14="http://schemas.microsoft.com/office/powerpoint/2010/main" val="4178283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Do’s &amp; Don’ts of Effective Trustees</a:t>
            </a:r>
          </a:p>
        </p:txBody>
      </p:sp>
      <p:sp>
        <p:nvSpPr>
          <p:cNvPr id="4" name="Slide Number Placeholder 3"/>
          <p:cNvSpPr>
            <a:spLocks noGrp="1"/>
          </p:cNvSpPr>
          <p:nvPr>
            <p:ph type="sldNum" sz="quarter" idx="4294967295"/>
          </p:nvPr>
        </p:nvSpPr>
        <p:spPr>
          <a:xfrm>
            <a:off x="11734800" y="6356350"/>
            <a:ext cx="457200" cy="365125"/>
          </a:xfrm>
          <a:prstGeom prst="rect">
            <a:avLst/>
          </a:prstGeom>
        </p:spPr>
        <p:txBody>
          <a:bodyPr/>
          <a:lstStyle/>
          <a:p>
            <a:fld id="{E02AF179-07B7-472B-83C2-D8D8D234B33A}" type="slidenum">
              <a:rPr lang="en-US" altLang="en-US" smtClean="0"/>
              <a:pPr/>
              <a:t>38</a:t>
            </a:fld>
            <a:endParaRPr lang="en-US" altLang="en-US" dirty="0"/>
          </a:p>
        </p:txBody>
      </p:sp>
    </p:spTree>
    <p:extLst>
      <p:ext uri="{BB962C8B-B14F-4D97-AF65-F5344CB8AC3E}">
        <p14:creationId xmlns:p14="http://schemas.microsoft.com/office/powerpoint/2010/main" val="1728914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Do’s &amp; Don’ts</a:t>
            </a:r>
          </a:p>
        </p:txBody>
      </p:sp>
      <p:sp>
        <p:nvSpPr>
          <p:cNvPr id="3" name="Content Placeholder 2"/>
          <p:cNvSpPr>
            <a:spLocks noGrp="1"/>
          </p:cNvSpPr>
          <p:nvPr>
            <p:ph idx="1"/>
          </p:nvPr>
        </p:nvSpPr>
        <p:spPr>
          <a:xfrm>
            <a:off x="864705" y="1371600"/>
            <a:ext cx="9736619" cy="4495800"/>
          </a:xfrm>
        </p:spPr>
        <p:txBody>
          <a:bodyPr/>
          <a:lstStyle/>
          <a:p>
            <a:pPr marL="514350" indent="-457200">
              <a:buFont typeface="Arial" panose="020B0604020202020204" pitchFamily="34" charset="0"/>
              <a:buChar char="•"/>
            </a:pPr>
            <a:r>
              <a:rPr lang="en-US" sz="3200" dirty="0"/>
              <a:t>Avoid surprises.  </a:t>
            </a:r>
          </a:p>
          <a:p>
            <a:pPr marL="514350" indent="-457200">
              <a:buFont typeface="Arial" panose="020B0604020202020204" pitchFamily="34" charset="0"/>
              <a:buChar char="•"/>
            </a:pPr>
            <a:endParaRPr lang="en-US" sz="3200" dirty="0"/>
          </a:p>
          <a:p>
            <a:pPr marL="514350" indent="-457200">
              <a:buFont typeface="Arial" panose="020B0604020202020204" pitchFamily="34" charset="0"/>
              <a:buChar char="•"/>
            </a:pPr>
            <a:r>
              <a:rPr lang="en-US" sz="3200" dirty="0"/>
              <a:t>Avoiding surprises means:  Board members will contact the Superintendent with information before they hear it from someone else or for the first time at a Board meeting.</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39</a:t>
            </a:fld>
            <a:endParaRPr lang="en-US" altLang="en-US"/>
          </a:p>
        </p:txBody>
      </p:sp>
    </p:spTree>
    <p:extLst>
      <p:ext uri="{BB962C8B-B14F-4D97-AF65-F5344CB8AC3E}">
        <p14:creationId xmlns:p14="http://schemas.microsoft.com/office/powerpoint/2010/main" val="27613183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Do’s &amp; Don’ts</a:t>
            </a:r>
          </a:p>
        </p:txBody>
      </p:sp>
      <p:sp>
        <p:nvSpPr>
          <p:cNvPr id="3" name="Content Placeholder 2"/>
          <p:cNvSpPr>
            <a:spLocks noGrp="1"/>
          </p:cNvSpPr>
          <p:nvPr>
            <p:ph idx="1"/>
          </p:nvPr>
        </p:nvSpPr>
        <p:spPr>
          <a:xfrm>
            <a:off x="1095374" y="1323975"/>
            <a:ext cx="9667875" cy="4495800"/>
          </a:xfrm>
        </p:spPr>
        <p:txBody>
          <a:bodyPr>
            <a:normAutofit/>
          </a:bodyPr>
          <a:lstStyle/>
          <a:p>
            <a:pPr marL="628650" indent="-571500">
              <a:buFont typeface="Arial" panose="020B0604020202020204" pitchFamily="34" charset="0"/>
              <a:buChar char="•"/>
            </a:pPr>
            <a:r>
              <a:rPr lang="en-US" sz="3200" b="1" dirty="0"/>
              <a:t>The Board is the last stop, not the first.  “We agree to follow the chain of command and insist that others do so.”</a:t>
            </a:r>
          </a:p>
          <a:p>
            <a:pPr marL="628650" indent="-571500">
              <a:buFont typeface="Arial" panose="020B0604020202020204" pitchFamily="34" charset="0"/>
              <a:buChar char="•"/>
            </a:pPr>
            <a:endParaRPr lang="en-US" sz="1000" b="1" dirty="0"/>
          </a:p>
          <a:p>
            <a:pPr marL="628650" indent="-571500">
              <a:buFont typeface="Arial" panose="020B0604020202020204" pitchFamily="34" charset="0"/>
              <a:buChar char="•"/>
            </a:pPr>
            <a:r>
              <a:rPr lang="en-US" sz="3200" dirty="0"/>
              <a:t>Board members will wear only their Board member “hat” when conducting school district business.</a:t>
            </a:r>
          </a:p>
          <a:p>
            <a:pPr marL="628650" indent="-571500">
              <a:buFont typeface="Arial" panose="020B0604020202020204" pitchFamily="34" charset="0"/>
              <a:buChar char="•"/>
            </a:pPr>
            <a:endParaRPr lang="en-US" sz="1000" dirty="0"/>
          </a:p>
          <a:p>
            <a:pPr marL="628650" indent="-571500">
              <a:buFont typeface="Arial" panose="020B0604020202020204" pitchFamily="34" charset="0"/>
              <a:buChar char="•"/>
            </a:pPr>
            <a:r>
              <a:rPr lang="en-US" sz="3200" dirty="0"/>
              <a:t>Question:  is that “hat” removable?</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40</a:t>
            </a:fld>
            <a:endParaRPr lang="en-US" altLang="en-US"/>
          </a:p>
        </p:txBody>
      </p:sp>
    </p:spTree>
    <p:extLst>
      <p:ext uri="{BB962C8B-B14F-4D97-AF65-F5344CB8AC3E}">
        <p14:creationId xmlns:p14="http://schemas.microsoft.com/office/powerpoint/2010/main" val="1342766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Do’s &amp; Don’ts</a:t>
            </a:r>
          </a:p>
        </p:txBody>
      </p:sp>
      <p:sp>
        <p:nvSpPr>
          <p:cNvPr id="3" name="Content Placeholder 2"/>
          <p:cNvSpPr>
            <a:spLocks noGrp="1"/>
          </p:cNvSpPr>
          <p:nvPr>
            <p:ph idx="1"/>
          </p:nvPr>
        </p:nvSpPr>
        <p:spPr>
          <a:xfrm>
            <a:off x="933450" y="1255741"/>
            <a:ext cx="10134600" cy="4495800"/>
          </a:xfrm>
        </p:spPr>
        <p:txBody>
          <a:bodyPr/>
          <a:lstStyle/>
          <a:p>
            <a:pPr marL="514350" indent="-457200">
              <a:buFont typeface="Arial" panose="020B0604020202020204" pitchFamily="34" charset="0"/>
              <a:buChar char="•"/>
            </a:pPr>
            <a:r>
              <a:rPr lang="en-US" sz="3200" dirty="0"/>
              <a:t>The Board will reserve judgment on all matters until hearing the recommendation of the Superintendent and discussing the matter in a duly authorized meeting.</a:t>
            </a:r>
          </a:p>
          <a:p>
            <a:pPr marL="514350" indent="-457200">
              <a:buFont typeface="Arial" panose="020B0604020202020204" pitchFamily="34" charset="0"/>
              <a:buChar char="•"/>
            </a:pPr>
            <a:endParaRPr lang="en-US" sz="3200" dirty="0"/>
          </a:p>
          <a:p>
            <a:pPr marL="514350" indent="-457200">
              <a:buFont typeface="Arial" panose="020B0604020202020204" pitchFamily="34" charset="0"/>
              <a:buChar char="•"/>
            </a:pPr>
            <a:r>
              <a:rPr lang="en-US" sz="3200" b="1" dirty="0"/>
              <a:t>“Board members will not act as individuals in school district matters; we are a team and have authority only as a team</a:t>
            </a:r>
            <a:r>
              <a:rPr lang="en-US" sz="3200" dirty="0"/>
              <a:t>.”</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41</a:t>
            </a:fld>
            <a:endParaRPr lang="en-US" altLang="en-US"/>
          </a:p>
        </p:txBody>
      </p:sp>
    </p:spTree>
    <p:extLst>
      <p:ext uri="{BB962C8B-B14F-4D97-AF65-F5344CB8AC3E}">
        <p14:creationId xmlns:p14="http://schemas.microsoft.com/office/powerpoint/2010/main" val="143153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Do’s &amp; Don’ts</a:t>
            </a:r>
          </a:p>
        </p:txBody>
      </p:sp>
      <p:sp>
        <p:nvSpPr>
          <p:cNvPr id="3" name="Content Placeholder 2"/>
          <p:cNvSpPr>
            <a:spLocks noGrp="1"/>
          </p:cNvSpPr>
          <p:nvPr>
            <p:ph idx="1"/>
          </p:nvPr>
        </p:nvSpPr>
        <p:spPr>
          <a:xfrm>
            <a:off x="1009650" y="1255741"/>
            <a:ext cx="9448800" cy="3563909"/>
          </a:xfrm>
        </p:spPr>
        <p:txBody>
          <a:bodyPr>
            <a:normAutofit/>
          </a:bodyPr>
          <a:lstStyle/>
          <a:p>
            <a:pPr marL="628650" indent="-571500">
              <a:buFont typeface="Arial" panose="020B0604020202020204" pitchFamily="34" charset="0"/>
              <a:buChar char="•"/>
            </a:pPr>
            <a:r>
              <a:rPr lang="en-US" sz="3200" dirty="0"/>
              <a:t>The Superintendent will seek Board input on major decisions.</a:t>
            </a:r>
          </a:p>
          <a:p>
            <a:pPr marL="628650" indent="-571500">
              <a:buFont typeface="Arial" panose="020B0604020202020204" pitchFamily="34" charset="0"/>
              <a:buChar char="•"/>
            </a:pPr>
            <a:endParaRPr lang="en-US" sz="3200" dirty="0"/>
          </a:p>
          <a:p>
            <a:pPr marL="628650" indent="-571500">
              <a:buFont typeface="Arial" panose="020B0604020202020204" pitchFamily="34" charset="0"/>
              <a:buChar char="•"/>
            </a:pPr>
            <a:r>
              <a:rPr lang="en-US" sz="3200" dirty="0"/>
              <a:t>The Board and Superintendent will keep confidential information confidential.</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42</a:t>
            </a:fld>
            <a:endParaRPr lang="en-US" altLang="en-US"/>
          </a:p>
        </p:txBody>
      </p:sp>
    </p:spTree>
    <p:extLst>
      <p:ext uri="{BB962C8B-B14F-4D97-AF65-F5344CB8AC3E}">
        <p14:creationId xmlns:p14="http://schemas.microsoft.com/office/powerpoint/2010/main" val="2869369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Tips for Handling Concerns/Complaints</a:t>
            </a:r>
          </a:p>
        </p:txBody>
      </p:sp>
      <p:sp>
        <p:nvSpPr>
          <p:cNvPr id="3" name="Content Placeholder 2"/>
          <p:cNvSpPr>
            <a:spLocks noGrp="1"/>
          </p:cNvSpPr>
          <p:nvPr>
            <p:ph idx="1"/>
          </p:nvPr>
        </p:nvSpPr>
        <p:spPr>
          <a:xfrm>
            <a:off x="1019174" y="1343025"/>
            <a:ext cx="10239375" cy="4495800"/>
          </a:xfrm>
        </p:spPr>
        <p:txBody>
          <a:bodyPr>
            <a:normAutofit/>
          </a:bodyPr>
          <a:lstStyle/>
          <a:p>
            <a:pPr marL="514350" indent="-457200">
              <a:buFont typeface="Arial" panose="020B0604020202020204" pitchFamily="34" charset="0"/>
              <a:buChar char="•"/>
            </a:pPr>
            <a:r>
              <a:rPr lang="en-US" sz="3200" dirty="0"/>
              <a:t>Listen, but remember you are hearing only one side of an issue.</a:t>
            </a:r>
          </a:p>
          <a:p>
            <a:pPr marL="514350" indent="-457200">
              <a:buFont typeface="Arial" panose="020B0604020202020204" pitchFamily="34" charset="0"/>
              <a:buChar char="•"/>
            </a:pPr>
            <a:endParaRPr lang="en-US" sz="1000" dirty="0"/>
          </a:p>
          <a:p>
            <a:pPr marL="514350" indent="-457200">
              <a:buFont typeface="Arial" panose="020B0604020202020204" pitchFamily="34" charset="0"/>
              <a:buChar char="•"/>
            </a:pPr>
            <a:r>
              <a:rPr lang="en-US" sz="3200" dirty="0"/>
              <a:t>Direct the person to staff and follow procedures – honor the process.</a:t>
            </a:r>
          </a:p>
          <a:p>
            <a:pPr marL="514350" indent="-457200">
              <a:buFont typeface="Arial" panose="020B0604020202020204" pitchFamily="34" charset="0"/>
              <a:buChar char="•"/>
            </a:pPr>
            <a:endParaRPr lang="en-US" sz="1000" dirty="0"/>
          </a:p>
          <a:p>
            <a:pPr marL="514350" indent="-457200">
              <a:buFont typeface="Arial" panose="020B0604020202020204" pitchFamily="34" charset="0"/>
              <a:buChar char="•"/>
            </a:pPr>
            <a:r>
              <a:rPr lang="en-US" sz="3200" dirty="0"/>
              <a:t>Treat everyone fairly and equally</a:t>
            </a:r>
          </a:p>
          <a:p>
            <a:pPr marL="514350" indent="-457200">
              <a:buFont typeface="Arial" panose="020B0604020202020204" pitchFamily="34" charset="0"/>
              <a:buChar char="•"/>
            </a:pPr>
            <a:endParaRPr lang="en-US" sz="1000" dirty="0"/>
          </a:p>
          <a:p>
            <a:pPr marL="514350" indent="-457200">
              <a:buFont typeface="Arial" panose="020B0604020202020204" pitchFamily="34" charset="0"/>
              <a:buChar char="•"/>
            </a:pPr>
            <a:r>
              <a:rPr lang="en-US" sz="3200" dirty="0"/>
              <a:t>Treat complaints consistently whether against a Board member, Superintendent, or anyone else.</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43</a:t>
            </a:fld>
            <a:endParaRPr lang="en-US" altLang="en-US"/>
          </a:p>
        </p:txBody>
      </p:sp>
    </p:spTree>
    <p:extLst>
      <p:ext uri="{BB962C8B-B14F-4D97-AF65-F5344CB8AC3E}">
        <p14:creationId xmlns:p14="http://schemas.microsoft.com/office/powerpoint/2010/main" val="23370701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A Word on “Whistle Blowing”</a:t>
            </a:r>
          </a:p>
        </p:txBody>
      </p:sp>
      <p:sp>
        <p:nvSpPr>
          <p:cNvPr id="3" name="Content Placeholder 2"/>
          <p:cNvSpPr>
            <a:spLocks noGrp="1"/>
          </p:cNvSpPr>
          <p:nvPr>
            <p:ph idx="1"/>
          </p:nvPr>
        </p:nvSpPr>
        <p:spPr>
          <a:xfrm>
            <a:off x="1123949" y="1255741"/>
            <a:ext cx="9553575" cy="4495800"/>
          </a:xfrm>
        </p:spPr>
        <p:txBody>
          <a:bodyPr/>
          <a:lstStyle/>
          <a:p>
            <a:pPr marL="57150"/>
            <a:r>
              <a:rPr lang="en-US" sz="3200" dirty="0"/>
              <a:t>Do:</a:t>
            </a:r>
          </a:p>
          <a:p>
            <a:pPr marL="514350" indent="-457200">
              <a:buFont typeface="Arial" panose="020B0604020202020204" pitchFamily="34" charset="0"/>
              <a:buChar char="•"/>
            </a:pPr>
            <a:r>
              <a:rPr lang="en-US" dirty="0"/>
              <a:t>Take appropriate action – don’t stay silent </a:t>
            </a:r>
          </a:p>
          <a:p>
            <a:pPr marL="514350" indent="-457200">
              <a:buFont typeface="Arial" panose="020B0604020202020204" pitchFamily="34" charset="0"/>
              <a:buChar char="•"/>
            </a:pPr>
            <a:r>
              <a:rPr lang="en-US" dirty="0"/>
              <a:t>Follow the appropriate chain of command/action</a:t>
            </a:r>
          </a:p>
          <a:p>
            <a:pPr marL="514350" indent="-457200">
              <a:buFont typeface="Arial" panose="020B0604020202020204" pitchFamily="34" charset="0"/>
              <a:buChar char="•"/>
            </a:pPr>
            <a:r>
              <a:rPr lang="en-US" dirty="0"/>
              <a:t>About staff:  go to Superintendent</a:t>
            </a:r>
          </a:p>
          <a:p>
            <a:pPr marL="514350" indent="-457200">
              <a:buFont typeface="Arial" panose="020B0604020202020204" pitchFamily="34" charset="0"/>
              <a:buChar char="•"/>
            </a:pPr>
            <a:r>
              <a:rPr lang="en-US" dirty="0"/>
              <a:t>About Superintendent:  go to Board President</a:t>
            </a:r>
          </a:p>
          <a:p>
            <a:pPr marL="514350" indent="-457200">
              <a:buFont typeface="Arial" panose="020B0604020202020204" pitchFamily="34" charset="0"/>
              <a:buChar char="•"/>
            </a:pPr>
            <a:r>
              <a:rPr lang="en-US" dirty="0"/>
              <a:t>About Board member:  go to Board President or Superintendent</a:t>
            </a:r>
          </a:p>
          <a:p>
            <a:pPr marL="514350" indent="-457200">
              <a:buFont typeface="Arial" panose="020B0604020202020204" pitchFamily="34" charset="0"/>
              <a:buChar char="•"/>
            </a:pPr>
            <a:r>
              <a:rPr lang="en-US" dirty="0"/>
              <a:t>About Board President:  go to Superintendent or District legal counsel</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44</a:t>
            </a:fld>
            <a:endParaRPr lang="en-US" altLang="en-US"/>
          </a:p>
        </p:txBody>
      </p:sp>
    </p:spTree>
    <p:extLst>
      <p:ext uri="{BB962C8B-B14F-4D97-AF65-F5344CB8AC3E}">
        <p14:creationId xmlns:p14="http://schemas.microsoft.com/office/powerpoint/2010/main" val="4949180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normAutofit/>
          </a:bodyPr>
          <a:lstStyle/>
          <a:p>
            <a:r>
              <a:rPr lang="en-US" dirty="0"/>
              <a:t>A Word on “Whistle Blowing”</a:t>
            </a:r>
          </a:p>
        </p:txBody>
      </p:sp>
      <p:sp>
        <p:nvSpPr>
          <p:cNvPr id="3" name="Content Placeholder 2"/>
          <p:cNvSpPr>
            <a:spLocks noGrp="1"/>
          </p:cNvSpPr>
          <p:nvPr>
            <p:ph idx="1"/>
          </p:nvPr>
        </p:nvSpPr>
        <p:spPr>
          <a:xfrm>
            <a:off x="1219200" y="1255741"/>
            <a:ext cx="8534400" cy="4495800"/>
          </a:xfrm>
        </p:spPr>
        <p:txBody>
          <a:bodyPr/>
          <a:lstStyle/>
          <a:p>
            <a:pPr marL="57150"/>
            <a:r>
              <a:rPr lang="en-US" sz="3200" dirty="0"/>
              <a:t>Don’t:</a:t>
            </a:r>
          </a:p>
          <a:p>
            <a:pPr marL="514350" indent="-457200">
              <a:buFont typeface="Arial" panose="020B0604020202020204" pitchFamily="34" charset="0"/>
              <a:buChar char="•"/>
            </a:pPr>
            <a:r>
              <a:rPr lang="en-US" sz="3200" dirty="0"/>
              <a:t>Jump to conclusions</a:t>
            </a:r>
          </a:p>
          <a:p>
            <a:pPr marL="514350" indent="-457200">
              <a:buFont typeface="Arial" panose="020B0604020202020204" pitchFamily="34" charset="0"/>
              <a:buChar char="•"/>
            </a:pPr>
            <a:r>
              <a:rPr lang="en-US" sz="3200" dirty="0"/>
              <a:t>Violate the Brown Act</a:t>
            </a:r>
          </a:p>
          <a:p>
            <a:pPr marL="514350" indent="-457200">
              <a:buFont typeface="Arial" panose="020B0604020202020204" pitchFamily="34" charset="0"/>
              <a:buChar char="•"/>
            </a:pPr>
            <a:r>
              <a:rPr lang="en-US" sz="3200" dirty="0"/>
              <a:t>Prematurely go to the press</a:t>
            </a:r>
          </a:p>
          <a:p>
            <a:pPr marL="514350" indent="-457200">
              <a:buFont typeface="Arial" panose="020B0604020202020204" pitchFamily="34" charset="0"/>
              <a:buChar char="•"/>
            </a:pPr>
            <a:r>
              <a:rPr lang="en-US" sz="3200" dirty="0"/>
              <a:t>Open the door to District or personal liability</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pPr>
              <a:defRPr/>
            </a:pPr>
            <a:fld id="{1471FE4D-F64C-4B21-9588-8F675C735DB6}" type="slidenum">
              <a:rPr lang="en-US" altLang="en-US" smtClean="0"/>
              <a:pPr>
                <a:defRPr/>
              </a:pPr>
              <a:t>45</a:t>
            </a:fld>
            <a:endParaRPr lang="en-US" altLang="en-US"/>
          </a:p>
        </p:txBody>
      </p:sp>
    </p:spTree>
    <p:extLst>
      <p:ext uri="{BB962C8B-B14F-4D97-AF65-F5344CB8AC3E}">
        <p14:creationId xmlns:p14="http://schemas.microsoft.com/office/powerpoint/2010/main" val="9964325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7"/>
          <p:cNvSpPr>
            <a:spLocks noGrp="1"/>
          </p:cNvSpPr>
          <p:nvPr>
            <p:ph type="title"/>
          </p:nvPr>
        </p:nvSpPr>
        <p:spPr/>
        <p:txBody>
          <a:bodyPr/>
          <a:lstStyle/>
          <a:p>
            <a:pPr algn="ctr" eaLnBrk="1" hangingPunct="1"/>
            <a:r>
              <a:rPr lang="en-US" altLang="en-US" sz="4000" dirty="0">
                <a:solidFill>
                  <a:schemeClr val="bg1"/>
                </a:solidFill>
              </a:rPr>
              <a:t>Board Meeting Procedures</a:t>
            </a:r>
          </a:p>
        </p:txBody>
      </p:sp>
    </p:spTree>
    <p:extLst>
      <p:ext uri="{BB962C8B-B14F-4D97-AF65-F5344CB8AC3E}">
        <p14:creationId xmlns:p14="http://schemas.microsoft.com/office/powerpoint/2010/main" val="8303405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Meeting Procedures </a:t>
            </a:r>
          </a:p>
        </p:txBody>
      </p:sp>
      <p:sp>
        <p:nvSpPr>
          <p:cNvPr id="3" name="Content Placeholder 2"/>
          <p:cNvSpPr>
            <a:spLocks noGrp="1"/>
          </p:cNvSpPr>
          <p:nvPr>
            <p:ph idx="1"/>
          </p:nvPr>
        </p:nvSpPr>
        <p:spPr/>
        <p:txBody>
          <a:bodyPr/>
          <a:lstStyle/>
          <a:p>
            <a:r>
              <a:rPr lang="en-US" dirty="0"/>
              <a:t>“Well-run, efficient meetings model leadership, promote trust and confidence, and provide opportunities to demonstrate wise decisions and planning for the future.”  </a:t>
            </a:r>
          </a:p>
          <a:p>
            <a:r>
              <a:rPr lang="en-US" sz="2400" dirty="0"/>
              <a:t>	- Governance Handbook Example</a:t>
            </a:r>
          </a:p>
          <a:p>
            <a:pPr lvl="0"/>
            <a:endParaRPr lang="en-US" dirty="0"/>
          </a:p>
          <a:p>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47</a:t>
            </a:fld>
            <a:endParaRPr lang="en-US" altLang="en-US"/>
          </a:p>
        </p:txBody>
      </p:sp>
      <p:pic>
        <p:nvPicPr>
          <p:cNvPr id="2050" name="Picture 2" descr="Image result for an agen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4150" y="3353675"/>
            <a:ext cx="3581400" cy="2389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8036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Meeting Procedures</a:t>
            </a:r>
          </a:p>
        </p:txBody>
      </p:sp>
      <p:sp>
        <p:nvSpPr>
          <p:cNvPr id="3" name="Content Placeholder 2"/>
          <p:cNvSpPr>
            <a:spLocks noGrp="1"/>
          </p:cNvSpPr>
          <p:nvPr>
            <p:ph idx="1"/>
          </p:nvPr>
        </p:nvSpPr>
        <p:spPr/>
        <p:txBody>
          <a:bodyPr/>
          <a:lstStyle/>
          <a:p>
            <a:r>
              <a:rPr lang="en-US" dirty="0"/>
              <a:t>What is the purpose of a meeting?</a:t>
            </a:r>
          </a:p>
          <a:p>
            <a:pPr marL="804863" indent="-347663">
              <a:buFontTx/>
              <a:buChar char="‒"/>
            </a:pPr>
            <a:r>
              <a:rPr lang="en-US" dirty="0"/>
              <a:t>A Board meeting is the Board’s meeting, held in public, not a public meeting attended by the Board.</a:t>
            </a:r>
          </a:p>
          <a:p>
            <a:pPr marL="804863" indent="-347663"/>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48</a:t>
            </a:fld>
            <a:endParaRPr lang="en-US" altLang="en-US"/>
          </a:p>
        </p:txBody>
      </p:sp>
      <p:pic>
        <p:nvPicPr>
          <p:cNvPr id="3074"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9275" y="2906812"/>
            <a:ext cx="4800600" cy="3160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4466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Meeting Procedures</a:t>
            </a:r>
          </a:p>
        </p:txBody>
      </p:sp>
      <p:sp>
        <p:nvSpPr>
          <p:cNvPr id="3" name="Content Placeholder 2"/>
          <p:cNvSpPr>
            <a:spLocks noGrp="1"/>
          </p:cNvSpPr>
          <p:nvPr>
            <p:ph idx="1"/>
          </p:nvPr>
        </p:nvSpPr>
        <p:spPr/>
        <p:txBody>
          <a:bodyPr/>
          <a:lstStyle/>
          <a:p>
            <a:r>
              <a:rPr lang="en-US" dirty="0"/>
              <a:t>What is the purpose of a meeting?</a:t>
            </a:r>
          </a:p>
          <a:p>
            <a:pPr marL="804863">
              <a:buFontTx/>
              <a:buChar char="‒"/>
            </a:pPr>
            <a:r>
              <a:rPr lang="en-US" dirty="0"/>
              <a:t>“Meetings have only two purposes:  to inform and to make decisions.  Everything else – call it socializing or whatever takes up your meeting time – is not board business.”  </a:t>
            </a:r>
          </a:p>
          <a:p>
            <a:r>
              <a:rPr lang="en-US" sz="2400" dirty="0"/>
              <a:t>		- E. </a:t>
            </a:r>
            <a:r>
              <a:rPr lang="en-US" sz="2400" dirty="0" err="1"/>
              <a:t>Stoesz</a:t>
            </a:r>
            <a:r>
              <a:rPr lang="en-US" sz="2400" dirty="0"/>
              <a:t>, </a:t>
            </a:r>
            <a:r>
              <a:rPr lang="en-US" sz="2400" u="sng" dirty="0"/>
              <a:t>Doing Good Even Better</a:t>
            </a:r>
            <a:endParaRPr lang="en-US" sz="2400" dirty="0"/>
          </a:p>
          <a:p>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49</a:t>
            </a:fld>
            <a:endParaRPr lang="en-US" altLang="en-US"/>
          </a:p>
        </p:txBody>
      </p:sp>
    </p:spTree>
    <p:extLst>
      <p:ext uri="{BB962C8B-B14F-4D97-AF65-F5344CB8AC3E}">
        <p14:creationId xmlns:p14="http://schemas.microsoft.com/office/powerpoint/2010/main" val="38553776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Meeting Procedures</a:t>
            </a:r>
          </a:p>
        </p:txBody>
      </p:sp>
      <p:sp>
        <p:nvSpPr>
          <p:cNvPr id="3" name="Content Placeholder 2"/>
          <p:cNvSpPr>
            <a:spLocks noGrp="1"/>
          </p:cNvSpPr>
          <p:nvPr>
            <p:ph idx="1"/>
          </p:nvPr>
        </p:nvSpPr>
        <p:spPr/>
        <p:txBody>
          <a:bodyPr/>
          <a:lstStyle/>
          <a:p>
            <a:r>
              <a:rPr lang="en-US" dirty="0"/>
              <a:t>What contributes to inefficient meetings?</a:t>
            </a:r>
          </a:p>
          <a:p>
            <a:pPr marL="685800">
              <a:buFontTx/>
              <a:buChar char="‒"/>
            </a:pPr>
            <a:r>
              <a:rPr lang="en-US" dirty="0"/>
              <a:t>Lack of protocol</a:t>
            </a:r>
          </a:p>
          <a:p>
            <a:pPr marL="685800">
              <a:buFontTx/>
              <a:buChar char="‒"/>
            </a:pPr>
            <a:r>
              <a:rPr lang="en-US" dirty="0"/>
              <a:t>Repetition</a:t>
            </a:r>
          </a:p>
          <a:p>
            <a:pPr marL="685800">
              <a:buFontTx/>
              <a:buChar char="‒"/>
            </a:pPr>
            <a:r>
              <a:rPr lang="en-US" dirty="0"/>
              <a:t>Failure of the audience to respect your time</a:t>
            </a:r>
          </a:p>
          <a:p>
            <a:pPr marL="685800">
              <a:buFontTx/>
              <a:buChar char="‒"/>
            </a:pPr>
            <a:r>
              <a:rPr lang="en-US" dirty="0"/>
              <a:t>Failure to respect the time of the audience</a:t>
            </a:r>
          </a:p>
          <a:p>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50</a:t>
            </a:fld>
            <a:endParaRPr lang="en-US" altLang="en-US"/>
          </a:p>
        </p:txBody>
      </p:sp>
      <p:pic>
        <p:nvPicPr>
          <p:cNvPr id="7172" name="Picture 4" descr="Related imag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0456"/>
          <a:stretch/>
        </p:blipFill>
        <p:spPr bwMode="auto">
          <a:xfrm>
            <a:off x="6440140" y="4002828"/>
            <a:ext cx="3459059" cy="2064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33650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Meeting Procedures</a:t>
            </a:r>
          </a:p>
        </p:txBody>
      </p:sp>
      <p:sp>
        <p:nvSpPr>
          <p:cNvPr id="3" name="Content Placeholder 2"/>
          <p:cNvSpPr>
            <a:spLocks noGrp="1"/>
          </p:cNvSpPr>
          <p:nvPr>
            <p:ph idx="1"/>
          </p:nvPr>
        </p:nvSpPr>
        <p:spPr/>
        <p:txBody>
          <a:bodyPr/>
          <a:lstStyle/>
          <a:p>
            <a:r>
              <a:rPr lang="en-US" dirty="0"/>
              <a:t>A strategic agenda</a:t>
            </a:r>
          </a:p>
          <a:p>
            <a:pPr marL="457200"/>
            <a:r>
              <a:rPr lang="en-US" dirty="0"/>
              <a:t>“The most common complaint I hear from boards is that they don’t have enough meeting time to cover their agenda.  ‘If we only had more time!’  Well, you don’t.  And you won’t.  Time will always be in short supply. . . .  The issue is not so much time, but agenda – how the limited time is used.”</a:t>
            </a:r>
          </a:p>
          <a:p>
            <a:pPr marL="804863" indent="-347663">
              <a:buFontTx/>
              <a:buChar char="‒"/>
            </a:pPr>
            <a:endParaRPr lang="en-US" sz="1000" dirty="0"/>
          </a:p>
          <a:p>
            <a:r>
              <a:rPr lang="en-US" dirty="0"/>
              <a:t>	</a:t>
            </a:r>
            <a:r>
              <a:rPr lang="en-US" sz="2400" dirty="0"/>
              <a:t>- E. </a:t>
            </a:r>
            <a:r>
              <a:rPr lang="en-US" sz="2400" dirty="0" err="1"/>
              <a:t>Stoesz</a:t>
            </a:r>
            <a:r>
              <a:rPr lang="en-US" sz="2400" dirty="0"/>
              <a:t>, </a:t>
            </a:r>
            <a:r>
              <a:rPr lang="en-US" sz="2400" u="sng" dirty="0"/>
              <a:t>Doing Good Even Better</a:t>
            </a:r>
            <a:endParaRPr lang="en-US" sz="2400" dirty="0"/>
          </a:p>
          <a:p>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51</a:t>
            </a:fld>
            <a:endParaRPr lang="en-US" altLang="en-US"/>
          </a:p>
        </p:txBody>
      </p:sp>
    </p:spTree>
    <p:extLst>
      <p:ext uri="{BB962C8B-B14F-4D97-AF65-F5344CB8AC3E}">
        <p14:creationId xmlns:p14="http://schemas.microsoft.com/office/powerpoint/2010/main" val="208814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Meeting Procedures</a:t>
            </a:r>
          </a:p>
        </p:txBody>
      </p:sp>
      <p:sp>
        <p:nvSpPr>
          <p:cNvPr id="3" name="Content Placeholder 2"/>
          <p:cNvSpPr>
            <a:spLocks noGrp="1"/>
          </p:cNvSpPr>
          <p:nvPr>
            <p:ph idx="1"/>
          </p:nvPr>
        </p:nvSpPr>
        <p:spPr/>
        <p:txBody>
          <a:bodyPr>
            <a:normAutofit fontScale="92500" lnSpcReduction="10000"/>
          </a:bodyPr>
          <a:lstStyle/>
          <a:p>
            <a:r>
              <a:rPr lang="en-US" dirty="0"/>
              <a:t>“</a:t>
            </a:r>
            <a:r>
              <a:rPr lang="en-US" b="1" dirty="0"/>
              <a:t>Stay focused. </a:t>
            </a:r>
            <a:r>
              <a:rPr lang="en-US" dirty="0"/>
              <a:t>It is important to stay focused on the agenda in order to effectively and efficiently complete the agenda items. Too often, a board can get off-track if conversations are allowed to begin about personal agenda items or stories. If an item needs additional discussion to continue, tabling it to the next meeting is an option. An effective school board meeting should typically not run past two hours. If it does, there are either too many agenda items and/or discussions that may not be related to true governance. These items should be reviewed for relevance.”</a:t>
            </a:r>
          </a:p>
          <a:p>
            <a:endParaRPr lang="en-US" sz="1100" dirty="0"/>
          </a:p>
          <a:p>
            <a:pPr marL="457200"/>
            <a:r>
              <a:rPr lang="en-US" dirty="0"/>
              <a:t>- Kara </a:t>
            </a:r>
            <a:r>
              <a:rPr lang="en-US" dirty="0" err="1"/>
              <a:t>Coglianese</a:t>
            </a:r>
            <a:r>
              <a:rPr lang="en-US" dirty="0"/>
              <a:t>, Illinois Association of School Boards, 	  </a:t>
            </a:r>
            <a:br>
              <a:rPr lang="en-US" dirty="0"/>
            </a:br>
            <a:r>
              <a:rPr lang="en-US" u="sng" dirty="0"/>
              <a:t>10 Do’s for Effective Board Meetings</a:t>
            </a:r>
            <a:endParaRPr lang="en-US" dirty="0"/>
          </a:p>
          <a:p>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52</a:t>
            </a:fld>
            <a:endParaRPr lang="en-US" altLang="en-US"/>
          </a:p>
        </p:txBody>
      </p:sp>
    </p:spTree>
    <p:extLst>
      <p:ext uri="{BB962C8B-B14F-4D97-AF65-F5344CB8AC3E}">
        <p14:creationId xmlns:p14="http://schemas.microsoft.com/office/powerpoint/2010/main" val="34052458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Meeting Procedures</a:t>
            </a:r>
          </a:p>
        </p:txBody>
      </p:sp>
      <p:sp>
        <p:nvSpPr>
          <p:cNvPr id="3" name="Content Placeholder 2"/>
          <p:cNvSpPr>
            <a:spLocks noGrp="1"/>
          </p:cNvSpPr>
          <p:nvPr>
            <p:ph idx="1"/>
          </p:nvPr>
        </p:nvSpPr>
        <p:spPr/>
        <p:txBody>
          <a:bodyPr/>
          <a:lstStyle/>
          <a:p>
            <a:r>
              <a:rPr lang="en-US" dirty="0"/>
              <a:t>The Board President’s Role</a:t>
            </a:r>
          </a:p>
          <a:p>
            <a:pPr marL="804863"/>
            <a:r>
              <a:rPr lang="en-US" dirty="0"/>
              <a:t>“The Board president shall conduct Board meetings in accordance with Board bylaws and procedures that enable the Board to efficiently consider issues and carry out the will of the majority.”  </a:t>
            </a:r>
          </a:p>
          <a:p>
            <a:r>
              <a:rPr lang="en-US" sz="2400" dirty="0"/>
              <a:t>		- CSBA Model Board Bylaw 9323</a:t>
            </a:r>
          </a:p>
          <a:p>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53</a:t>
            </a:fld>
            <a:endParaRPr lang="en-US" altLang="en-US"/>
          </a:p>
        </p:txBody>
      </p:sp>
    </p:spTree>
    <p:extLst>
      <p:ext uri="{BB962C8B-B14F-4D97-AF65-F5344CB8AC3E}">
        <p14:creationId xmlns:p14="http://schemas.microsoft.com/office/powerpoint/2010/main" val="6660476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Meeting Procedures</a:t>
            </a:r>
          </a:p>
        </p:txBody>
      </p:sp>
      <p:sp>
        <p:nvSpPr>
          <p:cNvPr id="3" name="Content Placeholder 2"/>
          <p:cNvSpPr>
            <a:spLocks noGrp="1"/>
          </p:cNvSpPr>
          <p:nvPr>
            <p:ph idx="1"/>
          </p:nvPr>
        </p:nvSpPr>
        <p:spPr/>
        <p:txBody>
          <a:bodyPr/>
          <a:lstStyle/>
          <a:p>
            <a:r>
              <a:rPr lang="en-US" dirty="0"/>
              <a:t>The Board President’s Role</a:t>
            </a:r>
          </a:p>
          <a:p>
            <a:pPr marL="457200"/>
            <a:r>
              <a:rPr lang="en-US" dirty="0"/>
              <a:t>“The Chair is responsible to keep a discussion focused and moving toward a consensus.  This goes better when the Chair is not directly involved in making presentations or overtly insistent on getting his/her way.  The Chair’s part in conducting meetings is critically important.”  </a:t>
            </a:r>
          </a:p>
          <a:p>
            <a:r>
              <a:rPr lang="en-US" sz="2400" dirty="0"/>
              <a:t>		- E. </a:t>
            </a:r>
            <a:r>
              <a:rPr lang="en-US" sz="2400" dirty="0" err="1"/>
              <a:t>Stoesz</a:t>
            </a:r>
            <a:r>
              <a:rPr lang="en-US" sz="2400" dirty="0"/>
              <a:t>, </a:t>
            </a:r>
            <a:r>
              <a:rPr lang="en-US" sz="2400" u="sng" dirty="0"/>
              <a:t>Doing Good Even Better</a:t>
            </a:r>
            <a:endParaRPr lang="en-US" sz="2400" dirty="0"/>
          </a:p>
          <a:p>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54</a:t>
            </a:fld>
            <a:endParaRPr lang="en-US" altLang="en-US"/>
          </a:p>
        </p:txBody>
      </p:sp>
    </p:spTree>
    <p:extLst>
      <p:ext uri="{BB962C8B-B14F-4D97-AF65-F5344CB8AC3E}">
        <p14:creationId xmlns:p14="http://schemas.microsoft.com/office/powerpoint/2010/main" val="19013119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Meeting Procedures</a:t>
            </a:r>
          </a:p>
        </p:txBody>
      </p:sp>
      <p:sp>
        <p:nvSpPr>
          <p:cNvPr id="3" name="Content Placeholder 2"/>
          <p:cNvSpPr>
            <a:spLocks noGrp="1"/>
          </p:cNvSpPr>
          <p:nvPr>
            <p:ph idx="1"/>
          </p:nvPr>
        </p:nvSpPr>
        <p:spPr/>
        <p:txBody>
          <a:bodyPr/>
          <a:lstStyle/>
          <a:p>
            <a:r>
              <a:rPr lang="en-US" dirty="0"/>
              <a:t>It also comes back to the Board/management roles . . . .</a:t>
            </a:r>
          </a:p>
          <a:p>
            <a:pPr marL="685800"/>
            <a:r>
              <a:rPr lang="en-US" dirty="0"/>
              <a:t>“When this governance/management distinction is understood and practiced, board work is more effective.  Meetings are shorter, more productive, and enjoyable.  When boards are clear about their role, the rest falls in line.”   </a:t>
            </a:r>
          </a:p>
          <a:p>
            <a:r>
              <a:rPr lang="en-US" dirty="0"/>
              <a:t>		</a:t>
            </a:r>
            <a:r>
              <a:rPr lang="en-US" sz="2400" dirty="0"/>
              <a:t>- E. </a:t>
            </a:r>
            <a:r>
              <a:rPr lang="en-US" sz="2400" dirty="0" err="1"/>
              <a:t>Stoesz</a:t>
            </a:r>
            <a:r>
              <a:rPr lang="en-US" sz="2400" dirty="0"/>
              <a:t>, </a:t>
            </a:r>
            <a:r>
              <a:rPr lang="en-US" sz="2400" u="sng" dirty="0"/>
              <a:t>Doing Good Even Better</a:t>
            </a:r>
            <a:r>
              <a:rPr lang="en-US" dirty="0"/>
              <a:t>	</a:t>
            </a:r>
          </a:p>
          <a:p>
            <a:endParaRPr lang="en-US" dirty="0"/>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55</a:t>
            </a:fld>
            <a:endParaRPr lang="en-US" altLang="en-US"/>
          </a:p>
        </p:txBody>
      </p:sp>
    </p:spTree>
    <p:extLst>
      <p:ext uri="{BB962C8B-B14F-4D97-AF65-F5344CB8AC3E}">
        <p14:creationId xmlns:p14="http://schemas.microsoft.com/office/powerpoint/2010/main" val="1721056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famous queen and king"/>
          <p:cNvPicPr>
            <a:picLocks noChangeAspect="1" noChangeArrowheads="1"/>
          </p:cNvPicPr>
          <p:nvPr/>
        </p:nvPicPr>
        <p:blipFill rotWithShape="1">
          <a:blip r:embed="rId2">
            <a:extLst>
              <a:ext uri="{28A0092B-C50C-407E-A947-70E740481C1C}">
                <a14:useLocalDpi xmlns:a14="http://schemas.microsoft.com/office/drawing/2010/main" val="0"/>
              </a:ext>
            </a:extLst>
          </a:blip>
          <a:srcRect b="16667"/>
          <a:stretch/>
        </p:blipFill>
        <p:spPr bwMode="auto">
          <a:xfrm>
            <a:off x="5517044" y="1695450"/>
            <a:ext cx="6126480" cy="38290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US" dirty="0"/>
              <a:t>Board Meeting Procedures</a:t>
            </a:r>
          </a:p>
        </p:txBody>
      </p:sp>
      <p:sp>
        <p:nvSpPr>
          <p:cNvPr id="6" name="Rectangle 5"/>
          <p:cNvSpPr/>
          <p:nvPr/>
        </p:nvSpPr>
        <p:spPr>
          <a:xfrm>
            <a:off x="1247775" y="1255741"/>
            <a:ext cx="3886200" cy="2667000"/>
          </a:xfrm>
          <a:prstGeom prst="rect">
            <a:avLst/>
          </a:prstGeom>
          <a:solidFill>
            <a:schemeClr val="accent5">
              <a:lumMod val="90000"/>
              <a:lumOff val="10000"/>
            </a:schemeClr>
          </a:solidFill>
          <a:ln>
            <a:solidFill>
              <a:srgbClr val="0070C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effectLst>
                  <a:outerShdw blurRad="38100" dist="38100" dir="2700000" algn="tl">
                    <a:srgbClr val="000000">
                      <a:alpha val="43137"/>
                    </a:srgbClr>
                  </a:outerShdw>
                </a:effectLst>
              </a:rPr>
              <a:t>Parliamentary Rules</a:t>
            </a:r>
          </a:p>
        </p:txBody>
      </p:sp>
    </p:spTree>
    <p:extLst>
      <p:ext uri="{BB962C8B-B14F-4D97-AF65-F5344CB8AC3E}">
        <p14:creationId xmlns:p14="http://schemas.microsoft.com/office/powerpoint/2010/main" val="28967834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Board Meeting Procedures</a:t>
            </a:r>
          </a:p>
        </p:txBody>
      </p:sp>
      <p:sp>
        <p:nvSpPr>
          <p:cNvPr id="3" name="Content Placeholder 2"/>
          <p:cNvSpPr>
            <a:spLocks noGrp="1"/>
          </p:cNvSpPr>
          <p:nvPr>
            <p:ph idx="1"/>
          </p:nvPr>
        </p:nvSpPr>
        <p:spPr/>
        <p:txBody>
          <a:bodyPr/>
          <a:lstStyle/>
          <a:p>
            <a:r>
              <a:rPr lang="en-US" sz="3600" dirty="0"/>
              <a:t>There are various options:</a:t>
            </a:r>
          </a:p>
          <a:p>
            <a:pPr marL="571500" indent="-571500">
              <a:buFont typeface="Arial" panose="020B0604020202020204" pitchFamily="34" charset="0"/>
              <a:buChar char="•"/>
            </a:pPr>
            <a:r>
              <a:rPr lang="en-US" sz="3600" dirty="0"/>
              <a:t>Robert’s Rules</a:t>
            </a:r>
          </a:p>
          <a:p>
            <a:pPr marL="571500" indent="-571500">
              <a:buFont typeface="Arial" panose="020B0604020202020204" pitchFamily="34" charset="0"/>
              <a:buChar char="•"/>
            </a:pPr>
            <a:r>
              <a:rPr lang="en-US" sz="3600" dirty="0"/>
              <a:t>Rosenberg’s Rules</a:t>
            </a:r>
          </a:p>
          <a:p>
            <a:pPr marL="571500" indent="-571500">
              <a:buFont typeface="Arial" panose="020B0604020202020204" pitchFamily="34" charset="0"/>
              <a:buChar char="•"/>
            </a:pPr>
            <a:r>
              <a:rPr lang="en-US" sz="3600" dirty="0"/>
              <a:t>District’s own rules</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57</a:t>
            </a:fld>
            <a:endParaRPr lang="en-US" altLang="en-US" dirty="0"/>
          </a:p>
        </p:txBody>
      </p:sp>
      <p:pic>
        <p:nvPicPr>
          <p:cNvPr id="5122" name="Picture 2" descr="Image result for roberts ru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6064" y="1255741"/>
            <a:ext cx="1789887" cy="266855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Picture 5"/>
          <p:cNvPicPr>
            <a:picLocks noChangeAspect="1"/>
          </p:cNvPicPr>
          <p:nvPr/>
        </p:nvPicPr>
        <p:blipFill>
          <a:blip r:embed="rId3"/>
          <a:stretch>
            <a:fillRect/>
          </a:stretch>
        </p:blipFill>
        <p:spPr>
          <a:xfrm>
            <a:off x="8840065" y="2295525"/>
            <a:ext cx="2019460" cy="262116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4130878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4900" y="1255741"/>
            <a:ext cx="7086600" cy="4800600"/>
          </a:xfrm>
        </p:spPr>
        <p:txBody>
          <a:bodyPr/>
          <a:lstStyle/>
          <a:p>
            <a:r>
              <a:rPr lang="en-US" sz="3600" dirty="0"/>
              <a:t>Procedural rules </a:t>
            </a:r>
            <a:r>
              <a:rPr lang="en-US" sz="3600" b="1" dirty="0"/>
              <a:t>are</a:t>
            </a:r>
            <a:r>
              <a:rPr lang="en-US" sz="3600" dirty="0"/>
              <a:t> tools to Support An Orderly Meeting…</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58</a:t>
            </a:fld>
            <a:endParaRPr lang="en-US" altLang="en-US" dirty="0"/>
          </a:p>
        </p:txBody>
      </p:sp>
      <p:pic>
        <p:nvPicPr>
          <p:cNvPr id="4098" name="Picture 2" descr="Image result for meeting of the nation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6294" y="2733675"/>
            <a:ext cx="5962448" cy="316230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864706" y="2"/>
            <a:ext cx="10489095" cy="1255739"/>
          </a:xfrm>
        </p:spPr>
        <p:txBody>
          <a:bodyPr/>
          <a:lstStyle/>
          <a:p>
            <a:r>
              <a:rPr lang="en-US" dirty="0"/>
              <a:t>Board Meeting Procedures</a:t>
            </a:r>
          </a:p>
        </p:txBody>
      </p:sp>
    </p:spTree>
    <p:extLst>
      <p:ext uri="{BB962C8B-B14F-4D97-AF65-F5344CB8AC3E}">
        <p14:creationId xmlns:p14="http://schemas.microsoft.com/office/powerpoint/2010/main" val="42047127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2525" y="1266825"/>
            <a:ext cx="8153400" cy="4800600"/>
          </a:xfrm>
        </p:spPr>
        <p:txBody>
          <a:bodyPr/>
          <a:lstStyle/>
          <a:p>
            <a:r>
              <a:rPr lang="en-US" sz="3600" dirty="0"/>
              <a:t>Procedural rules are</a:t>
            </a:r>
            <a:r>
              <a:rPr lang="en-US" sz="3600" b="1" dirty="0"/>
              <a:t> not </a:t>
            </a:r>
            <a:r>
              <a:rPr lang="en-US" sz="3600" dirty="0"/>
              <a:t>to gain advantages or engage in gamesmanship.</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59</a:t>
            </a:fld>
            <a:endParaRPr lang="en-US" altLang="en-US" dirty="0"/>
          </a:p>
        </p:txBody>
      </p:sp>
      <p:pic>
        <p:nvPicPr>
          <p:cNvPr id="3074" name="Picture 2" descr="Image result for game pl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8075" y="2781303"/>
            <a:ext cx="4457700" cy="326049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1017106" y="152402"/>
            <a:ext cx="10489095" cy="1255739"/>
          </a:xfrm>
          <a:prstGeom prst="rect">
            <a:avLst/>
          </a:prstGeom>
        </p:spPr>
        <p:txBody>
          <a:bodyPr vert="horz" lIns="91440" tIns="91440" rIns="91440" bIns="45720" rtlCol="0" anchor="ctr">
            <a:normAutofit/>
          </a:bodyPr>
          <a:lstStyle>
            <a:lvl1pPr algn="l" defTabSz="914400" rtl="0" eaLnBrk="1" latinLnBrk="0" hangingPunct="1">
              <a:lnSpc>
                <a:spcPct val="90000"/>
              </a:lnSpc>
              <a:spcBef>
                <a:spcPct val="0"/>
              </a:spcBef>
              <a:buNone/>
              <a:defRPr sz="3200" kern="1200">
                <a:solidFill>
                  <a:srgbClr val="1F448A"/>
                </a:solidFill>
                <a:latin typeface="Palatino Linotype" panose="02040502050505030304" pitchFamily="18" charset="0"/>
                <a:ea typeface="+mj-ea"/>
                <a:cs typeface="+mj-cs"/>
              </a:defRPr>
            </a:lvl1pPr>
          </a:lstStyle>
          <a:p>
            <a:r>
              <a:rPr lang="en-US"/>
              <a:t>Board Meeting Procedures</a:t>
            </a:r>
            <a:endParaRPr lang="en-US" dirty="0"/>
          </a:p>
        </p:txBody>
      </p:sp>
    </p:spTree>
    <p:extLst>
      <p:ext uri="{BB962C8B-B14F-4D97-AF65-F5344CB8AC3E}">
        <p14:creationId xmlns:p14="http://schemas.microsoft.com/office/powerpoint/2010/main" val="18008353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60984" y="1325271"/>
            <a:ext cx="8229600" cy="4800600"/>
          </a:xfrm>
        </p:spPr>
        <p:txBody>
          <a:bodyPr/>
          <a:lstStyle/>
          <a:p>
            <a:pPr algn="ctr"/>
            <a:r>
              <a:rPr lang="en-US" sz="3600" dirty="0"/>
              <a:t>Don’t get hung up on the rules!</a:t>
            </a:r>
          </a:p>
        </p:txBody>
      </p:sp>
      <p:sp>
        <p:nvSpPr>
          <p:cNvPr id="4" name="Slide Number Placeholder 3"/>
          <p:cNvSpPr>
            <a:spLocks noGrp="1"/>
          </p:cNvSpPr>
          <p:nvPr>
            <p:ph type="sldNum" sz="quarter" idx="4294967295"/>
          </p:nvPr>
        </p:nvSpPr>
        <p:spPr>
          <a:xfrm>
            <a:off x="9753600" y="6356353"/>
            <a:ext cx="457200" cy="365125"/>
          </a:xfrm>
          <a:prstGeom prst="rect">
            <a:avLst/>
          </a:prstGeom>
        </p:spPr>
        <p:txBody>
          <a:bodyPr/>
          <a:lstStyle/>
          <a:p>
            <a:fld id="{E02AF179-07B7-472B-83C2-D8D8D234B33A}" type="slidenum">
              <a:rPr lang="en-US" altLang="en-US" smtClean="0"/>
              <a:pPr/>
              <a:t>60</a:t>
            </a:fld>
            <a:endParaRPr lang="en-US" altLang="en-US" dirty="0"/>
          </a:p>
        </p:txBody>
      </p:sp>
      <p:pic>
        <p:nvPicPr>
          <p:cNvPr id="2052" name="Picture 4" descr="Image result for a large 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2224" y="2362203"/>
            <a:ext cx="3667125" cy="366712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864706" y="2"/>
            <a:ext cx="10489095" cy="1255739"/>
          </a:xfrm>
        </p:spPr>
        <p:txBody>
          <a:bodyPr/>
          <a:lstStyle/>
          <a:p>
            <a:r>
              <a:rPr lang="en-US" dirty="0"/>
              <a:t>Board Meeting Procedures</a:t>
            </a:r>
          </a:p>
        </p:txBody>
      </p:sp>
    </p:spTree>
    <p:extLst>
      <p:ext uri="{BB962C8B-B14F-4D97-AF65-F5344CB8AC3E}">
        <p14:creationId xmlns:p14="http://schemas.microsoft.com/office/powerpoint/2010/main" val="24601912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20001" t="33521" r="11547"/>
          <a:stretch/>
        </p:blipFill>
        <p:spPr>
          <a:xfrm rot="5400000">
            <a:off x="425383" y="795405"/>
            <a:ext cx="5856422" cy="4265611"/>
          </a:xfrm>
          <a:prstGeom prst="rect">
            <a:avLst/>
          </a:prstGeom>
        </p:spPr>
      </p:pic>
      <p:sp>
        <p:nvSpPr>
          <p:cNvPr id="2" name="Rectangle 1"/>
          <p:cNvSpPr/>
          <p:nvPr/>
        </p:nvSpPr>
        <p:spPr>
          <a:xfrm>
            <a:off x="6020778" y="1309229"/>
            <a:ext cx="5002264" cy="4839786"/>
          </a:xfrm>
          <a:prstGeom prst="rect">
            <a:avLst/>
          </a:prstGeom>
        </p:spPr>
        <p:txBody>
          <a:bodyPr wrap="square">
            <a:spAutoFit/>
          </a:bodyPr>
          <a:lstStyle/>
          <a:p>
            <a:r>
              <a:rPr lang="en-US" sz="4000" dirty="0">
                <a:solidFill>
                  <a:srgbClr val="1F448A"/>
                </a:solidFill>
                <a:latin typeface="Palatino Linotype" panose="02040502050505030304" pitchFamily="18" charset="0"/>
              </a:rPr>
              <a:t>Thank you from Lozano Smith.</a:t>
            </a:r>
          </a:p>
          <a:p>
            <a:endParaRPr lang="en-US" sz="1100" b="1" dirty="0">
              <a:solidFill>
                <a:srgbClr val="1F448A"/>
              </a:solidFill>
              <a:latin typeface="Palatino Linotype" panose="02040502050505030304" pitchFamily="18" charset="0"/>
            </a:endParaRPr>
          </a:p>
          <a:p>
            <a:r>
              <a:rPr lang="en-US" sz="2000" dirty="0">
                <a:latin typeface="+mj-lt"/>
              </a:rPr>
              <a:t>Together with you, we’re impacting communities and lives through: </a:t>
            </a:r>
          </a:p>
          <a:p>
            <a:endParaRPr lang="en-US" sz="1600" dirty="0">
              <a:latin typeface="+mj-lt"/>
            </a:endParaRPr>
          </a:p>
          <a:p>
            <a:endParaRPr lang="en-US" sz="700" b="1" dirty="0">
              <a:latin typeface="Palatino Linotype" panose="02040502050505030304" pitchFamily="18" charset="0"/>
            </a:endParaRPr>
          </a:p>
          <a:p>
            <a:pPr marL="22860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Professional development</a:t>
            </a:r>
          </a:p>
          <a:p>
            <a:pPr marL="22860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Volunteer projects</a:t>
            </a:r>
          </a:p>
          <a:p>
            <a:pPr marL="22860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Sponsorships and award programs</a:t>
            </a:r>
          </a:p>
          <a:p>
            <a:pPr marL="228600" indent="-228600">
              <a:buClr>
                <a:srgbClr val="1F448A"/>
              </a:buClr>
              <a:buFont typeface="Wingdings" panose="05000000000000000000" pitchFamily="2" charset="2"/>
              <a:buChar char="§"/>
            </a:pPr>
            <a:r>
              <a:rPr lang="en-US" dirty="0">
                <a:latin typeface="Calibri Light" panose="020F0302020204030204"/>
                <a:ea typeface="Gadugi" panose="020B0502040204020203" pitchFamily="34" charset="0"/>
              </a:rPr>
              <a:t>Scholarships</a:t>
            </a:r>
          </a:p>
          <a:p>
            <a:endParaRPr lang="en-US" sz="1200" dirty="0"/>
          </a:p>
          <a:p>
            <a:endParaRPr lang="en-US" sz="1050" b="1" dirty="0">
              <a:solidFill>
                <a:srgbClr val="1F448A"/>
              </a:solidFill>
            </a:endParaRPr>
          </a:p>
          <a:p>
            <a:r>
              <a:rPr lang="en-US" sz="2400" dirty="0">
                <a:solidFill>
                  <a:srgbClr val="1F448A"/>
                </a:solidFill>
                <a:latin typeface="Palatino Linotype" panose="02040502050505030304" pitchFamily="18" charset="0"/>
              </a:rPr>
              <a:t>#</a:t>
            </a:r>
            <a:r>
              <a:rPr lang="en-US" sz="2400" dirty="0" err="1">
                <a:solidFill>
                  <a:srgbClr val="1F448A"/>
                </a:solidFill>
                <a:latin typeface="Palatino Linotype" panose="02040502050505030304" pitchFamily="18" charset="0"/>
              </a:rPr>
              <a:t>BlueHatProject</a:t>
            </a:r>
            <a:endParaRPr lang="en-US" sz="2400" dirty="0">
              <a:solidFill>
                <a:srgbClr val="1F448A"/>
              </a:solidFill>
              <a:latin typeface="Palatino Linotype" panose="02040502050505030304" pitchFamily="18" charset="0"/>
            </a:endParaRPr>
          </a:p>
          <a:p>
            <a:r>
              <a:rPr lang="en-US" sz="2400" dirty="0">
                <a:solidFill>
                  <a:srgbClr val="1F448A"/>
                </a:solidFill>
                <a:latin typeface="Palatino Linotype" panose="02040502050505030304" pitchFamily="18" charset="0"/>
              </a:rPr>
              <a:t>#LozanoSmithFoundation</a:t>
            </a:r>
            <a:endParaRPr lang="en-US" sz="1000" dirty="0">
              <a:solidFill>
                <a:srgbClr val="1F448A"/>
              </a:solidFill>
              <a:latin typeface="Palatino Linotype" panose="02040502050505030304" pitchFamily="18" charset="0"/>
            </a:endParaRPr>
          </a:p>
        </p:txBody>
      </p:sp>
      <p:sp>
        <p:nvSpPr>
          <p:cNvPr id="3" name="Slide Number Placeholder 2"/>
          <p:cNvSpPr>
            <a:spLocks noGrp="1"/>
          </p:cNvSpPr>
          <p:nvPr>
            <p:ph type="sldNum" sz="quarter" idx="4"/>
          </p:nvPr>
        </p:nvSpPr>
        <p:spPr/>
        <p:txBody>
          <a:bodyPr/>
          <a:lstStyle/>
          <a:p>
            <a:fld id="{4500CA50-DFF2-4B51-82DD-96628A93A367}" type="slidenum">
              <a:rPr lang="en-US" smtClean="0"/>
              <a:pPr/>
              <a:t>61</a:t>
            </a:fld>
            <a:endParaRPr lang="en-US" dirty="0"/>
          </a:p>
        </p:txBody>
      </p:sp>
    </p:spTree>
    <p:extLst>
      <p:ext uri="{BB962C8B-B14F-4D97-AF65-F5344CB8AC3E}">
        <p14:creationId xmlns:p14="http://schemas.microsoft.com/office/powerpoint/2010/main" val="17146409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a:xfrm>
            <a:off x="11490249" y="6403802"/>
            <a:ext cx="511629" cy="365125"/>
          </a:xfrm>
          <a:prstGeom prst="rect">
            <a:avLst/>
          </a:prstGeom>
        </p:spPr>
        <p:txBody>
          <a:bodyPr/>
          <a:lstStyle/>
          <a:p>
            <a:fld id="{4500CA50-DFF2-4B51-82DD-96628A93A367}" type="slidenum">
              <a:rPr lang="en-US" smtClean="0"/>
              <a:pPr/>
              <a:t>62</a:t>
            </a:fld>
            <a:endParaRPr lang="en-US" dirty="0"/>
          </a:p>
        </p:txBody>
      </p:sp>
      <p:pic>
        <p:nvPicPr>
          <p:cNvPr id="3" name="Picture 2"/>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361633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4500CA50-DFF2-4B51-82DD-96628A93A367}" type="slidenum">
              <a:rPr lang="en-US" smtClean="0"/>
              <a:pPr/>
              <a:t>63</a:t>
            </a:fld>
            <a:endParaRPr lang="en-US" dirty="0"/>
          </a:p>
        </p:txBody>
      </p:sp>
      <p:pic>
        <p:nvPicPr>
          <p:cNvPr id="3" name="Picture 2"/>
          <p:cNvPicPr>
            <a:picLocks noChangeAspect="1"/>
          </p:cNvPicPr>
          <p:nvPr/>
        </p:nvPicPr>
        <p:blipFill>
          <a:blip r:embed="rId2"/>
          <a:stretch>
            <a:fillRect/>
          </a:stretch>
        </p:blipFill>
        <p:spPr>
          <a:xfrm>
            <a:off x="0" y="0"/>
            <a:ext cx="12192000" cy="6858000"/>
          </a:xfrm>
          <a:prstGeom prst="rect">
            <a:avLst/>
          </a:prstGeom>
        </p:spPr>
      </p:pic>
      <p:sp>
        <p:nvSpPr>
          <p:cNvPr id="4" name="Rectangle 3"/>
          <p:cNvSpPr/>
          <p:nvPr/>
        </p:nvSpPr>
        <p:spPr>
          <a:xfrm>
            <a:off x="0" y="0"/>
            <a:ext cx="7570177"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algn="ctr">
              <a:defRPr/>
            </a:pPr>
            <a:r>
              <a:rPr lang="en-US" sz="2600" i="1" dirty="0">
                <a:solidFill>
                  <a:srgbClr val="6DCCDE"/>
                </a:solidFill>
                <a:latin typeface="+mj-lt"/>
                <a:ea typeface="Gadugi" panose="020B0502040204020203" pitchFamily="34" charset="0"/>
              </a:rPr>
              <a:t>For more information, questions and                    comments about the presentation,                                please feel free to contact:</a:t>
            </a:r>
          </a:p>
          <a:p>
            <a:pPr algn="ctr">
              <a:defRPr/>
            </a:pPr>
            <a:endParaRPr lang="en-US" sz="3600" b="1" dirty="0">
              <a:solidFill>
                <a:srgbClr val="1F448A"/>
              </a:solidFill>
              <a:latin typeface="Palatino Linotype" panose="02040502050505030304" pitchFamily="18" charset="0"/>
              <a:ea typeface="Gadugi" panose="020B0502040204020203" pitchFamily="34" charset="0"/>
            </a:endParaRPr>
          </a:p>
          <a:p>
            <a:pPr algn="ctr">
              <a:defRPr/>
            </a:pPr>
            <a:r>
              <a:rPr lang="en-US" sz="4800" b="1" dirty="0">
                <a:solidFill>
                  <a:srgbClr val="1F448A"/>
                </a:solidFill>
                <a:latin typeface="Palatino Linotype" panose="02040502050505030304" pitchFamily="18" charset="0"/>
                <a:ea typeface="Gadugi" panose="020B0502040204020203" pitchFamily="34" charset="0"/>
              </a:rPr>
              <a:t>Harold M. Freiman</a:t>
            </a:r>
          </a:p>
          <a:p>
            <a:pPr algn="ctr">
              <a:defRPr/>
            </a:pPr>
            <a:r>
              <a:rPr lang="en-US" sz="2800" i="1" dirty="0">
                <a:solidFill>
                  <a:srgbClr val="1F448A"/>
                </a:solidFill>
                <a:latin typeface="+mj-lt"/>
              </a:rPr>
              <a:t>Partner</a:t>
            </a:r>
          </a:p>
          <a:p>
            <a:pPr algn="ctr">
              <a:defRPr/>
            </a:pPr>
            <a:endParaRPr lang="en-US" sz="2400" i="1" dirty="0">
              <a:solidFill>
                <a:srgbClr val="1F448A"/>
              </a:solidFill>
              <a:latin typeface="Gadugi" panose="020B0502040204020203" pitchFamily="34" charset="0"/>
              <a:ea typeface="Gadugi" panose="020B0502040204020203" pitchFamily="34" charset="0"/>
            </a:endParaRPr>
          </a:p>
          <a:p>
            <a:pPr algn="ctr">
              <a:defRPr/>
            </a:pPr>
            <a:r>
              <a:rPr lang="en-US" sz="3200" b="1" dirty="0">
                <a:solidFill>
                  <a:srgbClr val="1F448A"/>
                </a:solidFill>
                <a:latin typeface="Palatino Linotype" panose="02040502050505030304" pitchFamily="18" charset="0"/>
                <a:ea typeface="Gadugi" panose="020B0502040204020203" pitchFamily="34" charset="0"/>
              </a:rPr>
              <a:t>Tel: 925-953-1620</a:t>
            </a:r>
          </a:p>
          <a:p>
            <a:pPr algn="ctr">
              <a:defRPr/>
            </a:pPr>
            <a:endParaRPr lang="en-US" sz="1100" b="1" dirty="0">
              <a:solidFill>
                <a:srgbClr val="1F448A"/>
              </a:solidFill>
              <a:latin typeface="Palatino Linotype" panose="02040502050505030304" pitchFamily="18" charset="0"/>
              <a:ea typeface="Gadugi" panose="020B0502040204020203" pitchFamily="34" charset="0"/>
            </a:endParaRPr>
          </a:p>
          <a:p>
            <a:pPr algn="ctr">
              <a:defRPr/>
            </a:pPr>
            <a:r>
              <a:rPr lang="en-US" sz="3200" b="1" u="sng" dirty="0">
                <a:solidFill>
                  <a:srgbClr val="1F448A"/>
                </a:solidFill>
                <a:latin typeface="Palatino Linotype" panose="02040502050505030304" pitchFamily="18" charset="0"/>
                <a:ea typeface="Gadugi" panose="020B0502040204020203" pitchFamily="34" charset="0"/>
              </a:rPr>
              <a:t>hfreiman@lozanosmith.com</a:t>
            </a:r>
          </a:p>
          <a:p>
            <a:pPr algn="ctr">
              <a:defRPr/>
            </a:pPr>
            <a:endParaRPr lang="en-US" sz="3600" b="1" u="sng" dirty="0">
              <a:solidFill>
                <a:srgbClr val="1F448A"/>
              </a:solidFill>
              <a:latin typeface="Palatino Linotype" panose="02040502050505030304" pitchFamily="18" charset="0"/>
              <a:ea typeface="Gadugi" panose="020B0502040204020203" pitchFamily="34" charset="0"/>
            </a:endParaRPr>
          </a:p>
          <a:p>
            <a:pPr algn="ctr">
              <a:defRPr/>
            </a:pPr>
            <a:r>
              <a:rPr lang="en-US" sz="2600" i="1" dirty="0">
                <a:solidFill>
                  <a:srgbClr val="6DCCDE"/>
                </a:solidFill>
                <a:latin typeface="Calibri Light" panose="020F0302020204030204"/>
              </a:rPr>
              <a:t>Or any of the attorneys                                                          in one of our 8 offices.</a:t>
            </a:r>
            <a:endParaRPr lang="en-US" sz="2800" b="1" u="sng" dirty="0">
              <a:solidFill>
                <a:srgbClr val="1F448A"/>
              </a:solidFill>
              <a:latin typeface="Palatino Linotype" panose="02040502050505030304" pitchFamily="18" charset="0"/>
              <a:ea typeface="Gadugi" panose="020B0502040204020203" pitchFamily="34" charset="0"/>
            </a:endParaRPr>
          </a:p>
        </p:txBody>
      </p:sp>
    </p:spTree>
    <p:extLst>
      <p:ext uri="{BB962C8B-B14F-4D97-AF65-F5344CB8AC3E}">
        <p14:creationId xmlns:p14="http://schemas.microsoft.com/office/powerpoint/2010/main" val="2542977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b="15641"/>
          <a:stretch/>
        </p:blipFill>
        <p:spPr>
          <a:xfrm>
            <a:off x="0" y="0"/>
            <a:ext cx="12192000" cy="5785338"/>
          </a:xfrm>
          <a:prstGeom prst="rect">
            <a:avLst/>
          </a:prstGeom>
        </p:spPr>
      </p:pic>
      <p:sp>
        <p:nvSpPr>
          <p:cNvPr id="3" name="TextBox 5"/>
          <p:cNvSpPr txBox="1">
            <a:spLocks noChangeArrowheads="1"/>
          </p:cNvSpPr>
          <p:nvPr/>
        </p:nvSpPr>
        <p:spPr bwMode="auto">
          <a:xfrm>
            <a:off x="1130642" y="4569681"/>
            <a:ext cx="10254050" cy="154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eaLnBrk="1" hangingPunct="1">
              <a:spcAft>
                <a:spcPct val="0"/>
              </a:spcAft>
              <a:buClrTx/>
              <a:buFontTx/>
              <a:buNone/>
            </a:pPr>
            <a:endParaRPr lang="en-US" altLang="en-US" sz="1050" dirty="0">
              <a:solidFill>
                <a:srgbClr val="FFFFFF"/>
              </a:solidFill>
              <a:latin typeface="+mj-lt"/>
            </a:endParaRPr>
          </a:p>
          <a:p>
            <a:pPr eaLnBrk="1" hangingPunct="1">
              <a:spcAft>
                <a:spcPct val="0"/>
              </a:spcAft>
              <a:buClrTx/>
              <a:buFontTx/>
              <a:buNone/>
            </a:pPr>
            <a:r>
              <a:rPr lang="en-US" altLang="en-US" sz="1050" dirty="0">
                <a:latin typeface="+mj-lt"/>
                <a:cs typeface="Segoe UI Light" panose="020B0502040204020203" pitchFamily="34" charset="0"/>
              </a:rPr>
              <a:t>Disclaimer: These materials and all discussions of these materials are for instructional purposes only and do not constitute legal advice.  If you need legal advice, you should contact your local counsel or an attorney at Lozano Smith.  If you are interested in having other in-service programs presented, please contact clientservices@lozanosmith.com or call (559) 431-5600. </a:t>
            </a:r>
          </a:p>
          <a:p>
            <a:pPr eaLnBrk="1" hangingPunct="1">
              <a:spcAft>
                <a:spcPct val="0"/>
              </a:spcAft>
              <a:buClrTx/>
              <a:buFontTx/>
              <a:buNone/>
            </a:pPr>
            <a:endParaRPr lang="en-US" altLang="en-US" sz="1050" dirty="0">
              <a:latin typeface="+mj-lt"/>
              <a:cs typeface="Segoe UI Light" panose="020B0502040204020203" pitchFamily="34" charset="0"/>
            </a:endParaRPr>
          </a:p>
          <a:p>
            <a:pPr eaLnBrk="1" hangingPunct="1">
              <a:spcAft>
                <a:spcPct val="0"/>
              </a:spcAft>
              <a:buClrTx/>
              <a:buFontTx/>
              <a:buNone/>
            </a:pPr>
            <a:r>
              <a:rPr lang="en-US" altLang="en-US" sz="1050" dirty="0">
                <a:latin typeface="+mj-lt"/>
                <a:cs typeface="Segoe UI Light" panose="020B0502040204020203" pitchFamily="34" charset="0"/>
              </a:rPr>
              <a:t>Copyright </a:t>
            </a:r>
            <a:r>
              <a:rPr lang="en-US" altLang="en-US" sz="1050">
                <a:latin typeface="+mj-lt"/>
                <a:cs typeface="Segoe UI Light" panose="020B0502040204020203" pitchFamily="34" charset="0"/>
              </a:rPr>
              <a:t>© 2022 </a:t>
            </a:r>
            <a:r>
              <a:rPr lang="en-US" altLang="en-US" sz="1050" dirty="0">
                <a:latin typeface="+mj-lt"/>
                <a:cs typeface="Segoe UI Light" panose="020B0502040204020203" pitchFamily="34" charset="0"/>
              </a:rPr>
              <a:t>Lozano Smith </a:t>
            </a:r>
          </a:p>
          <a:p>
            <a:pPr eaLnBrk="1" hangingPunct="1">
              <a:spcAft>
                <a:spcPct val="0"/>
              </a:spcAft>
              <a:buClrTx/>
              <a:buFontTx/>
              <a:buNone/>
            </a:pPr>
            <a:r>
              <a:rPr lang="en-US" altLang="en-US" sz="1050" dirty="0">
                <a:latin typeface="+mj-lt"/>
                <a:cs typeface="Segoe UI Light" panose="020B0502040204020203" pitchFamily="34" charset="0"/>
              </a:rPr>
              <a:t>All rights reserved. No portion of this work may be copied, distributed, sold or used for any commercial advantage or private gain, nor any derivative work prepared therefrom, nor shall any sub-license be granted, without the express prior written permission of Lozano Smith through its Managing Partner. The Managing Partner of Lozano Smith hereby grants permission to any client of Lozano Smith to whom Lozano Smith provides a copy to use such copy intact and solely for the internal purposes of such client.  By accepting this product, recipient agrees it shall not use the work except consistent with the terms of this limited license.</a:t>
            </a:r>
          </a:p>
        </p:txBody>
      </p:sp>
      <p:sp>
        <p:nvSpPr>
          <p:cNvPr id="6" name="TextBox 5"/>
          <p:cNvSpPr txBox="1">
            <a:spLocks noChangeArrowheads="1"/>
          </p:cNvSpPr>
          <p:nvPr/>
        </p:nvSpPr>
        <p:spPr bwMode="auto">
          <a:xfrm>
            <a:off x="0" y="2056269"/>
            <a:ext cx="1219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ts val="1000"/>
              </a:spcAft>
              <a:buClr>
                <a:schemeClr val="accent1"/>
              </a:buClr>
              <a:buFont typeface="Arial" panose="020B0604020202020204" pitchFamily="34" charset="0"/>
              <a:buChar char="•"/>
              <a:defRPr sz="2200">
                <a:solidFill>
                  <a:schemeClr val="tx1"/>
                </a:solidFill>
                <a:latin typeface="Franklin Gothic Book" panose="020B0503020102020204" pitchFamily="34" charset="0"/>
              </a:defRPr>
            </a:lvl1pPr>
            <a:lvl2pPr marL="742950" indent="-285750" eaLnBrk="0" hangingPunct="0">
              <a:spcAft>
                <a:spcPts val="1000"/>
              </a:spcAft>
              <a:buClr>
                <a:schemeClr val="accent1"/>
              </a:buClr>
              <a:buFont typeface="Arial" panose="020B0604020202020204" pitchFamily="34" charset="0"/>
              <a:buChar char="–"/>
              <a:defRPr sz="2000">
                <a:solidFill>
                  <a:schemeClr val="tx1"/>
                </a:solidFill>
                <a:latin typeface="Franklin Gothic Book" panose="020B0503020102020204" pitchFamily="34" charset="0"/>
              </a:defRPr>
            </a:lvl2pPr>
            <a:lvl3pPr marL="1143000" indent="-228600" eaLnBrk="0" hangingPunct="0">
              <a:spcAft>
                <a:spcPts val="1000"/>
              </a:spcAft>
              <a:buClr>
                <a:schemeClr val="accent1"/>
              </a:buClr>
              <a:buFont typeface="Arial" panose="020B0604020202020204" pitchFamily="34" charset="0"/>
              <a:buChar char="•"/>
              <a:defRPr>
                <a:solidFill>
                  <a:schemeClr val="tx1"/>
                </a:solidFill>
                <a:latin typeface="Franklin Gothic Book" panose="020B0503020102020204" pitchFamily="34" charset="0"/>
              </a:defRPr>
            </a:lvl3pPr>
            <a:lvl4pPr marL="16002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4pPr>
            <a:lvl5pPr marL="2057400" indent="-228600" eaLnBrk="0" hangingPunct="0">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5pPr>
            <a:lvl6pPr marL="25146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6pPr>
            <a:lvl7pPr marL="29718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7pPr>
            <a:lvl8pPr marL="34290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8pPr>
            <a:lvl9pPr marL="3886200" indent="-228600" eaLnBrk="0" fontAlgn="base" hangingPunct="0">
              <a:spcBef>
                <a:spcPct val="0"/>
              </a:spcBef>
              <a:spcAft>
                <a:spcPts val="1000"/>
              </a:spcAft>
              <a:buClr>
                <a:schemeClr val="accent1"/>
              </a:buClr>
              <a:buFont typeface="Arial" panose="020B0604020202020204" pitchFamily="34" charset="0"/>
              <a:buChar char="•"/>
              <a:defRPr sz="1600">
                <a:solidFill>
                  <a:schemeClr val="tx1"/>
                </a:solidFill>
                <a:latin typeface="Franklin Gothic Book" panose="020B0503020102020204" pitchFamily="34" charset="0"/>
              </a:defRPr>
            </a:lvl9pPr>
          </a:lstStyle>
          <a:p>
            <a:pPr algn="ctr" eaLnBrk="1" hangingPunct="1">
              <a:spcAft>
                <a:spcPct val="0"/>
              </a:spcAft>
              <a:buClrTx/>
              <a:buFontTx/>
              <a:buNone/>
            </a:pPr>
            <a:r>
              <a:rPr lang="en-US" altLang="en-US" sz="7200" dirty="0">
                <a:solidFill>
                  <a:srgbClr val="1F448A"/>
                </a:solidFill>
                <a:latin typeface="Palatino Linotype" panose="02040502050505030304" pitchFamily="18" charset="0"/>
              </a:rPr>
              <a:t>@</a:t>
            </a:r>
            <a:r>
              <a:rPr lang="en-US" altLang="en-US" sz="7200" dirty="0" err="1">
                <a:solidFill>
                  <a:srgbClr val="1F448A"/>
                </a:solidFill>
                <a:latin typeface="Palatino Linotype" panose="02040502050505030304" pitchFamily="18" charset="0"/>
              </a:rPr>
              <a:t>LozanoSmith</a:t>
            </a:r>
            <a:endParaRPr lang="en-US" altLang="en-US" sz="7200" dirty="0">
              <a:solidFill>
                <a:srgbClr val="1F448A"/>
              </a:solidFill>
              <a:latin typeface="Palatino Linotype" panose="02040502050505030304" pitchFamily="18" charset="0"/>
              <a:cs typeface="Segoe UI Light" panose="020B0502040204020203" pitchFamily="34" charset="0"/>
            </a:endParaRPr>
          </a:p>
        </p:txBody>
      </p:sp>
      <p:sp>
        <p:nvSpPr>
          <p:cNvPr id="5" name="Slide Number Placeholder 4"/>
          <p:cNvSpPr>
            <a:spLocks noGrp="1"/>
          </p:cNvSpPr>
          <p:nvPr>
            <p:ph type="sldNum" sz="quarter" idx="4"/>
          </p:nvPr>
        </p:nvSpPr>
        <p:spPr/>
        <p:txBody>
          <a:bodyPr/>
          <a:lstStyle/>
          <a:p>
            <a:fld id="{4500CA50-DFF2-4B51-82DD-96628A93A367}" type="slidenum">
              <a:rPr lang="en-US" smtClean="0"/>
              <a:pPr/>
              <a:t>64</a:t>
            </a:fld>
            <a:endParaRPr lang="en-US" dirty="0"/>
          </a:p>
        </p:txBody>
      </p:sp>
      <p:sp>
        <p:nvSpPr>
          <p:cNvPr id="2" name="TextBox 1"/>
          <p:cNvSpPr txBox="1"/>
          <p:nvPr/>
        </p:nvSpPr>
        <p:spPr>
          <a:xfrm>
            <a:off x="9791700" y="6342447"/>
            <a:ext cx="1592992" cy="369332"/>
          </a:xfrm>
          <a:prstGeom prst="rect">
            <a:avLst/>
          </a:prstGeom>
          <a:noFill/>
        </p:spPr>
        <p:txBody>
          <a:bodyPr wrap="square" rtlCol="0">
            <a:spAutoFit/>
          </a:bodyPr>
          <a:lstStyle/>
          <a:p>
            <a:r>
              <a:rPr lang="en-US" dirty="0"/>
              <a:t>SR489646.pptx</a:t>
            </a:r>
          </a:p>
        </p:txBody>
      </p:sp>
    </p:spTree>
    <p:extLst>
      <p:ext uri="{BB962C8B-B14F-4D97-AF65-F5344CB8AC3E}">
        <p14:creationId xmlns:p14="http://schemas.microsoft.com/office/powerpoint/2010/main" val="4084122873"/>
      </p:ext>
    </p:extLst>
  </p:cSld>
  <p:clrMapOvr>
    <a:masterClrMapping/>
  </p:clrMapOvr>
</p:sld>
</file>

<file path=ppt/theme/theme1.xml><?xml version="1.0" encoding="utf-8"?>
<a:theme xmlns:a="http://schemas.openxmlformats.org/drawingml/2006/main" name="LozanoSmith_v2019">
  <a:themeElements>
    <a:clrScheme name="LS Colors">
      <a:dk1>
        <a:srgbClr val="404040"/>
      </a:dk1>
      <a:lt1>
        <a:sysClr val="window" lastClr="FFFFFF"/>
      </a:lt1>
      <a:dk2>
        <a:srgbClr val="1F448A"/>
      </a:dk2>
      <a:lt2>
        <a:srgbClr val="FFFFFF"/>
      </a:lt2>
      <a:accent1>
        <a:srgbClr val="6DCCDE"/>
      </a:accent1>
      <a:accent2>
        <a:srgbClr val="E7E6E6"/>
      </a:accent2>
      <a:accent3>
        <a:srgbClr val="4472C4"/>
      </a:accent3>
      <a:accent4>
        <a:srgbClr val="A5A5A5"/>
      </a:accent4>
      <a:accent5>
        <a:srgbClr val="002060"/>
      </a:accent5>
      <a:accent6>
        <a:srgbClr val="000000"/>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83F701D-80F4-4029-9B51-C48BD644441D}" vid="{34A56B1E-8381-4D1F-98F0-5E8752D7C5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PowerpointTemplate (3)</Template>
  <TotalTime>7021</TotalTime>
  <Words>2733</Words>
  <Application>Microsoft Office PowerPoint</Application>
  <PresentationFormat>Widescreen</PresentationFormat>
  <Paragraphs>368</Paragraphs>
  <Slides>64</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64</vt:i4>
      </vt:variant>
    </vt:vector>
  </HeadingPairs>
  <TitlesOfParts>
    <vt:vector size="72" baseType="lpstr">
      <vt:lpstr>Arial</vt:lpstr>
      <vt:lpstr>Calibri</vt:lpstr>
      <vt:lpstr>Calibri Light</vt:lpstr>
      <vt:lpstr>Gadugi</vt:lpstr>
      <vt:lpstr>Palatino Linotype</vt:lpstr>
      <vt:lpstr>Texta Alt</vt:lpstr>
      <vt:lpstr>Wingdings</vt:lpstr>
      <vt:lpstr>LozanoSmith_v2019</vt:lpstr>
      <vt:lpstr>2022 WORKSHOP SERIES for School Board Candidates  Board Governance Part II – Working Effectively as a Board and as a Board Member</vt:lpstr>
      <vt:lpstr>Topics</vt:lpstr>
      <vt:lpstr>Working Effectively Together as a Board</vt:lpstr>
      <vt:lpstr>Working Together</vt:lpstr>
      <vt:lpstr>Working Together</vt:lpstr>
      <vt:lpstr>Working Together</vt:lpstr>
      <vt:lpstr>Eight Characteristics of Effective  School Boards</vt:lpstr>
      <vt:lpstr>The Eight Characteristics</vt:lpstr>
      <vt:lpstr>The Eight Characteristics</vt:lpstr>
      <vt:lpstr>The Eight Characteristics</vt:lpstr>
      <vt:lpstr>How are you doing as a Board?</vt:lpstr>
      <vt:lpstr>CSBA Model Bylaw 9005</vt:lpstr>
      <vt:lpstr>CSBA Model Bylaw 9005</vt:lpstr>
      <vt:lpstr>CSBA Model Bylaw 9005</vt:lpstr>
      <vt:lpstr>CSBA Model Bylaw 9005</vt:lpstr>
      <vt:lpstr>CSBA Model Bylaw 9005</vt:lpstr>
      <vt:lpstr>CSBA Model Bylaw 9005</vt:lpstr>
      <vt:lpstr>CSBA Model Bylaw 9005</vt:lpstr>
      <vt:lpstr>PowerPoint Presentation</vt:lpstr>
      <vt:lpstr>The Board Establishes the Vision</vt:lpstr>
      <vt:lpstr>Organizational Structure</vt:lpstr>
      <vt:lpstr>CSBA Model Bylaw 9000</vt:lpstr>
      <vt:lpstr>A Strong Governance Team Is a Partnership –  Board &amp; Superintendent</vt:lpstr>
      <vt:lpstr>A Strong Governance Team Is a Partnership –  The Board Members</vt:lpstr>
      <vt:lpstr>A Strong Governance Team Is a Partnership –  The Board Members</vt:lpstr>
      <vt:lpstr>CSBA Model Bylaw 9200</vt:lpstr>
      <vt:lpstr>Realities of Life as a School Board Member</vt:lpstr>
      <vt:lpstr>More Realities of Life as a School Board Member</vt:lpstr>
      <vt:lpstr>More Realities of Life as a School Board Member</vt:lpstr>
      <vt:lpstr>More Realities of Life as a School Board Member</vt:lpstr>
      <vt:lpstr>More Realities of Life as a School Board Member</vt:lpstr>
      <vt:lpstr>Working Together</vt:lpstr>
      <vt:lpstr>How do you act after the vote?</vt:lpstr>
      <vt:lpstr>How do You Act After the Vote?</vt:lpstr>
      <vt:lpstr>PowerPoint Presentation</vt:lpstr>
      <vt:lpstr>CSBA Model Bylaw 9010</vt:lpstr>
      <vt:lpstr>PowerPoint Presentation</vt:lpstr>
      <vt:lpstr>Do’s &amp; Don’ts of Effective Trustees</vt:lpstr>
      <vt:lpstr>Do’s &amp; Don’ts</vt:lpstr>
      <vt:lpstr>Do’s &amp; Don’ts</vt:lpstr>
      <vt:lpstr>Do’s &amp; Don’ts</vt:lpstr>
      <vt:lpstr>Do’s &amp; Don’ts</vt:lpstr>
      <vt:lpstr>Tips for Handling Concerns/Complaints</vt:lpstr>
      <vt:lpstr>A Word on “Whistle Blowing”</vt:lpstr>
      <vt:lpstr>A Word on “Whistle Blowing”</vt:lpstr>
      <vt:lpstr>Board Meeting Procedures</vt:lpstr>
      <vt:lpstr>Board Meeting Procedures </vt:lpstr>
      <vt:lpstr>Board Meeting Procedures</vt:lpstr>
      <vt:lpstr>Board Meeting Procedures</vt:lpstr>
      <vt:lpstr>Board Meeting Procedures</vt:lpstr>
      <vt:lpstr>Board Meeting Procedures</vt:lpstr>
      <vt:lpstr>Board Meeting Procedures</vt:lpstr>
      <vt:lpstr>Board Meeting Procedures</vt:lpstr>
      <vt:lpstr>Board Meeting Procedures</vt:lpstr>
      <vt:lpstr>Board Meeting Procedures</vt:lpstr>
      <vt:lpstr>Board Meeting Procedures</vt:lpstr>
      <vt:lpstr>Board Meeting Procedures</vt:lpstr>
      <vt:lpstr>Board Meeting Procedures</vt:lpstr>
      <vt:lpstr>PowerPoint Presentation</vt:lpstr>
      <vt:lpstr>Board Meeting Procedures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Governance Workshop  Part II – Collaboration and Coordination</dc:title>
  <dc:creator>Gena Crites</dc:creator>
  <cp:lastModifiedBy>Stephen W. Spyrow</cp:lastModifiedBy>
  <cp:revision>10</cp:revision>
  <cp:lastPrinted>2020-08-12T20:36:11Z</cp:lastPrinted>
  <dcterms:created xsi:type="dcterms:W3CDTF">2020-08-12T19:52:12Z</dcterms:created>
  <dcterms:modified xsi:type="dcterms:W3CDTF">2022-08-17T17:33:11Z</dcterms:modified>
</cp:coreProperties>
</file>