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28"/>
  </p:notesMasterIdLst>
  <p:handoutMasterIdLst>
    <p:handoutMasterId r:id="rId29"/>
  </p:handoutMasterIdLst>
  <p:sldIdLst>
    <p:sldId id="256" r:id="rId2"/>
    <p:sldId id="2147469826" r:id="rId3"/>
    <p:sldId id="825" r:id="rId4"/>
    <p:sldId id="834" r:id="rId5"/>
    <p:sldId id="835" r:id="rId6"/>
    <p:sldId id="259" r:id="rId7"/>
    <p:sldId id="393" r:id="rId8"/>
    <p:sldId id="778" r:id="rId9"/>
    <p:sldId id="819" r:id="rId10"/>
    <p:sldId id="821" r:id="rId11"/>
    <p:sldId id="820" r:id="rId12"/>
    <p:sldId id="749" r:id="rId13"/>
    <p:sldId id="748" r:id="rId14"/>
    <p:sldId id="2147469827" r:id="rId15"/>
    <p:sldId id="2147469805" r:id="rId16"/>
    <p:sldId id="2147469795" r:id="rId17"/>
    <p:sldId id="746" r:id="rId18"/>
    <p:sldId id="2147469806" r:id="rId19"/>
    <p:sldId id="2147469807" r:id="rId20"/>
    <p:sldId id="2147469818" r:id="rId21"/>
    <p:sldId id="2147469828" r:id="rId22"/>
    <p:sldId id="257" r:id="rId23"/>
    <p:sldId id="2147469824" r:id="rId24"/>
    <p:sldId id="2147469825" r:id="rId25"/>
    <p:sldId id="2147469802" r:id="rId26"/>
    <p:sldId id="2147469809" r:id="rId27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2">
          <p15:clr>
            <a:srgbClr val="A4A3A4"/>
          </p15:clr>
        </p15:guide>
        <p15:guide id="2" pos="27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2C6B"/>
    <a:srgbClr val="00A3DA"/>
    <a:srgbClr val="0C3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11" autoAdjust="0"/>
    <p:restoredTop sz="83522" autoAdjust="0"/>
  </p:normalViewPr>
  <p:slideViewPr>
    <p:cSldViewPr snapToGrid="0" snapToObjects="1" showGuides="1">
      <p:cViewPr varScale="1">
        <p:scale>
          <a:sx n="60" d="100"/>
          <a:sy n="60" d="100"/>
        </p:scale>
        <p:origin x="1356" y="66"/>
      </p:cViewPr>
      <p:guideLst>
        <p:guide orient="horz" pos="842"/>
        <p:guide pos="2774"/>
      </p:guideLst>
    </p:cSldViewPr>
  </p:slideViewPr>
  <p:outlineViewPr>
    <p:cViewPr>
      <p:scale>
        <a:sx n="33" d="100"/>
        <a:sy n="33" d="100"/>
      </p:scale>
      <p:origin x="0" y="-1057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440"/>
    </p:cViewPr>
  </p:sorterViewPr>
  <p:notesViewPr>
    <p:cSldViewPr snapToGrid="0" snapToObjects="1">
      <p:cViewPr varScale="1">
        <p:scale>
          <a:sx n="73" d="100"/>
          <a:sy n="73" d="100"/>
        </p:scale>
        <p:origin x="313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48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E0A-43D4-B953-CEBA9DE76A8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E0A-43D4-B953-CEBA9DE76A8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E0A-43D4-B953-CEBA9DE76A8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E0A-43D4-B953-CEBA9DE76A8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E0A-43D4-B953-CEBA9DE76A8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E0A-43D4-B953-CEBA9DE76A8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E0A-43D4-B953-CEBA9DE76A84}"/>
              </c:ext>
            </c:extLst>
          </c:dPt>
          <c:dLbls>
            <c:dLbl>
              <c:idx val="0"/>
              <c:layout>
                <c:manualLayout>
                  <c:x val="5.2591863517060369E-2"/>
                  <c:y val="2.259368620589093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0A-43D4-B953-CEBA9DE76A8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CE0A-43D4-B953-CEBA9DE76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'Supt. 1-GF'!$AG$16:$AG$22</c:f>
              <c:strCache>
                <c:ptCount val="7"/>
                <c:pt idx="0">
                  <c:v>Salaries &amp; Benefits</c:v>
                </c:pt>
                <c:pt idx="1">
                  <c:v>Other Services</c:v>
                </c:pt>
                <c:pt idx="2">
                  <c:v>Property Services</c:v>
                </c:pt>
                <c:pt idx="3">
                  <c:v>Supplies &amp; Materials</c:v>
                </c:pt>
                <c:pt idx="4">
                  <c:v>Professional &amp; Technical Services</c:v>
                </c:pt>
                <c:pt idx="5">
                  <c:v>Equipment</c:v>
                </c:pt>
                <c:pt idx="6">
                  <c:v>Other Objects &amp; Transfers</c:v>
                </c:pt>
              </c:strCache>
            </c:strRef>
          </c:cat>
          <c:val>
            <c:numRef>
              <c:f>'Supt. 1-GF'!$AI$16:$AI$22</c:f>
              <c:numCache>
                <c:formatCode>0%</c:formatCode>
                <c:ptCount val="7"/>
                <c:pt idx="0">
                  <c:v>0.82685508079107162</c:v>
                </c:pt>
                <c:pt idx="1">
                  <c:v>9.6115061387225267E-2</c:v>
                </c:pt>
                <c:pt idx="2">
                  <c:v>4.0555535646971397E-2</c:v>
                </c:pt>
                <c:pt idx="3">
                  <c:v>3.6673013603674059E-2</c:v>
                </c:pt>
                <c:pt idx="4">
                  <c:v>3.3273620428860097E-2</c:v>
                </c:pt>
                <c:pt idx="5">
                  <c:v>9.6888037262088476E-3</c:v>
                </c:pt>
                <c:pt idx="6">
                  <c:v>-4.3161115584011332E-2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E0A-43D4-B953-CEBA9DE76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3043344" cy="465455"/>
          </a:xfrm>
          <a:prstGeom prst="rect">
            <a:avLst/>
          </a:prstGeom>
        </p:spPr>
        <p:txBody>
          <a:bodyPr vert="horz" lIns="93276" tIns="46638" rIns="93276" bIns="4663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5" y="4"/>
            <a:ext cx="3043344" cy="465455"/>
          </a:xfrm>
          <a:prstGeom prst="rect">
            <a:avLst/>
          </a:prstGeom>
        </p:spPr>
        <p:txBody>
          <a:bodyPr vert="horz" lIns="93276" tIns="46638" rIns="93276" bIns="46638" rtlCol="0"/>
          <a:lstStyle>
            <a:lvl1pPr algn="r">
              <a:defRPr sz="1200"/>
            </a:lvl1pPr>
          </a:lstStyle>
          <a:p>
            <a:fld id="{6DD4265D-7273-C047-A0B1-A3DA03EC9C33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842035"/>
            <a:ext cx="3043344" cy="465455"/>
          </a:xfrm>
          <a:prstGeom prst="rect">
            <a:avLst/>
          </a:prstGeom>
        </p:spPr>
        <p:txBody>
          <a:bodyPr vert="horz" lIns="93276" tIns="46638" rIns="93276" bIns="4663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5" y="8842035"/>
            <a:ext cx="3043344" cy="465455"/>
          </a:xfrm>
          <a:prstGeom prst="rect">
            <a:avLst/>
          </a:prstGeom>
        </p:spPr>
        <p:txBody>
          <a:bodyPr vert="horz" lIns="93276" tIns="46638" rIns="93276" bIns="46638" rtlCol="0" anchor="b"/>
          <a:lstStyle>
            <a:lvl1pPr algn="r">
              <a:defRPr sz="1200"/>
            </a:lvl1pPr>
          </a:lstStyle>
          <a:p>
            <a:fld id="{A36FF8A5-73A4-C24D-A373-88F617A09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8729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3043344" cy="465455"/>
          </a:xfrm>
          <a:prstGeom prst="rect">
            <a:avLst/>
          </a:prstGeom>
        </p:spPr>
        <p:txBody>
          <a:bodyPr vert="horz" lIns="93276" tIns="46638" rIns="93276" bIns="4663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5" y="4"/>
            <a:ext cx="3043344" cy="465455"/>
          </a:xfrm>
          <a:prstGeom prst="rect">
            <a:avLst/>
          </a:prstGeom>
        </p:spPr>
        <p:txBody>
          <a:bodyPr vert="horz" lIns="93276" tIns="46638" rIns="93276" bIns="46638" rtlCol="0"/>
          <a:lstStyle>
            <a:lvl1pPr algn="r">
              <a:defRPr sz="1200"/>
            </a:lvl1pPr>
          </a:lstStyle>
          <a:p>
            <a:fld id="{DAC2F573-7787-7A40-8061-5DAEE899DA86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76" tIns="46638" rIns="93276" bIns="4663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5"/>
            <a:ext cx="5618480" cy="4189095"/>
          </a:xfrm>
          <a:prstGeom prst="rect">
            <a:avLst/>
          </a:prstGeom>
        </p:spPr>
        <p:txBody>
          <a:bodyPr vert="horz" lIns="93276" tIns="46638" rIns="93276" bIns="466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8842035"/>
            <a:ext cx="3043344" cy="465455"/>
          </a:xfrm>
          <a:prstGeom prst="rect">
            <a:avLst/>
          </a:prstGeom>
        </p:spPr>
        <p:txBody>
          <a:bodyPr vert="horz" lIns="93276" tIns="46638" rIns="93276" bIns="4663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5" y="8842035"/>
            <a:ext cx="3043344" cy="465455"/>
          </a:xfrm>
          <a:prstGeom prst="rect">
            <a:avLst/>
          </a:prstGeom>
        </p:spPr>
        <p:txBody>
          <a:bodyPr vert="horz" lIns="93276" tIns="46638" rIns="93276" bIns="46638" rtlCol="0" anchor="b"/>
          <a:lstStyle>
            <a:lvl1pPr algn="r">
              <a:defRPr sz="1200"/>
            </a:lvl1pPr>
          </a:lstStyle>
          <a:p>
            <a:fld id="{53685C42-300C-744B-A08E-6EA875C788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6650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>
            <a:spLocks noGrp="1"/>
          </p:cNvSpPr>
          <p:nvPr>
            <p:ph type="body" idx="1"/>
          </p:nvPr>
        </p:nvSpPr>
        <p:spPr>
          <a:xfrm>
            <a:off x="975361" y="4560571"/>
            <a:ext cx="5364480" cy="4320540"/>
          </a:xfrm>
          <a:prstGeom prst="rect">
            <a:avLst/>
          </a:prstGeom>
        </p:spPr>
        <p:txBody>
          <a:bodyPr spcFirstLastPara="1" wrap="square" lIns="96613" tIns="48294" rIns="96613" bIns="48294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15" name="Google Shape;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2188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Promise- Not coordinated……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833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28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610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51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>
            <a:spLocks noGrp="1"/>
          </p:cNvSpPr>
          <p:nvPr>
            <p:ph type="body" idx="1"/>
          </p:nvPr>
        </p:nvSpPr>
        <p:spPr>
          <a:xfrm>
            <a:off x="914402" y="4343400"/>
            <a:ext cx="5029200" cy="4114800"/>
          </a:xfrm>
          <a:prstGeom prst="rect">
            <a:avLst/>
          </a:prstGeom>
        </p:spPr>
        <p:txBody>
          <a:bodyPr spcFirstLastPara="1" wrap="square" lIns="91400" tIns="45687" rIns="91400" bIns="45687" anchor="t" anchorCtr="0">
            <a:noAutofit/>
          </a:bodyPr>
          <a:lstStyle/>
          <a:p>
            <a:endParaRPr dirty="0"/>
          </a:p>
        </p:txBody>
      </p:sp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8825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586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863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154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04" indent="-171404">
              <a:buFontTx/>
              <a:buChar char="-"/>
            </a:pPr>
            <a:r>
              <a:rPr lang="en-US" sz="1800" dirty="0"/>
              <a:t>A Wholistic View</a:t>
            </a:r>
          </a:p>
          <a:p>
            <a:pPr marL="171404" indent="-171404">
              <a:buFontTx/>
              <a:buChar char="-"/>
            </a:pPr>
            <a:r>
              <a:rPr lang="en-US" sz="1800" dirty="0"/>
              <a:t>Grants budgets include unexpended fund from prior year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419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04" indent="-171404">
              <a:buFontTx/>
              <a:buChar char="-"/>
            </a:pPr>
            <a:r>
              <a:rPr lang="en-US" sz="1800" dirty="0"/>
              <a:t>School Lunch Fund  Represents 3% of the total of financial resources available to fund operating budget. The fund is intended to be self sustaining, however, we will discuss upcoming changes to the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209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27" indent="-171427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336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138">
              <a:defRPr/>
            </a:pPr>
            <a:endParaRPr lang="en-US" sz="1800" dirty="0"/>
          </a:p>
          <a:p>
            <a:pPr marL="171404" indent="-171404">
              <a:buFontTx/>
              <a:buChar char="-"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231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03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038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33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04" indent="-171404">
              <a:buFontTx/>
              <a:buChar char="-"/>
            </a:pPr>
            <a:r>
              <a:rPr lang="en-US" sz="1800" dirty="0"/>
              <a:t>General Fund Represents 85% (increased from 78% during ESSER)of the total of financial resources available to fund operating budget</a:t>
            </a:r>
          </a:p>
          <a:p>
            <a:pPr marL="171404" indent="-171404">
              <a:buFontTx/>
              <a:buChar char="-"/>
            </a:pPr>
            <a:r>
              <a:rPr lang="en-US" sz="1800" dirty="0"/>
              <a:t>Positions funded by ESSER absorbed into local budget</a:t>
            </a:r>
          </a:p>
          <a:p>
            <a:pPr marL="171404" indent="-171404">
              <a:buFontTx/>
              <a:buChar char="-"/>
            </a:pPr>
            <a:r>
              <a:rPr lang="en-US" sz="1800" dirty="0"/>
              <a:t>Maintain services, going into FY24 with fewer staff – to be discussed)</a:t>
            </a:r>
          </a:p>
          <a:p>
            <a:pPr marL="171404" indent="-171404">
              <a:buFontTx/>
              <a:buChar char="-"/>
            </a:pPr>
            <a:r>
              <a:rPr lang="en-US" sz="1800" dirty="0"/>
              <a:t>Salaries &amp; Benefits are the largest expense items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503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538" indent="-228538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690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71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35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e273ec71b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e273ec71b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373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5914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608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85C42-300C-744B-A08E-6EA875C78871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82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8"/>
          <p:cNvSpPr>
            <a:spLocks noGrp="1"/>
          </p:cNvSpPr>
          <p:nvPr>
            <p:ph type="body" sz="quarter" idx="10" hasCustomPrompt="1"/>
          </p:nvPr>
        </p:nvSpPr>
        <p:spPr>
          <a:xfrm>
            <a:off x="473075" y="4541838"/>
            <a:ext cx="3699782" cy="36512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0" i="0" baseline="0">
                <a:solidFill>
                  <a:srgbClr val="00A3DA"/>
                </a:solidFill>
                <a:latin typeface="Trebuchet MS"/>
                <a:cs typeface="Trebuchet MS"/>
              </a:defRPr>
            </a:lvl1pPr>
          </a:lstStyle>
          <a:p>
            <a:pPr lvl="0"/>
            <a:r>
              <a:rPr lang="en-US" dirty="0"/>
              <a:t>March 9, 2017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1" y="3636219"/>
            <a:ext cx="8229600" cy="800710"/>
          </a:xfrm>
          <a:noFill/>
          <a:ln>
            <a:noFill/>
          </a:ln>
          <a:effectLst/>
        </p:spPr>
        <p:txBody>
          <a:bodyPr anchor="t">
            <a:noAutofit/>
          </a:bodyPr>
          <a:lstStyle>
            <a:lvl1pPr algn="l">
              <a:defRPr sz="4500" b="1" i="0">
                <a:solidFill>
                  <a:srgbClr val="032C6B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1" y="3636218"/>
            <a:ext cx="8118323" cy="0"/>
          </a:xfrm>
          <a:prstGeom prst="line">
            <a:avLst/>
          </a:prstGeom>
          <a:ln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472385" y="5058618"/>
            <a:ext cx="8118323" cy="0"/>
          </a:xfrm>
          <a:prstGeom prst="line">
            <a:avLst/>
          </a:prstGeom>
          <a:ln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07" y="1167569"/>
            <a:ext cx="282033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7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39" y="1357163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09" y="6076992"/>
            <a:ext cx="789694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97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" y="6081859"/>
            <a:ext cx="786983" cy="63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57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00A3DA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00A3DA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2" y="6091518"/>
            <a:ext cx="789694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09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2" y="6080760"/>
            <a:ext cx="789694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49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2" y="6080760"/>
            <a:ext cx="789694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428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6286" y="1360488"/>
            <a:ext cx="4840514" cy="4617127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60488"/>
            <a:ext cx="3008313" cy="461712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hape 204"/>
          <p:cNvSpPr/>
          <p:nvPr userDrawn="1"/>
        </p:nvSpPr>
        <p:spPr>
          <a:xfrm flipV="1">
            <a:off x="3685711" y="1360488"/>
            <a:ext cx="0" cy="4617127"/>
          </a:xfrm>
          <a:prstGeom prst="line">
            <a:avLst/>
          </a:prstGeom>
          <a:ln w="25400">
            <a:solidFill>
              <a:srgbClr val="00A3DA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74903"/>
            <a:ext cx="6474355" cy="596219"/>
          </a:xfrm>
        </p:spPr>
        <p:txBody>
          <a:bodyPr anchor="t">
            <a:noAutofit/>
          </a:bodyPr>
          <a:lstStyle>
            <a:lvl1pPr algn="l">
              <a:defRPr sz="3500" b="1" i="0">
                <a:solidFill>
                  <a:srgbClr val="0C3567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2" y="6080760"/>
            <a:ext cx="789694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4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6286" y="1360488"/>
            <a:ext cx="4840514" cy="4617127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hape 204"/>
          <p:cNvSpPr/>
          <p:nvPr userDrawn="1"/>
        </p:nvSpPr>
        <p:spPr>
          <a:xfrm flipV="1">
            <a:off x="3685711" y="1360488"/>
            <a:ext cx="0" cy="4617127"/>
          </a:xfrm>
          <a:prstGeom prst="line">
            <a:avLst/>
          </a:prstGeom>
          <a:ln w="25400">
            <a:solidFill>
              <a:srgbClr val="00A3DA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574903"/>
            <a:ext cx="6474355" cy="596219"/>
          </a:xfrm>
        </p:spPr>
        <p:txBody>
          <a:bodyPr anchor="t">
            <a:noAutofit/>
          </a:bodyPr>
          <a:lstStyle>
            <a:lvl1pPr algn="l">
              <a:defRPr sz="3500" b="1" i="0">
                <a:solidFill>
                  <a:srgbClr val="0C3567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360488"/>
            <a:ext cx="3098800" cy="4613275"/>
          </a:xfrm>
        </p:spPr>
        <p:txBody>
          <a:bodyPr>
            <a:norm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1pPr>
            <a:lvl2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2pPr>
            <a:lvl3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3pPr>
            <a:lvl4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4pPr>
            <a:lvl5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2" y="6080760"/>
            <a:ext cx="789694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5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3975995" y="1360489"/>
            <a:ext cx="4710805" cy="425170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3975995" y="5733143"/>
            <a:ext cx="4710805" cy="244472"/>
          </a:xfrm>
        </p:spPr>
        <p:txBody>
          <a:bodyPr anchor="b">
            <a:normAutofit/>
          </a:bodyPr>
          <a:lstStyle>
            <a:lvl1pPr marL="0" indent="0">
              <a:buNone/>
              <a:defRPr sz="1000" b="0" i="1">
                <a:latin typeface="Adobe Garamond Pro"/>
                <a:cs typeface="Adobe Garamond Pro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74903"/>
            <a:ext cx="6474355" cy="596219"/>
          </a:xfrm>
        </p:spPr>
        <p:txBody>
          <a:bodyPr anchor="t">
            <a:noAutofit/>
          </a:bodyPr>
          <a:lstStyle>
            <a:lvl1pPr algn="l">
              <a:defRPr sz="3500" b="1" i="0">
                <a:solidFill>
                  <a:srgbClr val="0C3567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hape 204"/>
          <p:cNvSpPr/>
          <p:nvPr userDrawn="1"/>
        </p:nvSpPr>
        <p:spPr>
          <a:xfrm flipV="1">
            <a:off x="3685711" y="1360488"/>
            <a:ext cx="0" cy="4617127"/>
          </a:xfrm>
          <a:prstGeom prst="line">
            <a:avLst/>
          </a:prstGeom>
          <a:ln w="25400">
            <a:solidFill>
              <a:srgbClr val="00A3DA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57200" y="1360488"/>
            <a:ext cx="3025775" cy="4616449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2" y="6080760"/>
            <a:ext cx="789694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6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02"/>
          <p:cNvSpPr/>
          <p:nvPr userDrawn="1"/>
        </p:nvSpPr>
        <p:spPr>
          <a:xfrm>
            <a:off x="-8144" y="114300"/>
            <a:ext cx="9152144" cy="0"/>
          </a:xfrm>
          <a:prstGeom prst="line">
            <a:avLst/>
          </a:prstGeom>
          <a:ln w="266700">
            <a:solidFill>
              <a:srgbClr val="0D3567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574903"/>
            <a:ext cx="6474355" cy="596219"/>
          </a:xfrm>
        </p:spPr>
        <p:txBody>
          <a:bodyPr anchor="t">
            <a:noAutofit/>
          </a:bodyPr>
          <a:lstStyle>
            <a:lvl1pPr algn="l">
              <a:defRPr sz="3500" b="1" i="0">
                <a:solidFill>
                  <a:srgbClr val="0C3567"/>
                </a:solidFill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6180667" y="650723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9216571" y="619276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08125" y="6344255"/>
            <a:ext cx="2895600" cy="365125"/>
          </a:xfrm>
        </p:spPr>
        <p:txBody>
          <a:bodyPr anchor="b"/>
          <a:lstStyle>
            <a:lvl1pPr algn="l">
              <a:defRPr b="0" i="0">
                <a:latin typeface="Trebuchet MS"/>
                <a:cs typeface="Trebuchet MS"/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3"/>
          </p:nvPr>
        </p:nvSpPr>
        <p:spPr>
          <a:xfrm>
            <a:off x="6553200" y="6344255"/>
            <a:ext cx="2133600" cy="365125"/>
          </a:xfrm>
        </p:spPr>
        <p:txBody>
          <a:bodyPr/>
          <a:lstStyle>
            <a:lvl1pPr algn="r">
              <a:defRPr sz="1100" b="0" i="0">
                <a:latin typeface="Trebuchet MS"/>
                <a:cs typeface="Trebuchet MS"/>
              </a:defRPr>
            </a:lvl1pPr>
          </a:lstStyle>
          <a:p>
            <a:fld id="{F25B27FC-5DAF-9447-AC70-FECED11780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457200" y="1354138"/>
            <a:ext cx="8229600" cy="4632325"/>
          </a:xfrm>
        </p:spPr>
        <p:txBody>
          <a:bodyPr>
            <a:normAutofit/>
          </a:bodyPr>
          <a:lstStyle>
            <a:lvl1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1pPr>
            <a:lvl2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2pPr>
            <a:lvl3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3pPr>
            <a:lvl4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4pPr>
            <a:lvl5pPr>
              <a:defRPr sz="1800" b="0" i="0">
                <a:solidFill>
                  <a:schemeClr val="tx1">
                    <a:lumMod val="50000"/>
                    <a:lumOff val="50000"/>
                  </a:schemeClr>
                </a:solidFill>
                <a:latin typeface="Adobe Garamond Pro"/>
                <a:cs typeface="Adobe Garamond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42" y="6080760"/>
            <a:ext cx="789694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7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_Empty" type="title">
  <p:cSld name="Master_Empt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0"/>
          <p:cNvSpPr txBox="1">
            <a:spLocks noGrp="1"/>
          </p:cNvSpPr>
          <p:nvPr>
            <p:ph type="ftr" idx="11"/>
          </p:nvPr>
        </p:nvSpPr>
        <p:spPr>
          <a:xfrm>
            <a:off x="891302" y="6275388"/>
            <a:ext cx="108585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375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Google Shape;15;p80"/>
          <p:cNvSpPr txBox="1"/>
          <p:nvPr/>
        </p:nvSpPr>
        <p:spPr>
          <a:xfrm>
            <a:off x="8210550" y="6223000"/>
            <a:ext cx="476250" cy="176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24282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4282B"/>
                </a:buClr>
                <a:buSzPts val="2400"/>
                <a:buFont typeface="Helvetica Neue"/>
                <a:buNone/>
              </a:pPr>
              <a:t>‹#›</a:t>
            </a:fld>
            <a:endParaRPr sz="900" b="0" i="0" u="none" strike="noStrike" cap="none" dirty="0">
              <a:solidFill>
                <a:srgbClr val="24282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95364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6" type="tx">
  <p:cSld name="056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79"/>
          <p:cNvSpPr txBox="1">
            <a:spLocks noGrp="1"/>
          </p:cNvSpPr>
          <p:nvPr>
            <p:ph type="sldNum" idx="12"/>
          </p:nvPr>
        </p:nvSpPr>
        <p:spPr>
          <a:xfrm>
            <a:off x="8191500" y="6223000"/>
            <a:ext cx="476250" cy="241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82B"/>
              </a:buClr>
              <a:buSzPts val="2400"/>
              <a:buFont typeface="Helvetica Neue"/>
              <a:buNone/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oogle Shape;12;p79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49" y="1"/>
            <a:ext cx="9143926" cy="6857963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668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07040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87048"/>
            <a:ext cx="8229600" cy="7861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716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8125" y="63442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Trebuchet MS"/>
                <a:cs typeface="Trebuchet M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442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C6B"/>
                </a:solidFill>
                <a:latin typeface="Trebuchet MS"/>
                <a:cs typeface="Trebuchet MS"/>
              </a:defRPr>
            </a:lvl1pPr>
          </a:lstStyle>
          <a:p>
            <a:fld id="{A282FD3E-FC18-F94C-9662-04C739F1F8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hape 202"/>
          <p:cNvSpPr/>
          <p:nvPr userDrawn="1"/>
        </p:nvSpPr>
        <p:spPr>
          <a:xfrm>
            <a:off x="-8144" y="114300"/>
            <a:ext cx="9152144" cy="0"/>
          </a:xfrm>
          <a:prstGeom prst="line">
            <a:avLst/>
          </a:prstGeom>
          <a:ln w="266700">
            <a:solidFill>
              <a:srgbClr val="0D3567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235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2" r:id="rId8"/>
    <p:sldLayoutId id="2147483671" r:id="rId9"/>
    <p:sldLayoutId id="2147483661" r:id="rId10"/>
    <p:sldLayoutId id="2147483673" r:id="rId11"/>
    <p:sldLayoutId id="2147483674" r:id="rId12"/>
    <p:sldLayoutId id="2147483675" r:id="rId1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032C6B"/>
          </a:solidFill>
          <a:latin typeface="Trebuchet MS"/>
          <a:ea typeface="+mj-ea"/>
          <a:cs typeface="Trebuchet M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chemeClr val="tx1">
              <a:lumMod val="50000"/>
              <a:lumOff val="50000"/>
            </a:schemeClr>
          </a:solidFill>
          <a:latin typeface="Adobe Garamond Pro"/>
          <a:ea typeface="+mn-ea"/>
          <a:cs typeface="Adobe Garamon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>
              <a:lumMod val="50000"/>
              <a:lumOff val="50000"/>
            </a:schemeClr>
          </a:solidFill>
          <a:latin typeface="Adobe Garamond Pro"/>
          <a:ea typeface="+mn-ea"/>
          <a:cs typeface="Adobe Garamon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chemeClr val="tx1">
              <a:lumMod val="50000"/>
              <a:lumOff val="50000"/>
            </a:schemeClr>
          </a:solidFill>
          <a:latin typeface="Adobe Garamond Pro"/>
          <a:ea typeface="+mn-ea"/>
          <a:cs typeface="Adobe Garamon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chemeClr val="tx1">
              <a:lumMod val="50000"/>
              <a:lumOff val="50000"/>
            </a:schemeClr>
          </a:solidFill>
          <a:latin typeface="Adobe Garamond Pro"/>
          <a:ea typeface="+mn-ea"/>
          <a:cs typeface="Adobe Garamon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b="0" i="0" kern="1200">
          <a:solidFill>
            <a:schemeClr val="tx1">
              <a:lumMod val="50000"/>
              <a:lumOff val="50000"/>
            </a:schemeClr>
          </a:solidFill>
          <a:latin typeface="Adobe Garamond Pro"/>
          <a:ea typeface="+mn-ea"/>
          <a:cs typeface="Adobe Garamon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15310" y="852470"/>
            <a:ext cx="9459310" cy="53208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1"/>
          <p:cNvGrpSpPr/>
          <p:nvPr/>
        </p:nvGrpSpPr>
        <p:grpSpPr>
          <a:xfrm>
            <a:off x="9525" y="1365783"/>
            <a:ext cx="5892466" cy="4420990"/>
            <a:chOff x="0" y="0"/>
            <a:chExt cx="6957056" cy="6858000"/>
          </a:xfrm>
        </p:grpSpPr>
        <p:sp>
          <p:nvSpPr>
            <p:cNvPr id="120" name="Google Shape;120;p1"/>
            <p:cNvSpPr/>
            <p:nvPr/>
          </p:nvSpPr>
          <p:spPr>
            <a:xfrm>
              <a:off x="1150750" y="0"/>
              <a:ext cx="5491804" cy="6858000"/>
            </a:xfrm>
            <a:prstGeom prst="parallelogram">
              <a:avLst>
                <a:gd name="adj" fmla="val 32713"/>
              </a:avLst>
            </a:pr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spcFirstLastPara="1" wrap="square" lIns="34284" tIns="17138" rIns="34284" bIns="17138" anchor="ctr" anchorCtr="0">
              <a:noAutofit/>
            </a:bodyPr>
            <a:lstStyle/>
            <a:p>
              <a:pPr algn="ctr">
                <a:buClr>
                  <a:srgbClr val="24282B"/>
                </a:buClr>
                <a:buSzPts val="1350"/>
              </a:pPr>
              <a:endParaRPr sz="506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 rot="10800000">
              <a:off x="0" y="482600"/>
              <a:ext cx="6957056" cy="5892799"/>
            </a:xfrm>
            <a:custGeom>
              <a:avLst/>
              <a:gdLst/>
              <a:ahLst/>
              <a:cxnLst/>
              <a:rect l="l" t="t" r="r" b="b"/>
              <a:pathLst>
                <a:path w="6957056" h="5892799" extrusionOk="0">
                  <a:moveTo>
                    <a:pt x="6957056" y="5892799"/>
                  </a:moveTo>
                  <a:lnTo>
                    <a:pt x="0" y="5892799"/>
                  </a:lnTo>
                  <a:lnTo>
                    <a:pt x="1473200" y="0"/>
                  </a:lnTo>
                  <a:lnTo>
                    <a:pt x="6957056" y="0"/>
                  </a:lnTo>
                  <a:close/>
                </a:path>
              </a:pathLst>
            </a:custGeom>
            <a:solidFill>
              <a:srgbClr val="B6DDE7">
                <a:alpha val="74509"/>
              </a:srgbClr>
            </a:solidFill>
            <a:ln>
              <a:noFill/>
            </a:ln>
          </p:spPr>
          <p:txBody>
            <a:bodyPr spcFirstLastPara="1" wrap="square" lIns="34284" tIns="17138" rIns="34284" bIns="17138" anchor="ctr" anchorCtr="0">
              <a:noAutofit/>
            </a:bodyPr>
            <a:lstStyle/>
            <a:p>
              <a:pPr algn="ctr">
                <a:buClr>
                  <a:srgbClr val="24282B"/>
                </a:buClr>
                <a:buSzPts val="1350"/>
              </a:pPr>
              <a:endParaRPr sz="506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 rot="10800000">
              <a:off x="0" y="4516376"/>
              <a:ext cx="6267451" cy="1401924"/>
            </a:xfrm>
            <a:custGeom>
              <a:avLst/>
              <a:gdLst/>
              <a:ahLst/>
              <a:cxnLst/>
              <a:rect l="l" t="t" r="r" b="b"/>
              <a:pathLst>
                <a:path w="6267450" h="883839" extrusionOk="0">
                  <a:moveTo>
                    <a:pt x="6267450" y="883839"/>
                  </a:moveTo>
                  <a:lnTo>
                    <a:pt x="0" y="883839"/>
                  </a:lnTo>
                  <a:lnTo>
                    <a:pt x="220960" y="0"/>
                  </a:lnTo>
                  <a:lnTo>
                    <a:pt x="6267450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34284" tIns="17138" rIns="34284" bIns="17138" anchor="ctr" anchorCtr="0">
              <a:noAutofit/>
            </a:bodyPr>
            <a:lstStyle/>
            <a:p>
              <a:pPr algn="ctr">
                <a:buClr>
                  <a:srgbClr val="24282B"/>
                </a:buClr>
                <a:buSzPts val="1350"/>
              </a:pPr>
              <a:endParaRPr sz="506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" name="Google Shape;123;p1"/>
          <p:cNvSpPr txBox="1"/>
          <p:nvPr/>
        </p:nvSpPr>
        <p:spPr>
          <a:xfrm>
            <a:off x="516299" y="4411940"/>
            <a:ext cx="4049888" cy="26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38" tIns="17138" rIns="17138" bIns="17138" anchor="t" anchorCtr="0">
            <a:sp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7200"/>
            </a:pPr>
            <a:r>
              <a:rPr lang="en-US" sz="165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June 4, 2024</a:t>
            </a:r>
            <a:endParaRPr sz="1650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169215" y="2557580"/>
            <a:ext cx="4988138" cy="130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38" tIns="17138" rIns="17138" bIns="17138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024B90"/>
              </a:buClr>
              <a:buSzPts val="9600"/>
            </a:pPr>
            <a:r>
              <a:rPr lang="en-US" sz="3600" dirty="0">
                <a:solidFill>
                  <a:srgbClr val="024B90"/>
                </a:solidFill>
                <a:latin typeface="Trebuchet MS"/>
                <a:ea typeface="Trebuchet MS"/>
                <a:cs typeface="Trebuchet MS"/>
                <a:sym typeface="Trebuchet MS"/>
              </a:rPr>
              <a:t>Norwalk Public Schools</a:t>
            </a:r>
          </a:p>
          <a:p>
            <a:pPr algn="ctr">
              <a:lnSpc>
                <a:spcPct val="90000"/>
              </a:lnSpc>
              <a:buClr>
                <a:srgbClr val="024B90"/>
              </a:buClr>
              <a:buSzPts val="9600"/>
            </a:pPr>
            <a:r>
              <a:rPr lang="en-US" sz="2025" dirty="0">
                <a:solidFill>
                  <a:srgbClr val="024B90"/>
                </a:solidFill>
                <a:latin typeface="Trebuchet MS"/>
                <a:ea typeface="Trebuchet MS"/>
                <a:cs typeface="Trebuchet MS"/>
                <a:sym typeface="Trebuchet MS"/>
              </a:rPr>
              <a:t>“FUTURE READY FOR ALL”</a:t>
            </a:r>
          </a:p>
          <a:p>
            <a:pPr algn="ctr">
              <a:lnSpc>
                <a:spcPct val="90000"/>
              </a:lnSpc>
              <a:buClr>
                <a:srgbClr val="024B90"/>
              </a:buClr>
              <a:buSzPts val="9600"/>
            </a:pPr>
            <a:endParaRPr sz="2025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>
              <a:lnSpc>
                <a:spcPct val="90000"/>
              </a:lnSpc>
              <a:buClr>
                <a:srgbClr val="024B90"/>
              </a:buClr>
              <a:buSzPts val="4000"/>
            </a:pPr>
            <a:r>
              <a:rPr lang="en-US" sz="1500" b="1" dirty="0">
                <a:solidFill>
                  <a:srgbClr val="024B90"/>
                </a:solidFill>
                <a:latin typeface="Trebuchet MS"/>
                <a:ea typeface="Trebuchet MS"/>
                <a:cs typeface="Trebuchet MS"/>
                <a:sym typeface="Trebuchet MS"/>
              </a:rPr>
              <a:t>FY24-25 BUDGET RECONCILIATION</a:t>
            </a:r>
            <a:endParaRPr sz="1500" b="1" dirty="0">
              <a:solidFill>
                <a:srgbClr val="024B9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25" name="Google Shape;12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982881" y="1829739"/>
            <a:ext cx="814540" cy="660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AFE0-7491-6325-9993-B0D5C5D63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Down Memory Lane….June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E35D31-C67F-7636-D094-AFD658A9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2</a:t>
            </a:fld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C9371B21-60A7-D8A3-7BEB-305B0F46F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9537" t="15883" r="33351" b="21261"/>
          <a:stretch/>
        </p:blipFill>
        <p:spPr>
          <a:xfrm>
            <a:off x="612340" y="1613453"/>
            <a:ext cx="7919320" cy="3535565"/>
          </a:xfrm>
        </p:spPr>
      </p:pic>
    </p:spTree>
    <p:extLst>
      <p:ext uri="{BB962C8B-B14F-4D97-AF65-F5344CB8AC3E}">
        <p14:creationId xmlns:p14="http://schemas.microsoft.com/office/powerpoint/2010/main" val="328580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A group of people sitting in chairs&#10;&#10;Description automatically generated with low confidence">
            <a:extLst>
              <a:ext uri="{FF2B5EF4-FFF2-40B4-BE49-F238E27FC236}">
                <a16:creationId xmlns:a16="http://schemas.microsoft.com/office/drawing/2014/main" id="{3A1580AD-4776-EE41-84F2-D273EACD2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46286" y="2598088"/>
            <a:ext cx="4840514" cy="2141927"/>
          </a:xfrm>
          <a:noFill/>
        </p:spPr>
      </p:pic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D21F4AA6-5FF5-666E-094C-32B65951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8125" y="634425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71993-118C-CA82-4BBC-A619D925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44255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282FD3E-FC18-F94C-9662-04C739F1F82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256C987D-A31C-12F7-2211-59A6217A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4903"/>
            <a:ext cx="8229600" cy="596219"/>
          </a:xfrm>
        </p:spPr>
        <p:txBody>
          <a:bodyPr/>
          <a:lstStyle/>
          <a:p>
            <a:r>
              <a:rPr lang="en-US" dirty="0"/>
              <a:t>Budget Development is Collaborative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E8330EA2-8BA3-B0DA-BE11-CE9AEBAA6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360488"/>
            <a:ext cx="3098800" cy="4613275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Superintendent</a:t>
            </a:r>
          </a:p>
          <a:p>
            <a:r>
              <a:rPr lang="en-US" sz="2800" dirty="0">
                <a:solidFill>
                  <a:schemeClr val="tx1"/>
                </a:solidFill>
              </a:rPr>
              <a:t>Cabinet Members</a:t>
            </a:r>
          </a:p>
          <a:p>
            <a:r>
              <a:rPr lang="en-US" sz="2800" dirty="0">
                <a:solidFill>
                  <a:schemeClr val="tx1"/>
                </a:solidFill>
              </a:rPr>
              <a:t>Dept. Heads</a:t>
            </a:r>
          </a:p>
          <a:p>
            <a:r>
              <a:rPr lang="en-US" sz="2800" dirty="0">
                <a:solidFill>
                  <a:schemeClr val="tx1"/>
                </a:solidFill>
              </a:rPr>
              <a:t>School Leaders</a:t>
            </a:r>
          </a:p>
          <a:p>
            <a:r>
              <a:rPr lang="en-US" sz="2800" dirty="0">
                <a:solidFill>
                  <a:schemeClr val="tx1"/>
                </a:solidFill>
              </a:rPr>
              <a:t>Union Leaders</a:t>
            </a:r>
          </a:p>
          <a:p>
            <a:r>
              <a:rPr lang="en-US" sz="2800" dirty="0">
                <a:solidFill>
                  <a:schemeClr val="tx1"/>
                </a:solidFill>
              </a:rPr>
              <a:t>Elected Officials</a:t>
            </a:r>
          </a:p>
          <a:p>
            <a:r>
              <a:rPr lang="en-US" sz="2800" dirty="0">
                <a:solidFill>
                  <a:schemeClr val="tx1"/>
                </a:solidFill>
              </a:rPr>
              <a:t>City Staff</a:t>
            </a:r>
          </a:p>
          <a:p>
            <a:r>
              <a:rPr lang="en-US" sz="2800" dirty="0">
                <a:solidFill>
                  <a:schemeClr val="tx1"/>
                </a:solidFill>
              </a:rPr>
              <a:t>Parents/SGC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06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6B5C4-D80A-4956-BB15-75727AF60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53640-8239-4342-8137-0B4A4EAE1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</a:rPr>
              <a:t>Norwalk Public Schools provides an excellent and equitable education, so ALL students graduate future ready as civically responsible, globally engaged and positive contributors to an ever-changing and diverse world.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E747AF-4AC2-4155-AC22-F339B233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9D791-3ED3-41D8-8C0B-D9100288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805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6B5C4-D80A-4956-BB15-75727AF60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53640-8239-4342-8137-0B4A4EAE1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</a:rPr>
              <a:t>Norwalk Public Schools is building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</a:rPr>
              <a:t> a more equitable and just world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</a:rPr>
              <a:t> where each and every Norwalk student is prepared for all aspects of life.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E747AF-4AC2-4155-AC22-F339B233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9D791-3ED3-41D8-8C0B-D9100288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090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 txBox="1"/>
          <p:nvPr/>
        </p:nvSpPr>
        <p:spPr>
          <a:xfrm>
            <a:off x="3049707" y="-308401"/>
            <a:ext cx="38496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algn="ctr">
              <a:buClr>
                <a:srgbClr val="24282B"/>
              </a:buClr>
              <a:buSzPts val="2000"/>
            </a:pPr>
            <a:endParaRPr sz="750" dirty="0">
              <a:solidFill>
                <a:srgbClr val="24282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5175687" y="-265539"/>
            <a:ext cx="38496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algn="ctr">
              <a:buClr>
                <a:srgbClr val="24282B"/>
              </a:buClr>
              <a:buSzPts val="2000"/>
            </a:pPr>
            <a:endParaRPr sz="750" dirty="0">
              <a:solidFill>
                <a:srgbClr val="24282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8" name="Google Shape;148;p4"/>
          <p:cNvPicPr preferRelativeResize="0"/>
          <p:nvPr/>
        </p:nvPicPr>
        <p:blipFill rotWithShape="1">
          <a:blip r:embed="rId3">
            <a:alphaModFix/>
          </a:blip>
          <a:srcRect t="13577"/>
          <a:stretch/>
        </p:blipFill>
        <p:spPr>
          <a:xfrm>
            <a:off x="199873" y="776888"/>
            <a:ext cx="8944127" cy="608197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"/>
          <p:cNvSpPr txBox="1"/>
          <p:nvPr/>
        </p:nvSpPr>
        <p:spPr>
          <a:xfrm>
            <a:off x="476250" y="368329"/>
            <a:ext cx="8423910" cy="40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38" tIns="17138" rIns="17138" bIns="17138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024B90"/>
              </a:buClr>
              <a:buSzPts val="7200"/>
            </a:pPr>
            <a:r>
              <a:rPr lang="en-US" sz="2700" b="1" dirty="0">
                <a:solidFill>
                  <a:srgbClr val="024B90"/>
                </a:solidFill>
                <a:latin typeface="Trebuchet MS"/>
                <a:ea typeface="Trebuchet MS"/>
                <a:cs typeface="Trebuchet MS"/>
                <a:sym typeface="Trebuchet MS"/>
              </a:rPr>
              <a:t>Values</a:t>
            </a:r>
            <a:endParaRPr sz="2700" b="1" dirty="0">
              <a:solidFill>
                <a:srgbClr val="024B9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2BFA60-DCCD-6401-D0DE-4DF31F1BF380}"/>
              </a:ext>
            </a:extLst>
          </p:cNvPr>
          <p:cNvSpPr txBox="1"/>
          <p:nvPr/>
        </p:nvSpPr>
        <p:spPr>
          <a:xfrm>
            <a:off x="3049687" y="-308401"/>
            <a:ext cx="38537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hangingPunct="0"/>
            <a:endParaRPr lang="en-US" sz="750" dirty="0">
              <a:solidFill>
                <a:srgbClr val="24282B"/>
              </a:solidFill>
              <a:sym typeface="Open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4E2E9-DFD7-5491-F359-126B4D2B04CC}"/>
              </a:ext>
            </a:extLst>
          </p:cNvPr>
          <p:cNvSpPr txBox="1"/>
          <p:nvPr/>
        </p:nvSpPr>
        <p:spPr>
          <a:xfrm>
            <a:off x="5175667" y="-265539"/>
            <a:ext cx="38537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hangingPunct="0"/>
            <a:endParaRPr lang="en-US" sz="750" dirty="0">
              <a:solidFill>
                <a:srgbClr val="24282B"/>
              </a:solidFill>
              <a:sym typeface="Open Sans"/>
            </a:endParaRPr>
          </a:p>
        </p:txBody>
      </p:sp>
      <p:pic>
        <p:nvPicPr>
          <p:cNvPr id="3" name="Picture 8" descr="Diagram&#10;&#10;Description automatically generated">
            <a:extLst>
              <a:ext uri="{FF2B5EF4-FFF2-40B4-BE49-F238E27FC236}">
                <a16:creationId xmlns:a16="http://schemas.microsoft.com/office/drawing/2014/main" id="{6D8E3963-2BCF-BBEA-C0D1-5C5B36517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9000"/>
            <a:ext cx="8533333" cy="6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36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E9F0-A38C-4ADB-A73C-62C48BD26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2024-20254 Approved Capital Budget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59DBB3-954C-4FAE-AB6B-8F0F5B89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E0467-4BA1-4852-9189-CE3306367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8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6E55578-22CA-00B9-8404-FB3B69121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1445" y="1173238"/>
            <a:ext cx="8881110" cy="468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40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47747"/>
            <a:ext cx="8229600" cy="7861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Budget Development Process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D1D3C3-1F91-41BE-B58D-CEC6E849A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497" y="892240"/>
            <a:ext cx="7424261" cy="54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81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1086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All Funds Summary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988BC4-4CC0-3FB9-2C7A-93A9D34F5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77" y="1332217"/>
            <a:ext cx="8406245" cy="124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33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1086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School Lunch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0A5F23-C2E9-E1B4-1611-3EEADABB6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8" y="2504656"/>
            <a:ext cx="8728364" cy="18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35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1086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Grant Fund Budget Summary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FC6C4-4D42-B1D4-44FE-3A429158A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74" y="1109286"/>
            <a:ext cx="8794052" cy="426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6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1086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Grant Fund Budget Summary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B62E9-03E2-3B2C-BC69-F488CBA15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74" y="2522121"/>
            <a:ext cx="8794052" cy="17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53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D6821CA-BD63-45CC-B59E-39EFC6201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6087"/>
            <a:ext cx="8474774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Competitive Grants 2023-24</a:t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83B7E8-8521-1E5C-280E-586AE6A1D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45" y="1375156"/>
            <a:ext cx="8063484" cy="410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11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D21F4AA6-5FF5-666E-094C-32B65951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8125" y="6344255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71993-118C-CA82-4BBC-A619D925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44255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282FD3E-FC18-F94C-9662-04C739F1F822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 dirty="0"/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256C987D-A31C-12F7-2211-59A6217A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4903"/>
            <a:ext cx="8229600" cy="596219"/>
          </a:xfrm>
        </p:spPr>
        <p:txBody>
          <a:bodyPr/>
          <a:lstStyle/>
          <a:p>
            <a:pPr algn="ctr"/>
            <a:r>
              <a:rPr lang="en-US" dirty="0"/>
              <a:t>Employee Health Insurance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B6BCA-50D9-49A5-9B79-D78600512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solidFill>
                  <a:schemeClr val="tx1"/>
                </a:solidFill>
              </a:rPr>
              <a:t>FY2025 RENEWAL RATES</a:t>
            </a: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CIGNA			15%</a:t>
            </a:r>
          </a:p>
          <a:p>
            <a:r>
              <a:rPr lang="en-US" b="1" dirty="0">
                <a:solidFill>
                  <a:schemeClr val="tx1"/>
                </a:solidFill>
              </a:rPr>
              <a:t>STATE PLAN		2%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B004A3-123A-A60D-72B3-C584B6D7F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940" y="1744980"/>
            <a:ext cx="47218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5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8829"/>
            <a:ext cx="8229600" cy="7861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2024-25 Budget Development Process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16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215865-76C5-C9CA-00A5-E823A52B4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95" y="1175019"/>
            <a:ext cx="7989888" cy="483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22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1086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General Fund Budget Summary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9C348C-5204-E747-3B7D-939E8216D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" y="1877910"/>
            <a:ext cx="9002268" cy="305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57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2024-25 General Fund Budget Summary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0ABBF15-6380-4477-8B67-692789D5C354}"/>
              </a:ext>
            </a:extLst>
          </p:cNvPr>
          <p:cNvGraphicFramePr>
            <a:graphicFrameLocks/>
          </p:cNvGraphicFramePr>
          <p:nvPr/>
        </p:nvGraphicFramePr>
        <p:xfrm>
          <a:off x="1239521" y="1545772"/>
          <a:ext cx="6773332" cy="4590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3964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C1FFB-F67E-4BB5-8155-2BABB0BF2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2024-25 Budget Reconciliation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8A7BFE-DDAB-4C40-BDEA-8B793614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4A88F4-5C21-934C-BE67-D45ED67DA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19" y="1173238"/>
            <a:ext cx="6266561" cy="509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17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49223A-A09E-4477-9396-0C0D4C57E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74258C-96FD-415F-9B5B-C6A7B67B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2FD3E-FC18-F94C-9662-04C739F1F822}" type="slidenum">
              <a:rPr lang="en-US" smtClean="0"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091FC1-ACAC-48B2-B54E-2928A14D37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75" t="9309" r="51068" b="14689"/>
          <a:stretch/>
        </p:blipFill>
        <p:spPr>
          <a:xfrm>
            <a:off x="220348" y="259826"/>
            <a:ext cx="8923651" cy="552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59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823" y="1488026"/>
            <a:ext cx="5190051" cy="370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719975" y="1593650"/>
            <a:ext cx="654900" cy="1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900">
                <a:solidFill>
                  <a:schemeClr val="dk1"/>
                </a:solidFill>
              </a:rPr>
              <a:t>6/3/24</a:t>
            </a:r>
            <a:endParaRPr sz="900">
              <a:solidFill>
                <a:schemeClr val="dk1"/>
              </a:solidFill>
            </a:endParaRPr>
          </a:p>
          <a:p>
            <a:r>
              <a:rPr lang="en" sz="900">
                <a:solidFill>
                  <a:schemeClr val="dk1"/>
                </a:solidFill>
              </a:rPr>
              <a:t>2699</a:t>
            </a:r>
            <a:endParaRPr sz="900">
              <a:solidFill>
                <a:schemeClr val="dk1"/>
              </a:solidFill>
            </a:endParaRPr>
          </a:p>
        </p:txBody>
      </p:sp>
      <p:graphicFrame>
        <p:nvGraphicFramePr>
          <p:cNvPr id="56" name="Google Shape;56;p13"/>
          <p:cNvGraphicFramePr/>
          <p:nvPr/>
        </p:nvGraphicFramePr>
        <p:xfrm>
          <a:off x="5551450" y="1523876"/>
          <a:ext cx="3233400" cy="254356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3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175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MLL Increase </a:t>
                      </a:r>
                      <a:endParaRPr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2023-2024 School Year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B6D7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September 1, 2023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2,202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June 1, 2024</a:t>
                      </a:r>
                      <a:endParaRPr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2,699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Total Increase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+497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7" name="Google Shape;57;p13"/>
          <p:cNvSpPr txBox="1"/>
          <p:nvPr/>
        </p:nvSpPr>
        <p:spPr>
          <a:xfrm>
            <a:off x="5682125" y="4443575"/>
            <a:ext cx="3102600" cy="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>
              <a:solidFill>
                <a:schemeClr val="dk2"/>
              </a:solidFill>
            </a:endParaRPr>
          </a:p>
        </p:txBody>
      </p:sp>
      <p:graphicFrame>
        <p:nvGraphicFramePr>
          <p:cNvPr id="58" name="Google Shape;58;p13"/>
          <p:cNvGraphicFramePr/>
          <p:nvPr/>
        </p:nvGraphicFramePr>
        <p:xfrm>
          <a:off x="5551500" y="4007925"/>
          <a:ext cx="3233300" cy="11018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8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0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b="1"/>
                        <a:t>NPS Population </a:t>
                      </a:r>
                      <a:endParaRPr sz="600" b="1"/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 b="1"/>
                        <a:t>MLL Scholars</a:t>
                      </a:r>
                      <a:endParaRPr sz="600" b="1"/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MLL Percent</a:t>
                      </a:r>
                      <a:endParaRPr sz="800" b="1"/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9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11955</a:t>
                      </a:r>
                      <a:endParaRPr sz="9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2699</a:t>
                      </a:r>
                      <a:endParaRPr sz="9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23%</a:t>
                      </a:r>
                      <a:endParaRPr sz="9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674525" y="1026325"/>
            <a:ext cx="7596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 b="1">
                <a:solidFill>
                  <a:schemeClr val="dk1"/>
                </a:solidFill>
              </a:rPr>
              <a:t>MLL Increase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111147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0000"/>
          </a:bodyPr>
          <a:lstStyle/>
          <a:p>
            <a:pPr algn="ctr"/>
            <a:r>
              <a:rPr lang="en" b="1"/>
              <a:t>SPED Programs </a:t>
            </a:r>
            <a:endParaRPr b="1"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41994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/>
          </a:bodyPr>
          <a:lstStyle/>
          <a:p>
            <a:pPr marL="0" indent="0">
              <a:buNone/>
            </a:pPr>
            <a:endParaRPr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graphicFrame>
        <p:nvGraphicFramePr>
          <p:cNvPr id="66" name="Google Shape;66;p14"/>
          <p:cNvGraphicFramePr/>
          <p:nvPr/>
        </p:nvGraphicFramePr>
        <p:xfrm>
          <a:off x="229275" y="2750825"/>
          <a:ext cx="1833850" cy="21594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3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1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LEAP Classroom - Kendall College and Career Academy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Teacher </a:t>
                      </a:r>
                      <a:endParaRPr sz="1300"/>
                    </a:p>
                  </a:txBody>
                  <a:tcPr marL="91425" marR="91425" marT="91425" marB="91425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4 RBTs (Registered Behavior Technicians) </a:t>
                      </a:r>
                      <a:endParaRPr sz="130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Google Shape;67;p14"/>
          <p:cNvGraphicFramePr/>
          <p:nvPr/>
        </p:nvGraphicFramePr>
        <p:xfrm>
          <a:off x="2216925" y="2750826"/>
          <a:ext cx="1833850" cy="17230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3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29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6th Grade Specialized Program - Nathan Hale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Teacher </a:t>
                      </a:r>
                      <a:endParaRPr sz="1300"/>
                    </a:p>
                  </a:txBody>
                  <a:tcPr marL="91425" marR="91425" marT="91425" marB="91425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6925" y="2785600"/>
            <a:ext cx="4328100" cy="186464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3D59688-6BE9-42DD-AB91-E17379B11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144946"/>
            <a:ext cx="2455333" cy="18415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72465"/>
            <a:ext cx="8229600" cy="7861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2024-2025 SBB Recap by Level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0135" y="1144946"/>
            <a:ext cx="6167965" cy="50109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  <a:latin typeface="Calibri" panose="020F0502020204030204" pitchFamily="34" charset="0"/>
              </a:rPr>
              <a:t>Elementary School Level: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All schools have maintained % of the Assistant Principal of Instruction (API) FTE within the local budget with the remainder of the FTE funded in the Alliance grant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Adhered to # of sections required to stay within class size guidelines per the contract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All schools have maintained a Math and Reading/Writing Improvement teacher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All schools have maintained a Math and Literacy Coach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All schools have maintained a school counselor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1 LEAP classroom has been added for 2024-25</a:t>
            </a:r>
          </a:p>
          <a:p>
            <a:pPr marL="0" indent="0">
              <a:buNone/>
            </a:pPr>
            <a:endParaRPr lang="en-US" sz="13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  <a:latin typeface="Calibri" panose="020F0502020204030204" pitchFamily="34" charset="0"/>
              </a:rPr>
              <a:t>Middle School Level: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All schools have maintained a Math and Reading/Writing Improvement teacher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All schools have maintained a Math and Literacy Coach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All schools have maintained school counselors and,  in the secondary schools the numbers of counselors are accordance with the (ASCA) American School Counselors Association’s ratio of 1 school counselor to a maximum of 250 students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All schools have maintained a $40k for after school sports and other related after school programming; Concorde has added $20k for after school programming for 6</a:t>
            </a:r>
            <a:r>
              <a:rPr lang="en-US" sz="13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th</a:t>
            </a: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, 7</a:t>
            </a:r>
            <a:r>
              <a:rPr lang="en-US" sz="13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th</a:t>
            </a: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 and 8</a:t>
            </a:r>
            <a:r>
              <a:rPr lang="en-US" sz="13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th</a:t>
            </a:r>
            <a:r>
              <a:rPr lang="en-US" sz="1300" dirty="0">
                <a:solidFill>
                  <a:schemeClr val="tx1"/>
                </a:solidFill>
                <a:latin typeface="Calibri" panose="020F0502020204030204" pitchFamily="34" charset="0"/>
              </a:rPr>
              <a:t> grade students</a:t>
            </a:r>
            <a:endParaRPr lang="en-US" sz="1300" dirty="0">
              <a:latin typeface="Calibri" panose="020F0502020204030204" pitchFamily="34" charset="0"/>
            </a:endParaRPr>
          </a:p>
          <a:p>
            <a:pPr lvl="1"/>
            <a:endParaRPr lang="en-US" sz="1300" dirty="0">
              <a:latin typeface="Calibri" panose="020F0502020204030204" pitchFamily="34" charset="0"/>
            </a:endParaRP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23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4E16A7-1FBE-4C88-B999-4352D5603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067" y="3871555"/>
            <a:ext cx="2336798" cy="175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99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5357" y="958655"/>
            <a:ext cx="8568443" cy="29048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High School Level: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Allocation of department select expenditures &amp; staff at PTECH &amp; CGS as well as NHS &amp; PTECH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Classes aligned with the Program of Study and require a 15-student minimum where appropriate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All schools have maintained school counselors and,  in the secondary schools the numbers of counselors are accordance with the (ASCA) American School Counselors Association’s ratio of 1 school counselor to a maximum of 250 students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All Levels: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Reserve 0.5% of budget for elementary and middle schools and 1% for high schools (excluding magnet) to address enrollment fluctuations vs. projections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Benefit allocation aligned with staffing coding in order to present a “true costing”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Workbook allocations for Math &amp; Science $43</a:t>
            </a:r>
            <a:r>
              <a:rPr lang="en-US" sz="1900" dirty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per pupil and ELA $21</a:t>
            </a:r>
            <a:r>
              <a:rPr lang="en-US" sz="1900" dirty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per pupil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Technology supplies elementary $10</a:t>
            </a:r>
            <a:r>
              <a:rPr lang="en-US" sz="1900" dirty="0">
                <a:solidFill>
                  <a:srgbClr val="FF000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per pupil and secondary $15 per pupil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No internal magnet allocations will be provided during the 2024-25 school year due to budget constraints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Resource programs utilized at the elementary and middle schools include ICT co-taught classrooms, Success program, LEAP, STARS and the Literacy Academy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tx1"/>
              </a:solidFill>
              <a:latin typeface="Calibri" panose="020F0502020204030204" pitchFamily="34" charset="0"/>
              <a:cs typeface="+mn-cs"/>
            </a:endParaRPr>
          </a:p>
          <a:p>
            <a:pPr lvl="2"/>
            <a:endParaRPr lang="en-US" sz="1700" dirty="0">
              <a:latin typeface="+mj-lt"/>
            </a:endParaRPr>
          </a:p>
          <a:p>
            <a:pPr lvl="2"/>
            <a:endParaRPr lang="en-US" sz="2000" dirty="0">
              <a:latin typeface="+mj-lt"/>
            </a:endParaRPr>
          </a:p>
          <a:p>
            <a:pPr lvl="2"/>
            <a:endParaRPr lang="en-US" sz="2000" dirty="0">
              <a:latin typeface="+mj-lt"/>
            </a:endParaRP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72465"/>
            <a:ext cx="8229600" cy="78619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2024-2025 SBB Recap by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DF83B6-321A-4CEA-B3CA-E890E5045F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6" r="1476"/>
          <a:stretch/>
        </p:blipFill>
        <p:spPr>
          <a:xfrm>
            <a:off x="1225235" y="4083892"/>
            <a:ext cx="3652304" cy="2625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F67B12-66DC-473F-AA7E-70BBD81892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10111" r="34657" b="51605"/>
          <a:stretch/>
        </p:blipFill>
        <p:spPr>
          <a:xfrm>
            <a:off x="4822349" y="4083891"/>
            <a:ext cx="3461702" cy="262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7189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831" y="194367"/>
            <a:ext cx="8229600" cy="10277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SBB Staffing Highlights</a:t>
            </a:r>
            <a:br>
              <a:rPr lang="en-US" dirty="0"/>
            </a:br>
            <a:r>
              <a:rPr lang="en-US" dirty="0"/>
              <a:t>2024-25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B82800-ABBB-477C-8B74-EC621FAF6EC6}"/>
              </a:ext>
            </a:extLst>
          </p:cNvPr>
          <p:cNvSpPr txBox="1"/>
          <p:nvPr/>
        </p:nvSpPr>
        <p:spPr>
          <a:xfrm>
            <a:off x="747231" y="1486332"/>
            <a:ext cx="800420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Multi-Lingual Learner (MLL) teachers and bilingual paraeducators remain within the SBBs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Programmatic special education expenditures only will be shifted from district wide services budget to school-based budgets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+mj-lt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j-lt"/>
                <a:cs typeface="+mn-cs"/>
              </a:rPr>
              <a:t>All schools have maintained school counselors and,  in the secondary schools the numbers of counselors are accordance with the (ASCA) American School Counselors Association’s ratio of 1 school counselor to a maximum of 250 students 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Library Media Specialists maintained at elementary level where applicable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At least one Reading/Writing and Math Improvement Teacher at every school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All schools have maintained a Math and Literacy Coach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Added Assistant Principal at SONO 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+mn-cs"/>
              </a:rPr>
              <a:t>Dean of Students role is currently under contractual review within the NASA BU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225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199" y="398011"/>
            <a:ext cx="8229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2024-25 Base Average Per Pupil Spending</a:t>
            </a:r>
            <a:br>
              <a:rPr lang="en-US" dirty="0"/>
            </a:br>
            <a:r>
              <a:rPr lang="en-US" dirty="0"/>
              <a:t>By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804C-5F26-406B-AEB4-62496B8264F5}" type="slidenum">
              <a:rPr lang="en-US" smtClean="0"/>
              <a:t>26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3316B-400D-12DB-8A1B-8099349AB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07" y="1660634"/>
            <a:ext cx="7431586" cy="258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7147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34675</TotalTime>
  <Words>885</Words>
  <Application>Microsoft Office PowerPoint</Application>
  <PresentationFormat>On-screen Show (4:3)</PresentationFormat>
  <Paragraphs>169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Adobe Garamond Pro</vt:lpstr>
      <vt:lpstr>Arial</vt:lpstr>
      <vt:lpstr>Calibri</vt:lpstr>
      <vt:lpstr>Helvetica Neue</vt:lpstr>
      <vt:lpstr>Open Sans</vt:lpstr>
      <vt:lpstr>Trebuchet MS</vt:lpstr>
      <vt:lpstr>Custom Design</vt:lpstr>
      <vt:lpstr>PowerPoint Presentation</vt:lpstr>
      <vt:lpstr>Down Memory Lane….June 2024</vt:lpstr>
      <vt:lpstr>Budget Development is Collaborative</vt:lpstr>
      <vt:lpstr>Mission</vt:lpstr>
      <vt:lpstr>Vision</vt:lpstr>
      <vt:lpstr>PowerPoint Presentation</vt:lpstr>
      <vt:lpstr>PowerPoint Presentation</vt:lpstr>
      <vt:lpstr>2024-20254 Approved Capital Budget</vt:lpstr>
      <vt:lpstr>Budget Development Process</vt:lpstr>
      <vt:lpstr>All Funds Summary</vt:lpstr>
      <vt:lpstr>School Lunch Fund</vt:lpstr>
      <vt:lpstr>Grant Fund Budget Summary</vt:lpstr>
      <vt:lpstr>Grant Fund Budget Summary</vt:lpstr>
      <vt:lpstr>Competitive Grants 2023-24 </vt:lpstr>
      <vt:lpstr>Employee Health Insurance</vt:lpstr>
      <vt:lpstr>2024-25 Budget Development Process</vt:lpstr>
      <vt:lpstr>General Fund Budget Summary</vt:lpstr>
      <vt:lpstr>2024-25 General Fund Budget Summary</vt:lpstr>
      <vt:lpstr>2024-25 Budget Reconciliation</vt:lpstr>
      <vt:lpstr>PowerPoint Presentation</vt:lpstr>
      <vt:lpstr>PowerPoint Presentation</vt:lpstr>
      <vt:lpstr>SPED Programs </vt:lpstr>
      <vt:lpstr>2024-2025 SBB Recap by Level</vt:lpstr>
      <vt:lpstr>2024-2025 SBB Recap by Level</vt:lpstr>
      <vt:lpstr>SBB Staffing Highlights 2024-25 </vt:lpstr>
      <vt:lpstr>2024-25 Base Average Per Pupil Spending By Level</vt:lpstr>
    </vt:vector>
  </TitlesOfParts>
  <Company>Zunda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Millar</dc:creator>
  <cp:lastModifiedBy>Jeannette Morales</cp:lastModifiedBy>
  <cp:revision>662</cp:revision>
  <cp:lastPrinted>2024-06-04T22:01:20Z</cp:lastPrinted>
  <dcterms:created xsi:type="dcterms:W3CDTF">2016-03-30T13:28:20Z</dcterms:created>
  <dcterms:modified xsi:type="dcterms:W3CDTF">2024-06-05T12:17:16Z</dcterms:modified>
</cp:coreProperties>
</file>