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8" r:id="rId3"/>
    <p:sldId id="257" r:id="rId4"/>
    <p:sldId id="262" r:id="rId5"/>
    <p:sldId id="259" r:id="rId6"/>
    <p:sldId id="260" r:id="rId7"/>
    <p:sldId id="263" r:id="rId8"/>
    <p:sldId id="261" r:id="rId9"/>
    <p:sldId id="264" r:id="rId10"/>
    <p:sldId id="265" r:id="rId11"/>
    <p:sldId id="276" r:id="rId12"/>
    <p:sldId id="267" r:id="rId13"/>
    <p:sldId id="269" r:id="rId14"/>
    <p:sldId id="273" r:id="rId15"/>
    <p:sldId id="270" r:id="rId16"/>
    <p:sldId id="271" r:id="rId17"/>
    <p:sldId id="272" r:id="rId18"/>
    <p:sldId id="268" r:id="rId19"/>
    <p:sldId id="266" r:id="rId20"/>
    <p:sldId id="274"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9/16/2020</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idea.ed.gov/explore/view/p/%2Croot%2Cregs%2C300%2CA%2C300%252E8%2Cc%2C4%2Ci%2CC%2C"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9BB3E-1E3B-44E4-AA75-0528A6517E22}"/>
              </a:ext>
            </a:extLst>
          </p:cNvPr>
          <p:cNvSpPr>
            <a:spLocks noGrp="1"/>
          </p:cNvSpPr>
          <p:nvPr>
            <p:ph type="ctrTitle"/>
          </p:nvPr>
        </p:nvSpPr>
        <p:spPr>
          <a:xfrm>
            <a:off x="1069848" y="808383"/>
            <a:ext cx="7315200" cy="3745329"/>
          </a:xfrm>
        </p:spPr>
        <p:txBody>
          <a:bodyPr>
            <a:normAutofit fontScale="90000"/>
          </a:bodyPr>
          <a:lstStyle/>
          <a:p>
            <a:r>
              <a:rPr lang="en-US" sz="6600" dirty="0"/>
              <a:t>		</a:t>
            </a:r>
            <a:r>
              <a:rPr lang="en-US" sz="6700" dirty="0"/>
              <a:t>IEP 101:</a:t>
            </a:r>
            <a:br>
              <a:rPr lang="en-US" sz="8500" dirty="0"/>
            </a:br>
            <a:r>
              <a:rPr lang="en-US" sz="5600" dirty="0"/>
              <a:t>Planning and Implementing an Individualized Education Plan</a:t>
            </a:r>
            <a:br>
              <a:rPr lang="en-US" dirty="0"/>
            </a:br>
            <a:endParaRPr lang="en-US" sz="3500" dirty="0"/>
          </a:p>
        </p:txBody>
      </p:sp>
      <p:sp>
        <p:nvSpPr>
          <p:cNvPr id="3" name="Subtitle 2">
            <a:extLst>
              <a:ext uri="{FF2B5EF4-FFF2-40B4-BE49-F238E27FC236}">
                <a16:creationId xmlns:a16="http://schemas.microsoft.com/office/drawing/2014/main" id="{6C99A6EA-6822-40D0-A862-A6FA085246B5}"/>
              </a:ext>
            </a:extLst>
          </p:cNvPr>
          <p:cNvSpPr>
            <a:spLocks noGrp="1"/>
          </p:cNvSpPr>
          <p:nvPr>
            <p:ph type="subTitle" idx="1"/>
          </p:nvPr>
        </p:nvSpPr>
        <p:spPr/>
        <p:txBody>
          <a:bodyPr/>
          <a:lstStyle/>
          <a:p>
            <a:r>
              <a:rPr lang="en-US" sz="2400" dirty="0"/>
              <a:t>Presented by Jennifer Henig, SELPA Program Specialist</a:t>
            </a:r>
            <a:endParaRPr lang="en-US" dirty="0"/>
          </a:p>
        </p:txBody>
      </p:sp>
    </p:spTree>
    <p:extLst>
      <p:ext uri="{BB962C8B-B14F-4D97-AF65-F5344CB8AC3E}">
        <p14:creationId xmlns:p14="http://schemas.microsoft.com/office/powerpoint/2010/main" val="935700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2699D4-4244-4C99-8899-CB73ADC4A711}"/>
              </a:ext>
            </a:extLst>
          </p:cNvPr>
          <p:cNvSpPr/>
          <p:nvPr/>
        </p:nvSpPr>
        <p:spPr>
          <a:xfrm>
            <a:off x="536712" y="545903"/>
            <a:ext cx="2637182" cy="11549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Suspected Disability (SST/504/Referral)</a:t>
            </a:r>
          </a:p>
        </p:txBody>
      </p:sp>
      <p:sp>
        <p:nvSpPr>
          <p:cNvPr id="9" name="Rectangle: Rounded Corners 8">
            <a:extLst>
              <a:ext uri="{FF2B5EF4-FFF2-40B4-BE49-F238E27FC236}">
                <a16:creationId xmlns:a16="http://schemas.microsoft.com/office/drawing/2014/main" id="{6AF38725-38C0-444E-A82D-862427E6FB15}"/>
              </a:ext>
            </a:extLst>
          </p:cNvPr>
          <p:cNvSpPr/>
          <p:nvPr/>
        </p:nvSpPr>
        <p:spPr>
          <a:xfrm>
            <a:off x="4194312" y="620821"/>
            <a:ext cx="2544417" cy="1424609"/>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Assessment</a:t>
            </a:r>
          </a:p>
        </p:txBody>
      </p:sp>
      <p:sp>
        <p:nvSpPr>
          <p:cNvPr id="11" name="Rectangle 10">
            <a:extLst>
              <a:ext uri="{FF2B5EF4-FFF2-40B4-BE49-F238E27FC236}">
                <a16:creationId xmlns:a16="http://schemas.microsoft.com/office/drawing/2014/main" id="{F23D0A3B-377F-4C7B-937C-EB79FA316578}"/>
              </a:ext>
            </a:extLst>
          </p:cNvPr>
          <p:cNvSpPr/>
          <p:nvPr/>
        </p:nvSpPr>
        <p:spPr>
          <a:xfrm>
            <a:off x="8189843" y="415413"/>
            <a:ext cx="3154017" cy="16300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Primary Disability</a:t>
            </a:r>
          </a:p>
          <a:p>
            <a:pPr algn="ctr"/>
            <a:r>
              <a:rPr lang="en-US" dirty="0"/>
              <a:t>Secondary Disability</a:t>
            </a:r>
          </a:p>
        </p:txBody>
      </p:sp>
      <p:cxnSp>
        <p:nvCxnSpPr>
          <p:cNvPr id="13" name="Straight Connector 12">
            <a:extLst>
              <a:ext uri="{FF2B5EF4-FFF2-40B4-BE49-F238E27FC236}">
                <a16:creationId xmlns:a16="http://schemas.microsoft.com/office/drawing/2014/main" id="{5F633267-6616-4336-83C8-328FD7B05338}"/>
              </a:ext>
            </a:extLst>
          </p:cNvPr>
          <p:cNvCxnSpPr>
            <a:cxnSpLocks/>
            <a:stCxn id="11" idx="1"/>
            <a:endCxn id="11" idx="3"/>
          </p:cNvCxnSpPr>
          <p:nvPr/>
        </p:nvCxnSpPr>
        <p:spPr>
          <a:xfrm>
            <a:off x="8189843" y="1230422"/>
            <a:ext cx="3154017" cy="0"/>
          </a:xfrm>
          <a:prstGeom prst="line">
            <a:avLst/>
          </a:prstGeom>
        </p:spPr>
        <p:style>
          <a:lnRef idx="1">
            <a:schemeClr val="dk1"/>
          </a:lnRef>
          <a:fillRef idx="0">
            <a:schemeClr val="dk1"/>
          </a:fillRef>
          <a:effectRef idx="0">
            <a:schemeClr val="dk1"/>
          </a:effectRef>
          <a:fontRef idx="minor">
            <a:schemeClr val="tx1"/>
          </a:fontRef>
        </p:style>
      </p:cxnSp>
      <p:sp>
        <p:nvSpPr>
          <p:cNvPr id="15" name="Rectangle: Rounded Corners 14">
            <a:extLst>
              <a:ext uri="{FF2B5EF4-FFF2-40B4-BE49-F238E27FC236}">
                <a16:creationId xmlns:a16="http://schemas.microsoft.com/office/drawing/2014/main" id="{0BBF7B3F-5258-4906-A0C3-7ED5935F81D0}"/>
              </a:ext>
            </a:extLst>
          </p:cNvPr>
          <p:cNvSpPr/>
          <p:nvPr/>
        </p:nvSpPr>
        <p:spPr>
          <a:xfrm>
            <a:off x="7785653" y="2757867"/>
            <a:ext cx="3472069" cy="74583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Effects of Disability</a:t>
            </a:r>
          </a:p>
        </p:txBody>
      </p:sp>
      <p:sp>
        <p:nvSpPr>
          <p:cNvPr id="16" name="Rectangle 15">
            <a:extLst>
              <a:ext uri="{FF2B5EF4-FFF2-40B4-BE49-F238E27FC236}">
                <a16:creationId xmlns:a16="http://schemas.microsoft.com/office/drawing/2014/main" id="{63286F28-ED58-4DCA-8577-6A03EE0207CF}"/>
              </a:ext>
            </a:extLst>
          </p:cNvPr>
          <p:cNvSpPr/>
          <p:nvPr/>
        </p:nvSpPr>
        <p:spPr>
          <a:xfrm>
            <a:off x="934278" y="2545113"/>
            <a:ext cx="3087755" cy="10535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Goals and Benchmarks</a:t>
            </a:r>
          </a:p>
        </p:txBody>
      </p:sp>
      <p:sp>
        <p:nvSpPr>
          <p:cNvPr id="17" name="Oval 16">
            <a:extLst>
              <a:ext uri="{FF2B5EF4-FFF2-40B4-BE49-F238E27FC236}">
                <a16:creationId xmlns:a16="http://schemas.microsoft.com/office/drawing/2014/main" id="{7C8BB8DE-537A-4FF0-A4A3-DDFE99D957BA}"/>
              </a:ext>
            </a:extLst>
          </p:cNvPr>
          <p:cNvSpPr/>
          <p:nvPr/>
        </p:nvSpPr>
        <p:spPr>
          <a:xfrm>
            <a:off x="3877908" y="4442898"/>
            <a:ext cx="3409125" cy="156375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Related Services and Supports</a:t>
            </a:r>
          </a:p>
        </p:txBody>
      </p:sp>
      <p:sp>
        <p:nvSpPr>
          <p:cNvPr id="18" name="Equals 17">
            <a:extLst>
              <a:ext uri="{FF2B5EF4-FFF2-40B4-BE49-F238E27FC236}">
                <a16:creationId xmlns:a16="http://schemas.microsoft.com/office/drawing/2014/main" id="{BEF7896B-4316-4795-88E5-005B3920BF52}"/>
              </a:ext>
            </a:extLst>
          </p:cNvPr>
          <p:cNvSpPr/>
          <p:nvPr/>
        </p:nvSpPr>
        <p:spPr>
          <a:xfrm>
            <a:off x="8176590" y="5004641"/>
            <a:ext cx="1537252" cy="96740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1" name="Straight Arrow Connector 20">
            <a:extLst>
              <a:ext uri="{FF2B5EF4-FFF2-40B4-BE49-F238E27FC236}">
                <a16:creationId xmlns:a16="http://schemas.microsoft.com/office/drawing/2014/main" id="{D7FCA86B-9FAB-4A47-B1ED-9382035985DF}"/>
              </a:ext>
            </a:extLst>
          </p:cNvPr>
          <p:cNvCxnSpPr/>
          <p:nvPr/>
        </p:nvCxnSpPr>
        <p:spPr>
          <a:xfrm>
            <a:off x="3379304" y="918996"/>
            <a:ext cx="6228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4E56B9C-BE2E-48D4-921E-F53E46390699}"/>
              </a:ext>
            </a:extLst>
          </p:cNvPr>
          <p:cNvCxnSpPr/>
          <p:nvPr/>
        </p:nvCxnSpPr>
        <p:spPr>
          <a:xfrm>
            <a:off x="6944138" y="1243674"/>
            <a:ext cx="1040295" cy="132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2845880-97C2-4806-8D1A-3F124FCCAC22}"/>
              </a:ext>
            </a:extLst>
          </p:cNvPr>
          <p:cNvCxnSpPr>
            <a:cxnSpLocks/>
          </p:cNvCxnSpPr>
          <p:nvPr/>
        </p:nvCxnSpPr>
        <p:spPr>
          <a:xfrm flipH="1">
            <a:off x="9713842" y="2279374"/>
            <a:ext cx="1" cy="2657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25C6144-AF69-4E5C-B5EC-6CDCBAFA9848}"/>
              </a:ext>
            </a:extLst>
          </p:cNvPr>
          <p:cNvCxnSpPr>
            <a:cxnSpLocks/>
          </p:cNvCxnSpPr>
          <p:nvPr/>
        </p:nvCxnSpPr>
        <p:spPr>
          <a:xfrm flipH="1">
            <a:off x="4303640" y="3218246"/>
            <a:ext cx="3110948" cy="63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EA8510F-2EF9-40CD-B9EF-FF13D2AFF60C}"/>
              </a:ext>
            </a:extLst>
          </p:cNvPr>
          <p:cNvCxnSpPr>
            <a:cxnSpLocks/>
          </p:cNvCxnSpPr>
          <p:nvPr/>
        </p:nvCxnSpPr>
        <p:spPr>
          <a:xfrm>
            <a:off x="2657060" y="3883637"/>
            <a:ext cx="1146314" cy="9799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AF5FEE9-F378-451B-AAB3-9C758CBBB2E2}"/>
              </a:ext>
            </a:extLst>
          </p:cNvPr>
          <p:cNvCxnSpPr>
            <a:cxnSpLocks/>
          </p:cNvCxnSpPr>
          <p:nvPr/>
        </p:nvCxnSpPr>
        <p:spPr>
          <a:xfrm flipH="1">
            <a:off x="7414588" y="3760087"/>
            <a:ext cx="1785737" cy="9576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Rectangle: Rounded Corners 47">
            <a:extLst>
              <a:ext uri="{FF2B5EF4-FFF2-40B4-BE49-F238E27FC236}">
                <a16:creationId xmlns:a16="http://schemas.microsoft.com/office/drawing/2014/main" id="{FA888E58-8E53-47D4-BDFF-0451EF7821D0}"/>
              </a:ext>
            </a:extLst>
          </p:cNvPr>
          <p:cNvSpPr/>
          <p:nvPr/>
        </p:nvSpPr>
        <p:spPr>
          <a:xfrm>
            <a:off x="7785653" y="0"/>
            <a:ext cx="72886" cy="457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Diagonal Corners Rounded 48">
            <a:extLst>
              <a:ext uri="{FF2B5EF4-FFF2-40B4-BE49-F238E27FC236}">
                <a16:creationId xmlns:a16="http://schemas.microsoft.com/office/drawing/2014/main" id="{28A28224-879B-4933-A452-EFEADBA2A75C}"/>
              </a:ext>
            </a:extLst>
          </p:cNvPr>
          <p:cNvSpPr/>
          <p:nvPr/>
        </p:nvSpPr>
        <p:spPr>
          <a:xfrm>
            <a:off x="9968951" y="4717776"/>
            <a:ext cx="1878492" cy="1855298"/>
          </a:xfrm>
          <a:prstGeom prst="round2Diag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Free and Appropriate Education</a:t>
            </a:r>
          </a:p>
        </p:txBody>
      </p:sp>
    </p:spTree>
    <p:extLst>
      <p:ext uri="{BB962C8B-B14F-4D97-AF65-F5344CB8AC3E}">
        <p14:creationId xmlns:p14="http://schemas.microsoft.com/office/powerpoint/2010/main" val="360076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0136D-58EA-44C2-98E2-B0CCB58966A5}"/>
              </a:ext>
            </a:extLst>
          </p:cNvPr>
          <p:cNvSpPr>
            <a:spLocks noGrp="1"/>
          </p:cNvSpPr>
          <p:nvPr>
            <p:ph type="title"/>
          </p:nvPr>
        </p:nvSpPr>
        <p:spPr/>
        <p:txBody>
          <a:bodyPr/>
          <a:lstStyle/>
          <a:p>
            <a:r>
              <a:rPr lang="en-US" dirty="0"/>
              <a:t>13 areas of qualifying disability</a:t>
            </a:r>
          </a:p>
        </p:txBody>
      </p:sp>
      <p:sp>
        <p:nvSpPr>
          <p:cNvPr id="3" name="Content Placeholder 2">
            <a:extLst>
              <a:ext uri="{FF2B5EF4-FFF2-40B4-BE49-F238E27FC236}">
                <a16:creationId xmlns:a16="http://schemas.microsoft.com/office/drawing/2014/main" id="{56C92E79-D8DF-460D-9932-9F3989BEA761}"/>
              </a:ext>
            </a:extLst>
          </p:cNvPr>
          <p:cNvSpPr>
            <a:spLocks noGrp="1"/>
          </p:cNvSpPr>
          <p:nvPr>
            <p:ph sz="half" idx="1"/>
          </p:nvPr>
        </p:nvSpPr>
        <p:spPr>
          <a:xfrm>
            <a:off x="3867912" y="868680"/>
            <a:ext cx="7581966" cy="5120640"/>
          </a:xfrm>
        </p:spPr>
        <p:txBody>
          <a:bodyPr>
            <a:normAutofit/>
          </a:bodyPr>
          <a:lstStyle/>
          <a:p>
            <a:pPr marL="0" marR="0">
              <a:lnSpc>
                <a:spcPct val="115000"/>
              </a:lnSpc>
              <a:spcBef>
                <a:spcPts val="0"/>
              </a:spcBef>
              <a:spcAft>
                <a:spcPts val="1000"/>
              </a:spcAft>
            </a:pPr>
            <a:r>
              <a:rPr lang="en-US" sz="1900" b="1" dirty="0">
                <a:effectLst/>
                <a:latin typeface="Calibri" panose="020F0502020204030204" pitchFamily="34" charset="0"/>
                <a:ea typeface="Times New Roman" panose="02020603050405020304" pitchFamily="18" charset="0"/>
                <a:cs typeface="Times New Roman" panose="02020603050405020304" pitchFamily="18" charset="0"/>
              </a:rPr>
              <a:t>Autism</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Autism means a developmental disability significantly affecting verbal and nonverbal communication and social interaction, generally evident before age three, which adversely affects a child's educational performance. Other characteristics often associated with autism are engagement in repetitive activities and stereotyped movements, resistance to environmental change or change in daily routines, and unusual responses to sensory experiences. </a:t>
            </a:r>
            <a:endParaRPr lang="en-US" sz="19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Autism does not apply if a child's educational performance is adversely affected primarily because the child has an emotional disturbance.</a:t>
            </a:r>
            <a:endParaRPr lang="en-US" sz="19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A child who manifests the characteristics of autism after age three could be identified as having autism.</a:t>
            </a:r>
            <a:endParaRPr lang="en-US" sz="19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00711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55EFB-1EED-4ED4-A74D-03B5CC34E552}"/>
              </a:ext>
            </a:extLst>
          </p:cNvPr>
          <p:cNvSpPr>
            <a:spLocks noGrp="1"/>
          </p:cNvSpPr>
          <p:nvPr>
            <p:ph type="title"/>
          </p:nvPr>
        </p:nvSpPr>
        <p:spPr/>
        <p:txBody>
          <a:bodyPr/>
          <a:lstStyle/>
          <a:p>
            <a:r>
              <a:rPr lang="en-US" dirty="0"/>
              <a:t>13 areas of qualifying disability</a:t>
            </a:r>
          </a:p>
        </p:txBody>
      </p:sp>
      <p:sp>
        <p:nvSpPr>
          <p:cNvPr id="3" name="Content Placeholder 2">
            <a:extLst>
              <a:ext uri="{FF2B5EF4-FFF2-40B4-BE49-F238E27FC236}">
                <a16:creationId xmlns:a16="http://schemas.microsoft.com/office/drawing/2014/main" id="{412188CF-5249-4758-A7A7-E8BF580466FA}"/>
              </a:ext>
            </a:extLst>
          </p:cNvPr>
          <p:cNvSpPr>
            <a:spLocks noGrp="1"/>
          </p:cNvSpPr>
          <p:nvPr>
            <p:ph sz="half" idx="1"/>
          </p:nvPr>
        </p:nvSpPr>
        <p:spPr>
          <a:xfrm>
            <a:off x="3867912" y="868680"/>
            <a:ext cx="7383184" cy="5120640"/>
          </a:xfrm>
        </p:spPr>
        <p:txBody>
          <a:bodyPr>
            <a:normAutofit/>
          </a:bodyPr>
          <a:lstStyle/>
          <a:p>
            <a:pPr marL="0" marR="0">
              <a:lnSpc>
                <a:spcPct val="115000"/>
              </a:lnSpc>
              <a:spcBef>
                <a:spcPts val="0"/>
              </a:spcBef>
              <a:spcAft>
                <a:spcPts val="100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Deaf-blindness</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Deaf-blindness means concomitant hearing and visual impairments, the combination of which causes such severe communication and other developmental and educational needs that they cannot be accommodated in special education programs solely for children with deafness or children with blindness.</a:t>
            </a:r>
          </a:p>
          <a:p>
            <a:pPr marL="0" marR="0" lvl="0" indent="0">
              <a:spcBef>
                <a:spcPts val="0"/>
              </a:spcBef>
              <a:spcAft>
                <a:spcPts val="0"/>
              </a:spcAft>
              <a:buNone/>
            </a:pPr>
            <a:endParaRPr lang="en-US" sz="2000" dirty="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100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Deafness</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Deafness means a hearing impairment that is so severe that the child is impaired in processing linguistic information through hearing, with or without amplification that adversely affects a child's educational performance.</a:t>
            </a:r>
            <a:endParaRPr lang="en-US" sz="2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353131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D0E30-5C3A-4D72-BA4C-4E9FA309D965}"/>
              </a:ext>
            </a:extLst>
          </p:cNvPr>
          <p:cNvSpPr>
            <a:spLocks noGrp="1"/>
          </p:cNvSpPr>
          <p:nvPr>
            <p:ph type="title"/>
          </p:nvPr>
        </p:nvSpPr>
        <p:spPr/>
        <p:txBody>
          <a:bodyPr/>
          <a:lstStyle/>
          <a:p>
            <a:r>
              <a:rPr lang="en-US" dirty="0"/>
              <a:t>13 areas of qualifying disability</a:t>
            </a:r>
          </a:p>
        </p:txBody>
      </p:sp>
      <p:sp>
        <p:nvSpPr>
          <p:cNvPr id="3" name="Content Placeholder 2">
            <a:extLst>
              <a:ext uri="{FF2B5EF4-FFF2-40B4-BE49-F238E27FC236}">
                <a16:creationId xmlns:a16="http://schemas.microsoft.com/office/drawing/2014/main" id="{EB1344BD-2E65-43E1-A85F-12BA0A9607B2}"/>
              </a:ext>
            </a:extLst>
          </p:cNvPr>
          <p:cNvSpPr>
            <a:spLocks noGrp="1"/>
          </p:cNvSpPr>
          <p:nvPr>
            <p:ph sz="half" idx="1"/>
          </p:nvPr>
        </p:nvSpPr>
        <p:spPr>
          <a:xfrm>
            <a:off x="3867912" y="868680"/>
            <a:ext cx="7250662" cy="5120640"/>
          </a:xfrm>
        </p:spPr>
        <p:txBody>
          <a:bodyPr>
            <a:normAutofit fontScale="92500" lnSpcReduction="20000"/>
          </a:bodyPr>
          <a:lstStyle/>
          <a:p>
            <a:pPr marL="0" marR="0">
              <a:lnSpc>
                <a:spcPct val="115000"/>
              </a:lnSpc>
              <a:spcBef>
                <a:spcPts val="0"/>
              </a:spcBef>
              <a:spcAft>
                <a:spcPts val="1000"/>
              </a:spcAft>
            </a:pPr>
            <a:r>
              <a:rPr lang="en-US" sz="2100" b="1" dirty="0">
                <a:effectLst/>
                <a:latin typeface="Calibri" panose="020F0502020204030204" pitchFamily="34" charset="0"/>
                <a:ea typeface="Times New Roman" panose="02020603050405020304" pitchFamily="18" charset="0"/>
                <a:cs typeface="Times New Roman" panose="02020603050405020304" pitchFamily="18" charset="0"/>
              </a:rPr>
              <a:t>Emotional Disturbance</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Emotional disturbance means a condition exhibiting one or more of the following characteristics over a long period of time and to a marked degree that adversely affects a child's educational performance:</a:t>
            </a:r>
            <a:endParaRPr lang="en-US" sz="21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An inability to learn that cannot be explained by intellectual, sensory, or health factors.</a:t>
            </a:r>
            <a:endParaRPr lang="en-US" sz="21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An inability to build or maintain satisfactory interpersonal relationships with peers and teachers.</a:t>
            </a:r>
            <a:endParaRPr lang="en-US" sz="21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1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 </a:t>
            </a:r>
            <a:r>
              <a:rPr lang="en-US" sz="2100" dirty="0">
                <a:effectLst/>
                <a:latin typeface="Calibri" panose="020F0502020204030204" pitchFamily="34" charset="0"/>
                <a:ea typeface="Times New Roman" panose="02020603050405020304" pitchFamily="18" charset="0"/>
                <a:cs typeface="Times New Roman" panose="02020603050405020304" pitchFamily="18" charset="0"/>
              </a:rPr>
              <a:t>Inappropriate types of behavior or feelings under normal circumstances.</a:t>
            </a:r>
            <a:r>
              <a:rPr lang="en-US" sz="20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 </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Inappropriate types of behavior or feelings under normal circumstances.</a:t>
            </a:r>
            <a:endParaRPr lang="en-US" sz="20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0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A general pervasive mood of unhappiness or depression.</a:t>
            </a:r>
            <a:endParaRPr lang="en-US" sz="20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A tendency to develop physical symptoms or fears associated with personal or school problems.</a:t>
            </a:r>
            <a:endParaRPr lang="en-US" sz="2000" dirty="0">
              <a:effectLst/>
              <a:latin typeface="Times New Roman" panose="02020603050405020304" pitchFamily="18" charset="0"/>
              <a:ea typeface="Times New Roman" panose="02020603050405020304" pitchFamily="18" charset="0"/>
            </a:endParaRPr>
          </a:p>
          <a:p>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2000" dirty="0">
                <a:effectLst/>
                <a:latin typeface="Calibri" panose="020F0502020204030204" pitchFamily="34" charset="0"/>
                <a:ea typeface="Times New Roman" panose="02020603050405020304" pitchFamily="18" charset="0"/>
                <a:cs typeface="Times New Roman" panose="02020603050405020304" pitchFamily="18" charset="0"/>
              </a:rPr>
              <a:t>Emotional disturbance includes schizophrenia. The term does not apply to children who are socially maladjusted, unless it is determined that they have an emotional disturbance.</a:t>
            </a:r>
            <a:endParaRPr lang="en-US" sz="20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endParaRPr lang="en-US" sz="2100" dirty="0">
              <a:effectLst/>
              <a:latin typeface="Times New Roman" panose="02020603050405020304" pitchFamily="18" charset="0"/>
              <a:ea typeface="Times New Roman" panose="02020603050405020304" pitchFamily="18" charset="0"/>
            </a:endParaRPr>
          </a:p>
          <a:p>
            <a:pPr marL="457200" marR="0" lvl="1" indent="0">
              <a:spcBef>
                <a:spcPts val="0"/>
              </a:spcBef>
              <a:spcAft>
                <a:spcPts val="0"/>
              </a:spcAft>
              <a:buNone/>
            </a:pPr>
            <a:endParaRPr lang="en-US" sz="12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846563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C760-ED49-4B9B-BE6B-39F4D882663B}"/>
              </a:ext>
            </a:extLst>
          </p:cNvPr>
          <p:cNvSpPr>
            <a:spLocks noGrp="1"/>
          </p:cNvSpPr>
          <p:nvPr>
            <p:ph type="title"/>
          </p:nvPr>
        </p:nvSpPr>
        <p:spPr/>
        <p:txBody>
          <a:bodyPr/>
          <a:lstStyle/>
          <a:p>
            <a:r>
              <a:rPr lang="en-US" dirty="0"/>
              <a:t>13 areas of qualifying disability</a:t>
            </a:r>
          </a:p>
        </p:txBody>
      </p:sp>
      <p:sp>
        <p:nvSpPr>
          <p:cNvPr id="3" name="Content Placeholder 2">
            <a:extLst>
              <a:ext uri="{FF2B5EF4-FFF2-40B4-BE49-F238E27FC236}">
                <a16:creationId xmlns:a16="http://schemas.microsoft.com/office/drawing/2014/main" id="{F962597A-6E69-49D3-A7FD-5382052F69B7}"/>
              </a:ext>
            </a:extLst>
          </p:cNvPr>
          <p:cNvSpPr>
            <a:spLocks noGrp="1"/>
          </p:cNvSpPr>
          <p:nvPr>
            <p:ph sz="half" idx="1"/>
          </p:nvPr>
        </p:nvSpPr>
        <p:spPr>
          <a:xfrm>
            <a:off x="3867911" y="868680"/>
            <a:ext cx="7489201" cy="5120640"/>
          </a:xfrm>
        </p:spPr>
        <p:txBody>
          <a:bodyPr>
            <a:normAutofit/>
          </a:bodyPr>
          <a:lstStyle/>
          <a:p>
            <a:pPr marL="0" marR="0">
              <a:lnSpc>
                <a:spcPct val="115000"/>
              </a:lnSpc>
              <a:spcBef>
                <a:spcPts val="0"/>
              </a:spcBef>
              <a:spcAft>
                <a:spcPts val="1000"/>
              </a:spcAft>
            </a:pPr>
            <a:r>
              <a:rPr lang="en-US" b="1" dirty="0">
                <a:effectLst/>
                <a:latin typeface="Calibri" panose="020F0502020204030204" pitchFamily="34" charset="0"/>
                <a:ea typeface="Times New Roman" panose="02020603050405020304" pitchFamily="18" charset="0"/>
                <a:cs typeface="Times New Roman" panose="02020603050405020304" pitchFamily="18" charset="0"/>
              </a:rPr>
              <a:t>Hearing impairment</a:t>
            </a:r>
            <a:r>
              <a:rPr lang="en-US"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Hearing impairment means an impairment in hearing, whether permanent or fluctuating, that adversely affects a child's educational performance but that is not included under the definition of deafness.</a:t>
            </a:r>
          </a:p>
          <a:p>
            <a:pPr marL="342900" marR="0" lvl="0" indent="-342900">
              <a:spcBef>
                <a:spcPts val="0"/>
              </a:spcBef>
              <a:spcAft>
                <a:spcPts val="0"/>
              </a:spcAft>
              <a:buFont typeface="Symbol" panose="05050102010706020507" pitchFamily="18" charset="2"/>
              <a:buChar char=""/>
            </a:pPr>
            <a:endParaRPr lang="en-US"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endParaRPr lang="en-US" dirty="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1000"/>
              </a:spcAft>
            </a:pPr>
            <a:r>
              <a:rPr lang="en-US" b="1" dirty="0">
                <a:effectLst/>
                <a:latin typeface="Calibri" panose="020F0502020204030204" pitchFamily="34" charset="0"/>
                <a:ea typeface="Times New Roman" panose="02020603050405020304" pitchFamily="18" charset="0"/>
                <a:cs typeface="Times New Roman" panose="02020603050405020304" pitchFamily="18" charset="0"/>
              </a:rPr>
              <a:t>Intellectual Disability</a:t>
            </a:r>
            <a:r>
              <a:rPr lang="en-US"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Intellectual Disability means significantly sub-average general intellectual functioning, existing concurrently with deficits in communicative and adaptive behavior and manifested during the developmental period, which adversely affects a child's educational performance.</a:t>
            </a:r>
            <a:endParaRPr lang="en-US"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799554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085E4-C8DB-4EC5-B6EE-CD482CA76959}"/>
              </a:ext>
            </a:extLst>
          </p:cNvPr>
          <p:cNvSpPr>
            <a:spLocks noGrp="1"/>
          </p:cNvSpPr>
          <p:nvPr>
            <p:ph type="title"/>
          </p:nvPr>
        </p:nvSpPr>
        <p:spPr/>
        <p:txBody>
          <a:bodyPr/>
          <a:lstStyle/>
          <a:p>
            <a:r>
              <a:rPr lang="en-US" dirty="0"/>
              <a:t>13 areas of qualifying disability</a:t>
            </a:r>
          </a:p>
        </p:txBody>
      </p:sp>
      <p:sp>
        <p:nvSpPr>
          <p:cNvPr id="3" name="Content Placeholder 2">
            <a:extLst>
              <a:ext uri="{FF2B5EF4-FFF2-40B4-BE49-F238E27FC236}">
                <a16:creationId xmlns:a16="http://schemas.microsoft.com/office/drawing/2014/main" id="{C0ABF043-9DEA-47BB-85AF-9AC11E6F7A9B}"/>
              </a:ext>
            </a:extLst>
          </p:cNvPr>
          <p:cNvSpPr>
            <a:spLocks noGrp="1"/>
          </p:cNvSpPr>
          <p:nvPr>
            <p:ph sz="half" idx="1"/>
          </p:nvPr>
        </p:nvSpPr>
        <p:spPr>
          <a:xfrm>
            <a:off x="3867911" y="868680"/>
            <a:ext cx="7489201" cy="5120640"/>
          </a:xfrm>
        </p:spPr>
        <p:txBody>
          <a:bodyPr>
            <a:normAutofit/>
          </a:bodyPr>
          <a:lstStyle/>
          <a:p>
            <a:pPr marL="0" marR="0">
              <a:lnSpc>
                <a:spcPct val="115000"/>
              </a:lnSpc>
              <a:spcBef>
                <a:spcPts val="0"/>
              </a:spcBef>
              <a:spcAft>
                <a:spcPts val="100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Multiple disabilities</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Multiple disabilities means concomitant impairments (such as intellectual disability-blindness or intellectual disability-orthopedic impairment), the combination of which causes such severe educational needs that they cannot be accommodated in special education programs solely for one of the impairments. Multiple disabilities do not include deaf-blindness.</a:t>
            </a:r>
          </a:p>
          <a:p>
            <a:pPr marL="342900" marR="0" lvl="0" indent="-342900">
              <a:spcBef>
                <a:spcPts val="0"/>
              </a:spcBef>
              <a:spcAft>
                <a:spcPts val="0"/>
              </a:spcAft>
              <a:buFont typeface="Symbol" panose="05050102010706020507" pitchFamily="18" charset="2"/>
              <a:buChar char=""/>
            </a:pPr>
            <a:endParaRPr lang="en-US" sz="2000" dirty="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100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Orthopedic impairment</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Orthopedic impairment means a severe orthopedic impairment that adversely affects a child’s educational performance. The term includes impairments caused by a congenital anomaly, impairments caused by disease (e.g., poliomyelitis, bone tuberculosis), and impairments from other causes (e.g., cerebral palsy, amputations, and fractures or burns that cause contractures).</a:t>
            </a:r>
            <a:endParaRPr lang="en-US" sz="2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685083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CBE04-DF48-4694-954E-85C8436F3206}"/>
              </a:ext>
            </a:extLst>
          </p:cNvPr>
          <p:cNvSpPr>
            <a:spLocks noGrp="1"/>
          </p:cNvSpPr>
          <p:nvPr>
            <p:ph type="title"/>
          </p:nvPr>
        </p:nvSpPr>
        <p:spPr/>
        <p:txBody>
          <a:bodyPr/>
          <a:lstStyle/>
          <a:p>
            <a:r>
              <a:rPr lang="en-US" dirty="0"/>
              <a:t>13 areas of qualifying disability</a:t>
            </a:r>
          </a:p>
        </p:txBody>
      </p:sp>
      <p:sp>
        <p:nvSpPr>
          <p:cNvPr id="3" name="Content Placeholder 2">
            <a:extLst>
              <a:ext uri="{FF2B5EF4-FFF2-40B4-BE49-F238E27FC236}">
                <a16:creationId xmlns:a16="http://schemas.microsoft.com/office/drawing/2014/main" id="{DFAA37F4-08F2-496B-8B66-A6BF706B10F7}"/>
              </a:ext>
            </a:extLst>
          </p:cNvPr>
          <p:cNvSpPr>
            <a:spLocks noGrp="1"/>
          </p:cNvSpPr>
          <p:nvPr>
            <p:ph sz="half" idx="1"/>
          </p:nvPr>
        </p:nvSpPr>
        <p:spPr>
          <a:xfrm>
            <a:off x="3867911" y="868679"/>
            <a:ext cx="7475949" cy="5306833"/>
          </a:xfrm>
        </p:spPr>
        <p:txBody>
          <a:bodyPr>
            <a:normAutofit/>
          </a:bodyPr>
          <a:lstStyle/>
          <a:p>
            <a:pPr marL="0" marR="0">
              <a:lnSpc>
                <a:spcPct val="115000"/>
              </a:lnSpc>
              <a:spcBef>
                <a:spcPts val="0"/>
              </a:spcBef>
              <a:spcAft>
                <a:spcPts val="100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Other health impairment</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Other health impairment means having limited strength, vitality, or alertness, including a heightened alertness to environmental stimuli, that results in limited alertness with respect to the educational environment, that--</a:t>
            </a:r>
            <a:endParaRPr lang="en-US"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Times New Roman" panose="02020603050405020304" pitchFamily="18" charset="0"/>
                <a:cs typeface="Times New Roman" panose="02020603050405020304" pitchFamily="18" charset="0"/>
              </a:rPr>
              <a:t>Is due to chronic or acute health problems such as asthma, attention deficit disorder or attention deficit hyperactivity disorder, diabetes, epilepsy, a heart condition, hemophilia, lead poisoning, leukemia, nephritis, rheumatic fever, sickle cell anemia, and </a:t>
            </a:r>
            <a:r>
              <a:rPr lang="en-US" dirty="0" err="1">
                <a:effectLst/>
                <a:latin typeface="Calibri" panose="020F0502020204030204" pitchFamily="34" charset="0"/>
                <a:ea typeface="Times New Roman" panose="02020603050405020304" pitchFamily="18" charset="0"/>
                <a:cs typeface="Times New Roman" panose="02020603050405020304" pitchFamily="18" charset="0"/>
              </a:rPr>
              <a:t>Tourettes</a:t>
            </a:r>
            <a:r>
              <a:rPr lang="en-US" dirty="0">
                <a:effectLst/>
                <a:latin typeface="Calibri" panose="020F0502020204030204" pitchFamily="34" charset="0"/>
                <a:ea typeface="Times New Roman" panose="02020603050405020304" pitchFamily="18" charset="0"/>
                <a:cs typeface="Times New Roman" panose="02020603050405020304" pitchFamily="18" charset="0"/>
              </a:rPr>
              <a:t> syndrome; and</a:t>
            </a:r>
            <a:endParaRPr lang="en-US"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dirty="0">
                <a:effectLst/>
                <a:latin typeface="Calibri" panose="020F0502020204030204" pitchFamily="34" charset="0"/>
                <a:ea typeface="Times New Roman" panose="02020603050405020304" pitchFamily="18" charset="0"/>
                <a:cs typeface="Times New Roman" panose="02020603050405020304" pitchFamily="18" charset="0"/>
              </a:rPr>
              <a:t>Adversely affects a child's educational performance</a:t>
            </a:r>
            <a:endParaRPr lang="en-US"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25882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A36BE-82BF-4D13-B418-D6170185E345}"/>
              </a:ext>
            </a:extLst>
          </p:cNvPr>
          <p:cNvSpPr>
            <a:spLocks noGrp="1"/>
          </p:cNvSpPr>
          <p:nvPr>
            <p:ph type="title"/>
          </p:nvPr>
        </p:nvSpPr>
        <p:spPr/>
        <p:txBody>
          <a:bodyPr/>
          <a:lstStyle/>
          <a:p>
            <a:r>
              <a:rPr lang="en-US" dirty="0"/>
              <a:t>13 areas of qualifying disability</a:t>
            </a:r>
          </a:p>
        </p:txBody>
      </p:sp>
      <p:sp>
        <p:nvSpPr>
          <p:cNvPr id="3" name="Content Placeholder 2">
            <a:extLst>
              <a:ext uri="{FF2B5EF4-FFF2-40B4-BE49-F238E27FC236}">
                <a16:creationId xmlns:a16="http://schemas.microsoft.com/office/drawing/2014/main" id="{F454944B-F1B5-4E5C-A19A-E82805D385C2}"/>
              </a:ext>
            </a:extLst>
          </p:cNvPr>
          <p:cNvSpPr>
            <a:spLocks noGrp="1"/>
          </p:cNvSpPr>
          <p:nvPr>
            <p:ph sz="half" idx="1"/>
          </p:nvPr>
        </p:nvSpPr>
        <p:spPr>
          <a:xfrm>
            <a:off x="3867911" y="868680"/>
            <a:ext cx="7449445" cy="5120640"/>
          </a:xfrm>
        </p:spPr>
        <p:txBody>
          <a:bodyPr/>
          <a:lstStyle/>
          <a:p>
            <a:pPr marL="0" marR="0">
              <a:lnSpc>
                <a:spcPct val="115000"/>
              </a:lnSpc>
              <a:spcBef>
                <a:spcPts val="0"/>
              </a:spcBef>
              <a:spcAft>
                <a:spcPts val="1000"/>
              </a:spcAft>
            </a:pPr>
            <a:r>
              <a:rPr lang="en-US" sz="1900" b="1" dirty="0">
                <a:effectLst/>
                <a:latin typeface="Calibri" panose="020F0502020204030204" pitchFamily="34" charset="0"/>
                <a:ea typeface="Times New Roman" panose="02020603050405020304" pitchFamily="18" charset="0"/>
                <a:cs typeface="Times New Roman" panose="02020603050405020304" pitchFamily="18" charset="0"/>
              </a:rPr>
              <a:t>Specific Learning Disability</a:t>
            </a: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Specific learning disability means a disorder in one or more of the basic psychological processes involved in understanding or in using language, spoken or written, that may manifest itself in the imperfect ability to listen, think, speak, read, write, spell, or to do mathematical calculations.</a:t>
            </a:r>
            <a:endParaRPr lang="en-US" sz="19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 Conditions include perceptual disabilities, brain injury, minimal brain dysfunction, dyslexia, and developmental aphasia.</a:t>
            </a:r>
            <a:endParaRPr lang="en-US" sz="19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Specific learning disability does not include learning problems that are primarily the result of visual, hearing, or motor disabilities, of intellectual disability, of emotional disturbance, or of environmental, cultural, or economic disadvantage.</a:t>
            </a:r>
            <a:endParaRPr lang="en-US" sz="19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652830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5A2A9-2787-426C-BBFE-B92AF4FC67F1}"/>
              </a:ext>
            </a:extLst>
          </p:cNvPr>
          <p:cNvSpPr>
            <a:spLocks noGrp="1"/>
          </p:cNvSpPr>
          <p:nvPr>
            <p:ph type="title"/>
          </p:nvPr>
        </p:nvSpPr>
        <p:spPr/>
        <p:txBody>
          <a:bodyPr/>
          <a:lstStyle/>
          <a:p>
            <a:r>
              <a:rPr lang="en-US" dirty="0"/>
              <a:t>13 areas of qualifying disability</a:t>
            </a:r>
          </a:p>
        </p:txBody>
      </p:sp>
      <p:sp>
        <p:nvSpPr>
          <p:cNvPr id="3" name="Content Placeholder 2">
            <a:extLst>
              <a:ext uri="{FF2B5EF4-FFF2-40B4-BE49-F238E27FC236}">
                <a16:creationId xmlns:a16="http://schemas.microsoft.com/office/drawing/2014/main" id="{B3D51ABC-C7C5-4B8F-B149-BE9F343D0091}"/>
              </a:ext>
            </a:extLst>
          </p:cNvPr>
          <p:cNvSpPr>
            <a:spLocks noGrp="1"/>
          </p:cNvSpPr>
          <p:nvPr>
            <p:ph sz="half" idx="1"/>
          </p:nvPr>
        </p:nvSpPr>
        <p:spPr>
          <a:xfrm>
            <a:off x="3867911" y="868680"/>
            <a:ext cx="7038627" cy="5120640"/>
          </a:xfrm>
        </p:spPr>
        <p:txBody>
          <a:bodyPr>
            <a:normAutofit fontScale="92500" lnSpcReduction="10000"/>
          </a:bodyPr>
          <a:lstStyle/>
          <a:p>
            <a:pPr marL="0" marR="0">
              <a:lnSpc>
                <a:spcPct val="115000"/>
              </a:lnSpc>
              <a:spcBef>
                <a:spcPts val="0"/>
              </a:spcBef>
              <a:spcAft>
                <a:spcPts val="100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Speech or Language Impairment</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Speech or Language Impairment means a communication disorder, such as stuttering, impaired articulation, language impairment, or a voice impairment, that adversely affects a child's educational performance.</a:t>
            </a:r>
          </a:p>
          <a:p>
            <a:pPr marL="342900" marR="0" lvl="0" indent="-342900">
              <a:spcBef>
                <a:spcPts val="0"/>
              </a:spcBef>
              <a:spcAft>
                <a:spcPts val="0"/>
              </a:spcAft>
              <a:buFont typeface="Symbol" panose="05050102010706020507" pitchFamily="18" charset="2"/>
              <a:buChar char=""/>
            </a:pPr>
            <a:endParaRPr lang="en-US" sz="1800" b="1" dirty="0">
              <a:solidFill>
                <a:srgbClr val="4F81BD"/>
              </a:solidFill>
              <a:effectLst/>
              <a:latin typeface="Cambria" panose="02040503050406030204" pitchFamily="18" charset="0"/>
              <a:ea typeface="Times New Roman" panose="02020603050405020304" pitchFamily="18" charset="0"/>
            </a:endParaRPr>
          </a:p>
          <a:p>
            <a:pPr marL="0" marR="0">
              <a:lnSpc>
                <a:spcPct val="115000"/>
              </a:lnSpc>
              <a:spcBef>
                <a:spcPts val="0"/>
              </a:spcBef>
              <a:spcAft>
                <a:spcPts val="100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Traumatic brain injury</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Traumatic brain injury (TBI) means an acquired injury to the brain caused by an external physical force, resulting in total or partial functional disability or psychosocial impairment, or both, that adversely affects a child's educational performance. Traumatic brain injury applies to open or closed head injuries resulting in impairments in one or more areas, such as cognition; language; memory; attention; reasoning; abstract thinking; judgment; problem-solving; sensory, perceptual, and motor abilities; psychosocial behavior; physical functions; information processing; and speech. Traumatic brain injury does not apply to brain injuries that are congenital or degenerative, or to brain injuries induced by birth trauma.</a:t>
            </a:r>
          </a:p>
          <a:p>
            <a:pPr marL="342900" marR="0" lvl="0" indent="-342900">
              <a:spcBef>
                <a:spcPts val="0"/>
              </a:spcBef>
              <a:spcAft>
                <a:spcPts val="0"/>
              </a:spcAft>
              <a:buFont typeface="Symbol" panose="05050102010706020507" pitchFamily="18" charset="2"/>
              <a:buChar char=""/>
            </a:pPr>
            <a:endParaRPr lang="en-US" sz="1800" dirty="0">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100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Visual impairment</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Visual Impairment including blindness means an impairment in vision that, even with correction, adversely affects a child's educational performance. The term includes both partial sight and blindness.</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156623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3074E-535A-4465-A3E3-0E60349F3922}"/>
              </a:ext>
            </a:extLst>
          </p:cNvPr>
          <p:cNvSpPr>
            <a:spLocks noGrp="1"/>
          </p:cNvSpPr>
          <p:nvPr>
            <p:ph type="title"/>
          </p:nvPr>
        </p:nvSpPr>
        <p:spPr/>
        <p:txBody>
          <a:bodyPr/>
          <a:lstStyle/>
          <a:p>
            <a:r>
              <a:rPr lang="en-US" dirty="0"/>
              <a:t>Preparing and Conducting an IEP: Stages</a:t>
            </a:r>
          </a:p>
        </p:txBody>
      </p:sp>
      <p:sp>
        <p:nvSpPr>
          <p:cNvPr id="3" name="Content Placeholder 2">
            <a:extLst>
              <a:ext uri="{FF2B5EF4-FFF2-40B4-BE49-F238E27FC236}">
                <a16:creationId xmlns:a16="http://schemas.microsoft.com/office/drawing/2014/main" id="{8E309934-A6FB-4103-B6AB-0AA1389E3999}"/>
              </a:ext>
            </a:extLst>
          </p:cNvPr>
          <p:cNvSpPr>
            <a:spLocks noGrp="1"/>
          </p:cNvSpPr>
          <p:nvPr>
            <p:ph idx="1"/>
          </p:nvPr>
        </p:nvSpPr>
        <p:spPr/>
        <p:txBody>
          <a:bodyPr>
            <a:normAutofit/>
          </a:bodyPr>
          <a:lstStyle/>
          <a:p>
            <a:r>
              <a:rPr lang="en-US" sz="3600" dirty="0"/>
              <a:t>The meeting vs. the document…</a:t>
            </a:r>
          </a:p>
          <a:p>
            <a:endParaRPr lang="en-US" sz="3600" dirty="0"/>
          </a:p>
          <a:p>
            <a:pPr lvl="1"/>
            <a:r>
              <a:rPr lang="en-US" sz="3400" dirty="0"/>
              <a:t>Pre-planning</a:t>
            </a:r>
          </a:p>
          <a:p>
            <a:pPr lvl="1"/>
            <a:r>
              <a:rPr lang="en-US" sz="3400" dirty="0"/>
              <a:t>Conducting</a:t>
            </a:r>
          </a:p>
          <a:p>
            <a:pPr lvl="1"/>
            <a:r>
              <a:rPr lang="en-US" sz="3400" dirty="0"/>
              <a:t>Implementing</a:t>
            </a:r>
          </a:p>
          <a:p>
            <a:pPr lvl="1"/>
            <a:r>
              <a:rPr lang="en-US" sz="3400" dirty="0"/>
              <a:t>Follow-up/Tips</a:t>
            </a:r>
          </a:p>
          <a:p>
            <a:pPr lvl="1"/>
            <a:r>
              <a:rPr lang="en-US" sz="3600" dirty="0"/>
              <a:t>Translation</a:t>
            </a:r>
          </a:p>
        </p:txBody>
      </p:sp>
    </p:spTree>
    <p:extLst>
      <p:ext uri="{BB962C8B-B14F-4D97-AF65-F5344CB8AC3E}">
        <p14:creationId xmlns:p14="http://schemas.microsoft.com/office/powerpoint/2010/main" val="205716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568BB-D586-454E-B018-F9839EA25648}"/>
              </a:ext>
            </a:extLst>
          </p:cNvPr>
          <p:cNvSpPr>
            <a:spLocks noGrp="1"/>
          </p:cNvSpPr>
          <p:nvPr>
            <p:ph type="title"/>
          </p:nvPr>
        </p:nvSpPr>
        <p:spPr/>
        <p:txBody>
          <a:bodyPr/>
          <a:lstStyle/>
          <a:p>
            <a:r>
              <a:rPr lang="en-US" dirty="0"/>
              <a:t>Preparing and Conducting an IEP: </a:t>
            </a:r>
            <a:br>
              <a:rPr lang="en-US" dirty="0"/>
            </a:br>
            <a:r>
              <a:rPr lang="en-US" dirty="0"/>
              <a:t>Pre-Planning</a:t>
            </a:r>
          </a:p>
        </p:txBody>
      </p:sp>
      <p:sp>
        <p:nvSpPr>
          <p:cNvPr id="3" name="Content Placeholder 2">
            <a:extLst>
              <a:ext uri="{FF2B5EF4-FFF2-40B4-BE49-F238E27FC236}">
                <a16:creationId xmlns:a16="http://schemas.microsoft.com/office/drawing/2014/main" id="{C4ECE5C7-36FF-4F8A-A981-CD58BEF08D56}"/>
              </a:ext>
            </a:extLst>
          </p:cNvPr>
          <p:cNvSpPr>
            <a:spLocks noGrp="1"/>
          </p:cNvSpPr>
          <p:nvPr>
            <p:ph idx="1"/>
          </p:nvPr>
        </p:nvSpPr>
        <p:spPr/>
        <p:txBody>
          <a:bodyPr>
            <a:normAutofit/>
          </a:bodyPr>
          <a:lstStyle/>
          <a:p>
            <a:r>
              <a:rPr lang="en-US" dirty="0"/>
              <a:t>The IEP should be at a time and on a date that can accommodate  as many of the IEP team members as possible: parents, teachers, administration and other agencies (i.e. SARC, Mental Health, Social Workers, Probation, etc.).</a:t>
            </a:r>
          </a:p>
          <a:p>
            <a:r>
              <a:rPr lang="en-US" dirty="0"/>
              <a:t>Students over the age of 14 must attend their IEP (unless the parent excuses the student from the IEP); Case managers should meet with student to begin narrowing transition plan and goals, as well as giving a student a quick review</a:t>
            </a:r>
          </a:p>
          <a:p>
            <a:r>
              <a:rPr lang="en-US" dirty="0"/>
              <a:t>Best practice is to work with parents and have elementary and junior high students attend their IEPs when appropriate.</a:t>
            </a:r>
          </a:p>
          <a:p>
            <a:r>
              <a:rPr lang="en-US" dirty="0"/>
              <a:t> Case managers need to alert participants of time and date of meeting as well as send out and receive progress reports.</a:t>
            </a:r>
          </a:p>
          <a:p>
            <a:r>
              <a:rPr lang="en-US" dirty="0"/>
              <a:t>A staffing can be held to prepare for an IEP, but this does not serve as an IEP Meeting, draft IEP documents can come out of a staffing.</a:t>
            </a:r>
          </a:p>
          <a:p>
            <a:r>
              <a:rPr lang="en-US" dirty="0"/>
              <a:t>Agenda should be created with a purpose of meeting </a:t>
            </a:r>
          </a:p>
        </p:txBody>
      </p:sp>
    </p:spTree>
    <p:extLst>
      <p:ext uri="{BB962C8B-B14F-4D97-AF65-F5344CB8AC3E}">
        <p14:creationId xmlns:p14="http://schemas.microsoft.com/office/powerpoint/2010/main" val="4265846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6B2EC-91C2-442B-8FB3-7EF3A01B9183}"/>
              </a:ext>
            </a:extLst>
          </p:cNvPr>
          <p:cNvSpPr>
            <a:spLocks noGrp="1"/>
          </p:cNvSpPr>
          <p:nvPr>
            <p:ph type="title"/>
          </p:nvPr>
        </p:nvSpPr>
        <p:spPr/>
        <p:txBody>
          <a:bodyPr/>
          <a:lstStyle/>
          <a:p>
            <a:r>
              <a:rPr lang="en-US" dirty="0"/>
              <a:t>Preparing and Conducting an IEP: IEP </a:t>
            </a:r>
          </a:p>
        </p:txBody>
      </p:sp>
      <p:sp>
        <p:nvSpPr>
          <p:cNvPr id="3" name="Content Placeholder 2">
            <a:extLst>
              <a:ext uri="{FF2B5EF4-FFF2-40B4-BE49-F238E27FC236}">
                <a16:creationId xmlns:a16="http://schemas.microsoft.com/office/drawing/2014/main" id="{42EDA924-9C6A-40C3-9342-55D4C8630C7E}"/>
              </a:ext>
            </a:extLst>
          </p:cNvPr>
          <p:cNvSpPr>
            <a:spLocks noGrp="1"/>
          </p:cNvSpPr>
          <p:nvPr>
            <p:ph idx="1"/>
          </p:nvPr>
        </p:nvSpPr>
        <p:spPr/>
        <p:txBody>
          <a:bodyPr>
            <a:normAutofit fontScale="85000" lnSpcReduction="20000"/>
          </a:bodyPr>
          <a:lstStyle/>
          <a:p>
            <a:r>
              <a:rPr lang="en-US" dirty="0"/>
              <a:t>Introduction of all team members and review  of purpose and the process of an IEP meeting</a:t>
            </a:r>
          </a:p>
          <a:p>
            <a:r>
              <a:rPr lang="en-US" dirty="0"/>
              <a:t>Pass out the agenda and state length of time for meeting; offer parents a copy of their Procedural Safeguards</a:t>
            </a:r>
          </a:p>
          <a:p>
            <a:r>
              <a:rPr lang="en-US" dirty="0"/>
              <a:t>Review assessments, if applicable</a:t>
            </a:r>
          </a:p>
          <a:p>
            <a:r>
              <a:rPr lang="en-US" dirty="0"/>
              <a:t>Determine eligibility, initial or continuing </a:t>
            </a:r>
          </a:p>
          <a:p>
            <a:r>
              <a:rPr lang="en-US" dirty="0"/>
              <a:t>Identify strengths and parent concerns, as well as areas of need ( i.e. academic, social/emotional, transitional, daily living, etc.).</a:t>
            </a:r>
          </a:p>
          <a:p>
            <a:r>
              <a:rPr lang="en-US" dirty="0"/>
              <a:t>Develop goals and objectives/benchmarks that address identified needs (including transitional goals for students over the age of 14); Develop behavior goals or behavior intervention as needed.</a:t>
            </a:r>
          </a:p>
          <a:p>
            <a:r>
              <a:rPr lang="en-US" dirty="0"/>
              <a:t>Identify designated instructional services necessary for the student to benefit from the educational program and the amount, location and frequency of services that the student will receive</a:t>
            </a:r>
          </a:p>
          <a:p>
            <a:r>
              <a:rPr lang="en-US" dirty="0"/>
              <a:t>Identify programs where goals and objectives/IEP can be implemented in the least restrictive environment—put all options discussed in writing on the IEP ( “programs and services considered” ).</a:t>
            </a:r>
          </a:p>
          <a:p>
            <a:r>
              <a:rPr lang="en-US" dirty="0"/>
              <a:t>Summarize  decisions of team signatures and conclude meeting. If needed set a date and time for the next meeting.</a:t>
            </a:r>
          </a:p>
        </p:txBody>
      </p:sp>
    </p:spTree>
    <p:extLst>
      <p:ext uri="{BB962C8B-B14F-4D97-AF65-F5344CB8AC3E}">
        <p14:creationId xmlns:p14="http://schemas.microsoft.com/office/powerpoint/2010/main" val="428645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48596-74AF-409A-9953-5847FB4F352A}"/>
              </a:ext>
            </a:extLst>
          </p:cNvPr>
          <p:cNvSpPr>
            <a:spLocks noGrp="1"/>
          </p:cNvSpPr>
          <p:nvPr>
            <p:ph type="title"/>
          </p:nvPr>
        </p:nvSpPr>
        <p:spPr/>
        <p:txBody>
          <a:bodyPr/>
          <a:lstStyle/>
          <a:p>
            <a:r>
              <a:rPr lang="en-US" dirty="0"/>
              <a:t>Preparing and Conducting an IEP: Elements of an IEP</a:t>
            </a:r>
          </a:p>
        </p:txBody>
      </p:sp>
      <p:sp>
        <p:nvSpPr>
          <p:cNvPr id="3" name="Content Placeholder 2">
            <a:extLst>
              <a:ext uri="{FF2B5EF4-FFF2-40B4-BE49-F238E27FC236}">
                <a16:creationId xmlns:a16="http://schemas.microsoft.com/office/drawing/2014/main" id="{9919763C-EEF6-4DFF-9342-45CBED5B0D79}"/>
              </a:ext>
            </a:extLst>
          </p:cNvPr>
          <p:cNvSpPr>
            <a:spLocks noGrp="1"/>
          </p:cNvSpPr>
          <p:nvPr>
            <p:ph idx="1"/>
          </p:nvPr>
        </p:nvSpPr>
        <p:spPr/>
        <p:txBody>
          <a:bodyPr/>
          <a:lstStyle/>
          <a:p>
            <a:r>
              <a:rPr lang="en-US" b="1" dirty="0"/>
              <a:t>A legally defensible IEP includes:</a:t>
            </a:r>
          </a:p>
          <a:p>
            <a:r>
              <a:rPr lang="en-US" dirty="0"/>
              <a:t>Eligibility</a:t>
            </a:r>
          </a:p>
          <a:p>
            <a:pPr lvl="1"/>
            <a:r>
              <a:rPr lang="en-US" dirty="0"/>
              <a:t>Effects of Disability</a:t>
            </a:r>
          </a:p>
          <a:p>
            <a:r>
              <a:rPr lang="en-US" dirty="0"/>
              <a:t>Parent Input</a:t>
            </a:r>
          </a:p>
          <a:p>
            <a:r>
              <a:rPr lang="en-US" dirty="0"/>
              <a:t>Present Levels of Performance</a:t>
            </a:r>
          </a:p>
          <a:p>
            <a:r>
              <a:rPr lang="en-US" dirty="0"/>
              <a:t>Instructional Accommodations and Modifications</a:t>
            </a:r>
          </a:p>
          <a:p>
            <a:r>
              <a:rPr lang="en-US" dirty="0"/>
              <a:t>Goals</a:t>
            </a:r>
          </a:p>
          <a:p>
            <a:r>
              <a:rPr lang="en-US" dirty="0"/>
              <a:t>Related Services and Supports (Extended School Year)</a:t>
            </a:r>
          </a:p>
          <a:p>
            <a:r>
              <a:rPr lang="en-US" dirty="0"/>
              <a:t>Transition Plan (14+)</a:t>
            </a:r>
          </a:p>
          <a:p>
            <a:r>
              <a:rPr lang="en-US" dirty="0"/>
              <a:t>Offer of Free and Appropriate Public Education (FAPE)</a:t>
            </a:r>
          </a:p>
          <a:p>
            <a:r>
              <a:rPr lang="en-US" dirty="0"/>
              <a:t>Signatures</a:t>
            </a:r>
          </a:p>
          <a:p>
            <a:endParaRPr lang="en-US" dirty="0"/>
          </a:p>
          <a:p>
            <a:endParaRPr lang="en-US" dirty="0"/>
          </a:p>
          <a:p>
            <a:endParaRPr lang="en-US" dirty="0"/>
          </a:p>
        </p:txBody>
      </p:sp>
    </p:spTree>
    <p:extLst>
      <p:ext uri="{BB962C8B-B14F-4D97-AF65-F5344CB8AC3E}">
        <p14:creationId xmlns:p14="http://schemas.microsoft.com/office/powerpoint/2010/main" val="151007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B2BE6-269F-46D5-BA73-5DBCD2772F94}"/>
              </a:ext>
            </a:extLst>
          </p:cNvPr>
          <p:cNvSpPr>
            <a:spLocks noGrp="1"/>
          </p:cNvSpPr>
          <p:nvPr>
            <p:ph type="title"/>
          </p:nvPr>
        </p:nvSpPr>
        <p:spPr>
          <a:xfrm>
            <a:off x="0" y="1123837"/>
            <a:ext cx="3260035" cy="4601183"/>
          </a:xfrm>
        </p:spPr>
        <p:txBody>
          <a:bodyPr/>
          <a:lstStyle/>
          <a:p>
            <a:r>
              <a:rPr lang="en-US" dirty="0"/>
              <a:t>Preparing and Conducting an IEP: Implementation</a:t>
            </a:r>
          </a:p>
        </p:txBody>
      </p:sp>
      <p:sp>
        <p:nvSpPr>
          <p:cNvPr id="3" name="Content Placeholder 2">
            <a:extLst>
              <a:ext uri="{FF2B5EF4-FFF2-40B4-BE49-F238E27FC236}">
                <a16:creationId xmlns:a16="http://schemas.microsoft.com/office/drawing/2014/main" id="{A32C5440-2760-4FD9-B556-B9D0526321B0}"/>
              </a:ext>
            </a:extLst>
          </p:cNvPr>
          <p:cNvSpPr>
            <a:spLocks noGrp="1"/>
          </p:cNvSpPr>
          <p:nvPr>
            <p:ph idx="1"/>
          </p:nvPr>
        </p:nvSpPr>
        <p:spPr/>
        <p:txBody>
          <a:bodyPr/>
          <a:lstStyle/>
          <a:p>
            <a:r>
              <a:rPr lang="en-US" dirty="0"/>
              <a:t>Case managers must make sure the IEP is processed and sent home for parents/guardian.</a:t>
            </a:r>
          </a:p>
          <a:p>
            <a:r>
              <a:rPr lang="en-US" dirty="0"/>
              <a:t>Case manager needs to review notes from IEP and make sure that follow through is occurring (i.e. Chem teacher is sending home weekly updates, social worker is investigating a new therapist, parents taking student to an optometrist). </a:t>
            </a:r>
          </a:p>
          <a:p>
            <a:r>
              <a:rPr lang="en-US" dirty="0"/>
              <a:t>Case manager may need to make ongoing contacts, always record consulting and planning and follow-up conversations.</a:t>
            </a:r>
          </a:p>
          <a:p>
            <a:r>
              <a:rPr lang="en-US" dirty="0"/>
              <a:t>Case manager may want to meet with a few of the team members to review and de-brief after the IEP; reflecting on what went well, what needs to be reviewed or changed for the next IEP.</a:t>
            </a:r>
          </a:p>
          <a:p>
            <a:r>
              <a:rPr lang="en-US" dirty="0"/>
              <a:t>Team should continue to be in contact after the meeting and will always want to refer back to the IEP meeting and agreements during the implementation process.</a:t>
            </a:r>
          </a:p>
        </p:txBody>
      </p:sp>
    </p:spTree>
    <p:extLst>
      <p:ext uri="{BB962C8B-B14F-4D97-AF65-F5344CB8AC3E}">
        <p14:creationId xmlns:p14="http://schemas.microsoft.com/office/powerpoint/2010/main" val="818892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4705A-BE4C-41CC-BDA4-1B643DDC2BEA}"/>
              </a:ext>
            </a:extLst>
          </p:cNvPr>
          <p:cNvSpPr>
            <a:spLocks noGrp="1"/>
          </p:cNvSpPr>
          <p:nvPr>
            <p:ph type="title"/>
          </p:nvPr>
        </p:nvSpPr>
        <p:spPr/>
        <p:txBody>
          <a:bodyPr/>
          <a:lstStyle/>
          <a:p>
            <a:r>
              <a:rPr lang="en-US" dirty="0"/>
              <a:t>Preparing and Conducting an IEP: Additional IEP tips</a:t>
            </a:r>
          </a:p>
        </p:txBody>
      </p:sp>
      <p:sp>
        <p:nvSpPr>
          <p:cNvPr id="3" name="Content Placeholder 2">
            <a:extLst>
              <a:ext uri="{FF2B5EF4-FFF2-40B4-BE49-F238E27FC236}">
                <a16:creationId xmlns:a16="http://schemas.microsoft.com/office/drawing/2014/main" id="{A82ADFA1-F9A6-43E6-B76D-9DBC402709E2}"/>
              </a:ext>
            </a:extLst>
          </p:cNvPr>
          <p:cNvSpPr>
            <a:spLocks noGrp="1"/>
          </p:cNvSpPr>
          <p:nvPr>
            <p:ph idx="1"/>
          </p:nvPr>
        </p:nvSpPr>
        <p:spPr/>
        <p:txBody>
          <a:bodyPr/>
          <a:lstStyle/>
          <a:p>
            <a:r>
              <a:rPr lang="en-US" dirty="0"/>
              <a:t>Remember that many members of the IEP may not be familiar with terminology or jargon relating to Special Education—keep language understandable, but if you must use terminology make sure that you clarify for all team members.</a:t>
            </a:r>
          </a:p>
          <a:p>
            <a:r>
              <a:rPr lang="en-US" dirty="0"/>
              <a:t>An IEP should start and end at the designated time; if time runs out and agenda items still need to be completed , then consult with team for an extension or the IEP can be rescheduled for another time and date. Note: case manager must take into consideration timeliness, and plan accordingly.</a:t>
            </a:r>
          </a:p>
          <a:p>
            <a:r>
              <a:rPr lang="en-US" dirty="0"/>
              <a:t>If an IEP team member begins to feel uncomfortable with the turn the IEP is taking ( for example, marked hostility, inappropriate language, etc.) it is appropriate to take a break. And, it can at times be appropriate to ask that the team conclude the meeting and meet at anther time, especially if an administrator or their designee was not able to be in attendance.</a:t>
            </a:r>
          </a:p>
          <a:p>
            <a:pPr marL="0" indent="0">
              <a:buNone/>
            </a:pPr>
            <a:r>
              <a:rPr lang="en-US" dirty="0"/>
              <a:t> </a:t>
            </a:r>
          </a:p>
          <a:p>
            <a:endParaRPr lang="en-US" dirty="0"/>
          </a:p>
        </p:txBody>
      </p:sp>
    </p:spTree>
    <p:extLst>
      <p:ext uri="{BB962C8B-B14F-4D97-AF65-F5344CB8AC3E}">
        <p14:creationId xmlns:p14="http://schemas.microsoft.com/office/powerpoint/2010/main" val="2803357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056BF-02A3-4406-839A-535BDDCBF737}"/>
              </a:ext>
            </a:extLst>
          </p:cNvPr>
          <p:cNvSpPr>
            <a:spLocks noGrp="1"/>
          </p:cNvSpPr>
          <p:nvPr>
            <p:ph type="title"/>
          </p:nvPr>
        </p:nvSpPr>
        <p:spPr/>
        <p:txBody>
          <a:bodyPr/>
          <a:lstStyle/>
          <a:p>
            <a:r>
              <a:rPr lang="en-US" dirty="0"/>
              <a:t>Preparing and Conducting an IEP: Additional IEP tips</a:t>
            </a:r>
          </a:p>
        </p:txBody>
      </p:sp>
      <p:sp>
        <p:nvSpPr>
          <p:cNvPr id="3" name="Content Placeholder 2">
            <a:extLst>
              <a:ext uri="{FF2B5EF4-FFF2-40B4-BE49-F238E27FC236}">
                <a16:creationId xmlns:a16="http://schemas.microsoft.com/office/drawing/2014/main" id="{CFEBD5AE-5C22-4F12-B19F-35389CAA8FFE}"/>
              </a:ext>
            </a:extLst>
          </p:cNvPr>
          <p:cNvSpPr>
            <a:spLocks noGrp="1"/>
          </p:cNvSpPr>
          <p:nvPr>
            <p:ph idx="1"/>
          </p:nvPr>
        </p:nvSpPr>
        <p:spPr/>
        <p:txBody>
          <a:bodyPr>
            <a:normAutofit fontScale="92500" lnSpcReduction="10000"/>
          </a:bodyPr>
          <a:lstStyle/>
          <a:p>
            <a:r>
              <a:rPr lang="en-US" dirty="0"/>
              <a:t>Highlight collaboration as an IEP team (one of the reasons pre-planning is so important); all members of the team are essential to creating an effective IEP—that idea and mood should be pervasive throughout the entire meeting.</a:t>
            </a:r>
          </a:p>
          <a:p>
            <a:r>
              <a:rPr lang="en-US" dirty="0"/>
              <a:t>It is important to utilize team members underlying interests to move from competition into collaboration, while maintaining a strong and positive team spirit.</a:t>
            </a:r>
          </a:p>
          <a:p>
            <a:r>
              <a:rPr lang="en-US" dirty="0"/>
              <a:t>Consider the emotional element of an IEP; examine the role of feeling and emotions as motivators of behavior.</a:t>
            </a:r>
          </a:p>
          <a:p>
            <a:r>
              <a:rPr lang="en-US" dirty="0"/>
              <a:t>Avoid using accusatory language, such as, “ your agency never called me back. Instead use a neutral tone and state the problem, without assigning blame, while offering a forum for resolution,” at the last meeting there was an agreement that Mental Health would contact the case manager on a weekly basis. I know that everyone is busy, but what can we do as a team to meet this expectation of the IEP. Let’s consider some suggestions…”</a:t>
            </a:r>
          </a:p>
          <a:p>
            <a:r>
              <a:rPr lang="en-US" dirty="0"/>
              <a:t>Finally, remember that the IEP is created for the student . Whether a student participates and regardless of the age of the student, a student should feel like they are always part of the team.</a:t>
            </a:r>
          </a:p>
        </p:txBody>
      </p:sp>
    </p:spTree>
    <p:extLst>
      <p:ext uri="{BB962C8B-B14F-4D97-AF65-F5344CB8AC3E}">
        <p14:creationId xmlns:p14="http://schemas.microsoft.com/office/powerpoint/2010/main" val="3890657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55AD7-33FC-474B-99E2-D32F5565E2EA}"/>
              </a:ext>
            </a:extLst>
          </p:cNvPr>
          <p:cNvSpPr>
            <a:spLocks noGrp="1"/>
          </p:cNvSpPr>
          <p:nvPr>
            <p:ph type="title"/>
          </p:nvPr>
        </p:nvSpPr>
        <p:spPr/>
        <p:txBody>
          <a:bodyPr/>
          <a:lstStyle/>
          <a:p>
            <a:r>
              <a:rPr lang="en-US" dirty="0"/>
              <a:t>Preparing and Conducting an IEP: </a:t>
            </a:r>
            <a:br>
              <a:rPr lang="en-US" dirty="0"/>
            </a:br>
            <a:r>
              <a:rPr lang="en-US" dirty="0"/>
              <a:t>Translation</a:t>
            </a:r>
          </a:p>
        </p:txBody>
      </p:sp>
      <p:sp>
        <p:nvSpPr>
          <p:cNvPr id="3" name="Content Placeholder 2">
            <a:extLst>
              <a:ext uri="{FF2B5EF4-FFF2-40B4-BE49-F238E27FC236}">
                <a16:creationId xmlns:a16="http://schemas.microsoft.com/office/drawing/2014/main" id="{B8E42B1C-A02A-463D-A62A-6357015B955E}"/>
              </a:ext>
            </a:extLst>
          </p:cNvPr>
          <p:cNvSpPr>
            <a:spLocks noGrp="1"/>
          </p:cNvSpPr>
          <p:nvPr>
            <p:ph idx="1"/>
          </p:nvPr>
        </p:nvSpPr>
        <p:spPr/>
        <p:txBody>
          <a:bodyPr/>
          <a:lstStyle/>
          <a:p>
            <a:r>
              <a:rPr lang="en-US" dirty="0"/>
              <a:t>If the IEP needs to be translated meet with the translator prior to meeting to review purpose of meeting, as well as the format and process of the IEP; Key terminology should be reviewed and identified. If the student is not familiar with the student, review some background information with the translator (as pertains to the IEP)so that he/she will have sense of the IEP and the individuals involved.</a:t>
            </a:r>
          </a:p>
          <a:p>
            <a:r>
              <a:rPr lang="en-US" dirty="0"/>
              <a:t>If an IEP is being translated for a parent/guardian al team members should address questions and comments to the parent/guardian. Don’t get into the routine of saying things such as, “ Tell Mrs. Lopez that Jose is doing well in math.” Speak directly to the parent/guardian.</a:t>
            </a:r>
          </a:p>
          <a:p>
            <a:endParaRPr lang="en-US" dirty="0"/>
          </a:p>
        </p:txBody>
      </p:sp>
    </p:spTree>
    <p:extLst>
      <p:ext uri="{BB962C8B-B14F-4D97-AF65-F5344CB8AC3E}">
        <p14:creationId xmlns:p14="http://schemas.microsoft.com/office/powerpoint/2010/main" val="4204027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3B21B2-6647-4C6C-9F8B-E1B14EF27E62}"/>
              </a:ext>
            </a:extLst>
          </p:cNvPr>
          <p:cNvSpPr txBox="1"/>
          <p:nvPr/>
        </p:nvSpPr>
        <p:spPr>
          <a:xfrm>
            <a:off x="318050" y="833274"/>
            <a:ext cx="5168349" cy="6024726"/>
          </a:xfrm>
          <a:prstGeom prst="rect">
            <a:avLst/>
          </a:prstGeom>
          <a:noFill/>
        </p:spPr>
        <p:txBody>
          <a:bodyPr wrap="square">
            <a:spAutoFit/>
          </a:bodyPr>
          <a:lstStyle/>
          <a:p>
            <a:pPr marL="2286000" marR="0">
              <a:lnSpc>
                <a:spcPct val="115000"/>
              </a:lnSpc>
              <a:spcBef>
                <a:spcPts val="1200"/>
              </a:spcBef>
              <a:spcAft>
                <a:spcPts val="300"/>
              </a:spcAft>
            </a:pPr>
            <a:endParaRPr lang="en-US" sz="2000" b="1" i="1" dirty="0">
              <a:effectLst/>
              <a:latin typeface="Cambria" panose="020405030504060302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ADA - Americans with Disabilities Act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ADD - Attention Deficit Disorder</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ADHD - Attention Deficit Hyperactive Disorder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ASL - American Sign Language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 Assistive Technology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BIP - Behavioral Intervention Plan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CEC - Council for Exceptional Children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ED- Emotionally Disabled</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ELL- English Language Learner</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ERMHS-Educationally Related Mental Health Services</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ESL - English as a Second Language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FAPE - Free and Appropriate Public Education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FBA - Functional Behavioral Assessment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HI - Hearing Impaired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HOH-Hard of Hearing</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IDEA - Individuals with Disabilities Education Act </a:t>
            </a:r>
          </a:p>
          <a:p>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IEP - Individualized Education Program (sometimes called Individualized Education Plan) </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B34C03DF-4B1B-47F1-940B-6655EDCFB821}"/>
              </a:ext>
            </a:extLst>
          </p:cNvPr>
          <p:cNvSpPr txBox="1"/>
          <p:nvPr/>
        </p:nvSpPr>
        <p:spPr>
          <a:xfrm>
            <a:off x="6606211" y="863084"/>
            <a:ext cx="5267739" cy="5158335"/>
          </a:xfrm>
          <a:prstGeom prst="rect">
            <a:avLst/>
          </a:prstGeom>
          <a:noFill/>
        </p:spPr>
        <p:txBody>
          <a:bodyPr wrap="square" rtlCol="0">
            <a:spAutoFit/>
          </a:bodyPr>
          <a:lstStyle/>
          <a:p>
            <a:pPr marL="2286000" marR="0">
              <a:lnSpc>
                <a:spcPct val="115000"/>
              </a:lnSpc>
              <a:spcBef>
                <a:spcPts val="1200"/>
              </a:spcBef>
              <a:spcAft>
                <a:spcPts val="300"/>
              </a:spcAft>
            </a:pPr>
            <a:r>
              <a:rPr lang="en-US" sz="1800" b="1" i="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IQ - Intelligence Quotient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LD - Learning Disabilities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LEP - Limited-English-Proficient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LRE - Least Restrictive Environment </a:t>
            </a:r>
            <a:r>
              <a:rPr lang="en-US" sz="1800" i="1" u="sng"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OH-Orthopedically Handicapped</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OHI-Other Heath Impaired</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OT-Occupational Therapy</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O&amp;M-Orientation and Mobility</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PDD - Pervasive Developmental Disorders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RSP-Resource Specialist Program</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SDC-Special Day Class</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SELPA-Special Education Local Plan Area</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SH-Severely Handicapped</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SLD-Specific Learning Disability</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SST-Student Study Team</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TBI - Traumatic Brain Injury </a:t>
            </a:r>
            <a:endParaRPr lang="en-US" sz="1800" dirty="0">
              <a:effectLst/>
              <a:latin typeface="Times New Roman" panose="02020603050405020304" pitchFamily="18" charset="0"/>
              <a:ea typeface="Times New Roman" panose="02020603050405020304" pitchFamily="18" charset="0"/>
            </a:endParaRPr>
          </a:p>
          <a:p>
            <a:pPr marL="0" marR="0"/>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VI - Visually Impaired</a:t>
            </a:r>
            <a:endParaRPr lang="en-US" dirty="0"/>
          </a:p>
        </p:txBody>
      </p:sp>
      <p:sp>
        <p:nvSpPr>
          <p:cNvPr id="8" name="TextBox 7">
            <a:extLst>
              <a:ext uri="{FF2B5EF4-FFF2-40B4-BE49-F238E27FC236}">
                <a16:creationId xmlns:a16="http://schemas.microsoft.com/office/drawing/2014/main" id="{716B2002-60FA-4EF5-AFB2-E1C8F2AC986C}"/>
              </a:ext>
            </a:extLst>
          </p:cNvPr>
          <p:cNvSpPr txBox="1"/>
          <p:nvPr/>
        </p:nvSpPr>
        <p:spPr>
          <a:xfrm>
            <a:off x="4200938" y="326612"/>
            <a:ext cx="7288697" cy="523220"/>
          </a:xfrm>
          <a:prstGeom prst="rect">
            <a:avLst/>
          </a:prstGeom>
          <a:noFill/>
        </p:spPr>
        <p:txBody>
          <a:bodyPr wrap="square" rtlCol="0">
            <a:spAutoFit/>
          </a:bodyPr>
          <a:lstStyle/>
          <a:p>
            <a:r>
              <a:rPr lang="en-US" sz="2800" b="1" u="sng" dirty="0"/>
              <a:t>Acronym List</a:t>
            </a:r>
          </a:p>
        </p:txBody>
      </p:sp>
    </p:spTree>
    <p:extLst>
      <p:ext uri="{BB962C8B-B14F-4D97-AF65-F5344CB8AC3E}">
        <p14:creationId xmlns:p14="http://schemas.microsoft.com/office/powerpoint/2010/main" val="935349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9E095-E18A-45B7-8309-BFE2CB4E4062}"/>
              </a:ext>
            </a:extLst>
          </p:cNvPr>
          <p:cNvSpPr>
            <a:spLocks noGrp="1"/>
          </p:cNvSpPr>
          <p:nvPr>
            <p:ph type="ctrTitle"/>
          </p:nvPr>
        </p:nvSpPr>
        <p:spPr/>
        <p:txBody>
          <a:bodyPr/>
          <a:lstStyle/>
          <a:p>
            <a:r>
              <a:rPr lang="en-US" dirty="0"/>
              <a:t>Questions?</a:t>
            </a:r>
            <a:br>
              <a:rPr lang="en-US" dirty="0"/>
            </a:br>
            <a:endParaRPr lang="en-US" dirty="0"/>
          </a:p>
        </p:txBody>
      </p:sp>
    </p:spTree>
    <p:extLst>
      <p:ext uri="{BB962C8B-B14F-4D97-AF65-F5344CB8AC3E}">
        <p14:creationId xmlns:p14="http://schemas.microsoft.com/office/powerpoint/2010/main" val="705674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F2DD7-96B5-4CC6-AB32-CE1949DA0236}"/>
              </a:ext>
            </a:extLst>
          </p:cNvPr>
          <p:cNvSpPr>
            <a:spLocks noGrp="1"/>
          </p:cNvSpPr>
          <p:nvPr>
            <p:ph type="title"/>
          </p:nvPr>
        </p:nvSpPr>
        <p:spPr>
          <a:xfrm>
            <a:off x="252919" y="1123837"/>
            <a:ext cx="3113133" cy="4601183"/>
          </a:xfrm>
        </p:spPr>
        <p:txBody>
          <a:bodyPr/>
          <a:lstStyle/>
          <a:p>
            <a:r>
              <a:rPr lang="en-US" dirty="0"/>
              <a:t>Thank You!</a:t>
            </a:r>
            <a:br>
              <a:rPr lang="en-US" dirty="0"/>
            </a:br>
            <a:br>
              <a:rPr lang="en-US" dirty="0"/>
            </a:br>
            <a:br>
              <a:rPr lang="en-US" dirty="0"/>
            </a:br>
            <a:r>
              <a:rPr lang="en-US" dirty="0"/>
              <a:t>Your Attendance and Support is Appreciated!</a:t>
            </a:r>
          </a:p>
        </p:txBody>
      </p:sp>
      <p:sp>
        <p:nvSpPr>
          <p:cNvPr id="3" name="TextBox 2">
            <a:extLst>
              <a:ext uri="{FF2B5EF4-FFF2-40B4-BE49-F238E27FC236}">
                <a16:creationId xmlns:a16="http://schemas.microsoft.com/office/drawing/2014/main" id="{7F1CF029-41FF-4E0A-A7BB-C5F7ED3D57E1}"/>
              </a:ext>
            </a:extLst>
          </p:cNvPr>
          <p:cNvSpPr txBox="1"/>
          <p:nvPr/>
        </p:nvSpPr>
        <p:spPr>
          <a:xfrm>
            <a:off x="4505739" y="1123837"/>
            <a:ext cx="5830957" cy="4154984"/>
          </a:xfrm>
          <a:prstGeom prst="rect">
            <a:avLst/>
          </a:prstGeom>
          <a:noFill/>
        </p:spPr>
        <p:txBody>
          <a:bodyPr wrap="square" rtlCol="0">
            <a:spAutoFit/>
          </a:bodyPr>
          <a:lstStyle/>
          <a:p>
            <a:r>
              <a:rPr lang="en-US" sz="2400" b="1" dirty="0"/>
              <a:t>Further questions regarding IEPs and/or SELPA Professional Development?</a:t>
            </a:r>
          </a:p>
          <a:p>
            <a:endParaRPr lang="en-US" sz="2400" b="1" dirty="0"/>
          </a:p>
          <a:p>
            <a:endParaRPr lang="en-US" sz="2400" b="1" dirty="0"/>
          </a:p>
          <a:p>
            <a:r>
              <a:rPr lang="en-US" sz="2400" b="1" dirty="0"/>
              <a:t>Contact: Jennifer Henig, SELPA Program Specialist</a:t>
            </a:r>
          </a:p>
          <a:p>
            <a:r>
              <a:rPr lang="en-US" sz="2400" b="1" dirty="0"/>
              <a:t>831-637-9269  x312</a:t>
            </a:r>
          </a:p>
          <a:p>
            <a:endParaRPr lang="en-US" sz="2400" b="1" dirty="0"/>
          </a:p>
          <a:p>
            <a:r>
              <a:rPr lang="en-US" sz="2400" b="1" dirty="0"/>
              <a:t>Or</a:t>
            </a:r>
          </a:p>
          <a:p>
            <a:endParaRPr lang="en-US" sz="2400" b="1" dirty="0"/>
          </a:p>
          <a:p>
            <a:r>
              <a:rPr lang="en-US" sz="2400" b="1" dirty="0" err="1"/>
              <a:t>jhenig@sbcoe.og</a:t>
            </a:r>
            <a:endParaRPr lang="en-US" sz="2400" b="1" dirty="0"/>
          </a:p>
        </p:txBody>
      </p:sp>
    </p:spTree>
    <p:extLst>
      <p:ext uri="{BB962C8B-B14F-4D97-AF65-F5344CB8AC3E}">
        <p14:creationId xmlns:p14="http://schemas.microsoft.com/office/powerpoint/2010/main" val="4237772281"/>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428</TotalTime>
  <Words>2350</Words>
  <Application>Microsoft Office PowerPoint</Application>
  <PresentationFormat>Widescreen</PresentationFormat>
  <Paragraphs>171</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Calibri</vt:lpstr>
      <vt:lpstr>Cambria</vt:lpstr>
      <vt:lpstr>Corbel</vt:lpstr>
      <vt:lpstr>Courier New</vt:lpstr>
      <vt:lpstr>Symbol</vt:lpstr>
      <vt:lpstr>Times New Roman</vt:lpstr>
      <vt:lpstr>Wingdings 2</vt:lpstr>
      <vt:lpstr>Frame</vt:lpstr>
      <vt:lpstr>  IEP 101: Planning and Implementing an Individualized Education Plan </vt:lpstr>
      <vt:lpstr>PowerPoint Presentation</vt:lpstr>
      <vt:lpstr>13 areas of qualifying disability</vt:lpstr>
      <vt:lpstr>13 areas of qualifying disability</vt:lpstr>
      <vt:lpstr>13 areas of qualifying disability</vt:lpstr>
      <vt:lpstr>13 areas of qualifying disability</vt:lpstr>
      <vt:lpstr>13 areas of qualifying disability</vt:lpstr>
      <vt:lpstr>13 areas of qualifying disability</vt:lpstr>
      <vt:lpstr>13 areas of qualifying disability</vt:lpstr>
      <vt:lpstr>13 areas of qualifying disability</vt:lpstr>
      <vt:lpstr>Preparing and Conducting an IEP: Stages</vt:lpstr>
      <vt:lpstr>Preparing and Conducting an IEP:  Pre-Planning</vt:lpstr>
      <vt:lpstr>Preparing and Conducting an IEP: IEP </vt:lpstr>
      <vt:lpstr>Preparing and Conducting an IEP: Elements of an IEP</vt:lpstr>
      <vt:lpstr>Preparing and Conducting an IEP: Implementation</vt:lpstr>
      <vt:lpstr>Preparing and Conducting an IEP: Additional IEP tips</vt:lpstr>
      <vt:lpstr>Preparing and Conducting an IEP: Additional IEP tips</vt:lpstr>
      <vt:lpstr>Preparing and Conducting an IEP:  Translation</vt:lpstr>
      <vt:lpstr>PowerPoint Presentation</vt:lpstr>
      <vt:lpstr>Questions? </vt:lpstr>
      <vt:lpstr>Thank You!   Your Attendance and Support is Appreciated!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IEP 101   </dc:title>
  <dc:creator>Jennifer Henig</dc:creator>
  <cp:lastModifiedBy>Jennifer Henig</cp:lastModifiedBy>
  <cp:revision>29</cp:revision>
  <dcterms:created xsi:type="dcterms:W3CDTF">2020-09-14T16:14:16Z</dcterms:created>
  <dcterms:modified xsi:type="dcterms:W3CDTF">2020-09-16T17:06:33Z</dcterms:modified>
</cp:coreProperties>
</file>