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22"/>
  </p:notesMasterIdLst>
  <p:handoutMasterIdLst>
    <p:handoutMasterId r:id="rId23"/>
  </p:handoutMasterIdLst>
  <p:sldIdLst>
    <p:sldId id="280" r:id="rId2"/>
    <p:sldId id="281" r:id="rId3"/>
    <p:sldId id="282" r:id="rId4"/>
    <p:sldId id="257" r:id="rId5"/>
    <p:sldId id="260" r:id="rId6"/>
    <p:sldId id="259" r:id="rId7"/>
    <p:sldId id="283" r:id="rId8"/>
    <p:sldId id="275" r:id="rId9"/>
    <p:sldId id="290" r:id="rId10"/>
    <p:sldId id="288" r:id="rId11"/>
    <p:sldId id="279" r:id="rId12"/>
    <p:sldId id="277" r:id="rId13"/>
    <p:sldId id="289" r:id="rId14"/>
    <p:sldId id="276" r:id="rId15"/>
    <p:sldId id="284" r:id="rId16"/>
    <p:sldId id="269" r:id="rId17"/>
    <p:sldId id="285" r:id="rId18"/>
    <p:sldId id="278" r:id="rId19"/>
    <p:sldId id="291" r:id="rId20"/>
    <p:sldId id="292" r:id="rId21"/>
  </p:sldIdLst>
  <p:sldSz cx="9144000" cy="6858000" type="screen4x3"/>
  <p:notesSz cx="6858000" cy="9313863"/>
  <p:defaultTextStyle>
    <a:defPPr>
      <a:defRPr lang="en-US"/>
    </a:defPPr>
    <a:lvl1pPr algn="l" rtl="0" eaLnBrk="0" fontAlgn="base" hangingPunct="0">
      <a:spcBef>
        <a:spcPct val="0"/>
      </a:spcBef>
      <a:spcAft>
        <a:spcPct val="0"/>
      </a:spcAft>
      <a:defRPr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2" autoAdjust="0"/>
    <p:restoredTop sz="97110" autoAdjust="0"/>
  </p:normalViewPr>
  <p:slideViewPr>
    <p:cSldViewPr>
      <p:cViewPr varScale="1">
        <p:scale>
          <a:sx n="114" d="100"/>
          <a:sy n="114" d="100"/>
        </p:scale>
        <p:origin x="221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dirty="0"/>
          </a:p>
        </p:txBody>
      </p:sp>
      <p:sp>
        <p:nvSpPr>
          <p:cNvPr id="48131" name="Rectangle 3"/>
          <p:cNvSpPr>
            <a:spLocks noGrp="1" noChangeArrowheads="1"/>
          </p:cNvSpPr>
          <p:nvPr>
            <p:ph type="dt" sz="quarter" idx="1"/>
          </p:nvPr>
        </p:nvSpPr>
        <p:spPr bwMode="auto">
          <a:xfrm>
            <a:off x="3884613" y="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dirty="0"/>
          </a:p>
        </p:txBody>
      </p:sp>
      <p:sp>
        <p:nvSpPr>
          <p:cNvPr id="48132" name="Rectangle 4"/>
          <p:cNvSpPr>
            <a:spLocks noGrp="1" noChangeArrowheads="1"/>
          </p:cNvSpPr>
          <p:nvPr>
            <p:ph type="ftr" sz="quarter" idx="2"/>
          </p:nvPr>
        </p:nvSpPr>
        <p:spPr bwMode="auto">
          <a:xfrm>
            <a:off x="0" y="8846553"/>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dirty="0"/>
          </a:p>
        </p:txBody>
      </p:sp>
      <p:sp>
        <p:nvSpPr>
          <p:cNvPr id="48133" name="Rectangle 5"/>
          <p:cNvSpPr>
            <a:spLocks noGrp="1" noChangeArrowheads="1"/>
          </p:cNvSpPr>
          <p:nvPr>
            <p:ph type="sldNum" sz="quarter" idx="3"/>
          </p:nvPr>
        </p:nvSpPr>
        <p:spPr bwMode="auto">
          <a:xfrm>
            <a:off x="3884613" y="8846553"/>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1BC8067A-49EC-465F-B87B-4B9C1E01E222}" type="slidenum">
              <a:rPr lang="en-US"/>
              <a:pPr>
                <a:defRPr/>
              </a:pPr>
              <a:t>‹#›</a:t>
            </a:fld>
            <a:endParaRPr lang="en-US" dirty="0"/>
          </a:p>
        </p:txBody>
      </p:sp>
    </p:spTree>
    <p:extLst>
      <p:ext uri="{BB962C8B-B14F-4D97-AF65-F5344CB8AC3E}">
        <p14:creationId xmlns:p14="http://schemas.microsoft.com/office/powerpoint/2010/main" val="926328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dirty="0"/>
          </a:p>
        </p:txBody>
      </p:sp>
      <p:sp>
        <p:nvSpPr>
          <p:cNvPr id="26627" name="Rectangle 3"/>
          <p:cNvSpPr>
            <a:spLocks noGrp="1" noChangeArrowheads="1"/>
          </p:cNvSpPr>
          <p:nvPr>
            <p:ph type="dt" idx="1"/>
          </p:nvPr>
        </p:nvSpPr>
        <p:spPr bwMode="auto">
          <a:xfrm>
            <a:off x="3884613" y="0"/>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101725" y="698500"/>
            <a:ext cx="4654550" cy="34925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9" name="Rectangle 5"/>
          <p:cNvSpPr>
            <a:spLocks noGrp="1" noChangeArrowheads="1"/>
          </p:cNvSpPr>
          <p:nvPr>
            <p:ph type="body" sz="quarter" idx="3"/>
          </p:nvPr>
        </p:nvSpPr>
        <p:spPr bwMode="auto">
          <a:xfrm>
            <a:off x="685800" y="4424085"/>
            <a:ext cx="5486400" cy="4191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846553"/>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dirty="0"/>
          </a:p>
        </p:txBody>
      </p:sp>
      <p:sp>
        <p:nvSpPr>
          <p:cNvPr id="26631" name="Rectangle 7"/>
          <p:cNvSpPr>
            <a:spLocks noGrp="1" noChangeArrowheads="1"/>
          </p:cNvSpPr>
          <p:nvPr>
            <p:ph type="sldNum" sz="quarter" idx="5"/>
          </p:nvPr>
        </p:nvSpPr>
        <p:spPr bwMode="auto">
          <a:xfrm>
            <a:off x="3884613" y="8846553"/>
            <a:ext cx="2971800" cy="46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BC78F4A1-604C-4890-8FA5-8E4F175A09A5}" type="slidenum">
              <a:rPr lang="en-US"/>
              <a:pPr>
                <a:defRPr/>
              </a:pPr>
              <a:t>‹#›</a:t>
            </a:fld>
            <a:endParaRPr lang="en-US" dirty="0"/>
          </a:p>
        </p:txBody>
      </p:sp>
    </p:spTree>
    <p:extLst>
      <p:ext uri="{BB962C8B-B14F-4D97-AF65-F5344CB8AC3E}">
        <p14:creationId xmlns:p14="http://schemas.microsoft.com/office/powerpoint/2010/main" val="21243771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a:solidFill>
                  <a:schemeClr val="tx1"/>
                </a:solidFill>
                <a:latin typeface="Comic Sans MS" pitchFamily="66" charset="0"/>
              </a:defRPr>
            </a:lvl1pPr>
            <a:lvl2pPr marL="742950" indent="-285750">
              <a:defRPr>
                <a:solidFill>
                  <a:schemeClr val="tx1"/>
                </a:solidFill>
                <a:latin typeface="Comic Sans MS" pitchFamily="66" charset="0"/>
              </a:defRPr>
            </a:lvl2pPr>
            <a:lvl3pPr marL="1143000" indent="-228600">
              <a:defRPr>
                <a:solidFill>
                  <a:schemeClr val="tx1"/>
                </a:solidFill>
                <a:latin typeface="Comic Sans MS" pitchFamily="66" charset="0"/>
              </a:defRPr>
            </a:lvl3pPr>
            <a:lvl4pPr marL="1600200" indent="-228600">
              <a:defRPr>
                <a:solidFill>
                  <a:schemeClr val="tx1"/>
                </a:solidFill>
                <a:latin typeface="Comic Sans MS" pitchFamily="66" charset="0"/>
              </a:defRPr>
            </a:lvl4pPr>
            <a:lvl5pPr marL="2057400" indent="-228600">
              <a:defRPr>
                <a:solidFill>
                  <a:schemeClr val="tx1"/>
                </a:solidFill>
                <a:latin typeface="Comic Sans MS" pitchFamily="66" charset="0"/>
              </a:defRPr>
            </a:lvl5pPr>
            <a:lvl6pPr marL="2514600" indent="-228600" eaLnBrk="0" fontAlgn="base" hangingPunct="0">
              <a:spcBef>
                <a:spcPct val="0"/>
              </a:spcBef>
              <a:spcAft>
                <a:spcPct val="0"/>
              </a:spcAft>
              <a:defRPr>
                <a:solidFill>
                  <a:schemeClr val="tx1"/>
                </a:solidFill>
                <a:latin typeface="Comic Sans MS" pitchFamily="66" charset="0"/>
              </a:defRPr>
            </a:lvl6pPr>
            <a:lvl7pPr marL="2971800" indent="-228600" eaLnBrk="0" fontAlgn="base" hangingPunct="0">
              <a:spcBef>
                <a:spcPct val="0"/>
              </a:spcBef>
              <a:spcAft>
                <a:spcPct val="0"/>
              </a:spcAft>
              <a:defRPr>
                <a:solidFill>
                  <a:schemeClr val="tx1"/>
                </a:solidFill>
                <a:latin typeface="Comic Sans MS" pitchFamily="66" charset="0"/>
              </a:defRPr>
            </a:lvl7pPr>
            <a:lvl8pPr marL="3429000" indent="-228600" eaLnBrk="0" fontAlgn="base" hangingPunct="0">
              <a:spcBef>
                <a:spcPct val="0"/>
              </a:spcBef>
              <a:spcAft>
                <a:spcPct val="0"/>
              </a:spcAft>
              <a:defRPr>
                <a:solidFill>
                  <a:schemeClr val="tx1"/>
                </a:solidFill>
                <a:latin typeface="Comic Sans MS" pitchFamily="66" charset="0"/>
              </a:defRPr>
            </a:lvl8pPr>
            <a:lvl9pPr marL="3886200" indent="-228600" eaLnBrk="0" fontAlgn="base" hangingPunct="0">
              <a:spcBef>
                <a:spcPct val="0"/>
              </a:spcBef>
              <a:spcAft>
                <a:spcPct val="0"/>
              </a:spcAft>
              <a:defRPr>
                <a:solidFill>
                  <a:schemeClr val="tx1"/>
                </a:solidFill>
                <a:latin typeface="Comic Sans MS" pitchFamily="66" charset="0"/>
              </a:defRPr>
            </a:lvl9pPr>
          </a:lstStyle>
          <a:p>
            <a:fld id="{6DB4BBB6-76FF-4055-8C6A-B7598A288310}" type="slidenum">
              <a:rPr lang="en-US" altLang="en-US" smtClean="0">
                <a:latin typeface="Arial" charset="0"/>
              </a:rPr>
              <a:pPr/>
              <a:t>5</a:t>
            </a:fld>
            <a:endParaRPr lang="en-US" altLang="en-US" dirty="0">
              <a:latin typeface="Arial"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marL="228600" indent="-228600" eaLnBrk="1" hangingPunct="1"/>
            <a:endParaRPr lang="en-US" altLang="en-US" sz="900" dirty="0"/>
          </a:p>
          <a:p>
            <a:pPr marL="228600" indent="-228600"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endParaRPr lang="en-US" dirty="0"/>
          </a:p>
        </p:txBody>
      </p:sp>
      <p:sp>
        <p:nvSpPr>
          <p:cNvPr id="5" name="Footer Placeholder 18"/>
          <p:cNvSpPr>
            <a:spLocks noGrp="1"/>
          </p:cNvSpPr>
          <p:nvPr>
            <p:ph type="ftr" sz="quarter" idx="11"/>
          </p:nvPr>
        </p:nvSpPr>
        <p:spPr/>
        <p:txBody>
          <a:bodyPr/>
          <a:lstStyle>
            <a:lvl1pPr>
              <a:defRPr/>
            </a:lvl1pPr>
          </a:lstStyle>
          <a:p>
            <a:pPr>
              <a:defRPr/>
            </a:pPr>
            <a:endParaRPr lang="en-US" dirty="0"/>
          </a:p>
        </p:txBody>
      </p:sp>
      <p:sp>
        <p:nvSpPr>
          <p:cNvPr id="6" name="Slide Number Placeholder 26"/>
          <p:cNvSpPr>
            <a:spLocks noGrp="1"/>
          </p:cNvSpPr>
          <p:nvPr>
            <p:ph type="sldNum" sz="quarter" idx="12"/>
          </p:nvPr>
        </p:nvSpPr>
        <p:spPr/>
        <p:txBody>
          <a:bodyPr/>
          <a:lstStyle>
            <a:lvl1pPr>
              <a:defRPr/>
            </a:lvl1pPr>
          </a:lstStyle>
          <a:p>
            <a:pPr>
              <a:defRPr/>
            </a:pPr>
            <a:fld id="{415CA257-CF02-4E1A-97E0-7E364ACF4F25}" type="slidenum">
              <a:rPr lang="en-US"/>
              <a:pPr>
                <a:defRPr/>
              </a:pPr>
              <a:t>‹#›</a:t>
            </a:fld>
            <a:endParaRPr lang="en-US" dirty="0"/>
          </a:p>
        </p:txBody>
      </p:sp>
    </p:spTree>
    <p:extLst>
      <p:ext uri="{BB962C8B-B14F-4D97-AF65-F5344CB8AC3E}">
        <p14:creationId xmlns:p14="http://schemas.microsoft.com/office/powerpoint/2010/main" val="77167878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65F10418-5A07-4AFA-B9F6-8B21561FBCD6}" type="slidenum">
              <a:rPr lang="en-US"/>
              <a:pPr>
                <a:defRPr/>
              </a:pPr>
              <a:t>‹#›</a:t>
            </a:fld>
            <a:endParaRPr lang="en-US" dirty="0"/>
          </a:p>
        </p:txBody>
      </p:sp>
    </p:spTree>
    <p:extLst>
      <p:ext uri="{BB962C8B-B14F-4D97-AF65-F5344CB8AC3E}">
        <p14:creationId xmlns:p14="http://schemas.microsoft.com/office/powerpoint/2010/main" val="2426514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4C96B75-B770-4294-8270-658C5D73AD71}" type="slidenum">
              <a:rPr lang="en-US"/>
              <a:pPr>
                <a:defRPr/>
              </a:pPr>
              <a:t>‹#›</a:t>
            </a:fld>
            <a:endParaRPr lang="en-US" dirty="0"/>
          </a:p>
        </p:txBody>
      </p:sp>
    </p:spTree>
    <p:extLst>
      <p:ext uri="{BB962C8B-B14F-4D97-AF65-F5344CB8AC3E}">
        <p14:creationId xmlns:p14="http://schemas.microsoft.com/office/powerpoint/2010/main" val="160424330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3F70F2F1-7A0B-4098-A5F4-3A19B0B26280}" type="slidenum">
              <a:rPr lang="en-US"/>
              <a:pPr>
                <a:defRPr/>
              </a:pPr>
              <a:t>‹#›</a:t>
            </a:fld>
            <a:endParaRPr lang="en-US" dirty="0"/>
          </a:p>
        </p:txBody>
      </p:sp>
    </p:spTree>
    <p:extLst>
      <p:ext uri="{BB962C8B-B14F-4D97-AF65-F5344CB8AC3E}">
        <p14:creationId xmlns:p14="http://schemas.microsoft.com/office/powerpoint/2010/main" val="3759519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dirty="0"/>
          </a:p>
        </p:txBody>
      </p:sp>
      <p:sp>
        <p:nvSpPr>
          <p:cNvPr id="9" name="Slide Number Placeholder 17"/>
          <p:cNvSpPr>
            <a:spLocks noGrp="1"/>
          </p:cNvSpPr>
          <p:nvPr>
            <p:ph type="sldNum" sz="quarter" idx="12"/>
          </p:nvPr>
        </p:nvSpPr>
        <p:spPr/>
        <p:txBody>
          <a:bodyPr/>
          <a:lstStyle>
            <a:lvl1pPr>
              <a:defRPr/>
            </a:lvl1pPr>
          </a:lstStyle>
          <a:p>
            <a:pPr>
              <a:defRPr/>
            </a:pPr>
            <a:fld id="{4F031CE5-92C4-4367-841A-29ABF8D2C835}" type="slidenum">
              <a:rPr lang="en-US"/>
              <a:pPr>
                <a:defRPr/>
              </a:pPr>
              <a:t>‹#›</a:t>
            </a:fld>
            <a:endParaRPr lang="en-US" dirty="0"/>
          </a:p>
        </p:txBody>
      </p:sp>
    </p:spTree>
    <p:extLst>
      <p:ext uri="{BB962C8B-B14F-4D97-AF65-F5344CB8AC3E}">
        <p14:creationId xmlns:p14="http://schemas.microsoft.com/office/powerpoint/2010/main" val="69127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1F9A5AB0-6069-458C-9880-369D7F3E2F22}" type="slidenum">
              <a:rPr lang="en-US"/>
              <a:pPr>
                <a:defRPr/>
              </a:pPr>
              <a:t>‹#›</a:t>
            </a:fld>
            <a:endParaRPr lang="en-US" dirty="0"/>
          </a:p>
        </p:txBody>
      </p:sp>
    </p:spTree>
    <p:extLst>
      <p:ext uri="{BB962C8B-B14F-4D97-AF65-F5344CB8AC3E}">
        <p14:creationId xmlns:p14="http://schemas.microsoft.com/office/powerpoint/2010/main" val="1227153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35BF679F-47A4-49E2-91E8-B7EE286C2045}" type="slidenum">
              <a:rPr lang="en-US"/>
              <a:pPr>
                <a:defRPr/>
              </a:pPr>
              <a:t>‹#›</a:t>
            </a:fld>
            <a:endParaRPr lang="en-US" dirty="0"/>
          </a:p>
        </p:txBody>
      </p:sp>
    </p:spTree>
    <p:extLst>
      <p:ext uri="{BB962C8B-B14F-4D97-AF65-F5344CB8AC3E}">
        <p14:creationId xmlns:p14="http://schemas.microsoft.com/office/powerpoint/2010/main" val="352529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4F32C234-C35B-49EF-980D-712738D07026}" type="slidenum">
              <a:rPr lang="en-US"/>
              <a:pPr>
                <a:defRPr/>
              </a:pPr>
              <a:t>‹#›</a:t>
            </a:fld>
            <a:endParaRPr lang="en-US" dirty="0"/>
          </a:p>
        </p:txBody>
      </p:sp>
    </p:spTree>
    <p:extLst>
      <p:ext uri="{BB962C8B-B14F-4D97-AF65-F5344CB8AC3E}">
        <p14:creationId xmlns:p14="http://schemas.microsoft.com/office/powerpoint/2010/main" val="245747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p:txBody>
          <a:bodyPr/>
          <a:lstStyle>
            <a:lvl1pPr>
              <a:defRPr/>
            </a:lvl1pPr>
          </a:lstStyle>
          <a:p>
            <a:pPr>
              <a:defRPr/>
            </a:pPr>
            <a:endParaRPr lang="en-US" dirty="0"/>
          </a:p>
        </p:txBody>
      </p:sp>
      <p:sp>
        <p:nvSpPr>
          <p:cNvPr id="10" name="Footer Placeholder 5"/>
          <p:cNvSpPr>
            <a:spLocks noGrp="1"/>
          </p:cNvSpPr>
          <p:nvPr>
            <p:ph type="ftr" sz="quarter" idx="11"/>
          </p:nvPr>
        </p:nvSpPr>
        <p:spPr/>
        <p:txBody>
          <a:bodyPr/>
          <a:lstStyle>
            <a:lvl1pPr>
              <a:defRPr/>
            </a:lvl1pPr>
          </a:lstStyle>
          <a:p>
            <a:pPr>
              <a:defRPr/>
            </a:pPr>
            <a:endParaRPr lang="en-US" dirty="0"/>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95321F7-07C4-4804-800E-D4BE447F0636}" type="slidenum">
              <a:rPr lang="en-US"/>
              <a:pPr>
                <a:defRPr/>
              </a:pPr>
              <a:t>‹#›</a:t>
            </a:fld>
            <a:endParaRPr lang="en-US" dirty="0"/>
          </a:p>
        </p:txBody>
      </p:sp>
    </p:spTree>
    <p:extLst>
      <p:ext uri="{BB962C8B-B14F-4D97-AF65-F5344CB8AC3E}">
        <p14:creationId xmlns:p14="http://schemas.microsoft.com/office/powerpoint/2010/main" val="2467349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0B9073D8-B3E5-44B1-A415-096145CEC894}" type="slidenum">
              <a:rPr lang="en-US"/>
              <a:pPr>
                <a:defRPr/>
              </a:pPr>
              <a:t>‹#›</a:t>
            </a:fld>
            <a:endParaRPr lang="en-US" dirty="0"/>
          </a:p>
        </p:txBody>
      </p:sp>
    </p:spTree>
    <p:extLst>
      <p:ext uri="{BB962C8B-B14F-4D97-AF65-F5344CB8AC3E}">
        <p14:creationId xmlns:p14="http://schemas.microsoft.com/office/powerpoint/2010/main" val="188913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34DD5DD9-1813-43E0-9396-81091DE6E1F2}" type="slidenum">
              <a:rPr lang="en-US"/>
              <a:pPr>
                <a:defRPr/>
              </a:pPr>
              <a:t>‹#›</a:t>
            </a:fld>
            <a:endParaRPr lang="en-US" dirty="0"/>
          </a:p>
        </p:txBody>
      </p:sp>
    </p:spTree>
    <p:extLst>
      <p:ext uri="{BB962C8B-B14F-4D97-AF65-F5344CB8AC3E}">
        <p14:creationId xmlns:p14="http://schemas.microsoft.com/office/powerpoint/2010/main" val="122191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586144C-2DBE-4D3B-A76F-D865CF647064}" type="slidenum">
              <a:rPr lang="en-US"/>
              <a:pPr>
                <a:defRPr/>
              </a:pPr>
              <a:t>‹#›</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p>
          </p:txBody>
        </p:sp>
      </p:grpSp>
    </p:spTree>
  </p:cSld>
  <p:clrMap bg1="lt1" tx1="dk1" bg2="lt2" tx2="dk2" accent1="accent1" accent2="accent2" accent3="accent3" accent4="accent4" accent5="accent5" accent6="accent6" hlink="hlink" folHlink="folHlink"/>
  <p:sldLayoutIdLst>
    <p:sldLayoutId id="2147483764" r:id="rId1"/>
    <p:sldLayoutId id="2147483756" r:id="rId2"/>
    <p:sldLayoutId id="2147483765" r:id="rId3"/>
    <p:sldLayoutId id="2147483757" r:id="rId4"/>
    <p:sldLayoutId id="2147483758" r:id="rId5"/>
    <p:sldLayoutId id="2147483759" r:id="rId6"/>
    <p:sldLayoutId id="2147483760" r:id="rId7"/>
    <p:sldLayoutId id="2147483761" r:id="rId8"/>
    <p:sldLayoutId id="2147483766" r:id="rId9"/>
    <p:sldLayoutId id="2147483762" r:id="rId10"/>
    <p:sldLayoutId id="2147483763"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ousd.k12.ca.us/Page/147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ousd.k12.ca.us/Page/1470"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ousd.k12.ca.us/Page/1470"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ousd.k12.ca.us/Page/1470"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p:cNvSpPr>
            <a:spLocks noGrp="1"/>
          </p:cNvSpPr>
          <p:nvPr>
            <p:ph type="subTitle" idx="1"/>
          </p:nvPr>
        </p:nvSpPr>
        <p:spPr>
          <a:xfrm>
            <a:off x="914400" y="2438400"/>
            <a:ext cx="7315200" cy="3886200"/>
          </a:xfrm>
        </p:spPr>
        <p:txBody>
          <a:bodyPr/>
          <a:lstStyle/>
          <a:p>
            <a:pPr marR="0">
              <a:spcBef>
                <a:spcPct val="0"/>
              </a:spcBef>
            </a:pPr>
            <a:endParaRPr lang="en-US" altLang="en-US" sz="2200" dirty="0"/>
          </a:p>
          <a:p>
            <a:pPr marR="0">
              <a:spcBef>
                <a:spcPct val="0"/>
              </a:spcBef>
            </a:pPr>
            <a:endParaRPr lang="en-US" altLang="en-US" sz="1900" dirty="0"/>
          </a:p>
          <a:p>
            <a:pPr marR="0">
              <a:spcBef>
                <a:spcPct val="0"/>
              </a:spcBef>
            </a:pPr>
            <a:endParaRPr lang="en-US" altLang="en-US" sz="2000" dirty="0"/>
          </a:p>
          <a:p>
            <a:pPr marR="0">
              <a:spcBef>
                <a:spcPct val="0"/>
              </a:spcBef>
            </a:pPr>
            <a:endParaRPr lang="en-US" altLang="en-US" sz="2000" dirty="0"/>
          </a:p>
          <a:p>
            <a:pPr marR="0">
              <a:spcBef>
                <a:spcPct val="0"/>
              </a:spcBef>
            </a:pPr>
            <a:endParaRPr lang="en-US" altLang="en-US" sz="2000" dirty="0"/>
          </a:p>
          <a:p>
            <a:pPr marR="0">
              <a:spcBef>
                <a:spcPct val="0"/>
              </a:spcBef>
            </a:pPr>
            <a:endParaRPr lang="en-US" altLang="en-US" sz="2000" dirty="0"/>
          </a:p>
          <a:p>
            <a:pPr marR="0">
              <a:spcBef>
                <a:spcPct val="0"/>
              </a:spcBef>
            </a:pPr>
            <a:endParaRPr lang="en-US" altLang="en-US" sz="2000" dirty="0"/>
          </a:p>
        </p:txBody>
      </p:sp>
      <p:pic>
        <p:nvPicPr>
          <p:cNvPr id="1026" name="Picture 2" descr="selpa logo">
            <a:extLst>
              <a:ext uri="{FF2B5EF4-FFF2-40B4-BE49-F238E27FC236}">
                <a16:creationId xmlns:a16="http://schemas.microsoft.com/office/drawing/2014/main" id="{89242E49-CB90-42FA-8980-26D95C0492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1" y="5441481"/>
            <a:ext cx="1371600" cy="12070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67C5C4FD-AF15-4A4C-990C-AB159D9D489D}"/>
              </a:ext>
            </a:extLst>
          </p:cNvPr>
          <p:cNvSpPr>
            <a:spLocks noChangeArrowheads="1"/>
          </p:cNvSpPr>
          <p:nvPr/>
        </p:nvSpPr>
        <p:spPr bwMode="auto">
          <a:xfrm>
            <a:off x="2276912" y="5715000"/>
            <a:ext cx="4724400"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6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San Benito County SELPA</a:t>
            </a:r>
            <a:endParaRPr kumimoji="0" lang="en-US" altLang="en-US" sz="1200" b="0" i="0" u="none" strike="noStrike" cap="none" normalizeH="0" baseline="0" dirty="0">
              <a:ln>
                <a:noFill/>
              </a:ln>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San Benito County Special Education Local Plan Area</a:t>
            </a:r>
            <a:endParaRPr kumimoji="0" lang="en-US" altLang="en-US" sz="1200" b="1" i="0"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Chris </a:t>
            </a:r>
            <a:r>
              <a:rPr kumimoji="0" lang="en-US" altLang="en-US" sz="1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Lompa</a:t>
            </a:r>
            <a:r>
              <a:rPr kumimoji="0" lang="en-US" altLang="en-US" sz="1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SELPA Director</a:t>
            </a:r>
            <a:endParaRPr kumimoji="0" lang="en-US" altLang="en-US" sz="1600" b="0" i="0" u="none" strike="noStrike" cap="none" normalizeH="0" baseline="0" dirty="0">
              <a:ln>
                <a:noFill/>
              </a:ln>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8" name="Picture 4" descr="CAC logo eng">
            <a:extLst>
              <a:ext uri="{FF2B5EF4-FFF2-40B4-BE49-F238E27FC236}">
                <a16:creationId xmlns:a16="http://schemas.microsoft.com/office/drawing/2014/main" id="{4A7BC52D-AF6B-4EE9-8247-A5D5A0FCF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0484" y="3084003"/>
            <a:ext cx="199260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31A7227-EDC0-4D62-AB63-A5AD12801B83}"/>
              </a:ext>
            </a:extLst>
          </p:cNvPr>
          <p:cNvSpPr txBox="1"/>
          <p:nvPr/>
        </p:nvSpPr>
        <p:spPr>
          <a:xfrm>
            <a:off x="76200" y="2093039"/>
            <a:ext cx="8925885" cy="646331"/>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Community Advisory Committee Guidelines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315200" cy="609600"/>
          </a:xfrm>
        </p:spPr>
        <p:txBody>
          <a:bodyPr>
            <a:normAutofit fontScale="90000"/>
          </a:bodyPr>
          <a:lstStyle/>
          <a:p>
            <a:pPr algn="ctr">
              <a:defRPr/>
            </a:pPr>
            <a:r>
              <a:rPr lang="en-US" dirty="0"/>
              <a:t>Agenda</a:t>
            </a:r>
          </a:p>
        </p:txBody>
      </p:sp>
      <p:sp>
        <p:nvSpPr>
          <p:cNvPr id="3" name="Content Placeholder 2"/>
          <p:cNvSpPr>
            <a:spLocks noGrp="1"/>
          </p:cNvSpPr>
          <p:nvPr>
            <p:ph idx="1"/>
          </p:nvPr>
        </p:nvSpPr>
        <p:spPr>
          <a:xfrm>
            <a:off x="457200" y="1676400"/>
            <a:ext cx="8229600" cy="4953000"/>
          </a:xfrm>
        </p:spPr>
        <p:txBody>
          <a:bodyPr>
            <a:normAutofit lnSpcReduction="10000"/>
          </a:bodyPr>
          <a:lstStyle/>
          <a:p>
            <a:pPr>
              <a:buFont typeface="Wingdings 2" pitchFamily="18" charset="2"/>
              <a:buNone/>
              <a:defRPr/>
            </a:pPr>
            <a:endParaRPr lang="en-US" dirty="0"/>
          </a:p>
          <a:p>
            <a:pPr>
              <a:buFont typeface="Wingdings 2" pitchFamily="18" charset="2"/>
              <a:buNone/>
              <a:defRPr/>
            </a:pPr>
            <a:endParaRPr lang="en-US" dirty="0"/>
          </a:p>
          <a:p>
            <a:pPr>
              <a:buFont typeface="Wingdings 2" pitchFamily="18" charset="2"/>
              <a:buNone/>
              <a:defRPr/>
            </a:pPr>
            <a:endParaRPr lang="en-US" dirty="0"/>
          </a:p>
          <a:p>
            <a:pPr>
              <a:buFont typeface="Wingdings 2" pitchFamily="18" charset="2"/>
              <a:buNone/>
              <a:defRPr/>
            </a:pPr>
            <a:endParaRPr lang="en-US" dirty="0"/>
          </a:p>
          <a:p>
            <a:pPr>
              <a:buFont typeface="Wingdings 2" pitchFamily="18" charset="2"/>
              <a:buNone/>
              <a:defRPr/>
            </a:pPr>
            <a:endParaRPr lang="en-US" dirty="0"/>
          </a:p>
          <a:p>
            <a:pPr>
              <a:buFont typeface="Wingdings 2" pitchFamily="18" charset="2"/>
              <a:buNone/>
              <a:defRPr/>
            </a:pPr>
            <a:endParaRPr lang="en-US" sz="2000" dirty="0"/>
          </a:p>
          <a:p>
            <a:pPr marL="1377950" indent="0">
              <a:buFont typeface="Wingdings" pitchFamily="2" charset="2"/>
              <a:buChar char="§"/>
              <a:defRPr/>
            </a:pPr>
            <a:endParaRPr lang="en-US" sz="2000" dirty="0"/>
          </a:p>
          <a:p>
            <a:pPr marL="2286000" indent="4763">
              <a:buFont typeface="Wingdings" pitchFamily="2" charset="2"/>
              <a:buChar char="§"/>
              <a:defRPr/>
            </a:pPr>
            <a:r>
              <a:rPr lang="en-US" sz="2000" dirty="0"/>
              <a:t>Purpose of the CAC</a:t>
            </a:r>
          </a:p>
          <a:p>
            <a:pPr marL="2286000" indent="4763">
              <a:buFont typeface="Wingdings" pitchFamily="2" charset="2"/>
              <a:buChar char="§"/>
              <a:defRPr/>
            </a:pPr>
            <a:r>
              <a:rPr lang="en-US" sz="2000" dirty="0"/>
              <a:t>CAC Membership</a:t>
            </a:r>
          </a:p>
          <a:p>
            <a:pPr marL="2286000" indent="4763">
              <a:buFont typeface="Wingdings" pitchFamily="2" charset="2"/>
              <a:buChar char="§"/>
              <a:defRPr/>
            </a:pPr>
            <a:r>
              <a:rPr lang="en-US" sz="2000" dirty="0"/>
              <a:t>Responsibilities of the CAC</a:t>
            </a:r>
          </a:p>
          <a:p>
            <a:pPr marL="2286000" indent="4763">
              <a:buFont typeface="Wingdings" pitchFamily="2" charset="2"/>
              <a:buChar char="§"/>
              <a:defRPr/>
            </a:pPr>
            <a:r>
              <a:rPr lang="en-US" sz="2000" dirty="0"/>
              <a:t>Benefits of the CAC</a:t>
            </a:r>
          </a:p>
          <a:p>
            <a:pPr marL="2286000" indent="4763">
              <a:buFont typeface="Wingdings" pitchFamily="2" charset="2"/>
              <a:buChar char="§"/>
              <a:defRPr/>
            </a:pPr>
            <a:r>
              <a:rPr lang="en-US" sz="2000" dirty="0"/>
              <a:t>Responsibilities of the SELPA</a:t>
            </a:r>
          </a:p>
          <a:p>
            <a:pPr marL="2286000" indent="4763">
              <a:buFont typeface="Wingdings" pitchFamily="2" charset="2"/>
              <a:buChar char="§"/>
              <a:defRPr/>
            </a:pPr>
            <a:r>
              <a:rPr lang="en-US" sz="2000" dirty="0"/>
              <a:t>The SELPA Local Plan for Special Education</a:t>
            </a:r>
          </a:p>
          <a:p>
            <a:pPr marL="1377950" indent="0">
              <a:buFont typeface="Wingdings" pitchFamily="2" charset="2"/>
              <a:buChar char="§"/>
              <a:defRPr/>
            </a:pPr>
            <a:endParaRPr lang="en-US" dirty="0"/>
          </a:p>
          <a:p>
            <a:pPr marL="1377950" indent="0">
              <a:buFont typeface="Wingdings" pitchFamily="2" charset="2"/>
              <a:buChar char="§"/>
              <a:defRPr/>
            </a:pPr>
            <a:endParaRPr lang="en-US" dirty="0"/>
          </a:p>
          <a:p>
            <a:pPr marL="1377950" indent="0">
              <a:buFont typeface="Wingdings" pitchFamily="2" charset="2"/>
              <a:buChar char="§"/>
              <a:defRPr/>
            </a:pPr>
            <a:endParaRPr lang="en-US" dirty="0"/>
          </a:p>
        </p:txBody>
      </p:sp>
      <p:pic>
        <p:nvPicPr>
          <p:cNvPr id="6148" name="Picture 3" descr="web_0091osf_allenda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315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838200"/>
            <a:ext cx="7772400" cy="762000"/>
          </a:xfrm>
          <a:extLst/>
        </p:spPr>
        <p:txBody>
          <a:bodyPr/>
          <a:lstStyle/>
          <a:p>
            <a:pPr algn="ctr">
              <a:defRPr/>
            </a:pPr>
            <a:r>
              <a:rPr dirty="0"/>
              <a:t>Purpose of the CAC</a:t>
            </a:r>
          </a:p>
        </p:txBody>
      </p:sp>
      <p:sp>
        <p:nvSpPr>
          <p:cNvPr id="7171" name="Text Placeholder 2"/>
          <p:cNvSpPr>
            <a:spLocks noGrp="1"/>
          </p:cNvSpPr>
          <p:nvPr>
            <p:ph type="body" idx="1"/>
          </p:nvPr>
        </p:nvSpPr>
        <p:spPr>
          <a:xfrm>
            <a:off x="530225" y="2705100"/>
            <a:ext cx="7772400" cy="2552700"/>
          </a:xfrm>
        </p:spPr>
        <p:txBody>
          <a:bodyPr/>
          <a:lstStyle/>
          <a:p>
            <a:endParaRPr lang="en-US" altLang="en-US" dirty="0"/>
          </a:p>
        </p:txBody>
      </p:sp>
      <p:pic>
        <p:nvPicPr>
          <p:cNvPr id="7172" name="Picture 3" descr="web_0057osf_allenda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81200"/>
            <a:ext cx="78581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90600" y="685800"/>
            <a:ext cx="7315200" cy="1524000"/>
          </a:xfrm>
        </p:spPr>
        <p:txBody>
          <a:bodyPr/>
          <a:lstStyle/>
          <a:p>
            <a:pPr algn="ctr" eaLnBrk="1" hangingPunct="1"/>
            <a:r>
              <a:rPr lang="en-US" altLang="en-US" sz="2800" dirty="0"/>
              <a:t>CACs are at the Heart of the</a:t>
            </a:r>
            <a:br>
              <a:rPr lang="en-US" altLang="en-US" sz="2800" dirty="0"/>
            </a:br>
            <a:r>
              <a:rPr lang="en-US" altLang="en-US" sz="2800" dirty="0"/>
              <a:t>Special Education System in California</a:t>
            </a:r>
            <a:br>
              <a:rPr lang="en-US" altLang="en-US" sz="2800" dirty="0"/>
            </a:br>
            <a:r>
              <a:rPr lang="en-US" altLang="en-US" sz="1400" dirty="0"/>
              <a:t>California Education Code §56194</a:t>
            </a:r>
            <a:br>
              <a:rPr lang="en-US" altLang="en-US" sz="1400" dirty="0"/>
            </a:br>
            <a:br>
              <a:rPr lang="en-US" altLang="en-US" sz="1400" dirty="0"/>
            </a:br>
            <a:endParaRPr lang="en-US" altLang="en-US" sz="1400" dirty="0"/>
          </a:p>
        </p:txBody>
      </p:sp>
      <p:sp>
        <p:nvSpPr>
          <p:cNvPr id="6147" name="Rectangle 3"/>
          <p:cNvSpPr>
            <a:spLocks noGrp="1" noChangeArrowheads="1"/>
          </p:cNvSpPr>
          <p:nvPr>
            <p:ph idx="1"/>
          </p:nvPr>
        </p:nvSpPr>
        <p:spPr>
          <a:xfrm>
            <a:off x="685800" y="2133600"/>
            <a:ext cx="7696200" cy="3886200"/>
          </a:xfrm>
        </p:spPr>
        <p:txBody>
          <a:bodyPr/>
          <a:lstStyle/>
          <a:p>
            <a:pPr marL="0" indent="0" algn="ctr" eaLnBrk="1" hangingPunct="1">
              <a:buFont typeface="Wingdings 2" pitchFamily="18" charset="2"/>
              <a:buNone/>
              <a:defRPr/>
            </a:pPr>
            <a:r>
              <a:rPr lang="en-US" sz="2000" dirty="0"/>
              <a:t>Under legislative mandate,</a:t>
            </a:r>
          </a:p>
          <a:p>
            <a:pPr marL="0" indent="0" algn="ctr" eaLnBrk="1" hangingPunct="1">
              <a:buFont typeface="Wingdings 2" pitchFamily="18" charset="2"/>
              <a:buNone/>
              <a:defRPr/>
            </a:pPr>
            <a:r>
              <a:rPr lang="en-US" sz="2000" dirty="0"/>
              <a:t>CACs provide the vehicle for active community involvement in: </a:t>
            </a:r>
          </a:p>
          <a:p>
            <a:pPr marL="0" indent="0" algn="ctr" eaLnBrk="1" hangingPunct="1">
              <a:buFont typeface="Wingdings 2" pitchFamily="18" charset="2"/>
              <a:buNone/>
              <a:defRPr/>
            </a:pPr>
            <a:endParaRPr lang="en-US" sz="1000" dirty="0"/>
          </a:p>
          <a:p>
            <a:pPr marL="682625" indent="-342900" eaLnBrk="1" hangingPunct="1">
              <a:buFont typeface="Wingdings" panose="05000000000000000000" pitchFamily="2" charset="2"/>
              <a:buChar char="v"/>
              <a:defRPr/>
            </a:pPr>
            <a:r>
              <a:rPr lang="en-US" sz="2000" dirty="0"/>
              <a:t>Input and review of the SELPA Local Plan for Special Education</a:t>
            </a:r>
          </a:p>
          <a:p>
            <a:pPr marL="682625" indent="-342900" eaLnBrk="1" hangingPunct="1">
              <a:buFont typeface="Wingdings" panose="05000000000000000000" pitchFamily="2" charset="2"/>
              <a:buChar char="v"/>
              <a:defRPr/>
            </a:pPr>
            <a:r>
              <a:rPr lang="en-US" sz="2000" dirty="0"/>
              <a:t>Parent education</a:t>
            </a:r>
          </a:p>
          <a:p>
            <a:pPr marL="682625" indent="-342900" eaLnBrk="1" hangingPunct="1">
              <a:buFont typeface="Wingdings" panose="05000000000000000000" pitchFamily="2" charset="2"/>
              <a:buChar char="v"/>
              <a:defRPr/>
            </a:pPr>
            <a:r>
              <a:rPr lang="en-US" sz="2000" dirty="0"/>
              <a:t>Bringing about positive changes in the educational system at both the local and state levels</a:t>
            </a:r>
          </a:p>
          <a:p>
            <a:pPr marL="457200" indent="-117475" eaLnBrk="1" hangingPunct="1">
              <a:buFont typeface="Wingdings" panose="05000000000000000000" pitchFamily="2" charset="2"/>
              <a:buChar char="§"/>
              <a:defRPr/>
            </a:pPr>
            <a:endParaRPr lang="en-US" altLang="en-US" sz="1000" dirty="0"/>
          </a:p>
          <a:p>
            <a:pPr marL="0" indent="0" algn="ctr" eaLnBrk="1" hangingPunct="1">
              <a:buFont typeface="Wingdings 2" pitchFamily="18" charset="2"/>
              <a:buNone/>
              <a:defRPr/>
            </a:pPr>
            <a:r>
              <a:rPr lang="en-US" altLang="en-US" sz="2400" dirty="0">
                <a:solidFill>
                  <a:schemeClr val="bg2">
                    <a:lumMod val="50000"/>
                  </a:schemeClr>
                </a:solidFill>
              </a:rPr>
              <a:t>The CAC is a vital component of effective</a:t>
            </a:r>
          </a:p>
          <a:p>
            <a:pPr marL="0" indent="0" algn="ctr" eaLnBrk="1" hangingPunct="1">
              <a:buFont typeface="Wingdings 2" pitchFamily="18" charset="2"/>
              <a:buNone/>
              <a:defRPr/>
            </a:pPr>
            <a:r>
              <a:rPr lang="en-US" altLang="en-US" sz="2400" dirty="0">
                <a:solidFill>
                  <a:schemeClr val="bg2">
                    <a:lumMod val="50000"/>
                  </a:schemeClr>
                </a:solidFill>
              </a:rPr>
              <a:t>special education programs and services in the SELPA.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14400" y="762000"/>
            <a:ext cx="7315200" cy="838200"/>
          </a:xfrm>
        </p:spPr>
        <p:txBody>
          <a:bodyPr/>
          <a:lstStyle/>
          <a:p>
            <a:pPr algn="ctr" eaLnBrk="1" hangingPunct="1"/>
            <a:r>
              <a:rPr lang="en-US" altLang="en-US" sz="2800" dirty="0"/>
              <a:t>Why Do We Have a CAC?</a:t>
            </a:r>
            <a:br>
              <a:rPr lang="en-US" altLang="en-US" sz="2800" dirty="0"/>
            </a:br>
            <a:r>
              <a:rPr lang="en-US" altLang="en-US" sz="1400" dirty="0"/>
              <a:t>California Education Code §56190</a:t>
            </a:r>
            <a:br>
              <a:rPr lang="en-US" altLang="en-US" sz="1400" dirty="0"/>
            </a:br>
            <a:r>
              <a:rPr lang="en-US" altLang="en-US" sz="1400" dirty="0"/>
              <a:t> </a:t>
            </a:r>
          </a:p>
        </p:txBody>
      </p:sp>
      <p:sp>
        <p:nvSpPr>
          <p:cNvPr id="7171" name="Rectangle 3"/>
          <p:cNvSpPr>
            <a:spLocks noGrp="1" noChangeArrowheads="1"/>
          </p:cNvSpPr>
          <p:nvPr>
            <p:ph idx="1"/>
          </p:nvPr>
        </p:nvSpPr>
        <p:spPr>
          <a:xfrm>
            <a:off x="914400" y="1828800"/>
            <a:ext cx="7315200" cy="4343400"/>
          </a:xfrm>
        </p:spPr>
        <p:txBody>
          <a:bodyPr>
            <a:normAutofit/>
          </a:bodyPr>
          <a:lstStyle/>
          <a:p>
            <a:pPr eaLnBrk="1" hangingPunct="1">
              <a:buFont typeface="Wingdings" panose="05000000000000000000" pitchFamily="2" charset="2"/>
              <a:buChar char="v"/>
              <a:defRPr/>
            </a:pPr>
            <a:r>
              <a:rPr lang="en-US" altLang="en-US" sz="2000" dirty="0"/>
              <a:t>Per the California Education Code, every SELPA is required to establish a Community Advisory Committee.</a:t>
            </a:r>
          </a:p>
          <a:p>
            <a:pPr eaLnBrk="1" hangingPunct="1">
              <a:buFont typeface="Wingdings" panose="05000000000000000000" pitchFamily="2" charset="2"/>
              <a:buChar char="v"/>
              <a:defRPr/>
            </a:pPr>
            <a:endParaRPr lang="en-US" altLang="en-US" sz="2000" dirty="0"/>
          </a:p>
          <a:p>
            <a:pPr eaLnBrk="1" hangingPunct="1">
              <a:buFont typeface="Wingdings" panose="05000000000000000000" pitchFamily="2" charset="2"/>
              <a:buChar char="v"/>
              <a:defRPr/>
            </a:pPr>
            <a:r>
              <a:rPr lang="en-US" altLang="en-US" sz="2000" dirty="0"/>
              <a:t>The IDEA articulates the legislative intent to involve parents of students with disabilities in the planning, development, and implementation of their students’ special education programs. </a:t>
            </a:r>
          </a:p>
          <a:p>
            <a:pPr eaLnBrk="1" hangingPunct="1">
              <a:buFont typeface="Wingdings" panose="05000000000000000000" pitchFamily="2" charset="2"/>
              <a:buChar char="v"/>
              <a:defRPr/>
            </a:pPr>
            <a:endParaRPr lang="en-US" altLang="en-US" sz="2000" dirty="0"/>
          </a:p>
          <a:p>
            <a:pPr eaLnBrk="1" hangingPunct="1">
              <a:buFont typeface="Wingdings" panose="05000000000000000000" pitchFamily="2" charset="2"/>
              <a:buChar char="v"/>
              <a:defRPr/>
            </a:pPr>
            <a:r>
              <a:rPr lang="en-US" altLang="en-US" sz="2000" dirty="0"/>
              <a:t>Assists in advising the SELPA and the Governing Council about the SELPA Local Plan, annual priorities, parent education and other specified special education-related activities.</a:t>
            </a:r>
          </a:p>
          <a:p>
            <a:pPr marL="111125" indent="-111125" eaLnBrk="1" hangingPunct="1">
              <a:buFont typeface="Wingdings" panose="05000000000000000000" pitchFamily="2" charset="2"/>
              <a:buChar char="§"/>
              <a:defRPr/>
            </a:pPr>
            <a:endParaRPr lang="en-US" sz="1900" dirty="0"/>
          </a:p>
          <a:p>
            <a:pPr eaLnBrk="1" hangingPunct="1">
              <a:buFont typeface="Wingdings" panose="05000000000000000000" pitchFamily="2" charset="2"/>
              <a:buChar char="§"/>
              <a:defRPr/>
            </a:pP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14400" y="838200"/>
            <a:ext cx="7315200" cy="838200"/>
          </a:xfrm>
        </p:spPr>
        <p:txBody>
          <a:bodyPr/>
          <a:lstStyle/>
          <a:p>
            <a:pPr algn="ctr" eaLnBrk="1" hangingPunct="1"/>
            <a:r>
              <a:rPr lang="en-US" altLang="en-US" sz="2800" dirty="0"/>
              <a:t>Legislative Mandate for CACs</a:t>
            </a:r>
            <a:br>
              <a:rPr lang="en-US" altLang="en-US" sz="2800" dirty="0"/>
            </a:br>
            <a:r>
              <a:rPr lang="en-US" altLang="en-US" sz="1400" dirty="0"/>
              <a:t>California Education Code §56190-56194 </a:t>
            </a:r>
            <a:br>
              <a:rPr lang="en-US" altLang="en-US" sz="1400" dirty="0"/>
            </a:br>
            <a:endParaRPr lang="en-US" altLang="en-US" sz="1400" dirty="0"/>
          </a:p>
        </p:txBody>
      </p:sp>
      <p:sp>
        <p:nvSpPr>
          <p:cNvPr id="8195" name="Rectangle 3"/>
          <p:cNvSpPr>
            <a:spLocks noGrp="1" noChangeArrowheads="1"/>
          </p:cNvSpPr>
          <p:nvPr>
            <p:ph idx="1"/>
          </p:nvPr>
        </p:nvSpPr>
        <p:spPr>
          <a:xfrm>
            <a:off x="914400" y="1981200"/>
            <a:ext cx="7391400" cy="3581400"/>
          </a:xfrm>
        </p:spPr>
        <p:txBody>
          <a:bodyPr/>
          <a:lstStyle/>
          <a:p>
            <a:pPr eaLnBrk="1" hangingPunct="1">
              <a:buFont typeface="Wingdings" panose="05000000000000000000" pitchFamily="2" charset="2"/>
              <a:buChar char="v"/>
              <a:defRPr/>
            </a:pPr>
            <a:r>
              <a:rPr lang="en-US" sz="2000" dirty="0"/>
              <a:t>The Community Advisory Committee (CAC) is designed in legislative spirit and intent to establish a local forum for active parent involvement. The California Education Code describes the role and responsibilities of the CAC.</a:t>
            </a:r>
          </a:p>
          <a:p>
            <a:pPr eaLnBrk="1" hangingPunct="1">
              <a:buFont typeface="Wingdings" panose="05000000000000000000" pitchFamily="2" charset="2"/>
              <a:buChar char="v"/>
              <a:defRPr/>
            </a:pPr>
            <a:endParaRPr lang="en-US" sz="2000" dirty="0"/>
          </a:p>
          <a:p>
            <a:pPr eaLnBrk="1" hangingPunct="1">
              <a:buFont typeface="Wingdings" panose="05000000000000000000" pitchFamily="2" charset="2"/>
              <a:buChar char="v"/>
              <a:defRPr/>
            </a:pPr>
            <a:r>
              <a:rPr lang="en-US" sz="2000" dirty="0"/>
              <a:t>Mandated by state and federal laws and regulations that address parent involvement in special education. </a:t>
            </a:r>
          </a:p>
          <a:p>
            <a:pPr eaLnBrk="1" hangingPunct="1">
              <a:buFont typeface="Wingdings" panose="05000000000000000000" pitchFamily="2" charset="2"/>
              <a:buChar char="v"/>
              <a:defRPr/>
            </a:pPr>
            <a:endParaRPr lang="en-US" sz="2000" dirty="0"/>
          </a:p>
          <a:p>
            <a:pPr eaLnBrk="1" hangingPunct="1">
              <a:buFont typeface="Wingdings" panose="05000000000000000000" pitchFamily="2" charset="2"/>
              <a:buChar char="v"/>
              <a:defRPr/>
            </a:pPr>
            <a:r>
              <a:rPr lang="en-US" sz="2000" dirty="0"/>
              <a:t> Representatives are appointed by and functions in an advisory capacity to the Governing Council.</a:t>
            </a:r>
          </a:p>
          <a:p>
            <a:pPr marL="0" indent="0" eaLnBrk="1" hangingPunct="1">
              <a:buFont typeface="Wingdings 2" pitchFamily="18" charset="2"/>
              <a:buNone/>
              <a:defRPr/>
            </a:pPr>
            <a:endParaRPr lang="en-US" sz="2000" dirty="0"/>
          </a:p>
          <a:p>
            <a:pPr marL="117475" indent="-117475" eaLnBrk="1" hangingPunct="1">
              <a:buFont typeface="Wingdings" panose="05000000000000000000" pitchFamily="2" charset="2"/>
              <a:buChar char="§"/>
              <a:defRPr/>
            </a:pPr>
            <a:endParaRPr lang="en-US" alt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90600"/>
            <a:ext cx="7315199" cy="1676400"/>
          </a:xfrm>
          <a:extLst/>
        </p:spPr>
        <p:txBody>
          <a:bodyPr/>
          <a:lstStyle/>
          <a:p>
            <a:pPr algn="ctr">
              <a:defRPr/>
            </a:pPr>
            <a:r>
              <a:rPr dirty="0"/>
              <a:t>CAC Membership</a:t>
            </a:r>
            <a:br>
              <a:rPr dirty="0"/>
            </a:br>
            <a:endParaRPr dirty="0"/>
          </a:p>
        </p:txBody>
      </p:sp>
      <p:sp>
        <p:nvSpPr>
          <p:cNvPr id="11267" name="Text Placeholder 2"/>
          <p:cNvSpPr>
            <a:spLocks noGrp="1"/>
          </p:cNvSpPr>
          <p:nvPr>
            <p:ph type="body" idx="1"/>
          </p:nvPr>
        </p:nvSpPr>
        <p:spPr>
          <a:xfrm>
            <a:off x="914400" y="2438400"/>
            <a:ext cx="7315200" cy="2819400"/>
          </a:xfrm>
        </p:spPr>
        <p:txBody>
          <a:bodyPr/>
          <a:lstStyle/>
          <a:p>
            <a:endParaRPr lang="en-US" altLang="en-US" dirty="0"/>
          </a:p>
        </p:txBody>
      </p:sp>
      <p:pic>
        <p:nvPicPr>
          <p:cNvPr id="11268" name="Picture 3" descr="web_0062osf_allenda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7315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914400" y="914400"/>
            <a:ext cx="7315200" cy="685800"/>
          </a:xfrm>
        </p:spPr>
        <p:txBody>
          <a:bodyPr/>
          <a:lstStyle/>
          <a:p>
            <a:pPr algn="ctr" eaLnBrk="1" hangingPunct="1"/>
            <a:r>
              <a:rPr lang="en-US" altLang="en-US" sz="2800" dirty="0"/>
              <a:t>CAC Membership Shall be Composed of:</a:t>
            </a:r>
            <a:br>
              <a:rPr lang="en-US" altLang="en-US" sz="2800" dirty="0"/>
            </a:br>
            <a:r>
              <a:rPr lang="en-US" altLang="en-US" sz="1400" dirty="0"/>
              <a:t>California Education Code §56192-56193</a:t>
            </a:r>
            <a:br>
              <a:rPr lang="en-US" altLang="en-US" sz="1400" dirty="0"/>
            </a:br>
            <a:endParaRPr lang="en-US" altLang="en-US" sz="1400" dirty="0"/>
          </a:p>
        </p:txBody>
      </p:sp>
      <p:sp>
        <p:nvSpPr>
          <p:cNvPr id="3" name="Content Placeholder 2"/>
          <p:cNvSpPr>
            <a:spLocks noGrp="1"/>
          </p:cNvSpPr>
          <p:nvPr>
            <p:ph idx="1"/>
          </p:nvPr>
        </p:nvSpPr>
        <p:spPr>
          <a:xfrm>
            <a:off x="914400" y="1981200"/>
            <a:ext cx="7391400" cy="4389438"/>
          </a:xfrm>
        </p:spPr>
        <p:txBody>
          <a:bodyPr/>
          <a:lstStyle/>
          <a:p>
            <a:pPr eaLnBrk="1" hangingPunct="1">
              <a:buFont typeface="Wingdings" panose="05000000000000000000" pitchFamily="2" charset="2"/>
              <a:buChar char="v"/>
              <a:defRPr/>
            </a:pPr>
            <a:r>
              <a:rPr lang="en-US" sz="2000" dirty="0"/>
              <a:t>Parents of students with disabilities enrolled in public or private schools</a:t>
            </a:r>
          </a:p>
          <a:p>
            <a:pPr eaLnBrk="1" hangingPunct="1">
              <a:buFont typeface="Wingdings" panose="05000000000000000000" pitchFamily="2" charset="2"/>
              <a:buChar char="v"/>
              <a:defRPr/>
            </a:pPr>
            <a:endParaRPr lang="en-US" sz="2000" dirty="0"/>
          </a:p>
          <a:p>
            <a:pPr eaLnBrk="1" hangingPunct="1">
              <a:buFont typeface="Wingdings" panose="05000000000000000000" pitchFamily="2" charset="2"/>
              <a:buChar char="v"/>
              <a:defRPr/>
            </a:pPr>
            <a:r>
              <a:rPr lang="en-US" sz="2000" dirty="0"/>
              <a:t>Parents of other students enrolled in school</a:t>
            </a:r>
          </a:p>
          <a:p>
            <a:pPr eaLnBrk="1" hangingPunct="1">
              <a:buFont typeface="Wingdings" panose="05000000000000000000" pitchFamily="2" charset="2"/>
              <a:buChar char="v"/>
              <a:defRPr/>
            </a:pPr>
            <a:endParaRPr lang="en-US" sz="2000" dirty="0"/>
          </a:p>
          <a:p>
            <a:pPr eaLnBrk="1" hangingPunct="1">
              <a:buFont typeface="Wingdings" panose="05000000000000000000" pitchFamily="2" charset="2"/>
              <a:buChar char="v"/>
              <a:defRPr/>
            </a:pPr>
            <a:r>
              <a:rPr lang="en-US" sz="2000" dirty="0"/>
              <a:t>At least the majority of the CAC shall be composed of parents of students enrolled in schools participating in the SELPA, and at least a majority of such parents shall be parents of students with disabilities</a:t>
            </a:r>
          </a:p>
          <a:p>
            <a:pPr marL="0" indent="0" eaLnBrk="1" hangingPunct="1">
              <a:buFont typeface="Wingdings 2" pitchFamily="18" charset="2"/>
              <a:buNone/>
              <a:defRPr/>
            </a:pPr>
            <a:endParaRPr lang="en-US" altLang="en-US" sz="2000" dirty="0"/>
          </a:p>
          <a:p>
            <a:pPr eaLnBrk="1" hangingPunct="1">
              <a:defRPr/>
            </a:pP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914400" y="304800"/>
            <a:ext cx="7315200" cy="1371600"/>
          </a:xfrm>
        </p:spPr>
        <p:txBody>
          <a:bodyPr/>
          <a:lstStyle/>
          <a:p>
            <a:pPr algn="ctr"/>
            <a:r>
              <a:rPr lang="en-US" altLang="en-US" sz="2800" dirty="0"/>
              <a:t>With the Approval of the Governing Council, CAC Membership May Also be Composed of:</a:t>
            </a:r>
            <a:br>
              <a:rPr lang="en-US" altLang="en-US" sz="2800" dirty="0"/>
            </a:br>
            <a:r>
              <a:rPr lang="en-US" altLang="en-US" sz="1400" dirty="0"/>
              <a:t>California Education Code §56192</a:t>
            </a:r>
            <a:br>
              <a:rPr lang="en-US" altLang="en-US" sz="1400" dirty="0"/>
            </a:br>
            <a:endParaRPr lang="en-US" altLang="en-US" sz="1400" dirty="0"/>
          </a:p>
        </p:txBody>
      </p:sp>
      <p:sp>
        <p:nvSpPr>
          <p:cNvPr id="3" name="Content Placeholder 2"/>
          <p:cNvSpPr>
            <a:spLocks noGrp="1"/>
          </p:cNvSpPr>
          <p:nvPr>
            <p:ph idx="1"/>
          </p:nvPr>
        </p:nvSpPr>
        <p:spPr>
          <a:xfrm>
            <a:off x="914400" y="1752600"/>
            <a:ext cx="7467600" cy="4618038"/>
          </a:xfrm>
        </p:spPr>
        <p:txBody>
          <a:bodyPr/>
          <a:lstStyle/>
          <a:p>
            <a:pPr eaLnBrk="1" hangingPunct="1">
              <a:buFont typeface="Wingdings" panose="05000000000000000000" pitchFamily="2" charset="2"/>
              <a:buChar char="v"/>
              <a:defRPr/>
            </a:pPr>
            <a:r>
              <a:rPr lang="en-US" altLang="en-US" sz="2000" dirty="0"/>
              <a:t>Students with disabilities</a:t>
            </a:r>
          </a:p>
          <a:p>
            <a:pPr eaLnBrk="1" hangingPunct="1">
              <a:buFont typeface="Wingdings" panose="05000000000000000000" pitchFamily="2" charset="2"/>
              <a:buChar char="v"/>
              <a:defRPr/>
            </a:pPr>
            <a:endParaRPr lang="en-US" altLang="en-US" sz="2000" dirty="0"/>
          </a:p>
          <a:p>
            <a:pPr eaLnBrk="1" hangingPunct="1">
              <a:buFont typeface="Wingdings" panose="05000000000000000000" pitchFamily="2" charset="2"/>
              <a:buChar char="v"/>
              <a:defRPr/>
            </a:pPr>
            <a:r>
              <a:rPr lang="en-US" altLang="en-US" sz="2000" dirty="0"/>
              <a:t>Adults with disabilities</a:t>
            </a:r>
          </a:p>
          <a:p>
            <a:pPr eaLnBrk="1" hangingPunct="1">
              <a:buFont typeface="Wingdings" panose="05000000000000000000" pitchFamily="2" charset="2"/>
              <a:buChar char="v"/>
              <a:defRPr/>
            </a:pPr>
            <a:endParaRPr lang="en-US" altLang="en-US" sz="2000" dirty="0"/>
          </a:p>
          <a:p>
            <a:pPr eaLnBrk="1" hangingPunct="1">
              <a:buFont typeface="Wingdings" panose="05000000000000000000" pitchFamily="2" charset="2"/>
              <a:buChar char="v"/>
              <a:defRPr/>
            </a:pPr>
            <a:r>
              <a:rPr lang="en-US" sz="2000" dirty="0"/>
              <a:t>General education teachers</a:t>
            </a:r>
          </a:p>
          <a:p>
            <a:pPr eaLnBrk="1" hangingPunct="1">
              <a:buFont typeface="Wingdings" panose="05000000000000000000" pitchFamily="2" charset="2"/>
              <a:buChar char="v"/>
              <a:defRPr/>
            </a:pPr>
            <a:endParaRPr lang="en-US" sz="2000" dirty="0"/>
          </a:p>
          <a:p>
            <a:pPr eaLnBrk="1" hangingPunct="1">
              <a:buFont typeface="Wingdings" panose="05000000000000000000" pitchFamily="2" charset="2"/>
              <a:buChar char="v"/>
              <a:defRPr/>
            </a:pPr>
            <a:r>
              <a:rPr lang="en-US" sz="2000" dirty="0"/>
              <a:t>Special education teachers &amp; other school personnel</a:t>
            </a:r>
          </a:p>
          <a:p>
            <a:pPr eaLnBrk="1" hangingPunct="1">
              <a:buFont typeface="Wingdings" panose="05000000000000000000" pitchFamily="2" charset="2"/>
              <a:buChar char="v"/>
              <a:defRPr/>
            </a:pPr>
            <a:endParaRPr lang="en-US" sz="2000" dirty="0"/>
          </a:p>
          <a:p>
            <a:pPr eaLnBrk="1" hangingPunct="1">
              <a:buFont typeface="Wingdings" panose="05000000000000000000" pitchFamily="2" charset="2"/>
              <a:buChar char="v"/>
              <a:defRPr/>
            </a:pPr>
            <a:r>
              <a:rPr lang="en-US" sz="2000" dirty="0"/>
              <a:t>Representatives of other public and non-profit agencies</a:t>
            </a:r>
          </a:p>
          <a:p>
            <a:pPr eaLnBrk="1" hangingPunct="1">
              <a:buFont typeface="Wingdings" panose="05000000000000000000" pitchFamily="2" charset="2"/>
              <a:buChar char="v"/>
              <a:defRPr/>
            </a:pPr>
            <a:endParaRPr lang="en-US" sz="2000" dirty="0"/>
          </a:p>
          <a:p>
            <a:pPr eaLnBrk="1" hangingPunct="1">
              <a:buFont typeface="Wingdings" panose="05000000000000000000" pitchFamily="2" charset="2"/>
              <a:buChar char="v"/>
              <a:defRPr/>
            </a:pPr>
            <a:r>
              <a:rPr lang="en-US" sz="2000" dirty="0"/>
              <a:t>Persons concerned with the needs of individuals with disabilities</a:t>
            </a:r>
          </a:p>
          <a:p>
            <a:pPr marL="117475" indent="-117475" eaLnBrk="1" hangingPunct="1">
              <a:buFont typeface="Wingdings" panose="05000000000000000000" pitchFamily="2" charset="2"/>
              <a:buChar char="§"/>
              <a:defRPr/>
            </a:pPr>
            <a:endParaRPr lang="en-US" altLang="en-US" sz="2000" dirty="0"/>
          </a:p>
          <a:p>
            <a:pPr marL="0" indent="0" eaLnBrk="1" hangingPunct="1">
              <a:buFont typeface="Wingdings 2" pitchFamily="18" charset="2"/>
              <a:buNone/>
              <a:defRPr/>
            </a:pPr>
            <a:endParaRPr lang="en-US" alt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990600" y="762000"/>
            <a:ext cx="7391400" cy="1295400"/>
          </a:xfrm>
        </p:spPr>
        <p:txBody>
          <a:bodyPr/>
          <a:lstStyle/>
          <a:p>
            <a:pPr algn="ctr"/>
            <a:r>
              <a:rPr lang="en-US" altLang="en-US" sz="2800" dirty="0"/>
              <a:t>CAC Members</a:t>
            </a:r>
            <a:br>
              <a:rPr lang="en-US" altLang="en-US" sz="2800" dirty="0"/>
            </a:br>
            <a:r>
              <a:rPr lang="en-US" altLang="en-US" sz="2800" i="1" dirty="0"/>
              <a:t>Collaborative, Informed, Involved</a:t>
            </a:r>
            <a:br>
              <a:rPr lang="en-US" altLang="en-US" sz="2800" i="1" dirty="0"/>
            </a:br>
            <a:br>
              <a:rPr lang="en-US" altLang="en-US" sz="1400" dirty="0"/>
            </a:br>
            <a:endParaRPr lang="en-US" altLang="en-US" sz="1400" dirty="0"/>
          </a:p>
        </p:txBody>
      </p:sp>
      <p:sp>
        <p:nvSpPr>
          <p:cNvPr id="3" name="Content Placeholder 2"/>
          <p:cNvSpPr>
            <a:spLocks noGrp="1"/>
          </p:cNvSpPr>
          <p:nvPr>
            <p:ph idx="1"/>
          </p:nvPr>
        </p:nvSpPr>
        <p:spPr>
          <a:xfrm>
            <a:off x="914400" y="1981200"/>
            <a:ext cx="7315200" cy="4419600"/>
          </a:xfrm>
        </p:spPr>
        <p:txBody>
          <a:bodyPr/>
          <a:lstStyle/>
          <a:p>
            <a:pPr eaLnBrk="1" hangingPunct="1">
              <a:buFont typeface="Wingdings" panose="05000000000000000000" pitchFamily="2" charset="2"/>
              <a:buChar char="v"/>
              <a:defRPr/>
            </a:pPr>
            <a:r>
              <a:rPr lang="en-US" sz="2000" dirty="0"/>
              <a:t>Designed to be a dynamic </a:t>
            </a:r>
            <a:r>
              <a:rPr lang="en-US" sz="2000" dirty="0">
                <a:solidFill>
                  <a:schemeClr val="bg2">
                    <a:lumMod val="50000"/>
                  </a:schemeClr>
                </a:solidFill>
              </a:rPr>
              <a:t>collaborative </a:t>
            </a:r>
            <a:r>
              <a:rPr lang="en-US" sz="2000" dirty="0"/>
              <a:t>partnership of educators, parents, and community members. </a:t>
            </a:r>
          </a:p>
          <a:p>
            <a:pPr eaLnBrk="1" hangingPunct="1">
              <a:buFont typeface="Wingdings" panose="05000000000000000000" pitchFamily="2" charset="2"/>
              <a:buChar char="v"/>
              <a:defRPr/>
            </a:pPr>
            <a:endParaRPr lang="en-US" sz="1000" dirty="0"/>
          </a:p>
          <a:p>
            <a:pPr eaLnBrk="1" hangingPunct="1">
              <a:buFont typeface="Wingdings" panose="05000000000000000000" pitchFamily="2" charset="2"/>
              <a:buChar char="v"/>
              <a:defRPr/>
            </a:pPr>
            <a:r>
              <a:rPr lang="en-US" sz="2000" dirty="0"/>
              <a:t>The mandated membership exemplifies the need for informed involvement among those who provide special education programs &amp; services and those who receive special education programs &amp; services</a:t>
            </a:r>
          </a:p>
          <a:p>
            <a:pPr eaLnBrk="1" hangingPunct="1">
              <a:buFont typeface="Wingdings" panose="05000000000000000000" pitchFamily="2" charset="2"/>
              <a:buChar char="v"/>
              <a:defRPr/>
            </a:pPr>
            <a:endParaRPr lang="en-US" sz="1000" dirty="0"/>
          </a:p>
          <a:p>
            <a:pPr eaLnBrk="1" hangingPunct="1">
              <a:buFont typeface="Wingdings" panose="05000000000000000000" pitchFamily="2" charset="2"/>
              <a:buChar char="v"/>
              <a:defRPr/>
            </a:pPr>
            <a:r>
              <a:rPr lang="en-US" sz="2000" dirty="0"/>
              <a:t>Members should constitute a well-rounded membership that has a sound understanding of special education laws, issues, programs, and services. This understanding serves as the foundation upon which the CAC shares information and advice with the SELPA, as well as with the greater community</a:t>
            </a:r>
          </a:p>
          <a:p>
            <a:pPr marL="169863" indent="-169863" eaLnBrk="1" hangingPunct="1">
              <a:buFont typeface="Wingdings" panose="05000000000000000000" pitchFamily="2" charset="2"/>
              <a:buChar char="§"/>
              <a:defRPr/>
            </a:pPr>
            <a:endParaRPr lang="en-US" sz="2000" dirty="0"/>
          </a:p>
          <a:p>
            <a:pPr marL="0" indent="0" eaLnBrk="1" hangingPunct="1">
              <a:buFont typeface="Wingdings 2" pitchFamily="18" charset="2"/>
              <a:buNone/>
              <a:defRPr/>
            </a:pPr>
            <a:endParaRPr lang="en-US" altLang="en-US" sz="2000" dirty="0"/>
          </a:p>
          <a:p>
            <a:pPr marL="0" indent="0" eaLnBrk="1" hangingPunct="1">
              <a:buFont typeface="Wingdings 2" pitchFamily="18" charset="2"/>
              <a:buNone/>
              <a:defRPr/>
            </a:pPr>
            <a:endParaRPr lang="en-US" alt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8600" y="990600"/>
            <a:ext cx="8686800" cy="838200"/>
          </a:xfrm>
        </p:spPr>
        <p:txBody>
          <a:bodyPr/>
          <a:lstStyle/>
          <a:p>
            <a:pPr algn="ctr" eaLnBrk="1" hangingPunct="1"/>
            <a:r>
              <a:rPr lang="en-US" altLang="en-US" sz="2800" dirty="0"/>
              <a:t>CAC Members</a:t>
            </a:r>
            <a:br>
              <a:rPr lang="en-US" altLang="en-US" sz="2800" dirty="0"/>
            </a:br>
            <a:r>
              <a:rPr lang="en-US" altLang="en-US" sz="2800" i="1" dirty="0"/>
              <a:t>Represent the Entire Special Education Community</a:t>
            </a:r>
            <a:br>
              <a:rPr lang="en-US" altLang="en-US" sz="2800" i="1" dirty="0"/>
            </a:br>
            <a:endParaRPr lang="en-US" altLang="en-US" sz="1400" dirty="0"/>
          </a:p>
        </p:txBody>
      </p:sp>
      <p:sp>
        <p:nvSpPr>
          <p:cNvPr id="3" name="Content Placeholder 2"/>
          <p:cNvSpPr>
            <a:spLocks noGrp="1"/>
          </p:cNvSpPr>
          <p:nvPr>
            <p:ph idx="1"/>
          </p:nvPr>
        </p:nvSpPr>
        <p:spPr>
          <a:xfrm>
            <a:off x="990600" y="2133600"/>
            <a:ext cx="7239000" cy="4191000"/>
          </a:xfrm>
          <a:ln>
            <a:noFill/>
          </a:ln>
        </p:spPr>
        <p:txBody>
          <a:bodyPr/>
          <a:lstStyle/>
          <a:p>
            <a:pPr eaLnBrk="1" hangingPunct="1">
              <a:buFont typeface="Wingdings" panose="05000000000000000000" pitchFamily="2" charset="2"/>
              <a:buChar char="v"/>
              <a:defRPr/>
            </a:pPr>
            <a:r>
              <a:rPr lang="en-US" sz="1800" dirty="0"/>
              <a:t>Members are appointed and approved by their local governing board (</a:t>
            </a:r>
            <a:r>
              <a:rPr lang="en-US" altLang="en-US" sz="1800" dirty="0"/>
              <a:t>California Education Code §56191)</a:t>
            </a:r>
            <a:endParaRPr lang="en-US" sz="1800" dirty="0"/>
          </a:p>
          <a:p>
            <a:pPr eaLnBrk="1" hangingPunct="1">
              <a:buFont typeface="Wingdings" panose="05000000000000000000" pitchFamily="2" charset="2"/>
              <a:buChar char="v"/>
              <a:defRPr/>
            </a:pPr>
            <a:endParaRPr lang="en-US" sz="1000" dirty="0"/>
          </a:p>
          <a:p>
            <a:pPr eaLnBrk="1" hangingPunct="1">
              <a:buFont typeface="Wingdings" panose="05000000000000000000" pitchFamily="2" charset="2"/>
              <a:buChar char="v"/>
              <a:defRPr/>
            </a:pPr>
            <a:r>
              <a:rPr lang="en-US" sz="1800" dirty="0"/>
              <a:t>Members must act responsibly to ensure fair representation and a thorough evaluation of the issues and interests handled in the attainment of the goals of the CAC. </a:t>
            </a:r>
          </a:p>
          <a:p>
            <a:pPr marL="111125" indent="-111125" eaLnBrk="1" hangingPunct="1">
              <a:buFont typeface="Wingdings" panose="05000000000000000000" pitchFamily="2" charset="2"/>
              <a:buChar char="§"/>
              <a:defRPr/>
            </a:pP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90600" y="838200"/>
            <a:ext cx="7315200" cy="590550"/>
          </a:xfrm>
        </p:spPr>
        <p:txBody>
          <a:bodyPr/>
          <a:lstStyle/>
          <a:p>
            <a:pPr algn="ctr" eaLnBrk="1" hangingPunct="1"/>
            <a:r>
              <a:rPr lang="en-US" altLang="en-US" sz="2800" dirty="0"/>
              <a:t>Who May Attend a CAC Meeting?</a:t>
            </a:r>
            <a:br>
              <a:rPr lang="en-US" altLang="en-US" sz="2800" dirty="0"/>
            </a:br>
            <a:endParaRPr lang="en-US" altLang="en-US" sz="1400" dirty="0"/>
          </a:p>
        </p:txBody>
      </p:sp>
      <p:sp>
        <p:nvSpPr>
          <p:cNvPr id="14339" name="Content Placeholder 2"/>
          <p:cNvSpPr>
            <a:spLocks noGrp="1"/>
          </p:cNvSpPr>
          <p:nvPr>
            <p:ph idx="1"/>
          </p:nvPr>
        </p:nvSpPr>
        <p:spPr>
          <a:xfrm>
            <a:off x="457200" y="1524000"/>
            <a:ext cx="8229600" cy="4800600"/>
          </a:xfrm>
        </p:spPr>
        <p:txBody>
          <a:bodyPr/>
          <a:lstStyle/>
          <a:p>
            <a:pPr marL="0" indent="0" algn="ctr" eaLnBrk="1" hangingPunct="1">
              <a:buFont typeface="Wingdings 2" pitchFamily="18" charset="2"/>
              <a:buNone/>
              <a:defRPr/>
            </a:pPr>
            <a:r>
              <a:rPr lang="en-US" altLang="en-US" sz="2000" dirty="0"/>
              <a:t>CAC meetings are open meetings; </a:t>
            </a:r>
          </a:p>
          <a:p>
            <a:pPr marL="0" indent="0" algn="ctr" eaLnBrk="1" hangingPunct="1">
              <a:buFont typeface="Wingdings 2" pitchFamily="18" charset="2"/>
              <a:buNone/>
              <a:defRPr/>
            </a:pPr>
            <a:r>
              <a:rPr lang="en-US" altLang="en-US" sz="2000" dirty="0"/>
              <a:t>anyone who is interested may attend the meetings.</a:t>
            </a:r>
          </a:p>
          <a:p>
            <a:pPr>
              <a:defRPr/>
            </a:pPr>
            <a:endParaRPr lang="en-US" sz="2000" dirty="0"/>
          </a:p>
          <a:p>
            <a:pPr marL="0" indent="0" algn="ctr">
              <a:buFont typeface="Wingdings 2" pitchFamily="18" charset="2"/>
              <a:buNone/>
              <a:defRPr/>
            </a:pPr>
            <a:r>
              <a:rPr lang="en-US" sz="2000" dirty="0">
                <a:solidFill>
                  <a:schemeClr val="bg2">
                    <a:lumMod val="50000"/>
                  </a:schemeClr>
                </a:solidFill>
              </a:rPr>
              <a:t>CAC meetings provide parents and community members with…</a:t>
            </a:r>
          </a:p>
          <a:p>
            <a:pPr marL="0" indent="0" algn="ctr">
              <a:buFont typeface="Wingdings 2" pitchFamily="18" charset="2"/>
              <a:buNone/>
              <a:defRPr/>
            </a:pPr>
            <a:endParaRPr lang="en-US" sz="1000" dirty="0"/>
          </a:p>
          <a:p>
            <a:pPr marL="0" indent="0" algn="ctr">
              <a:buFont typeface="Wingdings 2" pitchFamily="18" charset="2"/>
              <a:buNone/>
              <a:defRPr/>
            </a:pPr>
            <a:r>
              <a:rPr lang="en-US" sz="2000" dirty="0"/>
              <a:t>Up-to-date information on issues that impact students with disabilities</a:t>
            </a:r>
          </a:p>
          <a:p>
            <a:pPr marL="0" indent="0" algn="ctr">
              <a:buFont typeface="Wingdings 2" pitchFamily="18" charset="2"/>
              <a:buNone/>
              <a:defRPr/>
            </a:pPr>
            <a:endParaRPr lang="en-US" sz="1000" dirty="0"/>
          </a:p>
          <a:p>
            <a:pPr marL="0" indent="0" algn="ctr">
              <a:buFont typeface="Wingdings 2" pitchFamily="18" charset="2"/>
              <a:buNone/>
              <a:defRPr/>
            </a:pPr>
            <a:r>
              <a:rPr lang="en-US" sz="2000" dirty="0"/>
              <a:t>The opportunity to communicate with administrators and school staff</a:t>
            </a:r>
          </a:p>
          <a:p>
            <a:pPr marL="0" indent="0" algn="ctr">
              <a:buFont typeface="Wingdings 2" pitchFamily="18" charset="2"/>
              <a:buNone/>
              <a:defRPr/>
            </a:pPr>
            <a:endParaRPr lang="en-US" sz="1000" dirty="0"/>
          </a:p>
          <a:p>
            <a:pPr marL="0" indent="0" algn="ctr">
              <a:buFont typeface="Wingdings 2" pitchFamily="18" charset="2"/>
              <a:buNone/>
              <a:defRPr/>
            </a:pPr>
            <a:r>
              <a:rPr lang="en-US" sz="2000" dirty="0"/>
              <a:t>The chance to connect with other parents and community members who are interested in quality educational programs and services for students with disabilities</a:t>
            </a:r>
          </a:p>
          <a:p>
            <a:pPr marL="0" indent="0">
              <a:buFont typeface="Wingdings 2" pitchFamily="18" charset="2"/>
              <a:buNone/>
              <a:defRPr/>
            </a:pP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0"/>
            <a:ext cx="6400800" cy="685800"/>
          </a:xfrm>
          <a:extLst/>
        </p:spPr>
        <p:txBody>
          <a:bodyPr/>
          <a:lstStyle/>
          <a:p>
            <a:pPr algn="ctr">
              <a:defRPr/>
            </a:pPr>
            <a:r>
              <a:rPr sz="4000" dirty="0"/>
              <a:t>Responsibilities of the CAC</a:t>
            </a:r>
          </a:p>
        </p:txBody>
      </p:sp>
      <p:sp>
        <p:nvSpPr>
          <p:cNvPr id="17411" name="Text Placeholder 2"/>
          <p:cNvSpPr>
            <a:spLocks noGrp="1"/>
          </p:cNvSpPr>
          <p:nvPr>
            <p:ph type="body" idx="1"/>
          </p:nvPr>
        </p:nvSpPr>
        <p:spPr>
          <a:xfrm>
            <a:off x="1371600" y="1828800"/>
            <a:ext cx="6400800" cy="3276600"/>
          </a:xfrm>
        </p:spPr>
        <p:txBody>
          <a:bodyPr/>
          <a:lstStyle/>
          <a:p>
            <a:endParaRPr lang="en-US" altLang="en-US" dirty="0"/>
          </a:p>
        </p:txBody>
      </p:sp>
      <p:pic>
        <p:nvPicPr>
          <p:cNvPr id="17412" name="Picture 2" descr="C:\Users\olivia\Desktop\YAP.jpg"/>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828800"/>
            <a:ext cx="6400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914400" y="762000"/>
            <a:ext cx="7315200" cy="762000"/>
          </a:xfrm>
        </p:spPr>
        <p:txBody>
          <a:bodyPr/>
          <a:lstStyle/>
          <a:p>
            <a:pPr algn="ctr" eaLnBrk="1" hangingPunct="1"/>
            <a:r>
              <a:rPr lang="en-US" altLang="en-US" sz="2800" dirty="0"/>
              <a:t>The CAC has Specific &amp; Important Responsibilities</a:t>
            </a:r>
            <a:br>
              <a:rPr lang="en-US" altLang="en-US" sz="2800" dirty="0"/>
            </a:br>
            <a:r>
              <a:rPr lang="en-US" altLang="en-US" sz="1400" dirty="0"/>
              <a:t>California Education Code §56194</a:t>
            </a:r>
            <a:br>
              <a:rPr lang="en-US" altLang="en-US" sz="1400" dirty="0"/>
            </a:br>
            <a:endParaRPr lang="en-US" altLang="en-US" sz="1400" dirty="0"/>
          </a:p>
        </p:txBody>
      </p:sp>
      <p:sp>
        <p:nvSpPr>
          <p:cNvPr id="3" name="Content Placeholder 2"/>
          <p:cNvSpPr>
            <a:spLocks noGrp="1"/>
          </p:cNvSpPr>
          <p:nvPr>
            <p:ph idx="1"/>
          </p:nvPr>
        </p:nvSpPr>
        <p:spPr>
          <a:xfrm>
            <a:off x="900113" y="1752600"/>
            <a:ext cx="7329487" cy="4724400"/>
          </a:xfrm>
        </p:spPr>
        <p:txBody>
          <a:bodyPr/>
          <a:lstStyle/>
          <a:p>
            <a:pPr eaLnBrk="1" hangingPunct="1">
              <a:buFont typeface="Wingdings" panose="05000000000000000000" pitchFamily="2" charset="2"/>
              <a:buChar char="v"/>
              <a:defRPr/>
            </a:pPr>
            <a:r>
              <a:rPr lang="en-US" sz="2000" dirty="0"/>
              <a:t>Providing input  and review to the SELPA and Governing Council regarding the development, amendment and review of the SELPA Local Plan</a:t>
            </a:r>
          </a:p>
          <a:p>
            <a:pPr eaLnBrk="1" hangingPunct="1">
              <a:buFont typeface="Wingdings" panose="05000000000000000000" pitchFamily="2" charset="2"/>
              <a:buChar char="v"/>
              <a:defRPr/>
            </a:pPr>
            <a:endParaRPr lang="en-US" sz="1000" dirty="0"/>
          </a:p>
          <a:p>
            <a:pPr eaLnBrk="1" hangingPunct="1">
              <a:buFont typeface="Wingdings" panose="05000000000000000000" pitchFamily="2" charset="2"/>
              <a:buChar char="v"/>
              <a:defRPr/>
            </a:pPr>
            <a:r>
              <a:rPr lang="en-US" sz="2000" dirty="0"/>
              <a:t>Recommending annual priorities to be addressed by the SELPA</a:t>
            </a:r>
          </a:p>
          <a:p>
            <a:pPr eaLnBrk="1" hangingPunct="1">
              <a:buFont typeface="Wingdings" panose="05000000000000000000" pitchFamily="2" charset="2"/>
              <a:buChar char="v"/>
              <a:defRPr/>
            </a:pPr>
            <a:endParaRPr lang="en-US" sz="1000" dirty="0"/>
          </a:p>
          <a:p>
            <a:pPr eaLnBrk="1" hangingPunct="1">
              <a:buFont typeface="Wingdings" panose="05000000000000000000" pitchFamily="2" charset="2"/>
              <a:buChar char="v"/>
              <a:defRPr/>
            </a:pPr>
            <a:r>
              <a:rPr lang="en-US" sz="2000" dirty="0"/>
              <a:t>Assisting in parent education &amp; recruiting parents &amp; other volunteers who may contribute to the implementation of the Plan </a:t>
            </a:r>
          </a:p>
          <a:p>
            <a:pPr eaLnBrk="1" hangingPunct="1">
              <a:buFont typeface="Wingdings" panose="05000000000000000000" pitchFamily="2" charset="2"/>
              <a:buChar char="v"/>
              <a:defRPr/>
            </a:pPr>
            <a:endParaRPr lang="en-US" sz="1000" dirty="0"/>
          </a:p>
          <a:p>
            <a:pPr eaLnBrk="1" hangingPunct="1">
              <a:buFont typeface="Wingdings" panose="05000000000000000000" pitchFamily="2" charset="2"/>
              <a:buChar char="v"/>
              <a:defRPr/>
            </a:pPr>
            <a:r>
              <a:rPr lang="en-US" sz="2000" dirty="0"/>
              <a:t>Supporting activities on behalf of individuals with disabilities</a:t>
            </a:r>
          </a:p>
          <a:p>
            <a:pPr eaLnBrk="1" hangingPunct="1">
              <a:buFont typeface="Wingdings" panose="05000000000000000000" pitchFamily="2" charset="2"/>
              <a:buChar char="v"/>
              <a:defRPr/>
            </a:pPr>
            <a:endParaRPr lang="en-US" sz="1000" dirty="0"/>
          </a:p>
          <a:p>
            <a:pPr eaLnBrk="1" hangingPunct="1">
              <a:buFont typeface="Wingdings" panose="05000000000000000000" pitchFamily="2" charset="2"/>
              <a:buChar char="v"/>
              <a:defRPr/>
            </a:pPr>
            <a:r>
              <a:rPr lang="en-US" sz="2000" dirty="0"/>
              <a:t>Assisting in parent awareness of the importance of regular school attendance</a:t>
            </a:r>
          </a:p>
          <a:p>
            <a:pPr marL="0" indent="0" eaLnBrk="1" hangingPunct="1">
              <a:buFont typeface="Wingdings 2" pitchFamily="18" charset="2"/>
              <a:buNone/>
              <a:defRPr/>
            </a:pP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315200" cy="762000"/>
          </a:xfrm>
          <a:extLst/>
        </p:spPr>
        <p:txBody>
          <a:bodyPr/>
          <a:lstStyle/>
          <a:p>
            <a:pPr algn="ctr">
              <a:defRPr/>
            </a:pPr>
            <a:r>
              <a:rPr dirty="0"/>
              <a:t>Benefits of the CAC</a:t>
            </a:r>
          </a:p>
        </p:txBody>
      </p:sp>
      <p:sp>
        <p:nvSpPr>
          <p:cNvPr id="19459" name="Text Placeholder 2"/>
          <p:cNvSpPr>
            <a:spLocks noGrp="1"/>
          </p:cNvSpPr>
          <p:nvPr>
            <p:ph type="body" idx="1"/>
          </p:nvPr>
        </p:nvSpPr>
        <p:spPr>
          <a:xfrm>
            <a:off x="914400" y="2438400"/>
            <a:ext cx="7315200" cy="3657600"/>
          </a:xfrm>
        </p:spPr>
        <p:txBody>
          <a:bodyPr/>
          <a:lstStyle/>
          <a:p>
            <a:endParaRPr lang="en-US" altLang="en-US" dirty="0"/>
          </a:p>
        </p:txBody>
      </p:sp>
      <p:pic>
        <p:nvPicPr>
          <p:cNvPr id="19460" name="Picture 2" descr="C:\Users\olivia\Desktop\RopeJum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05000"/>
            <a:ext cx="7086600" cy="398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14400" y="762000"/>
            <a:ext cx="7315200" cy="1371600"/>
          </a:xfrm>
        </p:spPr>
        <p:txBody>
          <a:bodyPr/>
          <a:lstStyle/>
          <a:p>
            <a:pPr algn="ctr" eaLnBrk="1" hangingPunct="1"/>
            <a:br>
              <a:rPr lang="en-US" altLang="en-US" sz="2800" dirty="0"/>
            </a:br>
            <a:br>
              <a:rPr lang="en-US" altLang="en-US" sz="2800" dirty="0"/>
            </a:br>
            <a:br>
              <a:rPr lang="en-US" altLang="en-US" sz="2800" dirty="0"/>
            </a:br>
            <a:br>
              <a:rPr lang="en-US" altLang="en-US" sz="2800" dirty="0"/>
            </a:br>
            <a:r>
              <a:rPr lang="en-US" altLang="en-US" sz="2800" dirty="0"/>
              <a:t>The CAC Benefits</a:t>
            </a:r>
            <a:br>
              <a:rPr lang="en-US" altLang="en-US" sz="2800" dirty="0"/>
            </a:br>
            <a:r>
              <a:rPr lang="en-US" altLang="en-US" sz="2800" i="1" dirty="0"/>
              <a:t> Parents, Educators &amp; the Community</a:t>
            </a:r>
            <a:br>
              <a:rPr lang="en-US" altLang="en-US" sz="2800" i="1" dirty="0"/>
            </a:br>
            <a:br>
              <a:rPr lang="en-US" altLang="en-US" sz="2800" dirty="0"/>
            </a:br>
            <a:endParaRPr lang="en-US" altLang="en-US" sz="2800" dirty="0"/>
          </a:p>
        </p:txBody>
      </p:sp>
      <p:sp>
        <p:nvSpPr>
          <p:cNvPr id="18435" name="Rectangle 3"/>
          <p:cNvSpPr>
            <a:spLocks noGrp="1" noChangeArrowheads="1"/>
          </p:cNvSpPr>
          <p:nvPr>
            <p:ph idx="1"/>
          </p:nvPr>
        </p:nvSpPr>
        <p:spPr>
          <a:xfrm>
            <a:off x="914400" y="1981200"/>
            <a:ext cx="7315200" cy="3733800"/>
          </a:xfrm>
        </p:spPr>
        <p:txBody>
          <a:bodyPr/>
          <a:lstStyle/>
          <a:p>
            <a:pPr eaLnBrk="1" hangingPunct="1">
              <a:buFont typeface="Wingdings" panose="05000000000000000000" pitchFamily="2" charset="2"/>
              <a:buChar char="v"/>
              <a:defRPr/>
            </a:pPr>
            <a:r>
              <a:rPr lang="en-US" altLang="en-US" sz="2000" dirty="0"/>
              <a:t>Serves as a resource for information and ideas related to special education for families and community members.</a:t>
            </a:r>
          </a:p>
          <a:p>
            <a:pPr eaLnBrk="1" hangingPunct="1">
              <a:buFont typeface="Wingdings" panose="05000000000000000000" pitchFamily="2" charset="2"/>
              <a:buChar char="v"/>
              <a:defRPr/>
            </a:pPr>
            <a:endParaRPr lang="en-US" altLang="en-US" sz="2000" dirty="0"/>
          </a:p>
          <a:p>
            <a:pPr eaLnBrk="1" hangingPunct="1">
              <a:buFont typeface="Wingdings" panose="05000000000000000000" pitchFamily="2" charset="2"/>
              <a:buChar char="v"/>
              <a:defRPr/>
            </a:pPr>
            <a:r>
              <a:rPr lang="en-US" altLang="en-US" sz="2000" dirty="0"/>
              <a:t>Provides community support to administrators, the SELPA Governing Council.</a:t>
            </a:r>
          </a:p>
          <a:p>
            <a:pPr eaLnBrk="1" hangingPunct="1">
              <a:buFont typeface="Wingdings" panose="05000000000000000000" pitchFamily="2" charset="2"/>
              <a:buChar char="v"/>
              <a:defRPr/>
            </a:pPr>
            <a:endParaRPr lang="en-US" altLang="en-US" sz="2000" dirty="0"/>
          </a:p>
          <a:p>
            <a:pPr eaLnBrk="1" hangingPunct="1">
              <a:buFont typeface="Wingdings" panose="05000000000000000000" pitchFamily="2" charset="2"/>
              <a:buChar char="v"/>
              <a:defRPr/>
            </a:pPr>
            <a:r>
              <a:rPr lang="en-US" altLang="en-US" sz="2000" dirty="0"/>
              <a:t>Networking promotes parent participation in the special education process and collaboration between the LEAs , parent organizations, and the community agencies.</a:t>
            </a:r>
          </a:p>
          <a:p>
            <a:pPr eaLnBrk="1" hangingPunct="1">
              <a:buFontTx/>
              <a:buNone/>
              <a:defRPr/>
            </a:pPr>
            <a:r>
              <a:rPr lang="en-US" altLang="en-US" sz="2800" dirty="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43000"/>
            <a:ext cx="7772400" cy="774192"/>
          </a:xfrm>
          <a:extLst/>
        </p:spPr>
        <p:txBody>
          <a:bodyPr/>
          <a:lstStyle/>
          <a:p>
            <a:pPr algn="ctr">
              <a:defRPr/>
            </a:pPr>
            <a:r>
              <a:rPr sz="4800" dirty="0"/>
              <a:t>Responsibilities of the SELPA</a:t>
            </a:r>
          </a:p>
        </p:txBody>
      </p:sp>
      <p:sp>
        <p:nvSpPr>
          <p:cNvPr id="23555" name="Text Placeholder 2"/>
          <p:cNvSpPr>
            <a:spLocks noGrp="1"/>
          </p:cNvSpPr>
          <p:nvPr>
            <p:ph type="body" idx="1"/>
          </p:nvPr>
        </p:nvSpPr>
        <p:spPr>
          <a:xfrm>
            <a:off x="914400" y="2286000"/>
            <a:ext cx="7391400" cy="1928813"/>
          </a:xfrm>
        </p:spPr>
        <p:txBody>
          <a:bodyPr/>
          <a:lstStyle/>
          <a:p>
            <a:endParaRPr lang="en-US" altLang="en-US" dirty="0"/>
          </a:p>
        </p:txBody>
      </p:sp>
      <p:pic>
        <p:nvPicPr>
          <p:cNvPr id="23556" name="Picture 3" descr="web_0033osf_allenda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739140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85800" y="1143000"/>
            <a:ext cx="8001000" cy="381000"/>
          </a:xfrm>
        </p:spPr>
        <p:txBody>
          <a:bodyPr/>
          <a:lstStyle/>
          <a:p>
            <a:pPr algn="ctr" eaLnBrk="1" hangingPunct="1">
              <a:tabLst>
                <a:tab pos="3657600" algn="l"/>
              </a:tabLst>
            </a:pPr>
            <a:r>
              <a:rPr lang="en-US" altLang="en-US" sz="2800" dirty="0"/>
              <a:t>Responsibilities of the SELPA</a:t>
            </a:r>
            <a:br>
              <a:rPr lang="en-US" altLang="en-US" sz="2800" dirty="0"/>
            </a:br>
            <a:br>
              <a:rPr lang="en-US" altLang="en-US" sz="1400" dirty="0"/>
            </a:br>
            <a:endParaRPr lang="en-US" altLang="en-US" sz="1400" dirty="0"/>
          </a:p>
        </p:txBody>
      </p:sp>
      <p:sp>
        <p:nvSpPr>
          <p:cNvPr id="3" name="Content Placeholder 2"/>
          <p:cNvSpPr>
            <a:spLocks noGrp="1"/>
          </p:cNvSpPr>
          <p:nvPr>
            <p:ph idx="1"/>
          </p:nvPr>
        </p:nvSpPr>
        <p:spPr>
          <a:xfrm>
            <a:off x="457200" y="1600200"/>
            <a:ext cx="8229600" cy="4953000"/>
          </a:xfrm>
        </p:spPr>
        <p:txBody>
          <a:bodyPr/>
          <a:lstStyle/>
          <a:p>
            <a:pPr>
              <a:buClr>
                <a:schemeClr val="bg2">
                  <a:lumMod val="50000"/>
                </a:schemeClr>
              </a:buClr>
              <a:buSzPct val="100000"/>
              <a:buFont typeface="Wingdings" panose="05000000000000000000" pitchFamily="2" charset="2"/>
              <a:buChar char="v"/>
            </a:pPr>
            <a:r>
              <a:rPr lang="en-US" sz="2000" dirty="0"/>
              <a:t> Provide a continuum of program &amp; services availability for all students with disabilities</a:t>
            </a:r>
          </a:p>
          <a:p>
            <a:pPr>
              <a:buClr>
                <a:schemeClr val="bg2">
                  <a:lumMod val="50000"/>
                </a:schemeClr>
              </a:buClr>
              <a:buSzPct val="100000"/>
              <a:buFont typeface="Wingdings" panose="05000000000000000000" pitchFamily="2" charset="2"/>
              <a:buChar char="v"/>
            </a:pPr>
            <a:endParaRPr lang="en-US" sz="1000" dirty="0"/>
          </a:p>
          <a:p>
            <a:pPr>
              <a:buClr>
                <a:schemeClr val="bg2">
                  <a:lumMod val="50000"/>
                </a:schemeClr>
              </a:buClr>
              <a:buSzPct val="100000"/>
              <a:buFont typeface="Wingdings" panose="05000000000000000000" pitchFamily="2" charset="2"/>
              <a:buChar char="v"/>
            </a:pPr>
            <a:r>
              <a:rPr lang="en-US" sz="2000" dirty="0"/>
              <a:t> A resource for professional development</a:t>
            </a:r>
          </a:p>
          <a:p>
            <a:pPr>
              <a:buClr>
                <a:schemeClr val="bg2">
                  <a:lumMod val="50000"/>
                </a:schemeClr>
              </a:buClr>
              <a:buSzPct val="100000"/>
              <a:buFont typeface="Wingdings" panose="05000000000000000000" pitchFamily="2" charset="2"/>
              <a:buChar char="v"/>
            </a:pPr>
            <a:endParaRPr lang="en-US" sz="1000" dirty="0"/>
          </a:p>
          <a:p>
            <a:pPr>
              <a:buClr>
                <a:schemeClr val="bg2">
                  <a:lumMod val="50000"/>
                </a:schemeClr>
              </a:buClr>
              <a:buSzPct val="100000"/>
              <a:buFont typeface="Wingdings" panose="05000000000000000000" pitchFamily="2" charset="2"/>
              <a:buChar char="v"/>
            </a:pPr>
            <a:r>
              <a:rPr lang="en-US" sz="2000" dirty="0"/>
              <a:t> MIS monitoring and compliance support to LEAs</a:t>
            </a:r>
          </a:p>
          <a:p>
            <a:pPr>
              <a:buClr>
                <a:schemeClr val="bg2">
                  <a:lumMod val="50000"/>
                </a:schemeClr>
              </a:buClr>
              <a:buSzPct val="100000"/>
              <a:buFont typeface="Wingdings" panose="05000000000000000000" pitchFamily="2" charset="2"/>
              <a:buChar char="v"/>
            </a:pPr>
            <a:endParaRPr lang="en-US" sz="1000" dirty="0"/>
          </a:p>
          <a:p>
            <a:pPr>
              <a:buClr>
                <a:schemeClr val="bg2">
                  <a:lumMod val="50000"/>
                </a:schemeClr>
              </a:buClr>
              <a:buSzPct val="100000"/>
              <a:buFont typeface="Wingdings" panose="05000000000000000000" pitchFamily="2" charset="2"/>
              <a:buChar char="v"/>
            </a:pPr>
            <a:r>
              <a:rPr lang="en-US" sz="2000" dirty="0"/>
              <a:t> Coordinate regionalized services and program specialist’s activities</a:t>
            </a:r>
          </a:p>
          <a:p>
            <a:pPr>
              <a:buClr>
                <a:schemeClr val="bg2">
                  <a:lumMod val="50000"/>
                </a:schemeClr>
              </a:buClr>
              <a:buSzPct val="100000"/>
              <a:buFont typeface="Wingdings" panose="05000000000000000000" pitchFamily="2" charset="2"/>
              <a:buChar char="v"/>
            </a:pPr>
            <a:endParaRPr lang="en-US" sz="1000" dirty="0"/>
          </a:p>
          <a:p>
            <a:pPr>
              <a:buClr>
                <a:schemeClr val="bg2">
                  <a:lumMod val="50000"/>
                </a:schemeClr>
              </a:buClr>
              <a:buSzPct val="100000"/>
              <a:buFont typeface="Wingdings" panose="05000000000000000000" pitchFamily="2" charset="2"/>
              <a:buChar char="v"/>
            </a:pPr>
            <a:r>
              <a:rPr lang="en-US" sz="2000" dirty="0"/>
              <a:t>Interagency coordination and development of Interagency Agreements</a:t>
            </a:r>
          </a:p>
          <a:p>
            <a:pPr>
              <a:buClr>
                <a:schemeClr val="bg2">
                  <a:lumMod val="50000"/>
                </a:schemeClr>
              </a:buClr>
              <a:buSzPct val="100000"/>
              <a:buFont typeface="Wingdings" panose="05000000000000000000" pitchFamily="2" charset="2"/>
              <a:buChar char="v"/>
            </a:pPr>
            <a:endParaRPr lang="en-US" sz="2000" dirty="0"/>
          </a:p>
          <a:p>
            <a:pPr>
              <a:buClr>
                <a:schemeClr val="bg2">
                  <a:lumMod val="50000"/>
                </a:schemeClr>
              </a:buClr>
              <a:buSzPct val="100000"/>
              <a:buFont typeface="Wingdings" panose="05000000000000000000" pitchFamily="2" charset="2"/>
              <a:buChar char="v"/>
            </a:pPr>
            <a:r>
              <a:rPr lang="en-US" sz="2000" dirty="0"/>
              <a:t>Alternative Dispute Resolution (ADR) </a:t>
            </a:r>
          </a:p>
          <a:p>
            <a:pPr>
              <a:buClr>
                <a:schemeClr val="bg2">
                  <a:lumMod val="50000"/>
                </a:schemeClr>
              </a:buClr>
              <a:buSzPct val="100000"/>
              <a:buFont typeface="Wingdings" panose="05000000000000000000" pitchFamily="2" charset="2"/>
              <a:buChar char="v"/>
            </a:pPr>
            <a:endParaRPr lang="en-US" sz="1800" dirty="0"/>
          </a:p>
          <a:p>
            <a:pPr>
              <a:buClr>
                <a:schemeClr val="bg2">
                  <a:lumMod val="50000"/>
                </a:schemeClr>
              </a:buClr>
              <a:buSzPct val="100000"/>
              <a:buFont typeface="Wingdings" panose="05000000000000000000" pitchFamily="2" charset="2"/>
              <a:buChar char="v"/>
            </a:pPr>
            <a:r>
              <a:rPr lang="en-US" sz="2000" dirty="0"/>
              <a:t>Parent Education and involvement</a:t>
            </a:r>
          </a:p>
          <a:p>
            <a:pPr>
              <a:buClr>
                <a:schemeClr val="bg2">
                  <a:lumMod val="50000"/>
                </a:schemeClr>
              </a:buClr>
              <a:buSzPct val="100000"/>
              <a:buFont typeface="Wingdings" panose="05000000000000000000" pitchFamily="2" charset="2"/>
              <a:buChar char="v"/>
            </a:pPr>
            <a:endParaRPr lang="en-US" sz="1000" dirty="0"/>
          </a:p>
          <a:p>
            <a:pPr>
              <a:buClr>
                <a:schemeClr val="bg2">
                  <a:lumMod val="50000"/>
                </a:schemeClr>
              </a:buClr>
              <a:buSzPct val="100000"/>
              <a:buFont typeface="Wingdings" panose="05000000000000000000" pitchFamily="2" charset="2"/>
              <a:buChar char="v"/>
            </a:pPr>
            <a:r>
              <a:rPr lang="en-US" sz="2000" dirty="0"/>
              <a:t>Community awareness of programs for students with disabilities</a:t>
            </a:r>
          </a:p>
          <a:p>
            <a:pPr marL="117475" indent="-117475">
              <a:buClr>
                <a:schemeClr val="bg2">
                  <a:lumMod val="50000"/>
                </a:schemeClr>
              </a:buClr>
              <a:buSzPct val="100000"/>
              <a:buFont typeface="Wingdings" panose="05000000000000000000" pitchFamily="2" charset="2"/>
              <a:buChar char="§"/>
            </a:pPr>
            <a:endParaRPr lang="en-US" sz="2000" dirty="0"/>
          </a:p>
          <a:p>
            <a:pPr marL="117475" indent="-117475">
              <a:buClr>
                <a:schemeClr val="bg2">
                  <a:lumMod val="50000"/>
                </a:schemeClr>
              </a:buClr>
              <a:buSzPct val="100000"/>
              <a:buFont typeface="Wingdings" panose="05000000000000000000" pitchFamily="2" charset="2"/>
              <a:buChar char="§"/>
            </a:pPr>
            <a:endParaRPr lang="en-US" sz="2000" dirty="0"/>
          </a:p>
          <a:p>
            <a:pPr marL="117475" indent="-117475">
              <a:buClr>
                <a:schemeClr val="bg2">
                  <a:lumMod val="50000"/>
                </a:schemeClr>
              </a:buClr>
              <a:buSzPct val="100000"/>
              <a:buFont typeface="Wingdings" panose="05000000000000000000" pitchFamily="2" charset="2"/>
              <a:buChar char="§"/>
            </a:pPr>
            <a:endParaRPr lang="en-US" sz="1000" dirty="0"/>
          </a:p>
          <a:p>
            <a:pPr marL="111125" indent="-111125" eaLnBrk="1" hangingPunct="1">
              <a:buFont typeface="Wingdings" panose="05000000000000000000" pitchFamily="2" charset="2"/>
              <a:buChar char="§"/>
              <a:defRPr/>
            </a:pP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C81995-0A62-4077-8E46-C0E765783762}"/>
              </a:ext>
            </a:extLst>
          </p:cNvPr>
          <p:cNvSpPr txBox="1"/>
          <p:nvPr/>
        </p:nvSpPr>
        <p:spPr>
          <a:xfrm>
            <a:off x="228600" y="1066800"/>
            <a:ext cx="8763000" cy="6093976"/>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San Benito County SELPA </a:t>
            </a:r>
          </a:p>
          <a:p>
            <a:r>
              <a:rPr lang="en-US" sz="1200" b="1" dirty="0">
                <a:latin typeface="Times New Roman" panose="02020603050405020304" pitchFamily="18" charset="0"/>
                <a:cs typeface="Times New Roman" panose="02020603050405020304" pitchFamily="18" charset="0"/>
              </a:rPr>
              <a:t>Special Education Directors</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Anthony Miranda, Director of Special Ed. Aromas-San Juan Unified School District </a:t>
            </a:r>
          </a:p>
          <a:p>
            <a:r>
              <a:rPr lang="en-US" sz="1200" dirty="0">
                <a:latin typeface="Times New Roman" panose="02020603050405020304" pitchFamily="18" charset="0"/>
                <a:cs typeface="Times New Roman" panose="02020603050405020304" pitchFamily="18" charset="0"/>
              </a:rPr>
              <a:t>2300 San Juan Highway </a:t>
            </a:r>
          </a:p>
          <a:p>
            <a:r>
              <a:rPr lang="en-US" sz="1200" dirty="0">
                <a:latin typeface="Times New Roman" panose="02020603050405020304" pitchFamily="18" charset="0"/>
                <a:cs typeface="Times New Roman" panose="02020603050405020304" pitchFamily="18" charset="0"/>
              </a:rPr>
              <a:t>San Juan Bautista, CA 95023 </a:t>
            </a:r>
          </a:p>
          <a:p>
            <a:r>
              <a:rPr lang="en-US" sz="1200" dirty="0">
                <a:latin typeface="Times New Roman" panose="02020603050405020304" pitchFamily="18" charset="0"/>
                <a:cs typeface="Times New Roman" panose="02020603050405020304" pitchFamily="18" charset="0"/>
              </a:rPr>
              <a:t>Email: amiranda@asjusd.k12.ca.us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Paulette Cobb, Special Education Director San Benito High School District </a:t>
            </a:r>
          </a:p>
          <a:p>
            <a:r>
              <a:rPr lang="en-US" sz="1200" dirty="0">
                <a:latin typeface="Times New Roman" panose="02020603050405020304" pitchFamily="18" charset="0"/>
                <a:cs typeface="Times New Roman" panose="02020603050405020304" pitchFamily="18" charset="0"/>
              </a:rPr>
              <a:t>1220 Monterey Street </a:t>
            </a:r>
          </a:p>
          <a:p>
            <a:r>
              <a:rPr lang="en-US" sz="1200" dirty="0">
                <a:latin typeface="Times New Roman" panose="02020603050405020304" pitchFamily="18" charset="0"/>
                <a:cs typeface="Times New Roman" panose="02020603050405020304" pitchFamily="18" charset="0"/>
              </a:rPr>
              <a:t>Hollister, CA 95023 </a:t>
            </a:r>
          </a:p>
          <a:p>
            <a:r>
              <a:rPr lang="en-US" sz="1200" dirty="0">
                <a:latin typeface="Times New Roman" panose="02020603050405020304" pitchFamily="18" charset="0"/>
                <a:cs typeface="Times New Roman" panose="02020603050405020304" pitchFamily="18" charset="0"/>
              </a:rPr>
              <a:t>Email: pcobb@sbhsd.k12.ca.us</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Gwen </a:t>
            </a:r>
            <a:r>
              <a:rPr lang="en-US" sz="1200" dirty="0" err="1">
                <a:latin typeface="Times New Roman" panose="02020603050405020304" pitchFamily="18" charset="0"/>
                <a:cs typeface="Times New Roman" panose="02020603050405020304" pitchFamily="18" charset="0"/>
              </a:rPr>
              <a:t>Baquiran</a:t>
            </a:r>
            <a:r>
              <a:rPr lang="en-US" sz="1200" dirty="0">
                <a:latin typeface="Times New Roman" panose="02020603050405020304" pitchFamily="18" charset="0"/>
                <a:cs typeface="Times New Roman" panose="02020603050405020304" pitchFamily="18" charset="0"/>
              </a:rPr>
              <a:t>, Special Education Director</a:t>
            </a:r>
          </a:p>
          <a:p>
            <a:r>
              <a:rPr lang="en-US" sz="1200" dirty="0">
                <a:latin typeface="Times New Roman" panose="02020603050405020304" pitchFamily="18" charset="0"/>
                <a:cs typeface="Times New Roman" panose="02020603050405020304" pitchFamily="18" charset="0"/>
              </a:rPr>
              <a:t>Hollister Elementary School District</a:t>
            </a:r>
          </a:p>
          <a:p>
            <a:r>
              <a:rPr lang="en-US" sz="1200" dirty="0">
                <a:latin typeface="Times New Roman" panose="02020603050405020304" pitchFamily="18" charset="0"/>
                <a:cs typeface="Times New Roman" panose="02020603050405020304" pitchFamily="18" charset="0"/>
              </a:rPr>
              <a:t>2690 Cienega Road</a:t>
            </a:r>
          </a:p>
          <a:p>
            <a:r>
              <a:rPr lang="en-US" sz="1200" dirty="0">
                <a:latin typeface="Times New Roman" panose="02020603050405020304" pitchFamily="18" charset="0"/>
                <a:cs typeface="Times New Roman" panose="02020603050405020304" pitchFamily="18" charset="0"/>
              </a:rPr>
              <a:t>Hollister, CA 95023</a:t>
            </a:r>
          </a:p>
          <a:p>
            <a:r>
              <a:rPr lang="en-US" sz="1200" dirty="0">
                <a:latin typeface="Times New Roman" panose="02020603050405020304" pitchFamily="18" charset="0"/>
                <a:cs typeface="Times New Roman" panose="02020603050405020304" pitchFamily="18" charset="0"/>
              </a:rPr>
              <a:t>Email: gbaquiran@hesd.org </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Bill </a:t>
            </a:r>
            <a:r>
              <a:rPr lang="en-US" sz="1200" dirty="0" err="1">
                <a:latin typeface="Times New Roman" panose="02020603050405020304" pitchFamily="18" charset="0"/>
                <a:cs typeface="Times New Roman" panose="02020603050405020304" pitchFamily="18" charset="0"/>
              </a:rPr>
              <a:t>Sachau</a:t>
            </a:r>
            <a:r>
              <a:rPr lang="en-US" sz="1200" dirty="0">
                <a:latin typeface="Times New Roman" panose="02020603050405020304" pitchFamily="18" charset="0"/>
                <a:cs typeface="Times New Roman" panose="02020603050405020304" pitchFamily="18" charset="0"/>
              </a:rPr>
              <a:t>, Special Education Director San Benito County Office of Education - Regional Special Education Learning Center </a:t>
            </a:r>
          </a:p>
          <a:p>
            <a:r>
              <a:rPr lang="en-US" sz="1200" dirty="0">
                <a:latin typeface="Times New Roman" panose="02020603050405020304" pitchFamily="18" charset="0"/>
                <a:cs typeface="Times New Roman" panose="02020603050405020304" pitchFamily="18" charset="0"/>
              </a:rPr>
              <a:t>1011 Line Street, Suite 12 </a:t>
            </a:r>
          </a:p>
          <a:p>
            <a:r>
              <a:rPr lang="en-US" sz="1200" dirty="0">
                <a:latin typeface="Times New Roman" panose="02020603050405020304" pitchFamily="18" charset="0"/>
                <a:cs typeface="Times New Roman" panose="02020603050405020304" pitchFamily="18" charset="0"/>
              </a:rPr>
              <a:t>Hollister, CA 95923 </a:t>
            </a:r>
          </a:p>
          <a:p>
            <a:r>
              <a:rPr lang="en-US" sz="1200" dirty="0">
                <a:latin typeface="Times New Roman" panose="02020603050405020304" pitchFamily="18" charset="0"/>
                <a:cs typeface="Times New Roman" panose="02020603050405020304" pitchFamily="18" charset="0"/>
              </a:rPr>
              <a:t>Email: bsachau@sbcoe.org </a:t>
            </a:r>
          </a:p>
          <a:p>
            <a:r>
              <a:rPr lang="en-US" sz="1200" dirty="0">
                <a:latin typeface="Times New Roman" panose="02020603050405020304" pitchFamily="18" charset="0"/>
                <a:cs typeface="Times New Roman" panose="02020603050405020304" pitchFamily="18" charset="0"/>
              </a:rPr>
              <a:t>(Rural Schools, Alternative Education Programs, Infant and Preschool Programs, and Low Incidence)</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Kristi </a:t>
            </a:r>
            <a:r>
              <a:rPr lang="en-US" sz="1200" dirty="0" err="1">
                <a:latin typeface="Times New Roman" panose="02020603050405020304" pitchFamily="18" charset="0"/>
                <a:cs typeface="Times New Roman" panose="02020603050405020304" pitchFamily="18" charset="0"/>
              </a:rPr>
              <a:t>Vieyra</a:t>
            </a:r>
            <a:r>
              <a:rPr lang="en-US" sz="1200" dirty="0">
                <a:latin typeface="Times New Roman" panose="02020603050405020304" pitchFamily="18" charset="0"/>
                <a:cs typeface="Times New Roman" panose="02020603050405020304" pitchFamily="18" charset="0"/>
              </a:rPr>
              <a:t>, Special Education Director</a:t>
            </a:r>
          </a:p>
          <a:p>
            <a:r>
              <a:rPr lang="en-US" sz="1200" dirty="0">
                <a:latin typeface="Times New Roman" panose="02020603050405020304" pitchFamily="18" charset="0"/>
                <a:cs typeface="Times New Roman" panose="02020603050405020304" pitchFamily="18" charset="0"/>
              </a:rPr>
              <a:t>North County Joint Union School District</a:t>
            </a:r>
          </a:p>
          <a:p>
            <a:r>
              <a:rPr lang="en-US" sz="1200" dirty="0">
                <a:latin typeface="Times New Roman" panose="02020603050405020304" pitchFamily="18" charset="0"/>
                <a:cs typeface="Times New Roman" panose="02020603050405020304" pitchFamily="18" charset="0"/>
              </a:rPr>
              <a:t>500 Spring Grove Road</a:t>
            </a:r>
          </a:p>
          <a:p>
            <a:r>
              <a:rPr lang="en-US" sz="1200" dirty="0">
                <a:latin typeface="Times New Roman" panose="02020603050405020304" pitchFamily="18" charset="0"/>
                <a:cs typeface="Times New Roman" panose="02020603050405020304" pitchFamily="18" charset="0"/>
              </a:rPr>
              <a:t>Hollister, CA 95023</a:t>
            </a:r>
          </a:p>
          <a:p>
            <a:r>
              <a:rPr lang="en-US" sz="1200" dirty="0">
                <a:latin typeface="Times New Roman" panose="02020603050405020304" pitchFamily="18" charset="0"/>
                <a:cs typeface="Times New Roman" panose="02020603050405020304" pitchFamily="18" charset="0"/>
              </a:rPr>
              <a:t>Email: kvieyra@ncjusd.k12.ca.us</a:t>
            </a:r>
          </a:p>
          <a:p>
            <a:pPr lvl="0"/>
            <a:endParaRPr lang="en-US" altLang="en-US" sz="1200" dirty="0">
              <a:latin typeface="Times New Roman" panose="02020603050405020304" pitchFamily="18" charset="0"/>
              <a:ea typeface="Times New Roman" panose="02020603050405020304" pitchFamily="18" charset="0"/>
              <a:cs typeface="Times New Roman" panose="02020603050405020304" pitchFamily="18" charset="0"/>
            </a:endParaRPr>
          </a:p>
          <a:p>
            <a:pPr lvl="0"/>
            <a:endParaRPr lang="en-US" altLang="en-US"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2780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F7C155-8ADF-4ED2-B256-4D7A9690F787}"/>
              </a:ext>
            </a:extLst>
          </p:cNvPr>
          <p:cNvSpPr txBox="1"/>
          <p:nvPr/>
        </p:nvSpPr>
        <p:spPr>
          <a:xfrm>
            <a:off x="457200" y="1524000"/>
            <a:ext cx="7315200" cy="2954655"/>
          </a:xfrm>
          <a:prstGeom prst="rect">
            <a:avLst/>
          </a:prstGeom>
          <a:noFill/>
        </p:spPr>
        <p:txBody>
          <a:bodyPr wrap="square" rtlCol="0">
            <a:spAutoFit/>
          </a:bodyPr>
          <a:lstStyle/>
          <a:p>
            <a:pPr lvl="0"/>
            <a:r>
              <a:rPr lang="en-US" altLang="en-US" b="1" dirty="0">
                <a:latin typeface="Times New Roman" panose="02020603050405020304" pitchFamily="18" charset="0"/>
                <a:ea typeface="Times New Roman" panose="02020603050405020304" pitchFamily="18" charset="0"/>
                <a:cs typeface="Times New Roman" panose="02020603050405020304" pitchFamily="18" charset="0"/>
              </a:rPr>
              <a:t>San Benito County SELPA</a:t>
            </a:r>
            <a:endParaRPr lang="en-US" altLang="en-US" dirty="0">
              <a:latin typeface="Times New Roman" panose="02020603050405020304" pitchFamily="18" charset="0"/>
              <a:ea typeface="Times New Roman" panose="02020603050405020304" pitchFamily="18" charset="0"/>
              <a:cs typeface="Times New Roman" panose="02020603050405020304" pitchFamily="18" charset="0"/>
            </a:endParaRPr>
          </a:p>
          <a:p>
            <a:pPr lvl="0"/>
            <a:r>
              <a:rPr lang="en-US" altLang="en-US" sz="1200" b="1" dirty="0">
                <a:latin typeface="Times New Roman" panose="02020603050405020304" pitchFamily="18" charset="0"/>
                <a:cs typeface="Times New Roman" panose="02020603050405020304" pitchFamily="18" charset="0"/>
              </a:rPr>
              <a:t>San Benito County Special Education Local Plan Area</a:t>
            </a:r>
          </a:p>
          <a:p>
            <a:pPr lvl="0"/>
            <a:endParaRPr lang="en-US" altLang="en-US" sz="1200" b="1" u="sng" dirty="0">
              <a:latin typeface="Times New Roman" panose="02020603050405020304" pitchFamily="18" charset="0"/>
              <a:cs typeface="Times New Roman" panose="02020603050405020304" pitchFamily="18" charset="0"/>
            </a:endParaRPr>
          </a:p>
          <a:p>
            <a:pPr lvl="0"/>
            <a:endParaRPr lang="en-US" altLang="en-US" sz="1200" dirty="0">
              <a:latin typeface="Times New Roman" panose="02020603050405020304" pitchFamily="18" charset="0"/>
              <a:ea typeface="Times New Roman" panose="02020603050405020304" pitchFamily="18" charset="0"/>
              <a:cs typeface="Times New Roman" panose="02020603050405020304" pitchFamily="18" charset="0"/>
            </a:endParaRP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Chris </a:t>
            </a:r>
            <a:r>
              <a:rPr lang="en-US" altLang="en-US" sz="1200" dirty="0" err="1">
                <a:latin typeface="Times New Roman" panose="02020603050405020304" pitchFamily="18" charset="0"/>
                <a:ea typeface="Times New Roman" panose="02020603050405020304" pitchFamily="18" charset="0"/>
                <a:cs typeface="Times New Roman" panose="02020603050405020304" pitchFamily="18" charset="0"/>
              </a:rPr>
              <a:t>Lompa</a:t>
            </a:r>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 SELPA Director</a:t>
            </a: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E-mail: </a:t>
            </a:r>
            <a:r>
              <a:rPr lang="en-US" altLang="en-US" sz="1200" dirty="0" err="1">
                <a:latin typeface="Times New Roman" panose="02020603050405020304" pitchFamily="18" charset="0"/>
                <a:ea typeface="Times New Roman" panose="02020603050405020304" pitchFamily="18" charset="0"/>
                <a:cs typeface="Times New Roman" panose="02020603050405020304" pitchFamily="18" charset="0"/>
              </a:rPr>
              <a:t>clompa</a:t>
            </a:r>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 @sbcoe.k12.ca.us</a:t>
            </a: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831-637-9269 x 313</a:t>
            </a:r>
          </a:p>
          <a:p>
            <a:pPr lvl="0"/>
            <a:endParaRPr lang="en-US" altLang="en-US" sz="1200" dirty="0">
              <a:latin typeface="Times New Roman" panose="02020603050405020304" pitchFamily="18" charset="0"/>
              <a:ea typeface="Times New Roman" panose="02020603050405020304" pitchFamily="18" charset="0"/>
              <a:cs typeface="Times New Roman" panose="02020603050405020304" pitchFamily="18" charset="0"/>
            </a:endParaRP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Adina Austin, ERMHS Program Coordinator</a:t>
            </a: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E-mail:aaustin@sbcoe.k12.ca.us</a:t>
            </a: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831-637-9269 x 311</a:t>
            </a:r>
          </a:p>
          <a:p>
            <a:pPr lvl="0"/>
            <a:endParaRPr lang="en-US" altLang="en-US" sz="1200" dirty="0">
              <a:latin typeface="Times New Roman" panose="02020603050405020304" pitchFamily="18" charset="0"/>
              <a:ea typeface="Times New Roman" panose="02020603050405020304" pitchFamily="18" charset="0"/>
              <a:cs typeface="Times New Roman" panose="02020603050405020304" pitchFamily="18" charset="0"/>
            </a:endParaRP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Jennifer Henig, Program Specialist</a:t>
            </a: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E-mail:jhenig@sbcoe.k12.ca.us</a:t>
            </a:r>
          </a:p>
          <a:p>
            <a:pPr lvl="0"/>
            <a:r>
              <a:rPr lang="en-US" altLang="en-US" sz="1200" dirty="0">
                <a:latin typeface="Times New Roman" panose="02020603050405020304" pitchFamily="18" charset="0"/>
                <a:ea typeface="Times New Roman" panose="02020603050405020304" pitchFamily="18" charset="0"/>
                <a:cs typeface="Times New Roman" panose="02020603050405020304" pitchFamily="18" charset="0"/>
              </a:rPr>
              <a:t>831-637-9269 x 312</a:t>
            </a:r>
          </a:p>
        </p:txBody>
      </p:sp>
    </p:spTree>
    <p:extLst>
      <p:ext uri="{BB962C8B-B14F-4D97-AF65-F5344CB8AC3E}">
        <p14:creationId xmlns:p14="http://schemas.microsoft.com/office/powerpoint/2010/main" val="20361855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2041</TotalTime>
  <Words>1047</Words>
  <Application>Microsoft Office PowerPoint</Application>
  <PresentationFormat>On-screen Show (4:3)</PresentationFormat>
  <Paragraphs>172</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Calibri Light</vt:lpstr>
      <vt:lpstr>Comic Sans MS</vt:lpstr>
      <vt:lpstr>Constantia</vt:lpstr>
      <vt:lpstr>Times New Roman</vt:lpstr>
      <vt:lpstr>Wingdings</vt:lpstr>
      <vt:lpstr>Wingdings 2</vt:lpstr>
      <vt:lpstr>Flow</vt:lpstr>
      <vt:lpstr>PowerPoint Presentation</vt:lpstr>
      <vt:lpstr>Agenda</vt:lpstr>
      <vt:lpstr>Purpose of the CAC</vt:lpstr>
      <vt:lpstr>CACs are at the Heart of the Special Education System in California California Education Code §56194  </vt:lpstr>
      <vt:lpstr>Why Do We Have a CAC? California Education Code §56190  </vt:lpstr>
      <vt:lpstr>Legislative Mandate for CACs California Education Code §56190-56194  </vt:lpstr>
      <vt:lpstr>CAC Membership </vt:lpstr>
      <vt:lpstr>CAC Membership Shall be Composed of: California Education Code §56192-56193 </vt:lpstr>
      <vt:lpstr>With the Approval of the Governing Council, CAC Membership May Also be Composed of: California Education Code §56192 </vt:lpstr>
      <vt:lpstr>CAC Members Collaborative, Informed, Involved  </vt:lpstr>
      <vt:lpstr>CAC Members Represent the Entire Special Education Community </vt:lpstr>
      <vt:lpstr>Who May Attend a CAC Meeting? </vt:lpstr>
      <vt:lpstr>Responsibilities of the CAC</vt:lpstr>
      <vt:lpstr>The CAC has Specific &amp; Important Responsibilities California Education Code §56194 </vt:lpstr>
      <vt:lpstr>Benefits of the CAC</vt:lpstr>
      <vt:lpstr>    The CAC Benefits  Parents, Educators &amp; the Community  </vt:lpstr>
      <vt:lpstr>Responsibilities of the SELPA</vt:lpstr>
      <vt:lpstr>Responsibilities of the SELPA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Advisory Committee (CAC)</dc:title>
  <dc:creator>Mark Verheiden</dc:creator>
  <cp:lastModifiedBy>Jennifer Henig</cp:lastModifiedBy>
  <cp:revision>96</cp:revision>
  <cp:lastPrinted>2014-05-26T03:10:07Z</cp:lastPrinted>
  <dcterms:created xsi:type="dcterms:W3CDTF">2006-05-11T02:04:57Z</dcterms:created>
  <dcterms:modified xsi:type="dcterms:W3CDTF">2019-09-30T21:34:34Z</dcterms:modified>
</cp:coreProperties>
</file>