
<file path=[Content_Types].xml><?xml version="1.0" encoding="utf-8"?>
<Types xmlns="http://schemas.openxmlformats.org/package/2006/content-types">
  <Default Extension="png" ContentType="image/png"/>
  <Default Extension="wmf" ContentType="image/x-w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0"/>
  </p:notesMasterIdLst>
  <p:handoutMasterIdLst>
    <p:handoutMasterId r:id="rId31"/>
  </p:handoutMasterIdLst>
  <p:sldIdLst>
    <p:sldId id="257" r:id="rId2"/>
    <p:sldId id="258" r:id="rId3"/>
    <p:sldId id="259" r:id="rId4"/>
    <p:sldId id="260" r:id="rId5"/>
    <p:sldId id="261" r:id="rId6"/>
    <p:sldId id="262" r:id="rId7"/>
    <p:sldId id="276" r:id="rId8"/>
    <p:sldId id="264" r:id="rId9"/>
    <p:sldId id="281" r:id="rId10"/>
    <p:sldId id="265" r:id="rId11"/>
    <p:sldId id="277" r:id="rId12"/>
    <p:sldId id="278" r:id="rId13"/>
    <p:sldId id="266" r:id="rId14"/>
    <p:sldId id="283" r:id="rId15"/>
    <p:sldId id="267" r:id="rId16"/>
    <p:sldId id="284" r:id="rId17"/>
    <p:sldId id="285" r:id="rId18"/>
    <p:sldId id="268" r:id="rId19"/>
    <p:sldId id="270" r:id="rId20"/>
    <p:sldId id="271" r:id="rId21"/>
    <p:sldId id="272" r:id="rId22"/>
    <p:sldId id="273" r:id="rId23"/>
    <p:sldId id="274" r:id="rId24"/>
    <p:sldId id="275" r:id="rId25"/>
    <p:sldId id="286" r:id="rId26"/>
    <p:sldId id="288" r:id="rId27"/>
    <p:sldId id="289" r:id="rId28"/>
    <p:sldId id="287" r:id="rId29"/>
  </p:sldIdLst>
  <p:sldSz cx="9144000" cy="6858000" type="screen4x3"/>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85135" autoAdjust="0"/>
  </p:normalViewPr>
  <p:slideViewPr>
    <p:cSldViewPr>
      <p:cViewPr varScale="1">
        <p:scale>
          <a:sx n="63" d="100"/>
          <a:sy n="63" d="100"/>
        </p:scale>
        <p:origin x="1320" y="66"/>
      </p:cViewPr>
      <p:guideLst>
        <p:guide orient="horz" pos="2160"/>
        <p:guide pos="2880"/>
      </p:guideLst>
    </p:cSldViewPr>
  </p:slideViewPr>
  <p:notesTextViewPr>
    <p:cViewPr>
      <p:scale>
        <a:sx n="1" d="1"/>
        <a:sy n="1" d="1"/>
      </p:scale>
      <p:origin x="0" y="0"/>
    </p:cViewPr>
  </p:notesTextViewPr>
  <p:sorterViewPr>
    <p:cViewPr>
      <p:scale>
        <a:sx n="125" d="100"/>
        <a:sy n="125" d="100"/>
      </p:scale>
      <p:origin x="0" y="9216"/>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notesMaster" Target="notesMasters/notesMaster1.xml"/><Relationship Id="rId35"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sz="quarter" idx="1"/>
          </p:nvPr>
        </p:nvSpPr>
        <p:spPr>
          <a:xfrm>
            <a:off x="3970938" y="0"/>
            <a:ext cx="3037840" cy="464820"/>
          </a:xfrm>
          <a:prstGeom prst="rect">
            <a:avLst/>
          </a:prstGeom>
        </p:spPr>
        <p:txBody>
          <a:bodyPr vert="horz" lIns="93177" tIns="46589" rIns="93177" bIns="46589" rtlCol="0"/>
          <a:lstStyle>
            <a:lvl1pPr algn="r">
              <a:defRPr sz="1200"/>
            </a:lvl1pPr>
          </a:lstStyle>
          <a:p>
            <a:fld id="{A770ACC3-485C-4BB6-A8B1-577D13B8889E}" type="datetimeFigureOut">
              <a:rPr lang="en-US" smtClean="0"/>
              <a:t>8/16/2018</a:t>
            </a:fld>
            <a:endParaRPr lang="en-US"/>
          </a:p>
        </p:txBody>
      </p:sp>
      <p:sp>
        <p:nvSpPr>
          <p:cNvPr id="4" name="Footer Placeholder 3"/>
          <p:cNvSpPr>
            <a:spLocks noGrp="1"/>
          </p:cNvSpPr>
          <p:nvPr>
            <p:ph type="ftr" sz="quarter" idx="2"/>
          </p:nvPr>
        </p:nvSpPr>
        <p:spPr>
          <a:xfrm>
            <a:off x="0" y="8829967"/>
            <a:ext cx="3037840" cy="464820"/>
          </a:xfrm>
          <a:prstGeom prst="rect">
            <a:avLst/>
          </a:prstGeom>
        </p:spPr>
        <p:txBody>
          <a:bodyPr vert="horz" lIns="93177" tIns="46589" rIns="93177" bIns="46589" rtlCol="0" anchor="b"/>
          <a:lstStyle>
            <a:lvl1pPr algn="l">
              <a:defRPr sz="1200"/>
            </a:lvl1pPr>
          </a:lstStyle>
          <a:p>
            <a:endParaRPr lang="en-US"/>
          </a:p>
        </p:txBody>
      </p:sp>
      <p:sp>
        <p:nvSpPr>
          <p:cNvPr id="5" name="Slide Number Placeholder 4"/>
          <p:cNvSpPr>
            <a:spLocks noGrp="1"/>
          </p:cNvSpPr>
          <p:nvPr>
            <p:ph type="sldNum" sz="quarter" idx="3"/>
          </p:nvPr>
        </p:nvSpPr>
        <p:spPr>
          <a:xfrm>
            <a:off x="3970938" y="8829967"/>
            <a:ext cx="3037840" cy="464820"/>
          </a:xfrm>
          <a:prstGeom prst="rect">
            <a:avLst/>
          </a:prstGeom>
        </p:spPr>
        <p:txBody>
          <a:bodyPr vert="horz" lIns="93177" tIns="46589" rIns="93177" bIns="46589" rtlCol="0" anchor="b"/>
          <a:lstStyle>
            <a:lvl1pPr algn="r">
              <a:defRPr sz="1200"/>
            </a:lvl1pPr>
          </a:lstStyle>
          <a:p>
            <a:fld id="{10FE5348-01E7-4C53-9173-865219B4644B}" type="slidenum">
              <a:rPr lang="en-US" smtClean="0"/>
              <a:t>‹#›</a:t>
            </a:fld>
            <a:endParaRPr lang="en-US"/>
          </a:p>
        </p:txBody>
      </p:sp>
    </p:spTree>
    <p:extLst>
      <p:ext uri="{BB962C8B-B14F-4D97-AF65-F5344CB8AC3E}">
        <p14:creationId xmlns:p14="http://schemas.microsoft.com/office/powerpoint/2010/main" val="330967020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idx="1"/>
          </p:nvPr>
        </p:nvSpPr>
        <p:spPr>
          <a:xfrm>
            <a:off x="3970938" y="0"/>
            <a:ext cx="3037840" cy="464820"/>
          </a:xfrm>
          <a:prstGeom prst="rect">
            <a:avLst/>
          </a:prstGeom>
        </p:spPr>
        <p:txBody>
          <a:bodyPr vert="horz" lIns="93177" tIns="46589" rIns="93177" bIns="46589" rtlCol="0"/>
          <a:lstStyle>
            <a:lvl1pPr algn="r">
              <a:defRPr sz="1200"/>
            </a:lvl1pPr>
          </a:lstStyle>
          <a:p>
            <a:fld id="{F135A090-4615-4DA7-8D36-F903200E2D53}" type="datetimeFigureOut">
              <a:rPr lang="en-US" smtClean="0"/>
              <a:t>8/16/2018</a:t>
            </a:fld>
            <a:endParaRPr lang="en-US"/>
          </a:p>
        </p:txBody>
      </p:sp>
      <p:sp>
        <p:nvSpPr>
          <p:cNvPr id="4" name="Slide Image Placeholder 3"/>
          <p:cNvSpPr>
            <a:spLocks noGrp="1" noRot="1" noChangeAspect="1"/>
          </p:cNvSpPr>
          <p:nvPr>
            <p:ph type="sldImg" idx="2"/>
          </p:nvPr>
        </p:nvSpPr>
        <p:spPr>
          <a:xfrm>
            <a:off x="1181100" y="696913"/>
            <a:ext cx="4648200" cy="3486150"/>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701040" y="4415790"/>
            <a:ext cx="5608320" cy="4183380"/>
          </a:xfrm>
          <a:prstGeom prst="rect">
            <a:avLst/>
          </a:prstGeom>
        </p:spPr>
        <p:txBody>
          <a:bodyPr vert="horz" lIns="93177" tIns="46589" rIns="93177" bIns="46589"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829967"/>
            <a:ext cx="3037840" cy="464820"/>
          </a:xfrm>
          <a:prstGeom prst="rect">
            <a:avLst/>
          </a:prstGeom>
        </p:spPr>
        <p:txBody>
          <a:bodyPr vert="horz" lIns="93177" tIns="46589" rIns="93177" bIns="46589"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967"/>
            <a:ext cx="3037840" cy="464820"/>
          </a:xfrm>
          <a:prstGeom prst="rect">
            <a:avLst/>
          </a:prstGeom>
        </p:spPr>
        <p:txBody>
          <a:bodyPr vert="horz" lIns="93177" tIns="46589" rIns="93177" bIns="46589" rtlCol="0" anchor="b"/>
          <a:lstStyle>
            <a:lvl1pPr algn="r">
              <a:defRPr sz="1200"/>
            </a:lvl1pPr>
          </a:lstStyle>
          <a:p>
            <a:fld id="{94FFAFE4-CED5-40C9-BB3B-470D182AF554}" type="slidenum">
              <a:rPr lang="en-US" smtClean="0"/>
              <a:t>‹#›</a:t>
            </a:fld>
            <a:endParaRPr lang="en-US"/>
          </a:p>
        </p:txBody>
      </p:sp>
    </p:spTree>
    <p:extLst>
      <p:ext uri="{BB962C8B-B14F-4D97-AF65-F5344CB8AC3E}">
        <p14:creationId xmlns:p14="http://schemas.microsoft.com/office/powerpoint/2010/main" val="24502798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Welcome to the</a:t>
            </a:r>
            <a:r>
              <a:rPr lang="en-US" baseline="0" dirty="0" smtClean="0"/>
              <a:t> Form I-9 Training</a:t>
            </a:r>
          </a:p>
          <a:p>
            <a:r>
              <a:rPr lang="en-US" baseline="0" dirty="0" smtClean="0"/>
              <a:t>Introduce myself &amp; others from HR who are present</a:t>
            </a:r>
          </a:p>
          <a:p>
            <a:r>
              <a:rPr lang="en-US" baseline="0" dirty="0" smtClean="0"/>
              <a:t>Thank them for taking the time to attend</a:t>
            </a:r>
          </a:p>
          <a:p>
            <a:endParaRPr lang="en-US" baseline="0" dirty="0" smtClean="0"/>
          </a:p>
          <a:p>
            <a:endParaRPr lang="en-US" dirty="0"/>
          </a:p>
        </p:txBody>
      </p:sp>
      <p:sp>
        <p:nvSpPr>
          <p:cNvPr id="4" name="Slide Number Placeholder 3"/>
          <p:cNvSpPr>
            <a:spLocks noGrp="1"/>
          </p:cNvSpPr>
          <p:nvPr>
            <p:ph type="sldNum" sz="quarter" idx="10"/>
          </p:nvPr>
        </p:nvSpPr>
        <p:spPr/>
        <p:txBody>
          <a:bodyPr/>
          <a:lstStyle/>
          <a:p>
            <a:fld id="{94FFAFE4-CED5-40C9-BB3B-470D182AF554}" type="slidenum">
              <a:rPr lang="en-US" smtClean="0"/>
              <a:t>1</a:t>
            </a:fld>
            <a:endParaRPr lang="en-US"/>
          </a:p>
        </p:txBody>
      </p:sp>
    </p:spTree>
    <p:extLst>
      <p:ext uri="{BB962C8B-B14F-4D97-AF65-F5344CB8AC3E}">
        <p14:creationId xmlns:p14="http://schemas.microsoft.com/office/powerpoint/2010/main" val="418884758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Today will</a:t>
            </a:r>
            <a:r>
              <a:rPr lang="en-US" baseline="0" dirty="0" smtClean="0"/>
              <a:t> be an overview of the Form I-9 and the need to comply with Federal law in completion of the Form and verifying the documents to meet the legal requirements.   </a:t>
            </a:r>
          </a:p>
          <a:p>
            <a:pPr marL="174708" indent="-174708">
              <a:buFont typeface="Arial" charset="0"/>
              <a:buChar char="•"/>
            </a:pPr>
            <a:r>
              <a:rPr lang="en-US" baseline="0" dirty="0" smtClean="0"/>
              <a:t>Cover the basics &amp; provide resources for detailed information </a:t>
            </a:r>
          </a:p>
          <a:p>
            <a:pPr marL="174708" indent="-174708" defTabSz="931774">
              <a:buFont typeface="Arial" charset="0"/>
              <a:buChar char="•"/>
              <a:defRPr/>
            </a:pPr>
            <a:r>
              <a:rPr lang="en-US" baseline="0" dirty="0" smtClean="0"/>
              <a:t>Why the departments/ sites/ schools versus HR?</a:t>
            </a:r>
            <a:endParaRPr lang="en-US" dirty="0" smtClean="0"/>
          </a:p>
          <a:p>
            <a:pPr marL="174708" indent="-174708">
              <a:buFont typeface="Arial" charset="0"/>
              <a:buChar char="•"/>
            </a:pPr>
            <a:r>
              <a:rPr lang="en-US" baseline="0" dirty="0" smtClean="0"/>
              <a:t>With </a:t>
            </a:r>
            <a:r>
              <a:rPr lang="en-US" baseline="0" dirty="0" err="1" smtClean="0"/>
              <a:t>Taleo</a:t>
            </a:r>
            <a:r>
              <a:rPr lang="en-US" baseline="0" dirty="0" smtClean="0"/>
              <a:t> and electronic hiring process we will gain more efficiency and less paper.  The I-9 process is part of the Onboarding process.  </a:t>
            </a:r>
          </a:p>
          <a:p>
            <a:pPr marL="174708" indent="-174708">
              <a:buFont typeface="Arial" charset="0"/>
              <a:buChar char="•"/>
            </a:pPr>
            <a:r>
              <a:rPr lang="en-US" baseline="0" dirty="0" smtClean="0"/>
              <a:t>Allows the new hires to complete this process at their site versus time away to attend session with HR. </a:t>
            </a:r>
          </a:p>
          <a:p>
            <a:pPr marL="174708" indent="-174708">
              <a:buFont typeface="Arial" charset="0"/>
              <a:buChar char="•"/>
            </a:pPr>
            <a:r>
              <a:rPr lang="en-US" baseline="0" dirty="0" smtClean="0"/>
              <a:t>If the scheduled session was at a time they couldn’t attend, very difficult for them to reschedule – delayed paperwork would delay their access – benefits enrollment – paycheck. </a:t>
            </a:r>
          </a:p>
          <a:p>
            <a:pPr marL="174708" indent="-174708">
              <a:buFont typeface="Arial" charset="0"/>
              <a:buChar char="•"/>
            </a:pPr>
            <a:r>
              <a:rPr lang="en-US" baseline="0" dirty="0" smtClean="0"/>
              <a:t>Allows the District to meet the requirements of I-9 Timeframe – within 3 days of starting date.  </a:t>
            </a:r>
          </a:p>
          <a:p>
            <a:pPr marL="174708" indent="-174708">
              <a:buFont typeface="Arial" charset="0"/>
              <a:buChar char="•"/>
            </a:pPr>
            <a:r>
              <a:rPr lang="en-US" baseline="0" dirty="0" smtClean="0"/>
              <a:t>We have had to return I-9 for corrections which you are probably thinking we are so PICKY – but we need these documents to be accurate to meet the Federal Law requirements.  </a:t>
            </a:r>
          </a:p>
          <a:p>
            <a:pPr marL="174708" indent="-174708">
              <a:buFont typeface="Arial" charset="0"/>
              <a:buChar char="•"/>
            </a:pPr>
            <a:r>
              <a:rPr lang="en-US" baseline="0" dirty="0" smtClean="0"/>
              <a:t>Our objective is to provide you the information to assist you in completing the I-9’s quickly and accurately. </a:t>
            </a:r>
          </a:p>
          <a:p>
            <a:pPr marL="174708" indent="-174708">
              <a:buFont typeface="Arial" charset="0"/>
              <a:buChar char="•"/>
            </a:pPr>
            <a:endParaRPr lang="en-US" baseline="0" dirty="0" smtClean="0"/>
          </a:p>
        </p:txBody>
      </p:sp>
      <p:sp>
        <p:nvSpPr>
          <p:cNvPr id="4" name="Slide Number Placeholder 3"/>
          <p:cNvSpPr>
            <a:spLocks noGrp="1"/>
          </p:cNvSpPr>
          <p:nvPr>
            <p:ph type="sldNum" sz="quarter" idx="10"/>
          </p:nvPr>
        </p:nvSpPr>
        <p:spPr/>
        <p:txBody>
          <a:bodyPr/>
          <a:lstStyle/>
          <a:p>
            <a:fld id="{94FFAFE4-CED5-40C9-BB3B-470D182AF554}" type="slidenum">
              <a:rPr lang="en-US" smtClean="0"/>
              <a:t>2</a:t>
            </a:fld>
            <a:endParaRPr lang="en-US"/>
          </a:p>
        </p:txBody>
      </p:sp>
    </p:spTree>
    <p:extLst>
      <p:ext uri="{BB962C8B-B14F-4D97-AF65-F5344CB8AC3E}">
        <p14:creationId xmlns:p14="http://schemas.microsoft.com/office/powerpoint/2010/main" val="400468999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Slide Image Placeholder 1"/>
          <p:cNvSpPr>
            <a:spLocks noGrp="1" noRot="1" noChangeAspect="1" noTextEdit="1"/>
          </p:cNvSpPr>
          <p:nvPr>
            <p:ph type="sldImg"/>
          </p:nvPr>
        </p:nvSpPr>
        <p:spPr>
          <a:ln/>
        </p:spPr>
      </p:sp>
      <p:sp>
        <p:nvSpPr>
          <p:cNvPr id="40963"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dirty="0" smtClean="0"/>
              <a:t>Failure to comply</a:t>
            </a:r>
            <a:r>
              <a:rPr lang="en-US" baseline="0" dirty="0" smtClean="0"/>
              <a:t> with this Federal Law could result in considerable  fines, </a:t>
            </a:r>
            <a:r>
              <a:rPr lang="en-US" dirty="0" smtClean="0">
                <a:effectLst/>
              </a:rPr>
              <a:t>civil penalties and may be prosecuted criminally</a:t>
            </a:r>
            <a:r>
              <a:rPr lang="en-US" baseline="0" dirty="0" smtClean="0"/>
              <a:t> </a:t>
            </a:r>
          </a:p>
          <a:p>
            <a:endParaRPr lang="en-US" baseline="0" dirty="0" smtClean="0"/>
          </a:p>
          <a:p>
            <a:r>
              <a:rPr lang="en-US" baseline="0" dirty="0" smtClean="0"/>
              <a:t>For all Employees – not volunteers or others who are not paid, interns </a:t>
            </a:r>
            <a:endParaRPr lang="en-US" dirty="0" smtClean="0"/>
          </a:p>
        </p:txBody>
      </p:sp>
      <p:sp>
        <p:nvSpPr>
          <p:cNvPr id="40964" name="Slide Number Placeholder 3"/>
          <p:cNvSpPr>
            <a:spLocks noGrp="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2065" eaLnBrk="0" hangingPunct="0">
              <a:defRPr b="1">
                <a:solidFill>
                  <a:schemeClr val="tx1"/>
                </a:solidFill>
                <a:latin typeface="Arial" charset="0"/>
              </a:defRPr>
            </a:lvl1pPr>
            <a:lvl2pPr marL="734355" indent="-282444" defTabSz="932065" eaLnBrk="0" hangingPunct="0">
              <a:defRPr b="1">
                <a:solidFill>
                  <a:schemeClr val="tx1"/>
                </a:solidFill>
                <a:latin typeface="Arial" charset="0"/>
              </a:defRPr>
            </a:lvl2pPr>
            <a:lvl3pPr marL="1129775" indent="-225955" defTabSz="932065" eaLnBrk="0" hangingPunct="0">
              <a:defRPr b="1">
                <a:solidFill>
                  <a:schemeClr val="tx1"/>
                </a:solidFill>
                <a:latin typeface="Arial" charset="0"/>
              </a:defRPr>
            </a:lvl3pPr>
            <a:lvl4pPr marL="1581686" indent="-225955" defTabSz="932065" eaLnBrk="0" hangingPunct="0">
              <a:defRPr b="1">
                <a:solidFill>
                  <a:schemeClr val="tx1"/>
                </a:solidFill>
                <a:latin typeface="Arial" charset="0"/>
              </a:defRPr>
            </a:lvl4pPr>
            <a:lvl5pPr marL="2033596" indent="-225955" defTabSz="932065" eaLnBrk="0" hangingPunct="0">
              <a:defRPr b="1">
                <a:solidFill>
                  <a:schemeClr val="tx1"/>
                </a:solidFill>
                <a:latin typeface="Arial" charset="0"/>
              </a:defRPr>
            </a:lvl5pPr>
            <a:lvl6pPr marL="2485506" indent="-225955" defTabSz="932065" eaLnBrk="0" fontAlgn="base" hangingPunct="0">
              <a:spcBef>
                <a:spcPct val="0"/>
              </a:spcBef>
              <a:spcAft>
                <a:spcPct val="0"/>
              </a:spcAft>
              <a:defRPr b="1">
                <a:solidFill>
                  <a:schemeClr val="tx1"/>
                </a:solidFill>
                <a:latin typeface="Arial" charset="0"/>
              </a:defRPr>
            </a:lvl6pPr>
            <a:lvl7pPr marL="2937416" indent="-225955" defTabSz="932065" eaLnBrk="0" fontAlgn="base" hangingPunct="0">
              <a:spcBef>
                <a:spcPct val="0"/>
              </a:spcBef>
              <a:spcAft>
                <a:spcPct val="0"/>
              </a:spcAft>
              <a:defRPr b="1">
                <a:solidFill>
                  <a:schemeClr val="tx1"/>
                </a:solidFill>
                <a:latin typeface="Arial" charset="0"/>
              </a:defRPr>
            </a:lvl7pPr>
            <a:lvl8pPr marL="3389326" indent="-225955" defTabSz="932065" eaLnBrk="0" fontAlgn="base" hangingPunct="0">
              <a:spcBef>
                <a:spcPct val="0"/>
              </a:spcBef>
              <a:spcAft>
                <a:spcPct val="0"/>
              </a:spcAft>
              <a:defRPr b="1">
                <a:solidFill>
                  <a:schemeClr val="tx1"/>
                </a:solidFill>
                <a:latin typeface="Arial" charset="0"/>
              </a:defRPr>
            </a:lvl8pPr>
            <a:lvl9pPr marL="3841237" indent="-225955" defTabSz="932065" eaLnBrk="0" fontAlgn="base" hangingPunct="0">
              <a:spcBef>
                <a:spcPct val="0"/>
              </a:spcBef>
              <a:spcAft>
                <a:spcPct val="0"/>
              </a:spcAft>
              <a:defRPr b="1">
                <a:solidFill>
                  <a:schemeClr val="tx1"/>
                </a:solidFill>
                <a:latin typeface="Arial" charset="0"/>
              </a:defRPr>
            </a:lvl9pPr>
          </a:lstStyle>
          <a:p>
            <a:pPr eaLnBrk="1" hangingPunct="1">
              <a:defRPr/>
            </a:pPr>
            <a:fld id="{95648B89-686B-4E9C-9DC0-AF500B283CCA}" type="slidenum">
              <a:rPr lang="en-US" b="0" smtClean="0"/>
              <a:pPr eaLnBrk="1" hangingPunct="1">
                <a:defRPr/>
              </a:pPr>
              <a:t>3</a:t>
            </a:fld>
            <a:endParaRPr lang="en-US" b="0" smtClean="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Slide Image Placeholder 1"/>
          <p:cNvSpPr>
            <a:spLocks noGrp="1" noRot="1" noChangeAspect="1" noTextEdit="1"/>
          </p:cNvSpPr>
          <p:nvPr>
            <p:ph type="sldImg"/>
          </p:nvPr>
        </p:nvSpPr>
        <p:spPr>
          <a:ln/>
        </p:spPr>
      </p:sp>
      <p:sp>
        <p:nvSpPr>
          <p:cNvPr id="43011"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dirty="0" smtClean="0"/>
              <a:t>For the purposes of this training – we will mainly focus on Section 2 –Employer Review and Verification.</a:t>
            </a:r>
          </a:p>
        </p:txBody>
      </p:sp>
      <p:sp>
        <p:nvSpPr>
          <p:cNvPr id="43012" name="Slide Number Placeholder 3"/>
          <p:cNvSpPr>
            <a:spLocks noGrp="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2065" eaLnBrk="0" hangingPunct="0">
              <a:defRPr b="1">
                <a:solidFill>
                  <a:schemeClr val="tx1"/>
                </a:solidFill>
                <a:latin typeface="Arial" charset="0"/>
              </a:defRPr>
            </a:lvl1pPr>
            <a:lvl2pPr marL="734355" indent="-282444" defTabSz="932065" eaLnBrk="0" hangingPunct="0">
              <a:defRPr b="1">
                <a:solidFill>
                  <a:schemeClr val="tx1"/>
                </a:solidFill>
                <a:latin typeface="Arial" charset="0"/>
              </a:defRPr>
            </a:lvl2pPr>
            <a:lvl3pPr marL="1129775" indent="-225955" defTabSz="932065" eaLnBrk="0" hangingPunct="0">
              <a:defRPr b="1">
                <a:solidFill>
                  <a:schemeClr val="tx1"/>
                </a:solidFill>
                <a:latin typeface="Arial" charset="0"/>
              </a:defRPr>
            </a:lvl3pPr>
            <a:lvl4pPr marL="1581686" indent="-225955" defTabSz="932065" eaLnBrk="0" hangingPunct="0">
              <a:defRPr b="1">
                <a:solidFill>
                  <a:schemeClr val="tx1"/>
                </a:solidFill>
                <a:latin typeface="Arial" charset="0"/>
              </a:defRPr>
            </a:lvl4pPr>
            <a:lvl5pPr marL="2033596" indent="-225955" defTabSz="932065" eaLnBrk="0" hangingPunct="0">
              <a:defRPr b="1">
                <a:solidFill>
                  <a:schemeClr val="tx1"/>
                </a:solidFill>
                <a:latin typeface="Arial" charset="0"/>
              </a:defRPr>
            </a:lvl5pPr>
            <a:lvl6pPr marL="2485506" indent="-225955" defTabSz="932065" eaLnBrk="0" fontAlgn="base" hangingPunct="0">
              <a:spcBef>
                <a:spcPct val="0"/>
              </a:spcBef>
              <a:spcAft>
                <a:spcPct val="0"/>
              </a:spcAft>
              <a:defRPr b="1">
                <a:solidFill>
                  <a:schemeClr val="tx1"/>
                </a:solidFill>
                <a:latin typeface="Arial" charset="0"/>
              </a:defRPr>
            </a:lvl6pPr>
            <a:lvl7pPr marL="2937416" indent="-225955" defTabSz="932065" eaLnBrk="0" fontAlgn="base" hangingPunct="0">
              <a:spcBef>
                <a:spcPct val="0"/>
              </a:spcBef>
              <a:spcAft>
                <a:spcPct val="0"/>
              </a:spcAft>
              <a:defRPr b="1">
                <a:solidFill>
                  <a:schemeClr val="tx1"/>
                </a:solidFill>
                <a:latin typeface="Arial" charset="0"/>
              </a:defRPr>
            </a:lvl7pPr>
            <a:lvl8pPr marL="3389326" indent="-225955" defTabSz="932065" eaLnBrk="0" fontAlgn="base" hangingPunct="0">
              <a:spcBef>
                <a:spcPct val="0"/>
              </a:spcBef>
              <a:spcAft>
                <a:spcPct val="0"/>
              </a:spcAft>
              <a:defRPr b="1">
                <a:solidFill>
                  <a:schemeClr val="tx1"/>
                </a:solidFill>
                <a:latin typeface="Arial" charset="0"/>
              </a:defRPr>
            </a:lvl8pPr>
            <a:lvl9pPr marL="3841237" indent="-225955" defTabSz="932065" eaLnBrk="0" fontAlgn="base" hangingPunct="0">
              <a:spcBef>
                <a:spcPct val="0"/>
              </a:spcBef>
              <a:spcAft>
                <a:spcPct val="0"/>
              </a:spcAft>
              <a:defRPr b="1">
                <a:solidFill>
                  <a:schemeClr val="tx1"/>
                </a:solidFill>
                <a:latin typeface="Arial" charset="0"/>
              </a:defRPr>
            </a:lvl9pPr>
          </a:lstStyle>
          <a:p>
            <a:pPr eaLnBrk="1" hangingPunct="1">
              <a:defRPr/>
            </a:pPr>
            <a:fld id="{C7720B22-31A1-4EC4-B083-D2D41CAA4F0B}" type="slidenum">
              <a:rPr lang="en-US" b="0" smtClean="0"/>
              <a:pPr eaLnBrk="1" hangingPunct="1">
                <a:defRPr/>
              </a:pPr>
              <a:t>4</a:t>
            </a:fld>
            <a:endParaRPr lang="en-US" b="0" smtClean="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4FFAFE4-CED5-40C9-BB3B-470D182AF554}" type="slidenum">
              <a:rPr lang="en-US" smtClean="0"/>
              <a:t>5</a:t>
            </a:fld>
            <a:endParaRPr lang="en-US"/>
          </a:p>
        </p:txBody>
      </p:sp>
    </p:spTree>
    <p:extLst>
      <p:ext uri="{BB962C8B-B14F-4D97-AF65-F5344CB8AC3E}">
        <p14:creationId xmlns:p14="http://schemas.microsoft.com/office/powerpoint/2010/main" val="154639409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Slide Image Placeholder 1"/>
          <p:cNvSpPr>
            <a:spLocks noGrp="1" noRot="1" noChangeAspect="1" noTextEdit="1"/>
          </p:cNvSpPr>
          <p:nvPr>
            <p:ph type="sldImg"/>
          </p:nvPr>
        </p:nvSpPr>
        <p:spPr>
          <a:ln/>
        </p:spPr>
      </p:sp>
      <p:sp>
        <p:nvSpPr>
          <p:cNvPr id="44035"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dirty="0" smtClean="0"/>
              <a:t>Section 1 is completed by the new employee -  this is done in </a:t>
            </a:r>
            <a:r>
              <a:rPr lang="en-US" dirty="0" err="1" smtClean="0"/>
              <a:t>Taleo</a:t>
            </a:r>
            <a:r>
              <a:rPr lang="en-US" dirty="0" smtClean="0"/>
              <a:t> On-Boarding tasks</a:t>
            </a:r>
          </a:p>
          <a:p>
            <a:r>
              <a:rPr lang="en-US" dirty="0" smtClean="0"/>
              <a:t>When that has been completed and validated by HR, you will receive</a:t>
            </a:r>
            <a:r>
              <a:rPr lang="en-US" baseline="0" dirty="0" smtClean="0"/>
              <a:t> a message that you have a task to complete.   </a:t>
            </a:r>
          </a:p>
          <a:p>
            <a:endParaRPr lang="en-US" dirty="0" smtClean="0"/>
          </a:p>
        </p:txBody>
      </p:sp>
      <p:sp>
        <p:nvSpPr>
          <p:cNvPr id="44036" name="Slide Number Placeholder 3"/>
          <p:cNvSpPr>
            <a:spLocks noGrp="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2065" eaLnBrk="0" hangingPunct="0">
              <a:defRPr b="1">
                <a:solidFill>
                  <a:schemeClr val="tx1"/>
                </a:solidFill>
                <a:latin typeface="Arial" charset="0"/>
              </a:defRPr>
            </a:lvl1pPr>
            <a:lvl2pPr marL="734355" indent="-282444" defTabSz="932065" eaLnBrk="0" hangingPunct="0">
              <a:defRPr b="1">
                <a:solidFill>
                  <a:schemeClr val="tx1"/>
                </a:solidFill>
                <a:latin typeface="Arial" charset="0"/>
              </a:defRPr>
            </a:lvl2pPr>
            <a:lvl3pPr marL="1129775" indent="-225955" defTabSz="932065" eaLnBrk="0" hangingPunct="0">
              <a:defRPr b="1">
                <a:solidFill>
                  <a:schemeClr val="tx1"/>
                </a:solidFill>
                <a:latin typeface="Arial" charset="0"/>
              </a:defRPr>
            </a:lvl3pPr>
            <a:lvl4pPr marL="1581686" indent="-225955" defTabSz="932065" eaLnBrk="0" hangingPunct="0">
              <a:defRPr b="1">
                <a:solidFill>
                  <a:schemeClr val="tx1"/>
                </a:solidFill>
                <a:latin typeface="Arial" charset="0"/>
              </a:defRPr>
            </a:lvl4pPr>
            <a:lvl5pPr marL="2033596" indent="-225955" defTabSz="932065" eaLnBrk="0" hangingPunct="0">
              <a:defRPr b="1">
                <a:solidFill>
                  <a:schemeClr val="tx1"/>
                </a:solidFill>
                <a:latin typeface="Arial" charset="0"/>
              </a:defRPr>
            </a:lvl5pPr>
            <a:lvl6pPr marL="2485506" indent="-225955" defTabSz="932065" eaLnBrk="0" fontAlgn="base" hangingPunct="0">
              <a:spcBef>
                <a:spcPct val="0"/>
              </a:spcBef>
              <a:spcAft>
                <a:spcPct val="0"/>
              </a:spcAft>
              <a:defRPr b="1">
                <a:solidFill>
                  <a:schemeClr val="tx1"/>
                </a:solidFill>
                <a:latin typeface="Arial" charset="0"/>
              </a:defRPr>
            </a:lvl6pPr>
            <a:lvl7pPr marL="2937416" indent="-225955" defTabSz="932065" eaLnBrk="0" fontAlgn="base" hangingPunct="0">
              <a:spcBef>
                <a:spcPct val="0"/>
              </a:spcBef>
              <a:spcAft>
                <a:spcPct val="0"/>
              </a:spcAft>
              <a:defRPr b="1">
                <a:solidFill>
                  <a:schemeClr val="tx1"/>
                </a:solidFill>
                <a:latin typeface="Arial" charset="0"/>
              </a:defRPr>
            </a:lvl7pPr>
            <a:lvl8pPr marL="3389326" indent="-225955" defTabSz="932065" eaLnBrk="0" fontAlgn="base" hangingPunct="0">
              <a:spcBef>
                <a:spcPct val="0"/>
              </a:spcBef>
              <a:spcAft>
                <a:spcPct val="0"/>
              </a:spcAft>
              <a:defRPr b="1">
                <a:solidFill>
                  <a:schemeClr val="tx1"/>
                </a:solidFill>
                <a:latin typeface="Arial" charset="0"/>
              </a:defRPr>
            </a:lvl8pPr>
            <a:lvl9pPr marL="3841237" indent="-225955" defTabSz="932065" eaLnBrk="0" fontAlgn="base" hangingPunct="0">
              <a:spcBef>
                <a:spcPct val="0"/>
              </a:spcBef>
              <a:spcAft>
                <a:spcPct val="0"/>
              </a:spcAft>
              <a:defRPr b="1">
                <a:solidFill>
                  <a:schemeClr val="tx1"/>
                </a:solidFill>
                <a:latin typeface="Arial" charset="0"/>
              </a:defRPr>
            </a:lvl9pPr>
          </a:lstStyle>
          <a:p>
            <a:pPr eaLnBrk="1" hangingPunct="1">
              <a:defRPr/>
            </a:pPr>
            <a:fld id="{3B3EE48D-1C8F-47D2-BA94-DCDD92C10A02}" type="slidenum">
              <a:rPr lang="en-US" b="0" smtClean="0"/>
              <a:pPr eaLnBrk="1" hangingPunct="1">
                <a:defRPr/>
              </a:pPr>
              <a:t>6</a:t>
            </a:fld>
            <a:endParaRPr lang="en-US" b="0" smtClean="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This is Section 2  which is where the employer’s designee – you – will review and validate the documents presented by the new employee.</a:t>
            </a:r>
            <a:endParaRPr lang="en-US" dirty="0"/>
          </a:p>
        </p:txBody>
      </p:sp>
      <p:sp>
        <p:nvSpPr>
          <p:cNvPr id="4" name="Slide Number Placeholder 3"/>
          <p:cNvSpPr>
            <a:spLocks noGrp="1"/>
          </p:cNvSpPr>
          <p:nvPr>
            <p:ph type="sldNum" sz="quarter" idx="10"/>
          </p:nvPr>
        </p:nvSpPr>
        <p:spPr/>
        <p:txBody>
          <a:bodyPr/>
          <a:lstStyle/>
          <a:p>
            <a:fld id="{94FFAFE4-CED5-40C9-BB3B-470D182AF554}" type="slidenum">
              <a:rPr lang="en-US" smtClean="0"/>
              <a:t>7</a:t>
            </a:fld>
            <a:endParaRPr lang="en-US"/>
          </a:p>
        </p:txBody>
      </p:sp>
    </p:spTree>
    <p:extLst>
      <p:ext uri="{BB962C8B-B14F-4D97-AF65-F5344CB8AC3E}">
        <p14:creationId xmlns:p14="http://schemas.microsoft.com/office/powerpoint/2010/main" val="151948559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Slide Image Placeholder 1"/>
          <p:cNvSpPr>
            <a:spLocks noGrp="1" noRot="1" noChangeAspect="1" noTextEdit="1"/>
          </p:cNvSpPr>
          <p:nvPr>
            <p:ph type="sldImg"/>
          </p:nvPr>
        </p:nvSpPr>
        <p:spPr>
          <a:ln/>
        </p:spPr>
      </p:sp>
      <p:sp>
        <p:nvSpPr>
          <p:cNvPr id="45059"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dirty="0" smtClean="0"/>
              <a:t>You are not expected to be a document expert but must accept documents that reasonably appear to be genuine and to relate to the person presenting them.  However, if your new employee provides a document that does not reasonably appear to be genuine and relate to them, you must reject that document and ask for other documents that satisfy the requirements of the I-9.  the key is “reasonableness”  You may ask the employee for the reason in differences if there is a slight difference say in the name or spelling of a name.  If they are able to provide a</a:t>
            </a:r>
            <a:r>
              <a:rPr lang="en-US" baseline="0" dirty="0" smtClean="0"/>
              <a:t> reason for the difference and the document appears to be genuine  you can accept the document. </a:t>
            </a:r>
          </a:p>
          <a:p>
            <a:r>
              <a:rPr lang="en-US" baseline="0" dirty="0" smtClean="0"/>
              <a:t>If you are unsure – please feel free to contact HR.</a:t>
            </a:r>
          </a:p>
          <a:p>
            <a:r>
              <a:rPr lang="en-US" dirty="0" smtClean="0"/>
              <a:t> </a:t>
            </a:r>
          </a:p>
        </p:txBody>
      </p:sp>
      <p:sp>
        <p:nvSpPr>
          <p:cNvPr id="45060" name="Slide Number Placeholder 3"/>
          <p:cNvSpPr>
            <a:spLocks noGrp="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2065" eaLnBrk="0" hangingPunct="0">
              <a:defRPr b="1">
                <a:solidFill>
                  <a:schemeClr val="tx1"/>
                </a:solidFill>
                <a:latin typeface="Arial" charset="0"/>
              </a:defRPr>
            </a:lvl1pPr>
            <a:lvl2pPr marL="734355" indent="-282444" defTabSz="932065" eaLnBrk="0" hangingPunct="0">
              <a:defRPr b="1">
                <a:solidFill>
                  <a:schemeClr val="tx1"/>
                </a:solidFill>
                <a:latin typeface="Arial" charset="0"/>
              </a:defRPr>
            </a:lvl2pPr>
            <a:lvl3pPr marL="1129775" indent="-225955" defTabSz="932065" eaLnBrk="0" hangingPunct="0">
              <a:defRPr b="1">
                <a:solidFill>
                  <a:schemeClr val="tx1"/>
                </a:solidFill>
                <a:latin typeface="Arial" charset="0"/>
              </a:defRPr>
            </a:lvl3pPr>
            <a:lvl4pPr marL="1581686" indent="-225955" defTabSz="932065" eaLnBrk="0" hangingPunct="0">
              <a:defRPr b="1">
                <a:solidFill>
                  <a:schemeClr val="tx1"/>
                </a:solidFill>
                <a:latin typeface="Arial" charset="0"/>
              </a:defRPr>
            </a:lvl4pPr>
            <a:lvl5pPr marL="2033596" indent="-225955" defTabSz="932065" eaLnBrk="0" hangingPunct="0">
              <a:defRPr b="1">
                <a:solidFill>
                  <a:schemeClr val="tx1"/>
                </a:solidFill>
                <a:latin typeface="Arial" charset="0"/>
              </a:defRPr>
            </a:lvl5pPr>
            <a:lvl6pPr marL="2485506" indent="-225955" defTabSz="932065" eaLnBrk="0" fontAlgn="base" hangingPunct="0">
              <a:spcBef>
                <a:spcPct val="0"/>
              </a:spcBef>
              <a:spcAft>
                <a:spcPct val="0"/>
              </a:spcAft>
              <a:defRPr b="1">
                <a:solidFill>
                  <a:schemeClr val="tx1"/>
                </a:solidFill>
                <a:latin typeface="Arial" charset="0"/>
              </a:defRPr>
            </a:lvl6pPr>
            <a:lvl7pPr marL="2937416" indent="-225955" defTabSz="932065" eaLnBrk="0" fontAlgn="base" hangingPunct="0">
              <a:spcBef>
                <a:spcPct val="0"/>
              </a:spcBef>
              <a:spcAft>
                <a:spcPct val="0"/>
              </a:spcAft>
              <a:defRPr b="1">
                <a:solidFill>
                  <a:schemeClr val="tx1"/>
                </a:solidFill>
                <a:latin typeface="Arial" charset="0"/>
              </a:defRPr>
            </a:lvl7pPr>
            <a:lvl8pPr marL="3389326" indent="-225955" defTabSz="932065" eaLnBrk="0" fontAlgn="base" hangingPunct="0">
              <a:spcBef>
                <a:spcPct val="0"/>
              </a:spcBef>
              <a:spcAft>
                <a:spcPct val="0"/>
              </a:spcAft>
              <a:defRPr b="1">
                <a:solidFill>
                  <a:schemeClr val="tx1"/>
                </a:solidFill>
                <a:latin typeface="Arial" charset="0"/>
              </a:defRPr>
            </a:lvl8pPr>
            <a:lvl9pPr marL="3841237" indent="-225955" defTabSz="932065" eaLnBrk="0" fontAlgn="base" hangingPunct="0">
              <a:spcBef>
                <a:spcPct val="0"/>
              </a:spcBef>
              <a:spcAft>
                <a:spcPct val="0"/>
              </a:spcAft>
              <a:defRPr b="1">
                <a:solidFill>
                  <a:schemeClr val="tx1"/>
                </a:solidFill>
                <a:latin typeface="Arial" charset="0"/>
              </a:defRPr>
            </a:lvl9pPr>
          </a:lstStyle>
          <a:p>
            <a:pPr eaLnBrk="1" hangingPunct="1">
              <a:defRPr/>
            </a:pPr>
            <a:fld id="{284EB93B-ECD3-49D2-B6B8-7873FB532004}" type="slidenum">
              <a:rPr lang="en-US" b="0" smtClean="0"/>
              <a:pPr eaLnBrk="1" hangingPunct="1">
                <a:defRPr/>
              </a:pPr>
              <a:t>8</a:t>
            </a:fld>
            <a:endParaRPr lang="en-US" b="0" smtClean="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4FFAFE4-CED5-40C9-BB3B-470D182AF554}" type="slidenum">
              <a:rPr lang="en-US" smtClean="0"/>
              <a:t>9</a:t>
            </a:fld>
            <a:endParaRPr lang="en-US"/>
          </a:p>
        </p:txBody>
      </p:sp>
    </p:spTree>
    <p:extLst>
      <p:ext uri="{BB962C8B-B14F-4D97-AF65-F5344CB8AC3E}">
        <p14:creationId xmlns:p14="http://schemas.microsoft.com/office/powerpoint/2010/main" val="4073980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Slide Image Placeholder 1"/>
          <p:cNvSpPr>
            <a:spLocks noGrp="1" noRot="1" noChangeAspect="1" noTextEdit="1"/>
          </p:cNvSpPr>
          <p:nvPr>
            <p:ph type="sldImg"/>
          </p:nvPr>
        </p:nvSpPr>
        <p:spPr>
          <a:ln/>
        </p:spPr>
      </p:sp>
      <p:sp>
        <p:nvSpPr>
          <p:cNvPr id="46083"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dirty="0" smtClean="0"/>
              <a:t>If the employee presents a document from List A – that is all they need to provide us.  The items from List</a:t>
            </a:r>
            <a:r>
              <a:rPr lang="en-US" baseline="0" dirty="0" smtClean="0"/>
              <a:t> A establishes both identity  and employment eligibility.   The most common document provided from this list is the USA Passport.  Again, you can not tell them what documents to provide…..</a:t>
            </a:r>
          </a:p>
          <a:p>
            <a:r>
              <a:rPr lang="en-US" baseline="0" dirty="0" smtClean="0"/>
              <a:t>Provide accurate information when verifying any and all documents:</a:t>
            </a:r>
          </a:p>
          <a:p>
            <a:r>
              <a:rPr lang="en-US" baseline="0" dirty="0" smtClean="0">
                <a:solidFill>
                  <a:srgbClr val="FF0000"/>
                </a:solidFill>
              </a:rPr>
              <a:t>The Passport Issuing Authority is  United States Department of State.  </a:t>
            </a:r>
            <a:endParaRPr lang="en-US" dirty="0" smtClean="0">
              <a:solidFill>
                <a:srgbClr val="FF0000"/>
              </a:solidFill>
            </a:endParaRPr>
          </a:p>
        </p:txBody>
      </p:sp>
      <p:sp>
        <p:nvSpPr>
          <p:cNvPr id="46084" name="Slide Number Placeholder 3"/>
          <p:cNvSpPr>
            <a:spLocks noGrp="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2065" eaLnBrk="0" hangingPunct="0">
              <a:defRPr b="1">
                <a:solidFill>
                  <a:schemeClr val="tx1"/>
                </a:solidFill>
                <a:latin typeface="Arial" charset="0"/>
              </a:defRPr>
            </a:lvl1pPr>
            <a:lvl2pPr marL="734355" indent="-282444" defTabSz="932065" eaLnBrk="0" hangingPunct="0">
              <a:defRPr b="1">
                <a:solidFill>
                  <a:schemeClr val="tx1"/>
                </a:solidFill>
                <a:latin typeface="Arial" charset="0"/>
              </a:defRPr>
            </a:lvl2pPr>
            <a:lvl3pPr marL="1129775" indent="-225955" defTabSz="932065" eaLnBrk="0" hangingPunct="0">
              <a:defRPr b="1">
                <a:solidFill>
                  <a:schemeClr val="tx1"/>
                </a:solidFill>
                <a:latin typeface="Arial" charset="0"/>
              </a:defRPr>
            </a:lvl3pPr>
            <a:lvl4pPr marL="1581686" indent="-225955" defTabSz="932065" eaLnBrk="0" hangingPunct="0">
              <a:defRPr b="1">
                <a:solidFill>
                  <a:schemeClr val="tx1"/>
                </a:solidFill>
                <a:latin typeface="Arial" charset="0"/>
              </a:defRPr>
            </a:lvl4pPr>
            <a:lvl5pPr marL="2033596" indent="-225955" defTabSz="932065" eaLnBrk="0" hangingPunct="0">
              <a:defRPr b="1">
                <a:solidFill>
                  <a:schemeClr val="tx1"/>
                </a:solidFill>
                <a:latin typeface="Arial" charset="0"/>
              </a:defRPr>
            </a:lvl5pPr>
            <a:lvl6pPr marL="2485506" indent="-225955" defTabSz="932065" eaLnBrk="0" fontAlgn="base" hangingPunct="0">
              <a:spcBef>
                <a:spcPct val="0"/>
              </a:spcBef>
              <a:spcAft>
                <a:spcPct val="0"/>
              </a:spcAft>
              <a:defRPr b="1">
                <a:solidFill>
                  <a:schemeClr val="tx1"/>
                </a:solidFill>
                <a:latin typeface="Arial" charset="0"/>
              </a:defRPr>
            </a:lvl6pPr>
            <a:lvl7pPr marL="2937416" indent="-225955" defTabSz="932065" eaLnBrk="0" fontAlgn="base" hangingPunct="0">
              <a:spcBef>
                <a:spcPct val="0"/>
              </a:spcBef>
              <a:spcAft>
                <a:spcPct val="0"/>
              </a:spcAft>
              <a:defRPr b="1">
                <a:solidFill>
                  <a:schemeClr val="tx1"/>
                </a:solidFill>
                <a:latin typeface="Arial" charset="0"/>
              </a:defRPr>
            </a:lvl7pPr>
            <a:lvl8pPr marL="3389326" indent="-225955" defTabSz="932065" eaLnBrk="0" fontAlgn="base" hangingPunct="0">
              <a:spcBef>
                <a:spcPct val="0"/>
              </a:spcBef>
              <a:spcAft>
                <a:spcPct val="0"/>
              </a:spcAft>
              <a:defRPr b="1">
                <a:solidFill>
                  <a:schemeClr val="tx1"/>
                </a:solidFill>
                <a:latin typeface="Arial" charset="0"/>
              </a:defRPr>
            </a:lvl8pPr>
            <a:lvl9pPr marL="3841237" indent="-225955" defTabSz="932065" eaLnBrk="0" fontAlgn="base" hangingPunct="0">
              <a:spcBef>
                <a:spcPct val="0"/>
              </a:spcBef>
              <a:spcAft>
                <a:spcPct val="0"/>
              </a:spcAft>
              <a:defRPr b="1">
                <a:solidFill>
                  <a:schemeClr val="tx1"/>
                </a:solidFill>
                <a:latin typeface="Arial" charset="0"/>
              </a:defRPr>
            </a:lvl9pPr>
          </a:lstStyle>
          <a:p>
            <a:pPr eaLnBrk="1" hangingPunct="1">
              <a:defRPr/>
            </a:pPr>
            <a:fld id="{89E7C453-949C-4F18-88DE-0BD023E4E7DE}" type="slidenum">
              <a:rPr lang="en-US" b="0" smtClean="0"/>
              <a:pPr eaLnBrk="1" hangingPunct="1">
                <a:defRPr/>
              </a:pPr>
              <a:t>10</a:t>
            </a:fld>
            <a:endParaRPr lang="en-US" b="0" smtClean="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4FFAFE4-CED5-40C9-BB3B-470D182AF554}" type="slidenum">
              <a:rPr lang="en-US" smtClean="0"/>
              <a:t>11</a:t>
            </a:fld>
            <a:endParaRPr lang="en-US"/>
          </a:p>
        </p:txBody>
      </p:sp>
    </p:spTree>
    <p:extLst>
      <p:ext uri="{BB962C8B-B14F-4D97-AF65-F5344CB8AC3E}">
        <p14:creationId xmlns:p14="http://schemas.microsoft.com/office/powerpoint/2010/main" val="10267336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Go through the sections to complete if they are using List A document </a:t>
            </a:r>
          </a:p>
          <a:p>
            <a:r>
              <a:rPr lang="en-US" dirty="0" smtClean="0"/>
              <a:t>Document title  -  issuing authority  -  document number -   expiration date </a:t>
            </a:r>
          </a:p>
          <a:p>
            <a:r>
              <a:rPr lang="en-US" dirty="0" smtClean="0"/>
              <a:t>DATE the employee’s first day of work. </a:t>
            </a:r>
          </a:p>
          <a:p>
            <a:r>
              <a:rPr lang="en-US" dirty="0" smtClean="0"/>
              <a:t>Including employee who is verifying  documents --their name, title, signature, date they view</a:t>
            </a:r>
            <a:r>
              <a:rPr lang="en-US" baseline="0" dirty="0" smtClean="0"/>
              <a:t>ed the document and completed the form.</a:t>
            </a:r>
            <a:r>
              <a:rPr lang="en-US" dirty="0" smtClean="0"/>
              <a:t> etc. at the bottom of the form. </a:t>
            </a:r>
          </a:p>
          <a:p>
            <a:r>
              <a:rPr lang="en-US" dirty="0" smtClean="0"/>
              <a:t>Employer name, address and phone number will be auto populated</a:t>
            </a:r>
            <a:r>
              <a:rPr lang="en-US" baseline="0" dirty="0" smtClean="0"/>
              <a:t> by </a:t>
            </a:r>
            <a:r>
              <a:rPr lang="en-US" baseline="0" dirty="0" err="1" smtClean="0"/>
              <a:t>Taleo</a:t>
            </a:r>
            <a:r>
              <a:rPr lang="en-US" baseline="0" dirty="0" smtClean="0"/>
              <a:t>.</a:t>
            </a:r>
          </a:p>
          <a:p>
            <a:endParaRPr lang="en-US" dirty="0"/>
          </a:p>
        </p:txBody>
      </p:sp>
      <p:sp>
        <p:nvSpPr>
          <p:cNvPr id="4" name="Slide Number Placeholder 3"/>
          <p:cNvSpPr>
            <a:spLocks noGrp="1"/>
          </p:cNvSpPr>
          <p:nvPr>
            <p:ph type="sldNum" sz="quarter" idx="10"/>
          </p:nvPr>
        </p:nvSpPr>
        <p:spPr/>
        <p:txBody>
          <a:bodyPr/>
          <a:lstStyle/>
          <a:p>
            <a:fld id="{94FFAFE4-CED5-40C9-BB3B-470D182AF554}" type="slidenum">
              <a:rPr lang="en-US" smtClean="0"/>
              <a:t>12</a:t>
            </a:fld>
            <a:endParaRPr lang="en-US"/>
          </a:p>
        </p:txBody>
      </p:sp>
    </p:spTree>
    <p:extLst>
      <p:ext uri="{BB962C8B-B14F-4D97-AF65-F5344CB8AC3E}">
        <p14:creationId xmlns:p14="http://schemas.microsoft.com/office/powerpoint/2010/main" val="296537285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Slide Image Placeholder 1"/>
          <p:cNvSpPr>
            <a:spLocks noGrp="1" noRot="1" noChangeAspect="1" noTextEdit="1"/>
          </p:cNvSpPr>
          <p:nvPr>
            <p:ph type="sldImg"/>
          </p:nvPr>
        </p:nvSpPr>
        <p:spPr>
          <a:ln/>
        </p:spPr>
      </p:sp>
      <p:sp>
        <p:nvSpPr>
          <p:cNvPr id="47107"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dirty="0" smtClean="0"/>
              <a:t>List B – identity but not employment eligibility – they will</a:t>
            </a:r>
            <a:r>
              <a:rPr lang="en-US" baseline="0" dirty="0" smtClean="0"/>
              <a:t> also need a document from List C to validate employment eligibility. </a:t>
            </a:r>
          </a:p>
          <a:p>
            <a:endParaRPr lang="en-US" dirty="0" smtClean="0"/>
          </a:p>
        </p:txBody>
      </p:sp>
      <p:sp>
        <p:nvSpPr>
          <p:cNvPr id="47108" name="Slide Number Placeholder 3"/>
          <p:cNvSpPr>
            <a:spLocks noGrp="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2065" eaLnBrk="0" hangingPunct="0">
              <a:defRPr b="1">
                <a:solidFill>
                  <a:schemeClr val="tx1"/>
                </a:solidFill>
                <a:latin typeface="Arial" charset="0"/>
              </a:defRPr>
            </a:lvl1pPr>
            <a:lvl2pPr marL="734355" indent="-282444" defTabSz="932065" eaLnBrk="0" hangingPunct="0">
              <a:defRPr b="1">
                <a:solidFill>
                  <a:schemeClr val="tx1"/>
                </a:solidFill>
                <a:latin typeface="Arial" charset="0"/>
              </a:defRPr>
            </a:lvl2pPr>
            <a:lvl3pPr marL="1129775" indent="-225955" defTabSz="932065" eaLnBrk="0" hangingPunct="0">
              <a:defRPr b="1">
                <a:solidFill>
                  <a:schemeClr val="tx1"/>
                </a:solidFill>
                <a:latin typeface="Arial" charset="0"/>
              </a:defRPr>
            </a:lvl3pPr>
            <a:lvl4pPr marL="1581686" indent="-225955" defTabSz="932065" eaLnBrk="0" hangingPunct="0">
              <a:defRPr b="1">
                <a:solidFill>
                  <a:schemeClr val="tx1"/>
                </a:solidFill>
                <a:latin typeface="Arial" charset="0"/>
              </a:defRPr>
            </a:lvl4pPr>
            <a:lvl5pPr marL="2033596" indent="-225955" defTabSz="932065" eaLnBrk="0" hangingPunct="0">
              <a:defRPr b="1">
                <a:solidFill>
                  <a:schemeClr val="tx1"/>
                </a:solidFill>
                <a:latin typeface="Arial" charset="0"/>
              </a:defRPr>
            </a:lvl5pPr>
            <a:lvl6pPr marL="2485506" indent="-225955" defTabSz="932065" eaLnBrk="0" fontAlgn="base" hangingPunct="0">
              <a:spcBef>
                <a:spcPct val="0"/>
              </a:spcBef>
              <a:spcAft>
                <a:spcPct val="0"/>
              </a:spcAft>
              <a:defRPr b="1">
                <a:solidFill>
                  <a:schemeClr val="tx1"/>
                </a:solidFill>
                <a:latin typeface="Arial" charset="0"/>
              </a:defRPr>
            </a:lvl6pPr>
            <a:lvl7pPr marL="2937416" indent="-225955" defTabSz="932065" eaLnBrk="0" fontAlgn="base" hangingPunct="0">
              <a:spcBef>
                <a:spcPct val="0"/>
              </a:spcBef>
              <a:spcAft>
                <a:spcPct val="0"/>
              </a:spcAft>
              <a:defRPr b="1">
                <a:solidFill>
                  <a:schemeClr val="tx1"/>
                </a:solidFill>
                <a:latin typeface="Arial" charset="0"/>
              </a:defRPr>
            </a:lvl7pPr>
            <a:lvl8pPr marL="3389326" indent="-225955" defTabSz="932065" eaLnBrk="0" fontAlgn="base" hangingPunct="0">
              <a:spcBef>
                <a:spcPct val="0"/>
              </a:spcBef>
              <a:spcAft>
                <a:spcPct val="0"/>
              </a:spcAft>
              <a:defRPr b="1">
                <a:solidFill>
                  <a:schemeClr val="tx1"/>
                </a:solidFill>
                <a:latin typeface="Arial" charset="0"/>
              </a:defRPr>
            </a:lvl8pPr>
            <a:lvl9pPr marL="3841237" indent="-225955" defTabSz="932065" eaLnBrk="0" fontAlgn="base" hangingPunct="0">
              <a:spcBef>
                <a:spcPct val="0"/>
              </a:spcBef>
              <a:spcAft>
                <a:spcPct val="0"/>
              </a:spcAft>
              <a:defRPr b="1">
                <a:solidFill>
                  <a:schemeClr val="tx1"/>
                </a:solidFill>
                <a:latin typeface="Arial" charset="0"/>
              </a:defRPr>
            </a:lvl9pPr>
          </a:lstStyle>
          <a:p>
            <a:pPr eaLnBrk="1" hangingPunct="1">
              <a:defRPr/>
            </a:pPr>
            <a:fld id="{F586FD36-3B61-4B1D-AD15-FE596C57A479}" type="slidenum">
              <a:rPr lang="en-US" b="0" smtClean="0"/>
              <a:pPr eaLnBrk="1" hangingPunct="1">
                <a:defRPr/>
              </a:pPr>
              <a:t>13</a:t>
            </a:fld>
            <a:endParaRPr lang="en-US" b="0" smtClean="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Go through the sections to complete if they are using List B document – what is the document </a:t>
            </a:r>
            <a:r>
              <a:rPr lang="en-US" dirty="0" err="1" smtClean="0"/>
              <a:t>titie</a:t>
            </a:r>
            <a:r>
              <a:rPr lang="en-US" dirty="0" smtClean="0"/>
              <a:t> – issuing authority  - document number  -  expiration date…</a:t>
            </a:r>
          </a:p>
          <a:p>
            <a:endParaRPr lang="en-US" dirty="0" smtClean="0"/>
          </a:p>
          <a:p>
            <a:r>
              <a:rPr lang="en-US" dirty="0" smtClean="0"/>
              <a:t>DATE the employee’s first day of work. </a:t>
            </a:r>
          </a:p>
          <a:p>
            <a:r>
              <a:rPr lang="en-US" dirty="0" smtClean="0"/>
              <a:t>Including employee who is verifying  documents --their name, title, signature, date they view</a:t>
            </a:r>
            <a:r>
              <a:rPr lang="en-US" baseline="0" dirty="0" smtClean="0"/>
              <a:t>ed the document and completed the form.</a:t>
            </a:r>
            <a:r>
              <a:rPr lang="en-US" dirty="0" smtClean="0"/>
              <a:t> etc. at the bottom of the form. </a:t>
            </a:r>
          </a:p>
          <a:p>
            <a:r>
              <a:rPr lang="en-US" dirty="0" smtClean="0"/>
              <a:t>Employer name, address and phone number will be auto populated</a:t>
            </a:r>
            <a:r>
              <a:rPr lang="en-US" baseline="0" dirty="0" smtClean="0"/>
              <a:t> by </a:t>
            </a:r>
            <a:r>
              <a:rPr lang="en-US" baseline="0" dirty="0" err="1" smtClean="0"/>
              <a:t>Taleo</a:t>
            </a:r>
            <a:r>
              <a:rPr lang="en-US" baseline="0" dirty="0" smtClean="0"/>
              <a:t>.</a:t>
            </a:r>
          </a:p>
          <a:p>
            <a:endParaRPr lang="en-US" dirty="0"/>
          </a:p>
        </p:txBody>
      </p:sp>
      <p:sp>
        <p:nvSpPr>
          <p:cNvPr id="4" name="Slide Number Placeholder 3"/>
          <p:cNvSpPr>
            <a:spLocks noGrp="1"/>
          </p:cNvSpPr>
          <p:nvPr>
            <p:ph type="sldNum" sz="quarter" idx="10"/>
          </p:nvPr>
        </p:nvSpPr>
        <p:spPr/>
        <p:txBody>
          <a:bodyPr/>
          <a:lstStyle/>
          <a:p>
            <a:fld id="{94FFAFE4-CED5-40C9-BB3B-470D182AF554}" type="slidenum">
              <a:rPr lang="en-US" smtClean="0"/>
              <a:t>14</a:t>
            </a:fld>
            <a:endParaRPr lang="en-US"/>
          </a:p>
        </p:txBody>
      </p:sp>
    </p:spTree>
    <p:extLst>
      <p:ext uri="{BB962C8B-B14F-4D97-AF65-F5344CB8AC3E}">
        <p14:creationId xmlns:p14="http://schemas.microsoft.com/office/powerpoint/2010/main" val="296537285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Slide Image Placeholder 1"/>
          <p:cNvSpPr>
            <a:spLocks noGrp="1" noRot="1" noChangeAspect="1" noTextEdit="1"/>
          </p:cNvSpPr>
          <p:nvPr>
            <p:ph type="sldImg"/>
          </p:nvPr>
        </p:nvSpPr>
        <p:spPr>
          <a:ln/>
        </p:spPr>
      </p:sp>
      <p:sp>
        <p:nvSpPr>
          <p:cNvPr id="48131"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dirty="0" smtClean="0"/>
              <a:t>List C  employment authorization but not identity</a:t>
            </a:r>
          </a:p>
          <a:p>
            <a:r>
              <a:rPr lang="en-US" dirty="0" smtClean="0"/>
              <a:t>If they provide a Social Security Card – look at the actual card for the issuing authority.  Typically the red ink around the seal provide this information – </a:t>
            </a:r>
          </a:p>
          <a:p>
            <a:r>
              <a:rPr lang="en-US" dirty="0" smtClean="0"/>
              <a:t>Social Security Administration or may be Department of Health and Human Services.   Use whichever the particular card lists</a:t>
            </a:r>
          </a:p>
        </p:txBody>
      </p:sp>
      <p:sp>
        <p:nvSpPr>
          <p:cNvPr id="48132" name="Slide Number Placeholder 3"/>
          <p:cNvSpPr>
            <a:spLocks noGrp="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2065" eaLnBrk="0" hangingPunct="0">
              <a:defRPr b="1">
                <a:solidFill>
                  <a:schemeClr val="tx1"/>
                </a:solidFill>
                <a:latin typeface="Arial" charset="0"/>
              </a:defRPr>
            </a:lvl1pPr>
            <a:lvl2pPr marL="734355" indent="-282444" defTabSz="932065" eaLnBrk="0" hangingPunct="0">
              <a:defRPr b="1">
                <a:solidFill>
                  <a:schemeClr val="tx1"/>
                </a:solidFill>
                <a:latin typeface="Arial" charset="0"/>
              </a:defRPr>
            </a:lvl2pPr>
            <a:lvl3pPr marL="1129775" indent="-225955" defTabSz="932065" eaLnBrk="0" hangingPunct="0">
              <a:defRPr b="1">
                <a:solidFill>
                  <a:schemeClr val="tx1"/>
                </a:solidFill>
                <a:latin typeface="Arial" charset="0"/>
              </a:defRPr>
            </a:lvl3pPr>
            <a:lvl4pPr marL="1581686" indent="-225955" defTabSz="932065" eaLnBrk="0" hangingPunct="0">
              <a:defRPr b="1">
                <a:solidFill>
                  <a:schemeClr val="tx1"/>
                </a:solidFill>
                <a:latin typeface="Arial" charset="0"/>
              </a:defRPr>
            </a:lvl4pPr>
            <a:lvl5pPr marL="2033596" indent="-225955" defTabSz="932065" eaLnBrk="0" hangingPunct="0">
              <a:defRPr b="1">
                <a:solidFill>
                  <a:schemeClr val="tx1"/>
                </a:solidFill>
                <a:latin typeface="Arial" charset="0"/>
              </a:defRPr>
            </a:lvl5pPr>
            <a:lvl6pPr marL="2485506" indent="-225955" defTabSz="932065" eaLnBrk="0" fontAlgn="base" hangingPunct="0">
              <a:spcBef>
                <a:spcPct val="0"/>
              </a:spcBef>
              <a:spcAft>
                <a:spcPct val="0"/>
              </a:spcAft>
              <a:defRPr b="1">
                <a:solidFill>
                  <a:schemeClr val="tx1"/>
                </a:solidFill>
                <a:latin typeface="Arial" charset="0"/>
              </a:defRPr>
            </a:lvl6pPr>
            <a:lvl7pPr marL="2937416" indent="-225955" defTabSz="932065" eaLnBrk="0" fontAlgn="base" hangingPunct="0">
              <a:spcBef>
                <a:spcPct val="0"/>
              </a:spcBef>
              <a:spcAft>
                <a:spcPct val="0"/>
              </a:spcAft>
              <a:defRPr b="1">
                <a:solidFill>
                  <a:schemeClr val="tx1"/>
                </a:solidFill>
                <a:latin typeface="Arial" charset="0"/>
              </a:defRPr>
            </a:lvl7pPr>
            <a:lvl8pPr marL="3389326" indent="-225955" defTabSz="932065" eaLnBrk="0" fontAlgn="base" hangingPunct="0">
              <a:spcBef>
                <a:spcPct val="0"/>
              </a:spcBef>
              <a:spcAft>
                <a:spcPct val="0"/>
              </a:spcAft>
              <a:defRPr b="1">
                <a:solidFill>
                  <a:schemeClr val="tx1"/>
                </a:solidFill>
                <a:latin typeface="Arial" charset="0"/>
              </a:defRPr>
            </a:lvl8pPr>
            <a:lvl9pPr marL="3841237" indent="-225955" defTabSz="932065" eaLnBrk="0" fontAlgn="base" hangingPunct="0">
              <a:spcBef>
                <a:spcPct val="0"/>
              </a:spcBef>
              <a:spcAft>
                <a:spcPct val="0"/>
              </a:spcAft>
              <a:defRPr b="1">
                <a:solidFill>
                  <a:schemeClr val="tx1"/>
                </a:solidFill>
                <a:latin typeface="Arial" charset="0"/>
              </a:defRPr>
            </a:lvl9pPr>
          </a:lstStyle>
          <a:p>
            <a:pPr eaLnBrk="1" hangingPunct="1">
              <a:defRPr/>
            </a:pPr>
            <a:fld id="{A719BC85-AD68-44C5-9039-1E9A7F0DCBE7}" type="slidenum">
              <a:rPr lang="en-US" b="0" smtClean="0"/>
              <a:pPr eaLnBrk="1" hangingPunct="1">
                <a:defRPr/>
              </a:pPr>
              <a:t>15</a:t>
            </a:fld>
            <a:endParaRPr lang="en-US" b="0" smtClean="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Go through the sections to complete if they are using List C document</a:t>
            </a:r>
          </a:p>
          <a:p>
            <a:r>
              <a:rPr lang="en-US" dirty="0" smtClean="0"/>
              <a:t>Document title – issuing authority  -  document number  -  expiration date if any . </a:t>
            </a:r>
          </a:p>
          <a:p>
            <a:r>
              <a:rPr lang="en-US" dirty="0" smtClean="0"/>
              <a:t>DATE the employee’s first day of work. </a:t>
            </a:r>
          </a:p>
          <a:p>
            <a:r>
              <a:rPr lang="en-US" dirty="0" smtClean="0"/>
              <a:t>Including employee who is verifying  documents --their name, title, signature, date they view</a:t>
            </a:r>
            <a:r>
              <a:rPr lang="en-US" baseline="0" dirty="0" smtClean="0"/>
              <a:t>ed the document and completed the form.</a:t>
            </a:r>
            <a:r>
              <a:rPr lang="en-US" dirty="0" smtClean="0"/>
              <a:t> etc. at the bottom of the form. </a:t>
            </a:r>
          </a:p>
          <a:p>
            <a:r>
              <a:rPr lang="en-US" dirty="0" smtClean="0"/>
              <a:t>Employer name, address and phone number will be auto populated</a:t>
            </a:r>
            <a:r>
              <a:rPr lang="en-US" baseline="0" dirty="0" smtClean="0"/>
              <a:t> by </a:t>
            </a:r>
            <a:r>
              <a:rPr lang="en-US" baseline="0" dirty="0" err="1" smtClean="0"/>
              <a:t>Taleo</a:t>
            </a:r>
            <a:r>
              <a:rPr lang="en-US" baseline="0" dirty="0" smtClean="0"/>
              <a:t>.</a:t>
            </a:r>
          </a:p>
          <a:p>
            <a:endParaRPr lang="en-US" dirty="0"/>
          </a:p>
        </p:txBody>
      </p:sp>
      <p:sp>
        <p:nvSpPr>
          <p:cNvPr id="4" name="Slide Number Placeholder 3"/>
          <p:cNvSpPr>
            <a:spLocks noGrp="1"/>
          </p:cNvSpPr>
          <p:nvPr>
            <p:ph type="sldNum" sz="quarter" idx="10"/>
          </p:nvPr>
        </p:nvSpPr>
        <p:spPr/>
        <p:txBody>
          <a:bodyPr/>
          <a:lstStyle/>
          <a:p>
            <a:fld id="{94FFAFE4-CED5-40C9-BB3B-470D182AF554}" type="slidenum">
              <a:rPr lang="en-US" smtClean="0"/>
              <a:t>16</a:t>
            </a:fld>
            <a:endParaRPr lang="en-US"/>
          </a:p>
        </p:txBody>
      </p:sp>
    </p:spTree>
    <p:extLst>
      <p:ext uri="{BB962C8B-B14F-4D97-AF65-F5344CB8AC3E}">
        <p14:creationId xmlns:p14="http://schemas.microsoft.com/office/powerpoint/2010/main" val="296537285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This represents what needs to be completed for</a:t>
            </a:r>
            <a:r>
              <a:rPr lang="en-US" baseline="0" dirty="0" smtClean="0"/>
              <a:t> documents from list B &amp; List C -  both are required as B = identity and C = employment authorization.</a:t>
            </a:r>
          </a:p>
          <a:p>
            <a:endParaRPr lang="en-US" dirty="0"/>
          </a:p>
        </p:txBody>
      </p:sp>
      <p:sp>
        <p:nvSpPr>
          <p:cNvPr id="4" name="Slide Number Placeholder 3"/>
          <p:cNvSpPr>
            <a:spLocks noGrp="1"/>
          </p:cNvSpPr>
          <p:nvPr>
            <p:ph type="sldNum" sz="quarter" idx="10"/>
          </p:nvPr>
        </p:nvSpPr>
        <p:spPr/>
        <p:txBody>
          <a:bodyPr/>
          <a:lstStyle/>
          <a:p>
            <a:fld id="{94FFAFE4-CED5-40C9-BB3B-470D182AF554}" type="slidenum">
              <a:rPr lang="en-US" smtClean="0"/>
              <a:t>17</a:t>
            </a:fld>
            <a:endParaRPr lang="en-US"/>
          </a:p>
        </p:txBody>
      </p:sp>
    </p:spTree>
    <p:extLst>
      <p:ext uri="{BB962C8B-B14F-4D97-AF65-F5344CB8AC3E}">
        <p14:creationId xmlns:p14="http://schemas.microsoft.com/office/powerpoint/2010/main" val="296537285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Slide Image Placeholder 1"/>
          <p:cNvSpPr>
            <a:spLocks noGrp="1" noRot="1" noChangeAspect="1" noTextEdit="1"/>
          </p:cNvSpPr>
          <p:nvPr>
            <p:ph type="sldImg"/>
          </p:nvPr>
        </p:nvSpPr>
        <p:spPr>
          <a:ln/>
        </p:spPr>
      </p:sp>
      <p:sp>
        <p:nvSpPr>
          <p:cNvPr id="54275"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dirty="0" smtClean="0"/>
              <a:t>Section 3 – </a:t>
            </a:r>
          </a:p>
          <a:p>
            <a:r>
              <a:rPr lang="en-US" dirty="0" smtClean="0"/>
              <a:t>Please</a:t>
            </a:r>
            <a:r>
              <a:rPr lang="en-US" baseline="0" dirty="0" smtClean="0"/>
              <a:t> do not complete any information in this section -  Only  used for those whose employment authorization has expired or rehires if the organization chooses to use that process.   </a:t>
            </a:r>
          </a:p>
          <a:p>
            <a:pPr defTabSz="931774">
              <a:defRPr/>
            </a:pPr>
            <a:r>
              <a:rPr lang="en-US" dirty="0" smtClean="0"/>
              <a:t>We have rehires complete a new I-9 which is acceptable as</a:t>
            </a:r>
            <a:r>
              <a:rPr lang="en-US" baseline="0" dirty="0" smtClean="0"/>
              <a:t> long as that is consistently done for all rehires.   With </a:t>
            </a:r>
            <a:r>
              <a:rPr lang="en-US" baseline="0" dirty="0" err="1" smtClean="0"/>
              <a:t>Taleo</a:t>
            </a:r>
            <a:r>
              <a:rPr lang="en-US" baseline="0" dirty="0" smtClean="0"/>
              <a:t> – that is our process.</a:t>
            </a:r>
            <a:endParaRPr lang="en-US" dirty="0" smtClean="0"/>
          </a:p>
          <a:p>
            <a:endParaRPr lang="en-US" baseline="0" dirty="0" smtClean="0"/>
          </a:p>
          <a:p>
            <a:endParaRPr lang="en-US" dirty="0" smtClean="0"/>
          </a:p>
        </p:txBody>
      </p:sp>
      <p:sp>
        <p:nvSpPr>
          <p:cNvPr id="54276" name="Slide Number Placeholder 3"/>
          <p:cNvSpPr>
            <a:spLocks noGrp="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2065" eaLnBrk="0" hangingPunct="0">
              <a:defRPr b="1">
                <a:solidFill>
                  <a:schemeClr val="tx1"/>
                </a:solidFill>
                <a:latin typeface="Arial" charset="0"/>
              </a:defRPr>
            </a:lvl1pPr>
            <a:lvl2pPr marL="734355" indent="-282444" defTabSz="932065" eaLnBrk="0" hangingPunct="0">
              <a:defRPr b="1">
                <a:solidFill>
                  <a:schemeClr val="tx1"/>
                </a:solidFill>
                <a:latin typeface="Arial" charset="0"/>
              </a:defRPr>
            </a:lvl2pPr>
            <a:lvl3pPr marL="1129775" indent="-225955" defTabSz="932065" eaLnBrk="0" hangingPunct="0">
              <a:defRPr b="1">
                <a:solidFill>
                  <a:schemeClr val="tx1"/>
                </a:solidFill>
                <a:latin typeface="Arial" charset="0"/>
              </a:defRPr>
            </a:lvl3pPr>
            <a:lvl4pPr marL="1581686" indent="-225955" defTabSz="932065" eaLnBrk="0" hangingPunct="0">
              <a:defRPr b="1">
                <a:solidFill>
                  <a:schemeClr val="tx1"/>
                </a:solidFill>
                <a:latin typeface="Arial" charset="0"/>
              </a:defRPr>
            </a:lvl4pPr>
            <a:lvl5pPr marL="2033596" indent="-225955" defTabSz="932065" eaLnBrk="0" hangingPunct="0">
              <a:defRPr b="1">
                <a:solidFill>
                  <a:schemeClr val="tx1"/>
                </a:solidFill>
                <a:latin typeface="Arial" charset="0"/>
              </a:defRPr>
            </a:lvl5pPr>
            <a:lvl6pPr marL="2485506" indent="-225955" defTabSz="932065" eaLnBrk="0" fontAlgn="base" hangingPunct="0">
              <a:spcBef>
                <a:spcPct val="0"/>
              </a:spcBef>
              <a:spcAft>
                <a:spcPct val="0"/>
              </a:spcAft>
              <a:defRPr b="1">
                <a:solidFill>
                  <a:schemeClr val="tx1"/>
                </a:solidFill>
                <a:latin typeface="Arial" charset="0"/>
              </a:defRPr>
            </a:lvl6pPr>
            <a:lvl7pPr marL="2937416" indent="-225955" defTabSz="932065" eaLnBrk="0" fontAlgn="base" hangingPunct="0">
              <a:spcBef>
                <a:spcPct val="0"/>
              </a:spcBef>
              <a:spcAft>
                <a:spcPct val="0"/>
              </a:spcAft>
              <a:defRPr b="1">
                <a:solidFill>
                  <a:schemeClr val="tx1"/>
                </a:solidFill>
                <a:latin typeface="Arial" charset="0"/>
              </a:defRPr>
            </a:lvl7pPr>
            <a:lvl8pPr marL="3389326" indent="-225955" defTabSz="932065" eaLnBrk="0" fontAlgn="base" hangingPunct="0">
              <a:spcBef>
                <a:spcPct val="0"/>
              </a:spcBef>
              <a:spcAft>
                <a:spcPct val="0"/>
              </a:spcAft>
              <a:defRPr b="1">
                <a:solidFill>
                  <a:schemeClr val="tx1"/>
                </a:solidFill>
                <a:latin typeface="Arial" charset="0"/>
              </a:defRPr>
            </a:lvl8pPr>
            <a:lvl9pPr marL="3841237" indent="-225955" defTabSz="932065" eaLnBrk="0" fontAlgn="base" hangingPunct="0">
              <a:spcBef>
                <a:spcPct val="0"/>
              </a:spcBef>
              <a:spcAft>
                <a:spcPct val="0"/>
              </a:spcAft>
              <a:defRPr b="1">
                <a:solidFill>
                  <a:schemeClr val="tx1"/>
                </a:solidFill>
                <a:latin typeface="Arial" charset="0"/>
              </a:defRPr>
            </a:lvl9pPr>
          </a:lstStyle>
          <a:p>
            <a:pPr eaLnBrk="1" hangingPunct="1">
              <a:defRPr/>
            </a:pPr>
            <a:fld id="{A0118BE1-A0C3-4C79-892B-F4F88899920E}" type="slidenum">
              <a:rPr lang="en-US" b="0" smtClean="0"/>
              <a:pPr eaLnBrk="1" hangingPunct="1">
                <a:defRPr/>
              </a:pPr>
              <a:t>18</a:t>
            </a:fld>
            <a:endParaRPr lang="en-US" b="0" smtClean="0"/>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State of Colorado has an additional requirement that supplements the Federal Form</a:t>
            </a:r>
            <a:r>
              <a:rPr lang="en-US" baseline="0" dirty="0" smtClean="0"/>
              <a:t> I-9.  You will see this as the final step in the I-9 process of the </a:t>
            </a:r>
            <a:r>
              <a:rPr lang="en-US" baseline="0" dirty="0" err="1" smtClean="0"/>
              <a:t>OnBoarding</a:t>
            </a:r>
            <a:r>
              <a:rPr lang="en-US" baseline="0" dirty="0" smtClean="0"/>
              <a:t> tasks.– Affirmation of Legal Work Status. Be sure to complete the form with your signature and title. </a:t>
            </a:r>
            <a:endParaRPr lang="en-US" dirty="0"/>
          </a:p>
        </p:txBody>
      </p:sp>
      <p:sp>
        <p:nvSpPr>
          <p:cNvPr id="4" name="Slide Number Placeholder 3"/>
          <p:cNvSpPr>
            <a:spLocks noGrp="1"/>
          </p:cNvSpPr>
          <p:nvPr>
            <p:ph type="sldNum" sz="quarter" idx="10"/>
          </p:nvPr>
        </p:nvSpPr>
        <p:spPr/>
        <p:txBody>
          <a:bodyPr/>
          <a:lstStyle/>
          <a:p>
            <a:fld id="{94FFAFE4-CED5-40C9-BB3B-470D182AF554}" type="slidenum">
              <a:rPr lang="en-US" smtClean="0"/>
              <a:t>19</a:t>
            </a:fld>
            <a:endParaRPr lang="en-US"/>
          </a:p>
        </p:txBody>
      </p:sp>
    </p:spTree>
    <p:extLst>
      <p:ext uri="{BB962C8B-B14F-4D97-AF65-F5344CB8AC3E}">
        <p14:creationId xmlns:p14="http://schemas.microsoft.com/office/powerpoint/2010/main" val="267317337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4FFAFE4-CED5-40C9-BB3B-470D182AF554}" type="slidenum">
              <a:rPr lang="en-US" smtClean="0"/>
              <a:t>20</a:t>
            </a:fld>
            <a:endParaRPr lang="en-US"/>
          </a:p>
        </p:txBody>
      </p:sp>
    </p:spTree>
    <p:extLst>
      <p:ext uri="{BB962C8B-B14F-4D97-AF65-F5344CB8AC3E}">
        <p14:creationId xmlns:p14="http://schemas.microsoft.com/office/powerpoint/2010/main" val="412634525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4FFAFE4-CED5-40C9-BB3B-470D182AF554}" type="slidenum">
              <a:rPr lang="en-US" smtClean="0"/>
              <a:t>21</a:t>
            </a:fld>
            <a:endParaRPr lang="en-US"/>
          </a:p>
        </p:txBody>
      </p:sp>
    </p:spTree>
    <p:extLst>
      <p:ext uri="{BB962C8B-B14F-4D97-AF65-F5344CB8AC3E}">
        <p14:creationId xmlns:p14="http://schemas.microsoft.com/office/powerpoint/2010/main" val="11679297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Slide Image Placeholder 1"/>
          <p:cNvSpPr>
            <a:spLocks noGrp="1" noRot="1" noChangeAspect="1" noTextEdit="1"/>
          </p:cNvSpPr>
          <p:nvPr>
            <p:ph type="sldImg"/>
          </p:nvPr>
        </p:nvSpPr>
        <p:spPr>
          <a:ln/>
        </p:spPr>
      </p:sp>
      <p:sp>
        <p:nvSpPr>
          <p:cNvPr id="69635"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dirty="0" smtClean="0"/>
              <a:t>Additional resources if you want to review the details of the requirements or have additional questions. </a:t>
            </a:r>
          </a:p>
          <a:p>
            <a:endParaRPr lang="en-US" dirty="0" smtClean="0"/>
          </a:p>
          <a:p>
            <a:r>
              <a:rPr lang="en-US" dirty="0" smtClean="0"/>
              <a:t>Show the M-274 Handbook</a:t>
            </a:r>
          </a:p>
          <a:p>
            <a:endParaRPr lang="en-US" dirty="0" smtClean="0"/>
          </a:p>
          <a:p>
            <a:r>
              <a:rPr lang="en-US" dirty="0" smtClean="0"/>
              <a:t>Of course, you can always contact HR </a:t>
            </a:r>
          </a:p>
        </p:txBody>
      </p:sp>
      <p:sp>
        <p:nvSpPr>
          <p:cNvPr id="69636" name="Slide Number Placeholder 3"/>
          <p:cNvSpPr>
            <a:spLocks noGrp="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2065" eaLnBrk="0" hangingPunct="0">
              <a:defRPr b="1">
                <a:solidFill>
                  <a:schemeClr val="tx1"/>
                </a:solidFill>
                <a:latin typeface="Arial" charset="0"/>
              </a:defRPr>
            </a:lvl1pPr>
            <a:lvl2pPr marL="734355" indent="-282444" defTabSz="932065" eaLnBrk="0" hangingPunct="0">
              <a:defRPr b="1">
                <a:solidFill>
                  <a:schemeClr val="tx1"/>
                </a:solidFill>
                <a:latin typeface="Arial" charset="0"/>
              </a:defRPr>
            </a:lvl2pPr>
            <a:lvl3pPr marL="1129775" indent="-225955" defTabSz="932065" eaLnBrk="0" hangingPunct="0">
              <a:defRPr b="1">
                <a:solidFill>
                  <a:schemeClr val="tx1"/>
                </a:solidFill>
                <a:latin typeface="Arial" charset="0"/>
              </a:defRPr>
            </a:lvl3pPr>
            <a:lvl4pPr marL="1581686" indent="-225955" defTabSz="932065" eaLnBrk="0" hangingPunct="0">
              <a:defRPr b="1">
                <a:solidFill>
                  <a:schemeClr val="tx1"/>
                </a:solidFill>
                <a:latin typeface="Arial" charset="0"/>
              </a:defRPr>
            </a:lvl4pPr>
            <a:lvl5pPr marL="2033596" indent="-225955" defTabSz="932065" eaLnBrk="0" hangingPunct="0">
              <a:defRPr b="1">
                <a:solidFill>
                  <a:schemeClr val="tx1"/>
                </a:solidFill>
                <a:latin typeface="Arial" charset="0"/>
              </a:defRPr>
            </a:lvl5pPr>
            <a:lvl6pPr marL="2485506" indent="-225955" defTabSz="932065" eaLnBrk="0" fontAlgn="base" hangingPunct="0">
              <a:spcBef>
                <a:spcPct val="0"/>
              </a:spcBef>
              <a:spcAft>
                <a:spcPct val="0"/>
              </a:spcAft>
              <a:defRPr b="1">
                <a:solidFill>
                  <a:schemeClr val="tx1"/>
                </a:solidFill>
                <a:latin typeface="Arial" charset="0"/>
              </a:defRPr>
            </a:lvl6pPr>
            <a:lvl7pPr marL="2937416" indent="-225955" defTabSz="932065" eaLnBrk="0" fontAlgn="base" hangingPunct="0">
              <a:spcBef>
                <a:spcPct val="0"/>
              </a:spcBef>
              <a:spcAft>
                <a:spcPct val="0"/>
              </a:spcAft>
              <a:defRPr b="1">
                <a:solidFill>
                  <a:schemeClr val="tx1"/>
                </a:solidFill>
                <a:latin typeface="Arial" charset="0"/>
              </a:defRPr>
            </a:lvl7pPr>
            <a:lvl8pPr marL="3389326" indent="-225955" defTabSz="932065" eaLnBrk="0" fontAlgn="base" hangingPunct="0">
              <a:spcBef>
                <a:spcPct val="0"/>
              </a:spcBef>
              <a:spcAft>
                <a:spcPct val="0"/>
              </a:spcAft>
              <a:defRPr b="1">
                <a:solidFill>
                  <a:schemeClr val="tx1"/>
                </a:solidFill>
                <a:latin typeface="Arial" charset="0"/>
              </a:defRPr>
            </a:lvl8pPr>
            <a:lvl9pPr marL="3841237" indent="-225955" defTabSz="932065" eaLnBrk="0" fontAlgn="base" hangingPunct="0">
              <a:spcBef>
                <a:spcPct val="0"/>
              </a:spcBef>
              <a:spcAft>
                <a:spcPct val="0"/>
              </a:spcAft>
              <a:defRPr b="1">
                <a:solidFill>
                  <a:schemeClr val="tx1"/>
                </a:solidFill>
                <a:latin typeface="Arial" charset="0"/>
              </a:defRPr>
            </a:lvl9pPr>
          </a:lstStyle>
          <a:p>
            <a:pPr eaLnBrk="1" hangingPunct="1">
              <a:defRPr/>
            </a:pPr>
            <a:fld id="{FA36C350-1934-4C49-ACEE-526028EC5520}" type="slidenum">
              <a:rPr lang="en-US" b="0" smtClean="0"/>
              <a:pPr eaLnBrk="1" hangingPunct="1">
                <a:defRPr/>
              </a:pPr>
              <a:t>22</a:t>
            </a:fld>
            <a:endParaRPr lang="en-US" b="0" smtClean="0"/>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Slide Image Placeholder 1"/>
          <p:cNvSpPr>
            <a:spLocks noGrp="1" noRot="1" noChangeAspect="1" noTextEdit="1"/>
          </p:cNvSpPr>
          <p:nvPr>
            <p:ph type="sldImg"/>
          </p:nvPr>
        </p:nvSpPr>
        <p:spPr>
          <a:ln/>
        </p:spPr>
      </p:sp>
      <p:sp>
        <p:nvSpPr>
          <p:cNvPr id="67587"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smtClean="0"/>
          </a:p>
        </p:txBody>
      </p:sp>
      <p:sp>
        <p:nvSpPr>
          <p:cNvPr id="67588" name="Slide Number Placeholder 3"/>
          <p:cNvSpPr>
            <a:spLocks noGrp="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2065" eaLnBrk="0" hangingPunct="0">
              <a:defRPr b="1">
                <a:solidFill>
                  <a:schemeClr val="tx1"/>
                </a:solidFill>
                <a:latin typeface="Arial" charset="0"/>
              </a:defRPr>
            </a:lvl1pPr>
            <a:lvl2pPr marL="734355" indent="-282444" defTabSz="932065" eaLnBrk="0" hangingPunct="0">
              <a:defRPr b="1">
                <a:solidFill>
                  <a:schemeClr val="tx1"/>
                </a:solidFill>
                <a:latin typeface="Arial" charset="0"/>
              </a:defRPr>
            </a:lvl2pPr>
            <a:lvl3pPr marL="1129775" indent="-225955" defTabSz="932065" eaLnBrk="0" hangingPunct="0">
              <a:defRPr b="1">
                <a:solidFill>
                  <a:schemeClr val="tx1"/>
                </a:solidFill>
                <a:latin typeface="Arial" charset="0"/>
              </a:defRPr>
            </a:lvl3pPr>
            <a:lvl4pPr marL="1581686" indent="-225955" defTabSz="932065" eaLnBrk="0" hangingPunct="0">
              <a:defRPr b="1">
                <a:solidFill>
                  <a:schemeClr val="tx1"/>
                </a:solidFill>
                <a:latin typeface="Arial" charset="0"/>
              </a:defRPr>
            </a:lvl4pPr>
            <a:lvl5pPr marL="2033596" indent="-225955" defTabSz="932065" eaLnBrk="0" hangingPunct="0">
              <a:defRPr b="1">
                <a:solidFill>
                  <a:schemeClr val="tx1"/>
                </a:solidFill>
                <a:latin typeface="Arial" charset="0"/>
              </a:defRPr>
            </a:lvl5pPr>
            <a:lvl6pPr marL="2485506" indent="-225955" defTabSz="932065" eaLnBrk="0" fontAlgn="base" hangingPunct="0">
              <a:spcBef>
                <a:spcPct val="0"/>
              </a:spcBef>
              <a:spcAft>
                <a:spcPct val="0"/>
              </a:spcAft>
              <a:defRPr b="1">
                <a:solidFill>
                  <a:schemeClr val="tx1"/>
                </a:solidFill>
                <a:latin typeface="Arial" charset="0"/>
              </a:defRPr>
            </a:lvl6pPr>
            <a:lvl7pPr marL="2937416" indent="-225955" defTabSz="932065" eaLnBrk="0" fontAlgn="base" hangingPunct="0">
              <a:spcBef>
                <a:spcPct val="0"/>
              </a:spcBef>
              <a:spcAft>
                <a:spcPct val="0"/>
              </a:spcAft>
              <a:defRPr b="1">
                <a:solidFill>
                  <a:schemeClr val="tx1"/>
                </a:solidFill>
                <a:latin typeface="Arial" charset="0"/>
              </a:defRPr>
            </a:lvl7pPr>
            <a:lvl8pPr marL="3389326" indent="-225955" defTabSz="932065" eaLnBrk="0" fontAlgn="base" hangingPunct="0">
              <a:spcBef>
                <a:spcPct val="0"/>
              </a:spcBef>
              <a:spcAft>
                <a:spcPct val="0"/>
              </a:spcAft>
              <a:defRPr b="1">
                <a:solidFill>
                  <a:schemeClr val="tx1"/>
                </a:solidFill>
                <a:latin typeface="Arial" charset="0"/>
              </a:defRPr>
            </a:lvl8pPr>
            <a:lvl9pPr marL="3841237" indent="-225955" defTabSz="932065" eaLnBrk="0" fontAlgn="base" hangingPunct="0">
              <a:spcBef>
                <a:spcPct val="0"/>
              </a:spcBef>
              <a:spcAft>
                <a:spcPct val="0"/>
              </a:spcAft>
              <a:defRPr b="1">
                <a:solidFill>
                  <a:schemeClr val="tx1"/>
                </a:solidFill>
                <a:latin typeface="Arial" charset="0"/>
              </a:defRPr>
            </a:lvl9pPr>
          </a:lstStyle>
          <a:p>
            <a:pPr eaLnBrk="1" hangingPunct="1">
              <a:defRPr/>
            </a:pPr>
            <a:fld id="{32A20E95-FF13-4CA5-A77C-5BC73075248C}" type="slidenum">
              <a:rPr lang="en-US" b="0" smtClean="0"/>
              <a:pPr eaLnBrk="1" hangingPunct="1">
                <a:defRPr/>
              </a:pPr>
              <a:t>23</a:t>
            </a:fld>
            <a:endParaRPr lang="en-US" b="0" smtClean="0"/>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4FFAFE4-CED5-40C9-BB3B-470D182AF554}" type="slidenum">
              <a:rPr lang="en-US" smtClean="0"/>
              <a:t>24</a:t>
            </a:fld>
            <a:endParaRPr lang="en-US"/>
          </a:p>
        </p:txBody>
      </p:sp>
    </p:spTree>
    <p:extLst>
      <p:ext uri="{BB962C8B-B14F-4D97-AF65-F5344CB8AC3E}">
        <p14:creationId xmlns:p14="http://schemas.microsoft.com/office/powerpoint/2010/main" val="376199156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E88FEC82-8B49-4D03-9F25-C0664CCB6E48}" type="datetimeFigureOut">
              <a:rPr lang="en-US" smtClean="0"/>
              <a:t>8/16/2018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D070BCF-BDF0-4F7F-B34E-76FAEB597CB6}" type="slidenum">
              <a:rPr lang="en-US" smtClean="0"/>
              <a:t>‹#›</a:t>
            </a:fld>
            <a:endParaRPr lang="en-US"/>
          </a:p>
        </p:txBody>
      </p:sp>
    </p:spTree>
    <p:extLst>
      <p:ext uri="{BB962C8B-B14F-4D97-AF65-F5344CB8AC3E}">
        <p14:creationId xmlns:p14="http://schemas.microsoft.com/office/powerpoint/2010/main" val="63844688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88FEC82-8B49-4D03-9F25-C0664CCB6E48}" type="datetimeFigureOut">
              <a:rPr lang="en-US" smtClean="0"/>
              <a:t>8/16/2018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D070BCF-BDF0-4F7F-B34E-76FAEB597CB6}" type="slidenum">
              <a:rPr lang="en-US" smtClean="0"/>
              <a:t>‹#›</a:t>
            </a:fld>
            <a:endParaRPr lang="en-US"/>
          </a:p>
        </p:txBody>
      </p:sp>
    </p:spTree>
    <p:extLst>
      <p:ext uri="{BB962C8B-B14F-4D97-AF65-F5344CB8AC3E}">
        <p14:creationId xmlns:p14="http://schemas.microsoft.com/office/powerpoint/2010/main" val="371976326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E88FEC82-8B49-4D03-9F25-C0664CCB6E48}" type="datetimeFigureOut">
              <a:rPr lang="en-US" smtClean="0"/>
              <a:t>8/16/2018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D070BCF-BDF0-4F7F-B34E-76FAEB597CB6}" type="slidenum">
              <a:rPr lang="en-US" smtClean="0"/>
              <a:t>‹#›</a:t>
            </a:fld>
            <a:endParaRPr lang="en-US"/>
          </a:p>
        </p:txBody>
      </p:sp>
    </p:spTree>
    <p:extLst>
      <p:ext uri="{BB962C8B-B14F-4D97-AF65-F5344CB8AC3E}">
        <p14:creationId xmlns:p14="http://schemas.microsoft.com/office/powerpoint/2010/main" val="236276738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E88FEC82-8B49-4D03-9F25-C0664CCB6E48}" type="datetimeFigureOut">
              <a:rPr lang="en-US" smtClean="0"/>
              <a:t>8/16/2018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D070BCF-BDF0-4F7F-B34E-76FAEB597CB6}" type="slidenum">
              <a:rPr lang="en-US" smtClean="0"/>
              <a:t>‹#›</a:t>
            </a:fld>
            <a:endParaRPr lang="en-US"/>
          </a:p>
        </p:txBody>
      </p:sp>
    </p:spTree>
    <p:extLst>
      <p:ext uri="{BB962C8B-B14F-4D97-AF65-F5344CB8AC3E}">
        <p14:creationId xmlns:p14="http://schemas.microsoft.com/office/powerpoint/2010/main" val="35635358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E88FEC82-8B49-4D03-9F25-C0664CCB6E48}" type="datetimeFigureOut">
              <a:rPr lang="en-US" smtClean="0"/>
              <a:t>8/16/2018</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1D070BCF-BDF0-4F7F-B34E-76FAEB597CB6}" type="slidenum">
              <a:rPr lang="en-US" smtClean="0"/>
              <a:t>‹#›</a:t>
            </a:fld>
            <a:endParaRPr lang="en-US"/>
          </a:p>
        </p:txBody>
      </p:sp>
    </p:spTree>
    <p:extLst>
      <p:ext uri="{BB962C8B-B14F-4D97-AF65-F5344CB8AC3E}">
        <p14:creationId xmlns:p14="http://schemas.microsoft.com/office/powerpoint/2010/main" val="300350966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E88FEC82-8B49-4D03-9F25-C0664CCB6E48}" type="datetimeFigureOut">
              <a:rPr lang="en-US" smtClean="0"/>
              <a:t>8/16/2018</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1D070BCF-BDF0-4F7F-B34E-76FAEB597CB6}" type="slidenum">
              <a:rPr lang="en-US" smtClean="0"/>
              <a:t>‹#›</a:t>
            </a:fld>
            <a:endParaRPr lang="en-US"/>
          </a:p>
        </p:txBody>
      </p:sp>
    </p:spTree>
    <p:extLst>
      <p:ext uri="{BB962C8B-B14F-4D97-AF65-F5344CB8AC3E}">
        <p14:creationId xmlns:p14="http://schemas.microsoft.com/office/powerpoint/2010/main" val="110499168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88FEC82-8B49-4D03-9F25-C0664CCB6E48}" type="datetimeFigureOut">
              <a:rPr lang="en-US" smtClean="0"/>
              <a:t>8/16/2018</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1D070BCF-BDF0-4F7F-B34E-76FAEB597CB6}" type="slidenum">
              <a:rPr lang="en-US" smtClean="0"/>
              <a:t>‹#›</a:t>
            </a:fld>
            <a:endParaRPr lang="en-US"/>
          </a:p>
        </p:txBody>
      </p:sp>
    </p:spTree>
    <p:extLst>
      <p:ext uri="{BB962C8B-B14F-4D97-AF65-F5344CB8AC3E}">
        <p14:creationId xmlns:p14="http://schemas.microsoft.com/office/powerpoint/2010/main" val="86330088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88FEC82-8B49-4D03-9F25-C0664CCB6E48}" type="datetimeFigureOut">
              <a:rPr lang="en-US" smtClean="0"/>
              <a:t>8/16/2018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D070BCF-BDF0-4F7F-B34E-76FAEB597CB6}" type="slidenum">
              <a:rPr lang="en-US" smtClean="0"/>
              <a:t>‹#›</a:t>
            </a:fld>
            <a:endParaRPr lang="en-US"/>
          </a:p>
        </p:txBody>
      </p:sp>
    </p:spTree>
    <p:extLst>
      <p:ext uri="{BB962C8B-B14F-4D97-AF65-F5344CB8AC3E}">
        <p14:creationId xmlns:p14="http://schemas.microsoft.com/office/powerpoint/2010/main" val="263444263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88FEC82-8B49-4D03-9F25-C0664CCB6E48}" type="datetimeFigureOut">
              <a:rPr lang="en-US" smtClean="0"/>
              <a:t>8/16/2018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D070BCF-BDF0-4F7F-B34E-76FAEB597CB6}" type="slidenum">
              <a:rPr lang="en-US" smtClean="0"/>
              <a:t>‹#›</a:t>
            </a:fld>
            <a:endParaRPr lang="en-US"/>
          </a:p>
        </p:txBody>
      </p:sp>
    </p:spTree>
    <p:extLst>
      <p:ext uri="{BB962C8B-B14F-4D97-AF65-F5344CB8AC3E}">
        <p14:creationId xmlns:p14="http://schemas.microsoft.com/office/powerpoint/2010/main" val="182268719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88FEC82-8B49-4D03-9F25-C0664CCB6E48}" type="datetimeFigureOut">
              <a:rPr lang="en-US" smtClean="0"/>
              <a:t>8/16/2018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D070BCF-BDF0-4F7F-B34E-76FAEB597CB6}" type="slidenum">
              <a:rPr lang="en-US" smtClean="0"/>
              <a:t>‹#›</a:t>
            </a:fld>
            <a:endParaRPr lang="en-US"/>
          </a:p>
        </p:txBody>
      </p:sp>
    </p:spTree>
    <p:extLst>
      <p:ext uri="{BB962C8B-B14F-4D97-AF65-F5344CB8AC3E}">
        <p14:creationId xmlns:p14="http://schemas.microsoft.com/office/powerpoint/2010/main" val="356553764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88FEC82-8B49-4D03-9F25-C0664CCB6E48}" type="datetimeFigureOut">
              <a:rPr lang="en-US" smtClean="0"/>
              <a:t>8/16/2018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D070BCF-BDF0-4F7F-B34E-76FAEB597CB6}" type="slidenum">
              <a:rPr lang="en-US" smtClean="0"/>
              <a:t>‹#›</a:t>
            </a:fld>
            <a:endParaRPr lang="en-US"/>
          </a:p>
        </p:txBody>
      </p:sp>
    </p:spTree>
    <p:extLst>
      <p:ext uri="{BB962C8B-B14F-4D97-AF65-F5344CB8AC3E}">
        <p14:creationId xmlns:p14="http://schemas.microsoft.com/office/powerpoint/2010/main" val="276318755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8FEC82-8B49-4D03-9F25-C0664CCB6E48}" type="datetimeFigureOut">
              <a:rPr lang="en-US" smtClean="0"/>
              <a:t>8/16/2018</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D070BCF-BDF0-4F7F-B34E-76FAEB597CB6}" type="slidenum">
              <a:rPr lang="en-US" smtClean="0"/>
              <a:t>‹#›</a:t>
            </a:fld>
            <a:endParaRPr lang="en-US"/>
          </a:p>
        </p:txBody>
      </p:sp>
    </p:spTree>
    <p:extLst>
      <p:ext uri="{BB962C8B-B14F-4D97-AF65-F5344CB8AC3E}">
        <p14:creationId xmlns:p14="http://schemas.microsoft.com/office/powerpoint/2010/main" val="267667352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hyperlink" Target="http://www.uscis.gov/USCIS/Verification/E-Verify/E-Verify_Native_Documents/E-Verify%20Manuals%20and%20Guides/M-274-Handbook-for-Employers.pdf" TargetMode="External"/><Relationship Id="rId2" Type="http://schemas.openxmlformats.org/officeDocument/2006/relationships/notesSlide" Target="../notesSlides/notesSlide22.xml"/><Relationship Id="rId1" Type="http://schemas.openxmlformats.org/officeDocument/2006/relationships/slideLayout" Target="../slideLayouts/slideLayout7.xml"/><Relationship Id="rId4" Type="http://schemas.openxmlformats.org/officeDocument/2006/relationships/hyperlink" Target="http://www.uscis.gov/files/form/i-9.pdf" TargetMode="External"/></Relationships>
</file>

<file path=ppt/slides/_rels/slide23.xml.rels><?xml version="1.0" encoding="UTF-8" standalone="yes"?>
<Relationships xmlns="http://schemas.openxmlformats.org/package/2006/relationships"><Relationship Id="rId3" Type="http://schemas.openxmlformats.org/officeDocument/2006/relationships/image" Target="../media/image5.wmf"/><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6.wmf"/><Relationship Id="rId2" Type="http://schemas.openxmlformats.org/officeDocument/2006/relationships/notesSlide" Target="../notesSlides/notesSlide24.xml"/><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295401"/>
            <a:ext cx="7772400" cy="2305050"/>
          </a:xfrm>
          <a:scene3d>
            <a:camera prst="orthographicFront"/>
            <a:lightRig rig="threePt" dir="t"/>
          </a:scene3d>
          <a:sp3d>
            <a:bevelT prst="relaxedInset"/>
          </a:sp3d>
        </p:spPr>
        <p:txBody>
          <a:bodyPr/>
          <a:lstStyle/>
          <a:p>
            <a:r>
              <a:rPr lang="en-US" b="1" i="1" dirty="0" smtClean="0">
                <a:effectLst>
                  <a:outerShdw blurRad="38100" dist="38100" dir="2700000" algn="tl">
                    <a:srgbClr val="000000">
                      <a:alpha val="43137"/>
                    </a:srgbClr>
                  </a:outerShdw>
                </a:effectLst>
              </a:rPr>
              <a:t>Welcome – </a:t>
            </a:r>
            <a:r>
              <a:rPr lang="en-US" dirty="0" smtClean="0"/>
              <a:t/>
            </a:r>
            <a:br>
              <a:rPr lang="en-US" dirty="0" smtClean="0"/>
            </a:br>
            <a:r>
              <a:rPr lang="en-US" dirty="0" smtClean="0"/>
              <a:t>FORM I-9 Training</a:t>
            </a:r>
            <a:endParaRPr lang="en-US" dirty="0"/>
          </a:p>
        </p:txBody>
      </p:sp>
      <p:sp>
        <p:nvSpPr>
          <p:cNvPr id="3" name="Subtitle 2"/>
          <p:cNvSpPr>
            <a:spLocks noGrp="1"/>
          </p:cNvSpPr>
          <p:nvPr>
            <p:ph type="subTitle" idx="1"/>
          </p:nvPr>
        </p:nvSpPr>
        <p:spPr/>
        <p:txBody>
          <a:bodyPr/>
          <a:lstStyle/>
          <a:p>
            <a:endParaRPr lang="en-US" dirty="0" smtClean="0"/>
          </a:p>
          <a:p>
            <a:r>
              <a:rPr lang="en-US" dirty="0" smtClean="0"/>
              <a:t>Human Resources</a:t>
            </a:r>
          </a:p>
          <a:p>
            <a:endParaRPr lang="en-US" dirty="0"/>
          </a:p>
        </p:txBody>
      </p:sp>
    </p:spTree>
    <p:extLst>
      <p:ext uri="{BB962C8B-B14F-4D97-AF65-F5344CB8AC3E}">
        <p14:creationId xmlns:p14="http://schemas.microsoft.com/office/powerpoint/2010/main" val="315764442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Form I-9 Training</a:t>
            </a:r>
            <a:endParaRPr lang="en-US" dirty="0"/>
          </a:p>
        </p:txBody>
      </p:sp>
      <p:sp>
        <p:nvSpPr>
          <p:cNvPr id="3" name="Content Placeholder 2"/>
          <p:cNvSpPr>
            <a:spLocks noGrp="1"/>
          </p:cNvSpPr>
          <p:nvPr>
            <p:ph idx="1"/>
          </p:nvPr>
        </p:nvSpPr>
        <p:spPr/>
        <p:txBody>
          <a:bodyPr>
            <a:normAutofit lnSpcReduction="10000"/>
          </a:bodyPr>
          <a:lstStyle/>
          <a:p>
            <a:r>
              <a:rPr lang="en-US" dirty="0" smtClean="0"/>
              <a:t>Objective ~</a:t>
            </a:r>
          </a:p>
          <a:p>
            <a:r>
              <a:rPr lang="en-US" dirty="0" smtClean="0"/>
              <a:t>Clarify the requirements and process to verify the  Form I-9 for new employees</a:t>
            </a:r>
          </a:p>
          <a:p>
            <a:r>
              <a:rPr lang="en-US" dirty="0" smtClean="0"/>
              <a:t>The Basics – </a:t>
            </a:r>
          </a:p>
          <a:p>
            <a:pPr lvl="1"/>
            <a:r>
              <a:rPr lang="en-US" dirty="0" smtClean="0"/>
              <a:t>Why</a:t>
            </a:r>
          </a:p>
          <a:p>
            <a:pPr lvl="1"/>
            <a:r>
              <a:rPr lang="en-US" dirty="0" smtClean="0"/>
              <a:t>What</a:t>
            </a:r>
          </a:p>
          <a:p>
            <a:pPr lvl="1"/>
            <a:r>
              <a:rPr lang="en-US" dirty="0" smtClean="0"/>
              <a:t>When</a:t>
            </a:r>
          </a:p>
          <a:p>
            <a:pPr lvl="1"/>
            <a:r>
              <a:rPr lang="en-US" dirty="0" smtClean="0"/>
              <a:t>Who</a:t>
            </a:r>
          </a:p>
          <a:p>
            <a:pPr lvl="1"/>
            <a:r>
              <a:rPr lang="en-US" dirty="0" smtClean="0"/>
              <a:t>How </a:t>
            </a:r>
          </a:p>
          <a:p>
            <a:endParaRPr lang="en-US" dirty="0" smtClean="0"/>
          </a:p>
          <a:p>
            <a:endParaRPr lang="en-US" dirty="0"/>
          </a:p>
        </p:txBody>
      </p:sp>
    </p:spTree>
    <p:extLst>
      <p:ext uri="{BB962C8B-B14F-4D97-AF65-F5344CB8AC3E}">
        <p14:creationId xmlns:p14="http://schemas.microsoft.com/office/powerpoint/2010/main" val="364414466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Slide Number Placeholder 3"/>
          <p:cNvSpPr txBox="1">
            <a:spLocks noGrp="1"/>
          </p:cNvSpPr>
          <p:nvPr/>
        </p:nvSpPr>
        <p:spPr bwMode="auto">
          <a:xfrm>
            <a:off x="8594725" y="6629400"/>
            <a:ext cx="247650" cy="22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nchor="ctr">
            <a:spAutoFit/>
          </a:bodyPr>
          <a:lstStyle>
            <a:lvl1pPr eaLnBrk="0" hangingPunct="0">
              <a:defRPr b="1">
                <a:solidFill>
                  <a:schemeClr val="tx1"/>
                </a:solidFill>
                <a:latin typeface="Arial" charset="0"/>
                <a:cs typeface="Arial" charset="0"/>
              </a:defRPr>
            </a:lvl1pPr>
            <a:lvl2pPr marL="742950" indent="-285750" eaLnBrk="0" hangingPunct="0">
              <a:defRPr b="1">
                <a:solidFill>
                  <a:schemeClr val="tx1"/>
                </a:solidFill>
                <a:latin typeface="Arial" charset="0"/>
                <a:cs typeface="Arial" charset="0"/>
              </a:defRPr>
            </a:lvl2pPr>
            <a:lvl3pPr marL="1143000" indent="-228600" eaLnBrk="0" hangingPunct="0">
              <a:defRPr b="1">
                <a:solidFill>
                  <a:schemeClr val="tx1"/>
                </a:solidFill>
                <a:latin typeface="Arial" charset="0"/>
                <a:cs typeface="Arial" charset="0"/>
              </a:defRPr>
            </a:lvl3pPr>
            <a:lvl4pPr marL="1600200" indent="-228600" eaLnBrk="0" hangingPunct="0">
              <a:defRPr b="1">
                <a:solidFill>
                  <a:schemeClr val="tx1"/>
                </a:solidFill>
                <a:latin typeface="Arial" charset="0"/>
                <a:cs typeface="Arial" charset="0"/>
              </a:defRPr>
            </a:lvl4pPr>
            <a:lvl5pPr marL="2057400" indent="-228600" eaLnBrk="0" hangingPunct="0">
              <a:defRPr b="1">
                <a:solidFill>
                  <a:schemeClr val="tx1"/>
                </a:solidFill>
                <a:latin typeface="Arial" charset="0"/>
                <a:cs typeface="Arial" charset="0"/>
              </a:defRPr>
            </a:lvl5pPr>
            <a:lvl6pPr marL="2514600" indent="-228600" eaLnBrk="0" fontAlgn="base" hangingPunct="0">
              <a:spcBef>
                <a:spcPct val="0"/>
              </a:spcBef>
              <a:spcAft>
                <a:spcPct val="0"/>
              </a:spcAft>
              <a:defRPr b="1">
                <a:solidFill>
                  <a:schemeClr val="tx1"/>
                </a:solidFill>
                <a:latin typeface="Arial" charset="0"/>
                <a:cs typeface="Arial" charset="0"/>
              </a:defRPr>
            </a:lvl6pPr>
            <a:lvl7pPr marL="2971800" indent="-228600" eaLnBrk="0" fontAlgn="base" hangingPunct="0">
              <a:spcBef>
                <a:spcPct val="0"/>
              </a:spcBef>
              <a:spcAft>
                <a:spcPct val="0"/>
              </a:spcAft>
              <a:defRPr b="1">
                <a:solidFill>
                  <a:schemeClr val="tx1"/>
                </a:solidFill>
                <a:latin typeface="Arial" charset="0"/>
                <a:cs typeface="Arial" charset="0"/>
              </a:defRPr>
            </a:lvl7pPr>
            <a:lvl8pPr marL="3429000" indent="-228600" eaLnBrk="0" fontAlgn="base" hangingPunct="0">
              <a:spcBef>
                <a:spcPct val="0"/>
              </a:spcBef>
              <a:spcAft>
                <a:spcPct val="0"/>
              </a:spcAft>
              <a:defRPr b="1">
                <a:solidFill>
                  <a:schemeClr val="tx1"/>
                </a:solidFill>
                <a:latin typeface="Arial" charset="0"/>
                <a:cs typeface="Arial" charset="0"/>
              </a:defRPr>
            </a:lvl8pPr>
            <a:lvl9pPr marL="3886200" indent="-228600" eaLnBrk="0" fontAlgn="base" hangingPunct="0">
              <a:spcBef>
                <a:spcPct val="0"/>
              </a:spcBef>
              <a:spcAft>
                <a:spcPct val="0"/>
              </a:spcAft>
              <a:defRPr b="1">
                <a:solidFill>
                  <a:schemeClr val="tx1"/>
                </a:solidFill>
                <a:latin typeface="Arial" charset="0"/>
                <a:cs typeface="Arial" charset="0"/>
              </a:defRPr>
            </a:lvl9pPr>
          </a:lstStyle>
          <a:p>
            <a:pPr algn="r" eaLnBrk="1" hangingPunct="1"/>
            <a:fld id="{4E6DB06D-7CD2-42DE-9FD7-91489AF43C6D}" type="slidenum">
              <a:rPr lang="en-US" sz="900">
                <a:solidFill>
                  <a:srgbClr val="618DD1"/>
                </a:solidFill>
              </a:rPr>
              <a:pPr algn="r" eaLnBrk="1" hangingPunct="1"/>
              <a:t>3</a:t>
            </a:fld>
            <a:endParaRPr lang="en-US" sz="900">
              <a:solidFill>
                <a:srgbClr val="618DD1"/>
              </a:solidFill>
            </a:endParaRPr>
          </a:p>
        </p:txBody>
      </p:sp>
      <p:sp>
        <p:nvSpPr>
          <p:cNvPr id="6147" name="Rectangle 2"/>
          <p:cNvSpPr>
            <a:spLocks noGrp="1" noChangeArrowheads="1"/>
          </p:cNvSpPr>
          <p:nvPr>
            <p:ph type="title" idx="4294967295"/>
          </p:nvPr>
        </p:nvSpPr>
        <p:spPr/>
        <p:txBody>
          <a:bodyPr/>
          <a:lstStyle/>
          <a:p>
            <a:pPr eaLnBrk="1" hangingPunct="1"/>
            <a:r>
              <a:rPr lang="en-US" b="1" smtClean="0"/>
              <a:t>Purpose of Form I-9</a:t>
            </a:r>
          </a:p>
        </p:txBody>
      </p:sp>
      <p:sp>
        <p:nvSpPr>
          <p:cNvPr id="6148" name="Rectangle 3"/>
          <p:cNvSpPr>
            <a:spLocks noGrp="1" noChangeArrowheads="1"/>
          </p:cNvSpPr>
          <p:nvPr>
            <p:ph type="body" idx="4294967295"/>
          </p:nvPr>
        </p:nvSpPr>
        <p:spPr/>
        <p:txBody>
          <a:bodyPr>
            <a:normAutofit fontScale="77500" lnSpcReduction="20000"/>
          </a:bodyPr>
          <a:lstStyle/>
          <a:p>
            <a:pPr eaLnBrk="1" hangingPunct="1">
              <a:lnSpc>
                <a:spcPct val="90000"/>
              </a:lnSpc>
              <a:buFontTx/>
              <a:buNone/>
            </a:pPr>
            <a:r>
              <a:rPr lang="en-US" dirty="0" smtClean="0"/>
              <a:t>	</a:t>
            </a:r>
          </a:p>
          <a:p>
            <a:pPr eaLnBrk="1" hangingPunct="1">
              <a:lnSpc>
                <a:spcPct val="90000"/>
              </a:lnSpc>
              <a:buFontTx/>
              <a:buNone/>
            </a:pPr>
            <a:endParaRPr lang="en-US" dirty="0" smtClean="0"/>
          </a:p>
          <a:p>
            <a:pPr eaLnBrk="1" hangingPunct="1">
              <a:lnSpc>
                <a:spcPct val="90000"/>
              </a:lnSpc>
              <a:buFontTx/>
              <a:buNone/>
            </a:pPr>
            <a:r>
              <a:rPr lang="en-US" dirty="0" smtClean="0"/>
              <a:t>	In compliance with the </a:t>
            </a:r>
            <a:r>
              <a:rPr lang="en-US" b="1" dirty="0" smtClean="0"/>
              <a:t>Immigration Reform and Control Act of 1986</a:t>
            </a:r>
            <a:r>
              <a:rPr lang="en-US" dirty="0" smtClean="0"/>
              <a:t>, all U.S. employers must verify the </a:t>
            </a:r>
            <a:r>
              <a:rPr lang="en-US" b="1" dirty="0" smtClean="0">
                <a:solidFill>
                  <a:srgbClr val="FF0000"/>
                </a:solidFill>
              </a:rPr>
              <a:t>identity</a:t>
            </a:r>
            <a:r>
              <a:rPr lang="en-US" dirty="0" smtClean="0"/>
              <a:t> and </a:t>
            </a:r>
            <a:r>
              <a:rPr lang="en-US" b="1" dirty="0" smtClean="0">
                <a:solidFill>
                  <a:srgbClr val="FF0000"/>
                </a:solidFill>
              </a:rPr>
              <a:t>employment eligibility </a:t>
            </a:r>
            <a:r>
              <a:rPr lang="en-US" dirty="0" smtClean="0"/>
              <a:t>of all new employees (both citizen and noncitizen) hired after November 6, 1986. </a:t>
            </a:r>
          </a:p>
          <a:p>
            <a:pPr eaLnBrk="1" hangingPunct="1">
              <a:lnSpc>
                <a:spcPct val="90000"/>
              </a:lnSpc>
              <a:buFontTx/>
              <a:buNone/>
            </a:pPr>
            <a:endParaRPr lang="en-US" dirty="0" smtClean="0"/>
          </a:p>
          <a:p>
            <a:pPr eaLnBrk="1" hangingPunct="1">
              <a:lnSpc>
                <a:spcPct val="90000"/>
              </a:lnSpc>
              <a:buFontTx/>
              <a:buNone/>
            </a:pPr>
            <a:r>
              <a:rPr lang="en-US" dirty="0" smtClean="0"/>
              <a:t>	This requirement is satisfied by having the new employees complete Form I-9. </a:t>
            </a:r>
          </a:p>
          <a:p>
            <a:pPr eaLnBrk="1" hangingPunct="1">
              <a:lnSpc>
                <a:spcPct val="90000"/>
              </a:lnSpc>
              <a:buFontTx/>
              <a:buNone/>
            </a:pPr>
            <a:endParaRPr lang="en-US" dirty="0" smtClean="0"/>
          </a:p>
          <a:p>
            <a:pPr eaLnBrk="1" hangingPunct="1">
              <a:lnSpc>
                <a:spcPct val="90000"/>
              </a:lnSpc>
              <a:buFontTx/>
              <a:buNone/>
            </a:pPr>
            <a:r>
              <a:rPr lang="en-US" dirty="0" smtClean="0"/>
              <a:t>	Form I-9 also is used to re-verify work authorization information for rehires and employees who renew their work authorization documentation. </a:t>
            </a:r>
          </a:p>
          <a:p>
            <a:pPr eaLnBrk="1" hangingPunct="1">
              <a:lnSpc>
                <a:spcPct val="90000"/>
              </a:lnSpc>
              <a:buFontTx/>
              <a:buNone/>
            </a:pPr>
            <a:endParaRPr lang="en-US" dirty="0" smtClean="0"/>
          </a:p>
          <a:p>
            <a:pPr eaLnBrk="1" hangingPunct="1">
              <a:lnSpc>
                <a:spcPct val="90000"/>
              </a:lnSpc>
              <a:buFontTx/>
              <a:buNone/>
            </a:pPr>
            <a:endParaRPr lang="en-US" sz="1600" dirty="0" smtClean="0"/>
          </a:p>
        </p:txBody>
      </p:sp>
    </p:spTree>
    <p:extLst>
      <p:ext uri="{BB962C8B-B14F-4D97-AF65-F5344CB8AC3E}">
        <p14:creationId xmlns:p14="http://schemas.microsoft.com/office/powerpoint/2010/main" val="1630184662"/>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Slide Number Placeholder 3"/>
          <p:cNvSpPr txBox="1">
            <a:spLocks noGrp="1"/>
          </p:cNvSpPr>
          <p:nvPr/>
        </p:nvSpPr>
        <p:spPr bwMode="auto">
          <a:xfrm>
            <a:off x="8594725" y="6629400"/>
            <a:ext cx="247650" cy="22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nchor="ctr">
            <a:spAutoFit/>
          </a:bodyPr>
          <a:lstStyle>
            <a:lvl1pPr eaLnBrk="0" hangingPunct="0">
              <a:defRPr b="1">
                <a:solidFill>
                  <a:schemeClr val="tx1"/>
                </a:solidFill>
                <a:latin typeface="Arial" charset="0"/>
                <a:cs typeface="Arial" charset="0"/>
              </a:defRPr>
            </a:lvl1pPr>
            <a:lvl2pPr marL="742950" indent="-285750" eaLnBrk="0" hangingPunct="0">
              <a:defRPr b="1">
                <a:solidFill>
                  <a:schemeClr val="tx1"/>
                </a:solidFill>
                <a:latin typeface="Arial" charset="0"/>
                <a:cs typeface="Arial" charset="0"/>
              </a:defRPr>
            </a:lvl2pPr>
            <a:lvl3pPr marL="1143000" indent="-228600" eaLnBrk="0" hangingPunct="0">
              <a:defRPr b="1">
                <a:solidFill>
                  <a:schemeClr val="tx1"/>
                </a:solidFill>
                <a:latin typeface="Arial" charset="0"/>
                <a:cs typeface="Arial" charset="0"/>
              </a:defRPr>
            </a:lvl3pPr>
            <a:lvl4pPr marL="1600200" indent="-228600" eaLnBrk="0" hangingPunct="0">
              <a:defRPr b="1">
                <a:solidFill>
                  <a:schemeClr val="tx1"/>
                </a:solidFill>
                <a:latin typeface="Arial" charset="0"/>
                <a:cs typeface="Arial" charset="0"/>
              </a:defRPr>
            </a:lvl4pPr>
            <a:lvl5pPr marL="2057400" indent="-228600" eaLnBrk="0" hangingPunct="0">
              <a:defRPr b="1">
                <a:solidFill>
                  <a:schemeClr val="tx1"/>
                </a:solidFill>
                <a:latin typeface="Arial" charset="0"/>
                <a:cs typeface="Arial" charset="0"/>
              </a:defRPr>
            </a:lvl5pPr>
            <a:lvl6pPr marL="2514600" indent="-228600" eaLnBrk="0" fontAlgn="base" hangingPunct="0">
              <a:spcBef>
                <a:spcPct val="0"/>
              </a:spcBef>
              <a:spcAft>
                <a:spcPct val="0"/>
              </a:spcAft>
              <a:defRPr b="1">
                <a:solidFill>
                  <a:schemeClr val="tx1"/>
                </a:solidFill>
                <a:latin typeface="Arial" charset="0"/>
                <a:cs typeface="Arial" charset="0"/>
              </a:defRPr>
            </a:lvl6pPr>
            <a:lvl7pPr marL="2971800" indent="-228600" eaLnBrk="0" fontAlgn="base" hangingPunct="0">
              <a:spcBef>
                <a:spcPct val="0"/>
              </a:spcBef>
              <a:spcAft>
                <a:spcPct val="0"/>
              </a:spcAft>
              <a:defRPr b="1">
                <a:solidFill>
                  <a:schemeClr val="tx1"/>
                </a:solidFill>
                <a:latin typeface="Arial" charset="0"/>
                <a:cs typeface="Arial" charset="0"/>
              </a:defRPr>
            </a:lvl7pPr>
            <a:lvl8pPr marL="3429000" indent="-228600" eaLnBrk="0" fontAlgn="base" hangingPunct="0">
              <a:spcBef>
                <a:spcPct val="0"/>
              </a:spcBef>
              <a:spcAft>
                <a:spcPct val="0"/>
              </a:spcAft>
              <a:defRPr b="1">
                <a:solidFill>
                  <a:schemeClr val="tx1"/>
                </a:solidFill>
                <a:latin typeface="Arial" charset="0"/>
                <a:cs typeface="Arial" charset="0"/>
              </a:defRPr>
            </a:lvl8pPr>
            <a:lvl9pPr marL="3886200" indent="-228600" eaLnBrk="0" fontAlgn="base" hangingPunct="0">
              <a:spcBef>
                <a:spcPct val="0"/>
              </a:spcBef>
              <a:spcAft>
                <a:spcPct val="0"/>
              </a:spcAft>
              <a:defRPr b="1">
                <a:solidFill>
                  <a:schemeClr val="tx1"/>
                </a:solidFill>
                <a:latin typeface="Arial" charset="0"/>
                <a:cs typeface="Arial" charset="0"/>
              </a:defRPr>
            </a:lvl9pPr>
          </a:lstStyle>
          <a:p>
            <a:pPr algn="r" eaLnBrk="1" hangingPunct="1"/>
            <a:fld id="{1AB14AC0-167B-4421-B8CD-539F77134385}" type="slidenum">
              <a:rPr lang="en-US" sz="900">
                <a:solidFill>
                  <a:srgbClr val="618DD1"/>
                </a:solidFill>
              </a:rPr>
              <a:pPr algn="r" eaLnBrk="1" hangingPunct="1"/>
              <a:t>4</a:t>
            </a:fld>
            <a:endParaRPr lang="en-US" sz="900">
              <a:solidFill>
                <a:srgbClr val="618DD1"/>
              </a:solidFill>
            </a:endParaRPr>
          </a:p>
        </p:txBody>
      </p:sp>
      <p:sp>
        <p:nvSpPr>
          <p:cNvPr id="9219" name="Rectangle 2"/>
          <p:cNvSpPr>
            <a:spLocks noGrp="1" noChangeArrowheads="1"/>
          </p:cNvSpPr>
          <p:nvPr>
            <p:ph type="title"/>
          </p:nvPr>
        </p:nvSpPr>
        <p:spPr/>
        <p:txBody>
          <a:bodyPr/>
          <a:lstStyle/>
          <a:p>
            <a:pPr eaLnBrk="1" hangingPunct="1"/>
            <a:r>
              <a:rPr lang="en-US" b="1" dirty="0" smtClean="0"/>
              <a:t>Introduction to Form I-9</a:t>
            </a:r>
          </a:p>
        </p:txBody>
      </p:sp>
      <p:sp>
        <p:nvSpPr>
          <p:cNvPr id="9220" name="Rectangle 3"/>
          <p:cNvSpPr>
            <a:spLocks noGrp="1" noChangeArrowheads="1"/>
          </p:cNvSpPr>
          <p:nvPr>
            <p:ph idx="1"/>
          </p:nvPr>
        </p:nvSpPr>
        <p:spPr/>
        <p:txBody>
          <a:bodyPr>
            <a:normAutofit fontScale="92500" lnSpcReduction="20000"/>
          </a:bodyPr>
          <a:lstStyle/>
          <a:p>
            <a:pPr eaLnBrk="1" hangingPunct="1">
              <a:lnSpc>
                <a:spcPct val="90000"/>
              </a:lnSpc>
              <a:buFontTx/>
              <a:buNone/>
            </a:pPr>
            <a:r>
              <a:rPr lang="en-US" sz="3500" b="1" dirty="0" smtClean="0"/>
              <a:t>Form I-9 consists of three sections</a:t>
            </a:r>
            <a:r>
              <a:rPr lang="en-US" sz="3500" dirty="0" smtClean="0"/>
              <a:t>:</a:t>
            </a:r>
          </a:p>
          <a:p>
            <a:pPr eaLnBrk="1" hangingPunct="1">
              <a:lnSpc>
                <a:spcPct val="90000"/>
              </a:lnSpc>
              <a:buFontTx/>
              <a:buNone/>
            </a:pPr>
            <a:r>
              <a:rPr lang="en-US" dirty="0"/>
              <a:t>	</a:t>
            </a:r>
            <a:endParaRPr lang="en-US" dirty="0" smtClean="0"/>
          </a:p>
          <a:p>
            <a:pPr eaLnBrk="1" hangingPunct="1">
              <a:lnSpc>
                <a:spcPct val="90000"/>
              </a:lnSpc>
              <a:buFontTx/>
              <a:buNone/>
            </a:pPr>
            <a:r>
              <a:rPr lang="en-US" dirty="0"/>
              <a:t>-	</a:t>
            </a:r>
            <a:r>
              <a:rPr lang="en-US" b="1" dirty="0" smtClean="0"/>
              <a:t>Section 1</a:t>
            </a:r>
            <a:r>
              <a:rPr lang="en-US" dirty="0" smtClean="0"/>
              <a:t> – Employee  Information and Verification </a:t>
            </a:r>
          </a:p>
          <a:p>
            <a:pPr marL="742950" lvl="2" indent="-342900" eaLnBrk="1" hangingPunct="1">
              <a:lnSpc>
                <a:spcPct val="90000"/>
              </a:lnSpc>
              <a:buFontTx/>
              <a:buNone/>
            </a:pPr>
            <a:r>
              <a:rPr lang="en-US" sz="1800" dirty="0" smtClean="0"/>
              <a:t>	Must be completed by the new employee on the date the employee begins employment and can also be completed prior to the beginning of employment, after an employment offer has been made to the individual.</a:t>
            </a:r>
          </a:p>
          <a:p>
            <a:pPr marL="742950" lvl="2" indent="-342900" eaLnBrk="1" hangingPunct="1">
              <a:lnSpc>
                <a:spcPct val="90000"/>
              </a:lnSpc>
              <a:buFont typeface="Courier New" pitchFamily="49" charset="0"/>
              <a:buChar char="o"/>
            </a:pPr>
            <a:endParaRPr lang="en-US" sz="1800" dirty="0" smtClean="0"/>
          </a:p>
          <a:p>
            <a:pPr eaLnBrk="1" hangingPunct="1">
              <a:lnSpc>
                <a:spcPct val="90000"/>
              </a:lnSpc>
              <a:buFontTx/>
              <a:buNone/>
            </a:pPr>
            <a:r>
              <a:rPr lang="en-US" b="1" dirty="0"/>
              <a:t>-</a:t>
            </a:r>
            <a:r>
              <a:rPr lang="en-US" b="1" dirty="0" smtClean="0"/>
              <a:t>	Section 2 – </a:t>
            </a:r>
            <a:r>
              <a:rPr lang="en-US" dirty="0" smtClean="0"/>
              <a:t>Employer Review and Verification </a:t>
            </a:r>
          </a:p>
          <a:p>
            <a:pPr marL="742950" lvl="2" indent="-342900" eaLnBrk="1" hangingPunct="1">
              <a:lnSpc>
                <a:spcPct val="90000"/>
              </a:lnSpc>
              <a:buFontTx/>
              <a:buNone/>
            </a:pPr>
            <a:r>
              <a:rPr lang="en-US" sz="1800" dirty="0" smtClean="0"/>
              <a:t>	Must be completed by the company’s representative before or within three business days of beginning employment.</a:t>
            </a:r>
          </a:p>
          <a:p>
            <a:pPr marL="742950" lvl="2" indent="-342900" eaLnBrk="1" hangingPunct="1">
              <a:lnSpc>
                <a:spcPct val="90000"/>
              </a:lnSpc>
              <a:buFont typeface="Courier New" pitchFamily="49" charset="0"/>
              <a:buChar char="o"/>
            </a:pPr>
            <a:endParaRPr lang="en-US" sz="1800" dirty="0" smtClean="0"/>
          </a:p>
          <a:p>
            <a:pPr eaLnBrk="1" hangingPunct="1">
              <a:lnSpc>
                <a:spcPct val="90000"/>
              </a:lnSpc>
              <a:buFontTx/>
              <a:buNone/>
            </a:pPr>
            <a:r>
              <a:rPr lang="en-US" b="1" dirty="0"/>
              <a:t>-</a:t>
            </a:r>
            <a:r>
              <a:rPr lang="en-US" b="1" dirty="0" smtClean="0"/>
              <a:t>	Section 3 – </a:t>
            </a:r>
            <a:r>
              <a:rPr lang="en-US" dirty="0" smtClean="0"/>
              <a:t>Updating and re-verification</a:t>
            </a:r>
          </a:p>
          <a:p>
            <a:pPr lvl="1" eaLnBrk="1" hangingPunct="1">
              <a:lnSpc>
                <a:spcPct val="90000"/>
              </a:lnSpc>
              <a:buFont typeface="Arial" charset="0"/>
              <a:buNone/>
            </a:pPr>
            <a:r>
              <a:rPr lang="en-US" sz="1800" dirty="0" smtClean="0"/>
              <a:t>	This section is used only to update or re-verify Form I-9.</a:t>
            </a:r>
          </a:p>
          <a:p>
            <a:pPr lvl="1" eaLnBrk="1" hangingPunct="1">
              <a:lnSpc>
                <a:spcPct val="90000"/>
              </a:lnSpc>
              <a:buFont typeface="Arial" charset="0"/>
              <a:buNone/>
            </a:pPr>
            <a:endParaRPr lang="en-US" dirty="0" smtClean="0"/>
          </a:p>
        </p:txBody>
      </p:sp>
    </p:spTree>
    <p:extLst>
      <p:ext uri="{BB962C8B-B14F-4D97-AF65-F5344CB8AC3E}">
        <p14:creationId xmlns:p14="http://schemas.microsoft.com/office/powerpoint/2010/main" val="2820432665"/>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59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76400" y="152400"/>
            <a:ext cx="4648200" cy="655320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pic>
      <p:sp>
        <p:nvSpPr>
          <p:cNvPr id="9" name="TextBox 8"/>
          <p:cNvSpPr txBox="1"/>
          <p:nvPr/>
        </p:nvSpPr>
        <p:spPr>
          <a:xfrm>
            <a:off x="6629400" y="2133600"/>
            <a:ext cx="2286000" cy="369332"/>
          </a:xfrm>
          <a:prstGeom prst="rect">
            <a:avLst/>
          </a:prstGeom>
          <a:noFill/>
        </p:spPr>
        <p:txBody>
          <a:bodyPr wrap="square" rtlCol="0">
            <a:spAutoFit/>
          </a:bodyPr>
          <a:lstStyle/>
          <a:p>
            <a:endParaRPr lang="en-US" dirty="0"/>
          </a:p>
        </p:txBody>
      </p:sp>
      <p:sp>
        <p:nvSpPr>
          <p:cNvPr id="12" name="TextBox 11"/>
          <p:cNvSpPr txBox="1"/>
          <p:nvPr/>
        </p:nvSpPr>
        <p:spPr>
          <a:xfrm>
            <a:off x="6629400" y="1143000"/>
            <a:ext cx="1600200" cy="738664"/>
          </a:xfrm>
          <a:prstGeom prst="rect">
            <a:avLst/>
          </a:prstGeom>
          <a:solidFill>
            <a:srgbClr val="92D050"/>
          </a:solidFill>
          <a:ln>
            <a:solidFill>
              <a:srgbClr val="00B050"/>
            </a:solidFill>
          </a:ln>
        </p:spPr>
        <p:txBody>
          <a:bodyPr wrap="square" rtlCol="0">
            <a:spAutoFit/>
          </a:bodyPr>
          <a:lstStyle/>
          <a:p>
            <a:r>
              <a:rPr lang="en-US" sz="1400" dirty="0" smtClean="0"/>
              <a:t>Section 1 -Completed by new employee</a:t>
            </a:r>
            <a:endParaRPr lang="en-US" sz="1400" dirty="0"/>
          </a:p>
        </p:txBody>
      </p:sp>
      <p:cxnSp>
        <p:nvCxnSpPr>
          <p:cNvPr id="14" name="Straight Arrow Connector 13"/>
          <p:cNvCxnSpPr/>
          <p:nvPr/>
        </p:nvCxnSpPr>
        <p:spPr>
          <a:xfrm flipH="1">
            <a:off x="6096000" y="1371600"/>
            <a:ext cx="609600" cy="152400"/>
          </a:xfrm>
          <a:prstGeom prst="straightConnector1">
            <a:avLst/>
          </a:prstGeom>
          <a:ln>
            <a:solidFill>
              <a:srgbClr val="00B050"/>
            </a:solidFill>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29107988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Grp="1" noChangeArrowheads="1"/>
          </p:cNvSpPr>
          <p:nvPr>
            <p:ph type="title"/>
          </p:nvPr>
        </p:nvSpPr>
        <p:spPr/>
        <p:txBody>
          <a:bodyPr>
            <a:normAutofit fontScale="90000"/>
          </a:bodyPr>
          <a:lstStyle/>
          <a:p>
            <a:r>
              <a:rPr lang="en-US" b="1" dirty="0" smtClean="0"/>
              <a:t/>
            </a:r>
            <a:br>
              <a:rPr lang="en-US" b="1" dirty="0" smtClean="0"/>
            </a:br>
            <a:r>
              <a:rPr lang="en-US" b="1" dirty="0" smtClean="0"/>
              <a:t>Section 1</a:t>
            </a:r>
          </a:p>
        </p:txBody>
      </p:sp>
      <p:sp>
        <p:nvSpPr>
          <p:cNvPr id="10243" name="Rectangle 3"/>
          <p:cNvSpPr>
            <a:spLocks noGrp="1" noChangeArrowheads="1"/>
          </p:cNvSpPr>
          <p:nvPr>
            <p:ph type="body" idx="1"/>
          </p:nvPr>
        </p:nvSpPr>
        <p:spPr>
          <a:xfrm>
            <a:off x="914400" y="1524000"/>
            <a:ext cx="8077200" cy="4876800"/>
          </a:xfrm>
        </p:spPr>
        <p:txBody>
          <a:bodyPr>
            <a:normAutofit fontScale="70000" lnSpcReduction="20000"/>
          </a:bodyPr>
          <a:lstStyle/>
          <a:p>
            <a:pPr algn="ctr">
              <a:lnSpc>
                <a:spcPct val="90000"/>
              </a:lnSpc>
              <a:buFontTx/>
              <a:buNone/>
            </a:pPr>
            <a:r>
              <a:rPr lang="en-US" b="1" dirty="0" smtClean="0"/>
              <a:t>Employee Information and Verification Section </a:t>
            </a:r>
          </a:p>
          <a:p>
            <a:pPr>
              <a:lnSpc>
                <a:spcPct val="90000"/>
              </a:lnSpc>
            </a:pPr>
            <a:endParaRPr lang="en-US" dirty="0" smtClean="0"/>
          </a:p>
          <a:p>
            <a:pPr>
              <a:lnSpc>
                <a:spcPct val="90000"/>
              </a:lnSpc>
              <a:buFont typeface="Wingdings" pitchFamily="2" charset="2"/>
              <a:buChar char="§"/>
            </a:pPr>
            <a:r>
              <a:rPr lang="en-US" dirty="0" smtClean="0"/>
              <a:t>Section 1 of the form must be completed and signed by the new employee on the date employment begins (or prior to that date) .</a:t>
            </a:r>
          </a:p>
          <a:p>
            <a:pPr>
              <a:lnSpc>
                <a:spcPct val="90000"/>
              </a:lnSpc>
              <a:buFont typeface="Wingdings" pitchFamily="2" charset="2"/>
              <a:buChar char="§"/>
            </a:pPr>
            <a:endParaRPr lang="en-US" dirty="0" smtClean="0"/>
          </a:p>
          <a:p>
            <a:pPr>
              <a:lnSpc>
                <a:spcPct val="90000"/>
              </a:lnSpc>
              <a:buFont typeface="Wingdings" pitchFamily="2" charset="2"/>
              <a:buChar char="§"/>
            </a:pPr>
            <a:r>
              <a:rPr lang="en-US" dirty="0" smtClean="0"/>
              <a:t>A translator or preparer may be used by the employee to complete Section 1 of the form. However, the form must be signed by the employee, and the translator or preparer must complete the last portion of Section 1.</a:t>
            </a:r>
          </a:p>
          <a:p>
            <a:pPr>
              <a:lnSpc>
                <a:spcPct val="90000"/>
              </a:lnSpc>
              <a:buFont typeface="Wingdings" pitchFamily="2" charset="2"/>
              <a:buChar char="§"/>
            </a:pPr>
            <a:endParaRPr lang="en-US" dirty="0" smtClean="0"/>
          </a:p>
          <a:p>
            <a:pPr>
              <a:lnSpc>
                <a:spcPct val="90000"/>
              </a:lnSpc>
              <a:buFont typeface="Wingdings" pitchFamily="2" charset="2"/>
              <a:buChar char="§"/>
            </a:pPr>
            <a:r>
              <a:rPr lang="en-US" dirty="0" smtClean="0"/>
              <a:t>Social Security numbers are not required from new employees (unless E-verify is used by the employer).</a:t>
            </a:r>
          </a:p>
          <a:p>
            <a:pPr>
              <a:lnSpc>
                <a:spcPct val="90000"/>
              </a:lnSpc>
              <a:buFont typeface="Wingdings" pitchFamily="2" charset="2"/>
              <a:buChar char="§"/>
            </a:pPr>
            <a:endParaRPr lang="en-US" dirty="0" smtClean="0"/>
          </a:p>
          <a:p>
            <a:pPr>
              <a:lnSpc>
                <a:spcPct val="90000"/>
              </a:lnSpc>
              <a:buFont typeface="Wingdings" pitchFamily="2" charset="2"/>
              <a:buChar char="§"/>
            </a:pPr>
            <a:r>
              <a:rPr lang="en-US" dirty="0" smtClean="0"/>
              <a:t>When an employee enters an employment authorization expiration date in Section 1, the employer is required to re-verify employment authorization for the employee in Section 3 on or before the expiration date provided by the employee.</a:t>
            </a:r>
          </a:p>
          <a:p>
            <a:pPr>
              <a:lnSpc>
                <a:spcPct val="90000"/>
              </a:lnSpc>
            </a:pPr>
            <a:endParaRPr lang="en-US" dirty="0" smtClean="0"/>
          </a:p>
          <a:p>
            <a:pPr>
              <a:lnSpc>
                <a:spcPct val="90000"/>
              </a:lnSpc>
              <a:buFontTx/>
              <a:buNone/>
            </a:pPr>
            <a:endParaRPr lang="en-US" dirty="0" smtClean="0"/>
          </a:p>
          <a:p>
            <a:pPr>
              <a:lnSpc>
                <a:spcPct val="90000"/>
              </a:lnSpc>
            </a:pPr>
            <a:endParaRPr lang="en-US" dirty="0" smtClean="0"/>
          </a:p>
        </p:txBody>
      </p:sp>
    </p:spTree>
    <p:extLst>
      <p:ext uri="{BB962C8B-B14F-4D97-AF65-F5344CB8AC3E}">
        <p14:creationId xmlns:p14="http://schemas.microsoft.com/office/powerpoint/2010/main" val="314441569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5"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90600" y="0"/>
            <a:ext cx="51054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Rectangle 2"/>
          <p:cNvSpPr txBox="1">
            <a:spLocks noChangeArrowheads="1"/>
          </p:cNvSpPr>
          <p:nvPr/>
        </p:nvSpPr>
        <p:spPr bwMode="auto">
          <a:xfrm>
            <a:off x="1828800" y="304800"/>
            <a:ext cx="7010400" cy="762000"/>
          </a:xfrm>
          <a:prstGeom prst="rect">
            <a:avLst/>
          </a:prstGeom>
          <a:noFill/>
          <a:ln w="9525">
            <a:noFill/>
            <a:miter lim="800000"/>
            <a:headEnd/>
            <a:tailEnd/>
          </a:ln>
        </p:spPr>
        <p:txBody>
          <a:bodyPr anchor="ctr"/>
          <a:lstStyle/>
          <a:p>
            <a:pPr algn="r">
              <a:defRPr/>
            </a:pPr>
            <a:endParaRPr lang="en-US" sz="2400" kern="0" dirty="0">
              <a:solidFill>
                <a:schemeClr val="bg1"/>
              </a:solidFill>
              <a:latin typeface="+mj-lt"/>
              <a:ea typeface="+mj-ea"/>
              <a:cs typeface="+mj-cs"/>
            </a:endParaRPr>
          </a:p>
        </p:txBody>
      </p:sp>
      <p:sp>
        <p:nvSpPr>
          <p:cNvPr id="3" name="TextBox 2"/>
          <p:cNvSpPr txBox="1"/>
          <p:nvPr/>
        </p:nvSpPr>
        <p:spPr>
          <a:xfrm>
            <a:off x="6248400" y="1447801"/>
            <a:ext cx="1752600" cy="461665"/>
          </a:xfrm>
          <a:prstGeom prst="rect">
            <a:avLst/>
          </a:prstGeom>
          <a:solidFill>
            <a:schemeClr val="tx2">
              <a:lumMod val="40000"/>
              <a:lumOff val="60000"/>
            </a:schemeClr>
          </a:solidFill>
          <a:ln>
            <a:solidFill>
              <a:schemeClr val="tx2">
                <a:lumMod val="75000"/>
              </a:schemeClr>
            </a:solidFill>
          </a:ln>
        </p:spPr>
        <p:txBody>
          <a:bodyPr wrap="square" rtlCol="0">
            <a:spAutoFit/>
          </a:bodyPr>
          <a:lstStyle/>
          <a:p>
            <a:r>
              <a:rPr lang="en-US" sz="1200" dirty="0" smtClean="0"/>
              <a:t>Section 2 – completed by employer</a:t>
            </a:r>
            <a:endParaRPr lang="en-US" sz="1200" dirty="0"/>
          </a:p>
        </p:txBody>
      </p:sp>
      <p:sp>
        <p:nvSpPr>
          <p:cNvPr id="4" name="TextBox 3"/>
          <p:cNvSpPr txBox="1"/>
          <p:nvPr/>
        </p:nvSpPr>
        <p:spPr>
          <a:xfrm>
            <a:off x="6400800" y="5334000"/>
            <a:ext cx="1676400" cy="523220"/>
          </a:xfrm>
          <a:prstGeom prst="rect">
            <a:avLst/>
          </a:prstGeom>
          <a:solidFill>
            <a:schemeClr val="tx2">
              <a:lumMod val="40000"/>
              <a:lumOff val="60000"/>
            </a:schemeClr>
          </a:solidFill>
          <a:ln>
            <a:solidFill>
              <a:schemeClr val="tx2">
                <a:lumMod val="50000"/>
              </a:schemeClr>
            </a:solidFill>
          </a:ln>
        </p:spPr>
        <p:txBody>
          <a:bodyPr wrap="square" rtlCol="0">
            <a:spAutoFit/>
          </a:bodyPr>
          <a:lstStyle/>
          <a:p>
            <a:r>
              <a:rPr lang="en-US" sz="1400" dirty="0" smtClean="0"/>
              <a:t>Section 3 – </a:t>
            </a:r>
            <a:r>
              <a:rPr lang="en-US" sz="1400" dirty="0" err="1" smtClean="0"/>
              <a:t>Reverification</a:t>
            </a:r>
            <a:endParaRPr lang="en-US" sz="1400" dirty="0"/>
          </a:p>
        </p:txBody>
      </p:sp>
    </p:spTree>
    <p:extLst>
      <p:ext uri="{BB962C8B-B14F-4D97-AF65-F5344CB8AC3E}">
        <p14:creationId xmlns:p14="http://schemas.microsoft.com/office/powerpoint/2010/main" val="58640504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p:txBody>
          <a:bodyPr>
            <a:noAutofit/>
          </a:bodyPr>
          <a:lstStyle/>
          <a:p>
            <a:r>
              <a:rPr lang="en-US" sz="3200" b="1" dirty="0" smtClean="0"/>
              <a:t> Section 2 Employer Review and Verification </a:t>
            </a:r>
            <a:br>
              <a:rPr lang="en-US" sz="3200" b="1" dirty="0" smtClean="0"/>
            </a:br>
            <a:r>
              <a:rPr lang="en-US" sz="3200" b="1" dirty="0" smtClean="0"/>
              <a:t> </a:t>
            </a:r>
          </a:p>
        </p:txBody>
      </p:sp>
      <p:sp>
        <p:nvSpPr>
          <p:cNvPr id="11267" name="Rectangle 3"/>
          <p:cNvSpPr>
            <a:spLocks noGrp="1" noChangeArrowheads="1"/>
          </p:cNvSpPr>
          <p:nvPr>
            <p:ph type="body" idx="1"/>
          </p:nvPr>
        </p:nvSpPr>
        <p:spPr>
          <a:xfrm>
            <a:off x="1066800" y="1371600"/>
            <a:ext cx="7848600" cy="5257800"/>
          </a:xfrm>
        </p:spPr>
        <p:txBody>
          <a:bodyPr>
            <a:normAutofit fontScale="62500" lnSpcReduction="20000"/>
          </a:bodyPr>
          <a:lstStyle/>
          <a:p>
            <a:pPr>
              <a:buFontTx/>
              <a:buNone/>
            </a:pPr>
            <a:endParaRPr lang="en-US" sz="1000" b="1" dirty="0" smtClean="0"/>
          </a:p>
          <a:p>
            <a:pPr>
              <a:buFont typeface="Wingdings" pitchFamily="2" charset="2"/>
              <a:buChar char="§"/>
            </a:pPr>
            <a:r>
              <a:rPr lang="en-US" dirty="0" smtClean="0"/>
              <a:t>The new </a:t>
            </a:r>
            <a:r>
              <a:rPr lang="en-US" sz="2900" dirty="0" smtClean="0"/>
              <a:t>employee</a:t>
            </a:r>
            <a:r>
              <a:rPr lang="en-US" dirty="0" smtClean="0"/>
              <a:t> must present </a:t>
            </a:r>
            <a:r>
              <a:rPr lang="en-US" b="1" i="1" dirty="0" smtClean="0"/>
              <a:t>original</a:t>
            </a:r>
            <a:r>
              <a:rPr lang="en-US" dirty="0" smtClean="0"/>
              <a:t> and </a:t>
            </a:r>
            <a:r>
              <a:rPr lang="en-US" b="1" i="1" dirty="0" smtClean="0"/>
              <a:t>unexpired</a:t>
            </a:r>
            <a:r>
              <a:rPr lang="en-US" i="1" dirty="0" smtClean="0"/>
              <a:t> </a:t>
            </a:r>
            <a:r>
              <a:rPr lang="en-US" dirty="0" smtClean="0"/>
              <a:t>document(s) that prove his or her </a:t>
            </a:r>
            <a:r>
              <a:rPr lang="en-US" b="1" dirty="0" smtClean="0"/>
              <a:t>identity</a:t>
            </a:r>
            <a:r>
              <a:rPr lang="en-US" dirty="0" smtClean="0"/>
              <a:t> and </a:t>
            </a:r>
            <a:r>
              <a:rPr lang="en-US" b="1" dirty="0" smtClean="0"/>
              <a:t>employment authorization</a:t>
            </a:r>
            <a:r>
              <a:rPr lang="en-US" dirty="0" smtClean="0"/>
              <a:t>. Certified copies of birth certificates are acceptable.</a:t>
            </a:r>
          </a:p>
          <a:p>
            <a:pPr>
              <a:buFontTx/>
              <a:buNone/>
            </a:pPr>
            <a:endParaRPr lang="en-US" sz="1000" dirty="0" smtClean="0"/>
          </a:p>
          <a:p>
            <a:pPr lvl="1">
              <a:buFont typeface="Courier New" pitchFamily="49" charset="0"/>
              <a:buChar char="o"/>
            </a:pPr>
            <a:r>
              <a:rPr lang="en-US" dirty="0" smtClean="0"/>
              <a:t>Documents from </a:t>
            </a:r>
            <a:r>
              <a:rPr lang="en-US" b="1" dirty="0" smtClean="0"/>
              <a:t>List A</a:t>
            </a:r>
            <a:r>
              <a:rPr lang="en-US" dirty="0" smtClean="0"/>
              <a:t> show both identity and employment authorization. </a:t>
            </a:r>
          </a:p>
          <a:p>
            <a:pPr lvl="1">
              <a:buFont typeface="Courier New" pitchFamily="49" charset="0"/>
              <a:buChar char="o"/>
            </a:pPr>
            <a:r>
              <a:rPr lang="en-US" dirty="0" smtClean="0"/>
              <a:t>Documents from </a:t>
            </a:r>
            <a:r>
              <a:rPr lang="en-US" b="1" dirty="0" smtClean="0"/>
              <a:t>List B</a:t>
            </a:r>
            <a:r>
              <a:rPr lang="en-US" dirty="0" smtClean="0"/>
              <a:t> show identity only (employers participating in E-verify can only accept List B documents with a photograph).</a:t>
            </a:r>
          </a:p>
          <a:p>
            <a:pPr lvl="1">
              <a:buFont typeface="Courier New" pitchFamily="49" charset="0"/>
              <a:buChar char="o"/>
            </a:pPr>
            <a:r>
              <a:rPr lang="en-US" dirty="0" smtClean="0"/>
              <a:t>Documents from </a:t>
            </a:r>
            <a:r>
              <a:rPr lang="en-US" b="1" dirty="0" smtClean="0"/>
              <a:t>List C</a:t>
            </a:r>
            <a:r>
              <a:rPr lang="en-US" dirty="0" smtClean="0"/>
              <a:t> show employment authorization only.</a:t>
            </a:r>
          </a:p>
          <a:p>
            <a:endParaRPr lang="en-US" sz="1000" dirty="0" smtClean="0"/>
          </a:p>
          <a:p>
            <a:pPr>
              <a:buFont typeface="Wingdings" pitchFamily="2" charset="2"/>
              <a:buChar char="§"/>
            </a:pPr>
            <a:r>
              <a:rPr lang="en-US" dirty="0" smtClean="0"/>
              <a:t>You must accept any document(s) from the Lists of Acceptable Documents presented by the new employee that </a:t>
            </a:r>
            <a:r>
              <a:rPr lang="en-US" b="1" dirty="0" smtClean="0"/>
              <a:t>reasonably appear on their face to be genuine and relate to the person</a:t>
            </a:r>
            <a:r>
              <a:rPr lang="en-US" dirty="0" smtClean="0"/>
              <a:t>. You cannot specify which document(s) an employee should present.</a:t>
            </a:r>
          </a:p>
          <a:p>
            <a:pPr>
              <a:buFont typeface="Wingdings" pitchFamily="2" charset="2"/>
              <a:buChar char="§"/>
            </a:pPr>
            <a:endParaRPr lang="en-US" sz="1000" dirty="0" smtClean="0"/>
          </a:p>
          <a:p>
            <a:pPr>
              <a:buFont typeface="Wingdings" pitchFamily="2" charset="2"/>
              <a:buChar char="§"/>
            </a:pPr>
            <a:r>
              <a:rPr lang="en-US" dirty="0" smtClean="0"/>
              <a:t>Examine the documents presented and fully complete Section 2 by recording the title, issuing authority, number and expiration date (if any) of the document(s).</a:t>
            </a:r>
          </a:p>
          <a:p>
            <a:pPr>
              <a:buFont typeface="Wingdings" pitchFamily="2" charset="2"/>
              <a:buChar char="§"/>
            </a:pPr>
            <a:endParaRPr lang="en-US" dirty="0" smtClean="0"/>
          </a:p>
          <a:p>
            <a:pPr marL="0" indent="0">
              <a:buNone/>
            </a:pPr>
            <a:endParaRPr lang="en-US" dirty="0" smtClean="0"/>
          </a:p>
          <a:p>
            <a:endParaRPr lang="en-US" dirty="0" smtClean="0"/>
          </a:p>
        </p:txBody>
      </p:sp>
    </p:spTree>
    <p:extLst>
      <p:ext uri="{BB962C8B-B14F-4D97-AF65-F5344CB8AC3E}">
        <p14:creationId xmlns:p14="http://schemas.microsoft.com/office/powerpoint/2010/main" val="176993601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5800" y="152400"/>
            <a:ext cx="8185150" cy="6483350"/>
          </a:xfrm>
          <a:prstGeom prst="rect">
            <a:avLst/>
          </a:prstGeom>
          <a:noFill/>
          <a:ln w="9525">
            <a:solidFill>
              <a:srgbClr val="FF00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40476725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p:cNvSpPr>
            <a:spLocks noGrp="1" noChangeArrowheads="1"/>
          </p:cNvSpPr>
          <p:nvPr>
            <p:ph type="title"/>
          </p:nvPr>
        </p:nvSpPr>
        <p:spPr>
          <a:xfrm>
            <a:off x="457200" y="228600"/>
            <a:ext cx="8229600" cy="792162"/>
          </a:xfrm>
        </p:spPr>
        <p:txBody>
          <a:bodyPr>
            <a:noAutofit/>
          </a:bodyPr>
          <a:lstStyle/>
          <a:p>
            <a:r>
              <a:rPr lang="en-US" sz="3200" b="1" dirty="0" smtClean="0"/>
              <a:t>Acceptable Documents:  List A</a:t>
            </a:r>
            <a:br>
              <a:rPr lang="en-US" sz="3200" b="1" dirty="0" smtClean="0"/>
            </a:br>
            <a:endParaRPr lang="en-US" sz="3200" b="1" dirty="0" smtClean="0"/>
          </a:p>
        </p:txBody>
      </p:sp>
      <p:sp>
        <p:nvSpPr>
          <p:cNvPr id="12291" name="Rectangle 3"/>
          <p:cNvSpPr>
            <a:spLocks noGrp="1" noChangeArrowheads="1"/>
          </p:cNvSpPr>
          <p:nvPr>
            <p:ph type="body" idx="1"/>
          </p:nvPr>
        </p:nvSpPr>
        <p:spPr>
          <a:xfrm>
            <a:off x="990600" y="990600"/>
            <a:ext cx="7696200" cy="5257800"/>
          </a:xfrm>
        </p:spPr>
        <p:txBody>
          <a:bodyPr>
            <a:normAutofit/>
          </a:bodyPr>
          <a:lstStyle/>
          <a:p>
            <a:pPr>
              <a:buFontTx/>
              <a:buNone/>
            </a:pPr>
            <a:r>
              <a:rPr lang="en-US" sz="2400" dirty="0" smtClean="0"/>
              <a:t>List A consists of documents that establish both  </a:t>
            </a:r>
            <a:r>
              <a:rPr lang="en-US" sz="2400" b="1" dirty="0" smtClean="0">
                <a:solidFill>
                  <a:srgbClr val="FF0000"/>
                </a:solidFill>
                <a:effectLst>
                  <a:outerShdw blurRad="38100" dist="38100" dir="2700000" algn="tl">
                    <a:srgbClr val="000000">
                      <a:alpha val="43137"/>
                    </a:srgbClr>
                  </a:outerShdw>
                </a:effectLst>
              </a:rPr>
              <a:t>identity</a:t>
            </a:r>
            <a:r>
              <a:rPr lang="en-US" sz="2400" b="1" dirty="0" smtClean="0"/>
              <a:t> </a:t>
            </a:r>
            <a:r>
              <a:rPr lang="en-US" sz="2400" dirty="0" smtClean="0"/>
              <a:t>and </a:t>
            </a:r>
            <a:r>
              <a:rPr lang="en-US" sz="2400" b="1" dirty="0" smtClean="0">
                <a:solidFill>
                  <a:srgbClr val="FF0000"/>
                </a:solidFill>
                <a:effectLst>
                  <a:outerShdw blurRad="38100" dist="38100" dir="2700000" algn="tl">
                    <a:srgbClr val="000000">
                      <a:alpha val="43137"/>
                    </a:srgbClr>
                  </a:outerShdw>
                </a:effectLst>
              </a:rPr>
              <a:t>employment eligibility</a:t>
            </a:r>
          </a:p>
          <a:p>
            <a:pPr>
              <a:buFontTx/>
              <a:buNone/>
            </a:pPr>
            <a:r>
              <a:rPr lang="en-US" sz="2000" b="1" dirty="0" smtClean="0">
                <a:effectLst>
                  <a:outerShdw blurRad="38100" dist="38100" dir="2700000" algn="tl">
                    <a:srgbClr val="000000">
                      <a:alpha val="43137"/>
                    </a:srgbClr>
                  </a:outerShdw>
                </a:effectLst>
              </a:rPr>
              <a:t>For  persons over the age of 18:</a:t>
            </a:r>
          </a:p>
          <a:p>
            <a:pPr>
              <a:buFontTx/>
              <a:buNone/>
            </a:pPr>
            <a:endParaRPr lang="en-US" sz="2000" b="1" dirty="0" smtClean="0">
              <a:solidFill>
                <a:srgbClr val="FF0000"/>
              </a:solidFill>
              <a:effectLst>
                <a:outerShdw blurRad="38100" dist="38100" dir="2700000" algn="tl">
                  <a:srgbClr val="000000">
                    <a:alpha val="43137"/>
                  </a:srgbClr>
                </a:outerShdw>
              </a:effectLst>
            </a:endParaRPr>
          </a:p>
          <a:p>
            <a:pPr>
              <a:buFontTx/>
              <a:buNone/>
            </a:pPr>
            <a:endParaRPr lang="en-US" sz="2000" b="1" dirty="0">
              <a:solidFill>
                <a:srgbClr val="FF0000"/>
              </a:solidFill>
              <a:effectLst>
                <a:outerShdw blurRad="38100" dist="38100" dir="2700000" algn="tl">
                  <a:srgbClr val="000000">
                    <a:alpha val="43137"/>
                  </a:srgbClr>
                </a:outerShdw>
              </a:effectLst>
            </a:endParaRPr>
          </a:p>
          <a:p>
            <a:pPr>
              <a:buFontTx/>
              <a:buNone/>
            </a:pPr>
            <a:endParaRPr lang="en-US" sz="2000" b="1" dirty="0" smtClean="0">
              <a:solidFill>
                <a:srgbClr val="FF0000"/>
              </a:solidFill>
              <a:effectLst>
                <a:outerShdw blurRad="38100" dist="38100" dir="2700000" algn="tl">
                  <a:srgbClr val="000000">
                    <a:alpha val="43137"/>
                  </a:srgbClr>
                </a:outerShdw>
              </a:effectLst>
            </a:endParaRPr>
          </a:p>
          <a:p>
            <a:pPr>
              <a:buFontTx/>
              <a:buNone/>
            </a:pPr>
            <a:endParaRPr lang="en-US" sz="1800" dirty="0" smtClean="0"/>
          </a:p>
        </p:txBody>
      </p:sp>
      <p:sp>
        <p:nvSpPr>
          <p:cNvPr id="2" name="TextBox 1"/>
          <p:cNvSpPr txBox="1"/>
          <p:nvPr/>
        </p:nvSpPr>
        <p:spPr>
          <a:xfrm>
            <a:off x="762000" y="2133600"/>
            <a:ext cx="8380413" cy="4093428"/>
          </a:xfrm>
          <a:prstGeom prst="rect">
            <a:avLst/>
          </a:prstGeom>
          <a:noFill/>
        </p:spPr>
        <p:txBody>
          <a:bodyPr wrap="square">
            <a:spAutoFit/>
          </a:bodyPr>
          <a:lstStyle/>
          <a:p>
            <a:pPr marL="342900" indent="-342900">
              <a:buFontTx/>
              <a:buAutoNum type="arabicPeriod"/>
              <a:defRPr/>
            </a:pPr>
            <a:r>
              <a:rPr lang="en-US" sz="1600" b="0" dirty="0">
                <a:solidFill>
                  <a:srgbClr val="283B6E"/>
                </a:solidFill>
                <a:cs typeface="+mn-cs"/>
              </a:rPr>
              <a:t>U.S. Passport or U.S. Passport Card</a:t>
            </a:r>
          </a:p>
          <a:p>
            <a:pPr marL="342900" indent="-342900">
              <a:buFontTx/>
              <a:buAutoNum type="arabicPeriod"/>
              <a:defRPr/>
            </a:pPr>
            <a:r>
              <a:rPr lang="en-US" sz="1600" b="0" dirty="0">
                <a:solidFill>
                  <a:srgbClr val="283B6E"/>
                </a:solidFill>
                <a:cs typeface="+mn-cs"/>
              </a:rPr>
              <a:t>Permanent Resident Card or Alien Registration Receipt Card (Form I-551)</a:t>
            </a:r>
          </a:p>
          <a:p>
            <a:pPr marL="342900" indent="-342900">
              <a:buFontTx/>
              <a:buAutoNum type="arabicPeriod"/>
              <a:defRPr/>
            </a:pPr>
            <a:r>
              <a:rPr lang="en-US" sz="1600" b="0" dirty="0">
                <a:solidFill>
                  <a:srgbClr val="283B6E"/>
                </a:solidFill>
                <a:cs typeface="+mn-cs"/>
              </a:rPr>
              <a:t>Foreign passport that contains a temporary I-551 stamp or temporary I-551 printed notation on a machine readable immigrant visa</a:t>
            </a:r>
          </a:p>
          <a:p>
            <a:pPr marL="342900" indent="-342900">
              <a:buFontTx/>
              <a:buAutoNum type="arabicPeriod"/>
              <a:defRPr/>
            </a:pPr>
            <a:r>
              <a:rPr lang="en-US" sz="1600" b="0" dirty="0">
                <a:solidFill>
                  <a:srgbClr val="283B6E"/>
                </a:solidFill>
                <a:cs typeface="+mn-cs"/>
              </a:rPr>
              <a:t>Employment Authorization Document that contains a photograph (Form I-766)</a:t>
            </a:r>
          </a:p>
          <a:p>
            <a:pPr marL="342900" indent="-342900">
              <a:buFontTx/>
              <a:buAutoNum type="arabicPeriod"/>
              <a:defRPr/>
            </a:pPr>
            <a:r>
              <a:rPr lang="en-US" sz="1600" b="0" dirty="0">
                <a:solidFill>
                  <a:srgbClr val="283B6E"/>
                </a:solidFill>
                <a:cs typeface="+mn-cs"/>
              </a:rPr>
              <a:t>For a nonimmigrant alien authorized to work for a specific employer because of his or her status:</a:t>
            </a:r>
          </a:p>
          <a:p>
            <a:pPr marL="1257300" lvl="2" indent="-342900">
              <a:buFontTx/>
              <a:buAutoNum type="alphaLcPeriod"/>
              <a:defRPr/>
            </a:pPr>
            <a:r>
              <a:rPr lang="en-US" sz="1400" b="0" dirty="0">
                <a:solidFill>
                  <a:srgbClr val="283B6E"/>
                </a:solidFill>
                <a:cs typeface="+mn-cs"/>
              </a:rPr>
              <a:t>Foreign passport; and</a:t>
            </a:r>
          </a:p>
          <a:p>
            <a:pPr marL="1257300" lvl="2" indent="-342900">
              <a:buFontTx/>
              <a:buAutoNum type="alphaLcPeriod"/>
              <a:defRPr/>
            </a:pPr>
            <a:r>
              <a:rPr lang="en-US" sz="1400" b="0" dirty="0">
                <a:solidFill>
                  <a:srgbClr val="283B6E"/>
                </a:solidFill>
                <a:cs typeface="+mn-cs"/>
              </a:rPr>
              <a:t>Form I-94 or Form I-94A that has the following:</a:t>
            </a:r>
          </a:p>
          <a:p>
            <a:pPr lvl="2">
              <a:defRPr/>
            </a:pPr>
            <a:r>
              <a:rPr lang="en-US" sz="1400" b="0" dirty="0">
                <a:solidFill>
                  <a:srgbClr val="283B6E"/>
                </a:solidFill>
                <a:cs typeface="+mn-cs"/>
              </a:rPr>
              <a:t>(1)The same name as the passport; and </a:t>
            </a:r>
          </a:p>
          <a:p>
            <a:pPr lvl="2">
              <a:defRPr/>
            </a:pPr>
            <a:r>
              <a:rPr lang="en-US" sz="1400" b="0" dirty="0">
                <a:solidFill>
                  <a:srgbClr val="283B6E"/>
                </a:solidFill>
                <a:cs typeface="+mn-cs"/>
              </a:rPr>
              <a:t>(2) AN endorsement of the alien’s nonimmigrant status as long as that period of endorsement has not yet expired and the proposed employment is not in conflict with any restrictions or limitations identified on the form. </a:t>
            </a:r>
          </a:p>
          <a:p>
            <a:pPr>
              <a:defRPr/>
            </a:pPr>
            <a:r>
              <a:rPr lang="en-US" sz="1600" b="0" dirty="0">
                <a:solidFill>
                  <a:srgbClr val="283B6E"/>
                </a:solidFill>
                <a:cs typeface="+mn-cs"/>
              </a:rPr>
              <a:t>6. Passport from the Federated Stats of Micronesia (FSM) or the Republic of the Marshall Islands (RMI) with Form I-94 or Form I-94A indicating nonimmigrant admission under the Compact of Free Association Between the United States and the FSM or RMI</a:t>
            </a:r>
          </a:p>
          <a:p>
            <a:pPr marL="800100" lvl="1" indent="-342900">
              <a:buFontTx/>
              <a:buAutoNum type="arabicPeriod"/>
              <a:defRPr/>
            </a:pPr>
            <a:endParaRPr lang="en-US" sz="1600" dirty="0">
              <a:solidFill>
                <a:srgbClr val="283B6E"/>
              </a:solidFill>
              <a:cs typeface="+mn-cs"/>
            </a:endParaRPr>
          </a:p>
        </p:txBody>
      </p:sp>
    </p:spTree>
    <p:extLst>
      <p:ext uri="{BB962C8B-B14F-4D97-AF65-F5344CB8AC3E}">
        <p14:creationId xmlns:p14="http://schemas.microsoft.com/office/powerpoint/2010/main" val="7390866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b="1" dirty="0"/>
              <a:t>Acceptable Documents:  List </a:t>
            </a:r>
            <a:r>
              <a:rPr lang="en-US" sz="3600" b="1" dirty="0" smtClean="0"/>
              <a:t>A (cont.)</a:t>
            </a:r>
            <a:endParaRPr lang="en-US" sz="3600" dirty="0"/>
          </a:p>
        </p:txBody>
      </p:sp>
      <p:sp>
        <p:nvSpPr>
          <p:cNvPr id="3" name="Content Placeholder 2"/>
          <p:cNvSpPr>
            <a:spLocks noGrp="1"/>
          </p:cNvSpPr>
          <p:nvPr>
            <p:ph idx="1"/>
          </p:nvPr>
        </p:nvSpPr>
        <p:spPr/>
        <p:txBody>
          <a:bodyPr>
            <a:normAutofit fontScale="62500" lnSpcReduction="20000"/>
          </a:bodyPr>
          <a:lstStyle/>
          <a:p>
            <a:pPr marL="0" indent="0" fontAlgn="t">
              <a:buNone/>
              <a:defRPr/>
            </a:pPr>
            <a:r>
              <a:rPr lang="en-US" b="1" dirty="0"/>
              <a:t>For persons under age 18 who are unable to present a document listed above: </a:t>
            </a:r>
          </a:p>
          <a:p>
            <a:pPr marL="0" indent="0" fontAlgn="t">
              <a:buNone/>
              <a:defRPr/>
            </a:pPr>
            <a:endParaRPr lang="en-US" dirty="0"/>
          </a:p>
          <a:p>
            <a:pPr marL="0" indent="0" fontAlgn="t">
              <a:buNone/>
              <a:defRPr/>
            </a:pPr>
            <a:r>
              <a:rPr lang="en-US" dirty="0"/>
              <a:t>7. U.S. Coast Guard Merchant Mariner Card. </a:t>
            </a:r>
          </a:p>
          <a:p>
            <a:pPr marL="0" indent="0" fontAlgn="t">
              <a:buNone/>
              <a:defRPr/>
            </a:pPr>
            <a:r>
              <a:rPr lang="en-US" dirty="0"/>
              <a:t>8. ID card issued by federal, state or local government agencies or entities, provided it contains a photograph or information such as name, date of birth, gender, height, eye color and address. </a:t>
            </a:r>
          </a:p>
          <a:p>
            <a:pPr marL="0" indent="0" fontAlgn="t">
              <a:buNone/>
              <a:defRPr/>
            </a:pPr>
            <a:r>
              <a:rPr lang="en-US" dirty="0"/>
              <a:t>9. Native American tribal document. </a:t>
            </a:r>
          </a:p>
          <a:p>
            <a:pPr marL="0" indent="0" fontAlgn="t">
              <a:buNone/>
              <a:defRPr/>
            </a:pPr>
            <a:r>
              <a:rPr lang="en-US" dirty="0"/>
              <a:t>10. School record or report card. </a:t>
            </a:r>
          </a:p>
          <a:p>
            <a:pPr marL="0" indent="0" fontAlgn="t">
              <a:buNone/>
              <a:defRPr/>
            </a:pPr>
            <a:r>
              <a:rPr lang="en-US" dirty="0"/>
              <a:t>11. Clinic, doctor, or hospital record. </a:t>
            </a:r>
          </a:p>
          <a:p>
            <a:pPr marL="0" indent="0" fontAlgn="t">
              <a:buNone/>
              <a:defRPr/>
            </a:pPr>
            <a:r>
              <a:rPr lang="en-US" dirty="0"/>
              <a:t>12. Daycare or nursery school record. </a:t>
            </a:r>
          </a:p>
          <a:p>
            <a:pPr>
              <a:defRPr/>
            </a:pPr>
            <a:r>
              <a:rPr lang="en-US" dirty="0"/>
              <a:t>If a person under age 18 cannot provide a List B document, their parent or legal guardian can complete section 1 for them, and enter “Under age 18” in the signature block. Parent also completes the Preparer/Translator block. </a:t>
            </a:r>
          </a:p>
          <a:p>
            <a:endParaRPr lang="en-US" dirty="0"/>
          </a:p>
        </p:txBody>
      </p:sp>
    </p:spTree>
    <p:extLst>
      <p:ext uri="{BB962C8B-B14F-4D97-AF65-F5344CB8AC3E}">
        <p14:creationId xmlns:p14="http://schemas.microsoft.com/office/powerpoint/2010/main" val="363260930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66800" y="0"/>
            <a:ext cx="51054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Oval 4"/>
          <p:cNvSpPr/>
          <p:nvPr/>
        </p:nvSpPr>
        <p:spPr>
          <a:xfrm>
            <a:off x="1600200" y="990600"/>
            <a:ext cx="685800" cy="15240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Oval 5"/>
          <p:cNvSpPr/>
          <p:nvPr/>
        </p:nvSpPr>
        <p:spPr>
          <a:xfrm flipV="1">
            <a:off x="3429000" y="4038600"/>
            <a:ext cx="685800" cy="22860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Oval 6"/>
          <p:cNvSpPr/>
          <p:nvPr/>
        </p:nvSpPr>
        <p:spPr>
          <a:xfrm flipV="1">
            <a:off x="3429000" y="4267200"/>
            <a:ext cx="762000" cy="22860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1447800" y="4419600"/>
            <a:ext cx="1905000" cy="152400"/>
          </a:xfrm>
          <a:prstGeom prst="rect">
            <a:avLst/>
          </a:prstGeom>
          <a:no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p:cNvSpPr/>
          <p:nvPr/>
        </p:nvSpPr>
        <p:spPr>
          <a:xfrm>
            <a:off x="4343400" y="4419600"/>
            <a:ext cx="1600200" cy="152400"/>
          </a:xfrm>
          <a:prstGeom prst="rect">
            <a:avLst/>
          </a:prstGeom>
          <a:no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p:cNvSpPr/>
          <p:nvPr/>
        </p:nvSpPr>
        <p:spPr>
          <a:xfrm>
            <a:off x="1295400" y="4572000"/>
            <a:ext cx="2667000" cy="228600"/>
          </a:xfrm>
          <a:prstGeom prst="rect">
            <a:avLst/>
          </a:prstGeom>
          <a:no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60393191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p:cNvSpPr>
            <a:spLocks noGrp="1" noChangeArrowheads="1"/>
          </p:cNvSpPr>
          <p:nvPr>
            <p:ph type="title"/>
          </p:nvPr>
        </p:nvSpPr>
        <p:spPr>
          <a:xfrm>
            <a:off x="457200" y="685800"/>
            <a:ext cx="8229600" cy="731838"/>
          </a:xfrm>
        </p:spPr>
        <p:txBody>
          <a:bodyPr>
            <a:noAutofit/>
          </a:bodyPr>
          <a:lstStyle/>
          <a:p>
            <a:r>
              <a:rPr lang="en-US" sz="3200" b="1" dirty="0" smtClean="0"/>
              <a:t>Acceptable Documents: List B</a:t>
            </a:r>
            <a:br>
              <a:rPr lang="en-US" sz="3200" b="1" dirty="0" smtClean="0"/>
            </a:br>
            <a:endParaRPr lang="en-US" sz="3200" b="1" dirty="0" smtClean="0"/>
          </a:p>
        </p:txBody>
      </p:sp>
      <p:sp>
        <p:nvSpPr>
          <p:cNvPr id="10243" name="Rectangle 3"/>
          <p:cNvSpPr>
            <a:spLocks noGrp="1" noChangeArrowheads="1"/>
          </p:cNvSpPr>
          <p:nvPr>
            <p:ph idx="1"/>
          </p:nvPr>
        </p:nvSpPr>
        <p:spPr>
          <a:xfrm>
            <a:off x="914400" y="1600200"/>
            <a:ext cx="7772400" cy="4525963"/>
          </a:xfrm>
        </p:spPr>
        <p:txBody>
          <a:bodyPr>
            <a:normAutofit/>
          </a:bodyPr>
          <a:lstStyle/>
          <a:p>
            <a:pPr>
              <a:buFontTx/>
              <a:buNone/>
              <a:defRPr/>
            </a:pPr>
            <a:r>
              <a:rPr lang="en-US" sz="2800" b="1" dirty="0" smtClean="0"/>
              <a:t>List B consists of documents that establish </a:t>
            </a:r>
            <a:r>
              <a:rPr lang="en-US" sz="2800" b="1" dirty="0" smtClean="0">
                <a:solidFill>
                  <a:srgbClr val="FF0000"/>
                </a:solidFill>
                <a:effectLst>
                  <a:outerShdw blurRad="38100" dist="38100" dir="2700000" algn="tl">
                    <a:srgbClr val="000000">
                      <a:alpha val="43137"/>
                    </a:srgbClr>
                  </a:outerShdw>
                </a:effectLst>
              </a:rPr>
              <a:t>identity</a:t>
            </a:r>
            <a:r>
              <a:rPr lang="en-US" sz="2800" dirty="0" smtClean="0">
                <a:solidFill>
                  <a:srgbClr val="FF0000"/>
                </a:solidFill>
              </a:rPr>
              <a:t>.</a:t>
            </a:r>
          </a:p>
          <a:p>
            <a:pPr marL="0" indent="0" eaLnBrk="1" fontAlgn="auto" hangingPunct="1">
              <a:buFontTx/>
              <a:buNone/>
              <a:defRPr/>
            </a:pPr>
            <a:r>
              <a:rPr lang="en-US" sz="2000" dirty="0" smtClean="0"/>
              <a:t>For </a:t>
            </a:r>
            <a:r>
              <a:rPr lang="en-US" sz="2000" dirty="0"/>
              <a:t>persons over the age of </a:t>
            </a:r>
            <a:r>
              <a:rPr lang="en-US" sz="2000" dirty="0" smtClean="0"/>
              <a:t>18:</a:t>
            </a:r>
            <a:endParaRPr lang="en-US" sz="2000" dirty="0"/>
          </a:p>
          <a:p>
            <a:pPr marL="0" indent="0" eaLnBrk="1" fontAlgn="t" hangingPunct="1">
              <a:buNone/>
              <a:defRPr/>
            </a:pPr>
            <a:r>
              <a:rPr lang="en-US" sz="1800" dirty="0" smtClean="0"/>
              <a:t>1.    Driver’s </a:t>
            </a:r>
            <a:r>
              <a:rPr lang="en-US" sz="1800" dirty="0"/>
              <a:t>license or ID card issued by a state or outlying possession </a:t>
            </a:r>
            <a:endParaRPr lang="en-US" sz="1800" dirty="0" smtClean="0"/>
          </a:p>
          <a:p>
            <a:pPr marL="0" indent="0" eaLnBrk="1" fontAlgn="t" hangingPunct="1">
              <a:buNone/>
              <a:defRPr/>
            </a:pPr>
            <a:r>
              <a:rPr lang="en-US" sz="1800" dirty="0"/>
              <a:t> </a:t>
            </a:r>
            <a:r>
              <a:rPr lang="en-US" sz="1800" dirty="0" smtClean="0"/>
              <a:t>of the </a:t>
            </a:r>
            <a:r>
              <a:rPr lang="en-US" sz="1800" dirty="0"/>
              <a:t>United States, provided it contains a photograph </a:t>
            </a:r>
            <a:r>
              <a:rPr lang="en-US" sz="1800" dirty="0" smtClean="0"/>
              <a:t>or  information </a:t>
            </a:r>
            <a:r>
              <a:rPr lang="en-US" sz="1800" dirty="0"/>
              <a:t>such as name, date of birth, gender, height, eye color and address. </a:t>
            </a:r>
          </a:p>
          <a:p>
            <a:pPr marL="0" indent="0" eaLnBrk="1" fontAlgn="t" hangingPunct="1">
              <a:buFontTx/>
              <a:buNone/>
              <a:defRPr/>
            </a:pPr>
            <a:r>
              <a:rPr lang="en-US" sz="1800" dirty="0" smtClean="0"/>
              <a:t>2.   School </a:t>
            </a:r>
            <a:r>
              <a:rPr lang="en-US" sz="1800" dirty="0"/>
              <a:t>ID card with a photograph. </a:t>
            </a:r>
          </a:p>
          <a:p>
            <a:pPr marL="0" indent="0" eaLnBrk="1" fontAlgn="t" hangingPunct="1">
              <a:buFontTx/>
              <a:buNone/>
              <a:defRPr/>
            </a:pPr>
            <a:r>
              <a:rPr lang="en-US" sz="1800" dirty="0" smtClean="0"/>
              <a:t>3.   Voter’s </a:t>
            </a:r>
            <a:r>
              <a:rPr lang="en-US" sz="1800" dirty="0"/>
              <a:t>registration card</a:t>
            </a:r>
            <a:r>
              <a:rPr lang="en-US" sz="1800" dirty="0" smtClean="0"/>
              <a:t>.</a:t>
            </a:r>
          </a:p>
          <a:p>
            <a:pPr marL="0" indent="0" eaLnBrk="1" fontAlgn="t" hangingPunct="1">
              <a:buFontTx/>
              <a:buNone/>
              <a:defRPr/>
            </a:pPr>
            <a:r>
              <a:rPr lang="en-US" sz="1800" dirty="0"/>
              <a:t>4</a:t>
            </a:r>
            <a:r>
              <a:rPr lang="en-US" sz="1800" dirty="0" smtClean="0"/>
              <a:t>.   </a:t>
            </a:r>
            <a:r>
              <a:rPr lang="en-US" sz="1800" dirty="0"/>
              <a:t>U.S. military card or draft record. </a:t>
            </a:r>
          </a:p>
          <a:p>
            <a:pPr marL="0" indent="0" eaLnBrk="1" fontAlgn="t" hangingPunct="1">
              <a:buFontTx/>
              <a:buNone/>
              <a:defRPr/>
            </a:pPr>
            <a:r>
              <a:rPr lang="en-US" sz="1800" dirty="0" smtClean="0"/>
              <a:t>5</a:t>
            </a:r>
            <a:r>
              <a:rPr lang="en-US" sz="1800" dirty="0"/>
              <a:t>. </a:t>
            </a:r>
            <a:r>
              <a:rPr lang="en-US" sz="1800" dirty="0" smtClean="0"/>
              <a:t>  Military </a:t>
            </a:r>
            <a:r>
              <a:rPr lang="en-US" sz="1800" dirty="0"/>
              <a:t>dependent’s ID card. </a:t>
            </a:r>
          </a:p>
          <a:p>
            <a:pPr marL="0" indent="0" eaLnBrk="1" fontAlgn="t" hangingPunct="1">
              <a:buFontTx/>
              <a:buNone/>
              <a:defRPr/>
            </a:pPr>
            <a:r>
              <a:rPr lang="en-US" sz="1800" dirty="0"/>
              <a:t>6. </a:t>
            </a:r>
            <a:r>
              <a:rPr lang="en-US" sz="1800" dirty="0" smtClean="0"/>
              <a:t>  Driver’s </a:t>
            </a:r>
            <a:r>
              <a:rPr lang="en-US" sz="1800" dirty="0"/>
              <a:t>license issued by a Canadian government authority. </a:t>
            </a:r>
          </a:p>
          <a:p>
            <a:pPr algn="ctr">
              <a:buFontTx/>
              <a:buNone/>
              <a:defRPr/>
            </a:pPr>
            <a:endParaRPr lang="en-US" dirty="0" smtClean="0"/>
          </a:p>
          <a:p>
            <a:pPr>
              <a:buFontTx/>
              <a:buNone/>
              <a:defRPr/>
            </a:pPr>
            <a:endParaRPr lang="en-US" sz="1000" dirty="0" smtClean="0"/>
          </a:p>
        </p:txBody>
      </p:sp>
    </p:spTree>
    <p:extLst>
      <p:ext uri="{BB962C8B-B14F-4D97-AF65-F5344CB8AC3E}">
        <p14:creationId xmlns:p14="http://schemas.microsoft.com/office/powerpoint/2010/main" val="186050293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66800" y="0"/>
            <a:ext cx="51054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Oval 4"/>
          <p:cNvSpPr/>
          <p:nvPr/>
        </p:nvSpPr>
        <p:spPr>
          <a:xfrm flipV="1">
            <a:off x="2971800" y="990600"/>
            <a:ext cx="914400" cy="22860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Oval 5"/>
          <p:cNvSpPr/>
          <p:nvPr/>
        </p:nvSpPr>
        <p:spPr>
          <a:xfrm flipV="1">
            <a:off x="3429000" y="4038600"/>
            <a:ext cx="685800" cy="22860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Oval 6"/>
          <p:cNvSpPr/>
          <p:nvPr/>
        </p:nvSpPr>
        <p:spPr>
          <a:xfrm flipV="1">
            <a:off x="3429000" y="4267200"/>
            <a:ext cx="762000" cy="22860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1447800" y="4419600"/>
            <a:ext cx="1905000" cy="152400"/>
          </a:xfrm>
          <a:prstGeom prst="rect">
            <a:avLst/>
          </a:prstGeom>
          <a:no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p:cNvSpPr/>
          <p:nvPr/>
        </p:nvSpPr>
        <p:spPr>
          <a:xfrm>
            <a:off x="4343400" y="4419600"/>
            <a:ext cx="1600200" cy="152400"/>
          </a:xfrm>
          <a:prstGeom prst="rect">
            <a:avLst/>
          </a:prstGeom>
          <a:no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p:cNvSpPr/>
          <p:nvPr/>
        </p:nvSpPr>
        <p:spPr>
          <a:xfrm>
            <a:off x="1295400" y="4572000"/>
            <a:ext cx="2667000" cy="228600"/>
          </a:xfrm>
          <a:prstGeom prst="rect">
            <a:avLst/>
          </a:prstGeom>
          <a:no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64682269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p:cNvSpPr>
            <a:spLocks noGrp="1" noChangeArrowheads="1"/>
          </p:cNvSpPr>
          <p:nvPr>
            <p:ph type="title"/>
          </p:nvPr>
        </p:nvSpPr>
        <p:spPr>
          <a:xfrm>
            <a:off x="457200" y="228600"/>
            <a:ext cx="8229600" cy="792162"/>
          </a:xfrm>
        </p:spPr>
        <p:txBody>
          <a:bodyPr>
            <a:noAutofit/>
          </a:bodyPr>
          <a:lstStyle/>
          <a:p>
            <a:r>
              <a:rPr lang="en-US" sz="3200" b="1" dirty="0" smtClean="0"/>
              <a:t>Acceptable Documents: List C</a:t>
            </a:r>
            <a:br>
              <a:rPr lang="en-US" sz="3200" b="1" dirty="0" smtClean="0"/>
            </a:br>
            <a:endParaRPr lang="en-US" sz="3200" b="1" dirty="0" smtClean="0"/>
          </a:p>
        </p:txBody>
      </p:sp>
      <p:sp>
        <p:nvSpPr>
          <p:cNvPr id="10243" name="Rectangle 3"/>
          <p:cNvSpPr>
            <a:spLocks noGrp="1" noChangeArrowheads="1"/>
          </p:cNvSpPr>
          <p:nvPr>
            <p:ph type="body" idx="1"/>
          </p:nvPr>
        </p:nvSpPr>
        <p:spPr>
          <a:xfrm>
            <a:off x="990600" y="914400"/>
            <a:ext cx="7696200" cy="4953000"/>
          </a:xfrm>
        </p:spPr>
        <p:txBody>
          <a:bodyPr>
            <a:normAutofit fontScale="85000" lnSpcReduction="20000"/>
          </a:bodyPr>
          <a:lstStyle/>
          <a:p>
            <a:pPr>
              <a:buFontTx/>
              <a:buNone/>
              <a:defRPr/>
            </a:pPr>
            <a:r>
              <a:rPr lang="en-US" sz="2800" dirty="0" smtClean="0"/>
              <a:t>List C consists of documents that establish </a:t>
            </a:r>
            <a:r>
              <a:rPr lang="en-US" sz="2800" b="1" dirty="0" smtClean="0">
                <a:solidFill>
                  <a:srgbClr val="FF0000"/>
                </a:solidFill>
                <a:effectLst>
                  <a:outerShdw blurRad="38100" dist="38100" dir="2700000" algn="tl">
                    <a:srgbClr val="000000">
                      <a:alpha val="43137"/>
                    </a:srgbClr>
                  </a:outerShdw>
                </a:effectLst>
              </a:rPr>
              <a:t>employment  authorization</a:t>
            </a:r>
            <a:r>
              <a:rPr lang="en-US" sz="2800" dirty="0"/>
              <a:t>.</a:t>
            </a:r>
            <a:endParaRPr lang="en-US" sz="2800" dirty="0" smtClean="0">
              <a:solidFill>
                <a:srgbClr val="FF0000"/>
              </a:solidFill>
            </a:endParaRPr>
          </a:p>
          <a:p>
            <a:pPr marL="0" indent="0" eaLnBrk="1" fontAlgn="t" hangingPunct="1">
              <a:buFontTx/>
              <a:buNone/>
              <a:defRPr/>
            </a:pPr>
            <a:endParaRPr lang="en-US" sz="1600" dirty="0" smtClean="0"/>
          </a:p>
          <a:p>
            <a:pPr marL="0" indent="0" eaLnBrk="1" fontAlgn="t" hangingPunct="1">
              <a:buFontTx/>
              <a:buNone/>
              <a:defRPr/>
            </a:pPr>
            <a:r>
              <a:rPr lang="en-US" sz="1600" dirty="0" smtClean="0"/>
              <a:t>1.   U.S</a:t>
            </a:r>
            <a:r>
              <a:rPr lang="en-US" sz="1600" dirty="0"/>
              <a:t>. Social Security account number card other than one that specifies on the face that the issuance of the card does not authorize employment in the United States. </a:t>
            </a:r>
          </a:p>
          <a:p>
            <a:pPr marL="0" indent="0" eaLnBrk="1" fontAlgn="t" hangingPunct="1">
              <a:buFontTx/>
              <a:buNone/>
              <a:defRPr/>
            </a:pPr>
            <a:r>
              <a:rPr lang="en-US" sz="1600" b="1" dirty="0"/>
              <a:t>NOTE: </a:t>
            </a:r>
            <a:r>
              <a:rPr lang="en-US" sz="1600" dirty="0"/>
              <a:t>A copy (such as a metal or plastic reproduction) is not acceptable. </a:t>
            </a:r>
            <a:endParaRPr lang="en-US" sz="1600" dirty="0" smtClean="0"/>
          </a:p>
          <a:p>
            <a:pPr marL="0" indent="0" eaLnBrk="1" fontAlgn="t" hangingPunct="1">
              <a:buFontTx/>
              <a:buNone/>
              <a:defRPr/>
            </a:pPr>
            <a:endParaRPr lang="en-US" sz="1600" dirty="0" smtClean="0"/>
          </a:p>
          <a:p>
            <a:pPr eaLnBrk="1" fontAlgn="t" hangingPunct="1">
              <a:buFontTx/>
              <a:buAutoNum type="arabicPeriod" startAt="2"/>
              <a:defRPr/>
            </a:pPr>
            <a:r>
              <a:rPr lang="en-US" sz="1600" dirty="0" smtClean="0"/>
              <a:t>Certification </a:t>
            </a:r>
            <a:r>
              <a:rPr lang="en-US" sz="1600" dirty="0"/>
              <a:t>of Birth Abroad issued by the U.S. Department of State (Form FS-545). </a:t>
            </a:r>
            <a:endParaRPr lang="en-US" sz="1600" dirty="0" smtClean="0"/>
          </a:p>
          <a:p>
            <a:pPr eaLnBrk="1" fontAlgn="t" hangingPunct="1">
              <a:buFontTx/>
              <a:buAutoNum type="arabicPeriod" startAt="2"/>
              <a:defRPr/>
            </a:pPr>
            <a:endParaRPr lang="en-US" sz="1600" dirty="0"/>
          </a:p>
          <a:p>
            <a:pPr eaLnBrk="1" fontAlgn="t" hangingPunct="1">
              <a:buFontTx/>
              <a:buAutoNum type="arabicPeriod" startAt="3"/>
              <a:defRPr/>
            </a:pPr>
            <a:r>
              <a:rPr lang="en-US" sz="1600" dirty="0" smtClean="0"/>
              <a:t>Certification </a:t>
            </a:r>
            <a:r>
              <a:rPr lang="en-US" sz="1600" dirty="0"/>
              <a:t>of Report of Birth issued by the U.S. Department of State (Form DS-1350</a:t>
            </a:r>
            <a:r>
              <a:rPr lang="en-US" sz="1600" dirty="0" smtClean="0"/>
              <a:t>).</a:t>
            </a:r>
          </a:p>
          <a:p>
            <a:pPr eaLnBrk="1" fontAlgn="t" hangingPunct="1">
              <a:buFontTx/>
              <a:buAutoNum type="arabicPeriod" startAt="3"/>
              <a:defRPr/>
            </a:pPr>
            <a:endParaRPr lang="en-US" sz="1600" dirty="0"/>
          </a:p>
          <a:p>
            <a:pPr eaLnBrk="1" fontAlgn="t" hangingPunct="1">
              <a:buFontTx/>
              <a:buAutoNum type="arabicPeriod" startAt="4"/>
              <a:defRPr/>
            </a:pPr>
            <a:r>
              <a:rPr lang="en-US" sz="1600" dirty="0" smtClean="0"/>
              <a:t>Identification </a:t>
            </a:r>
            <a:r>
              <a:rPr lang="en-US" sz="1600" dirty="0"/>
              <a:t>Card for Use of Resident Citizen in the United States (Form I-179). </a:t>
            </a:r>
            <a:endParaRPr lang="en-US" sz="1600" dirty="0" smtClean="0"/>
          </a:p>
          <a:p>
            <a:pPr eaLnBrk="1" fontAlgn="t" hangingPunct="1">
              <a:buFontTx/>
              <a:buAutoNum type="arabicPeriod" startAt="4"/>
              <a:defRPr/>
            </a:pPr>
            <a:endParaRPr lang="en-US" sz="1600" dirty="0"/>
          </a:p>
          <a:p>
            <a:pPr eaLnBrk="1" fontAlgn="t" hangingPunct="1">
              <a:buFontTx/>
              <a:buAutoNum type="arabicPeriod" startAt="5"/>
              <a:defRPr/>
            </a:pPr>
            <a:r>
              <a:rPr lang="en-US" sz="1600" dirty="0" smtClean="0"/>
              <a:t>Original </a:t>
            </a:r>
            <a:r>
              <a:rPr lang="en-US" sz="1600" dirty="0"/>
              <a:t>or certified copy of a birth certificate issued by a state, county, municipal authority or outlying possession of the United States </a:t>
            </a:r>
            <a:r>
              <a:rPr lang="en-US" sz="1600" b="1" dirty="0"/>
              <a:t>bearing an official seal</a:t>
            </a:r>
            <a:r>
              <a:rPr lang="en-US" sz="1600" dirty="0" smtClean="0"/>
              <a:t>.</a:t>
            </a:r>
          </a:p>
          <a:p>
            <a:pPr eaLnBrk="1" fontAlgn="t" hangingPunct="1">
              <a:buFontTx/>
              <a:buAutoNum type="arabicPeriod" startAt="5"/>
              <a:defRPr/>
            </a:pPr>
            <a:endParaRPr lang="en-US" sz="1600" dirty="0"/>
          </a:p>
          <a:p>
            <a:pPr eaLnBrk="1" fontAlgn="t" hangingPunct="1">
              <a:buFontTx/>
              <a:buAutoNum type="arabicPeriod" startAt="6"/>
              <a:defRPr/>
            </a:pPr>
            <a:r>
              <a:rPr lang="en-US" sz="1600" dirty="0" smtClean="0"/>
              <a:t>Native </a:t>
            </a:r>
            <a:r>
              <a:rPr lang="en-US" sz="1600" dirty="0"/>
              <a:t>American tribal document. </a:t>
            </a:r>
            <a:endParaRPr lang="en-US" sz="1600" dirty="0" smtClean="0"/>
          </a:p>
          <a:p>
            <a:pPr eaLnBrk="1" fontAlgn="t" hangingPunct="1">
              <a:buFontTx/>
              <a:buAutoNum type="arabicPeriod" startAt="6"/>
              <a:defRPr/>
            </a:pPr>
            <a:endParaRPr lang="en-US" sz="1600" dirty="0"/>
          </a:p>
          <a:p>
            <a:pPr eaLnBrk="1" fontAlgn="t" hangingPunct="1">
              <a:buFontTx/>
              <a:buAutoNum type="arabicPeriod" startAt="7"/>
              <a:defRPr/>
            </a:pPr>
            <a:r>
              <a:rPr lang="en-US" sz="1600" dirty="0" smtClean="0"/>
              <a:t>U.S</a:t>
            </a:r>
            <a:r>
              <a:rPr lang="en-US" sz="1600" dirty="0"/>
              <a:t>. Citizen Identification Card (Form I-197</a:t>
            </a:r>
            <a:r>
              <a:rPr lang="en-US" sz="1600" dirty="0" smtClean="0"/>
              <a:t>).</a:t>
            </a:r>
          </a:p>
          <a:p>
            <a:pPr eaLnBrk="1" fontAlgn="t" hangingPunct="1">
              <a:buFontTx/>
              <a:buAutoNum type="arabicPeriod" startAt="7"/>
              <a:defRPr/>
            </a:pPr>
            <a:endParaRPr lang="en-US" sz="1600" dirty="0"/>
          </a:p>
          <a:p>
            <a:pPr marL="0" indent="0" eaLnBrk="1" fontAlgn="t" hangingPunct="1">
              <a:buFontTx/>
              <a:buNone/>
              <a:defRPr/>
            </a:pPr>
            <a:r>
              <a:rPr lang="en-US" sz="1600" dirty="0" smtClean="0"/>
              <a:t>8.   Employment </a:t>
            </a:r>
            <a:r>
              <a:rPr lang="en-US" sz="1600" dirty="0"/>
              <a:t>authorization document issued by DHS. </a:t>
            </a:r>
          </a:p>
          <a:p>
            <a:pPr marL="0" indent="0" algn="ctr">
              <a:buFontTx/>
              <a:buNone/>
              <a:defRPr/>
            </a:pPr>
            <a:endParaRPr lang="en-US" sz="1600" dirty="0" smtClean="0"/>
          </a:p>
          <a:p>
            <a:pPr marL="0" indent="0" algn="ctr">
              <a:buFontTx/>
              <a:buNone/>
              <a:defRPr/>
            </a:pPr>
            <a:endParaRPr lang="en-US" sz="1600" dirty="0" smtClean="0"/>
          </a:p>
          <a:p>
            <a:pPr marL="0" indent="0">
              <a:buFontTx/>
              <a:buNone/>
              <a:defRPr/>
            </a:pPr>
            <a:endParaRPr lang="en-US" sz="1600" dirty="0" smtClean="0"/>
          </a:p>
        </p:txBody>
      </p:sp>
    </p:spTree>
    <p:extLst>
      <p:ext uri="{BB962C8B-B14F-4D97-AF65-F5344CB8AC3E}">
        <p14:creationId xmlns:p14="http://schemas.microsoft.com/office/powerpoint/2010/main" val="84092370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66800" y="0"/>
            <a:ext cx="51054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Oval 4"/>
          <p:cNvSpPr/>
          <p:nvPr/>
        </p:nvSpPr>
        <p:spPr>
          <a:xfrm flipV="1">
            <a:off x="4572000" y="990600"/>
            <a:ext cx="1447800" cy="22860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Oval 5"/>
          <p:cNvSpPr/>
          <p:nvPr/>
        </p:nvSpPr>
        <p:spPr>
          <a:xfrm flipV="1">
            <a:off x="3429000" y="4038600"/>
            <a:ext cx="685800" cy="22860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Oval 6"/>
          <p:cNvSpPr/>
          <p:nvPr/>
        </p:nvSpPr>
        <p:spPr>
          <a:xfrm flipV="1">
            <a:off x="3429000" y="4267200"/>
            <a:ext cx="762000" cy="22860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1447800" y="4419600"/>
            <a:ext cx="1905000" cy="152400"/>
          </a:xfrm>
          <a:prstGeom prst="rect">
            <a:avLst/>
          </a:prstGeom>
          <a:no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p:cNvSpPr/>
          <p:nvPr/>
        </p:nvSpPr>
        <p:spPr>
          <a:xfrm>
            <a:off x="4343400" y="4419600"/>
            <a:ext cx="1600200" cy="152400"/>
          </a:xfrm>
          <a:prstGeom prst="rect">
            <a:avLst/>
          </a:prstGeom>
          <a:no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p:cNvSpPr/>
          <p:nvPr/>
        </p:nvSpPr>
        <p:spPr>
          <a:xfrm>
            <a:off x="1295400" y="4572000"/>
            <a:ext cx="2667000" cy="228600"/>
          </a:xfrm>
          <a:prstGeom prst="rect">
            <a:avLst/>
          </a:prstGeom>
          <a:no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96143139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66800" y="0"/>
            <a:ext cx="51054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Oval 4"/>
          <p:cNvSpPr/>
          <p:nvPr/>
        </p:nvSpPr>
        <p:spPr>
          <a:xfrm flipV="1">
            <a:off x="4800600" y="990600"/>
            <a:ext cx="1066800" cy="30480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Oval 5"/>
          <p:cNvSpPr/>
          <p:nvPr/>
        </p:nvSpPr>
        <p:spPr>
          <a:xfrm flipV="1">
            <a:off x="3429000" y="4038600"/>
            <a:ext cx="685800" cy="22860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Oval 6"/>
          <p:cNvSpPr/>
          <p:nvPr/>
        </p:nvSpPr>
        <p:spPr>
          <a:xfrm flipV="1">
            <a:off x="3429000" y="4267200"/>
            <a:ext cx="762000" cy="22860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1447800" y="4419600"/>
            <a:ext cx="1905000" cy="152400"/>
          </a:xfrm>
          <a:prstGeom prst="rect">
            <a:avLst/>
          </a:prstGeom>
          <a:no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p:cNvSpPr/>
          <p:nvPr/>
        </p:nvSpPr>
        <p:spPr>
          <a:xfrm>
            <a:off x="4343400" y="4419600"/>
            <a:ext cx="1600200" cy="152400"/>
          </a:xfrm>
          <a:prstGeom prst="rect">
            <a:avLst/>
          </a:prstGeom>
          <a:no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p:cNvSpPr/>
          <p:nvPr/>
        </p:nvSpPr>
        <p:spPr>
          <a:xfrm>
            <a:off x="1295400" y="4572000"/>
            <a:ext cx="2667000" cy="228600"/>
          </a:xfrm>
          <a:prstGeom prst="rect">
            <a:avLst/>
          </a:prstGeom>
          <a:no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Oval 8"/>
          <p:cNvSpPr/>
          <p:nvPr/>
        </p:nvSpPr>
        <p:spPr>
          <a:xfrm flipV="1">
            <a:off x="2971800" y="990600"/>
            <a:ext cx="914400" cy="22860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Rectangle 1"/>
          <p:cNvSpPr/>
          <p:nvPr/>
        </p:nvSpPr>
        <p:spPr>
          <a:xfrm>
            <a:off x="4267200" y="990600"/>
            <a:ext cx="381000" cy="228600"/>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79617599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a:spLocks noGrp="1" noChangeArrowheads="1"/>
          </p:cNvSpPr>
          <p:nvPr>
            <p:ph type="title"/>
          </p:nvPr>
        </p:nvSpPr>
        <p:spPr>
          <a:xfrm>
            <a:off x="457200" y="304800"/>
            <a:ext cx="8229600" cy="1143000"/>
          </a:xfrm>
        </p:spPr>
        <p:txBody>
          <a:bodyPr>
            <a:normAutofit/>
          </a:bodyPr>
          <a:lstStyle/>
          <a:p>
            <a:r>
              <a:rPr lang="en-US" sz="3200" b="1" dirty="0" smtClean="0"/>
              <a:t>Section 3 -  Re-verification/Rehire</a:t>
            </a:r>
          </a:p>
        </p:txBody>
      </p:sp>
      <p:sp>
        <p:nvSpPr>
          <p:cNvPr id="21507" name="Rectangle 3"/>
          <p:cNvSpPr>
            <a:spLocks noGrp="1" noChangeArrowheads="1"/>
          </p:cNvSpPr>
          <p:nvPr>
            <p:ph type="body" idx="1"/>
          </p:nvPr>
        </p:nvSpPr>
        <p:spPr>
          <a:xfrm>
            <a:off x="990600" y="1219200"/>
            <a:ext cx="7848600" cy="5410200"/>
          </a:xfrm>
        </p:spPr>
        <p:txBody>
          <a:bodyPr>
            <a:normAutofit fontScale="92500" lnSpcReduction="10000"/>
          </a:bodyPr>
          <a:lstStyle/>
          <a:p>
            <a:pPr>
              <a:buFont typeface="Wingdings" pitchFamily="2" charset="2"/>
              <a:buChar char="§"/>
            </a:pPr>
            <a:endParaRPr lang="en-US" sz="1000" dirty="0" smtClean="0"/>
          </a:p>
          <a:p>
            <a:pPr marL="0" indent="0">
              <a:buNone/>
            </a:pPr>
            <a:r>
              <a:rPr lang="en-US" sz="2800" b="1" dirty="0" smtClean="0"/>
              <a:t>Re-verification:</a:t>
            </a:r>
          </a:p>
          <a:p>
            <a:pPr>
              <a:buFont typeface="Wingdings" pitchFamily="2" charset="2"/>
              <a:buChar char="§"/>
            </a:pPr>
            <a:r>
              <a:rPr lang="en-US" sz="1900" dirty="0" smtClean="0"/>
              <a:t>U.S. citizens and noncitizen nationals never need re-verification.</a:t>
            </a:r>
          </a:p>
          <a:p>
            <a:pPr>
              <a:buFont typeface="Wingdings" pitchFamily="2" charset="2"/>
              <a:buChar char="§"/>
            </a:pPr>
            <a:r>
              <a:rPr lang="en-US" sz="1900" dirty="0" smtClean="0"/>
              <a:t>Do not re-verify an Alien Registration Receipt Card/Permanent Resident Card (Form I-551) or a List B document that has expired. </a:t>
            </a:r>
          </a:p>
          <a:p>
            <a:pPr>
              <a:buFont typeface="Wingdings" pitchFamily="2" charset="2"/>
              <a:buChar char="§"/>
            </a:pPr>
            <a:r>
              <a:rPr lang="en-US" sz="1900" dirty="0" smtClean="0"/>
              <a:t>Employees cannot work beyond the date their employment authorization expires without re-verifying their authorization to work in the U.S. </a:t>
            </a:r>
          </a:p>
          <a:p>
            <a:pPr marL="0" indent="0">
              <a:buNone/>
            </a:pPr>
            <a:r>
              <a:rPr lang="en-US" sz="2800" b="1" dirty="0" smtClean="0"/>
              <a:t>Rehire:</a:t>
            </a:r>
            <a:r>
              <a:rPr lang="en-US" b="1" dirty="0" smtClean="0"/>
              <a:t> </a:t>
            </a:r>
          </a:p>
          <a:p>
            <a:r>
              <a:rPr lang="en-US" sz="2100" dirty="0"/>
              <a:t>If the employee is rehired within three (3) years of the date the Form I-9 was originally completed, you have a choice of re-verifying the rehire with the use of Section 3 or by completing a new Form I-9 for the rehire. </a:t>
            </a:r>
            <a:r>
              <a:rPr lang="en-US" sz="2100" i="1" dirty="0"/>
              <a:t>(Employer should choose the method and be consistent)</a:t>
            </a:r>
          </a:p>
          <a:p>
            <a:pPr>
              <a:buFont typeface="Wingdings" pitchFamily="2" charset="2"/>
              <a:buChar char="§"/>
            </a:pPr>
            <a:r>
              <a:rPr lang="en-US" sz="2100" dirty="0" smtClean="0"/>
              <a:t>Update </a:t>
            </a:r>
            <a:r>
              <a:rPr lang="en-US" sz="2100" dirty="0"/>
              <a:t>or complete a new Form I-9 on the date re-employment begins.</a:t>
            </a:r>
          </a:p>
          <a:p>
            <a:pPr>
              <a:buFont typeface="Wingdings" pitchFamily="2" charset="2"/>
              <a:buChar char="§"/>
            </a:pPr>
            <a:r>
              <a:rPr lang="en-US" sz="2100" dirty="0" smtClean="0"/>
              <a:t>You </a:t>
            </a:r>
            <a:r>
              <a:rPr lang="en-US" sz="2100" dirty="0"/>
              <a:t>must complete a new Form I-9 if the original Form I-9 has been replaced by a newer version.</a:t>
            </a:r>
          </a:p>
          <a:p>
            <a:pPr marL="0" indent="0">
              <a:buNone/>
            </a:pPr>
            <a:r>
              <a:rPr lang="en-US" b="1" dirty="0"/>
              <a:t>	</a:t>
            </a:r>
            <a:endParaRPr lang="en-US" b="1" dirty="0" smtClean="0"/>
          </a:p>
          <a:p>
            <a:pPr marL="0" indent="0">
              <a:buNone/>
            </a:pPr>
            <a:endParaRPr lang="en-US" b="1" dirty="0" smtClean="0"/>
          </a:p>
          <a:p>
            <a:endParaRPr lang="en-US" dirty="0" smtClean="0"/>
          </a:p>
          <a:p>
            <a:pPr>
              <a:buFontTx/>
              <a:buNone/>
            </a:pPr>
            <a:endParaRPr lang="en-US" dirty="0" smtClean="0"/>
          </a:p>
        </p:txBody>
      </p:sp>
    </p:spTree>
    <p:extLst>
      <p:ext uri="{BB962C8B-B14F-4D97-AF65-F5344CB8AC3E}">
        <p14:creationId xmlns:p14="http://schemas.microsoft.com/office/powerpoint/2010/main" val="236773601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Colorado Affirmation Form</a:t>
            </a:r>
            <a:endParaRPr lang="en-US" dirty="0"/>
          </a:p>
        </p:txBody>
      </p:sp>
      <p:sp>
        <p:nvSpPr>
          <p:cNvPr id="3" name="Content Placeholder 2"/>
          <p:cNvSpPr>
            <a:spLocks noGrp="1"/>
          </p:cNvSpPr>
          <p:nvPr>
            <p:ph idx="1"/>
          </p:nvPr>
        </p:nvSpPr>
        <p:spPr/>
        <p:txBody>
          <a:bodyPr/>
          <a:lstStyle/>
          <a:p>
            <a:r>
              <a:rPr lang="en-US" dirty="0" smtClean="0"/>
              <a:t>Colorado State Employment Verification</a:t>
            </a:r>
          </a:p>
          <a:p>
            <a:r>
              <a:rPr lang="en-US" dirty="0" smtClean="0"/>
              <a:t>In Addition to the Federal Form I-9 form</a:t>
            </a:r>
          </a:p>
          <a:p>
            <a:r>
              <a:rPr lang="en-US" dirty="0" smtClean="0"/>
              <a:t>Affirm four requirements:</a:t>
            </a:r>
          </a:p>
          <a:p>
            <a:pPr lvl="1"/>
            <a:r>
              <a:rPr lang="en-US" sz="2400" dirty="0" smtClean="0"/>
              <a:t>Examined legal work status</a:t>
            </a:r>
          </a:p>
          <a:p>
            <a:pPr lvl="1"/>
            <a:r>
              <a:rPr lang="en-US" sz="2400" dirty="0" smtClean="0"/>
              <a:t>Retained file copies of the documents required</a:t>
            </a:r>
          </a:p>
          <a:p>
            <a:pPr lvl="1"/>
            <a:r>
              <a:rPr lang="en-US" sz="2400" dirty="0" smtClean="0"/>
              <a:t>Not altered or falsified employees identification documents</a:t>
            </a:r>
          </a:p>
          <a:p>
            <a:pPr lvl="1"/>
            <a:r>
              <a:rPr lang="en-US" sz="2400" dirty="0" smtClean="0"/>
              <a:t>Not knowing hired an unauthorized alien.</a:t>
            </a:r>
          </a:p>
          <a:p>
            <a:pPr lvl="1"/>
            <a:endParaRPr lang="en-US" dirty="0"/>
          </a:p>
          <a:p>
            <a:pPr marL="457200" lvl="1" indent="0">
              <a:buNone/>
            </a:pPr>
            <a:endParaRPr lang="en-US" dirty="0"/>
          </a:p>
        </p:txBody>
      </p:sp>
    </p:spTree>
    <p:extLst>
      <p:ext uri="{BB962C8B-B14F-4D97-AF65-F5344CB8AC3E}">
        <p14:creationId xmlns:p14="http://schemas.microsoft.com/office/powerpoint/2010/main" val="114794674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9425" y="301625"/>
            <a:ext cx="8185150" cy="62547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05889221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Test  </a:t>
            </a:r>
            <a:r>
              <a:rPr lang="en-US" dirty="0" smtClean="0">
                <a:sym typeface="Wingdings" pitchFamily="2" charset="2"/>
              </a:rPr>
              <a:t></a:t>
            </a:r>
            <a:endParaRPr lang="en-US" dirty="0"/>
          </a:p>
        </p:txBody>
      </p:sp>
      <p:sp>
        <p:nvSpPr>
          <p:cNvPr id="3" name="Content Placeholder 2"/>
          <p:cNvSpPr>
            <a:spLocks noGrp="1"/>
          </p:cNvSpPr>
          <p:nvPr>
            <p:ph idx="1"/>
          </p:nvPr>
        </p:nvSpPr>
        <p:spPr/>
        <p:txBody>
          <a:bodyPr>
            <a:normAutofit fontScale="70000" lnSpcReduction="20000"/>
          </a:bodyPr>
          <a:lstStyle/>
          <a:p>
            <a:r>
              <a:rPr lang="en-US" dirty="0"/>
              <a:t>Must I complete an I-9 form for interns and unpaid employees</a:t>
            </a:r>
            <a:r>
              <a:rPr lang="en-US" dirty="0" smtClean="0"/>
              <a:t>?</a:t>
            </a:r>
          </a:p>
          <a:p>
            <a:r>
              <a:rPr lang="en-US" dirty="0">
                <a:solidFill>
                  <a:srgbClr val="0070C0"/>
                </a:solidFill>
              </a:rPr>
              <a:t>May I accept a photocopy of a document presented by a new hire?</a:t>
            </a:r>
          </a:p>
          <a:p>
            <a:r>
              <a:rPr lang="en-US" dirty="0"/>
              <a:t>Can I accept an expired document (passport, driver's license, etc.) to establish a new hire's identity for I-9 purposes</a:t>
            </a:r>
            <a:r>
              <a:rPr lang="en-US" dirty="0" smtClean="0"/>
              <a:t>?</a:t>
            </a:r>
          </a:p>
          <a:p>
            <a:r>
              <a:rPr lang="en-US" dirty="0">
                <a:solidFill>
                  <a:srgbClr val="0070C0"/>
                </a:solidFill>
              </a:rPr>
              <a:t>Can I refuse to hire a person who shows an employment authorization card that will expire in three months?</a:t>
            </a:r>
          </a:p>
          <a:p>
            <a:r>
              <a:rPr lang="en-US" dirty="0" smtClean="0"/>
              <a:t>May </a:t>
            </a:r>
            <a:r>
              <a:rPr lang="en-US" dirty="0"/>
              <a:t>I terminate an employee who fails to produce the required documents within three business days of his or her start date? </a:t>
            </a:r>
            <a:endParaRPr lang="en-US" dirty="0" smtClean="0"/>
          </a:p>
          <a:p>
            <a:r>
              <a:rPr lang="en-US" dirty="0">
                <a:solidFill>
                  <a:srgbClr val="0070C0"/>
                </a:solidFill>
              </a:rPr>
              <a:t>Do I need to complete a new Form I-9 when one of my </a:t>
            </a:r>
            <a:r>
              <a:rPr lang="en-US" dirty="0" smtClean="0">
                <a:solidFill>
                  <a:srgbClr val="0070C0"/>
                </a:solidFill>
              </a:rPr>
              <a:t>employees transfers </a:t>
            </a:r>
            <a:r>
              <a:rPr lang="en-US" dirty="0">
                <a:solidFill>
                  <a:srgbClr val="0070C0"/>
                </a:solidFill>
              </a:rPr>
              <a:t>to another </a:t>
            </a:r>
            <a:r>
              <a:rPr lang="en-US" dirty="0" smtClean="0">
                <a:solidFill>
                  <a:srgbClr val="0070C0"/>
                </a:solidFill>
              </a:rPr>
              <a:t>school  or a different location</a:t>
            </a:r>
            <a:r>
              <a:rPr lang="en-US" dirty="0">
                <a:solidFill>
                  <a:srgbClr val="0070C0"/>
                </a:solidFill>
              </a:rPr>
              <a:t>? </a:t>
            </a:r>
          </a:p>
          <a:p>
            <a:r>
              <a:rPr lang="en-US" dirty="0"/>
              <a:t>The name on the document my employee presented to me is spelled slightly differently than the name she entered in Section 1 of Form I-9. Can I accept this document?</a:t>
            </a:r>
          </a:p>
          <a:p>
            <a:endParaRPr lang="en-US" b="1" dirty="0"/>
          </a:p>
          <a:p>
            <a:endParaRPr lang="en-US" b="1" dirty="0"/>
          </a:p>
          <a:p>
            <a:endParaRPr lang="en-US" dirty="0"/>
          </a:p>
        </p:txBody>
      </p:sp>
    </p:spTree>
    <p:extLst>
      <p:ext uri="{BB962C8B-B14F-4D97-AF65-F5344CB8AC3E}">
        <p14:creationId xmlns:p14="http://schemas.microsoft.com/office/powerpoint/2010/main" val="329177995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Slide Number Placeholder 3"/>
          <p:cNvSpPr txBox="1">
            <a:spLocks noGrp="1"/>
          </p:cNvSpPr>
          <p:nvPr/>
        </p:nvSpPr>
        <p:spPr bwMode="auto">
          <a:xfrm>
            <a:off x="8531225" y="6629400"/>
            <a:ext cx="311150" cy="22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nchor="ctr">
            <a:spAutoFit/>
          </a:bodyPr>
          <a:lstStyle>
            <a:lvl1pPr eaLnBrk="0" hangingPunct="0">
              <a:defRPr b="1">
                <a:solidFill>
                  <a:schemeClr val="tx1"/>
                </a:solidFill>
                <a:latin typeface="Arial" charset="0"/>
                <a:cs typeface="Arial" charset="0"/>
              </a:defRPr>
            </a:lvl1pPr>
            <a:lvl2pPr marL="742950" indent="-285750" eaLnBrk="0" hangingPunct="0">
              <a:defRPr b="1">
                <a:solidFill>
                  <a:schemeClr val="tx1"/>
                </a:solidFill>
                <a:latin typeface="Arial" charset="0"/>
                <a:cs typeface="Arial" charset="0"/>
              </a:defRPr>
            </a:lvl2pPr>
            <a:lvl3pPr marL="1143000" indent="-228600" eaLnBrk="0" hangingPunct="0">
              <a:defRPr b="1">
                <a:solidFill>
                  <a:schemeClr val="tx1"/>
                </a:solidFill>
                <a:latin typeface="Arial" charset="0"/>
                <a:cs typeface="Arial" charset="0"/>
              </a:defRPr>
            </a:lvl3pPr>
            <a:lvl4pPr marL="1600200" indent="-228600" eaLnBrk="0" hangingPunct="0">
              <a:defRPr b="1">
                <a:solidFill>
                  <a:schemeClr val="tx1"/>
                </a:solidFill>
                <a:latin typeface="Arial" charset="0"/>
                <a:cs typeface="Arial" charset="0"/>
              </a:defRPr>
            </a:lvl4pPr>
            <a:lvl5pPr marL="2057400" indent="-228600" eaLnBrk="0" hangingPunct="0">
              <a:defRPr b="1">
                <a:solidFill>
                  <a:schemeClr val="tx1"/>
                </a:solidFill>
                <a:latin typeface="Arial" charset="0"/>
                <a:cs typeface="Arial" charset="0"/>
              </a:defRPr>
            </a:lvl5pPr>
            <a:lvl6pPr marL="2514600" indent="-228600" eaLnBrk="0" fontAlgn="base" hangingPunct="0">
              <a:spcBef>
                <a:spcPct val="0"/>
              </a:spcBef>
              <a:spcAft>
                <a:spcPct val="0"/>
              </a:spcAft>
              <a:defRPr b="1">
                <a:solidFill>
                  <a:schemeClr val="tx1"/>
                </a:solidFill>
                <a:latin typeface="Arial" charset="0"/>
                <a:cs typeface="Arial" charset="0"/>
              </a:defRPr>
            </a:lvl6pPr>
            <a:lvl7pPr marL="2971800" indent="-228600" eaLnBrk="0" fontAlgn="base" hangingPunct="0">
              <a:spcBef>
                <a:spcPct val="0"/>
              </a:spcBef>
              <a:spcAft>
                <a:spcPct val="0"/>
              </a:spcAft>
              <a:defRPr b="1">
                <a:solidFill>
                  <a:schemeClr val="tx1"/>
                </a:solidFill>
                <a:latin typeface="Arial" charset="0"/>
                <a:cs typeface="Arial" charset="0"/>
              </a:defRPr>
            </a:lvl7pPr>
            <a:lvl8pPr marL="3429000" indent="-228600" eaLnBrk="0" fontAlgn="base" hangingPunct="0">
              <a:spcBef>
                <a:spcPct val="0"/>
              </a:spcBef>
              <a:spcAft>
                <a:spcPct val="0"/>
              </a:spcAft>
              <a:defRPr b="1">
                <a:solidFill>
                  <a:schemeClr val="tx1"/>
                </a:solidFill>
                <a:latin typeface="Arial" charset="0"/>
                <a:cs typeface="Arial" charset="0"/>
              </a:defRPr>
            </a:lvl8pPr>
            <a:lvl9pPr marL="3886200" indent="-228600" eaLnBrk="0" fontAlgn="base" hangingPunct="0">
              <a:spcBef>
                <a:spcPct val="0"/>
              </a:spcBef>
              <a:spcAft>
                <a:spcPct val="0"/>
              </a:spcAft>
              <a:defRPr b="1">
                <a:solidFill>
                  <a:schemeClr val="tx1"/>
                </a:solidFill>
                <a:latin typeface="Arial" charset="0"/>
                <a:cs typeface="Arial" charset="0"/>
              </a:defRPr>
            </a:lvl9pPr>
          </a:lstStyle>
          <a:p>
            <a:pPr algn="r" eaLnBrk="1" hangingPunct="1"/>
            <a:fld id="{60FD63ED-92AE-47CB-834A-FA7B6197C5D3}" type="slidenum">
              <a:rPr lang="en-US" sz="900">
                <a:solidFill>
                  <a:srgbClr val="618DD1"/>
                </a:solidFill>
              </a:rPr>
              <a:pPr algn="r" eaLnBrk="1" hangingPunct="1"/>
              <a:t>22</a:t>
            </a:fld>
            <a:endParaRPr lang="en-US" sz="900">
              <a:solidFill>
                <a:srgbClr val="618DD1"/>
              </a:solidFill>
            </a:endParaRPr>
          </a:p>
        </p:txBody>
      </p:sp>
      <p:sp>
        <p:nvSpPr>
          <p:cNvPr id="36867" name="Rectangle 2"/>
          <p:cNvSpPr>
            <a:spLocks noGrp="1" noChangeArrowheads="1"/>
          </p:cNvSpPr>
          <p:nvPr>
            <p:ph type="title" idx="4294967295"/>
          </p:nvPr>
        </p:nvSpPr>
        <p:spPr/>
        <p:txBody>
          <a:bodyPr/>
          <a:lstStyle/>
          <a:p>
            <a:pPr eaLnBrk="1" hangingPunct="1"/>
            <a:r>
              <a:rPr lang="en-US" b="1" dirty="0" smtClean="0"/>
              <a:t>Resources</a:t>
            </a:r>
            <a:endParaRPr lang="en-US" dirty="0" smtClean="0"/>
          </a:p>
        </p:txBody>
      </p:sp>
      <p:sp>
        <p:nvSpPr>
          <p:cNvPr id="36868" name="Rectangle 3"/>
          <p:cNvSpPr>
            <a:spLocks noGrp="1" noChangeArrowheads="1"/>
          </p:cNvSpPr>
          <p:nvPr>
            <p:ph type="body" idx="4294967295"/>
          </p:nvPr>
        </p:nvSpPr>
        <p:spPr/>
        <p:txBody>
          <a:bodyPr>
            <a:normAutofit fontScale="92500" lnSpcReduction="10000"/>
          </a:bodyPr>
          <a:lstStyle/>
          <a:p>
            <a:pPr eaLnBrk="1" hangingPunct="1">
              <a:buFontTx/>
              <a:buNone/>
            </a:pPr>
            <a:endParaRPr lang="en-US" dirty="0" smtClean="0"/>
          </a:p>
          <a:p>
            <a:pPr eaLnBrk="1" hangingPunct="1"/>
            <a:r>
              <a:rPr lang="en-US" dirty="0" smtClean="0"/>
              <a:t>Form I-9 Employers’ Handbook</a:t>
            </a:r>
          </a:p>
          <a:p>
            <a:pPr lvl="1" eaLnBrk="1" hangingPunct="1">
              <a:buFont typeface="Arial" charset="0"/>
              <a:buNone/>
            </a:pPr>
            <a:r>
              <a:rPr lang="en-US" sz="1800" dirty="0" smtClean="0">
                <a:hlinkClick r:id="rId3"/>
              </a:rPr>
              <a:t>http://www.uscis.gov/USCIS/Verification/E-Verify/E-Verify_Native_Documents/E-Verify%20Manuals%20and%20Guides/M-274-Handbook-for-Employers.pdf</a:t>
            </a:r>
            <a:endParaRPr lang="en-US" sz="1800" dirty="0" smtClean="0"/>
          </a:p>
          <a:p>
            <a:pPr lvl="1" eaLnBrk="1" hangingPunct="1">
              <a:buFont typeface="Arial" charset="0"/>
              <a:buNone/>
            </a:pPr>
            <a:r>
              <a:rPr lang="en-US" dirty="0" smtClean="0"/>
              <a:t>Form I-9</a:t>
            </a:r>
          </a:p>
          <a:p>
            <a:pPr eaLnBrk="1" hangingPunct="1">
              <a:buFontTx/>
              <a:buNone/>
            </a:pPr>
            <a:r>
              <a:rPr lang="en-US" dirty="0" smtClean="0"/>
              <a:t>	 </a:t>
            </a:r>
            <a:r>
              <a:rPr lang="en-US" dirty="0" smtClean="0">
                <a:hlinkClick r:id="rId4"/>
              </a:rPr>
              <a:t>http://www.uscis.gov/files/form/i-9.pdf</a:t>
            </a:r>
            <a:r>
              <a:rPr lang="en-US" dirty="0" smtClean="0"/>
              <a:t> </a:t>
            </a:r>
          </a:p>
          <a:p>
            <a:pPr eaLnBrk="1" hangingPunct="1">
              <a:buFontTx/>
              <a:buNone/>
            </a:pPr>
            <a:endParaRPr lang="en-US" dirty="0" smtClean="0"/>
          </a:p>
          <a:p>
            <a:pPr eaLnBrk="1" hangingPunct="1">
              <a:buFontTx/>
              <a:buNone/>
            </a:pPr>
            <a:r>
              <a:rPr lang="en-US" dirty="0" smtClean="0"/>
              <a:t>Human Resources – Customer Cares number</a:t>
            </a:r>
          </a:p>
          <a:p>
            <a:pPr eaLnBrk="1" hangingPunct="1">
              <a:buFontTx/>
              <a:buNone/>
            </a:pPr>
            <a:r>
              <a:rPr lang="en-US" dirty="0"/>
              <a:t>	</a:t>
            </a:r>
            <a:r>
              <a:rPr lang="en-US" dirty="0" smtClean="0"/>
              <a:t>720 433-0140</a:t>
            </a:r>
          </a:p>
          <a:p>
            <a:pPr eaLnBrk="1" hangingPunct="1">
              <a:buFontTx/>
              <a:buNone/>
            </a:pPr>
            <a:r>
              <a:rPr lang="en-US" i="1" dirty="0" smtClean="0"/>
              <a:t>	</a:t>
            </a:r>
          </a:p>
        </p:txBody>
      </p:sp>
    </p:spTree>
    <p:extLst>
      <p:ext uri="{BB962C8B-B14F-4D97-AF65-F5344CB8AC3E}">
        <p14:creationId xmlns:p14="http://schemas.microsoft.com/office/powerpoint/2010/main" val="3155258736"/>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Slide Number Placeholder 3"/>
          <p:cNvSpPr txBox="1">
            <a:spLocks noGrp="1"/>
          </p:cNvSpPr>
          <p:nvPr/>
        </p:nvSpPr>
        <p:spPr bwMode="auto">
          <a:xfrm>
            <a:off x="8531225" y="6629400"/>
            <a:ext cx="311150" cy="22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nchor="ctr">
            <a:spAutoFit/>
          </a:bodyPr>
          <a:lstStyle>
            <a:lvl1pPr eaLnBrk="0" hangingPunct="0">
              <a:defRPr b="1">
                <a:solidFill>
                  <a:schemeClr val="tx1"/>
                </a:solidFill>
                <a:latin typeface="Arial" charset="0"/>
                <a:cs typeface="Arial" charset="0"/>
              </a:defRPr>
            </a:lvl1pPr>
            <a:lvl2pPr marL="742950" indent="-285750" eaLnBrk="0" hangingPunct="0">
              <a:defRPr b="1">
                <a:solidFill>
                  <a:schemeClr val="tx1"/>
                </a:solidFill>
                <a:latin typeface="Arial" charset="0"/>
                <a:cs typeface="Arial" charset="0"/>
              </a:defRPr>
            </a:lvl2pPr>
            <a:lvl3pPr marL="1143000" indent="-228600" eaLnBrk="0" hangingPunct="0">
              <a:defRPr b="1">
                <a:solidFill>
                  <a:schemeClr val="tx1"/>
                </a:solidFill>
                <a:latin typeface="Arial" charset="0"/>
                <a:cs typeface="Arial" charset="0"/>
              </a:defRPr>
            </a:lvl3pPr>
            <a:lvl4pPr marL="1600200" indent="-228600" eaLnBrk="0" hangingPunct="0">
              <a:defRPr b="1">
                <a:solidFill>
                  <a:schemeClr val="tx1"/>
                </a:solidFill>
                <a:latin typeface="Arial" charset="0"/>
                <a:cs typeface="Arial" charset="0"/>
              </a:defRPr>
            </a:lvl4pPr>
            <a:lvl5pPr marL="2057400" indent="-228600" eaLnBrk="0" hangingPunct="0">
              <a:defRPr b="1">
                <a:solidFill>
                  <a:schemeClr val="tx1"/>
                </a:solidFill>
                <a:latin typeface="Arial" charset="0"/>
                <a:cs typeface="Arial" charset="0"/>
              </a:defRPr>
            </a:lvl5pPr>
            <a:lvl6pPr marL="2514600" indent="-228600" eaLnBrk="0" fontAlgn="base" hangingPunct="0">
              <a:spcBef>
                <a:spcPct val="0"/>
              </a:spcBef>
              <a:spcAft>
                <a:spcPct val="0"/>
              </a:spcAft>
              <a:defRPr b="1">
                <a:solidFill>
                  <a:schemeClr val="tx1"/>
                </a:solidFill>
                <a:latin typeface="Arial" charset="0"/>
                <a:cs typeface="Arial" charset="0"/>
              </a:defRPr>
            </a:lvl6pPr>
            <a:lvl7pPr marL="2971800" indent="-228600" eaLnBrk="0" fontAlgn="base" hangingPunct="0">
              <a:spcBef>
                <a:spcPct val="0"/>
              </a:spcBef>
              <a:spcAft>
                <a:spcPct val="0"/>
              </a:spcAft>
              <a:defRPr b="1">
                <a:solidFill>
                  <a:schemeClr val="tx1"/>
                </a:solidFill>
                <a:latin typeface="Arial" charset="0"/>
                <a:cs typeface="Arial" charset="0"/>
              </a:defRPr>
            </a:lvl7pPr>
            <a:lvl8pPr marL="3429000" indent="-228600" eaLnBrk="0" fontAlgn="base" hangingPunct="0">
              <a:spcBef>
                <a:spcPct val="0"/>
              </a:spcBef>
              <a:spcAft>
                <a:spcPct val="0"/>
              </a:spcAft>
              <a:defRPr b="1">
                <a:solidFill>
                  <a:schemeClr val="tx1"/>
                </a:solidFill>
                <a:latin typeface="Arial" charset="0"/>
                <a:cs typeface="Arial" charset="0"/>
              </a:defRPr>
            </a:lvl8pPr>
            <a:lvl9pPr marL="3886200" indent="-228600" eaLnBrk="0" fontAlgn="base" hangingPunct="0">
              <a:spcBef>
                <a:spcPct val="0"/>
              </a:spcBef>
              <a:spcAft>
                <a:spcPct val="0"/>
              </a:spcAft>
              <a:defRPr b="1">
                <a:solidFill>
                  <a:schemeClr val="tx1"/>
                </a:solidFill>
                <a:latin typeface="Arial" charset="0"/>
                <a:cs typeface="Arial" charset="0"/>
              </a:defRPr>
            </a:lvl9pPr>
          </a:lstStyle>
          <a:p>
            <a:pPr algn="r" eaLnBrk="1" hangingPunct="1"/>
            <a:fld id="{2510A1DA-79BE-4FE8-AA1C-06ED3DC8A68B}" type="slidenum">
              <a:rPr lang="en-US" sz="900">
                <a:solidFill>
                  <a:srgbClr val="618DD1"/>
                </a:solidFill>
              </a:rPr>
              <a:pPr algn="r" eaLnBrk="1" hangingPunct="1"/>
              <a:t>23</a:t>
            </a:fld>
            <a:endParaRPr lang="en-US" sz="900">
              <a:solidFill>
                <a:srgbClr val="618DD1"/>
              </a:solidFill>
            </a:endParaRPr>
          </a:p>
        </p:txBody>
      </p:sp>
      <p:sp>
        <p:nvSpPr>
          <p:cNvPr id="34819" name="Rectangle 2"/>
          <p:cNvSpPr>
            <a:spLocks noGrp="1" noChangeArrowheads="1"/>
          </p:cNvSpPr>
          <p:nvPr>
            <p:ph type="title" idx="4294967295"/>
          </p:nvPr>
        </p:nvSpPr>
        <p:spPr/>
        <p:txBody>
          <a:bodyPr/>
          <a:lstStyle/>
          <a:p>
            <a:pPr eaLnBrk="1" hangingPunct="1"/>
            <a:r>
              <a:rPr lang="en-US" b="1" smtClean="0"/>
              <a:t>Questions? Comments? </a:t>
            </a:r>
          </a:p>
        </p:txBody>
      </p:sp>
      <p:pic>
        <p:nvPicPr>
          <p:cNvPr id="34820" name="Picture 5" descr="MCj04344030000[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267200" y="3124200"/>
            <a:ext cx="1362075" cy="1908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40589697"/>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219201"/>
            <a:ext cx="7772400" cy="1447799"/>
          </a:xfrm>
        </p:spPr>
        <p:txBody>
          <a:bodyPr/>
          <a:lstStyle/>
          <a:p>
            <a:r>
              <a:rPr lang="en-US" dirty="0" smtClean="0"/>
              <a:t>THANKS </a:t>
            </a:r>
            <a:br>
              <a:rPr lang="en-US" dirty="0" smtClean="0"/>
            </a:br>
            <a:endParaRPr lang="en-US" dirty="0"/>
          </a:p>
        </p:txBody>
      </p:sp>
      <p:sp>
        <p:nvSpPr>
          <p:cNvPr id="3" name="Subtitle 2"/>
          <p:cNvSpPr>
            <a:spLocks noGrp="1"/>
          </p:cNvSpPr>
          <p:nvPr>
            <p:ph type="subTitle" idx="1"/>
          </p:nvPr>
        </p:nvSpPr>
        <p:spPr>
          <a:xfrm>
            <a:off x="1447800" y="3886200"/>
            <a:ext cx="6400800" cy="1752600"/>
          </a:xfrm>
        </p:spPr>
        <p:txBody>
          <a:bodyPr/>
          <a:lstStyle/>
          <a:p>
            <a:r>
              <a:rPr lang="en-US" b="1" dirty="0" smtClean="0"/>
              <a:t>HR Customer Cares Number:</a:t>
            </a:r>
          </a:p>
          <a:p>
            <a:r>
              <a:rPr lang="en-US" b="1" dirty="0" smtClean="0"/>
              <a:t>720 433-0140</a:t>
            </a:r>
            <a:endParaRPr lang="en-US" b="1" dirty="0"/>
          </a:p>
        </p:txBody>
      </p:sp>
      <p:pic>
        <p:nvPicPr>
          <p:cNvPr id="1026" name="Picture 2" descr="C:\Users\bglasco\AppData\Local\Microsoft\Windows\Temporary Internet Files\Content.IE5\FPSARM45\MC900423169[1].wmf"/>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657600" y="2362200"/>
            <a:ext cx="1827886" cy="137160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48658607"/>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Back up slides</a:t>
            </a:r>
            <a:endParaRPr lang="en-US" dirty="0"/>
          </a:p>
        </p:txBody>
      </p:sp>
      <p:sp>
        <p:nvSpPr>
          <p:cNvPr id="3" name="Content Placeholder 2"/>
          <p:cNvSpPr>
            <a:spLocks noGrp="1"/>
          </p:cNvSpPr>
          <p:nvPr>
            <p:ph idx="1"/>
          </p:nvPr>
        </p:nvSpPr>
        <p:spPr/>
        <p:txBody>
          <a:bodyPr/>
          <a:lstStyle/>
          <a:p>
            <a:pPr marL="0" indent="0">
              <a:buNone/>
            </a:pPr>
            <a:endParaRPr lang="en-US" dirty="0"/>
          </a:p>
        </p:txBody>
      </p:sp>
    </p:spTree>
    <p:extLst>
      <p:ext uri="{BB962C8B-B14F-4D97-AF65-F5344CB8AC3E}">
        <p14:creationId xmlns:p14="http://schemas.microsoft.com/office/powerpoint/2010/main" val="327382796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862263" y="2362200"/>
            <a:ext cx="3419475" cy="2133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47376312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34950" y="1219200"/>
            <a:ext cx="8674100" cy="4876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98858322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286000" y="889844"/>
            <a:ext cx="4572000" cy="5078313"/>
          </a:xfrm>
          <a:prstGeom prst="rect">
            <a:avLst/>
          </a:prstGeom>
        </p:spPr>
        <p:txBody>
          <a:bodyPr>
            <a:spAutoFit/>
          </a:bodyPr>
          <a:lstStyle/>
          <a:p>
            <a:pPr>
              <a:buFontTx/>
              <a:buNone/>
            </a:pPr>
            <a:r>
              <a:rPr lang="en-US" b="1" dirty="0"/>
              <a:t>Can I refuse to hire a person who shows an employment authorization card that will expire in three months?</a:t>
            </a:r>
          </a:p>
          <a:p>
            <a:pPr>
              <a:buFontTx/>
              <a:buNone/>
            </a:pPr>
            <a:endParaRPr lang="en-US" b="1" dirty="0"/>
          </a:p>
          <a:p>
            <a:pPr>
              <a:buFontTx/>
              <a:buNone/>
            </a:pPr>
            <a:r>
              <a:rPr lang="en-US" dirty="0"/>
              <a:t>	No. You cannot refuse to hire persons solely because their employment authorization is temporary. The existence of a future expiration date does not preclude continuous employment authorization for an employee and does not mean that subsequent employment authorization will not be granted. In addition, consideration of a future employment authorization expiration date in determining whether an individual is qualified for a particular job may be an unfair immigration-related employment practice in violation of the anti-discrimination provision of the Immigration and Nationality Act.</a:t>
            </a:r>
          </a:p>
        </p:txBody>
      </p:sp>
    </p:spTree>
    <p:extLst>
      <p:ext uri="{BB962C8B-B14F-4D97-AF65-F5344CB8AC3E}">
        <p14:creationId xmlns:p14="http://schemas.microsoft.com/office/powerpoint/2010/main" val="2427256432"/>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1752</TotalTime>
  <Words>2430</Words>
  <Application>Microsoft Office PowerPoint</Application>
  <PresentationFormat>On-screen Show (4:3)</PresentationFormat>
  <Paragraphs>241</Paragraphs>
  <Slides>28</Slides>
  <Notes>24</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28</vt:i4>
      </vt:variant>
    </vt:vector>
  </HeadingPairs>
  <TitlesOfParts>
    <vt:vector size="33" baseType="lpstr">
      <vt:lpstr>Arial</vt:lpstr>
      <vt:lpstr>Calibri</vt:lpstr>
      <vt:lpstr>Courier New</vt:lpstr>
      <vt:lpstr>Wingdings</vt:lpstr>
      <vt:lpstr>Office Theme</vt:lpstr>
      <vt:lpstr>Welcome –  FORM I-9 Training</vt:lpstr>
      <vt:lpstr>Form I-9 Training</vt:lpstr>
      <vt:lpstr>Purpose of Form I-9</vt:lpstr>
      <vt:lpstr>Introduction to Form I-9</vt:lpstr>
      <vt:lpstr>PowerPoint Presentation</vt:lpstr>
      <vt:lpstr> Section 1</vt:lpstr>
      <vt:lpstr>PowerPoint Presentation</vt:lpstr>
      <vt:lpstr> Section 2 Employer Review and Verification   </vt:lpstr>
      <vt:lpstr>PowerPoint Presentation</vt:lpstr>
      <vt:lpstr>Acceptable Documents:  List A </vt:lpstr>
      <vt:lpstr>Acceptable Documents:  List A (cont.)</vt:lpstr>
      <vt:lpstr>PowerPoint Presentation</vt:lpstr>
      <vt:lpstr>Acceptable Documents: List B </vt:lpstr>
      <vt:lpstr>PowerPoint Presentation</vt:lpstr>
      <vt:lpstr>Acceptable Documents: List C </vt:lpstr>
      <vt:lpstr>PowerPoint Presentation</vt:lpstr>
      <vt:lpstr>PowerPoint Presentation</vt:lpstr>
      <vt:lpstr>Section 3 -  Re-verification/Rehire</vt:lpstr>
      <vt:lpstr>Colorado Affirmation Form</vt:lpstr>
      <vt:lpstr>PowerPoint Presentation</vt:lpstr>
      <vt:lpstr>The Test  </vt:lpstr>
      <vt:lpstr>Resources</vt:lpstr>
      <vt:lpstr>Questions? Comments? </vt:lpstr>
      <vt:lpstr>THANKS  </vt:lpstr>
      <vt:lpstr>Back up slides</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Douglas County School District RE 1</dc:creator>
  <cp:lastModifiedBy>Shauna Lee Manitoken</cp:lastModifiedBy>
  <cp:revision>38</cp:revision>
  <cp:lastPrinted>2013-07-29T20:12:07Z</cp:lastPrinted>
  <dcterms:created xsi:type="dcterms:W3CDTF">2013-07-28T02:28:34Z</dcterms:created>
  <dcterms:modified xsi:type="dcterms:W3CDTF">2018-08-16T19:18:30Z</dcterms:modified>
</cp:coreProperties>
</file>