
<file path=[Content_Types].xml><?xml version="1.0" encoding="utf-8"?>
<Types xmlns="http://schemas.openxmlformats.org/package/2006/content-types">
  <Default Extension="png" ContentType="image/png"/>
  <Default Extension="tmp"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3" r:id="rId1"/>
  </p:sldMasterIdLst>
  <p:notesMasterIdLst>
    <p:notesMasterId r:id="rId96"/>
  </p:notesMasterIdLst>
  <p:handoutMasterIdLst>
    <p:handoutMasterId r:id="rId97"/>
  </p:handoutMasterIdLst>
  <p:sldIdLst>
    <p:sldId id="336" r:id="rId2"/>
    <p:sldId id="337" r:id="rId3"/>
    <p:sldId id="338" r:id="rId4"/>
    <p:sldId id="456" r:id="rId5"/>
    <p:sldId id="454" r:id="rId6"/>
    <p:sldId id="457" r:id="rId7"/>
    <p:sldId id="458" r:id="rId8"/>
    <p:sldId id="459" r:id="rId9"/>
    <p:sldId id="460" r:id="rId10"/>
    <p:sldId id="461" r:id="rId11"/>
    <p:sldId id="462" r:id="rId12"/>
    <p:sldId id="463" r:id="rId13"/>
    <p:sldId id="455" r:id="rId14"/>
    <p:sldId id="464" r:id="rId15"/>
    <p:sldId id="465" r:id="rId16"/>
    <p:sldId id="466" r:id="rId17"/>
    <p:sldId id="467" r:id="rId18"/>
    <p:sldId id="468" r:id="rId19"/>
    <p:sldId id="469" r:id="rId20"/>
    <p:sldId id="470" r:id="rId21"/>
    <p:sldId id="471" r:id="rId22"/>
    <p:sldId id="472" r:id="rId23"/>
    <p:sldId id="473" r:id="rId24"/>
    <p:sldId id="474" r:id="rId25"/>
    <p:sldId id="475" r:id="rId26"/>
    <p:sldId id="476" r:id="rId27"/>
    <p:sldId id="477" r:id="rId28"/>
    <p:sldId id="478" r:id="rId29"/>
    <p:sldId id="479" r:id="rId30"/>
    <p:sldId id="480" r:id="rId31"/>
    <p:sldId id="481" r:id="rId32"/>
    <p:sldId id="483" r:id="rId33"/>
    <p:sldId id="482" r:id="rId34"/>
    <p:sldId id="484" r:id="rId35"/>
    <p:sldId id="485" r:id="rId36"/>
    <p:sldId id="486" r:id="rId37"/>
    <p:sldId id="487" r:id="rId38"/>
    <p:sldId id="488" r:id="rId39"/>
    <p:sldId id="489" r:id="rId40"/>
    <p:sldId id="490" r:id="rId41"/>
    <p:sldId id="491" r:id="rId42"/>
    <p:sldId id="492" r:id="rId43"/>
    <p:sldId id="493" r:id="rId44"/>
    <p:sldId id="496" r:id="rId45"/>
    <p:sldId id="494" r:id="rId46"/>
    <p:sldId id="495" r:id="rId47"/>
    <p:sldId id="497" r:id="rId48"/>
    <p:sldId id="498" r:id="rId49"/>
    <p:sldId id="499" r:id="rId50"/>
    <p:sldId id="500" r:id="rId51"/>
    <p:sldId id="501" r:id="rId52"/>
    <p:sldId id="502" r:id="rId53"/>
    <p:sldId id="503" r:id="rId54"/>
    <p:sldId id="504" r:id="rId55"/>
    <p:sldId id="505" r:id="rId56"/>
    <p:sldId id="508" r:id="rId57"/>
    <p:sldId id="507" r:id="rId58"/>
    <p:sldId id="506" r:id="rId59"/>
    <p:sldId id="509" r:id="rId60"/>
    <p:sldId id="510" r:id="rId61"/>
    <p:sldId id="511" r:id="rId62"/>
    <p:sldId id="512" r:id="rId63"/>
    <p:sldId id="513" r:id="rId64"/>
    <p:sldId id="514" r:id="rId65"/>
    <p:sldId id="515" r:id="rId66"/>
    <p:sldId id="516" r:id="rId67"/>
    <p:sldId id="517" r:id="rId68"/>
    <p:sldId id="518" r:id="rId69"/>
    <p:sldId id="519" r:id="rId70"/>
    <p:sldId id="520" r:id="rId71"/>
    <p:sldId id="521" r:id="rId72"/>
    <p:sldId id="522" r:id="rId73"/>
    <p:sldId id="523" r:id="rId74"/>
    <p:sldId id="524" r:id="rId75"/>
    <p:sldId id="525" r:id="rId76"/>
    <p:sldId id="526" r:id="rId77"/>
    <p:sldId id="527" r:id="rId78"/>
    <p:sldId id="528" r:id="rId79"/>
    <p:sldId id="535" r:id="rId80"/>
    <p:sldId id="529" r:id="rId81"/>
    <p:sldId id="531" r:id="rId82"/>
    <p:sldId id="541" r:id="rId83"/>
    <p:sldId id="542" r:id="rId84"/>
    <p:sldId id="533" r:id="rId85"/>
    <p:sldId id="543" r:id="rId86"/>
    <p:sldId id="534" r:id="rId87"/>
    <p:sldId id="530" r:id="rId88"/>
    <p:sldId id="537" r:id="rId89"/>
    <p:sldId id="536" r:id="rId90"/>
    <p:sldId id="538" r:id="rId91"/>
    <p:sldId id="539" r:id="rId92"/>
    <p:sldId id="540" r:id="rId93"/>
    <p:sldId id="544" r:id="rId94"/>
    <p:sldId id="453" r:id="rId95"/>
  </p:sldIdLst>
  <p:sldSz cx="9144000" cy="6858000" type="screen4x3"/>
  <p:notesSz cx="7010400" cy="92964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3300"/>
    <a:srgbClr val="CC6600"/>
    <a:srgbClr val="0000CC"/>
    <a:srgbClr val="FF9933"/>
    <a:srgbClr val="A5B765"/>
    <a:srgbClr val="E7FC20"/>
    <a:srgbClr val="FF0000"/>
    <a:srgbClr val="DDE93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p:cViewPr varScale="1">
        <p:scale>
          <a:sx n="88" d="100"/>
          <a:sy n="88" d="100"/>
        </p:scale>
        <p:origin x="1334" y="6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viewProps" Target="viewProps.xml"/><Relationship Id="rId10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handoutMaster" Target="handoutMasters/handout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presProps" Target="presProps.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0338" y="0"/>
            <a:ext cx="3038475" cy="466725"/>
          </a:xfrm>
          <a:prstGeom prst="rect">
            <a:avLst/>
          </a:prstGeom>
        </p:spPr>
        <p:txBody>
          <a:bodyPr vert="horz" lIns="91440" tIns="45720" rIns="91440" bIns="45720" rtlCol="0"/>
          <a:lstStyle>
            <a:lvl1pPr algn="r">
              <a:defRPr sz="1200"/>
            </a:lvl1pPr>
          </a:lstStyle>
          <a:p>
            <a:fld id="{EB9846E1-F067-4A47-8D01-185D6F91BB05}" type="datetimeFigureOut">
              <a:rPr lang="en-US" smtClean="0"/>
              <a:t>4/10/2018</a:t>
            </a:fld>
            <a:endParaRPr lang="en-US"/>
          </a:p>
        </p:txBody>
      </p:sp>
      <p:sp>
        <p:nvSpPr>
          <p:cNvPr id="4" name="Footer Placeholder 3"/>
          <p:cNvSpPr>
            <a:spLocks noGrp="1"/>
          </p:cNvSpPr>
          <p:nvPr>
            <p:ph type="ftr" sz="quarter" idx="2"/>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0338" y="8829675"/>
            <a:ext cx="3038475" cy="466725"/>
          </a:xfrm>
          <a:prstGeom prst="rect">
            <a:avLst/>
          </a:prstGeom>
        </p:spPr>
        <p:txBody>
          <a:bodyPr vert="horz" lIns="91440" tIns="45720" rIns="91440" bIns="45720" rtlCol="0" anchor="b"/>
          <a:lstStyle>
            <a:lvl1pPr algn="r">
              <a:defRPr sz="1200"/>
            </a:lvl1pPr>
          </a:lstStyle>
          <a:p>
            <a:fld id="{DBD592A3-58B2-40AB-B25E-DBF11272957C}" type="slidenum">
              <a:rPr lang="en-US" smtClean="0"/>
              <a:t>‹#›</a:t>
            </a:fld>
            <a:endParaRPr lang="en-US"/>
          </a:p>
        </p:txBody>
      </p:sp>
    </p:spTree>
    <p:extLst>
      <p:ext uri="{BB962C8B-B14F-4D97-AF65-F5344CB8AC3E}">
        <p14:creationId xmlns:p14="http://schemas.microsoft.com/office/powerpoint/2010/main" val="400807210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2" tIns="46586" rIns="93172" bIns="46586" rtlCol="0"/>
          <a:lstStyle>
            <a:lvl1pPr algn="l">
              <a:defRPr sz="1300"/>
            </a:lvl1pPr>
          </a:lstStyle>
          <a:p>
            <a:endParaRPr lang="en-US" dirty="0"/>
          </a:p>
        </p:txBody>
      </p:sp>
      <p:sp>
        <p:nvSpPr>
          <p:cNvPr id="3" name="Date Placeholder 2"/>
          <p:cNvSpPr>
            <a:spLocks noGrp="1"/>
          </p:cNvSpPr>
          <p:nvPr>
            <p:ph type="dt" idx="1"/>
          </p:nvPr>
        </p:nvSpPr>
        <p:spPr>
          <a:xfrm>
            <a:off x="3970938" y="0"/>
            <a:ext cx="3037840" cy="464820"/>
          </a:xfrm>
          <a:prstGeom prst="rect">
            <a:avLst/>
          </a:prstGeom>
        </p:spPr>
        <p:txBody>
          <a:bodyPr vert="horz" lIns="93172" tIns="46586" rIns="93172" bIns="46586" rtlCol="0"/>
          <a:lstStyle>
            <a:lvl1pPr algn="r">
              <a:defRPr sz="1300"/>
            </a:lvl1pPr>
          </a:lstStyle>
          <a:p>
            <a:fld id="{247AF660-0CBA-4FD9-B845-A99266B1BE2F}" type="datetimeFigureOut">
              <a:rPr lang="en-US" smtClean="0"/>
              <a:t>4/10/2018</a:t>
            </a:fld>
            <a:endParaRPr lang="en-US" dirty="0"/>
          </a:p>
        </p:txBody>
      </p:sp>
      <p:sp>
        <p:nvSpPr>
          <p:cNvPr id="4" name="Slide Image Placeholder 3"/>
          <p:cNvSpPr>
            <a:spLocks noGrp="1" noRot="1" noChangeAspect="1"/>
          </p:cNvSpPr>
          <p:nvPr>
            <p:ph type="sldImg" idx="2"/>
          </p:nvPr>
        </p:nvSpPr>
        <p:spPr>
          <a:xfrm>
            <a:off x="1181100" y="698500"/>
            <a:ext cx="4648200" cy="3486150"/>
          </a:xfrm>
          <a:prstGeom prst="rect">
            <a:avLst/>
          </a:prstGeom>
          <a:noFill/>
          <a:ln w="12700">
            <a:solidFill>
              <a:prstClr val="black"/>
            </a:solidFill>
          </a:ln>
        </p:spPr>
        <p:txBody>
          <a:bodyPr vert="horz" lIns="93172" tIns="46586" rIns="93172" bIns="46586" rtlCol="0" anchor="ctr"/>
          <a:lstStyle/>
          <a:p>
            <a:endParaRPr lang="en-US" dirty="0"/>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2" tIns="46586" rIns="93172" bIns="46586"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4820"/>
          </a:xfrm>
          <a:prstGeom prst="rect">
            <a:avLst/>
          </a:prstGeom>
        </p:spPr>
        <p:txBody>
          <a:bodyPr vert="horz" lIns="93172" tIns="46586" rIns="93172" bIns="46586" rtlCol="0" anchor="b"/>
          <a:lstStyle>
            <a:lvl1pPr algn="l">
              <a:defRPr sz="1300"/>
            </a:lvl1pPr>
          </a:lstStyle>
          <a:p>
            <a:endParaRPr lang="en-US" dirty="0"/>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2" tIns="46586" rIns="93172" bIns="46586" rtlCol="0" anchor="b"/>
          <a:lstStyle>
            <a:lvl1pPr algn="r">
              <a:defRPr sz="1300"/>
            </a:lvl1pPr>
          </a:lstStyle>
          <a:p>
            <a:fld id="{782F671A-49BF-434F-A78D-BC157F861DF5}" type="slidenum">
              <a:rPr lang="en-US" smtClean="0"/>
              <a:t>‹#›</a:t>
            </a:fld>
            <a:endParaRPr lang="en-US" dirty="0"/>
          </a:p>
        </p:txBody>
      </p:sp>
    </p:spTree>
    <p:extLst>
      <p:ext uri="{BB962C8B-B14F-4D97-AF65-F5344CB8AC3E}">
        <p14:creationId xmlns:p14="http://schemas.microsoft.com/office/powerpoint/2010/main" val="41696651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C3EE8F8-B436-4465-9877-5A79737EBFFC}" type="slidenum">
              <a:rPr lang="en-US" smtClean="0"/>
              <a:t>3</a:t>
            </a:fld>
            <a:endParaRPr lang="en-US"/>
          </a:p>
        </p:txBody>
      </p:sp>
    </p:spTree>
    <p:extLst>
      <p:ext uri="{BB962C8B-B14F-4D97-AF65-F5344CB8AC3E}">
        <p14:creationId xmlns:p14="http://schemas.microsoft.com/office/powerpoint/2010/main" val="41330030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C3EE8F8-B436-4465-9877-5A79737EBFFC}" type="slidenum">
              <a:rPr lang="en-US" smtClean="0"/>
              <a:t>87</a:t>
            </a:fld>
            <a:endParaRPr lang="en-US"/>
          </a:p>
        </p:txBody>
      </p:sp>
    </p:spTree>
    <p:extLst>
      <p:ext uri="{BB962C8B-B14F-4D97-AF65-F5344CB8AC3E}">
        <p14:creationId xmlns:p14="http://schemas.microsoft.com/office/powerpoint/2010/main" val="32395431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C3EE8F8-B436-4465-9877-5A79737EBFFC}" type="slidenum">
              <a:rPr lang="en-US" smtClean="0"/>
              <a:t>16</a:t>
            </a:fld>
            <a:endParaRPr lang="en-US"/>
          </a:p>
        </p:txBody>
      </p:sp>
    </p:spTree>
    <p:extLst>
      <p:ext uri="{BB962C8B-B14F-4D97-AF65-F5344CB8AC3E}">
        <p14:creationId xmlns:p14="http://schemas.microsoft.com/office/powerpoint/2010/main" val="41330030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C3EE8F8-B436-4465-9877-5A79737EBFFC}" type="slidenum">
              <a:rPr lang="en-US" smtClean="0"/>
              <a:t>24</a:t>
            </a:fld>
            <a:endParaRPr lang="en-US"/>
          </a:p>
        </p:txBody>
      </p:sp>
    </p:spTree>
    <p:extLst>
      <p:ext uri="{BB962C8B-B14F-4D97-AF65-F5344CB8AC3E}">
        <p14:creationId xmlns:p14="http://schemas.microsoft.com/office/powerpoint/2010/main" val="13032006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C3EE8F8-B436-4465-9877-5A79737EBFFC}" type="slidenum">
              <a:rPr lang="en-US" smtClean="0"/>
              <a:t>31</a:t>
            </a:fld>
            <a:endParaRPr lang="en-US"/>
          </a:p>
        </p:txBody>
      </p:sp>
    </p:spTree>
    <p:extLst>
      <p:ext uri="{BB962C8B-B14F-4D97-AF65-F5344CB8AC3E}">
        <p14:creationId xmlns:p14="http://schemas.microsoft.com/office/powerpoint/2010/main" val="40785723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C3EE8F8-B436-4465-9877-5A79737EBFFC}" type="slidenum">
              <a:rPr lang="en-US" smtClean="0"/>
              <a:t>39</a:t>
            </a:fld>
            <a:endParaRPr lang="en-US"/>
          </a:p>
        </p:txBody>
      </p:sp>
    </p:spTree>
    <p:extLst>
      <p:ext uri="{BB962C8B-B14F-4D97-AF65-F5344CB8AC3E}">
        <p14:creationId xmlns:p14="http://schemas.microsoft.com/office/powerpoint/2010/main" val="40359385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C3EE8F8-B436-4465-9877-5A79737EBFFC}" type="slidenum">
              <a:rPr lang="en-US" smtClean="0"/>
              <a:t>48</a:t>
            </a:fld>
            <a:endParaRPr lang="en-US"/>
          </a:p>
        </p:txBody>
      </p:sp>
    </p:spTree>
    <p:extLst>
      <p:ext uri="{BB962C8B-B14F-4D97-AF65-F5344CB8AC3E}">
        <p14:creationId xmlns:p14="http://schemas.microsoft.com/office/powerpoint/2010/main" val="41278985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C3EE8F8-B436-4465-9877-5A79737EBFFC}" type="slidenum">
              <a:rPr lang="en-US" smtClean="0"/>
              <a:t>60</a:t>
            </a:fld>
            <a:endParaRPr lang="en-US"/>
          </a:p>
        </p:txBody>
      </p:sp>
    </p:spTree>
    <p:extLst>
      <p:ext uri="{BB962C8B-B14F-4D97-AF65-F5344CB8AC3E}">
        <p14:creationId xmlns:p14="http://schemas.microsoft.com/office/powerpoint/2010/main" val="10006529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C3EE8F8-B436-4465-9877-5A79737EBFFC}" type="slidenum">
              <a:rPr lang="en-US" smtClean="0"/>
              <a:t>69</a:t>
            </a:fld>
            <a:endParaRPr lang="en-US"/>
          </a:p>
        </p:txBody>
      </p:sp>
    </p:spTree>
    <p:extLst>
      <p:ext uri="{BB962C8B-B14F-4D97-AF65-F5344CB8AC3E}">
        <p14:creationId xmlns:p14="http://schemas.microsoft.com/office/powerpoint/2010/main" val="15054916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C3EE8F8-B436-4465-9877-5A79737EBFFC}" type="slidenum">
              <a:rPr lang="en-US" smtClean="0"/>
              <a:t>78</a:t>
            </a:fld>
            <a:endParaRPr lang="en-US"/>
          </a:p>
        </p:txBody>
      </p:sp>
    </p:spTree>
    <p:extLst>
      <p:ext uri="{BB962C8B-B14F-4D97-AF65-F5344CB8AC3E}">
        <p14:creationId xmlns:p14="http://schemas.microsoft.com/office/powerpoint/2010/main" val="4190232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2">
        <a:schemeClr val="bg2"/>
      </p:bgRef>
    </p:bg>
    <p:spTree>
      <p:nvGrpSpPr>
        <p:cNvPr id="1" name=""/>
        <p:cNvGrpSpPr/>
        <p:nvPr/>
      </p:nvGrpSpPr>
      <p:grpSpPr>
        <a:xfrm>
          <a:off x="0" y="0"/>
          <a:ext cx="0" cy="0"/>
          <a:chOff x="0" y="0"/>
          <a:chExt cx="0" cy="0"/>
        </a:xfrm>
      </p:grpSpPr>
      <p:sp>
        <p:nvSpPr>
          <p:cNvPr id="9" name="Rectangle 8"/>
          <p:cNvSpPr/>
          <p:nvPr/>
        </p:nvSpPr>
        <p:spPr bwMode="ltGray">
          <a:xfrm>
            <a:off x="0" y="0"/>
            <a:ext cx="9143999" cy="513543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dirty="0"/>
          </a:p>
        </p:txBody>
      </p:sp>
      <p:sp>
        <p:nvSpPr>
          <p:cNvPr id="2" name="Title 1"/>
          <p:cNvSpPr>
            <a:spLocks noGrp="1"/>
          </p:cNvSpPr>
          <p:nvPr>
            <p:ph type="ctrTitle"/>
          </p:nvPr>
        </p:nvSpPr>
        <p:spPr>
          <a:xfrm>
            <a:off x="685800" y="3355848"/>
            <a:ext cx="8077200" cy="1673352"/>
          </a:xfrm>
        </p:spPr>
        <p:txBody>
          <a:bodyPr vert="horz" lIns="91440" tIns="0" rIns="45720" bIns="0" rtlCol="0" anchor="t">
            <a:normAutofit/>
            <a:scene3d>
              <a:camera prst="orthographicFront"/>
              <a:lightRig rig="threePt" dir="t">
                <a:rot lat="0" lon="0" rev="4800000"/>
              </a:lightRig>
            </a:scene3d>
            <a:sp3d prstMaterial="matte">
              <a:bevelT w="50800" h="10160"/>
            </a:sp3d>
          </a:bodyPr>
          <a:lstStyle>
            <a:lvl1pPr algn="l">
              <a:defRPr sz="4700" b="1"/>
            </a:lvl1pPr>
            <a:extLst/>
          </a:lstStyle>
          <a:p>
            <a:r>
              <a:rPr kumimoji="0" lang="en-US" smtClean="0"/>
              <a:t>Click to edit Master title style</a:t>
            </a:r>
            <a:endParaRPr kumimoji="0" lang="en-US"/>
          </a:p>
        </p:txBody>
      </p:sp>
      <p:sp>
        <p:nvSpPr>
          <p:cNvPr id="3" name="Subtitle 2"/>
          <p:cNvSpPr>
            <a:spLocks noGrp="1"/>
          </p:cNvSpPr>
          <p:nvPr>
            <p:ph type="subTitle" idx="1"/>
          </p:nvPr>
        </p:nvSpPr>
        <p:spPr>
          <a:xfrm>
            <a:off x="685800" y="1828800"/>
            <a:ext cx="8077200" cy="1499616"/>
          </a:xfrm>
        </p:spPr>
        <p:txBody>
          <a:bodyPr lIns="118872" tIns="0" rIns="45720" bIns="0" anchor="b"/>
          <a:lstStyle>
            <a:lvl1pPr marL="0" indent="0" algn="l">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extLst/>
          </a:lstStyle>
          <a:p>
            <a:r>
              <a:rPr kumimoji="0" lang="en-US" smtClean="0"/>
              <a:t>Click to edit Master subtitle style</a:t>
            </a:r>
            <a:endParaRPr kumimoji="0" lang="en-US"/>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EE144EB-BDEE-488F-B419-2DDDC0A1EC91}" type="slidenum">
              <a:rPr lang="en-US" smtClean="0"/>
              <a:pPr/>
              <a:t>‹#›</a:t>
            </a:fld>
            <a:endParaRPr lang="en-US" dirty="0"/>
          </a:p>
        </p:txBody>
      </p:sp>
      <p:sp>
        <p:nvSpPr>
          <p:cNvPr id="10" name="Rectangle 9"/>
          <p:cNvSpPr/>
          <p:nvPr/>
        </p:nvSpPr>
        <p:spPr bwMode="invGray">
          <a:xfrm>
            <a:off x="0" y="5128334"/>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2EC96AB-F7EF-4D55-8164-119E0E28B5FF}"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9" name="Rectangle 8"/>
          <p:cNvSpPr/>
          <p:nvPr/>
        </p:nvSpPr>
        <p:spPr bwMode="invGray">
          <a:xfrm>
            <a:off x="6598920" y="0"/>
            <a:ext cx="45720" cy="6858000"/>
          </a:xfrm>
          <a:prstGeom prst="rect">
            <a:avLst/>
          </a:prstGeom>
          <a:solidFill>
            <a:srgbClr val="FFFFFF"/>
          </a:solidFill>
          <a:ln w="48000" cap="flat" cmpd="thickThin" algn="ctr">
            <a:noFill/>
            <a:prstDash val="solid"/>
          </a:ln>
          <a:effectLst>
            <a:outerShdw blurRad="31750" dist="10160" dir="108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dirty="0"/>
          </a:p>
        </p:txBody>
      </p:sp>
      <p:sp>
        <p:nvSpPr>
          <p:cNvPr id="8" name="Rectangle 7"/>
          <p:cNvSpPr/>
          <p:nvPr/>
        </p:nvSpPr>
        <p:spPr bwMode="ltGray">
          <a:xfrm>
            <a:off x="6647687" y="0"/>
            <a:ext cx="2514601" cy="685800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dirty="0"/>
          </a:p>
        </p:txBody>
      </p:sp>
      <p:sp>
        <p:nvSpPr>
          <p:cNvPr id="2" name="Vertical Title 1"/>
          <p:cNvSpPr>
            <a:spLocks noGrp="1"/>
          </p:cNvSpPr>
          <p:nvPr>
            <p:ph type="title" orient="vert"/>
          </p:nvPr>
        </p:nvSpPr>
        <p:spPr>
          <a:xfrm>
            <a:off x="6781800" y="274640"/>
            <a:ext cx="19050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304800"/>
            <a:ext cx="60198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a:xfrm>
            <a:off x="2640597" y="6377459"/>
            <a:ext cx="3836404" cy="365125"/>
          </a:xfrm>
        </p:spPr>
        <p:txBody>
          <a:bodyPr/>
          <a:lstStyle/>
          <a:p>
            <a:endParaRPr lang="en-US" dirty="0"/>
          </a:p>
        </p:txBody>
      </p:sp>
      <p:sp>
        <p:nvSpPr>
          <p:cNvPr id="6" name="Slide Number Placeholder 5"/>
          <p:cNvSpPr>
            <a:spLocks noGrp="1"/>
          </p:cNvSpPr>
          <p:nvPr>
            <p:ph type="sldNum" sz="quarter" idx="12"/>
          </p:nvPr>
        </p:nvSpPr>
        <p:spPr/>
        <p:txBody>
          <a:bodyPr/>
          <a:lstStyle/>
          <a:p>
            <a:fld id="{E6CDE211-07D3-4EA4-B6B8-17CBBB5C1D75}"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55448"/>
            <a:ext cx="8229600" cy="1252728"/>
          </a:xfrm>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9942BEF-D100-41E2-94A1-290793C1F9F0}"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2">
        <a:schemeClr val="bg2"/>
      </p:bgRef>
    </p:bg>
    <p:spTree>
      <p:nvGrpSpPr>
        <p:cNvPr id="1" name=""/>
        <p:cNvGrpSpPr/>
        <p:nvPr/>
      </p:nvGrpSpPr>
      <p:grpSpPr>
        <a:xfrm>
          <a:off x="0" y="0"/>
          <a:ext cx="0" cy="0"/>
          <a:chOff x="0" y="0"/>
          <a:chExt cx="0" cy="0"/>
        </a:xfrm>
      </p:grpSpPr>
      <p:sp>
        <p:nvSpPr>
          <p:cNvPr id="9" name="Rectangle 8"/>
          <p:cNvSpPr/>
          <p:nvPr/>
        </p:nvSpPr>
        <p:spPr bwMode="ltGray">
          <a:xfrm>
            <a:off x="0" y="1"/>
            <a:ext cx="9144000" cy="260252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dirty="0"/>
          </a:p>
        </p:txBody>
      </p:sp>
      <p:sp>
        <p:nvSpPr>
          <p:cNvPr id="12" name="Rectangle 11"/>
          <p:cNvSpPr/>
          <p:nvPr/>
        </p:nvSpPr>
        <p:spPr bwMode="invGray">
          <a:xfrm>
            <a:off x="0" y="2602520"/>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dirty="0"/>
          </a:p>
        </p:txBody>
      </p:sp>
      <p:sp>
        <p:nvSpPr>
          <p:cNvPr id="2" name="Title 1"/>
          <p:cNvSpPr>
            <a:spLocks noGrp="1"/>
          </p:cNvSpPr>
          <p:nvPr>
            <p:ph type="title"/>
          </p:nvPr>
        </p:nvSpPr>
        <p:spPr>
          <a:xfrm>
            <a:off x="749808" y="118872"/>
            <a:ext cx="8013192" cy="1636776"/>
          </a:xfrm>
        </p:spPr>
        <p:txBody>
          <a:bodyPr vert="horz" lIns="91440" tIns="0" rIns="91440" bIns="0" rtlCol="0" anchor="b">
            <a:normAutofit/>
            <a:scene3d>
              <a:camera prst="orthographicFront"/>
              <a:lightRig rig="threePt" dir="t">
                <a:rot lat="0" lon="0" rev="4800000"/>
              </a:lightRig>
            </a:scene3d>
            <a:sp3d prstMaterial="matte">
              <a:bevelT w="50800" h="10160"/>
            </a:sp3d>
          </a:bodyPr>
          <a:lstStyle>
            <a:lvl1pPr algn="l">
              <a:defRPr sz="4700" b="1" cap="none" baseline="0"/>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740664" y="1828800"/>
            <a:ext cx="8022336" cy="685800"/>
          </a:xfrm>
        </p:spPr>
        <p:txBody>
          <a:bodyPr lIns="146304" tIns="0" rIns="45720" bIns="0" anchor="t"/>
          <a:lstStyle>
            <a:lvl1pPr marL="0" indent="0">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988A299-B95A-450E-80E7-D60355DAE73A}" type="slidenum">
              <a:rPr lang="en-US" smtClean="0"/>
              <a:pPr/>
              <a:t>‹#›</a:t>
            </a:fld>
            <a:endParaRPr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773936"/>
            <a:ext cx="4038600" cy="4623816"/>
          </a:xfrm>
        </p:spPr>
        <p:txBody>
          <a:bodyPr lIns="91440"/>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773936"/>
            <a:ext cx="4038600" cy="462381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07C64CE-7ADC-4C03-BFAB-923512C18179}"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698987"/>
            <a:ext cx="4040188" cy="715355"/>
          </a:xfrm>
        </p:spPr>
        <p:txBody>
          <a:bodyPr lIns="146304" anchor="ctr"/>
          <a:lstStyle>
            <a:lvl1pPr marL="0" indent="0">
              <a:buNone/>
              <a:defRPr sz="23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extLst/>
          </a:lstStyle>
          <a:p>
            <a:pPr lvl="0" eaLnBrk="1" latinLnBrk="0" hangingPunct="1"/>
            <a:r>
              <a:rPr kumimoji="0" lang="en-US" smtClean="0"/>
              <a:t>Click to edit Master text styles</a:t>
            </a:r>
          </a:p>
        </p:txBody>
      </p:sp>
      <p:sp>
        <p:nvSpPr>
          <p:cNvPr id="4" name="Content Placeholder 3"/>
          <p:cNvSpPr>
            <a:spLocks noGrp="1"/>
          </p:cNvSpPr>
          <p:nvPr>
            <p:ph sz="half" idx="2"/>
          </p:nvPr>
        </p:nvSpPr>
        <p:spPr>
          <a:xfrm>
            <a:off x="457200" y="2449512"/>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Text Placeholder 4"/>
          <p:cNvSpPr>
            <a:spLocks noGrp="1"/>
          </p:cNvSpPr>
          <p:nvPr>
            <p:ph type="body" sz="quarter" idx="3"/>
          </p:nvPr>
        </p:nvSpPr>
        <p:spPr>
          <a:xfrm>
            <a:off x="4645025" y="1698987"/>
            <a:ext cx="4041775" cy="715355"/>
          </a:xfrm>
        </p:spPr>
        <p:txBody>
          <a:bodyPr lIns="146304" anchor="ctr"/>
          <a:lstStyle>
            <a:lvl1pPr marL="0" indent="0">
              <a:buNone/>
              <a:defRPr sz="23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extLst/>
          </a:lstStyle>
          <a:p>
            <a:pPr lvl="0" eaLnBrk="1" latinLnBrk="0" hangingPunct="1"/>
            <a:r>
              <a:rPr kumimoji="0" lang="en-US" smtClean="0"/>
              <a:t>Click to edit Master text styles</a:t>
            </a:r>
          </a:p>
        </p:txBody>
      </p:sp>
      <p:sp>
        <p:nvSpPr>
          <p:cNvPr id="6" name="Content Placeholder 5"/>
          <p:cNvSpPr>
            <a:spLocks noGrp="1"/>
          </p:cNvSpPr>
          <p:nvPr>
            <p:ph sz="quarter" idx="4"/>
          </p:nvPr>
        </p:nvSpPr>
        <p:spPr>
          <a:xfrm>
            <a:off x="4645025" y="2449512"/>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A52A29D3-1AB0-4672-BCBB-F244FCA72150}"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93809D57-AD0C-44EA-9855-749B2A526008}"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246231D-7B71-4E08-94DA-8B838F98A6A8}"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838" y="152400"/>
            <a:ext cx="2523744" cy="978408"/>
          </a:xfrm>
        </p:spPr>
        <p:txBody>
          <a:bodyPr vert="horz" lIns="73152" rIns="45720" bIns="0" rtlCol="0" anchor="b">
            <a:normAutofit/>
            <a:sp3d prstMaterial="matte"/>
          </a:bodyPr>
          <a:lstStyle>
            <a:lvl1pPr algn="l">
              <a:defRPr sz="2000" b="0"/>
            </a:lvl1pPr>
            <a:extLst/>
          </a:lstStyle>
          <a:p>
            <a:r>
              <a:rPr kumimoji="0" lang="en-US" smtClean="0"/>
              <a:t>Click to edit Master title style</a:t>
            </a:r>
            <a:endParaRPr kumimoji="0" lang="en-US"/>
          </a:p>
        </p:txBody>
      </p:sp>
      <p:sp>
        <p:nvSpPr>
          <p:cNvPr id="3" name="Content Placeholder 2"/>
          <p:cNvSpPr>
            <a:spLocks noGrp="1"/>
          </p:cNvSpPr>
          <p:nvPr>
            <p:ph idx="1"/>
          </p:nvPr>
        </p:nvSpPr>
        <p:spPr>
          <a:xfrm>
            <a:off x="3019377" y="1743133"/>
            <a:ext cx="5920641" cy="455888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Text Placeholder 3"/>
          <p:cNvSpPr>
            <a:spLocks noGrp="1"/>
          </p:cNvSpPr>
          <p:nvPr>
            <p:ph type="body" sz="half" idx="2"/>
          </p:nvPr>
        </p:nvSpPr>
        <p:spPr>
          <a:xfrm>
            <a:off x="167838" y="1730018"/>
            <a:ext cx="2468880" cy="457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extLst/>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618B626-044F-4620-97F2-FB22B6476179}" type="slidenum">
              <a:rPr lang="en-US" smtClean="0"/>
              <a:pPr/>
              <a:t>‹#›</a:t>
            </a:fld>
            <a:endParaRPr lang="en-US" dirty="0"/>
          </a:p>
        </p:txBody>
      </p:sp>
      <p:sp>
        <p:nvSpPr>
          <p:cNvPr id="12" name="Rectangle 11"/>
          <p:cNvSpPr/>
          <p:nvPr/>
        </p:nvSpPr>
        <p:spPr bwMode="invGray">
          <a:xfrm>
            <a:off x="2855737" y="0"/>
            <a:ext cx="45720" cy="1453896"/>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dirty="0"/>
          </a:p>
        </p:txBody>
      </p:sp>
      <p:sp>
        <p:nvSpPr>
          <p:cNvPr id="9" name="Rectangle 8"/>
          <p:cNvSpPr/>
          <p:nvPr/>
        </p:nvSpPr>
        <p:spPr bwMode="invGray">
          <a:xfrm>
            <a:off x="2855737" y="0"/>
            <a:ext cx="45720" cy="1453896"/>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64592" y="155448"/>
            <a:ext cx="2525150" cy="978408"/>
          </a:xfrm>
        </p:spPr>
        <p:txBody>
          <a:bodyPr lIns="73152" bIns="0" anchor="b">
            <a:sp3d prstMaterial="matte"/>
          </a:bodyPr>
          <a:lstStyle>
            <a:lvl1pPr algn="l">
              <a:defRPr sz="2000" b="0"/>
            </a:lvl1pPr>
            <a:extLst/>
          </a:lstStyle>
          <a:p>
            <a:r>
              <a:rPr kumimoji="0" lang="en-US" smtClean="0"/>
              <a:t>Click to edit Master title style</a:t>
            </a:r>
            <a:endParaRPr kumimoji="0" lang="en-US"/>
          </a:p>
        </p:txBody>
      </p:sp>
      <p:sp>
        <p:nvSpPr>
          <p:cNvPr id="3" name="Picture Placeholder 2"/>
          <p:cNvSpPr>
            <a:spLocks noGrp="1"/>
          </p:cNvSpPr>
          <p:nvPr>
            <p:ph type="pic" idx="1"/>
          </p:nvPr>
        </p:nvSpPr>
        <p:spPr>
          <a:xfrm>
            <a:off x="2903805" y="1484808"/>
            <a:ext cx="6247397" cy="5373192"/>
          </a:xfrm>
          <a:solidFill>
            <a:schemeClr val="bg2">
              <a:shade val="75000"/>
            </a:schemeClr>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extLst/>
          </a:lstStyle>
          <a:p>
            <a:r>
              <a:rPr kumimoji="0" lang="en-US" dirty="0" smtClean="0"/>
              <a:t>Click icon to add picture</a:t>
            </a:r>
            <a:endParaRPr kumimoji="0" lang="en-US" dirty="0"/>
          </a:p>
        </p:txBody>
      </p:sp>
      <p:sp>
        <p:nvSpPr>
          <p:cNvPr id="4" name="Text Placeholder 3"/>
          <p:cNvSpPr>
            <a:spLocks noGrp="1"/>
          </p:cNvSpPr>
          <p:nvPr>
            <p:ph type="body" sz="half" idx="2"/>
          </p:nvPr>
        </p:nvSpPr>
        <p:spPr>
          <a:xfrm>
            <a:off x="164592" y="1728216"/>
            <a:ext cx="2468880" cy="457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extLst/>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a:xfrm>
            <a:off x="164592" y="1170432"/>
            <a:ext cx="2523744" cy="201168"/>
          </a:xfrm>
        </p:spPr>
        <p:txBody>
          <a:bodyPr/>
          <a:lstStyle/>
          <a:p>
            <a:endParaRPr lang="en-US" dirty="0"/>
          </a:p>
        </p:txBody>
      </p:sp>
      <p:sp>
        <p:nvSpPr>
          <p:cNvPr id="11" name="Rectangle 10"/>
          <p:cNvSpPr/>
          <p:nvPr/>
        </p:nvSpPr>
        <p:spPr>
          <a:xfrm>
            <a:off x="2855737" y="0"/>
            <a:ext cx="45720"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dirty="0"/>
          </a:p>
        </p:txBody>
      </p:sp>
      <p:sp>
        <p:nvSpPr>
          <p:cNvPr id="9" name="Rectangle 8"/>
          <p:cNvSpPr/>
          <p:nvPr/>
        </p:nvSpPr>
        <p:spPr bwMode="invGray">
          <a:xfrm>
            <a:off x="2855737" y="0"/>
            <a:ext cx="45720"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dirty="0"/>
          </a:p>
        </p:txBody>
      </p:sp>
      <p:sp>
        <p:nvSpPr>
          <p:cNvPr id="6" name="Footer Placeholder 5"/>
          <p:cNvSpPr>
            <a:spLocks noGrp="1"/>
          </p:cNvSpPr>
          <p:nvPr>
            <p:ph type="ftr" sz="quarter" idx="11"/>
          </p:nvPr>
        </p:nvSpPr>
        <p:spPr>
          <a:xfrm>
            <a:off x="3035808" y="1170432"/>
            <a:ext cx="5193792" cy="201168"/>
          </a:xfrm>
        </p:spPr>
        <p:txBody>
          <a:bodyPr/>
          <a:lstStyle>
            <a:lvl1pPr>
              <a:defRPr>
                <a:solidFill>
                  <a:schemeClr val="bg1">
                    <a:shade val="50000"/>
                  </a:schemeClr>
                </a:solidFill>
              </a:defRPr>
            </a:lvl1pPr>
          </a:lstStyle>
          <a:p>
            <a:endParaRPr lang="en-US" dirty="0"/>
          </a:p>
        </p:txBody>
      </p:sp>
      <p:sp>
        <p:nvSpPr>
          <p:cNvPr id="7" name="Slide Number Placeholder 6"/>
          <p:cNvSpPr>
            <a:spLocks noGrp="1"/>
          </p:cNvSpPr>
          <p:nvPr>
            <p:ph type="sldNum" sz="quarter" idx="12"/>
          </p:nvPr>
        </p:nvSpPr>
        <p:spPr>
          <a:xfrm>
            <a:off x="8339328" y="1170432"/>
            <a:ext cx="733864" cy="201168"/>
          </a:xfrm>
        </p:spPr>
        <p:txBody>
          <a:bodyPr/>
          <a:lstStyle/>
          <a:p>
            <a:fld id="{DA158286-08D0-4FA1-8DC4-E5152EAD542F}" type="slidenum">
              <a:rPr lang="en-US" smtClean="0"/>
              <a:pPr/>
              <a:t>‹#›</a:t>
            </a:fld>
            <a:endParaRPr lang="en-US" dirty="0"/>
          </a:p>
        </p:txBody>
      </p:sp>
    </p:spTree>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p:nvSpPr>
        <p:spPr bwMode="invGray">
          <a:xfrm>
            <a:off x="0" y="1435895"/>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dirty="0"/>
          </a:p>
        </p:txBody>
      </p:sp>
      <p:sp>
        <p:nvSpPr>
          <p:cNvPr id="7" name="Rectangle 6"/>
          <p:cNvSpPr/>
          <p:nvPr/>
        </p:nvSpPr>
        <p:spPr bwMode="ltGray">
          <a:xfrm>
            <a:off x="0" y="0"/>
            <a:ext cx="9143999" cy="1433733"/>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dirty="0"/>
          </a:p>
        </p:txBody>
      </p:sp>
      <p:sp>
        <p:nvSpPr>
          <p:cNvPr id="2" name="Title Placeholder 1"/>
          <p:cNvSpPr>
            <a:spLocks noGrp="1"/>
          </p:cNvSpPr>
          <p:nvPr>
            <p:ph type="title"/>
          </p:nvPr>
        </p:nvSpPr>
        <p:spPr>
          <a:xfrm>
            <a:off x="457200" y="152400"/>
            <a:ext cx="8229600" cy="1251062"/>
          </a:xfrm>
          <a:prstGeom prst="rect">
            <a:avLst/>
          </a:prstGeom>
        </p:spPr>
        <p:txBody>
          <a:bodyPr vert="horz" lIns="91440" rIns="45720" rtlCol="0" anchor="ctr">
            <a:normAutofit/>
            <a:scene3d>
              <a:camera prst="orthographicFront"/>
              <a:lightRig rig="threePt" dir="t">
                <a:rot lat="0" lon="0" rev="4800000"/>
              </a:lightRig>
            </a:scene3d>
            <a:sp3d prstMaterial="matte">
              <a:bevelT w="50800" h="10160"/>
            </a:sp3d>
          </a:body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775191"/>
            <a:ext cx="8229600" cy="4625609"/>
          </a:xfrm>
          <a:prstGeom prst="rect">
            <a:avLst/>
          </a:prstGeom>
        </p:spPr>
        <p:txBody>
          <a:bodyPr vert="horz" lIns="54864" tIns="91440" rtlCol="0">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4" name="Date Placeholder 3"/>
          <p:cNvSpPr>
            <a:spLocks noGrp="1"/>
          </p:cNvSpPr>
          <p:nvPr>
            <p:ph type="dt" sz="half" idx="2"/>
          </p:nvPr>
        </p:nvSpPr>
        <p:spPr>
          <a:xfrm>
            <a:off x="457200" y="6476999"/>
            <a:ext cx="2133600" cy="274320"/>
          </a:xfrm>
          <a:prstGeom prst="rect">
            <a:avLst/>
          </a:prstGeom>
        </p:spPr>
        <p:txBody>
          <a:bodyPr vert="horz" lIns="109728" rIns="45720" bIns="0" rtlCol="0" anchor="b"/>
          <a:lstStyle>
            <a:lvl1pPr algn="l" eaLnBrk="1" latinLnBrk="0" hangingPunct="1">
              <a:defRPr kumimoji="0" sz="1200">
                <a:solidFill>
                  <a:schemeClr val="tx1">
                    <a:tint val="95000"/>
                  </a:schemeClr>
                </a:solidFill>
              </a:defRPr>
            </a:lvl1pPr>
            <a:extLst/>
          </a:lstStyle>
          <a:p>
            <a:endParaRPr lang="en-US" dirty="0"/>
          </a:p>
        </p:txBody>
      </p:sp>
      <p:sp>
        <p:nvSpPr>
          <p:cNvPr id="5" name="Footer Placeholder 4"/>
          <p:cNvSpPr>
            <a:spLocks noGrp="1"/>
          </p:cNvSpPr>
          <p:nvPr>
            <p:ph type="ftr" sz="quarter" idx="3"/>
          </p:nvPr>
        </p:nvSpPr>
        <p:spPr>
          <a:xfrm>
            <a:off x="2640596" y="6476999"/>
            <a:ext cx="5507719" cy="274320"/>
          </a:xfrm>
          <a:prstGeom prst="rect">
            <a:avLst/>
          </a:prstGeom>
        </p:spPr>
        <p:txBody>
          <a:bodyPr vert="horz" lIns="45720" rIns="45720" bIns="0" rtlCol="0" anchor="b"/>
          <a:lstStyle>
            <a:lvl1pPr algn="l" eaLnBrk="1" latinLnBrk="0" hangingPunct="1">
              <a:defRPr kumimoji="0" sz="1200">
                <a:solidFill>
                  <a:schemeClr val="tx1">
                    <a:tint val="95000"/>
                  </a:schemeClr>
                </a:solidFill>
              </a:defRPr>
            </a:lvl1pPr>
            <a:extLst/>
          </a:lstStyle>
          <a:p>
            <a:endParaRPr lang="en-US" dirty="0"/>
          </a:p>
        </p:txBody>
      </p:sp>
      <p:sp>
        <p:nvSpPr>
          <p:cNvPr id="6" name="Slide Number Placeholder 5"/>
          <p:cNvSpPr>
            <a:spLocks noGrp="1"/>
          </p:cNvSpPr>
          <p:nvPr>
            <p:ph type="sldNum" sz="quarter" idx="4"/>
          </p:nvPr>
        </p:nvSpPr>
        <p:spPr>
          <a:xfrm>
            <a:off x="8204396" y="6476999"/>
            <a:ext cx="733864" cy="274320"/>
          </a:xfrm>
          <a:prstGeom prst="rect">
            <a:avLst/>
          </a:prstGeom>
        </p:spPr>
        <p:txBody>
          <a:bodyPr vert="horz" bIns="0" rtlCol="0" anchor="b"/>
          <a:lstStyle>
            <a:lvl1pPr algn="r" eaLnBrk="1" latinLnBrk="0" hangingPunct="1">
              <a:defRPr kumimoji="0" sz="1200">
                <a:solidFill>
                  <a:schemeClr val="tx1">
                    <a:tint val="95000"/>
                  </a:schemeClr>
                </a:solidFill>
              </a:defRPr>
            </a:lvl1pPr>
            <a:extLst/>
          </a:lstStyle>
          <a:p>
            <a:fld id="{C7C3312B-B05C-4133-B3AE-CD97B74DC60E}"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Lst>
  <p:txStyles>
    <p:titleStyle>
      <a:lvl1pPr algn="l" rtl="0" eaLnBrk="1" latinLnBrk="0" hangingPunct="1">
        <a:spcBef>
          <a:spcPct val="0"/>
        </a:spcBef>
        <a:buNone/>
        <a:defRPr kumimoji="0" sz="4500" b="1" kern="1200">
          <a:solidFill>
            <a:schemeClr val="accent1">
              <a:satMod val="150000"/>
            </a:schemeClr>
          </a:solidFill>
          <a:effectLst/>
          <a:latin typeface="+mj-lt"/>
          <a:ea typeface="+mj-ea"/>
          <a:cs typeface="+mj-cs"/>
        </a:defRPr>
      </a:lvl1pPr>
      <a:extLst/>
    </p:titleStyle>
    <p:bodyStyle>
      <a:lvl1pPr marL="438912" indent="-320040" algn="l" rtl="0" eaLnBrk="1" latinLnBrk="0" hangingPunct="1">
        <a:spcBef>
          <a:spcPts val="0"/>
        </a:spcBef>
        <a:buClr>
          <a:schemeClr val="accent1"/>
        </a:buClr>
        <a:buSzPct val="80000"/>
        <a:buFont typeface="Wingdings 2"/>
        <a:buChar char=""/>
        <a:defRPr kumimoji="0" sz="3200" kern="1200">
          <a:solidFill>
            <a:schemeClr val="tx1"/>
          </a:solidFill>
          <a:latin typeface="+mn-lt"/>
          <a:ea typeface="+mn-ea"/>
          <a:cs typeface="+mn-cs"/>
        </a:defRPr>
      </a:lvl1pPr>
      <a:lvl2pPr marL="731520" indent="-274320" algn="l" rtl="0" eaLnBrk="1" latinLnBrk="0" hangingPunct="1">
        <a:spcBef>
          <a:spcPct val="20000"/>
        </a:spcBef>
        <a:buClr>
          <a:schemeClr val="accent2"/>
        </a:buClr>
        <a:buSzPct val="90000"/>
        <a:buFont typeface="Wingdings"/>
        <a:buChar char=""/>
        <a:defRPr kumimoji="0" sz="2800" kern="1200">
          <a:solidFill>
            <a:schemeClr val="tx1"/>
          </a:solidFill>
          <a:latin typeface="+mn-lt"/>
          <a:ea typeface="+mn-ea"/>
          <a:cs typeface="+mn-cs"/>
        </a:defRPr>
      </a:lvl2pPr>
      <a:lvl3pPr marL="996696" indent="-228600" algn="l" rtl="0" eaLnBrk="1" latinLnBrk="0" hangingPunct="1">
        <a:spcBef>
          <a:spcPct val="20000"/>
        </a:spcBef>
        <a:buClr>
          <a:schemeClr val="accent3"/>
        </a:buClr>
        <a:buFont typeface="Arial"/>
        <a:buChar char="▪"/>
        <a:defRPr kumimoji="0" sz="2400" kern="1200">
          <a:solidFill>
            <a:schemeClr val="tx1"/>
          </a:solidFill>
          <a:latin typeface="+mn-lt"/>
          <a:ea typeface="+mn-ea"/>
          <a:cs typeface="+mn-cs"/>
        </a:defRPr>
      </a:lvl3pPr>
      <a:lvl4pPr marL="1216152" indent="-182880" algn="l" rtl="0" eaLnBrk="1" latinLnBrk="0" hangingPunct="1">
        <a:spcBef>
          <a:spcPct val="20000"/>
        </a:spcBef>
        <a:buClr>
          <a:schemeClr val="accent4"/>
        </a:buClr>
        <a:buFont typeface="Arial"/>
        <a:buChar char="▪"/>
        <a:defRPr kumimoji="0" sz="2000" kern="1200">
          <a:solidFill>
            <a:schemeClr val="tx1"/>
          </a:solidFill>
          <a:latin typeface="+mn-lt"/>
          <a:ea typeface="+mn-ea"/>
          <a:cs typeface="+mn-cs"/>
        </a:defRPr>
      </a:lvl4pPr>
      <a:lvl5pPr marL="1426464" indent="-182880" algn="l" rtl="0" eaLnBrk="1" latinLnBrk="0" hangingPunct="1">
        <a:spcBef>
          <a:spcPct val="20000"/>
        </a:spcBef>
        <a:buClr>
          <a:schemeClr val="accent5"/>
        </a:buClr>
        <a:buFont typeface="Wingdings 3"/>
        <a:buChar char=""/>
        <a:defRPr kumimoji="0" lang="en-US" sz="2000" kern="1200" smtClean="0">
          <a:solidFill>
            <a:schemeClr val="tx1"/>
          </a:solidFill>
          <a:latin typeface="+mn-lt"/>
          <a:ea typeface="+mn-ea"/>
          <a:cs typeface="+mn-cs"/>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hedgehoglearning.com/" TargetMode="External"/><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23.tmp"/><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5.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29.tmp"/><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image" Target="../media/image30.tmp"/><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34.tmp"/><Relationship Id="rId2" Type="http://schemas.openxmlformats.org/officeDocument/2006/relationships/image" Target="../media/image33.jpe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6.xml"/><Relationship Id="rId4" Type="http://schemas.openxmlformats.org/officeDocument/2006/relationships/image" Target="../media/image39.jpeg"/></Relationships>
</file>

<file path=ppt/slides/_rels/slide3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image" Target="../media/image41.tmp"/><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image" Target="../media/image42.tmp"/><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image" Target="../media/image44.tmp"/><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7.tmp"/><Relationship Id="rId2" Type="http://schemas.openxmlformats.org/officeDocument/2006/relationships/image" Target="../media/image46.tmp"/><Relationship Id="rId1" Type="http://schemas.openxmlformats.org/officeDocument/2006/relationships/slideLayout" Target="../slideLayouts/slideLayout6.xml"/><Relationship Id="rId4" Type="http://schemas.openxmlformats.org/officeDocument/2006/relationships/image" Target="../media/image48.tmp"/></Relationships>
</file>

<file path=ppt/slides/_rels/slide41.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53.tmp"/><Relationship Id="rId2" Type="http://schemas.openxmlformats.org/officeDocument/2006/relationships/image" Target="../media/image52.jpeg"/><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image" Target="../media/image55.tmp"/><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image" Target="../media/image56.tmp"/><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4.xml"/><Relationship Id="rId5" Type="http://schemas.openxmlformats.org/officeDocument/2006/relationships/image" Target="../media/image8.png"/><Relationship Id="rId4" Type="http://schemas.openxmlformats.org/officeDocument/2006/relationships/image" Target="../media/image7.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2" Type="http://schemas.openxmlformats.org/officeDocument/2006/relationships/image" Target="../media/image57.tmp"/><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tmp"/><Relationship Id="rId1" Type="http://schemas.openxmlformats.org/officeDocument/2006/relationships/slideLayout" Target="../slideLayouts/slideLayout6.xml"/><Relationship Id="rId4" Type="http://schemas.openxmlformats.org/officeDocument/2006/relationships/image" Target="../media/image60.tmp"/></Relationships>
</file>

<file path=ppt/slides/_rels/slide53.xml.rels><?xml version="1.0" encoding="UTF-8" standalone="yes"?>
<Relationships xmlns="http://schemas.openxmlformats.org/package/2006/relationships"><Relationship Id="rId2" Type="http://schemas.openxmlformats.org/officeDocument/2006/relationships/image" Target="../media/image61.tmp"/><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3" Type="http://schemas.openxmlformats.org/officeDocument/2006/relationships/image" Target="../media/image63.tmp"/><Relationship Id="rId2" Type="http://schemas.openxmlformats.org/officeDocument/2006/relationships/image" Target="../media/image62.tmp"/><Relationship Id="rId1" Type="http://schemas.openxmlformats.org/officeDocument/2006/relationships/slideLayout" Target="../slideLayouts/slideLayout6.xml"/><Relationship Id="rId4" Type="http://schemas.openxmlformats.org/officeDocument/2006/relationships/image" Target="../media/image64.tmp"/></Relationships>
</file>

<file path=ppt/slides/_rels/slide55.xml.rels><?xml version="1.0" encoding="UTF-8" standalone="yes"?>
<Relationships xmlns="http://schemas.openxmlformats.org/package/2006/relationships"><Relationship Id="rId3" Type="http://schemas.openxmlformats.org/officeDocument/2006/relationships/image" Target="../media/image66.tmp"/><Relationship Id="rId2" Type="http://schemas.openxmlformats.org/officeDocument/2006/relationships/image" Target="../media/image65.jpeg"/><Relationship Id="rId1" Type="http://schemas.openxmlformats.org/officeDocument/2006/relationships/slideLayout" Target="../slideLayouts/slideLayout6.xml"/><Relationship Id="rId4" Type="http://schemas.openxmlformats.org/officeDocument/2006/relationships/image" Target="../media/image67.tmp"/></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3" Type="http://schemas.openxmlformats.org/officeDocument/2006/relationships/image" Target="../media/image69.tmp"/><Relationship Id="rId2" Type="http://schemas.openxmlformats.org/officeDocument/2006/relationships/image" Target="../media/image68.tmp"/><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png"/><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2" Type="http://schemas.openxmlformats.org/officeDocument/2006/relationships/image" Target="../media/image72.tmp"/><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4.xml"/><Relationship Id="rId5" Type="http://schemas.openxmlformats.org/officeDocument/2006/relationships/image" Target="../media/image12.png"/><Relationship Id="rId4" Type="http://schemas.openxmlformats.org/officeDocument/2006/relationships/image" Target="../media/image11.png"/></Relationships>
</file>

<file path=ppt/slides/_rels/slide60.xml.rels><?xml version="1.0" encoding="UTF-8" standalone="yes"?>
<Relationships xmlns="http://schemas.openxmlformats.org/package/2006/relationships"><Relationship Id="rId3" Type="http://schemas.openxmlformats.org/officeDocument/2006/relationships/image" Target="../media/image73.tmp"/><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2" Type="http://schemas.openxmlformats.org/officeDocument/2006/relationships/image" Target="../media/image74.tmp"/><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2" Type="http://schemas.openxmlformats.org/officeDocument/2006/relationships/image" Target="../media/image76.gif"/><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5.xml"/></Relationships>
</file>

<file path=ppt/slides/_rels/slide70.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2" Type="http://schemas.openxmlformats.org/officeDocument/2006/relationships/image" Target="../media/image83.tmp"/><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2" Type="http://schemas.openxmlformats.org/officeDocument/2006/relationships/image" Target="../media/image84.tmp"/><Relationship Id="rId1" Type="http://schemas.openxmlformats.org/officeDocument/2006/relationships/slideLayout" Target="../slideLayouts/slideLayout6.xml"/></Relationships>
</file>

<file path=ppt/slides/_rels/slide78.xml.rels><?xml version="1.0" encoding="UTF-8" standalone="yes"?>
<Relationships xmlns="http://schemas.openxmlformats.org/package/2006/relationships"><Relationship Id="rId3" Type="http://schemas.openxmlformats.org/officeDocument/2006/relationships/image" Target="../media/image85.tmp"/><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79.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6.xml"/></Relationships>
</file>

<file path=ppt/slides/_rels/slide81.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88.jpeg"/><Relationship Id="rId1" Type="http://schemas.openxmlformats.org/officeDocument/2006/relationships/slideLayout" Target="../slideLayouts/slideLayout6.xml"/></Relationships>
</file>

<file path=ppt/slides/_rels/slide82.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90.jpeg"/><Relationship Id="rId1" Type="http://schemas.openxmlformats.org/officeDocument/2006/relationships/slideLayout" Target="../slideLayouts/slideLayout6.xml"/></Relationships>
</file>

<file path=ppt/slides/_rels/slide83.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92.jpeg"/><Relationship Id="rId1" Type="http://schemas.openxmlformats.org/officeDocument/2006/relationships/slideLayout" Target="../slideLayouts/slideLayout6.xml"/></Relationships>
</file>

<file path=ppt/slides/_rels/slide84.xml.rels><?xml version="1.0" encoding="UTF-8" standalone="yes"?>
<Relationships xmlns="http://schemas.openxmlformats.org/package/2006/relationships"><Relationship Id="rId2" Type="http://schemas.openxmlformats.org/officeDocument/2006/relationships/image" Target="../media/image94.tmp"/><Relationship Id="rId1" Type="http://schemas.openxmlformats.org/officeDocument/2006/relationships/slideLayout" Target="../slideLayouts/slideLayout6.xml"/></Relationships>
</file>

<file path=ppt/slides/_rels/slide85.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6.xml"/></Relationships>
</file>

<file path=ppt/slides/_rels/slide86.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6.xml"/></Relationships>
</file>

<file path=ppt/slides/_rels/slide87.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88.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image" Target="../media/image98.jpeg"/><Relationship Id="rId1" Type="http://schemas.openxmlformats.org/officeDocument/2006/relationships/slideLayout" Target="../slideLayouts/slideLayout6.xml"/></Relationships>
</file>

<file path=ppt/slides/_rels/slide89.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image" Target="../media/image101.jpeg"/><Relationship Id="rId1" Type="http://schemas.openxmlformats.org/officeDocument/2006/relationships/slideLayout" Target="../slideLayouts/slideLayout6.xml"/></Relationships>
</file>

<file path=ppt/slides/_rels/slide91.xml.rels><?xml version="1.0" encoding="UTF-8" standalone="yes"?>
<Relationships xmlns="http://schemas.openxmlformats.org/package/2006/relationships"><Relationship Id="rId3" Type="http://schemas.openxmlformats.org/officeDocument/2006/relationships/image" Target="../media/image104.tmp"/><Relationship Id="rId2" Type="http://schemas.openxmlformats.org/officeDocument/2006/relationships/image" Target="../media/image103.jpeg"/><Relationship Id="rId1" Type="http://schemas.openxmlformats.org/officeDocument/2006/relationships/slideLayout" Target="../slideLayouts/slideLayout6.xml"/></Relationships>
</file>

<file path=ppt/slides/_rels/slide92.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image" Target="../media/image105.jpeg"/><Relationship Id="rId1" Type="http://schemas.openxmlformats.org/officeDocument/2006/relationships/slideLayout" Target="../slideLayouts/slideLayout6.xml"/></Relationships>
</file>

<file path=ppt/slides/_rels/slide93.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image" Target="../media/image107.jpeg"/><Relationship Id="rId1" Type="http://schemas.openxmlformats.org/officeDocument/2006/relationships/slideLayout" Target="../slideLayouts/slideLayout6.xml"/></Relationships>
</file>

<file path=ppt/slides/_rels/slide94.xml.rels><?xml version="1.0" encoding="UTF-8" standalone="yes"?>
<Relationships xmlns="http://schemas.openxmlformats.org/package/2006/relationships"><Relationship Id="rId3" Type="http://schemas.openxmlformats.org/officeDocument/2006/relationships/hyperlink" Target="http://www.hedgehoglearning.com/" TargetMode="External"/><Relationship Id="rId2" Type="http://schemas.openxmlformats.org/officeDocument/2006/relationships/image" Target="../media/image2.jp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401" y="1413164"/>
            <a:ext cx="3505200" cy="247992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7" name="TextBox 6"/>
          <p:cNvSpPr txBox="1"/>
          <p:nvPr/>
        </p:nvSpPr>
        <p:spPr>
          <a:xfrm>
            <a:off x="4419600" y="986899"/>
            <a:ext cx="4495800" cy="3231654"/>
          </a:xfrm>
          <a:prstGeom prst="rect">
            <a:avLst/>
          </a:prstGeom>
          <a:noFill/>
        </p:spPr>
        <p:txBody>
          <a:bodyPr wrap="square" rtlCol="0">
            <a:spAutoFit/>
          </a:bodyPr>
          <a:lstStyle/>
          <a:p>
            <a:pPr algn="ctr"/>
            <a:r>
              <a:rPr lang="en-US" sz="4800" dirty="0" smtClean="0"/>
              <a:t>US History EOC</a:t>
            </a:r>
            <a:endParaRPr lang="en-US" sz="3600" dirty="0"/>
          </a:p>
          <a:p>
            <a:pPr algn="ctr"/>
            <a:endParaRPr lang="en-US" sz="3600" dirty="0" smtClean="0"/>
          </a:p>
          <a:p>
            <a:pPr algn="ctr"/>
            <a:r>
              <a:rPr lang="en-US" sz="3600" dirty="0" smtClean="0"/>
              <a:t>10-DAY STAAR</a:t>
            </a:r>
            <a:endParaRPr lang="en-US" sz="3600" dirty="0"/>
          </a:p>
          <a:p>
            <a:pPr algn="ctr"/>
            <a:r>
              <a:rPr lang="en-US" sz="3600" dirty="0" smtClean="0"/>
              <a:t>REVIEW</a:t>
            </a:r>
            <a:endParaRPr lang="en-US" sz="3600" dirty="0"/>
          </a:p>
        </p:txBody>
      </p:sp>
      <p:sp>
        <p:nvSpPr>
          <p:cNvPr id="8" name="TextBox 7"/>
          <p:cNvSpPr txBox="1"/>
          <p:nvPr/>
        </p:nvSpPr>
        <p:spPr>
          <a:xfrm>
            <a:off x="2286000" y="5486400"/>
            <a:ext cx="3962400" cy="923330"/>
          </a:xfrm>
          <a:prstGeom prst="rect">
            <a:avLst/>
          </a:prstGeom>
          <a:noFill/>
        </p:spPr>
        <p:txBody>
          <a:bodyPr wrap="square" rtlCol="0">
            <a:spAutoFit/>
          </a:bodyPr>
          <a:lstStyle/>
          <a:p>
            <a:pPr algn="ctr"/>
            <a:r>
              <a:rPr lang="en-US" dirty="0" smtClean="0"/>
              <a:t>Written by Chris Jackson, </a:t>
            </a:r>
            <a:r>
              <a:rPr lang="en-US" dirty="0" err="1" smtClean="0"/>
              <a:t>Ed.D</a:t>
            </a:r>
            <a:r>
              <a:rPr lang="en-US" dirty="0" smtClean="0"/>
              <a:t>.</a:t>
            </a:r>
          </a:p>
          <a:p>
            <a:pPr algn="ctr"/>
            <a:r>
              <a:rPr lang="en-US" b="1" dirty="0" smtClean="0">
                <a:hlinkClick r:id="rId3"/>
              </a:rPr>
              <a:t>www.hedgehoglearning.com</a:t>
            </a:r>
            <a:endParaRPr lang="en-US" b="1" dirty="0" smtClean="0"/>
          </a:p>
          <a:p>
            <a:pPr algn="ctr"/>
            <a:r>
              <a:rPr lang="en-US" dirty="0" smtClean="0"/>
              <a:t>© Hedgehog Learning</a:t>
            </a:r>
            <a:endParaRPr lang="en-US" dirty="0"/>
          </a:p>
        </p:txBody>
      </p:sp>
    </p:spTree>
    <p:extLst>
      <p:ext uri="{BB962C8B-B14F-4D97-AF65-F5344CB8AC3E}">
        <p14:creationId xmlns:p14="http://schemas.microsoft.com/office/powerpoint/2010/main" val="115112095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dirty="0" smtClean="0"/>
              <a:t>Free Enterprise vs. </a:t>
            </a:r>
            <a:br>
              <a:rPr lang="en-US" dirty="0" smtClean="0"/>
            </a:br>
            <a:r>
              <a:rPr lang="en-US" dirty="0" smtClean="0"/>
              <a:t>Government Regulation</a:t>
            </a:r>
            <a:endParaRPr lang="en-US" dirty="0"/>
          </a:p>
        </p:txBody>
      </p:sp>
      <p:sp>
        <p:nvSpPr>
          <p:cNvPr id="3" name="Text Placeholder 2"/>
          <p:cNvSpPr>
            <a:spLocks noGrp="1"/>
          </p:cNvSpPr>
          <p:nvPr>
            <p:ph type="body" idx="1"/>
          </p:nvPr>
        </p:nvSpPr>
        <p:spPr/>
        <p:txBody>
          <a:bodyPr/>
          <a:lstStyle/>
          <a:p>
            <a:pPr algn="ctr"/>
            <a:r>
              <a:rPr lang="en-US" dirty="0" smtClean="0"/>
              <a:t>Free Enterprise</a:t>
            </a:r>
            <a:endParaRPr lang="en-US" dirty="0"/>
          </a:p>
        </p:txBody>
      </p:sp>
      <p:sp>
        <p:nvSpPr>
          <p:cNvPr id="4" name="Content Placeholder 3"/>
          <p:cNvSpPr>
            <a:spLocks noGrp="1"/>
          </p:cNvSpPr>
          <p:nvPr>
            <p:ph sz="half" idx="2"/>
          </p:nvPr>
        </p:nvSpPr>
        <p:spPr/>
        <p:txBody>
          <a:bodyPr>
            <a:normAutofit lnSpcReduction="10000"/>
          </a:bodyPr>
          <a:lstStyle/>
          <a:p>
            <a:r>
              <a:rPr lang="en-US" dirty="0" smtClean="0"/>
              <a:t>Wanted “laissez-faire”, or no government control</a:t>
            </a:r>
          </a:p>
          <a:p>
            <a:endParaRPr lang="en-US" dirty="0" smtClean="0"/>
          </a:p>
          <a:p>
            <a:r>
              <a:rPr lang="en-US" dirty="0" smtClean="0"/>
              <a:t>Desired the most efficient means of profit</a:t>
            </a:r>
          </a:p>
          <a:p>
            <a:endParaRPr lang="en-US" dirty="0" smtClean="0"/>
          </a:p>
          <a:p>
            <a:r>
              <a:rPr lang="en-US" dirty="0" smtClean="0"/>
              <a:t>Opposed labor unions</a:t>
            </a:r>
          </a:p>
          <a:p>
            <a:endParaRPr lang="en-US" dirty="0" smtClean="0"/>
          </a:p>
          <a:p>
            <a:r>
              <a:rPr lang="en-US" dirty="0" smtClean="0"/>
              <a:t>Big business could seize complete control, or monopoly, of an industry</a:t>
            </a:r>
            <a:endParaRPr lang="en-US" dirty="0"/>
          </a:p>
        </p:txBody>
      </p:sp>
      <p:sp>
        <p:nvSpPr>
          <p:cNvPr id="5" name="Text Placeholder 4"/>
          <p:cNvSpPr>
            <a:spLocks noGrp="1"/>
          </p:cNvSpPr>
          <p:nvPr>
            <p:ph type="body" sz="quarter" idx="3"/>
          </p:nvPr>
        </p:nvSpPr>
        <p:spPr/>
        <p:txBody>
          <a:bodyPr/>
          <a:lstStyle/>
          <a:p>
            <a:pPr algn="ctr"/>
            <a:r>
              <a:rPr lang="en-US" dirty="0" smtClean="0"/>
              <a:t>Government Regulation</a:t>
            </a:r>
            <a:endParaRPr lang="en-US" dirty="0"/>
          </a:p>
        </p:txBody>
      </p:sp>
      <p:sp>
        <p:nvSpPr>
          <p:cNvPr id="6" name="Content Placeholder 5"/>
          <p:cNvSpPr>
            <a:spLocks noGrp="1"/>
          </p:cNvSpPr>
          <p:nvPr>
            <p:ph sz="quarter" idx="4"/>
          </p:nvPr>
        </p:nvSpPr>
        <p:spPr/>
        <p:txBody>
          <a:bodyPr>
            <a:normAutofit fontScale="92500"/>
          </a:bodyPr>
          <a:lstStyle/>
          <a:p>
            <a:r>
              <a:rPr lang="en-US" sz="2600" dirty="0" smtClean="0"/>
              <a:t>Passage of anti-trust acts to stop unfair business practices and breakup monopolies</a:t>
            </a:r>
          </a:p>
          <a:p>
            <a:pPr lvl="1"/>
            <a:r>
              <a:rPr lang="en-US" dirty="0" smtClean="0"/>
              <a:t>Interstate Commerce Act (1887)</a:t>
            </a:r>
          </a:p>
          <a:p>
            <a:pPr lvl="1"/>
            <a:r>
              <a:rPr lang="en-US" dirty="0" smtClean="0"/>
              <a:t>Sherman Anti-Trust Act (1890)</a:t>
            </a:r>
          </a:p>
          <a:p>
            <a:endParaRPr lang="en-US" dirty="0" smtClean="0"/>
          </a:p>
          <a:p>
            <a:r>
              <a:rPr lang="en-US" sz="2600" dirty="0" smtClean="0"/>
              <a:t>Government is petitioned to pass child labor protection laws</a:t>
            </a:r>
            <a:endParaRPr lang="en-US" sz="2600" dirty="0"/>
          </a:p>
        </p:txBody>
      </p:sp>
    </p:spTree>
    <p:extLst>
      <p:ext uri="{BB962C8B-B14F-4D97-AF65-F5344CB8AC3E}">
        <p14:creationId xmlns:p14="http://schemas.microsoft.com/office/powerpoint/2010/main" val="12828509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Political Machines and Bosses</a:t>
            </a:r>
            <a:endParaRPr lang="en-US" dirty="0"/>
          </a:p>
        </p:txBody>
      </p:sp>
      <p:sp>
        <p:nvSpPr>
          <p:cNvPr id="3" name="Content Placeholder 2"/>
          <p:cNvSpPr>
            <a:spLocks noGrp="1"/>
          </p:cNvSpPr>
          <p:nvPr>
            <p:ph sz="half" idx="1"/>
          </p:nvPr>
        </p:nvSpPr>
        <p:spPr/>
        <p:txBody>
          <a:bodyPr>
            <a:normAutofit/>
          </a:bodyPr>
          <a:lstStyle/>
          <a:p>
            <a:r>
              <a:rPr lang="en-US" dirty="0" smtClean="0"/>
              <a:t>Powerful officials, known as political bosses, gave social benefits to the poor in exchange for votes.</a:t>
            </a:r>
          </a:p>
          <a:p>
            <a:endParaRPr lang="en-US" dirty="0"/>
          </a:p>
          <a:p>
            <a:r>
              <a:rPr lang="en-US" dirty="0" smtClean="0"/>
              <a:t>Many levels of government  were corrupted by these political machines.</a:t>
            </a:r>
          </a:p>
          <a:p>
            <a:pPr marL="118872" indent="0">
              <a:buNone/>
            </a:pPr>
            <a:endParaRPr lang="en-US" dirty="0"/>
          </a:p>
        </p:txBody>
      </p:sp>
      <p:pic>
        <p:nvPicPr>
          <p:cNvPr id="7170" name="Picture 2"/>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4876800" y="2514600"/>
            <a:ext cx="3276600" cy="37598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5257800" y="2013466"/>
            <a:ext cx="2514600" cy="369332"/>
          </a:xfrm>
          <a:prstGeom prst="rect">
            <a:avLst/>
          </a:prstGeom>
          <a:noFill/>
        </p:spPr>
        <p:txBody>
          <a:bodyPr wrap="square" rtlCol="0">
            <a:spAutoFit/>
          </a:bodyPr>
          <a:lstStyle/>
          <a:p>
            <a:pPr algn="ctr"/>
            <a:r>
              <a:rPr lang="en-US" dirty="0" smtClean="0"/>
              <a:t>BOSS TWEED</a:t>
            </a:r>
            <a:endParaRPr lang="en-US" dirty="0"/>
          </a:p>
        </p:txBody>
      </p:sp>
    </p:spTree>
    <p:extLst>
      <p:ext uri="{BB962C8B-B14F-4D97-AF65-F5344CB8AC3E}">
        <p14:creationId xmlns:p14="http://schemas.microsoft.com/office/powerpoint/2010/main" val="32791416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Nativism and Immigration</a:t>
            </a:r>
            <a:endParaRPr lang="en-US" dirty="0"/>
          </a:p>
        </p:txBody>
      </p:sp>
      <p:sp>
        <p:nvSpPr>
          <p:cNvPr id="4" name="Content Placeholder 3"/>
          <p:cNvSpPr>
            <a:spLocks noGrp="1"/>
          </p:cNvSpPr>
          <p:nvPr>
            <p:ph sz="half" idx="2"/>
          </p:nvPr>
        </p:nvSpPr>
        <p:spPr/>
        <p:txBody>
          <a:bodyPr>
            <a:normAutofit fontScale="92500" lnSpcReduction="10000"/>
          </a:bodyPr>
          <a:lstStyle/>
          <a:p>
            <a:r>
              <a:rPr lang="en-US" dirty="0" smtClean="0"/>
              <a:t>32 million people immigrated to the U.S. between 1880 and 1920.</a:t>
            </a:r>
          </a:p>
          <a:p>
            <a:pPr lvl="1"/>
            <a:r>
              <a:rPr lang="en-US" u="sng" dirty="0" smtClean="0"/>
              <a:t>Push factors</a:t>
            </a:r>
            <a:r>
              <a:rPr lang="en-US" dirty="0" smtClean="0"/>
              <a:t>: persecution, poverty, and war</a:t>
            </a:r>
          </a:p>
          <a:p>
            <a:pPr lvl="1"/>
            <a:r>
              <a:rPr lang="en-US" u="sng" dirty="0" smtClean="0"/>
              <a:t>Pull factors</a:t>
            </a:r>
            <a:r>
              <a:rPr lang="en-US" dirty="0" smtClean="0"/>
              <a:t>: freedom and opportunity </a:t>
            </a:r>
          </a:p>
          <a:p>
            <a:endParaRPr lang="en-US" dirty="0"/>
          </a:p>
          <a:p>
            <a:r>
              <a:rPr lang="en-US" dirty="0" smtClean="0"/>
              <a:t>Many Americans, known as nativists, opposed the immigration of “new” people.</a:t>
            </a:r>
            <a:endParaRPr lang="en-US" dirty="0"/>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1905000"/>
            <a:ext cx="3581400" cy="17477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5"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b="65352"/>
          <a:stretch/>
        </p:blipFill>
        <p:spPr bwMode="auto">
          <a:xfrm>
            <a:off x="1047750" y="4038600"/>
            <a:ext cx="2857500" cy="21946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0934120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Immigration from 1880 to 1930</a:t>
            </a:r>
            <a:endParaRPr lang="en-US"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1775346"/>
            <a:ext cx="7391400" cy="4730496"/>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588081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Go West! (and North)</a:t>
            </a:r>
            <a:endParaRPr lang="en-US" dirty="0"/>
          </a:p>
        </p:txBody>
      </p:sp>
      <p:sp>
        <p:nvSpPr>
          <p:cNvPr id="3" name="Content Placeholder 2"/>
          <p:cNvSpPr>
            <a:spLocks noGrp="1"/>
          </p:cNvSpPr>
          <p:nvPr>
            <p:ph idx="1"/>
          </p:nvPr>
        </p:nvSpPr>
        <p:spPr>
          <a:xfrm>
            <a:off x="4191000" y="1775191"/>
            <a:ext cx="4724400" cy="4625609"/>
          </a:xfrm>
        </p:spPr>
        <p:txBody>
          <a:bodyPr>
            <a:normAutofit fontScale="77500" lnSpcReduction="20000"/>
          </a:bodyPr>
          <a:lstStyle/>
          <a:p>
            <a:r>
              <a:rPr lang="en-US" dirty="0" smtClean="0"/>
              <a:t>Westward movement for many was a way to escape the harsh urban life of eastern cities.</a:t>
            </a:r>
          </a:p>
          <a:p>
            <a:endParaRPr lang="en-US" dirty="0" smtClean="0"/>
          </a:p>
          <a:p>
            <a:r>
              <a:rPr lang="en-US" dirty="0" smtClean="0"/>
              <a:t>Many found opportunities in:</a:t>
            </a:r>
          </a:p>
          <a:p>
            <a:pPr marL="118872" indent="0">
              <a:buNone/>
            </a:pPr>
            <a:r>
              <a:rPr lang="en-US" dirty="0" smtClean="0"/>
              <a:t> </a:t>
            </a:r>
          </a:p>
          <a:p>
            <a:pPr lvl="1"/>
            <a:r>
              <a:rPr lang="en-US" b="1" dirty="0"/>
              <a:t>G</a:t>
            </a:r>
            <a:r>
              <a:rPr lang="en-US" b="1" dirty="0" smtClean="0"/>
              <a:t>old </a:t>
            </a:r>
            <a:r>
              <a:rPr lang="en-US" b="1" dirty="0"/>
              <a:t>R</a:t>
            </a:r>
            <a:r>
              <a:rPr lang="en-US" b="1" dirty="0" smtClean="0"/>
              <a:t>ushes </a:t>
            </a:r>
          </a:p>
          <a:p>
            <a:pPr lvl="2"/>
            <a:r>
              <a:rPr lang="en-US" dirty="0" smtClean="0"/>
              <a:t>California and Alaska</a:t>
            </a:r>
          </a:p>
          <a:p>
            <a:pPr lvl="1"/>
            <a:r>
              <a:rPr lang="en-US" b="1" dirty="0" smtClean="0"/>
              <a:t>Farming and Cattle Ranching</a:t>
            </a:r>
            <a:endParaRPr lang="en-US" b="1" dirty="0"/>
          </a:p>
          <a:p>
            <a:pPr lvl="2"/>
            <a:r>
              <a:rPr lang="en-US" dirty="0" smtClean="0"/>
              <a:t>Great Plains</a:t>
            </a:r>
          </a:p>
          <a:p>
            <a:endParaRPr lang="en-US" dirty="0" smtClean="0"/>
          </a:p>
          <a:p>
            <a:r>
              <a:rPr lang="en-US" dirty="0" smtClean="0"/>
              <a:t>New railways and trails opened the west for expansion.</a:t>
            </a:r>
            <a:endParaRPr lang="en-US" dirty="0"/>
          </a:p>
        </p:txBody>
      </p:sp>
      <p:pic>
        <p:nvPicPr>
          <p:cNvPr id="921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2133600"/>
            <a:ext cx="2552700" cy="381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521704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Indian Affairs of the US</a:t>
            </a:r>
            <a:endParaRPr lang="en-US" dirty="0"/>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53000" y="1750247"/>
            <a:ext cx="3634893" cy="4648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Content Placeholder 2"/>
          <p:cNvSpPr txBox="1">
            <a:spLocks/>
          </p:cNvSpPr>
          <p:nvPr/>
        </p:nvSpPr>
        <p:spPr>
          <a:xfrm>
            <a:off x="304800" y="1761543"/>
            <a:ext cx="4419600" cy="4625609"/>
          </a:xfrm>
          <a:prstGeom prst="rect">
            <a:avLst/>
          </a:prstGeom>
        </p:spPr>
        <p:txBody>
          <a:bodyPr>
            <a:normAutofit lnSpcReduction="10000"/>
          </a:bodyPr>
          <a:lstStyle>
            <a:lvl1pPr marL="438912" indent="-320040" algn="l" rtl="0" eaLnBrk="1" latinLnBrk="0" hangingPunct="1">
              <a:spcBef>
                <a:spcPts val="0"/>
              </a:spcBef>
              <a:buClr>
                <a:schemeClr val="accent1"/>
              </a:buClr>
              <a:buSzPct val="80000"/>
              <a:buFont typeface="Wingdings 2"/>
              <a:buChar char=""/>
              <a:defRPr kumimoji="0" sz="3200" kern="1200">
                <a:solidFill>
                  <a:schemeClr val="tx1"/>
                </a:solidFill>
                <a:latin typeface="+mn-lt"/>
                <a:ea typeface="+mn-ea"/>
                <a:cs typeface="+mn-cs"/>
              </a:defRPr>
            </a:lvl1pPr>
            <a:lvl2pPr marL="731520" indent="-274320" algn="l" rtl="0" eaLnBrk="1" latinLnBrk="0" hangingPunct="1">
              <a:spcBef>
                <a:spcPct val="20000"/>
              </a:spcBef>
              <a:buClr>
                <a:schemeClr val="accent2"/>
              </a:buClr>
              <a:buSzPct val="90000"/>
              <a:buFont typeface="Wingdings"/>
              <a:buChar char=""/>
              <a:defRPr kumimoji="0" sz="2800" kern="1200">
                <a:solidFill>
                  <a:schemeClr val="tx1"/>
                </a:solidFill>
                <a:latin typeface="+mn-lt"/>
                <a:ea typeface="+mn-ea"/>
                <a:cs typeface="+mn-cs"/>
              </a:defRPr>
            </a:lvl2pPr>
            <a:lvl3pPr marL="996696" indent="-228600" algn="l" rtl="0" eaLnBrk="1" latinLnBrk="0" hangingPunct="1">
              <a:spcBef>
                <a:spcPct val="20000"/>
              </a:spcBef>
              <a:buClr>
                <a:schemeClr val="accent3"/>
              </a:buClr>
              <a:buFont typeface="Arial"/>
              <a:buChar char="▪"/>
              <a:defRPr kumimoji="0" sz="2400" kern="1200">
                <a:solidFill>
                  <a:schemeClr val="tx1"/>
                </a:solidFill>
                <a:latin typeface="+mn-lt"/>
                <a:ea typeface="+mn-ea"/>
                <a:cs typeface="+mn-cs"/>
              </a:defRPr>
            </a:lvl3pPr>
            <a:lvl4pPr marL="1216152" indent="-182880" algn="l" rtl="0" eaLnBrk="1" latinLnBrk="0" hangingPunct="1">
              <a:spcBef>
                <a:spcPct val="20000"/>
              </a:spcBef>
              <a:buClr>
                <a:schemeClr val="accent4"/>
              </a:buClr>
              <a:buFont typeface="Arial"/>
              <a:buChar char="▪"/>
              <a:defRPr kumimoji="0" sz="2000" kern="1200">
                <a:solidFill>
                  <a:schemeClr val="tx1"/>
                </a:solidFill>
                <a:latin typeface="+mn-lt"/>
                <a:ea typeface="+mn-ea"/>
                <a:cs typeface="+mn-cs"/>
              </a:defRPr>
            </a:lvl4pPr>
            <a:lvl5pPr marL="1426464" indent="-182880" algn="l" rtl="0" eaLnBrk="1" latinLnBrk="0" hangingPunct="1">
              <a:spcBef>
                <a:spcPct val="20000"/>
              </a:spcBef>
              <a:buClr>
                <a:schemeClr val="accent5"/>
              </a:buClr>
              <a:buFont typeface="Wingdings 3"/>
              <a:buChar char=""/>
              <a:defRPr kumimoji="0" lang="en-US" sz="2000" kern="1200" smtClean="0">
                <a:solidFill>
                  <a:schemeClr val="tx1"/>
                </a:solidFill>
                <a:latin typeface="+mn-lt"/>
                <a:ea typeface="+mn-ea"/>
                <a:cs typeface="+mn-cs"/>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extLst/>
          </a:lstStyle>
          <a:p>
            <a:pPr fontAlgn="auto">
              <a:spcAft>
                <a:spcPts val="0"/>
              </a:spcAft>
            </a:pPr>
            <a:r>
              <a:rPr lang="en-US" sz="2400" dirty="0" smtClean="0"/>
              <a:t>Indian wars were common in the western U.S. as people moved west in search of land and gold. </a:t>
            </a:r>
          </a:p>
          <a:p>
            <a:pPr fontAlgn="auto">
              <a:spcAft>
                <a:spcPts val="0"/>
              </a:spcAft>
            </a:pPr>
            <a:endParaRPr lang="en-US" sz="2400" dirty="0" smtClean="0"/>
          </a:p>
          <a:p>
            <a:pPr fontAlgn="auto">
              <a:spcAft>
                <a:spcPts val="0"/>
              </a:spcAft>
            </a:pPr>
            <a:r>
              <a:rPr lang="en-US" sz="2400" dirty="0" smtClean="0"/>
              <a:t>Native Americans were forced onto dedicated reservations.</a:t>
            </a:r>
          </a:p>
          <a:p>
            <a:pPr fontAlgn="auto">
              <a:spcAft>
                <a:spcPts val="0"/>
              </a:spcAft>
            </a:pPr>
            <a:endParaRPr lang="en-US" sz="2400" dirty="0"/>
          </a:p>
          <a:p>
            <a:pPr fontAlgn="auto">
              <a:spcAft>
                <a:spcPts val="0"/>
              </a:spcAft>
            </a:pPr>
            <a:r>
              <a:rPr lang="en-US" sz="2400" dirty="0" smtClean="0"/>
              <a:t>The </a:t>
            </a:r>
            <a:r>
              <a:rPr lang="en-US" sz="2400" b="1" dirty="0" smtClean="0"/>
              <a:t>Dawes Act of 1887 </a:t>
            </a:r>
            <a:r>
              <a:rPr lang="en-US" sz="2400" dirty="0" smtClean="0"/>
              <a:t>turned tribal land into private property for Native Americans, which was then often sold to settlers.</a:t>
            </a:r>
            <a:endParaRPr lang="en-US" sz="2400" dirty="0"/>
          </a:p>
        </p:txBody>
      </p:sp>
    </p:spTree>
    <p:extLst>
      <p:ext uri="{BB962C8B-B14F-4D97-AF65-F5344CB8AC3E}">
        <p14:creationId xmlns:p14="http://schemas.microsoft.com/office/powerpoint/2010/main" val="335456007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18872"/>
            <a:ext cx="8382000" cy="1636776"/>
          </a:xfrm>
        </p:spPr>
        <p:txBody>
          <a:bodyPr/>
          <a:lstStyle/>
          <a:p>
            <a:pPr algn="ctr"/>
            <a:r>
              <a:rPr lang="en-US" dirty="0" smtClean="0"/>
              <a:t>US History EOC Review</a:t>
            </a:r>
            <a:br>
              <a:rPr lang="en-US" dirty="0" smtClean="0"/>
            </a:br>
            <a:r>
              <a:rPr lang="en-US" dirty="0" smtClean="0"/>
              <a:t>DAY 2</a:t>
            </a:r>
            <a:endParaRPr lang="en-US" dirty="0"/>
          </a:p>
        </p:txBody>
      </p:sp>
      <p:sp>
        <p:nvSpPr>
          <p:cNvPr id="3" name="Text Placeholder 2"/>
          <p:cNvSpPr>
            <a:spLocks noGrp="1"/>
          </p:cNvSpPr>
          <p:nvPr>
            <p:ph type="body" idx="1"/>
          </p:nvPr>
        </p:nvSpPr>
        <p:spPr/>
        <p:txBody>
          <a:bodyPr>
            <a:normAutofit lnSpcReduction="10000"/>
          </a:bodyPr>
          <a:lstStyle/>
          <a:p>
            <a:r>
              <a:rPr lang="en-US" sz="2800" dirty="0" smtClean="0"/>
              <a:t>The Progressive Era and the American Empire</a:t>
            </a:r>
          </a:p>
          <a:p>
            <a:r>
              <a:rPr lang="en-US" dirty="0" smtClean="0"/>
              <a:t>READINESS STANDARDS – TEKS 3A, 3C, 4A, 5A, 9A, 12A, 15D</a:t>
            </a:r>
            <a:endParaRPr lang="en-US" dirty="0"/>
          </a:p>
        </p:txBody>
      </p:sp>
      <p:sp>
        <p:nvSpPr>
          <p:cNvPr id="4" name="Footer Placeholder 3"/>
          <p:cNvSpPr>
            <a:spLocks noGrp="1"/>
          </p:cNvSpPr>
          <p:nvPr>
            <p:ph type="ftr" sz="quarter" idx="11"/>
          </p:nvPr>
        </p:nvSpPr>
        <p:spPr>
          <a:xfrm>
            <a:off x="7315200" y="6400800"/>
            <a:ext cx="1702804" cy="304801"/>
          </a:xfrm>
        </p:spPr>
        <p:txBody>
          <a:bodyPr/>
          <a:lstStyle/>
          <a:p>
            <a:r>
              <a:rPr lang="en-US" dirty="0" smtClean="0"/>
              <a:t>© Hedgehog Learning</a:t>
            </a:r>
            <a:endParaRPr lang="en-US" dirty="0"/>
          </a:p>
        </p:txBody>
      </p:sp>
      <p:sp>
        <p:nvSpPr>
          <p:cNvPr id="6" name="TextBox 5"/>
          <p:cNvSpPr txBox="1"/>
          <p:nvPr/>
        </p:nvSpPr>
        <p:spPr>
          <a:xfrm>
            <a:off x="4267200" y="2830936"/>
            <a:ext cx="4648200" cy="3416320"/>
          </a:xfrm>
          <a:prstGeom prst="rect">
            <a:avLst/>
          </a:prstGeom>
          <a:noFill/>
        </p:spPr>
        <p:txBody>
          <a:bodyPr wrap="square" rtlCol="0">
            <a:spAutoFit/>
          </a:bodyPr>
          <a:lstStyle/>
          <a:p>
            <a:r>
              <a:rPr lang="en-US" b="1" dirty="0" smtClean="0"/>
              <a:t>Today’s Objectives</a:t>
            </a:r>
            <a:r>
              <a:rPr lang="en-US" dirty="0" smtClean="0"/>
              <a:t>:</a:t>
            </a:r>
          </a:p>
          <a:p>
            <a:endParaRPr lang="en-US" dirty="0" smtClean="0"/>
          </a:p>
          <a:p>
            <a:r>
              <a:rPr lang="en-US" dirty="0" smtClean="0"/>
              <a:t>I will explain and analyze…</a:t>
            </a:r>
          </a:p>
          <a:p>
            <a:pPr marL="285750" indent="-285750">
              <a:buFont typeface="Arial" panose="020B0604020202020204" pitchFamily="34" charset="0"/>
              <a:buChar char="•"/>
            </a:pPr>
            <a:r>
              <a:rPr lang="en-US" dirty="0" smtClean="0"/>
              <a:t>Service reform and Populism.</a:t>
            </a:r>
          </a:p>
          <a:p>
            <a:pPr marL="285750" indent="-285750">
              <a:buFont typeface="Arial" panose="020B0604020202020204" pitchFamily="34" charset="0"/>
              <a:buChar char="•"/>
            </a:pPr>
            <a:r>
              <a:rPr lang="en-US" dirty="0" smtClean="0"/>
              <a:t>Issues affecting women and the Social Gospel.</a:t>
            </a:r>
          </a:p>
          <a:p>
            <a:pPr marL="285750" indent="-285750">
              <a:buFont typeface="Arial" panose="020B0604020202020204" pitchFamily="34" charset="0"/>
              <a:buChar char="•"/>
            </a:pPr>
            <a:r>
              <a:rPr lang="en-US" dirty="0" smtClean="0"/>
              <a:t>Significance of the Spanish-American War, expansionism, and missionaries</a:t>
            </a:r>
          </a:p>
          <a:p>
            <a:pPr marL="285750" indent="-285750">
              <a:buFont typeface="Arial" panose="020B0604020202020204" pitchFamily="34" charset="0"/>
              <a:buChar char="•"/>
            </a:pPr>
            <a:r>
              <a:rPr lang="en-US" dirty="0" smtClean="0"/>
              <a:t>Contributions of A. Mahan, T. Roosevelt, and S. Dole.</a:t>
            </a:r>
          </a:p>
          <a:p>
            <a:pPr marL="285750" indent="-285750">
              <a:buFont typeface="Arial" panose="020B0604020202020204" pitchFamily="34" charset="0"/>
              <a:buChar char="•"/>
            </a:pPr>
            <a:r>
              <a:rPr lang="en-US" dirty="0" smtClean="0"/>
              <a:t>Impacts of Progressive Era reforms and the 16th – 19th amendments.</a:t>
            </a:r>
            <a:endParaRPr lang="en-US" dirty="0"/>
          </a:p>
        </p:txBody>
      </p:sp>
      <p:pic>
        <p:nvPicPr>
          <p:cNvPr id="1026" name="Picture 2" descr="http://r-house.org/wp/wp-content/uploads/suffragettes20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2912019"/>
            <a:ext cx="2971800" cy="334327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Tree>
    <p:extLst>
      <p:ext uri="{BB962C8B-B14F-4D97-AF65-F5344CB8AC3E}">
        <p14:creationId xmlns:p14="http://schemas.microsoft.com/office/powerpoint/2010/main" val="379356521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Rise of Populism</a:t>
            </a:r>
            <a:endParaRPr lang="en-US" dirty="0"/>
          </a:p>
        </p:txBody>
      </p:sp>
      <p:sp>
        <p:nvSpPr>
          <p:cNvPr id="5" name="Content Placeholder 2"/>
          <p:cNvSpPr txBox="1">
            <a:spLocks/>
          </p:cNvSpPr>
          <p:nvPr/>
        </p:nvSpPr>
        <p:spPr>
          <a:xfrm>
            <a:off x="304800" y="1761543"/>
            <a:ext cx="4419600" cy="4625609"/>
          </a:xfrm>
          <a:prstGeom prst="rect">
            <a:avLst/>
          </a:prstGeom>
        </p:spPr>
        <p:txBody>
          <a:bodyPr>
            <a:normAutofit/>
          </a:bodyPr>
          <a:lstStyle>
            <a:lvl1pPr marL="438912" indent="-320040" algn="l" rtl="0" eaLnBrk="1" latinLnBrk="0" hangingPunct="1">
              <a:spcBef>
                <a:spcPts val="0"/>
              </a:spcBef>
              <a:buClr>
                <a:schemeClr val="accent1"/>
              </a:buClr>
              <a:buSzPct val="80000"/>
              <a:buFont typeface="Wingdings 2"/>
              <a:buChar char=""/>
              <a:defRPr kumimoji="0" sz="3200" kern="1200">
                <a:solidFill>
                  <a:schemeClr val="tx1"/>
                </a:solidFill>
                <a:latin typeface="+mn-lt"/>
                <a:ea typeface="+mn-ea"/>
                <a:cs typeface="+mn-cs"/>
              </a:defRPr>
            </a:lvl1pPr>
            <a:lvl2pPr marL="731520" indent="-274320" algn="l" rtl="0" eaLnBrk="1" latinLnBrk="0" hangingPunct="1">
              <a:spcBef>
                <a:spcPct val="20000"/>
              </a:spcBef>
              <a:buClr>
                <a:schemeClr val="accent2"/>
              </a:buClr>
              <a:buSzPct val="90000"/>
              <a:buFont typeface="Wingdings"/>
              <a:buChar char=""/>
              <a:defRPr kumimoji="0" sz="2800" kern="1200">
                <a:solidFill>
                  <a:schemeClr val="tx1"/>
                </a:solidFill>
                <a:latin typeface="+mn-lt"/>
                <a:ea typeface="+mn-ea"/>
                <a:cs typeface="+mn-cs"/>
              </a:defRPr>
            </a:lvl2pPr>
            <a:lvl3pPr marL="996696" indent="-228600" algn="l" rtl="0" eaLnBrk="1" latinLnBrk="0" hangingPunct="1">
              <a:spcBef>
                <a:spcPct val="20000"/>
              </a:spcBef>
              <a:buClr>
                <a:schemeClr val="accent3"/>
              </a:buClr>
              <a:buFont typeface="Arial"/>
              <a:buChar char="▪"/>
              <a:defRPr kumimoji="0" sz="2400" kern="1200">
                <a:solidFill>
                  <a:schemeClr val="tx1"/>
                </a:solidFill>
                <a:latin typeface="+mn-lt"/>
                <a:ea typeface="+mn-ea"/>
                <a:cs typeface="+mn-cs"/>
              </a:defRPr>
            </a:lvl3pPr>
            <a:lvl4pPr marL="1216152" indent="-182880" algn="l" rtl="0" eaLnBrk="1" latinLnBrk="0" hangingPunct="1">
              <a:spcBef>
                <a:spcPct val="20000"/>
              </a:spcBef>
              <a:buClr>
                <a:schemeClr val="accent4"/>
              </a:buClr>
              <a:buFont typeface="Arial"/>
              <a:buChar char="▪"/>
              <a:defRPr kumimoji="0" sz="2000" kern="1200">
                <a:solidFill>
                  <a:schemeClr val="tx1"/>
                </a:solidFill>
                <a:latin typeface="+mn-lt"/>
                <a:ea typeface="+mn-ea"/>
                <a:cs typeface="+mn-cs"/>
              </a:defRPr>
            </a:lvl4pPr>
            <a:lvl5pPr marL="1426464" indent="-182880" algn="l" rtl="0" eaLnBrk="1" latinLnBrk="0" hangingPunct="1">
              <a:spcBef>
                <a:spcPct val="20000"/>
              </a:spcBef>
              <a:buClr>
                <a:schemeClr val="accent5"/>
              </a:buClr>
              <a:buFont typeface="Wingdings 3"/>
              <a:buChar char=""/>
              <a:defRPr kumimoji="0" lang="en-US" sz="2000" kern="1200" smtClean="0">
                <a:solidFill>
                  <a:schemeClr val="tx1"/>
                </a:solidFill>
                <a:latin typeface="+mn-lt"/>
                <a:ea typeface="+mn-ea"/>
                <a:cs typeface="+mn-cs"/>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extLst/>
          </a:lstStyle>
          <a:p>
            <a:pPr fontAlgn="auto">
              <a:spcAft>
                <a:spcPts val="0"/>
              </a:spcAft>
            </a:pPr>
            <a:endParaRPr lang="en-US" sz="2400" dirty="0"/>
          </a:p>
        </p:txBody>
      </p:sp>
      <p:pic>
        <p:nvPicPr>
          <p:cNvPr id="3" name="Picture 2"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36851" y="2055047"/>
            <a:ext cx="3233729" cy="40386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4" name="TextBox 3"/>
          <p:cNvSpPr txBox="1"/>
          <p:nvPr/>
        </p:nvSpPr>
        <p:spPr>
          <a:xfrm>
            <a:off x="423217" y="1761543"/>
            <a:ext cx="4995217" cy="5355312"/>
          </a:xfrm>
          <a:prstGeom prst="rect">
            <a:avLst/>
          </a:prstGeom>
          <a:noFill/>
        </p:spPr>
        <p:txBody>
          <a:bodyPr wrap="square" rtlCol="0">
            <a:spAutoFit/>
          </a:bodyPr>
          <a:lstStyle/>
          <a:p>
            <a:pPr marL="285750" indent="-285750">
              <a:buClr>
                <a:schemeClr val="accent1"/>
              </a:buClr>
              <a:buFont typeface="Wingdings" panose="05000000000000000000" pitchFamily="2" charset="2"/>
              <a:buChar char="§"/>
            </a:pPr>
            <a:r>
              <a:rPr lang="en-US" dirty="0" smtClean="0">
                <a:latin typeface="+mn-lt"/>
              </a:rPr>
              <a:t>Farmers in the late 19</a:t>
            </a:r>
            <a:r>
              <a:rPr lang="en-US" baseline="30000" dirty="0" smtClean="0">
                <a:latin typeface="+mn-lt"/>
              </a:rPr>
              <a:t>th</a:t>
            </a:r>
            <a:r>
              <a:rPr lang="en-US" dirty="0" smtClean="0">
                <a:latin typeface="+mn-lt"/>
              </a:rPr>
              <a:t> century faced overproduction with new, more efficient machinery.</a:t>
            </a:r>
          </a:p>
          <a:p>
            <a:pPr marL="285750" indent="-285750">
              <a:buClr>
                <a:schemeClr val="accent1"/>
              </a:buClr>
              <a:buFont typeface="Wingdings" panose="05000000000000000000" pitchFamily="2" charset="2"/>
              <a:buChar char="§"/>
            </a:pPr>
            <a:endParaRPr lang="en-US" dirty="0" smtClean="0">
              <a:latin typeface="+mn-lt"/>
            </a:endParaRPr>
          </a:p>
          <a:p>
            <a:pPr marL="285750" indent="-285750">
              <a:buClr>
                <a:schemeClr val="accent1"/>
              </a:buClr>
              <a:buFont typeface="Wingdings" panose="05000000000000000000" pitchFamily="2" charset="2"/>
              <a:buChar char="§"/>
            </a:pPr>
            <a:r>
              <a:rPr lang="en-US" dirty="0" smtClean="0">
                <a:latin typeface="+mn-lt"/>
              </a:rPr>
              <a:t>Food prices fell, but the cost-of-living remained the same for farmers.</a:t>
            </a:r>
          </a:p>
          <a:p>
            <a:pPr marL="285750" indent="-285750">
              <a:buClr>
                <a:schemeClr val="accent1"/>
              </a:buClr>
              <a:buFont typeface="Wingdings" panose="05000000000000000000" pitchFamily="2" charset="2"/>
              <a:buChar char="§"/>
            </a:pPr>
            <a:endParaRPr lang="en-US" dirty="0">
              <a:latin typeface="+mn-lt"/>
            </a:endParaRPr>
          </a:p>
          <a:p>
            <a:pPr marL="285750" indent="-285750">
              <a:buClr>
                <a:schemeClr val="accent1"/>
              </a:buClr>
              <a:buFont typeface="Wingdings" panose="05000000000000000000" pitchFamily="2" charset="2"/>
              <a:buChar char="§"/>
            </a:pPr>
            <a:r>
              <a:rPr lang="en-US" dirty="0" smtClean="0">
                <a:latin typeface="+mn-lt"/>
              </a:rPr>
              <a:t>The Grange Movement, organized by farmers, wanted the government to regulate commerce and the railroads.</a:t>
            </a:r>
          </a:p>
          <a:p>
            <a:pPr marL="285750" indent="-285750">
              <a:buClr>
                <a:schemeClr val="accent1"/>
              </a:buClr>
              <a:buFont typeface="Wingdings" panose="05000000000000000000" pitchFamily="2" charset="2"/>
              <a:buChar char="§"/>
            </a:pPr>
            <a:endParaRPr lang="en-US" dirty="0">
              <a:latin typeface="+mn-lt"/>
            </a:endParaRPr>
          </a:p>
          <a:p>
            <a:pPr marL="285750" indent="-285750">
              <a:buClr>
                <a:schemeClr val="accent1"/>
              </a:buClr>
              <a:buFont typeface="Wingdings" panose="05000000000000000000" pitchFamily="2" charset="2"/>
              <a:buChar char="§"/>
            </a:pPr>
            <a:r>
              <a:rPr lang="en-US" dirty="0" smtClean="0">
                <a:latin typeface="+mn-lt"/>
              </a:rPr>
              <a:t>Congress passed the Interstate Commerce Act in 1887.</a:t>
            </a:r>
          </a:p>
          <a:p>
            <a:pPr marL="285750" indent="-285750">
              <a:buClr>
                <a:schemeClr val="accent1"/>
              </a:buClr>
              <a:buFont typeface="Wingdings" panose="05000000000000000000" pitchFamily="2" charset="2"/>
              <a:buChar char="§"/>
            </a:pPr>
            <a:endParaRPr lang="en-US" dirty="0">
              <a:latin typeface="+mn-lt"/>
            </a:endParaRPr>
          </a:p>
          <a:p>
            <a:pPr marL="285750" indent="-285750">
              <a:buClr>
                <a:schemeClr val="accent1"/>
              </a:buClr>
              <a:buFont typeface="Wingdings" panose="05000000000000000000" pitchFamily="2" charset="2"/>
              <a:buChar char="§"/>
            </a:pPr>
            <a:r>
              <a:rPr lang="en-US" dirty="0" smtClean="0">
                <a:latin typeface="+mn-lt"/>
              </a:rPr>
              <a:t>Farmer organized with industrial workers and miners to form a </a:t>
            </a:r>
            <a:r>
              <a:rPr lang="en-US" b="1" dirty="0" smtClean="0">
                <a:latin typeface="+mn-lt"/>
              </a:rPr>
              <a:t>Populist Party</a:t>
            </a:r>
            <a:r>
              <a:rPr lang="en-US" dirty="0" smtClean="0">
                <a:latin typeface="+mn-lt"/>
              </a:rPr>
              <a:t>.</a:t>
            </a:r>
          </a:p>
          <a:p>
            <a:pPr marL="285750" indent="-285750">
              <a:buFont typeface="Arial" panose="020B0604020202020204" pitchFamily="34" charset="0"/>
              <a:buChar char="•"/>
            </a:pPr>
            <a:endParaRPr lang="en-US" dirty="0" smtClean="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87133976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Populist Party</a:t>
            </a:r>
            <a:endParaRPr lang="en-US" dirty="0"/>
          </a:p>
        </p:txBody>
      </p:sp>
      <p:sp>
        <p:nvSpPr>
          <p:cNvPr id="5" name="Content Placeholder 2"/>
          <p:cNvSpPr txBox="1">
            <a:spLocks/>
          </p:cNvSpPr>
          <p:nvPr/>
        </p:nvSpPr>
        <p:spPr>
          <a:xfrm>
            <a:off x="304800" y="1761543"/>
            <a:ext cx="4419600" cy="4625609"/>
          </a:xfrm>
          <a:prstGeom prst="rect">
            <a:avLst/>
          </a:prstGeom>
        </p:spPr>
        <p:txBody>
          <a:bodyPr>
            <a:normAutofit/>
          </a:bodyPr>
          <a:lstStyle>
            <a:lvl1pPr marL="438912" indent="-320040" algn="l" rtl="0" eaLnBrk="1" latinLnBrk="0" hangingPunct="1">
              <a:spcBef>
                <a:spcPts val="0"/>
              </a:spcBef>
              <a:buClr>
                <a:schemeClr val="accent1"/>
              </a:buClr>
              <a:buSzPct val="80000"/>
              <a:buFont typeface="Wingdings 2"/>
              <a:buChar char=""/>
              <a:defRPr kumimoji="0" sz="3200" kern="1200">
                <a:solidFill>
                  <a:schemeClr val="tx1"/>
                </a:solidFill>
                <a:latin typeface="+mn-lt"/>
                <a:ea typeface="+mn-ea"/>
                <a:cs typeface="+mn-cs"/>
              </a:defRPr>
            </a:lvl1pPr>
            <a:lvl2pPr marL="731520" indent="-274320" algn="l" rtl="0" eaLnBrk="1" latinLnBrk="0" hangingPunct="1">
              <a:spcBef>
                <a:spcPct val="20000"/>
              </a:spcBef>
              <a:buClr>
                <a:schemeClr val="accent2"/>
              </a:buClr>
              <a:buSzPct val="90000"/>
              <a:buFont typeface="Wingdings"/>
              <a:buChar char=""/>
              <a:defRPr kumimoji="0" sz="2800" kern="1200">
                <a:solidFill>
                  <a:schemeClr val="tx1"/>
                </a:solidFill>
                <a:latin typeface="+mn-lt"/>
                <a:ea typeface="+mn-ea"/>
                <a:cs typeface="+mn-cs"/>
              </a:defRPr>
            </a:lvl2pPr>
            <a:lvl3pPr marL="996696" indent="-228600" algn="l" rtl="0" eaLnBrk="1" latinLnBrk="0" hangingPunct="1">
              <a:spcBef>
                <a:spcPct val="20000"/>
              </a:spcBef>
              <a:buClr>
                <a:schemeClr val="accent3"/>
              </a:buClr>
              <a:buFont typeface="Arial"/>
              <a:buChar char="▪"/>
              <a:defRPr kumimoji="0" sz="2400" kern="1200">
                <a:solidFill>
                  <a:schemeClr val="tx1"/>
                </a:solidFill>
                <a:latin typeface="+mn-lt"/>
                <a:ea typeface="+mn-ea"/>
                <a:cs typeface="+mn-cs"/>
              </a:defRPr>
            </a:lvl3pPr>
            <a:lvl4pPr marL="1216152" indent="-182880" algn="l" rtl="0" eaLnBrk="1" latinLnBrk="0" hangingPunct="1">
              <a:spcBef>
                <a:spcPct val="20000"/>
              </a:spcBef>
              <a:buClr>
                <a:schemeClr val="accent4"/>
              </a:buClr>
              <a:buFont typeface="Arial"/>
              <a:buChar char="▪"/>
              <a:defRPr kumimoji="0" sz="2000" kern="1200">
                <a:solidFill>
                  <a:schemeClr val="tx1"/>
                </a:solidFill>
                <a:latin typeface="+mn-lt"/>
                <a:ea typeface="+mn-ea"/>
                <a:cs typeface="+mn-cs"/>
              </a:defRPr>
            </a:lvl4pPr>
            <a:lvl5pPr marL="1426464" indent="-182880" algn="l" rtl="0" eaLnBrk="1" latinLnBrk="0" hangingPunct="1">
              <a:spcBef>
                <a:spcPct val="20000"/>
              </a:spcBef>
              <a:buClr>
                <a:schemeClr val="accent5"/>
              </a:buClr>
              <a:buFont typeface="Wingdings 3"/>
              <a:buChar char=""/>
              <a:defRPr kumimoji="0" lang="en-US" sz="2000" kern="1200" smtClean="0">
                <a:solidFill>
                  <a:schemeClr val="tx1"/>
                </a:solidFill>
                <a:latin typeface="+mn-lt"/>
                <a:ea typeface="+mn-ea"/>
                <a:cs typeface="+mn-cs"/>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extLst/>
          </a:lstStyle>
          <a:p>
            <a:pPr fontAlgn="auto">
              <a:spcAft>
                <a:spcPts val="0"/>
              </a:spcAft>
            </a:pPr>
            <a:endParaRPr lang="en-US" sz="2400" dirty="0"/>
          </a:p>
        </p:txBody>
      </p:sp>
      <p:sp>
        <p:nvSpPr>
          <p:cNvPr id="4" name="TextBox 3"/>
          <p:cNvSpPr txBox="1"/>
          <p:nvPr/>
        </p:nvSpPr>
        <p:spPr>
          <a:xfrm>
            <a:off x="3906983" y="1676400"/>
            <a:ext cx="4995217" cy="6278642"/>
          </a:xfrm>
          <a:prstGeom prst="rect">
            <a:avLst/>
          </a:prstGeom>
          <a:noFill/>
        </p:spPr>
        <p:txBody>
          <a:bodyPr wrap="square" rtlCol="0">
            <a:spAutoFit/>
          </a:bodyPr>
          <a:lstStyle/>
          <a:p>
            <a:pPr marL="342900" indent="-342900">
              <a:buClr>
                <a:schemeClr val="accent1"/>
              </a:buClr>
              <a:buFont typeface="Wingdings" panose="05000000000000000000" pitchFamily="2" charset="2"/>
              <a:buChar char="§"/>
            </a:pPr>
            <a:r>
              <a:rPr lang="en-US" sz="2200" dirty="0" smtClean="0">
                <a:latin typeface="+mn-lt"/>
              </a:rPr>
              <a:t>The Populist Party believed that a shortage of currency was the cause of failing prices and campaigned for the free coinage of silver.</a:t>
            </a:r>
            <a:endParaRPr lang="en-US" sz="2200" dirty="0">
              <a:latin typeface="+mn-lt"/>
            </a:endParaRPr>
          </a:p>
          <a:p>
            <a:pPr marL="342900" indent="-342900">
              <a:buClr>
                <a:schemeClr val="accent1"/>
              </a:buClr>
              <a:buFont typeface="Wingdings" panose="05000000000000000000" pitchFamily="2" charset="2"/>
              <a:buChar char="§"/>
            </a:pPr>
            <a:endParaRPr lang="en-US" sz="2200" dirty="0">
              <a:latin typeface="+mn-lt"/>
            </a:endParaRPr>
          </a:p>
          <a:p>
            <a:pPr marL="342900" indent="-342900">
              <a:buClr>
                <a:schemeClr val="accent1"/>
              </a:buClr>
              <a:buFont typeface="Wingdings" panose="05000000000000000000" pitchFamily="2" charset="2"/>
              <a:buChar char="§"/>
            </a:pPr>
            <a:r>
              <a:rPr lang="en-US" sz="2200" dirty="0" smtClean="0">
                <a:latin typeface="+mn-lt"/>
              </a:rPr>
              <a:t>Although the Populist Party lost the 1890, many of the political views were absorbed by the Democratic Party in the 1896 election.</a:t>
            </a:r>
          </a:p>
          <a:p>
            <a:pPr marL="342900" indent="-342900">
              <a:buClr>
                <a:schemeClr val="accent1"/>
              </a:buClr>
              <a:buFont typeface="Wingdings" panose="05000000000000000000" pitchFamily="2" charset="2"/>
              <a:buChar char="§"/>
            </a:pPr>
            <a:endParaRPr lang="en-US" sz="2200" b="1" dirty="0">
              <a:latin typeface="+mn-lt"/>
            </a:endParaRPr>
          </a:p>
          <a:p>
            <a:pPr marL="342900" indent="-342900">
              <a:buClr>
                <a:schemeClr val="accent1"/>
              </a:buClr>
              <a:buFont typeface="Wingdings" panose="05000000000000000000" pitchFamily="2" charset="2"/>
              <a:buChar char="§"/>
            </a:pPr>
            <a:r>
              <a:rPr lang="en-US" sz="2200" dirty="0" smtClean="0">
                <a:latin typeface="+mn-lt"/>
              </a:rPr>
              <a:t>Populists supported Democrat </a:t>
            </a:r>
            <a:r>
              <a:rPr lang="en-US" sz="2200" b="1" dirty="0" smtClean="0">
                <a:latin typeface="+mn-lt"/>
              </a:rPr>
              <a:t>William </a:t>
            </a:r>
            <a:r>
              <a:rPr lang="en-US" sz="2200" b="1" dirty="0">
                <a:latin typeface="+mn-lt"/>
              </a:rPr>
              <a:t>Jennings Bryan </a:t>
            </a:r>
            <a:r>
              <a:rPr lang="en-US" sz="2200" dirty="0">
                <a:latin typeface="+mn-lt"/>
              </a:rPr>
              <a:t>as their presidential candidate in </a:t>
            </a:r>
            <a:r>
              <a:rPr lang="en-US" sz="2200" dirty="0" smtClean="0">
                <a:latin typeface="+mn-lt"/>
              </a:rPr>
              <a:t>1896 and 1900. He narrowly lost both elections.</a:t>
            </a:r>
            <a:endParaRPr lang="en-US" sz="2200" dirty="0">
              <a:latin typeface="+mn-lt"/>
            </a:endParaRPr>
          </a:p>
          <a:p>
            <a:endParaRPr lang="en-US" sz="2000" dirty="0">
              <a:latin typeface="+mn-lt"/>
            </a:endParaRPr>
          </a:p>
          <a:p>
            <a:pPr marL="285750" indent="-285750">
              <a:buFont typeface="Arial" panose="020B0604020202020204" pitchFamily="34" charset="0"/>
              <a:buChar char="•"/>
            </a:pPr>
            <a:endParaRPr lang="en-US" sz="2000" dirty="0" smtClean="0">
              <a:latin typeface="+mn-lt"/>
            </a:endParaRPr>
          </a:p>
          <a:p>
            <a:pPr marL="285750" indent="-285750">
              <a:buFont typeface="Arial" panose="020B0604020202020204" pitchFamily="34" charset="0"/>
              <a:buChar char="•"/>
            </a:pPr>
            <a:endParaRPr lang="en-US" dirty="0" smtClean="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p:txBody>
      </p:sp>
      <p:pic>
        <p:nvPicPr>
          <p:cNvPr id="1026" name="Picture 2" descr="https://upload.wikimedia.org/wikipedia/commons/thumb/c/cb/Bryan_1896_left.png/220px-Bryan_1896_left.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6919" y="1782325"/>
            <a:ext cx="2957945" cy="3966337"/>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493912" y="5821102"/>
            <a:ext cx="3223959" cy="369332"/>
          </a:xfrm>
          <a:prstGeom prst="rect">
            <a:avLst/>
          </a:prstGeom>
          <a:noFill/>
        </p:spPr>
        <p:txBody>
          <a:bodyPr wrap="none" rtlCol="0">
            <a:spAutoFit/>
          </a:bodyPr>
          <a:lstStyle/>
          <a:p>
            <a:r>
              <a:rPr lang="en-US" dirty="0" smtClean="0"/>
              <a:t>William Jennings Bryan, 1896</a:t>
            </a:r>
            <a:endParaRPr lang="en-US" dirty="0"/>
          </a:p>
        </p:txBody>
      </p:sp>
    </p:spTree>
    <p:extLst>
      <p:ext uri="{BB962C8B-B14F-4D97-AF65-F5344CB8AC3E}">
        <p14:creationId xmlns:p14="http://schemas.microsoft.com/office/powerpoint/2010/main" val="172425972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000" dirty="0" smtClean="0"/>
              <a:t>The Progressive Era &amp; Women’s Rights</a:t>
            </a:r>
            <a:endParaRPr lang="en-US" sz="4000" dirty="0"/>
          </a:p>
        </p:txBody>
      </p:sp>
      <p:sp>
        <p:nvSpPr>
          <p:cNvPr id="5" name="Content Placeholder 2"/>
          <p:cNvSpPr txBox="1">
            <a:spLocks/>
          </p:cNvSpPr>
          <p:nvPr/>
        </p:nvSpPr>
        <p:spPr>
          <a:xfrm>
            <a:off x="304800" y="1761543"/>
            <a:ext cx="4419600" cy="4625609"/>
          </a:xfrm>
          <a:prstGeom prst="rect">
            <a:avLst/>
          </a:prstGeom>
        </p:spPr>
        <p:txBody>
          <a:bodyPr>
            <a:normAutofit/>
          </a:bodyPr>
          <a:lstStyle>
            <a:lvl1pPr marL="438912" indent="-320040" algn="l" rtl="0" eaLnBrk="1" latinLnBrk="0" hangingPunct="1">
              <a:spcBef>
                <a:spcPts val="0"/>
              </a:spcBef>
              <a:buClr>
                <a:schemeClr val="accent1"/>
              </a:buClr>
              <a:buSzPct val="80000"/>
              <a:buFont typeface="Wingdings 2"/>
              <a:buChar char=""/>
              <a:defRPr kumimoji="0" sz="3200" kern="1200">
                <a:solidFill>
                  <a:schemeClr val="tx1"/>
                </a:solidFill>
                <a:latin typeface="+mn-lt"/>
                <a:ea typeface="+mn-ea"/>
                <a:cs typeface="+mn-cs"/>
              </a:defRPr>
            </a:lvl1pPr>
            <a:lvl2pPr marL="731520" indent="-274320" algn="l" rtl="0" eaLnBrk="1" latinLnBrk="0" hangingPunct="1">
              <a:spcBef>
                <a:spcPct val="20000"/>
              </a:spcBef>
              <a:buClr>
                <a:schemeClr val="accent2"/>
              </a:buClr>
              <a:buSzPct val="90000"/>
              <a:buFont typeface="Wingdings"/>
              <a:buChar char=""/>
              <a:defRPr kumimoji="0" sz="2800" kern="1200">
                <a:solidFill>
                  <a:schemeClr val="tx1"/>
                </a:solidFill>
                <a:latin typeface="+mn-lt"/>
                <a:ea typeface="+mn-ea"/>
                <a:cs typeface="+mn-cs"/>
              </a:defRPr>
            </a:lvl2pPr>
            <a:lvl3pPr marL="996696" indent="-228600" algn="l" rtl="0" eaLnBrk="1" latinLnBrk="0" hangingPunct="1">
              <a:spcBef>
                <a:spcPct val="20000"/>
              </a:spcBef>
              <a:buClr>
                <a:schemeClr val="accent3"/>
              </a:buClr>
              <a:buFont typeface="Arial"/>
              <a:buChar char="▪"/>
              <a:defRPr kumimoji="0" sz="2400" kern="1200">
                <a:solidFill>
                  <a:schemeClr val="tx1"/>
                </a:solidFill>
                <a:latin typeface="+mn-lt"/>
                <a:ea typeface="+mn-ea"/>
                <a:cs typeface="+mn-cs"/>
              </a:defRPr>
            </a:lvl3pPr>
            <a:lvl4pPr marL="1216152" indent="-182880" algn="l" rtl="0" eaLnBrk="1" latinLnBrk="0" hangingPunct="1">
              <a:spcBef>
                <a:spcPct val="20000"/>
              </a:spcBef>
              <a:buClr>
                <a:schemeClr val="accent4"/>
              </a:buClr>
              <a:buFont typeface="Arial"/>
              <a:buChar char="▪"/>
              <a:defRPr kumimoji="0" sz="2000" kern="1200">
                <a:solidFill>
                  <a:schemeClr val="tx1"/>
                </a:solidFill>
                <a:latin typeface="+mn-lt"/>
                <a:ea typeface="+mn-ea"/>
                <a:cs typeface="+mn-cs"/>
              </a:defRPr>
            </a:lvl4pPr>
            <a:lvl5pPr marL="1426464" indent="-182880" algn="l" rtl="0" eaLnBrk="1" latinLnBrk="0" hangingPunct="1">
              <a:spcBef>
                <a:spcPct val="20000"/>
              </a:spcBef>
              <a:buClr>
                <a:schemeClr val="accent5"/>
              </a:buClr>
              <a:buFont typeface="Wingdings 3"/>
              <a:buChar char=""/>
              <a:defRPr kumimoji="0" lang="en-US" sz="2000" kern="1200" smtClean="0">
                <a:solidFill>
                  <a:schemeClr val="tx1"/>
                </a:solidFill>
                <a:latin typeface="+mn-lt"/>
                <a:ea typeface="+mn-ea"/>
                <a:cs typeface="+mn-cs"/>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extLst/>
          </a:lstStyle>
          <a:p>
            <a:pPr fontAlgn="auto">
              <a:spcAft>
                <a:spcPts val="0"/>
              </a:spcAft>
            </a:pPr>
            <a:endParaRPr lang="en-US" sz="2400" dirty="0"/>
          </a:p>
        </p:txBody>
      </p:sp>
      <p:pic>
        <p:nvPicPr>
          <p:cNvPr id="3" name="Picture 2" descr="Screen Clipping"/>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507921" y="2209800"/>
            <a:ext cx="4071006" cy="289559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8" name="TextBox 7"/>
          <p:cNvSpPr txBox="1"/>
          <p:nvPr/>
        </p:nvSpPr>
        <p:spPr>
          <a:xfrm>
            <a:off x="4854783" y="1796179"/>
            <a:ext cx="4047417" cy="6278642"/>
          </a:xfrm>
          <a:prstGeom prst="rect">
            <a:avLst/>
          </a:prstGeom>
          <a:noFill/>
        </p:spPr>
        <p:txBody>
          <a:bodyPr wrap="square" rtlCol="0">
            <a:spAutoFit/>
          </a:bodyPr>
          <a:lstStyle/>
          <a:p>
            <a:pPr marL="342900" indent="-342900">
              <a:buClr>
                <a:schemeClr val="accent1"/>
              </a:buClr>
              <a:buFont typeface="Wingdings" panose="05000000000000000000" pitchFamily="2" charset="2"/>
              <a:buChar char="§"/>
            </a:pPr>
            <a:r>
              <a:rPr lang="en-US" sz="2200" dirty="0" smtClean="0">
                <a:latin typeface="+mn-lt"/>
              </a:rPr>
              <a:t>During the early 1900s, many people sought to correct abuses of corrupt business and government.</a:t>
            </a:r>
          </a:p>
          <a:p>
            <a:pPr marL="342900" indent="-342900">
              <a:buClr>
                <a:schemeClr val="accent1"/>
              </a:buClr>
              <a:buFont typeface="Wingdings" panose="05000000000000000000" pitchFamily="2" charset="2"/>
              <a:buChar char="§"/>
            </a:pPr>
            <a:endParaRPr lang="en-US" sz="2200" dirty="0">
              <a:latin typeface="+mn-lt"/>
            </a:endParaRPr>
          </a:p>
          <a:p>
            <a:pPr marL="342900" indent="-342900">
              <a:buClr>
                <a:schemeClr val="accent1"/>
              </a:buClr>
              <a:buFont typeface="Wingdings" panose="05000000000000000000" pitchFamily="2" charset="2"/>
              <a:buChar char="§"/>
            </a:pPr>
            <a:r>
              <a:rPr lang="en-US" sz="2200" dirty="0" smtClean="0">
                <a:latin typeface="+mn-lt"/>
              </a:rPr>
              <a:t>The </a:t>
            </a:r>
            <a:r>
              <a:rPr lang="en-US" sz="2200" b="1" dirty="0" smtClean="0">
                <a:latin typeface="+mn-lt"/>
              </a:rPr>
              <a:t>Social Gospel Movement </a:t>
            </a:r>
            <a:r>
              <a:rPr lang="en-US" sz="2200" dirty="0" smtClean="0">
                <a:latin typeface="+mn-lt"/>
              </a:rPr>
              <a:t>declared reform was required on moral, biblical grounds.</a:t>
            </a:r>
          </a:p>
          <a:p>
            <a:pPr marL="342900" indent="-342900">
              <a:buClr>
                <a:schemeClr val="accent1"/>
              </a:buClr>
              <a:buFont typeface="Wingdings" panose="05000000000000000000" pitchFamily="2" charset="2"/>
              <a:buChar char="§"/>
            </a:pPr>
            <a:endParaRPr lang="en-US" sz="2200" dirty="0">
              <a:latin typeface="+mn-lt"/>
            </a:endParaRPr>
          </a:p>
          <a:p>
            <a:pPr marL="342900" indent="-342900">
              <a:buClr>
                <a:schemeClr val="accent1"/>
              </a:buClr>
              <a:buFont typeface="Wingdings" panose="05000000000000000000" pitchFamily="2" charset="2"/>
              <a:buChar char="§"/>
            </a:pPr>
            <a:r>
              <a:rPr lang="en-US" sz="2200" dirty="0" smtClean="0">
                <a:latin typeface="+mn-lt"/>
              </a:rPr>
              <a:t>Progressives also fought for women’s </a:t>
            </a:r>
            <a:r>
              <a:rPr lang="en-US" sz="2200" b="1" dirty="0" smtClean="0">
                <a:latin typeface="+mn-lt"/>
              </a:rPr>
              <a:t>suffrage</a:t>
            </a:r>
            <a:r>
              <a:rPr lang="en-US" sz="2200" dirty="0" smtClean="0">
                <a:latin typeface="+mn-lt"/>
              </a:rPr>
              <a:t> and were instrumental in the passage of the </a:t>
            </a:r>
            <a:r>
              <a:rPr lang="en-US" sz="2200" b="1" dirty="0" smtClean="0">
                <a:latin typeface="+mn-lt"/>
              </a:rPr>
              <a:t>Nineteenth Amendment </a:t>
            </a:r>
            <a:r>
              <a:rPr lang="en-US" sz="2200" dirty="0" smtClean="0">
                <a:latin typeface="+mn-lt"/>
              </a:rPr>
              <a:t>in 1920. </a:t>
            </a:r>
            <a:endParaRPr lang="en-US" sz="2200" b="1" dirty="0">
              <a:latin typeface="+mn-lt"/>
            </a:endParaRPr>
          </a:p>
          <a:p>
            <a:endParaRPr lang="en-US" sz="2000" dirty="0">
              <a:latin typeface="+mn-lt"/>
            </a:endParaRPr>
          </a:p>
          <a:p>
            <a:endParaRPr lang="en-US" sz="2000" dirty="0" smtClean="0">
              <a:latin typeface="+mn-lt"/>
            </a:endParaRPr>
          </a:p>
          <a:p>
            <a:pPr marL="285750" indent="-285750">
              <a:buFont typeface="Arial" panose="020B0604020202020204" pitchFamily="34" charset="0"/>
              <a:buChar char="•"/>
            </a:pPr>
            <a:endParaRPr lang="en-US" dirty="0" smtClean="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4372195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US History EOC Review</a:t>
            </a:r>
            <a:endParaRPr lang="en-US" dirty="0"/>
          </a:p>
        </p:txBody>
      </p:sp>
      <p:sp>
        <p:nvSpPr>
          <p:cNvPr id="3" name="Footer Placeholder 2"/>
          <p:cNvSpPr>
            <a:spLocks noGrp="1"/>
          </p:cNvSpPr>
          <p:nvPr>
            <p:ph type="ftr" sz="quarter" idx="11"/>
          </p:nvPr>
        </p:nvSpPr>
        <p:spPr>
          <a:xfrm>
            <a:off x="6934200" y="6400800"/>
            <a:ext cx="5507719" cy="274320"/>
          </a:xfrm>
        </p:spPr>
        <p:txBody>
          <a:bodyPr/>
          <a:lstStyle/>
          <a:p>
            <a:r>
              <a:rPr lang="en-US" dirty="0" smtClean="0"/>
              <a:t>© Hedgehog Learning</a:t>
            </a:r>
            <a:endParaRPr lang="en-US" dirty="0"/>
          </a:p>
        </p:txBody>
      </p:sp>
      <p:sp>
        <p:nvSpPr>
          <p:cNvPr id="4" name="TextBox 3"/>
          <p:cNvSpPr txBox="1"/>
          <p:nvPr/>
        </p:nvSpPr>
        <p:spPr>
          <a:xfrm>
            <a:off x="1371600" y="2590800"/>
            <a:ext cx="6934200" cy="1569660"/>
          </a:xfrm>
          <a:prstGeom prst="rect">
            <a:avLst/>
          </a:prstGeom>
          <a:noFill/>
        </p:spPr>
        <p:txBody>
          <a:bodyPr wrap="square" rtlCol="0">
            <a:spAutoFit/>
          </a:bodyPr>
          <a:lstStyle/>
          <a:p>
            <a:r>
              <a:rPr lang="en-US" sz="2400" dirty="0" smtClean="0"/>
              <a:t>All clipart and images used in this review are either created by Hedgehog Learning, found in public domain, or used with permission from </a:t>
            </a:r>
            <a:r>
              <a:rPr lang="en-US" sz="2400" dirty="0" err="1" smtClean="0"/>
              <a:t>iStockphoto</a:t>
            </a:r>
            <a:r>
              <a:rPr lang="en-US" sz="2400" dirty="0" smtClean="0"/>
              <a:t>, </a:t>
            </a:r>
            <a:r>
              <a:rPr lang="en-US" sz="2400" dirty="0" err="1" smtClean="0"/>
              <a:t>iClipart</a:t>
            </a:r>
            <a:r>
              <a:rPr lang="en-US" sz="2400" dirty="0" smtClean="0"/>
              <a:t>, Microsoft, or www.123rf.com</a:t>
            </a:r>
            <a:endParaRPr lang="en-US" sz="2400" dirty="0"/>
          </a:p>
        </p:txBody>
      </p:sp>
    </p:spTree>
    <p:extLst>
      <p:ext uri="{BB962C8B-B14F-4D97-AF65-F5344CB8AC3E}">
        <p14:creationId xmlns:p14="http://schemas.microsoft.com/office/powerpoint/2010/main" val="315099552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t>New Constitutional Amendments</a:t>
            </a:r>
            <a:endParaRPr lang="en-US" sz="4000" dirty="0"/>
          </a:p>
        </p:txBody>
      </p:sp>
      <p:sp>
        <p:nvSpPr>
          <p:cNvPr id="5" name="Content Placeholder 2"/>
          <p:cNvSpPr txBox="1">
            <a:spLocks/>
          </p:cNvSpPr>
          <p:nvPr/>
        </p:nvSpPr>
        <p:spPr>
          <a:xfrm>
            <a:off x="304800" y="1761543"/>
            <a:ext cx="8610600" cy="676857"/>
          </a:xfrm>
          <a:prstGeom prst="rect">
            <a:avLst/>
          </a:prstGeom>
        </p:spPr>
        <p:txBody>
          <a:bodyPr>
            <a:normAutofit/>
          </a:bodyPr>
          <a:lstStyle>
            <a:lvl1pPr marL="438912" indent="-320040" algn="l" rtl="0" eaLnBrk="1" latinLnBrk="0" hangingPunct="1">
              <a:spcBef>
                <a:spcPts val="0"/>
              </a:spcBef>
              <a:buClr>
                <a:schemeClr val="accent1"/>
              </a:buClr>
              <a:buSzPct val="80000"/>
              <a:buFont typeface="Wingdings 2"/>
              <a:buChar char=""/>
              <a:defRPr kumimoji="0" sz="3200" kern="1200">
                <a:solidFill>
                  <a:schemeClr val="tx1"/>
                </a:solidFill>
                <a:latin typeface="+mn-lt"/>
                <a:ea typeface="+mn-ea"/>
                <a:cs typeface="+mn-cs"/>
              </a:defRPr>
            </a:lvl1pPr>
            <a:lvl2pPr marL="731520" indent="-274320" algn="l" rtl="0" eaLnBrk="1" latinLnBrk="0" hangingPunct="1">
              <a:spcBef>
                <a:spcPct val="20000"/>
              </a:spcBef>
              <a:buClr>
                <a:schemeClr val="accent2"/>
              </a:buClr>
              <a:buSzPct val="90000"/>
              <a:buFont typeface="Wingdings"/>
              <a:buChar char=""/>
              <a:defRPr kumimoji="0" sz="2800" kern="1200">
                <a:solidFill>
                  <a:schemeClr val="tx1"/>
                </a:solidFill>
                <a:latin typeface="+mn-lt"/>
                <a:ea typeface="+mn-ea"/>
                <a:cs typeface="+mn-cs"/>
              </a:defRPr>
            </a:lvl2pPr>
            <a:lvl3pPr marL="996696" indent="-228600" algn="l" rtl="0" eaLnBrk="1" latinLnBrk="0" hangingPunct="1">
              <a:spcBef>
                <a:spcPct val="20000"/>
              </a:spcBef>
              <a:buClr>
                <a:schemeClr val="accent3"/>
              </a:buClr>
              <a:buFont typeface="Arial"/>
              <a:buChar char="▪"/>
              <a:defRPr kumimoji="0" sz="2400" kern="1200">
                <a:solidFill>
                  <a:schemeClr val="tx1"/>
                </a:solidFill>
                <a:latin typeface="+mn-lt"/>
                <a:ea typeface="+mn-ea"/>
                <a:cs typeface="+mn-cs"/>
              </a:defRPr>
            </a:lvl3pPr>
            <a:lvl4pPr marL="1216152" indent="-182880" algn="l" rtl="0" eaLnBrk="1" latinLnBrk="0" hangingPunct="1">
              <a:spcBef>
                <a:spcPct val="20000"/>
              </a:spcBef>
              <a:buClr>
                <a:schemeClr val="accent4"/>
              </a:buClr>
              <a:buFont typeface="Arial"/>
              <a:buChar char="▪"/>
              <a:defRPr kumimoji="0" sz="2000" kern="1200">
                <a:solidFill>
                  <a:schemeClr val="tx1"/>
                </a:solidFill>
                <a:latin typeface="+mn-lt"/>
                <a:ea typeface="+mn-ea"/>
                <a:cs typeface="+mn-cs"/>
              </a:defRPr>
            </a:lvl4pPr>
            <a:lvl5pPr marL="1426464" indent="-182880" algn="l" rtl="0" eaLnBrk="1" latinLnBrk="0" hangingPunct="1">
              <a:spcBef>
                <a:spcPct val="20000"/>
              </a:spcBef>
              <a:buClr>
                <a:schemeClr val="accent5"/>
              </a:buClr>
              <a:buFont typeface="Wingdings 3"/>
              <a:buChar char=""/>
              <a:defRPr kumimoji="0" lang="en-US" sz="2000" kern="1200" smtClean="0">
                <a:solidFill>
                  <a:schemeClr val="tx1"/>
                </a:solidFill>
                <a:latin typeface="+mn-lt"/>
                <a:ea typeface="+mn-ea"/>
                <a:cs typeface="+mn-cs"/>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extLst/>
          </a:lstStyle>
          <a:p>
            <a:pPr marL="118872" indent="0" algn="ctr" fontAlgn="auto">
              <a:spcAft>
                <a:spcPts val="0"/>
              </a:spcAft>
              <a:buNone/>
            </a:pPr>
            <a:r>
              <a:rPr lang="en-US" b="1" dirty="0" smtClean="0"/>
              <a:t>PROGESSIVE ERA AMENDMENTS</a:t>
            </a:r>
            <a:endParaRPr lang="en-US" b="1" dirty="0"/>
          </a:p>
        </p:txBody>
      </p:sp>
      <p:graphicFrame>
        <p:nvGraphicFramePr>
          <p:cNvPr id="4" name="Table 3"/>
          <p:cNvGraphicFramePr>
            <a:graphicFrameLocks noGrp="1"/>
          </p:cNvGraphicFramePr>
          <p:nvPr>
            <p:extLst>
              <p:ext uri="{D42A27DB-BD31-4B8C-83A1-F6EECF244321}">
                <p14:modId xmlns:p14="http://schemas.microsoft.com/office/powerpoint/2010/main" val="2360453624"/>
              </p:ext>
            </p:extLst>
          </p:nvPr>
        </p:nvGraphicFramePr>
        <p:xfrm>
          <a:off x="419100" y="2445327"/>
          <a:ext cx="8382000" cy="3070204"/>
        </p:xfrm>
        <a:graphic>
          <a:graphicData uri="http://schemas.openxmlformats.org/drawingml/2006/table">
            <a:tbl>
              <a:tblPr firstRow="1" bandRow="1">
                <a:tableStyleId>{5C22544A-7EE6-4342-B048-85BDC9FD1C3A}</a:tableStyleId>
              </a:tblPr>
              <a:tblGrid>
                <a:gridCol w="2327564">
                  <a:extLst>
                    <a:ext uri="{9D8B030D-6E8A-4147-A177-3AD203B41FA5}">
                      <a16:colId xmlns:a16="http://schemas.microsoft.com/office/drawing/2014/main" val="2097438223"/>
                    </a:ext>
                  </a:extLst>
                </a:gridCol>
                <a:gridCol w="4267200">
                  <a:extLst>
                    <a:ext uri="{9D8B030D-6E8A-4147-A177-3AD203B41FA5}">
                      <a16:colId xmlns:a16="http://schemas.microsoft.com/office/drawing/2014/main" val="1400513926"/>
                    </a:ext>
                  </a:extLst>
                </a:gridCol>
                <a:gridCol w="1787236">
                  <a:extLst>
                    <a:ext uri="{9D8B030D-6E8A-4147-A177-3AD203B41FA5}">
                      <a16:colId xmlns:a16="http://schemas.microsoft.com/office/drawing/2014/main" val="3628162085"/>
                    </a:ext>
                  </a:extLst>
                </a:gridCol>
              </a:tblGrid>
              <a:tr h="561811">
                <a:tc>
                  <a:txBody>
                    <a:bodyPr/>
                    <a:lstStyle/>
                    <a:p>
                      <a:pPr algn="ctr"/>
                      <a:r>
                        <a:rPr lang="en-US" sz="2400" dirty="0" smtClean="0"/>
                        <a:t>Amendment</a:t>
                      </a:r>
                      <a:endParaRPr lang="en-US" sz="2400" dirty="0"/>
                    </a:p>
                  </a:txBody>
                  <a:tcPr/>
                </a:tc>
                <a:tc>
                  <a:txBody>
                    <a:bodyPr/>
                    <a:lstStyle/>
                    <a:p>
                      <a:pPr algn="ctr"/>
                      <a:r>
                        <a:rPr lang="en-US" sz="2400" dirty="0" smtClean="0"/>
                        <a:t>Purpose</a:t>
                      </a:r>
                      <a:endParaRPr lang="en-US" sz="2400" dirty="0"/>
                    </a:p>
                  </a:txBody>
                  <a:tcPr/>
                </a:tc>
                <a:tc>
                  <a:txBody>
                    <a:bodyPr/>
                    <a:lstStyle/>
                    <a:p>
                      <a:pPr algn="ctr"/>
                      <a:r>
                        <a:rPr lang="en-US" sz="2400" dirty="0" smtClean="0"/>
                        <a:t>Date Ratified</a:t>
                      </a:r>
                      <a:endParaRPr lang="en-US" sz="2400" dirty="0"/>
                    </a:p>
                  </a:txBody>
                  <a:tcPr/>
                </a:tc>
                <a:extLst>
                  <a:ext uri="{0D108BD9-81ED-4DB2-BD59-A6C34878D82A}">
                    <a16:rowId xmlns:a16="http://schemas.microsoft.com/office/drawing/2014/main" val="4235700861"/>
                  </a:ext>
                </a:extLst>
              </a:tr>
              <a:tr h="561811">
                <a:tc>
                  <a:txBody>
                    <a:bodyPr/>
                    <a:lstStyle/>
                    <a:p>
                      <a:r>
                        <a:rPr lang="en-US" sz="2400" dirty="0" smtClean="0"/>
                        <a:t>16</a:t>
                      </a:r>
                      <a:r>
                        <a:rPr lang="en-US" sz="2400" baseline="30000" dirty="0" smtClean="0"/>
                        <a:t>th</a:t>
                      </a:r>
                      <a:r>
                        <a:rPr lang="en-US" sz="2400" dirty="0" smtClean="0"/>
                        <a:t> Amendment</a:t>
                      </a:r>
                      <a:endParaRPr lang="en-US" sz="2400" dirty="0"/>
                    </a:p>
                  </a:txBody>
                  <a:tcPr/>
                </a:tc>
                <a:tc>
                  <a:txBody>
                    <a:bodyPr/>
                    <a:lstStyle/>
                    <a:p>
                      <a:r>
                        <a:rPr lang="en-US" sz="2400" dirty="0" smtClean="0"/>
                        <a:t>Created the Federal Income Tax</a:t>
                      </a:r>
                      <a:endParaRPr lang="en-US" sz="2400" dirty="0"/>
                    </a:p>
                  </a:txBody>
                  <a:tcPr/>
                </a:tc>
                <a:tc>
                  <a:txBody>
                    <a:bodyPr/>
                    <a:lstStyle/>
                    <a:p>
                      <a:r>
                        <a:rPr lang="en-US" sz="2400" dirty="0" smtClean="0"/>
                        <a:t>1913</a:t>
                      </a:r>
                      <a:endParaRPr lang="en-US" sz="2400" dirty="0"/>
                    </a:p>
                  </a:txBody>
                  <a:tcPr/>
                </a:tc>
                <a:extLst>
                  <a:ext uri="{0D108BD9-81ED-4DB2-BD59-A6C34878D82A}">
                    <a16:rowId xmlns:a16="http://schemas.microsoft.com/office/drawing/2014/main" val="1588899322"/>
                  </a:ext>
                </a:extLst>
              </a:tr>
              <a:tr h="561811">
                <a:tc>
                  <a:txBody>
                    <a:bodyPr/>
                    <a:lstStyle/>
                    <a:p>
                      <a:r>
                        <a:rPr lang="en-US" sz="2400" dirty="0" smtClean="0"/>
                        <a:t>17</a:t>
                      </a:r>
                      <a:r>
                        <a:rPr lang="en-US" sz="2400" baseline="30000" dirty="0" smtClean="0"/>
                        <a:t>th</a:t>
                      </a:r>
                      <a:r>
                        <a:rPr lang="en-US" sz="2400" dirty="0" smtClean="0"/>
                        <a:t> Amendment</a:t>
                      </a:r>
                      <a:endParaRPr lang="en-US" sz="2400" dirty="0"/>
                    </a:p>
                  </a:txBody>
                  <a:tcPr/>
                </a:tc>
                <a:tc>
                  <a:txBody>
                    <a:bodyPr/>
                    <a:lstStyle/>
                    <a:p>
                      <a:r>
                        <a:rPr lang="en-US" sz="2400" dirty="0" smtClean="0"/>
                        <a:t>Direct Election</a:t>
                      </a:r>
                      <a:r>
                        <a:rPr lang="en-US" sz="2400" baseline="0" dirty="0" smtClean="0"/>
                        <a:t> of U.S. Senators</a:t>
                      </a:r>
                      <a:endParaRPr lang="en-US" sz="2400" dirty="0"/>
                    </a:p>
                  </a:txBody>
                  <a:tcPr/>
                </a:tc>
                <a:tc>
                  <a:txBody>
                    <a:bodyPr/>
                    <a:lstStyle/>
                    <a:p>
                      <a:r>
                        <a:rPr lang="en-US" sz="2400" dirty="0" smtClean="0"/>
                        <a:t>1914</a:t>
                      </a:r>
                      <a:endParaRPr lang="en-US" sz="2400" dirty="0"/>
                    </a:p>
                  </a:txBody>
                  <a:tcPr/>
                </a:tc>
                <a:extLst>
                  <a:ext uri="{0D108BD9-81ED-4DB2-BD59-A6C34878D82A}">
                    <a16:rowId xmlns:a16="http://schemas.microsoft.com/office/drawing/2014/main" val="836373489"/>
                  </a:ext>
                </a:extLst>
              </a:tr>
              <a:tr h="561811">
                <a:tc>
                  <a:txBody>
                    <a:bodyPr/>
                    <a:lstStyle/>
                    <a:p>
                      <a:r>
                        <a:rPr lang="en-US" sz="2400" dirty="0" smtClean="0"/>
                        <a:t>18</a:t>
                      </a:r>
                      <a:r>
                        <a:rPr lang="en-US" sz="2400" baseline="30000" dirty="0" smtClean="0"/>
                        <a:t>th</a:t>
                      </a:r>
                      <a:r>
                        <a:rPr lang="en-US" sz="2400" dirty="0" smtClean="0"/>
                        <a:t> Amendment</a:t>
                      </a:r>
                      <a:endParaRPr lang="en-US" sz="2400" dirty="0"/>
                    </a:p>
                  </a:txBody>
                  <a:tcPr/>
                </a:tc>
                <a:tc>
                  <a:txBody>
                    <a:bodyPr/>
                    <a:lstStyle/>
                    <a:p>
                      <a:r>
                        <a:rPr lang="en-US" sz="2400" dirty="0" smtClean="0"/>
                        <a:t>Prohibition of Alcohol</a:t>
                      </a:r>
                      <a:endParaRPr lang="en-US" sz="2400" dirty="0"/>
                    </a:p>
                  </a:txBody>
                  <a:tcPr/>
                </a:tc>
                <a:tc>
                  <a:txBody>
                    <a:bodyPr/>
                    <a:lstStyle/>
                    <a:p>
                      <a:r>
                        <a:rPr lang="en-US" sz="2400" dirty="0" smtClean="0"/>
                        <a:t>1919</a:t>
                      </a:r>
                      <a:endParaRPr lang="en-US" sz="2400" dirty="0"/>
                    </a:p>
                  </a:txBody>
                  <a:tcPr/>
                </a:tc>
                <a:extLst>
                  <a:ext uri="{0D108BD9-81ED-4DB2-BD59-A6C34878D82A}">
                    <a16:rowId xmlns:a16="http://schemas.microsoft.com/office/drawing/2014/main" val="2978736931"/>
                  </a:ext>
                </a:extLst>
              </a:tr>
              <a:tr h="561811">
                <a:tc>
                  <a:txBody>
                    <a:bodyPr/>
                    <a:lstStyle/>
                    <a:p>
                      <a:r>
                        <a:rPr lang="en-US" sz="2400" dirty="0" smtClean="0"/>
                        <a:t>19</a:t>
                      </a:r>
                      <a:r>
                        <a:rPr lang="en-US" sz="2400" baseline="30000" dirty="0" smtClean="0"/>
                        <a:t>th</a:t>
                      </a:r>
                      <a:r>
                        <a:rPr lang="en-US" sz="2400" dirty="0" smtClean="0"/>
                        <a:t> Amendment</a:t>
                      </a:r>
                      <a:endParaRPr lang="en-US" sz="2400" dirty="0"/>
                    </a:p>
                  </a:txBody>
                  <a:tcPr/>
                </a:tc>
                <a:tc>
                  <a:txBody>
                    <a:bodyPr/>
                    <a:lstStyle/>
                    <a:p>
                      <a:r>
                        <a:rPr lang="en-US" sz="2400" dirty="0" smtClean="0"/>
                        <a:t>Voting</a:t>
                      </a:r>
                      <a:r>
                        <a:rPr lang="en-US" sz="2400" baseline="0" dirty="0" smtClean="0"/>
                        <a:t> Rights for Women</a:t>
                      </a:r>
                      <a:endParaRPr lang="en-US" sz="2400" dirty="0"/>
                    </a:p>
                  </a:txBody>
                  <a:tcPr/>
                </a:tc>
                <a:tc>
                  <a:txBody>
                    <a:bodyPr/>
                    <a:lstStyle/>
                    <a:p>
                      <a:r>
                        <a:rPr lang="en-US" sz="2400" dirty="0" smtClean="0"/>
                        <a:t>1920</a:t>
                      </a:r>
                      <a:endParaRPr lang="en-US" sz="2400" dirty="0"/>
                    </a:p>
                  </a:txBody>
                  <a:tcPr/>
                </a:tc>
                <a:extLst>
                  <a:ext uri="{0D108BD9-81ED-4DB2-BD59-A6C34878D82A}">
                    <a16:rowId xmlns:a16="http://schemas.microsoft.com/office/drawing/2014/main" val="3627160487"/>
                  </a:ext>
                </a:extLst>
              </a:tr>
            </a:tbl>
          </a:graphicData>
        </a:graphic>
      </p:graphicFrame>
    </p:spTree>
    <p:extLst>
      <p:ext uri="{BB962C8B-B14F-4D97-AF65-F5344CB8AC3E}">
        <p14:creationId xmlns:p14="http://schemas.microsoft.com/office/powerpoint/2010/main" val="311732418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The Spanish-American War - 1898</a:t>
            </a:r>
            <a:endParaRPr lang="en-US" dirty="0"/>
          </a:p>
        </p:txBody>
      </p:sp>
      <p:sp>
        <p:nvSpPr>
          <p:cNvPr id="5" name="Content Placeholder 2"/>
          <p:cNvSpPr txBox="1">
            <a:spLocks/>
          </p:cNvSpPr>
          <p:nvPr/>
        </p:nvSpPr>
        <p:spPr>
          <a:xfrm>
            <a:off x="446495" y="4603844"/>
            <a:ext cx="8382000" cy="1949355"/>
          </a:xfrm>
          <a:prstGeom prst="rect">
            <a:avLst/>
          </a:prstGeom>
        </p:spPr>
        <p:txBody>
          <a:bodyPr>
            <a:normAutofit/>
          </a:bodyPr>
          <a:lstStyle>
            <a:lvl1pPr marL="438912" indent="-320040" algn="l" rtl="0" eaLnBrk="1" latinLnBrk="0" hangingPunct="1">
              <a:spcBef>
                <a:spcPts val="0"/>
              </a:spcBef>
              <a:buClr>
                <a:schemeClr val="accent1"/>
              </a:buClr>
              <a:buSzPct val="80000"/>
              <a:buFont typeface="Wingdings 2"/>
              <a:buChar char=""/>
              <a:defRPr kumimoji="0" sz="3200" kern="1200">
                <a:solidFill>
                  <a:schemeClr val="tx1"/>
                </a:solidFill>
                <a:latin typeface="+mn-lt"/>
                <a:ea typeface="+mn-ea"/>
                <a:cs typeface="+mn-cs"/>
              </a:defRPr>
            </a:lvl1pPr>
            <a:lvl2pPr marL="731520" indent="-274320" algn="l" rtl="0" eaLnBrk="1" latinLnBrk="0" hangingPunct="1">
              <a:spcBef>
                <a:spcPct val="20000"/>
              </a:spcBef>
              <a:buClr>
                <a:schemeClr val="accent2"/>
              </a:buClr>
              <a:buSzPct val="90000"/>
              <a:buFont typeface="Wingdings"/>
              <a:buChar char=""/>
              <a:defRPr kumimoji="0" sz="2800" kern="1200">
                <a:solidFill>
                  <a:schemeClr val="tx1"/>
                </a:solidFill>
                <a:latin typeface="+mn-lt"/>
                <a:ea typeface="+mn-ea"/>
                <a:cs typeface="+mn-cs"/>
              </a:defRPr>
            </a:lvl2pPr>
            <a:lvl3pPr marL="996696" indent="-228600" algn="l" rtl="0" eaLnBrk="1" latinLnBrk="0" hangingPunct="1">
              <a:spcBef>
                <a:spcPct val="20000"/>
              </a:spcBef>
              <a:buClr>
                <a:schemeClr val="accent3"/>
              </a:buClr>
              <a:buFont typeface="Arial"/>
              <a:buChar char="▪"/>
              <a:defRPr kumimoji="0" sz="2400" kern="1200">
                <a:solidFill>
                  <a:schemeClr val="tx1"/>
                </a:solidFill>
                <a:latin typeface="+mn-lt"/>
                <a:ea typeface="+mn-ea"/>
                <a:cs typeface="+mn-cs"/>
              </a:defRPr>
            </a:lvl3pPr>
            <a:lvl4pPr marL="1216152" indent="-182880" algn="l" rtl="0" eaLnBrk="1" latinLnBrk="0" hangingPunct="1">
              <a:spcBef>
                <a:spcPct val="20000"/>
              </a:spcBef>
              <a:buClr>
                <a:schemeClr val="accent4"/>
              </a:buClr>
              <a:buFont typeface="Arial"/>
              <a:buChar char="▪"/>
              <a:defRPr kumimoji="0" sz="2000" kern="1200">
                <a:solidFill>
                  <a:schemeClr val="tx1"/>
                </a:solidFill>
                <a:latin typeface="+mn-lt"/>
                <a:ea typeface="+mn-ea"/>
                <a:cs typeface="+mn-cs"/>
              </a:defRPr>
            </a:lvl4pPr>
            <a:lvl5pPr marL="1426464" indent="-182880" algn="l" rtl="0" eaLnBrk="1" latinLnBrk="0" hangingPunct="1">
              <a:spcBef>
                <a:spcPct val="20000"/>
              </a:spcBef>
              <a:buClr>
                <a:schemeClr val="accent5"/>
              </a:buClr>
              <a:buFont typeface="Wingdings 3"/>
              <a:buChar char=""/>
              <a:defRPr kumimoji="0" lang="en-US" sz="2000" kern="1200" smtClean="0">
                <a:solidFill>
                  <a:schemeClr val="tx1"/>
                </a:solidFill>
                <a:latin typeface="+mn-lt"/>
                <a:ea typeface="+mn-ea"/>
                <a:cs typeface="+mn-cs"/>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extLst/>
          </a:lstStyle>
          <a:p>
            <a:pPr fontAlgn="auto">
              <a:spcAft>
                <a:spcPts val="0"/>
              </a:spcAft>
            </a:pPr>
            <a:r>
              <a:rPr lang="en-US" sz="2400" dirty="0" smtClean="0"/>
              <a:t>The U.S. intervened in Spain’s harsh occupation of Cuba, Puerto Rico, and the Philippines. </a:t>
            </a:r>
          </a:p>
          <a:p>
            <a:pPr fontAlgn="auto">
              <a:spcAft>
                <a:spcPts val="0"/>
              </a:spcAft>
            </a:pPr>
            <a:r>
              <a:rPr lang="en-US" sz="2400" dirty="0" smtClean="0"/>
              <a:t>The sinking of the U.S.S. Maine triggered the U.S. to act.</a:t>
            </a:r>
          </a:p>
          <a:p>
            <a:pPr fontAlgn="auto">
              <a:spcAft>
                <a:spcPts val="0"/>
              </a:spcAft>
            </a:pPr>
            <a:r>
              <a:rPr lang="en-US" sz="2400" dirty="0" smtClean="0"/>
              <a:t>Spain was defeated in 4 months, and the U.S. became a world naval power. </a:t>
            </a:r>
          </a:p>
          <a:p>
            <a:pPr fontAlgn="auto">
              <a:spcAft>
                <a:spcPts val="0"/>
              </a:spcAft>
            </a:pPr>
            <a:endParaRPr lang="en-US" sz="2400" dirty="0" smtClean="0"/>
          </a:p>
          <a:p>
            <a:pPr marL="118872" indent="0" fontAlgn="auto">
              <a:spcAft>
                <a:spcPts val="0"/>
              </a:spcAft>
              <a:buNone/>
            </a:pPr>
            <a:endParaRPr lang="en-US" sz="2400" dirty="0" smtClean="0"/>
          </a:p>
          <a:p>
            <a:pPr fontAlgn="auto">
              <a:spcAft>
                <a:spcPts val="0"/>
              </a:spcAft>
            </a:pPr>
            <a:endParaRPr lang="en-US" sz="2400" dirty="0"/>
          </a:p>
        </p:txBody>
      </p:sp>
      <p:pic>
        <p:nvPicPr>
          <p:cNvPr id="2050" name="Picture 2" descr="http://www.falseflag.info/wp-content/uploads/2013/10/Main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2600" y="1676400"/>
            <a:ext cx="5769791" cy="261987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9591819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U.S. Imperialism</a:t>
            </a:r>
            <a:endParaRPr lang="en-US" dirty="0"/>
          </a:p>
        </p:txBody>
      </p:sp>
      <p:pic>
        <p:nvPicPr>
          <p:cNvPr id="5122" name="Picture 2" descr="https://upload.wikimedia.org/wikipedia/en/5/5a/ATMahan.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46618" y="2286000"/>
            <a:ext cx="2819400" cy="334018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457200" y="1752600"/>
            <a:ext cx="5257799" cy="6278642"/>
          </a:xfrm>
          <a:prstGeom prst="rect">
            <a:avLst/>
          </a:prstGeom>
          <a:noFill/>
        </p:spPr>
        <p:txBody>
          <a:bodyPr wrap="square" rtlCol="0">
            <a:spAutoFit/>
          </a:bodyPr>
          <a:lstStyle/>
          <a:p>
            <a:pPr marL="342900" indent="-342900">
              <a:buClr>
                <a:schemeClr val="accent1"/>
              </a:buClr>
              <a:buFont typeface="Wingdings" panose="05000000000000000000" pitchFamily="2" charset="2"/>
              <a:buChar char="§"/>
            </a:pPr>
            <a:r>
              <a:rPr lang="en-US" sz="2200" dirty="0" smtClean="0">
                <a:latin typeface="+mn-lt"/>
              </a:rPr>
              <a:t>Following the </a:t>
            </a:r>
            <a:r>
              <a:rPr lang="en-US" sz="2200" b="1" dirty="0" smtClean="0">
                <a:latin typeface="+mn-lt"/>
              </a:rPr>
              <a:t>Spanish-American War</a:t>
            </a:r>
            <a:r>
              <a:rPr lang="en-US" sz="2200" dirty="0" smtClean="0">
                <a:latin typeface="+mn-lt"/>
              </a:rPr>
              <a:t>, the U.S. inherited control of Cuba, the Philippines, Guam, and Puerto Rico.</a:t>
            </a:r>
          </a:p>
          <a:p>
            <a:pPr marL="342900" indent="-342900">
              <a:buClr>
                <a:schemeClr val="accent1"/>
              </a:buClr>
              <a:buFont typeface="Wingdings" panose="05000000000000000000" pitchFamily="2" charset="2"/>
              <a:buChar char="§"/>
            </a:pPr>
            <a:endParaRPr lang="en-US" sz="2200" b="1" dirty="0">
              <a:latin typeface="+mn-lt"/>
            </a:endParaRPr>
          </a:p>
          <a:p>
            <a:pPr marL="342900" indent="-342900">
              <a:buClr>
                <a:schemeClr val="accent1"/>
              </a:buClr>
              <a:buFont typeface="Wingdings" panose="05000000000000000000" pitchFamily="2" charset="2"/>
              <a:buChar char="§"/>
            </a:pPr>
            <a:r>
              <a:rPr lang="en-US" sz="2200" dirty="0" smtClean="0">
                <a:latin typeface="+mn-lt"/>
              </a:rPr>
              <a:t>Many felt this was an opportunity to expand American influence around the world. Admiral </a:t>
            </a:r>
            <a:r>
              <a:rPr lang="en-US" sz="2200" b="1" dirty="0" smtClean="0">
                <a:latin typeface="+mn-lt"/>
              </a:rPr>
              <a:t>Alfred Mahan </a:t>
            </a:r>
            <a:r>
              <a:rPr lang="en-US" sz="2200" dirty="0" smtClean="0">
                <a:latin typeface="+mn-lt"/>
              </a:rPr>
              <a:t>was a supporter of creating a large powerful navy using these colonies as naval bases.</a:t>
            </a:r>
          </a:p>
          <a:p>
            <a:pPr marL="342900" indent="-342900">
              <a:buClr>
                <a:schemeClr val="accent1"/>
              </a:buClr>
              <a:buFont typeface="Wingdings" panose="05000000000000000000" pitchFamily="2" charset="2"/>
              <a:buChar char="§"/>
            </a:pPr>
            <a:endParaRPr lang="en-US" sz="2200" dirty="0">
              <a:latin typeface="+mn-lt"/>
            </a:endParaRPr>
          </a:p>
          <a:p>
            <a:pPr marL="342900" indent="-342900">
              <a:buClr>
                <a:schemeClr val="accent1"/>
              </a:buClr>
              <a:buFont typeface="Wingdings" panose="05000000000000000000" pitchFamily="2" charset="2"/>
              <a:buChar char="§"/>
            </a:pPr>
            <a:r>
              <a:rPr lang="en-US" sz="2200" dirty="0" smtClean="0">
                <a:latin typeface="+mn-lt"/>
              </a:rPr>
              <a:t>Hawaii became strategic naval station, and President </a:t>
            </a:r>
            <a:r>
              <a:rPr lang="en-US" sz="2200" b="1" dirty="0" err="1" smtClean="0">
                <a:latin typeface="+mn-lt"/>
              </a:rPr>
              <a:t>Sandford</a:t>
            </a:r>
            <a:r>
              <a:rPr lang="en-US" sz="2200" b="1" dirty="0" smtClean="0">
                <a:latin typeface="+mn-lt"/>
              </a:rPr>
              <a:t> Dole </a:t>
            </a:r>
            <a:r>
              <a:rPr lang="en-US" sz="2200" dirty="0" smtClean="0">
                <a:latin typeface="+mn-lt"/>
              </a:rPr>
              <a:t>worked out plans for it to be annexed by the United States in 1898. </a:t>
            </a:r>
            <a:endParaRPr lang="en-US" sz="2200" dirty="0">
              <a:latin typeface="+mn-lt"/>
            </a:endParaRPr>
          </a:p>
          <a:p>
            <a:endParaRPr lang="en-US" sz="2000" dirty="0">
              <a:latin typeface="+mn-lt"/>
            </a:endParaRPr>
          </a:p>
          <a:p>
            <a:endParaRPr lang="en-US" sz="2000" dirty="0" smtClean="0">
              <a:latin typeface="+mn-lt"/>
            </a:endParaRPr>
          </a:p>
          <a:p>
            <a:pPr marL="285750" indent="-285750">
              <a:buFont typeface="Arial" panose="020B0604020202020204" pitchFamily="34" charset="0"/>
              <a:buChar char="•"/>
            </a:pPr>
            <a:endParaRPr lang="en-US" dirty="0" smtClean="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182572428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The Panama Canal</a:t>
            </a:r>
            <a:endParaRPr lang="en-US" dirty="0"/>
          </a:p>
        </p:txBody>
      </p:sp>
      <p:sp>
        <p:nvSpPr>
          <p:cNvPr id="7" name="TextBox 6"/>
          <p:cNvSpPr txBox="1"/>
          <p:nvPr/>
        </p:nvSpPr>
        <p:spPr>
          <a:xfrm>
            <a:off x="457200" y="1752600"/>
            <a:ext cx="8458200" cy="2462213"/>
          </a:xfrm>
          <a:prstGeom prst="rect">
            <a:avLst/>
          </a:prstGeom>
          <a:noFill/>
        </p:spPr>
        <p:txBody>
          <a:bodyPr wrap="square" rtlCol="0">
            <a:spAutoFit/>
          </a:bodyPr>
          <a:lstStyle/>
          <a:p>
            <a:pPr marL="342900" indent="-342900">
              <a:buClr>
                <a:schemeClr val="accent1"/>
              </a:buClr>
              <a:buFont typeface="Wingdings" panose="05000000000000000000" pitchFamily="2" charset="2"/>
              <a:buChar char="§"/>
            </a:pPr>
            <a:r>
              <a:rPr lang="en-US" sz="2200" dirty="0" smtClean="0">
                <a:latin typeface="+mn-lt"/>
              </a:rPr>
              <a:t>President Roosevelt agreed to protect and recognize Panama’s independence from Columbia in exchange for control of a 10-mile wide strip of rainforest through the center of Panama.</a:t>
            </a:r>
          </a:p>
          <a:p>
            <a:pPr marL="342900" indent="-342900">
              <a:buClr>
                <a:schemeClr val="accent1"/>
              </a:buClr>
              <a:buFont typeface="Wingdings" panose="05000000000000000000" pitchFamily="2" charset="2"/>
              <a:buChar char="§"/>
            </a:pPr>
            <a:r>
              <a:rPr lang="en-US" sz="2200" dirty="0" smtClean="0">
                <a:latin typeface="+mn-lt"/>
              </a:rPr>
              <a:t>The U.S. built the </a:t>
            </a:r>
            <a:r>
              <a:rPr lang="en-US" sz="2200" b="1" dirty="0" smtClean="0">
                <a:latin typeface="+mn-lt"/>
              </a:rPr>
              <a:t>Panama Canal </a:t>
            </a:r>
            <a:r>
              <a:rPr lang="en-US" sz="2200" dirty="0" smtClean="0">
                <a:latin typeface="+mn-lt"/>
              </a:rPr>
              <a:t>in 10 years at the cost of thousands of lives and $400 million.</a:t>
            </a:r>
          </a:p>
          <a:p>
            <a:pPr marL="342900" indent="-342900">
              <a:buClr>
                <a:schemeClr val="accent1"/>
              </a:buClr>
              <a:buFont typeface="Wingdings" panose="05000000000000000000" pitchFamily="2" charset="2"/>
              <a:buChar char="§"/>
            </a:pPr>
            <a:r>
              <a:rPr lang="en-US" sz="2200" dirty="0" smtClean="0">
                <a:latin typeface="+mn-lt"/>
              </a:rPr>
              <a:t>The Panama Canal reduced a trip from New York to San Francisco by 10,000 miles and 50 days. </a:t>
            </a:r>
          </a:p>
        </p:txBody>
      </p:sp>
      <p:pic>
        <p:nvPicPr>
          <p:cNvPr id="6146" name="Picture 2" descr="https://upload.wikimedia.org/wikipedia/commons/thumb/c/cb/PanamaCanal1913a.jpg/800px-PanamaCanal1913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4419600"/>
            <a:ext cx="8247524" cy="17526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7897123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18872"/>
            <a:ext cx="8382000" cy="1636776"/>
          </a:xfrm>
        </p:spPr>
        <p:txBody>
          <a:bodyPr/>
          <a:lstStyle/>
          <a:p>
            <a:pPr algn="ctr"/>
            <a:r>
              <a:rPr lang="en-US" dirty="0" smtClean="0"/>
              <a:t>US History EOC Review</a:t>
            </a:r>
            <a:br>
              <a:rPr lang="en-US" dirty="0" smtClean="0"/>
            </a:br>
            <a:r>
              <a:rPr lang="en-US" dirty="0" smtClean="0"/>
              <a:t>DAY 3</a:t>
            </a:r>
            <a:endParaRPr lang="en-US" dirty="0"/>
          </a:p>
        </p:txBody>
      </p:sp>
      <p:sp>
        <p:nvSpPr>
          <p:cNvPr id="3" name="Text Placeholder 2"/>
          <p:cNvSpPr>
            <a:spLocks noGrp="1"/>
          </p:cNvSpPr>
          <p:nvPr>
            <p:ph type="body" idx="1"/>
          </p:nvPr>
        </p:nvSpPr>
        <p:spPr/>
        <p:txBody>
          <a:bodyPr>
            <a:normAutofit lnSpcReduction="10000"/>
          </a:bodyPr>
          <a:lstStyle/>
          <a:p>
            <a:r>
              <a:rPr lang="en-US" sz="2800" dirty="0" smtClean="0"/>
              <a:t>World War I</a:t>
            </a:r>
          </a:p>
          <a:p>
            <a:r>
              <a:rPr lang="en-US" dirty="0" smtClean="0"/>
              <a:t>READINESS STANDARDS – TEKS 4A, 4C, 4F, 15D, 19B</a:t>
            </a:r>
            <a:endParaRPr lang="en-US" dirty="0"/>
          </a:p>
        </p:txBody>
      </p:sp>
      <p:sp>
        <p:nvSpPr>
          <p:cNvPr id="4" name="Footer Placeholder 3"/>
          <p:cNvSpPr>
            <a:spLocks noGrp="1"/>
          </p:cNvSpPr>
          <p:nvPr>
            <p:ph type="ftr" sz="quarter" idx="11"/>
          </p:nvPr>
        </p:nvSpPr>
        <p:spPr>
          <a:xfrm>
            <a:off x="7315200" y="6400800"/>
            <a:ext cx="1702804" cy="304801"/>
          </a:xfrm>
        </p:spPr>
        <p:txBody>
          <a:bodyPr/>
          <a:lstStyle/>
          <a:p>
            <a:r>
              <a:rPr lang="en-US" dirty="0" smtClean="0"/>
              <a:t>© Hedgehog Learning</a:t>
            </a:r>
            <a:endParaRPr lang="en-US" dirty="0"/>
          </a:p>
        </p:txBody>
      </p:sp>
      <p:sp>
        <p:nvSpPr>
          <p:cNvPr id="6" name="TextBox 5"/>
          <p:cNvSpPr txBox="1"/>
          <p:nvPr/>
        </p:nvSpPr>
        <p:spPr>
          <a:xfrm>
            <a:off x="4267200" y="2830936"/>
            <a:ext cx="4648200" cy="2862322"/>
          </a:xfrm>
          <a:prstGeom prst="rect">
            <a:avLst/>
          </a:prstGeom>
          <a:noFill/>
        </p:spPr>
        <p:txBody>
          <a:bodyPr wrap="square" rtlCol="0">
            <a:spAutoFit/>
          </a:bodyPr>
          <a:lstStyle/>
          <a:p>
            <a:r>
              <a:rPr lang="en-US" b="1" dirty="0" smtClean="0"/>
              <a:t>Today’s Objectives</a:t>
            </a:r>
            <a:r>
              <a:rPr lang="en-US" dirty="0" smtClean="0"/>
              <a:t>:</a:t>
            </a:r>
          </a:p>
          <a:p>
            <a:endParaRPr lang="en-US" dirty="0" smtClean="0"/>
          </a:p>
          <a:p>
            <a:r>
              <a:rPr lang="en-US" dirty="0" smtClean="0"/>
              <a:t>I will explain and analyze…</a:t>
            </a:r>
          </a:p>
          <a:p>
            <a:pPr marL="285750" indent="-285750">
              <a:buFont typeface="Arial" panose="020B0604020202020204" pitchFamily="34" charset="0"/>
              <a:buChar char="•"/>
            </a:pPr>
            <a:r>
              <a:rPr lang="en-US" dirty="0" smtClean="0"/>
              <a:t>The causes of World War I</a:t>
            </a:r>
          </a:p>
          <a:p>
            <a:pPr marL="285750" indent="-285750">
              <a:buFont typeface="Arial" panose="020B0604020202020204" pitchFamily="34" charset="0"/>
              <a:buChar char="•"/>
            </a:pPr>
            <a:r>
              <a:rPr lang="en-US" dirty="0" smtClean="0"/>
              <a:t>Issues of isolationism and neutrality</a:t>
            </a:r>
          </a:p>
          <a:p>
            <a:pPr marL="285750" indent="-285750">
              <a:buFont typeface="Arial" panose="020B0604020202020204" pitchFamily="34" charset="0"/>
              <a:buChar char="•"/>
            </a:pPr>
            <a:r>
              <a:rPr lang="en-US" dirty="0" smtClean="0"/>
              <a:t>Woodrow Wilson’s Fourteen Points</a:t>
            </a:r>
            <a:r>
              <a:rPr lang="en-US" dirty="0"/>
              <a:t> </a:t>
            </a:r>
            <a:r>
              <a:rPr lang="en-US" dirty="0" smtClean="0"/>
              <a:t>and the Treaty of Versailles</a:t>
            </a:r>
          </a:p>
          <a:p>
            <a:pPr marL="285750" indent="-285750">
              <a:buFont typeface="Arial" panose="020B0604020202020204" pitchFamily="34" charset="0"/>
              <a:buChar char="•"/>
            </a:pPr>
            <a:r>
              <a:rPr lang="en-US" dirty="0" smtClean="0"/>
              <a:t>Economic impact of WW I on the U.S.</a:t>
            </a:r>
          </a:p>
          <a:p>
            <a:pPr marL="285750" indent="-285750">
              <a:buFont typeface="Arial" panose="020B0604020202020204" pitchFamily="34" charset="0"/>
              <a:buChar char="•"/>
            </a:pPr>
            <a:r>
              <a:rPr lang="en-US" dirty="0" smtClean="0"/>
              <a:t>Constitutional issues raised by government policy during WW I</a:t>
            </a:r>
          </a:p>
        </p:txBody>
      </p:sp>
      <p:pic>
        <p:nvPicPr>
          <p:cNvPr id="5" name="Picture 4"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00" y="3055814"/>
            <a:ext cx="3749213" cy="263744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80814516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Reasons for World War I</a:t>
            </a:r>
            <a:endParaRPr lang="en-US" dirty="0"/>
          </a:p>
        </p:txBody>
      </p:sp>
      <p:sp>
        <p:nvSpPr>
          <p:cNvPr id="7" name="TextBox 6"/>
          <p:cNvSpPr txBox="1"/>
          <p:nvPr/>
        </p:nvSpPr>
        <p:spPr>
          <a:xfrm>
            <a:off x="152400" y="1752600"/>
            <a:ext cx="4648199" cy="4339650"/>
          </a:xfrm>
          <a:prstGeom prst="rect">
            <a:avLst/>
          </a:prstGeom>
          <a:noFill/>
        </p:spPr>
        <p:txBody>
          <a:bodyPr wrap="square" rtlCol="0">
            <a:spAutoFit/>
          </a:bodyPr>
          <a:lstStyle/>
          <a:p>
            <a:pPr marL="342900" indent="-342900">
              <a:buClr>
                <a:schemeClr val="accent1"/>
              </a:buClr>
              <a:buFont typeface="Wingdings" panose="05000000000000000000" pitchFamily="2" charset="2"/>
              <a:buChar char="§"/>
            </a:pPr>
            <a:r>
              <a:rPr lang="en-US" sz="2300" dirty="0" smtClean="0">
                <a:latin typeface="+mn-lt"/>
              </a:rPr>
              <a:t>Europe was divided into two major political and military alliances. </a:t>
            </a:r>
            <a:endParaRPr lang="en-US" sz="2300" b="1" dirty="0">
              <a:latin typeface="+mn-lt"/>
            </a:endParaRPr>
          </a:p>
          <a:p>
            <a:pPr marL="342900" indent="-342900">
              <a:buClr>
                <a:schemeClr val="accent1"/>
              </a:buClr>
              <a:buFont typeface="Wingdings" panose="05000000000000000000" pitchFamily="2" charset="2"/>
              <a:buChar char="§"/>
            </a:pPr>
            <a:endParaRPr lang="en-US" sz="2300" dirty="0" smtClean="0">
              <a:latin typeface="+mn-lt"/>
            </a:endParaRPr>
          </a:p>
          <a:p>
            <a:pPr marL="342900" indent="-342900">
              <a:buClr>
                <a:schemeClr val="accent1"/>
              </a:buClr>
              <a:buFont typeface="Wingdings" panose="05000000000000000000" pitchFamily="2" charset="2"/>
              <a:buChar char="§"/>
            </a:pPr>
            <a:r>
              <a:rPr lang="en-US" sz="2300" dirty="0" smtClean="0">
                <a:latin typeface="+mn-lt"/>
              </a:rPr>
              <a:t>These two alliances had competing economic interests.</a:t>
            </a:r>
          </a:p>
          <a:p>
            <a:pPr marL="342900" indent="-342900">
              <a:buClr>
                <a:schemeClr val="accent1"/>
              </a:buClr>
              <a:buFont typeface="Wingdings" panose="05000000000000000000" pitchFamily="2" charset="2"/>
              <a:buChar char="§"/>
            </a:pPr>
            <a:endParaRPr lang="en-US" sz="2300" dirty="0">
              <a:latin typeface="+mn-lt"/>
            </a:endParaRPr>
          </a:p>
          <a:p>
            <a:pPr marL="342900" indent="-342900">
              <a:buClr>
                <a:schemeClr val="accent1"/>
              </a:buClr>
              <a:buFont typeface="Wingdings" panose="05000000000000000000" pitchFamily="2" charset="2"/>
              <a:buChar char="§"/>
            </a:pPr>
            <a:r>
              <a:rPr lang="en-US" sz="2300" dirty="0" smtClean="0">
                <a:latin typeface="+mn-lt"/>
              </a:rPr>
              <a:t>World War I began in 1914 when </a:t>
            </a:r>
            <a:r>
              <a:rPr lang="en-US" sz="2300" b="1" dirty="0" smtClean="0">
                <a:latin typeface="+mn-lt"/>
              </a:rPr>
              <a:t>Archduke Franz Ferdinand </a:t>
            </a:r>
            <a:r>
              <a:rPr lang="en-US" sz="2300" dirty="0" smtClean="0">
                <a:latin typeface="+mn-lt"/>
              </a:rPr>
              <a:t>was assassinated by Serbian nationalists. Austria responded by invading Serbia.</a:t>
            </a:r>
            <a:endParaRPr lang="en-US" sz="2300" dirty="0">
              <a:latin typeface="+mn-lt"/>
            </a:endParaRPr>
          </a:p>
        </p:txBody>
      </p:sp>
      <p:pic>
        <p:nvPicPr>
          <p:cNvPr id="3" name="Picture 2"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98422" y="2111704"/>
            <a:ext cx="4035315" cy="3041593"/>
          </a:xfrm>
          <a:prstGeom prst="rect">
            <a:avLst/>
          </a:prstGeom>
          <a:ln>
            <a:noFill/>
          </a:ln>
          <a:effectLst>
            <a:outerShdw blurRad="292100" dist="139700" dir="2700000" algn="tl" rotWithShape="0">
              <a:srgbClr val="333333">
                <a:alpha val="65000"/>
              </a:srgbClr>
            </a:outerShdw>
          </a:effectLst>
        </p:spPr>
      </p:pic>
      <p:sp>
        <p:nvSpPr>
          <p:cNvPr id="4" name="Rectangle 3"/>
          <p:cNvSpPr/>
          <p:nvPr/>
        </p:nvSpPr>
        <p:spPr>
          <a:xfrm>
            <a:off x="4618828" y="5502435"/>
            <a:ext cx="4572000" cy="646331"/>
          </a:xfrm>
          <a:prstGeom prst="rect">
            <a:avLst/>
          </a:prstGeom>
        </p:spPr>
        <p:txBody>
          <a:bodyPr>
            <a:spAutoFit/>
          </a:bodyPr>
          <a:lstStyle/>
          <a:p>
            <a:pPr>
              <a:buClr>
                <a:schemeClr val="accent1"/>
              </a:buClr>
            </a:pPr>
            <a:r>
              <a:rPr lang="en-US" u="sng" dirty="0" smtClean="0">
                <a:latin typeface="+mn-lt"/>
              </a:rPr>
              <a:t>Central Powers</a:t>
            </a:r>
            <a:r>
              <a:rPr lang="en-US" dirty="0" smtClean="0">
                <a:latin typeface="+mn-lt"/>
              </a:rPr>
              <a:t>: Germany &amp; Austria–Hungary</a:t>
            </a:r>
          </a:p>
          <a:p>
            <a:pPr>
              <a:buClr>
                <a:schemeClr val="accent1"/>
              </a:buClr>
            </a:pPr>
            <a:r>
              <a:rPr lang="en-US" u="sng" dirty="0" smtClean="0">
                <a:latin typeface="+mn-lt"/>
              </a:rPr>
              <a:t>Allied Powers</a:t>
            </a:r>
            <a:r>
              <a:rPr lang="en-US" dirty="0" smtClean="0">
                <a:latin typeface="+mn-lt"/>
              </a:rPr>
              <a:t>: Great </a:t>
            </a:r>
            <a:r>
              <a:rPr lang="en-US" dirty="0">
                <a:latin typeface="+mn-lt"/>
              </a:rPr>
              <a:t>Britain, France, &amp;</a:t>
            </a:r>
            <a:r>
              <a:rPr lang="en-US" dirty="0" smtClean="0">
                <a:latin typeface="+mn-lt"/>
              </a:rPr>
              <a:t> Russia</a:t>
            </a:r>
            <a:endParaRPr lang="en-US" dirty="0">
              <a:latin typeface="+mn-lt"/>
            </a:endParaRPr>
          </a:p>
        </p:txBody>
      </p:sp>
    </p:spTree>
    <p:extLst>
      <p:ext uri="{BB962C8B-B14F-4D97-AF65-F5344CB8AC3E}">
        <p14:creationId xmlns:p14="http://schemas.microsoft.com/office/powerpoint/2010/main" val="333374643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U.S. Isolationism</a:t>
            </a:r>
            <a:endParaRPr lang="en-US" dirty="0"/>
          </a:p>
        </p:txBody>
      </p:sp>
      <p:pic>
        <p:nvPicPr>
          <p:cNvPr id="1026" name="Picture 2" descr="https://upload.wikimedia.org/wikipedia/commons/thumb/b/b1/IDidntRaiseMyBoyToBeASoldierCoverMorton.jpeg/220px-IDidntRaiseMyBoyToBeASoldierCoverMorton.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5400" y="1698171"/>
            <a:ext cx="1813008" cy="234042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28" name="Picture 4" descr="Bundesarchiv DVM 10 Bild-23-61-17, Untergang der &quot;Lusitania&quo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62400" y="1698171"/>
            <a:ext cx="3619220" cy="234043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190500" y="4333309"/>
            <a:ext cx="8763000" cy="2246769"/>
          </a:xfrm>
          <a:prstGeom prst="rect">
            <a:avLst/>
          </a:prstGeom>
          <a:noFill/>
        </p:spPr>
        <p:txBody>
          <a:bodyPr wrap="square" rtlCol="0">
            <a:spAutoFit/>
          </a:bodyPr>
          <a:lstStyle/>
          <a:p>
            <a:pPr marL="342900" indent="-342900">
              <a:buClr>
                <a:schemeClr val="accent1"/>
              </a:buClr>
              <a:buFont typeface="Wingdings" panose="05000000000000000000" pitchFamily="2" charset="2"/>
              <a:buChar char="§"/>
            </a:pPr>
            <a:r>
              <a:rPr lang="en-US" sz="2000" dirty="0" smtClean="0">
                <a:latin typeface="+mn-lt"/>
              </a:rPr>
              <a:t>At the beginning of World War I, President Wilson follows a policy of </a:t>
            </a:r>
            <a:r>
              <a:rPr lang="en-US" sz="2000" b="1" dirty="0" smtClean="0">
                <a:latin typeface="+mn-lt"/>
              </a:rPr>
              <a:t>neutrality</a:t>
            </a:r>
            <a:r>
              <a:rPr lang="en-US" sz="2000" dirty="0" smtClean="0">
                <a:latin typeface="+mn-lt"/>
              </a:rPr>
              <a:t>. The belief that the U.S. should not become involved in foreign conflicts is referred to as </a:t>
            </a:r>
            <a:r>
              <a:rPr lang="en-US" sz="2000" b="1" dirty="0" smtClean="0">
                <a:latin typeface="+mn-lt"/>
              </a:rPr>
              <a:t>isolationism</a:t>
            </a:r>
            <a:r>
              <a:rPr lang="en-US" sz="2000" dirty="0" smtClean="0">
                <a:latin typeface="+mn-lt"/>
              </a:rPr>
              <a:t>.</a:t>
            </a:r>
          </a:p>
          <a:p>
            <a:pPr marL="342900" indent="-342900">
              <a:buClr>
                <a:schemeClr val="accent1"/>
              </a:buClr>
              <a:buFont typeface="Wingdings" panose="05000000000000000000" pitchFamily="2" charset="2"/>
              <a:buChar char="§"/>
            </a:pPr>
            <a:r>
              <a:rPr lang="en-US" sz="2000" dirty="0" smtClean="0">
                <a:latin typeface="+mn-lt"/>
              </a:rPr>
              <a:t>However, due to the U.S.’s close ties with Great Britain, the </a:t>
            </a:r>
            <a:r>
              <a:rPr lang="en-US" sz="2000" b="1" dirty="0" smtClean="0">
                <a:latin typeface="+mn-lt"/>
              </a:rPr>
              <a:t>Zimmerman Telegraph</a:t>
            </a:r>
            <a:r>
              <a:rPr lang="en-US" sz="2000" dirty="0" smtClean="0">
                <a:latin typeface="+mn-lt"/>
              </a:rPr>
              <a:t>, and the sinking of the </a:t>
            </a:r>
            <a:r>
              <a:rPr lang="en-US" sz="2000" b="1" i="1" dirty="0" smtClean="0">
                <a:latin typeface="+mn-lt"/>
              </a:rPr>
              <a:t>Lusitania</a:t>
            </a:r>
            <a:r>
              <a:rPr lang="en-US" sz="2000" dirty="0" smtClean="0">
                <a:latin typeface="+mn-lt"/>
              </a:rPr>
              <a:t> in 1916 by a German U-Boat, which killed more than a 1,000 passengers, including 128 Americans, the U.S. enters the war.</a:t>
            </a:r>
            <a:endParaRPr lang="en-US" sz="2000" dirty="0">
              <a:latin typeface="+mn-lt"/>
            </a:endParaRPr>
          </a:p>
        </p:txBody>
      </p:sp>
    </p:spTree>
    <p:extLst>
      <p:ext uri="{BB962C8B-B14F-4D97-AF65-F5344CB8AC3E}">
        <p14:creationId xmlns:p14="http://schemas.microsoft.com/office/powerpoint/2010/main" val="296175861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A New Kind of Warfare</a:t>
            </a:r>
            <a:endParaRPr lang="en-US" dirty="0"/>
          </a:p>
        </p:txBody>
      </p:sp>
      <p:sp>
        <p:nvSpPr>
          <p:cNvPr id="6" name="TextBox 5"/>
          <p:cNvSpPr txBox="1"/>
          <p:nvPr/>
        </p:nvSpPr>
        <p:spPr>
          <a:xfrm>
            <a:off x="152401" y="1752600"/>
            <a:ext cx="3581400" cy="5047536"/>
          </a:xfrm>
          <a:prstGeom prst="rect">
            <a:avLst/>
          </a:prstGeom>
          <a:noFill/>
        </p:spPr>
        <p:txBody>
          <a:bodyPr wrap="square" rtlCol="0">
            <a:spAutoFit/>
          </a:bodyPr>
          <a:lstStyle/>
          <a:p>
            <a:pPr marL="342900" indent="-342900">
              <a:buClr>
                <a:schemeClr val="accent1"/>
              </a:buClr>
              <a:buFont typeface="Wingdings" panose="05000000000000000000" pitchFamily="2" charset="2"/>
              <a:buChar char="§"/>
            </a:pPr>
            <a:r>
              <a:rPr lang="en-US" sz="2300" dirty="0" smtClean="0">
                <a:latin typeface="+mn-lt"/>
              </a:rPr>
              <a:t>World War I was the most destructive war ever known at that time. New lethal technology and combated methods included:</a:t>
            </a:r>
          </a:p>
          <a:p>
            <a:pPr marL="342900" indent="-342900">
              <a:buClr>
                <a:schemeClr val="accent1"/>
              </a:buClr>
              <a:buFont typeface="Wingdings" panose="05000000000000000000" pitchFamily="2" charset="2"/>
              <a:buChar char="§"/>
            </a:pPr>
            <a:endParaRPr lang="en-US" sz="2300" dirty="0" smtClean="0">
              <a:latin typeface="+mn-lt"/>
            </a:endParaRPr>
          </a:p>
          <a:p>
            <a:pPr marL="800100" lvl="1" indent="-342900">
              <a:buClr>
                <a:schemeClr val="accent1"/>
              </a:buClr>
              <a:buFont typeface="Wingdings" panose="05000000000000000000" pitchFamily="2" charset="2"/>
              <a:buChar char="§"/>
            </a:pPr>
            <a:r>
              <a:rPr lang="en-US" sz="2300" dirty="0" smtClean="0">
                <a:latin typeface="+mn-lt"/>
              </a:rPr>
              <a:t>Trench Warfare</a:t>
            </a:r>
          </a:p>
          <a:p>
            <a:pPr marL="800100" lvl="1" indent="-342900">
              <a:buClr>
                <a:schemeClr val="accent1"/>
              </a:buClr>
              <a:buFont typeface="Wingdings" panose="05000000000000000000" pitchFamily="2" charset="2"/>
              <a:buChar char="§"/>
            </a:pPr>
            <a:r>
              <a:rPr lang="en-US" sz="2300" dirty="0" smtClean="0">
                <a:latin typeface="+mn-lt"/>
              </a:rPr>
              <a:t>Poison Gas</a:t>
            </a:r>
          </a:p>
          <a:p>
            <a:pPr marL="800100" lvl="1" indent="-342900">
              <a:buClr>
                <a:schemeClr val="accent1"/>
              </a:buClr>
              <a:buFont typeface="Wingdings" panose="05000000000000000000" pitchFamily="2" charset="2"/>
              <a:buChar char="§"/>
            </a:pPr>
            <a:r>
              <a:rPr lang="en-US" sz="2300" dirty="0" smtClean="0">
                <a:latin typeface="+mn-lt"/>
              </a:rPr>
              <a:t>Submarines</a:t>
            </a:r>
          </a:p>
          <a:p>
            <a:pPr marL="800100" lvl="1" indent="-342900">
              <a:buClr>
                <a:schemeClr val="accent1"/>
              </a:buClr>
              <a:buFont typeface="Wingdings" panose="05000000000000000000" pitchFamily="2" charset="2"/>
              <a:buChar char="§"/>
            </a:pPr>
            <a:r>
              <a:rPr lang="en-US" sz="2300" dirty="0" smtClean="0">
                <a:latin typeface="+mn-lt"/>
              </a:rPr>
              <a:t>Military Aircraft</a:t>
            </a:r>
          </a:p>
          <a:p>
            <a:pPr marL="800100" lvl="1" indent="-342900">
              <a:buClr>
                <a:schemeClr val="accent1"/>
              </a:buClr>
              <a:buFont typeface="Wingdings" panose="05000000000000000000" pitchFamily="2" charset="2"/>
              <a:buChar char="§"/>
            </a:pPr>
            <a:r>
              <a:rPr lang="en-US" sz="2300" dirty="0" smtClean="0">
                <a:latin typeface="+mn-lt"/>
              </a:rPr>
              <a:t>Tanks</a:t>
            </a:r>
          </a:p>
          <a:p>
            <a:pPr marL="800100" lvl="1" indent="-342900">
              <a:buClr>
                <a:schemeClr val="accent1"/>
              </a:buClr>
              <a:buFont typeface="Wingdings" panose="05000000000000000000" pitchFamily="2" charset="2"/>
              <a:buChar char="§"/>
            </a:pPr>
            <a:r>
              <a:rPr lang="en-US" sz="2300" dirty="0" smtClean="0">
                <a:latin typeface="+mn-lt"/>
              </a:rPr>
              <a:t>Machine Guns</a:t>
            </a:r>
          </a:p>
          <a:p>
            <a:pPr marL="800100" lvl="1" indent="-342900">
              <a:buClr>
                <a:schemeClr val="accent1"/>
              </a:buClr>
              <a:buFont typeface="Wingdings" panose="05000000000000000000" pitchFamily="2" charset="2"/>
              <a:buChar char="§"/>
            </a:pPr>
            <a:endParaRPr lang="en-US" sz="2300" dirty="0">
              <a:latin typeface="+mn-lt"/>
            </a:endParaRPr>
          </a:p>
        </p:txBody>
      </p:sp>
      <p:pic>
        <p:nvPicPr>
          <p:cNvPr id="2050" name="Picture 2" descr="https://encrypted-tbn3.gstatic.com/images?q=tbn:ANd9GcSWimHIMtYkFpre3GqXqXqz6sAa6WMkmMbc5DqtR0b9m0_uFTUg7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53000" y="1828800"/>
            <a:ext cx="2696070" cy="204146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3" name="Picture 2"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83630" y="4191000"/>
            <a:ext cx="4337813" cy="226715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71844646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Impact of WWI in the U.S.</a:t>
            </a:r>
            <a:endParaRPr lang="en-US" dirty="0"/>
          </a:p>
        </p:txBody>
      </p:sp>
      <p:sp>
        <p:nvSpPr>
          <p:cNvPr id="6" name="TextBox 5"/>
          <p:cNvSpPr txBox="1"/>
          <p:nvPr/>
        </p:nvSpPr>
        <p:spPr>
          <a:xfrm>
            <a:off x="152400" y="1752600"/>
            <a:ext cx="8686800" cy="4693593"/>
          </a:xfrm>
          <a:prstGeom prst="rect">
            <a:avLst/>
          </a:prstGeom>
          <a:noFill/>
        </p:spPr>
        <p:txBody>
          <a:bodyPr wrap="square" rtlCol="0">
            <a:spAutoFit/>
          </a:bodyPr>
          <a:lstStyle/>
          <a:p>
            <a:pPr marL="342900" indent="-342900">
              <a:buClr>
                <a:schemeClr val="accent1"/>
              </a:buClr>
              <a:buFont typeface="Wingdings" panose="05000000000000000000" pitchFamily="2" charset="2"/>
              <a:buChar char="§"/>
            </a:pPr>
            <a:r>
              <a:rPr lang="en-US" sz="2300" dirty="0" smtClean="0">
                <a:latin typeface="+mn-lt"/>
              </a:rPr>
              <a:t>Wartime production spurred U.S. industries and lead economy into the “Roaring Twenties”.</a:t>
            </a:r>
          </a:p>
          <a:p>
            <a:pPr marL="342900" indent="-342900">
              <a:buClr>
                <a:schemeClr val="accent1"/>
              </a:buClr>
              <a:buFont typeface="Wingdings" panose="05000000000000000000" pitchFamily="2" charset="2"/>
              <a:buChar char="§"/>
            </a:pPr>
            <a:endParaRPr lang="en-US" sz="2300" dirty="0">
              <a:latin typeface="+mn-lt"/>
            </a:endParaRPr>
          </a:p>
          <a:p>
            <a:pPr marL="342900" indent="-342900">
              <a:buClr>
                <a:schemeClr val="accent1"/>
              </a:buClr>
              <a:buFont typeface="Wingdings" panose="05000000000000000000" pitchFamily="2" charset="2"/>
              <a:buChar char="§"/>
            </a:pPr>
            <a:r>
              <a:rPr lang="en-US" sz="2300" dirty="0" smtClean="0">
                <a:latin typeface="+mn-lt"/>
              </a:rPr>
              <a:t>Civil Liberties were curtailed during the war under the </a:t>
            </a:r>
            <a:r>
              <a:rPr lang="en-US" sz="2300" b="1" dirty="0" smtClean="0">
                <a:latin typeface="+mn-lt"/>
              </a:rPr>
              <a:t>Espionage Act of 1917</a:t>
            </a:r>
            <a:r>
              <a:rPr lang="en-US" sz="2300" dirty="0" smtClean="0">
                <a:latin typeface="+mn-lt"/>
              </a:rPr>
              <a:t>.</a:t>
            </a:r>
          </a:p>
          <a:p>
            <a:pPr marL="342900" indent="-342900">
              <a:buClr>
                <a:schemeClr val="accent1"/>
              </a:buClr>
              <a:buFont typeface="Wingdings" panose="05000000000000000000" pitchFamily="2" charset="2"/>
              <a:buChar char="§"/>
            </a:pPr>
            <a:endParaRPr lang="en-US" sz="2300" dirty="0">
              <a:latin typeface="+mn-lt"/>
            </a:endParaRPr>
          </a:p>
          <a:p>
            <a:pPr marL="342900" indent="-342900">
              <a:buClr>
                <a:schemeClr val="accent1"/>
              </a:buClr>
              <a:buFont typeface="Wingdings" panose="05000000000000000000" pitchFamily="2" charset="2"/>
              <a:buChar char="§"/>
            </a:pPr>
            <a:r>
              <a:rPr lang="en-US" sz="2300" dirty="0" smtClean="0">
                <a:latin typeface="+mn-lt"/>
              </a:rPr>
              <a:t>Millions of American men were required to register for draft under the new </a:t>
            </a:r>
            <a:r>
              <a:rPr lang="en-US" sz="2300" b="1" dirty="0" smtClean="0">
                <a:latin typeface="+mn-lt"/>
              </a:rPr>
              <a:t>Selective Service Act in 1917</a:t>
            </a:r>
            <a:r>
              <a:rPr lang="en-US" sz="2300" dirty="0" smtClean="0">
                <a:latin typeface="+mn-lt"/>
              </a:rPr>
              <a:t>.</a:t>
            </a:r>
          </a:p>
          <a:p>
            <a:pPr marL="342900" indent="-342900">
              <a:buClr>
                <a:schemeClr val="accent1"/>
              </a:buClr>
              <a:buFont typeface="Wingdings" panose="05000000000000000000" pitchFamily="2" charset="2"/>
              <a:buChar char="§"/>
            </a:pPr>
            <a:endParaRPr lang="en-US" sz="2300" dirty="0">
              <a:latin typeface="+mn-lt"/>
            </a:endParaRPr>
          </a:p>
          <a:p>
            <a:pPr marL="342900" indent="-342900">
              <a:buClr>
                <a:schemeClr val="accent1"/>
              </a:buClr>
              <a:buFont typeface="Wingdings" panose="05000000000000000000" pitchFamily="2" charset="2"/>
              <a:buChar char="§"/>
            </a:pPr>
            <a:r>
              <a:rPr lang="en-US" sz="2300" dirty="0" smtClean="0">
                <a:latin typeface="+mn-lt"/>
              </a:rPr>
              <a:t>American war heroes were created, such as </a:t>
            </a:r>
            <a:r>
              <a:rPr lang="en-US" sz="2300" b="1" dirty="0" smtClean="0">
                <a:latin typeface="+mn-lt"/>
              </a:rPr>
              <a:t>Alvin York</a:t>
            </a:r>
            <a:r>
              <a:rPr lang="en-US" sz="2300" dirty="0" smtClean="0">
                <a:latin typeface="+mn-lt"/>
              </a:rPr>
              <a:t> and </a:t>
            </a:r>
            <a:r>
              <a:rPr lang="en-US" sz="2300" b="1" dirty="0" smtClean="0">
                <a:latin typeface="+mn-lt"/>
              </a:rPr>
              <a:t>General John Pershing</a:t>
            </a:r>
            <a:r>
              <a:rPr lang="en-US" sz="2300" dirty="0" smtClean="0">
                <a:latin typeface="+mn-lt"/>
              </a:rPr>
              <a:t> of the </a:t>
            </a:r>
            <a:r>
              <a:rPr lang="en-US" sz="2300" b="1" dirty="0" smtClean="0">
                <a:latin typeface="+mn-lt"/>
              </a:rPr>
              <a:t>American Expeditionary Force</a:t>
            </a:r>
            <a:r>
              <a:rPr lang="en-US" sz="2300" dirty="0" smtClean="0">
                <a:latin typeface="+mn-lt"/>
              </a:rPr>
              <a:t>. Congress awarded more than 3,400 Medals of Honor.</a:t>
            </a:r>
          </a:p>
          <a:p>
            <a:pPr marL="800100" lvl="1" indent="-342900">
              <a:buClr>
                <a:schemeClr val="accent1"/>
              </a:buClr>
              <a:buFont typeface="Wingdings" panose="05000000000000000000" pitchFamily="2" charset="2"/>
              <a:buChar char="§"/>
            </a:pPr>
            <a:endParaRPr lang="en-US" sz="2300" dirty="0">
              <a:latin typeface="+mn-lt"/>
            </a:endParaRPr>
          </a:p>
        </p:txBody>
      </p:sp>
    </p:spTree>
    <p:extLst>
      <p:ext uri="{BB962C8B-B14F-4D97-AF65-F5344CB8AC3E}">
        <p14:creationId xmlns:p14="http://schemas.microsoft.com/office/powerpoint/2010/main" val="324792970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Wilson’s Fourteen Points</a:t>
            </a:r>
            <a:endParaRPr lang="en-US" dirty="0"/>
          </a:p>
        </p:txBody>
      </p:sp>
      <p:sp>
        <p:nvSpPr>
          <p:cNvPr id="6" name="TextBox 5"/>
          <p:cNvSpPr txBox="1"/>
          <p:nvPr/>
        </p:nvSpPr>
        <p:spPr>
          <a:xfrm>
            <a:off x="152400" y="1752600"/>
            <a:ext cx="8686800" cy="5386090"/>
          </a:xfrm>
          <a:prstGeom prst="rect">
            <a:avLst/>
          </a:prstGeom>
          <a:noFill/>
        </p:spPr>
        <p:txBody>
          <a:bodyPr wrap="square" rtlCol="0">
            <a:spAutoFit/>
          </a:bodyPr>
          <a:lstStyle/>
          <a:p>
            <a:pPr marL="342900" indent="-342900">
              <a:buClr>
                <a:schemeClr val="accent1"/>
              </a:buClr>
              <a:buFont typeface="Wingdings" panose="05000000000000000000" pitchFamily="2" charset="2"/>
              <a:buChar char="§"/>
            </a:pPr>
            <a:r>
              <a:rPr lang="en-US" sz="2300" dirty="0" smtClean="0">
                <a:latin typeface="+mn-lt"/>
              </a:rPr>
              <a:t>American troops broke the deadlock in Europe and the Allied Forces prevailed in 1918. President Wilson proposed </a:t>
            </a:r>
            <a:r>
              <a:rPr lang="en-US" sz="2300" b="1" dirty="0" smtClean="0">
                <a:latin typeface="+mn-lt"/>
              </a:rPr>
              <a:t>Fourteen Points </a:t>
            </a:r>
            <a:r>
              <a:rPr lang="en-US" sz="2300" dirty="0" smtClean="0">
                <a:latin typeface="+mn-lt"/>
              </a:rPr>
              <a:t>as a bases for a peace treaty, including:</a:t>
            </a:r>
          </a:p>
          <a:p>
            <a:pPr>
              <a:buClr>
                <a:schemeClr val="accent1"/>
              </a:buClr>
            </a:pPr>
            <a:endParaRPr lang="en-US" sz="2000" dirty="0" smtClean="0">
              <a:latin typeface="+mn-lt"/>
            </a:endParaRPr>
          </a:p>
          <a:p>
            <a:pPr marL="800100" lvl="1" indent="-342900">
              <a:buClr>
                <a:schemeClr val="accent1"/>
              </a:buClr>
              <a:buFont typeface="Wingdings" panose="05000000000000000000" pitchFamily="2" charset="2"/>
              <a:buChar char="§"/>
            </a:pPr>
            <a:r>
              <a:rPr lang="en-US" sz="2000" dirty="0" smtClean="0">
                <a:latin typeface="+mn-lt"/>
              </a:rPr>
              <a:t>An end to secret diplomacy</a:t>
            </a:r>
          </a:p>
          <a:p>
            <a:pPr marL="800100" lvl="1" indent="-342900">
              <a:buClr>
                <a:schemeClr val="accent1"/>
              </a:buClr>
              <a:buFont typeface="Wingdings" panose="05000000000000000000" pitchFamily="2" charset="2"/>
              <a:buChar char="§"/>
            </a:pPr>
            <a:r>
              <a:rPr lang="en-US" sz="2000" dirty="0" smtClean="0">
                <a:latin typeface="+mn-lt"/>
              </a:rPr>
              <a:t>Removal of trade barriers</a:t>
            </a:r>
          </a:p>
          <a:p>
            <a:pPr marL="800100" lvl="1" indent="-342900">
              <a:buClr>
                <a:schemeClr val="accent1"/>
              </a:buClr>
              <a:buFont typeface="Wingdings" panose="05000000000000000000" pitchFamily="2" charset="2"/>
              <a:buChar char="§"/>
            </a:pPr>
            <a:r>
              <a:rPr lang="en-US" sz="2000" dirty="0" smtClean="0">
                <a:latin typeface="+mn-lt"/>
              </a:rPr>
              <a:t>Freedom of sea navigation</a:t>
            </a:r>
          </a:p>
          <a:p>
            <a:pPr marL="800100" lvl="1" indent="-342900">
              <a:buClr>
                <a:schemeClr val="accent1"/>
              </a:buClr>
              <a:buFont typeface="Wingdings" panose="05000000000000000000" pitchFamily="2" charset="2"/>
              <a:buChar char="§"/>
            </a:pPr>
            <a:r>
              <a:rPr lang="en-US" sz="2000" dirty="0" smtClean="0">
                <a:latin typeface="+mn-lt"/>
              </a:rPr>
              <a:t>Reduction in armaments</a:t>
            </a:r>
          </a:p>
          <a:p>
            <a:pPr marL="800100" lvl="1" indent="-342900">
              <a:buClr>
                <a:schemeClr val="accent1"/>
              </a:buClr>
              <a:buFont typeface="Wingdings" panose="05000000000000000000" pitchFamily="2" charset="2"/>
              <a:buChar char="§"/>
            </a:pPr>
            <a:r>
              <a:rPr lang="en-US" sz="2000" dirty="0" smtClean="0">
                <a:latin typeface="+mn-lt"/>
              </a:rPr>
              <a:t>Independent Polish state</a:t>
            </a:r>
          </a:p>
          <a:p>
            <a:pPr marL="800100" lvl="1" indent="-342900">
              <a:buClr>
                <a:schemeClr val="accent1"/>
              </a:buClr>
              <a:buFont typeface="Wingdings" panose="05000000000000000000" pitchFamily="2" charset="2"/>
              <a:buChar char="§"/>
            </a:pPr>
            <a:r>
              <a:rPr lang="en-US" sz="2000" dirty="0" smtClean="0">
                <a:latin typeface="+mn-lt"/>
              </a:rPr>
              <a:t>Division of Austria-Hungary and Ottoman Empire</a:t>
            </a:r>
          </a:p>
          <a:p>
            <a:pPr marL="800100" lvl="1" indent="-342900">
              <a:buClr>
                <a:schemeClr val="accent1"/>
              </a:buClr>
              <a:buFont typeface="Wingdings" panose="05000000000000000000" pitchFamily="2" charset="2"/>
              <a:buChar char="§"/>
            </a:pPr>
            <a:r>
              <a:rPr lang="en-US" sz="2000" dirty="0" smtClean="0">
                <a:latin typeface="+mn-lt"/>
              </a:rPr>
              <a:t>Formation of a </a:t>
            </a:r>
            <a:r>
              <a:rPr lang="en-US" sz="2000" b="1" dirty="0" smtClean="0">
                <a:latin typeface="+mn-lt"/>
              </a:rPr>
              <a:t>League of Nations</a:t>
            </a:r>
          </a:p>
          <a:p>
            <a:pPr marL="800100" lvl="1" indent="-342900">
              <a:buClr>
                <a:schemeClr val="accent1"/>
              </a:buClr>
              <a:buFont typeface="Wingdings" panose="05000000000000000000" pitchFamily="2" charset="2"/>
              <a:buChar char="§"/>
            </a:pPr>
            <a:endParaRPr lang="en-US" sz="2300" dirty="0">
              <a:latin typeface="+mn-lt"/>
            </a:endParaRPr>
          </a:p>
          <a:p>
            <a:pPr marL="342900" indent="-342900">
              <a:buClr>
                <a:schemeClr val="accent1"/>
              </a:buClr>
              <a:buFont typeface="Wingdings" panose="05000000000000000000" pitchFamily="2" charset="2"/>
              <a:buChar char="§"/>
            </a:pPr>
            <a:r>
              <a:rPr lang="en-US" sz="2300" dirty="0" smtClean="0">
                <a:latin typeface="+mn-lt"/>
              </a:rPr>
              <a:t>Opposition to U.S. membership in the League of Nation was led by </a:t>
            </a:r>
            <a:r>
              <a:rPr lang="en-US" sz="2300" b="1" dirty="0" smtClean="0">
                <a:latin typeface="+mn-lt"/>
              </a:rPr>
              <a:t>Henry Cabot Lodge</a:t>
            </a:r>
            <a:r>
              <a:rPr lang="en-US" sz="2300" dirty="0" smtClean="0">
                <a:latin typeface="+mn-lt"/>
              </a:rPr>
              <a:t>. The U.S. never joined the League of Nations.</a:t>
            </a:r>
          </a:p>
          <a:p>
            <a:pPr marL="800100" lvl="1" indent="-342900">
              <a:buClr>
                <a:schemeClr val="accent1"/>
              </a:buClr>
              <a:buFont typeface="Wingdings" panose="05000000000000000000" pitchFamily="2" charset="2"/>
              <a:buChar char="§"/>
            </a:pPr>
            <a:endParaRPr lang="en-US" sz="2300" dirty="0" smtClean="0">
              <a:latin typeface="+mn-lt"/>
            </a:endParaRPr>
          </a:p>
          <a:p>
            <a:pPr marL="800100" lvl="1" indent="-342900">
              <a:buClr>
                <a:schemeClr val="accent1"/>
              </a:buClr>
              <a:buFont typeface="Wingdings" panose="05000000000000000000" pitchFamily="2" charset="2"/>
              <a:buChar char="§"/>
            </a:pPr>
            <a:endParaRPr lang="en-US" sz="2300" dirty="0">
              <a:latin typeface="+mn-lt"/>
            </a:endParaRPr>
          </a:p>
        </p:txBody>
      </p:sp>
    </p:spTree>
    <p:extLst>
      <p:ext uri="{BB962C8B-B14F-4D97-AF65-F5344CB8AC3E}">
        <p14:creationId xmlns:p14="http://schemas.microsoft.com/office/powerpoint/2010/main" val="28003772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18872"/>
            <a:ext cx="8382000" cy="1636776"/>
          </a:xfrm>
        </p:spPr>
        <p:txBody>
          <a:bodyPr/>
          <a:lstStyle/>
          <a:p>
            <a:pPr algn="ctr"/>
            <a:r>
              <a:rPr lang="en-US" dirty="0" smtClean="0"/>
              <a:t>US History EOC Review</a:t>
            </a:r>
            <a:br>
              <a:rPr lang="en-US" dirty="0" smtClean="0"/>
            </a:br>
            <a:r>
              <a:rPr lang="en-US" dirty="0" smtClean="0"/>
              <a:t>DAY 1</a:t>
            </a:r>
            <a:endParaRPr lang="en-US" dirty="0"/>
          </a:p>
        </p:txBody>
      </p:sp>
      <p:sp>
        <p:nvSpPr>
          <p:cNvPr id="3" name="Text Placeholder 2"/>
          <p:cNvSpPr>
            <a:spLocks noGrp="1"/>
          </p:cNvSpPr>
          <p:nvPr>
            <p:ph type="body" idx="1"/>
          </p:nvPr>
        </p:nvSpPr>
        <p:spPr/>
        <p:txBody>
          <a:bodyPr>
            <a:normAutofit lnSpcReduction="10000"/>
          </a:bodyPr>
          <a:lstStyle/>
          <a:p>
            <a:r>
              <a:rPr lang="en-US" sz="2800" dirty="0" smtClean="0"/>
              <a:t>Industrialization and Transition in American Society</a:t>
            </a:r>
          </a:p>
          <a:p>
            <a:r>
              <a:rPr lang="en-US" dirty="0" smtClean="0"/>
              <a:t>READINESS STANDARDS – TEKS 3A, 3B, 3C, 12A, 13A, 15B, 26A, and 27A</a:t>
            </a:r>
            <a:endParaRPr lang="en-US" dirty="0"/>
          </a:p>
        </p:txBody>
      </p:sp>
      <p:sp>
        <p:nvSpPr>
          <p:cNvPr id="4" name="Footer Placeholder 3"/>
          <p:cNvSpPr>
            <a:spLocks noGrp="1"/>
          </p:cNvSpPr>
          <p:nvPr>
            <p:ph type="ftr" sz="quarter" idx="11"/>
          </p:nvPr>
        </p:nvSpPr>
        <p:spPr>
          <a:xfrm>
            <a:off x="7315200" y="6400800"/>
            <a:ext cx="1702804" cy="304801"/>
          </a:xfrm>
        </p:spPr>
        <p:txBody>
          <a:bodyPr/>
          <a:lstStyle/>
          <a:p>
            <a:r>
              <a:rPr lang="en-US" dirty="0" smtClean="0"/>
              <a:t>© Hedgehog Learning</a:t>
            </a:r>
            <a:endParaRPr lang="en-US" dirty="0"/>
          </a:p>
        </p:txBody>
      </p:sp>
      <p:sp>
        <p:nvSpPr>
          <p:cNvPr id="6" name="TextBox 5"/>
          <p:cNvSpPr txBox="1"/>
          <p:nvPr/>
        </p:nvSpPr>
        <p:spPr>
          <a:xfrm>
            <a:off x="4495800" y="2830936"/>
            <a:ext cx="4419600" cy="3693319"/>
          </a:xfrm>
          <a:prstGeom prst="rect">
            <a:avLst/>
          </a:prstGeom>
          <a:noFill/>
        </p:spPr>
        <p:txBody>
          <a:bodyPr wrap="square" rtlCol="0">
            <a:spAutoFit/>
          </a:bodyPr>
          <a:lstStyle/>
          <a:p>
            <a:r>
              <a:rPr lang="en-US" b="1" dirty="0" smtClean="0"/>
              <a:t>Today’s Objectives</a:t>
            </a:r>
            <a:r>
              <a:rPr lang="en-US" dirty="0" smtClean="0"/>
              <a:t>:</a:t>
            </a:r>
          </a:p>
          <a:p>
            <a:endParaRPr lang="en-US" dirty="0" smtClean="0"/>
          </a:p>
          <a:p>
            <a:r>
              <a:rPr lang="en-US" dirty="0" smtClean="0"/>
              <a:t>I will explain and analyze…</a:t>
            </a:r>
          </a:p>
          <a:p>
            <a:pPr marL="285750" indent="-285750">
              <a:buFont typeface="Arial" panose="020B0604020202020204" pitchFamily="34" charset="0"/>
              <a:buChar char="•"/>
            </a:pPr>
            <a:r>
              <a:rPr lang="en-US" dirty="0" smtClean="0"/>
              <a:t>The impacts of industrialization on the American society.</a:t>
            </a:r>
          </a:p>
          <a:p>
            <a:pPr marL="285750" indent="-285750">
              <a:buFont typeface="Arial" panose="020B0604020202020204" pitchFamily="34" charset="0"/>
              <a:buChar char="•"/>
            </a:pPr>
            <a:r>
              <a:rPr lang="en-US" dirty="0" smtClean="0"/>
              <a:t>The effect of political issues during the industrial revolution.</a:t>
            </a:r>
          </a:p>
          <a:p>
            <a:pPr marL="285750" indent="-285750">
              <a:buFont typeface="Arial" panose="020B0604020202020204" pitchFamily="34" charset="0"/>
              <a:buChar char="•"/>
            </a:pPr>
            <a:r>
              <a:rPr lang="en-US" dirty="0" smtClean="0"/>
              <a:t>The effects of industrialization on American settlement.</a:t>
            </a:r>
          </a:p>
          <a:p>
            <a:pPr marL="285750" indent="-285750">
              <a:buFont typeface="Arial" panose="020B0604020202020204" pitchFamily="34" charset="0"/>
              <a:buChar char="•"/>
            </a:pPr>
            <a:r>
              <a:rPr lang="en-US" dirty="0" smtClean="0"/>
              <a:t>The relationship between government and businesses.</a:t>
            </a:r>
          </a:p>
          <a:p>
            <a:pPr marL="285750" indent="-285750">
              <a:buFont typeface="Arial" panose="020B0604020202020204" pitchFamily="34" charset="0"/>
              <a:buChar char="•"/>
            </a:pPr>
            <a:r>
              <a:rPr lang="en-US" dirty="0" smtClean="0"/>
              <a:t>The impact of technological advancement.</a:t>
            </a:r>
            <a:endParaRPr lang="en-US" dirty="0"/>
          </a:p>
        </p:txBody>
      </p:sp>
      <p:pic>
        <p:nvPicPr>
          <p:cNvPr id="5" name="Picture 2" descr="https://findfunfacts.appspot.com/world_history/images/industryfactory.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3048000"/>
            <a:ext cx="3048000" cy="304800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Tree>
    <p:extLst>
      <p:ext uri="{BB962C8B-B14F-4D97-AF65-F5344CB8AC3E}">
        <p14:creationId xmlns:p14="http://schemas.microsoft.com/office/powerpoint/2010/main" val="341444116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The Treaty of Versailles</a:t>
            </a:r>
            <a:endParaRPr lang="en-US" dirty="0"/>
          </a:p>
        </p:txBody>
      </p:sp>
      <p:sp>
        <p:nvSpPr>
          <p:cNvPr id="6" name="TextBox 5"/>
          <p:cNvSpPr txBox="1"/>
          <p:nvPr/>
        </p:nvSpPr>
        <p:spPr>
          <a:xfrm>
            <a:off x="3886200" y="1828800"/>
            <a:ext cx="4953000" cy="4693593"/>
          </a:xfrm>
          <a:prstGeom prst="rect">
            <a:avLst/>
          </a:prstGeom>
          <a:noFill/>
        </p:spPr>
        <p:txBody>
          <a:bodyPr wrap="square" rtlCol="0">
            <a:spAutoFit/>
          </a:bodyPr>
          <a:lstStyle/>
          <a:p>
            <a:pPr marL="342900" indent="-342900">
              <a:buClr>
                <a:schemeClr val="accent1"/>
              </a:buClr>
              <a:buFont typeface="Wingdings" panose="05000000000000000000" pitchFamily="2" charset="2"/>
              <a:buChar char="§"/>
            </a:pPr>
            <a:r>
              <a:rPr lang="en-US" sz="2300" dirty="0" smtClean="0">
                <a:latin typeface="+mn-lt"/>
              </a:rPr>
              <a:t>The </a:t>
            </a:r>
            <a:r>
              <a:rPr lang="en-US" sz="2300" b="1" dirty="0" smtClean="0">
                <a:latin typeface="+mn-lt"/>
              </a:rPr>
              <a:t>Treaty of Versailles </a:t>
            </a:r>
            <a:r>
              <a:rPr lang="en-US" sz="2300" dirty="0" smtClean="0">
                <a:latin typeface="+mn-lt"/>
              </a:rPr>
              <a:t>in 1919 officially ended World War I.</a:t>
            </a:r>
          </a:p>
          <a:p>
            <a:pPr marL="342900" indent="-342900">
              <a:buClr>
                <a:schemeClr val="accent1"/>
              </a:buClr>
              <a:buFont typeface="Wingdings" panose="05000000000000000000" pitchFamily="2" charset="2"/>
              <a:buChar char="§"/>
            </a:pPr>
            <a:endParaRPr lang="en-US" sz="2300" dirty="0">
              <a:latin typeface="+mn-lt"/>
            </a:endParaRPr>
          </a:p>
          <a:p>
            <a:pPr marL="342900" indent="-342900">
              <a:buClr>
                <a:schemeClr val="accent1"/>
              </a:buClr>
              <a:buFont typeface="Wingdings" panose="05000000000000000000" pitchFamily="2" charset="2"/>
              <a:buChar char="§"/>
            </a:pPr>
            <a:r>
              <a:rPr lang="en-US" sz="2300" dirty="0" smtClean="0">
                <a:latin typeface="+mn-lt"/>
              </a:rPr>
              <a:t>The terms of the treaty imposed harsh sanctions on Germany.</a:t>
            </a:r>
          </a:p>
          <a:p>
            <a:pPr marL="342900" indent="-342900">
              <a:buClr>
                <a:schemeClr val="accent1"/>
              </a:buClr>
              <a:buFont typeface="Wingdings" panose="05000000000000000000" pitchFamily="2" charset="2"/>
              <a:buChar char="§"/>
            </a:pPr>
            <a:endParaRPr lang="en-US" sz="2300" dirty="0">
              <a:latin typeface="+mn-lt"/>
            </a:endParaRPr>
          </a:p>
          <a:p>
            <a:pPr marL="342900" indent="-342900">
              <a:buClr>
                <a:schemeClr val="accent1"/>
              </a:buClr>
              <a:buFont typeface="Wingdings" panose="05000000000000000000" pitchFamily="2" charset="2"/>
              <a:buChar char="§"/>
            </a:pPr>
            <a:r>
              <a:rPr lang="en-US" sz="2300" dirty="0" smtClean="0">
                <a:latin typeface="+mn-lt"/>
              </a:rPr>
              <a:t>The </a:t>
            </a:r>
            <a:r>
              <a:rPr lang="en-US" sz="2300" b="1" dirty="0" smtClean="0">
                <a:latin typeface="+mn-lt"/>
              </a:rPr>
              <a:t>League of Nations </a:t>
            </a:r>
            <a:r>
              <a:rPr lang="en-US" sz="2300" dirty="0" smtClean="0">
                <a:latin typeface="+mn-lt"/>
              </a:rPr>
              <a:t>was created, but the U.S. did not join due to strong objections from the Senate.</a:t>
            </a:r>
          </a:p>
          <a:p>
            <a:pPr marL="342900" indent="-342900">
              <a:buClr>
                <a:schemeClr val="accent1"/>
              </a:buClr>
              <a:buFont typeface="Wingdings" panose="05000000000000000000" pitchFamily="2" charset="2"/>
              <a:buChar char="§"/>
            </a:pPr>
            <a:endParaRPr lang="en-US" sz="2300" dirty="0" smtClean="0">
              <a:latin typeface="+mn-lt"/>
            </a:endParaRPr>
          </a:p>
          <a:p>
            <a:pPr marL="342900" indent="-342900">
              <a:buClr>
                <a:schemeClr val="accent1"/>
              </a:buClr>
              <a:buFont typeface="Wingdings" panose="05000000000000000000" pitchFamily="2" charset="2"/>
              <a:buChar char="§"/>
            </a:pPr>
            <a:r>
              <a:rPr lang="en-US" sz="2300" dirty="0" smtClean="0">
                <a:latin typeface="+mn-lt"/>
              </a:rPr>
              <a:t>Austria-Hungary and Ottoman Empire were divided into smaller new nation states.</a:t>
            </a:r>
            <a:endParaRPr lang="en-US" sz="2300" dirty="0">
              <a:latin typeface="+mn-lt"/>
            </a:endParaRPr>
          </a:p>
        </p:txBody>
      </p:sp>
      <p:pic>
        <p:nvPicPr>
          <p:cNvPr id="3074" name="Picture 2" descr="{{{image_al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820091"/>
            <a:ext cx="3200400" cy="48717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594119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18872"/>
            <a:ext cx="8382000" cy="1636776"/>
          </a:xfrm>
        </p:spPr>
        <p:txBody>
          <a:bodyPr/>
          <a:lstStyle/>
          <a:p>
            <a:pPr algn="ctr"/>
            <a:r>
              <a:rPr lang="en-US" dirty="0" smtClean="0"/>
              <a:t>US History EOC Review</a:t>
            </a:r>
            <a:br>
              <a:rPr lang="en-US" dirty="0" smtClean="0"/>
            </a:br>
            <a:r>
              <a:rPr lang="en-US" dirty="0" smtClean="0"/>
              <a:t>DAY 4</a:t>
            </a:r>
            <a:endParaRPr lang="en-US" dirty="0"/>
          </a:p>
        </p:txBody>
      </p:sp>
      <p:sp>
        <p:nvSpPr>
          <p:cNvPr id="3" name="Text Placeholder 2"/>
          <p:cNvSpPr>
            <a:spLocks noGrp="1"/>
          </p:cNvSpPr>
          <p:nvPr>
            <p:ph type="body" idx="1"/>
          </p:nvPr>
        </p:nvSpPr>
        <p:spPr/>
        <p:txBody>
          <a:bodyPr>
            <a:normAutofit lnSpcReduction="10000"/>
          </a:bodyPr>
          <a:lstStyle/>
          <a:p>
            <a:r>
              <a:rPr lang="en-US" sz="2800" dirty="0" smtClean="0"/>
              <a:t>The Roaring Twenties</a:t>
            </a:r>
          </a:p>
          <a:p>
            <a:r>
              <a:rPr lang="en-US" dirty="0" smtClean="0"/>
              <a:t>READINESS STANDARDS – TEKS 5A, 6A, 13A, 25B, 27C</a:t>
            </a:r>
            <a:endParaRPr lang="en-US" dirty="0"/>
          </a:p>
        </p:txBody>
      </p:sp>
      <p:sp>
        <p:nvSpPr>
          <p:cNvPr id="4" name="Footer Placeholder 3"/>
          <p:cNvSpPr>
            <a:spLocks noGrp="1"/>
          </p:cNvSpPr>
          <p:nvPr>
            <p:ph type="ftr" sz="quarter" idx="11"/>
          </p:nvPr>
        </p:nvSpPr>
        <p:spPr>
          <a:xfrm>
            <a:off x="7315200" y="6400800"/>
            <a:ext cx="1702804" cy="304801"/>
          </a:xfrm>
        </p:spPr>
        <p:txBody>
          <a:bodyPr/>
          <a:lstStyle/>
          <a:p>
            <a:r>
              <a:rPr lang="en-US" dirty="0" smtClean="0"/>
              <a:t>© Hedgehog Learning</a:t>
            </a:r>
            <a:endParaRPr lang="en-US" dirty="0"/>
          </a:p>
        </p:txBody>
      </p:sp>
      <p:sp>
        <p:nvSpPr>
          <p:cNvPr id="6" name="TextBox 5"/>
          <p:cNvSpPr txBox="1"/>
          <p:nvPr/>
        </p:nvSpPr>
        <p:spPr>
          <a:xfrm>
            <a:off x="4267200" y="2830936"/>
            <a:ext cx="4648200" cy="3970318"/>
          </a:xfrm>
          <a:prstGeom prst="rect">
            <a:avLst/>
          </a:prstGeom>
          <a:noFill/>
        </p:spPr>
        <p:txBody>
          <a:bodyPr wrap="square" rtlCol="0">
            <a:spAutoFit/>
          </a:bodyPr>
          <a:lstStyle/>
          <a:p>
            <a:r>
              <a:rPr lang="en-US" b="1" dirty="0" smtClean="0"/>
              <a:t>Today’s Objectives</a:t>
            </a:r>
            <a:r>
              <a:rPr lang="en-US" dirty="0" smtClean="0"/>
              <a:t>:</a:t>
            </a:r>
          </a:p>
          <a:p>
            <a:endParaRPr lang="en-US" dirty="0" smtClean="0"/>
          </a:p>
          <a:p>
            <a:r>
              <a:rPr lang="en-US" dirty="0" smtClean="0"/>
              <a:t>I will explain and analyze…</a:t>
            </a:r>
          </a:p>
          <a:p>
            <a:pPr marL="285750" indent="-285750">
              <a:buFont typeface="Arial" panose="020B0604020202020204" pitchFamily="34" charset="0"/>
              <a:buChar char="•"/>
            </a:pPr>
            <a:r>
              <a:rPr lang="en-US" dirty="0" smtClean="0"/>
              <a:t>Social Darwinism, eugenics, prohibition, women’s issues, and race relations in the 1920s</a:t>
            </a:r>
          </a:p>
          <a:p>
            <a:pPr marL="285750" indent="-285750">
              <a:buFont typeface="Arial" panose="020B0604020202020204" pitchFamily="34" charset="0"/>
              <a:buChar char="•"/>
            </a:pPr>
            <a:r>
              <a:rPr lang="en-US" dirty="0" smtClean="0"/>
              <a:t>The effects of the Red Scare, KKK, and Nativism</a:t>
            </a:r>
          </a:p>
          <a:p>
            <a:pPr marL="285750" indent="-285750">
              <a:buFont typeface="Arial" panose="020B0604020202020204" pitchFamily="34" charset="0"/>
              <a:buChar char="•"/>
            </a:pPr>
            <a:r>
              <a:rPr lang="en-US" dirty="0" smtClean="0"/>
              <a:t>Immigration and migration patterns </a:t>
            </a:r>
            <a:endParaRPr lang="en-US" dirty="0"/>
          </a:p>
          <a:p>
            <a:pPr marL="285750" indent="-285750">
              <a:buFont typeface="Arial" panose="020B0604020202020204" pitchFamily="34" charset="0"/>
              <a:buChar char="•"/>
            </a:pPr>
            <a:r>
              <a:rPr lang="en-US" dirty="0" smtClean="0"/>
              <a:t>The impact of Tin Pan Alley and the Harlem Renaissance </a:t>
            </a:r>
            <a:endParaRPr lang="en-US" dirty="0"/>
          </a:p>
          <a:p>
            <a:pPr marL="285750" indent="-285750">
              <a:buFont typeface="Arial" panose="020B0604020202020204" pitchFamily="34" charset="0"/>
              <a:buChar char="•"/>
            </a:pPr>
            <a:r>
              <a:rPr lang="en-US" dirty="0" smtClean="0"/>
              <a:t>Improvements in production and manufacturing</a:t>
            </a:r>
          </a:p>
          <a:p>
            <a:pPr marL="285750" indent="-285750">
              <a:buFont typeface="Arial" panose="020B0604020202020204" pitchFamily="34" charset="0"/>
              <a:buChar char="•"/>
            </a:pPr>
            <a:endParaRPr lang="en-US" dirty="0" smtClean="0"/>
          </a:p>
        </p:txBody>
      </p:sp>
      <p:pic>
        <p:nvPicPr>
          <p:cNvPr id="6146" name="Picture 2" descr="http://historyofsexuality.umwblogs.org/files/2011/11/flappers2.jpe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3011970"/>
            <a:ext cx="3391466" cy="268128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Tree>
    <p:extLst>
      <p:ext uri="{BB962C8B-B14F-4D97-AF65-F5344CB8AC3E}">
        <p14:creationId xmlns:p14="http://schemas.microsoft.com/office/powerpoint/2010/main" val="150244658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Post World War I in America</a:t>
            </a:r>
            <a:endParaRPr lang="en-US" dirty="0"/>
          </a:p>
        </p:txBody>
      </p:sp>
      <p:sp>
        <p:nvSpPr>
          <p:cNvPr id="6" name="TextBox 5"/>
          <p:cNvSpPr txBox="1"/>
          <p:nvPr/>
        </p:nvSpPr>
        <p:spPr>
          <a:xfrm>
            <a:off x="4724400" y="2057400"/>
            <a:ext cx="4286584" cy="4339650"/>
          </a:xfrm>
          <a:prstGeom prst="rect">
            <a:avLst/>
          </a:prstGeom>
          <a:noFill/>
        </p:spPr>
        <p:txBody>
          <a:bodyPr wrap="square" rtlCol="0">
            <a:spAutoFit/>
          </a:bodyPr>
          <a:lstStyle/>
          <a:p>
            <a:pPr marL="342900" indent="-342900">
              <a:buClr>
                <a:schemeClr val="accent1"/>
              </a:buClr>
              <a:buFont typeface="Wingdings" panose="05000000000000000000" pitchFamily="2" charset="2"/>
              <a:buChar char="§"/>
            </a:pPr>
            <a:r>
              <a:rPr lang="en-US" sz="2300" dirty="0" smtClean="0">
                <a:latin typeface="+mn-lt"/>
              </a:rPr>
              <a:t>America retreated into isolationism after World War I and experienced a time of great cultural fear, including:</a:t>
            </a:r>
          </a:p>
          <a:p>
            <a:pPr marL="342900" indent="-342900">
              <a:buClr>
                <a:schemeClr val="accent1"/>
              </a:buClr>
              <a:buFont typeface="Wingdings" panose="05000000000000000000" pitchFamily="2" charset="2"/>
              <a:buChar char="§"/>
            </a:pPr>
            <a:endParaRPr lang="en-US" sz="2300" dirty="0">
              <a:latin typeface="+mn-lt"/>
            </a:endParaRPr>
          </a:p>
          <a:p>
            <a:pPr marL="800100" lvl="1" indent="-342900">
              <a:buClr>
                <a:schemeClr val="accent1"/>
              </a:buClr>
              <a:buFont typeface="Wingdings" panose="05000000000000000000" pitchFamily="2" charset="2"/>
              <a:buChar char="§"/>
            </a:pPr>
            <a:r>
              <a:rPr lang="en-US" sz="2300" dirty="0" smtClean="0">
                <a:latin typeface="+mn-lt"/>
              </a:rPr>
              <a:t>Racism in a renewed </a:t>
            </a:r>
            <a:r>
              <a:rPr lang="en-US" sz="2300" b="1" dirty="0" smtClean="0">
                <a:latin typeface="+mn-lt"/>
              </a:rPr>
              <a:t>Ku Klux Klan</a:t>
            </a:r>
          </a:p>
          <a:p>
            <a:pPr marL="800100" lvl="1" indent="-342900">
              <a:buClr>
                <a:schemeClr val="accent1"/>
              </a:buClr>
              <a:buFont typeface="Wingdings" panose="05000000000000000000" pitchFamily="2" charset="2"/>
              <a:buChar char="§"/>
            </a:pPr>
            <a:r>
              <a:rPr lang="en-US" sz="2300" b="1" dirty="0" smtClean="0">
                <a:latin typeface="+mn-lt"/>
              </a:rPr>
              <a:t>Nativism</a:t>
            </a:r>
            <a:r>
              <a:rPr lang="en-US" sz="2300" dirty="0" smtClean="0">
                <a:latin typeface="+mn-lt"/>
              </a:rPr>
              <a:t> and a distrust of foreigners </a:t>
            </a:r>
          </a:p>
          <a:p>
            <a:pPr marL="800100" lvl="1" indent="-342900">
              <a:buClr>
                <a:schemeClr val="accent1"/>
              </a:buClr>
              <a:buFont typeface="Wingdings" panose="05000000000000000000" pitchFamily="2" charset="2"/>
              <a:buChar char="§"/>
            </a:pPr>
            <a:r>
              <a:rPr lang="en-US" sz="2300" dirty="0" smtClean="0">
                <a:latin typeface="+mn-lt"/>
              </a:rPr>
              <a:t>Fear of communism, known as the </a:t>
            </a:r>
            <a:r>
              <a:rPr lang="en-US" sz="2300" b="1" dirty="0" smtClean="0">
                <a:latin typeface="+mn-lt"/>
              </a:rPr>
              <a:t>Red Scare</a:t>
            </a:r>
          </a:p>
          <a:p>
            <a:pPr marL="342900" indent="-342900">
              <a:buClr>
                <a:schemeClr val="accent1"/>
              </a:buClr>
              <a:buFont typeface="Wingdings" panose="05000000000000000000" pitchFamily="2" charset="2"/>
              <a:buChar char="§"/>
            </a:pPr>
            <a:endParaRPr lang="en-US" sz="2300" dirty="0">
              <a:latin typeface="+mn-lt"/>
            </a:endParaRPr>
          </a:p>
        </p:txBody>
      </p:sp>
      <p:pic>
        <p:nvPicPr>
          <p:cNvPr id="7170" name="Picture 2" descr="http://swh.schoolworkhelper.netdna-cdn.com/wp-content/uploads/2011/05/red-scare.jpg?e6ecea"/>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46341" y="1828800"/>
            <a:ext cx="1891328" cy="2725738"/>
          </a:xfrm>
          <a:prstGeom prst="rect">
            <a:avLst/>
          </a:prstGeom>
          <a:noFill/>
          <a:extLst>
            <a:ext uri="{909E8E84-426E-40DD-AFC4-6F175D3DCCD1}">
              <a14:hiddenFill xmlns:a14="http://schemas.microsoft.com/office/drawing/2010/main">
                <a:solidFill>
                  <a:srgbClr val="FFFFFF"/>
                </a:solidFill>
              </a14:hiddenFill>
            </a:ext>
          </a:extLst>
        </p:spPr>
      </p:pic>
      <p:pic>
        <p:nvPicPr>
          <p:cNvPr id="7176" name="Picture 8" descr="https://fwtc.files.wordpress.com/2009/09/draft_lens1956481module40156252photo_1245048244help_wanted_-_no_irish_need_apply.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4724400"/>
            <a:ext cx="3945237" cy="1841112"/>
          </a:xfrm>
          <a:prstGeom prst="rect">
            <a:avLst/>
          </a:prstGeom>
          <a:noFill/>
          <a:extLst>
            <a:ext uri="{909E8E84-426E-40DD-AFC4-6F175D3DCCD1}">
              <a14:hiddenFill xmlns:a14="http://schemas.microsoft.com/office/drawing/2010/main">
                <a:solidFill>
                  <a:srgbClr val="FFFFFF"/>
                </a:solidFill>
              </a14:hiddenFill>
            </a:ext>
          </a:extLst>
        </p:spPr>
      </p:pic>
      <p:pic>
        <p:nvPicPr>
          <p:cNvPr id="7178" name="Picture 10" descr="https://upload.wikimedia.org/wikipedia/commons/4/44/Klan-sheet-music.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29819" y="1828800"/>
            <a:ext cx="2088138" cy="27257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252950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Social Darwinism and Eugenics</a:t>
            </a:r>
            <a:endParaRPr lang="en-US" dirty="0"/>
          </a:p>
        </p:txBody>
      </p:sp>
      <p:sp>
        <p:nvSpPr>
          <p:cNvPr id="6" name="TextBox 5"/>
          <p:cNvSpPr txBox="1"/>
          <p:nvPr/>
        </p:nvSpPr>
        <p:spPr>
          <a:xfrm>
            <a:off x="228600" y="1810464"/>
            <a:ext cx="4343400" cy="5047536"/>
          </a:xfrm>
          <a:prstGeom prst="rect">
            <a:avLst/>
          </a:prstGeom>
          <a:noFill/>
        </p:spPr>
        <p:txBody>
          <a:bodyPr wrap="square" rtlCol="0">
            <a:spAutoFit/>
          </a:bodyPr>
          <a:lstStyle/>
          <a:p>
            <a:pPr marL="342900" indent="-342900">
              <a:buClr>
                <a:schemeClr val="accent1"/>
              </a:buClr>
              <a:buFont typeface="Wingdings" panose="05000000000000000000" pitchFamily="2" charset="2"/>
              <a:buChar char="§"/>
            </a:pPr>
            <a:r>
              <a:rPr lang="en-US" sz="2300" dirty="0" smtClean="0">
                <a:latin typeface="+mn-lt"/>
              </a:rPr>
              <a:t>Contributing to social fears of race, communism, and ethnicity of the 1920s was a belief in the superiority of Anglo-Saxons.</a:t>
            </a:r>
          </a:p>
          <a:p>
            <a:pPr marL="342900" indent="-342900">
              <a:buClr>
                <a:schemeClr val="accent1"/>
              </a:buClr>
              <a:buFont typeface="Wingdings" panose="05000000000000000000" pitchFamily="2" charset="2"/>
              <a:buChar char="§"/>
            </a:pPr>
            <a:endParaRPr lang="en-US" sz="2300" b="1" dirty="0" smtClean="0">
              <a:latin typeface="+mn-lt"/>
            </a:endParaRPr>
          </a:p>
          <a:p>
            <a:pPr marL="342900" indent="-342900">
              <a:buClr>
                <a:schemeClr val="accent1"/>
              </a:buClr>
              <a:buFont typeface="Wingdings" panose="05000000000000000000" pitchFamily="2" charset="2"/>
              <a:buChar char="§"/>
            </a:pPr>
            <a:endParaRPr lang="en-US" sz="2300" b="1" dirty="0">
              <a:latin typeface="+mn-lt"/>
            </a:endParaRPr>
          </a:p>
          <a:p>
            <a:pPr marL="342900" indent="-342900">
              <a:buClr>
                <a:schemeClr val="accent1"/>
              </a:buClr>
              <a:buFont typeface="Wingdings" panose="05000000000000000000" pitchFamily="2" charset="2"/>
              <a:buChar char="§"/>
            </a:pPr>
            <a:endParaRPr lang="en-US" sz="2300" b="1" dirty="0">
              <a:latin typeface="+mn-lt"/>
            </a:endParaRPr>
          </a:p>
          <a:p>
            <a:pPr marL="342900" indent="-342900">
              <a:buClr>
                <a:schemeClr val="accent1"/>
              </a:buClr>
              <a:buFont typeface="Wingdings" panose="05000000000000000000" pitchFamily="2" charset="2"/>
              <a:buChar char="§"/>
            </a:pPr>
            <a:r>
              <a:rPr lang="en-US" sz="2300" b="1" dirty="0" smtClean="0">
                <a:latin typeface="+mn-lt"/>
              </a:rPr>
              <a:t>Eugenics </a:t>
            </a:r>
            <a:r>
              <a:rPr lang="en-US" sz="2300" dirty="0" smtClean="0">
                <a:latin typeface="+mn-lt"/>
              </a:rPr>
              <a:t>was a pseudo-science based on the thought that a super-race of humans could be created by breeding superior parents of desired qualities.</a:t>
            </a:r>
            <a:endParaRPr lang="en-US" sz="2300" b="1" dirty="0" smtClean="0">
              <a:latin typeface="+mn-lt"/>
            </a:endParaRPr>
          </a:p>
          <a:p>
            <a:pPr marL="342900" indent="-342900">
              <a:buClr>
                <a:schemeClr val="accent1"/>
              </a:buClr>
              <a:buFont typeface="Wingdings" panose="05000000000000000000" pitchFamily="2" charset="2"/>
              <a:buChar char="§"/>
            </a:pPr>
            <a:endParaRPr lang="en-US" sz="2300" dirty="0">
              <a:latin typeface="+mn-lt"/>
            </a:endParaRPr>
          </a:p>
        </p:txBody>
      </p:sp>
      <p:pic>
        <p:nvPicPr>
          <p:cNvPr id="7180" name="Picture 12" descr="https://upload.wikimedia.org/wikipedia/commons/thumb/a/ad/Eugenics_congress_logo.png/280px-Eugenics_congress_logo.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43500" y="1852832"/>
            <a:ext cx="3200400" cy="2457451"/>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4572000" y="4648200"/>
            <a:ext cx="4343400" cy="1508105"/>
          </a:xfrm>
          <a:prstGeom prst="rect">
            <a:avLst/>
          </a:prstGeom>
          <a:noFill/>
        </p:spPr>
        <p:txBody>
          <a:bodyPr wrap="square" rtlCol="0">
            <a:spAutoFit/>
          </a:bodyPr>
          <a:lstStyle/>
          <a:p>
            <a:pPr marL="342900" indent="-342900">
              <a:buClr>
                <a:schemeClr val="accent1"/>
              </a:buClr>
              <a:buFont typeface="Wingdings" panose="05000000000000000000" pitchFamily="2" charset="2"/>
              <a:buChar char="§"/>
            </a:pPr>
            <a:r>
              <a:rPr lang="en-US" sz="2300" b="1" dirty="0" smtClean="0">
                <a:latin typeface="+mn-lt"/>
              </a:rPr>
              <a:t>Social Darwinism</a:t>
            </a:r>
            <a:r>
              <a:rPr lang="en-US" sz="2300" dirty="0" smtClean="0">
                <a:latin typeface="+mn-lt"/>
              </a:rPr>
              <a:t>, related to Eugenics, was a belief that the most superior race of humans would survive.</a:t>
            </a:r>
          </a:p>
        </p:txBody>
      </p:sp>
    </p:spTree>
    <p:extLst>
      <p:ext uri="{BB962C8B-B14F-4D97-AF65-F5344CB8AC3E}">
        <p14:creationId xmlns:p14="http://schemas.microsoft.com/office/powerpoint/2010/main" val="297923740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Social Darwinism and Eugenics</a:t>
            </a:r>
            <a:endParaRPr lang="en-US" dirty="0"/>
          </a:p>
        </p:txBody>
      </p:sp>
      <p:sp>
        <p:nvSpPr>
          <p:cNvPr id="6" name="TextBox 5"/>
          <p:cNvSpPr txBox="1"/>
          <p:nvPr/>
        </p:nvSpPr>
        <p:spPr>
          <a:xfrm>
            <a:off x="228600" y="1810464"/>
            <a:ext cx="4343400" cy="5047536"/>
          </a:xfrm>
          <a:prstGeom prst="rect">
            <a:avLst/>
          </a:prstGeom>
          <a:noFill/>
        </p:spPr>
        <p:txBody>
          <a:bodyPr wrap="square" rtlCol="0">
            <a:spAutoFit/>
          </a:bodyPr>
          <a:lstStyle/>
          <a:p>
            <a:pPr marL="342900" indent="-342900">
              <a:buClr>
                <a:schemeClr val="accent1"/>
              </a:buClr>
              <a:buFont typeface="Wingdings" panose="05000000000000000000" pitchFamily="2" charset="2"/>
              <a:buChar char="§"/>
            </a:pPr>
            <a:r>
              <a:rPr lang="en-US" sz="2300" dirty="0" smtClean="0">
                <a:latin typeface="+mn-lt"/>
              </a:rPr>
              <a:t>Contributing to social fears of race, communism, and ethnicity of the 1920s was a belief in the superiority of Anglo-Saxons.</a:t>
            </a:r>
          </a:p>
          <a:p>
            <a:pPr marL="342900" indent="-342900">
              <a:buClr>
                <a:schemeClr val="accent1"/>
              </a:buClr>
              <a:buFont typeface="Wingdings" panose="05000000000000000000" pitchFamily="2" charset="2"/>
              <a:buChar char="§"/>
            </a:pPr>
            <a:endParaRPr lang="en-US" sz="2300" b="1" dirty="0" smtClean="0">
              <a:latin typeface="+mn-lt"/>
            </a:endParaRPr>
          </a:p>
          <a:p>
            <a:pPr marL="342900" indent="-342900">
              <a:buClr>
                <a:schemeClr val="accent1"/>
              </a:buClr>
              <a:buFont typeface="Wingdings" panose="05000000000000000000" pitchFamily="2" charset="2"/>
              <a:buChar char="§"/>
            </a:pPr>
            <a:endParaRPr lang="en-US" sz="2300" b="1" dirty="0">
              <a:latin typeface="+mn-lt"/>
            </a:endParaRPr>
          </a:p>
          <a:p>
            <a:pPr marL="342900" indent="-342900">
              <a:buClr>
                <a:schemeClr val="accent1"/>
              </a:buClr>
              <a:buFont typeface="Wingdings" panose="05000000000000000000" pitchFamily="2" charset="2"/>
              <a:buChar char="§"/>
            </a:pPr>
            <a:endParaRPr lang="en-US" sz="2300" b="1" dirty="0">
              <a:latin typeface="+mn-lt"/>
            </a:endParaRPr>
          </a:p>
          <a:p>
            <a:pPr marL="342900" indent="-342900">
              <a:buClr>
                <a:schemeClr val="accent1"/>
              </a:buClr>
              <a:buFont typeface="Wingdings" panose="05000000000000000000" pitchFamily="2" charset="2"/>
              <a:buChar char="§"/>
            </a:pPr>
            <a:r>
              <a:rPr lang="en-US" sz="2300" b="1" dirty="0" smtClean="0">
                <a:latin typeface="+mn-lt"/>
              </a:rPr>
              <a:t>Eugenics </a:t>
            </a:r>
            <a:r>
              <a:rPr lang="en-US" sz="2300" dirty="0" smtClean="0">
                <a:latin typeface="+mn-lt"/>
              </a:rPr>
              <a:t>was a pseudo-science based on the thought that a super-race of humans could be created by breeding superior parents of desired qualities.</a:t>
            </a:r>
            <a:endParaRPr lang="en-US" sz="2300" b="1" dirty="0" smtClean="0">
              <a:latin typeface="+mn-lt"/>
            </a:endParaRPr>
          </a:p>
          <a:p>
            <a:pPr marL="342900" indent="-342900">
              <a:buClr>
                <a:schemeClr val="accent1"/>
              </a:buClr>
              <a:buFont typeface="Wingdings" panose="05000000000000000000" pitchFamily="2" charset="2"/>
              <a:buChar char="§"/>
            </a:pPr>
            <a:endParaRPr lang="en-US" sz="2300" dirty="0">
              <a:latin typeface="+mn-lt"/>
            </a:endParaRPr>
          </a:p>
        </p:txBody>
      </p:sp>
      <p:pic>
        <p:nvPicPr>
          <p:cNvPr id="7180" name="Picture 12" descr="https://upload.wikimedia.org/wikipedia/commons/thumb/a/ad/Eugenics_congress_logo.png/280px-Eugenics_congress_logo.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43500" y="1852832"/>
            <a:ext cx="3200400" cy="2457451"/>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4572000" y="4648200"/>
            <a:ext cx="4343400" cy="1508105"/>
          </a:xfrm>
          <a:prstGeom prst="rect">
            <a:avLst/>
          </a:prstGeom>
          <a:noFill/>
        </p:spPr>
        <p:txBody>
          <a:bodyPr wrap="square" rtlCol="0">
            <a:spAutoFit/>
          </a:bodyPr>
          <a:lstStyle/>
          <a:p>
            <a:pPr marL="342900" indent="-342900">
              <a:buClr>
                <a:schemeClr val="accent1"/>
              </a:buClr>
              <a:buFont typeface="Wingdings" panose="05000000000000000000" pitchFamily="2" charset="2"/>
              <a:buChar char="§"/>
            </a:pPr>
            <a:r>
              <a:rPr lang="en-US" sz="2300" b="1" dirty="0" smtClean="0">
                <a:latin typeface="+mn-lt"/>
              </a:rPr>
              <a:t>Social Darwinism</a:t>
            </a:r>
            <a:r>
              <a:rPr lang="en-US" sz="2300" dirty="0" smtClean="0">
                <a:latin typeface="+mn-lt"/>
              </a:rPr>
              <a:t>, related to Eugenics, was a belief that the most superior race of humans would survive.</a:t>
            </a:r>
          </a:p>
        </p:txBody>
      </p:sp>
      <p:sp>
        <p:nvSpPr>
          <p:cNvPr id="3" name="TextBox 2"/>
          <p:cNvSpPr txBox="1"/>
          <p:nvPr/>
        </p:nvSpPr>
        <p:spPr>
          <a:xfrm>
            <a:off x="387441" y="2792343"/>
            <a:ext cx="8369118" cy="2308324"/>
          </a:xfrm>
          <a:prstGeom prst="rect">
            <a:avLst/>
          </a:prstGeom>
          <a:solidFill>
            <a:schemeClr val="tx1"/>
          </a:solidFill>
        </p:spPr>
        <p:txBody>
          <a:bodyPr wrap="square" rtlCol="0">
            <a:spAutoFit/>
          </a:bodyPr>
          <a:lstStyle/>
          <a:p>
            <a:pPr algn="ctr"/>
            <a:r>
              <a:rPr lang="en-US" sz="4800" b="1" dirty="0" smtClean="0">
                <a:solidFill>
                  <a:srgbClr val="FF0000"/>
                </a:solidFill>
              </a:rPr>
              <a:t>BECAME POPULAR IN GERMANY AND LATER GAVE RISE TO NAZISM</a:t>
            </a:r>
            <a:endParaRPr lang="en-US" sz="4800" b="1" dirty="0">
              <a:solidFill>
                <a:srgbClr val="FF0000"/>
              </a:solidFill>
            </a:endParaRPr>
          </a:p>
        </p:txBody>
      </p:sp>
    </p:spTree>
    <p:extLst>
      <p:ext uri="{BB962C8B-B14F-4D97-AF65-F5344CB8AC3E}">
        <p14:creationId xmlns:p14="http://schemas.microsoft.com/office/powerpoint/2010/main" val="200357771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Women in the 1920s</a:t>
            </a:r>
            <a:endParaRPr lang="en-US" dirty="0"/>
          </a:p>
        </p:txBody>
      </p:sp>
      <p:sp>
        <p:nvSpPr>
          <p:cNvPr id="6" name="TextBox 5"/>
          <p:cNvSpPr txBox="1"/>
          <p:nvPr/>
        </p:nvSpPr>
        <p:spPr>
          <a:xfrm>
            <a:off x="4038600" y="1828800"/>
            <a:ext cx="4952999" cy="3277820"/>
          </a:xfrm>
          <a:prstGeom prst="rect">
            <a:avLst/>
          </a:prstGeom>
          <a:noFill/>
        </p:spPr>
        <p:txBody>
          <a:bodyPr wrap="square" rtlCol="0">
            <a:spAutoFit/>
          </a:bodyPr>
          <a:lstStyle/>
          <a:p>
            <a:pPr marL="342900" indent="-342900">
              <a:buClr>
                <a:schemeClr val="accent1"/>
              </a:buClr>
              <a:buFont typeface="Wingdings" panose="05000000000000000000" pitchFamily="2" charset="2"/>
              <a:buChar char="§"/>
            </a:pPr>
            <a:r>
              <a:rPr lang="en-US" sz="2300" dirty="0" smtClean="0">
                <a:latin typeface="+mn-lt"/>
              </a:rPr>
              <a:t>Women in the 1920s experienced greater freedoms such as voting, wearing expressive clothing, working outside the home, and going to college.</a:t>
            </a:r>
          </a:p>
          <a:p>
            <a:pPr marL="342900" indent="-342900">
              <a:buClr>
                <a:schemeClr val="accent1"/>
              </a:buClr>
              <a:buFont typeface="Wingdings" panose="05000000000000000000" pitchFamily="2" charset="2"/>
              <a:buChar char="§"/>
            </a:pPr>
            <a:endParaRPr lang="en-US" sz="2300" dirty="0">
              <a:latin typeface="+mn-lt"/>
            </a:endParaRPr>
          </a:p>
          <a:p>
            <a:pPr marL="342900" indent="-342900">
              <a:buClr>
                <a:schemeClr val="accent1"/>
              </a:buClr>
              <a:buFont typeface="Wingdings" panose="05000000000000000000" pitchFamily="2" charset="2"/>
              <a:buChar char="§"/>
            </a:pPr>
            <a:r>
              <a:rPr lang="en-US" sz="2300" dirty="0" smtClean="0">
                <a:latin typeface="+mn-lt"/>
              </a:rPr>
              <a:t>Many women supported </a:t>
            </a:r>
            <a:r>
              <a:rPr lang="en-US" sz="2300" b="1" dirty="0" smtClean="0">
                <a:latin typeface="+mn-lt"/>
              </a:rPr>
              <a:t>prohibition </a:t>
            </a:r>
            <a:r>
              <a:rPr lang="en-US" sz="2300" dirty="0" smtClean="0">
                <a:latin typeface="+mn-lt"/>
              </a:rPr>
              <a:t>as a way to keep their husbands sober and committed to their family.</a:t>
            </a:r>
            <a:endParaRPr lang="en-US" sz="2300" dirty="0">
              <a:latin typeface="+mn-lt"/>
            </a:endParaRPr>
          </a:p>
        </p:txBody>
      </p:sp>
      <p:pic>
        <p:nvPicPr>
          <p:cNvPr id="4" name="Picture 3"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8086" y="1981200"/>
            <a:ext cx="3057952" cy="421063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06786541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The Great Migration</a:t>
            </a:r>
            <a:endParaRPr lang="en-US" dirty="0"/>
          </a:p>
        </p:txBody>
      </p:sp>
      <p:pic>
        <p:nvPicPr>
          <p:cNvPr id="3" name="Picture 2" descr="Screen Clipping"/>
          <p:cNvPicPr>
            <a:picLocks noChangeAspect="1"/>
          </p:cNvPicPr>
          <p:nvPr/>
        </p:nvPicPr>
        <p:blipFill rotWithShape="1">
          <a:blip r:embed="rId2">
            <a:extLst>
              <a:ext uri="{28A0092B-C50C-407E-A947-70E740481C1C}">
                <a14:useLocalDpi xmlns:a14="http://schemas.microsoft.com/office/drawing/2010/main" val="0"/>
              </a:ext>
            </a:extLst>
          </a:blip>
          <a:srcRect l="1" r="1051"/>
          <a:stretch/>
        </p:blipFill>
        <p:spPr>
          <a:xfrm>
            <a:off x="1676400" y="1752600"/>
            <a:ext cx="5748561" cy="3260344"/>
          </a:xfrm>
          <a:prstGeom prst="rect">
            <a:avLst/>
          </a:prstGeom>
          <a:ln>
            <a:noFill/>
          </a:ln>
          <a:effectLst>
            <a:outerShdw blurRad="292100" dist="139700" dir="2700000" algn="tl" rotWithShape="0">
              <a:srgbClr val="333333">
                <a:alpha val="65000"/>
              </a:srgbClr>
            </a:outerShdw>
          </a:effectLst>
        </p:spPr>
      </p:pic>
      <p:sp>
        <p:nvSpPr>
          <p:cNvPr id="7" name="TextBox 6"/>
          <p:cNvSpPr txBox="1"/>
          <p:nvPr/>
        </p:nvSpPr>
        <p:spPr>
          <a:xfrm>
            <a:off x="457200" y="5181600"/>
            <a:ext cx="8077200" cy="1508105"/>
          </a:xfrm>
          <a:prstGeom prst="rect">
            <a:avLst/>
          </a:prstGeom>
          <a:noFill/>
        </p:spPr>
        <p:txBody>
          <a:bodyPr wrap="square" rtlCol="0">
            <a:spAutoFit/>
          </a:bodyPr>
          <a:lstStyle/>
          <a:p>
            <a:pPr marL="342900" indent="-342900">
              <a:buClr>
                <a:schemeClr val="accent1"/>
              </a:buClr>
              <a:buFont typeface="Wingdings" panose="05000000000000000000" pitchFamily="2" charset="2"/>
              <a:buChar char="§"/>
            </a:pPr>
            <a:r>
              <a:rPr lang="en-US" sz="2300" dirty="0" smtClean="0">
                <a:latin typeface="+mn-lt"/>
              </a:rPr>
              <a:t>African Americans moved out of the South in the 1920s to escape racism, sharecropping, tenant farming, and low wages. By moving to the North, Midwest, and West Coast, they hoped to find higher-paying industrial jobs and social acceptance.</a:t>
            </a:r>
            <a:endParaRPr lang="en-US" sz="2300" dirty="0">
              <a:latin typeface="+mn-lt"/>
            </a:endParaRPr>
          </a:p>
        </p:txBody>
      </p:sp>
    </p:spTree>
    <p:extLst>
      <p:ext uri="{BB962C8B-B14F-4D97-AF65-F5344CB8AC3E}">
        <p14:creationId xmlns:p14="http://schemas.microsoft.com/office/powerpoint/2010/main" val="138948136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Tin Pan Alley &amp; Harlem Renaissance</a:t>
            </a:r>
            <a:endParaRPr lang="en-US" dirty="0"/>
          </a:p>
        </p:txBody>
      </p:sp>
      <p:sp>
        <p:nvSpPr>
          <p:cNvPr id="6" name="TextBox 5"/>
          <p:cNvSpPr txBox="1"/>
          <p:nvPr/>
        </p:nvSpPr>
        <p:spPr>
          <a:xfrm>
            <a:off x="152400" y="1600200"/>
            <a:ext cx="4952999" cy="4693593"/>
          </a:xfrm>
          <a:prstGeom prst="rect">
            <a:avLst/>
          </a:prstGeom>
          <a:noFill/>
        </p:spPr>
        <p:txBody>
          <a:bodyPr wrap="square" rtlCol="0">
            <a:spAutoFit/>
          </a:bodyPr>
          <a:lstStyle/>
          <a:p>
            <a:pPr marL="342900" indent="-342900">
              <a:buClr>
                <a:schemeClr val="accent1"/>
              </a:buClr>
              <a:buFont typeface="Wingdings" panose="05000000000000000000" pitchFamily="2" charset="2"/>
              <a:buChar char="§"/>
            </a:pPr>
            <a:r>
              <a:rPr lang="en-US" sz="2300" dirty="0" smtClean="0">
                <a:latin typeface="+mn-lt"/>
              </a:rPr>
              <a:t>Originating in Harlem, a growth in middle-class African Americans gave a new confidence and pride in their heritage.</a:t>
            </a:r>
          </a:p>
          <a:p>
            <a:pPr marL="342900" indent="-342900">
              <a:buClr>
                <a:schemeClr val="accent1"/>
              </a:buClr>
              <a:buFont typeface="Wingdings" panose="05000000000000000000" pitchFamily="2" charset="2"/>
              <a:buChar char="§"/>
            </a:pPr>
            <a:endParaRPr lang="en-US" sz="2300" dirty="0" smtClean="0">
              <a:latin typeface="+mn-lt"/>
            </a:endParaRPr>
          </a:p>
          <a:p>
            <a:pPr marL="342900" indent="-342900">
              <a:buClr>
                <a:schemeClr val="accent1"/>
              </a:buClr>
              <a:buFont typeface="Wingdings" panose="05000000000000000000" pitchFamily="2" charset="2"/>
              <a:buChar char="§"/>
            </a:pPr>
            <a:r>
              <a:rPr lang="en-US" sz="2300" dirty="0" smtClean="0">
                <a:latin typeface="+mn-lt"/>
              </a:rPr>
              <a:t>African Americans, such as </a:t>
            </a:r>
            <a:r>
              <a:rPr lang="en-US" sz="2300" b="1" dirty="0" smtClean="0">
                <a:latin typeface="+mn-lt"/>
              </a:rPr>
              <a:t>Langston Hughes</a:t>
            </a:r>
            <a:r>
              <a:rPr lang="en-US" sz="2300" dirty="0" smtClean="0">
                <a:latin typeface="+mn-lt"/>
              </a:rPr>
              <a:t> and </a:t>
            </a:r>
            <a:r>
              <a:rPr lang="en-US" sz="2300" b="1" dirty="0" smtClean="0">
                <a:latin typeface="+mn-lt"/>
              </a:rPr>
              <a:t>Alain Locke</a:t>
            </a:r>
            <a:r>
              <a:rPr lang="en-US" sz="2300" dirty="0" smtClean="0">
                <a:latin typeface="+mn-lt"/>
              </a:rPr>
              <a:t>, began to express themselves in literature, art, and music.</a:t>
            </a:r>
          </a:p>
          <a:p>
            <a:pPr marL="342900" indent="-342900">
              <a:buClr>
                <a:schemeClr val="accent1"/>
              </a:buClr>
              <a:buFont typeface="Wingdings" panose="05000000000000000000" pitchFamily="2" charset="2"/>
              <a:buChar char="§"/>
            </a:pPr>
            <a:endParaRPr lang="en-US" sz="2300" dirty="0" smtClean="0">
              <a:latin typeface="+mn-lt"/>
            </a:endParaRPr>
          </a:p>
          <a:p>
            <a:pPr marL="342900" indent="-342900">
              <a:buClr>
                <a:schemeClr val="accent1"/>
              </a:buClr>
              <a:buFont typeface="Wingdings" panose="05000000000000000000" pitchFamily="2" charset="2"/>
              <a:buChar char="§"/>
            </a:pPr>
            <a:r>
              <a:rPr lang="en-US" sz="2300" b="1" dirty="0" smtClean="0">
                <a:latin typeface="+mn-lt"/>
              </a:rPr>
              <a:t>Tin Pan Alley </a:t>
            </a:r>
            <a:r>
              <a:rPr lang="en-US" sz="2300" dirty="0" smtClean="0">
                <a:latin typeface="+mn-lt"/>
              </a:rPr>
              <a:t>was a melting pot of music publishing in New York and helped popularize jazz music.</a:t>
            </a:r>
            <a:endParaRPr lang="en-US" sz="2300" dirty="0">
              <a:latin typeface="+mn-lt"/>
            </a:endParaRPr>
          </a:p>
        </p:txBody>
      </p:sp>
      <p:pic>
        <p:nvPicPr>
          <p:cNvPr id="11266" name="Picture 2" descr="http://thejazzlabels.com/wp-content/uploads/2014/05/361209-Louis-Armstrong-gig-copy.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486400" y="1676073"/>
            <a:ext cx="2991120" cy="46482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674696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The Rise of the Assembly Line</a:t>
            </a:r>
            <a:endParaRPr lang="en-US" dirty="0"/>
          </a:p>
        </p:txBody>
      </p:sp>
      <p:pic>
        <p:nvPicPr>
          <p:cNvPr id="3" name="Picture 2" descr="Screen Clipping"/>
          <p:cNvPicPr>
            <a:picLocks noChangeAspect="1"/>
          </p:cNvPicPr>
          <p:nvPr/>
        </p:nvPicPr>
        <p:blipFill rotWithShape="1">
          <a:blip r:embed="rId2">
            <a:extLst>
              <a:ext uri="{28A0092B-C50C-407E-A947-70E740481C1C}">
                <a14:useLocalDpi xmlns:a14="http://schemas.microsoft.com/office/drawing/2010/main" val="0"/>
              </a:ext>
            </a:extLst>
          </a:blip>
          <a:srcRect l="6372" r="10798"/>
          <a:stretch/>
        </p:blipFill>
        <p:spPr>
          <a:xfrm>
            <a:off x="304800" y="1905000"/>
            <a:ext cx="3962401" cy="3924561"/>
          </a:xfrm>
          <a:prstGeom prst="rect">
            <a:avLst/>
          </a:prstGeom>
          <a:ln>
            <a:noFill/>
          </a:ln>
          <a:effectLst>
            <a:outerShdw blurRad="292100" dist="139700" dir="2700000" algn="tl" rotWithShape="0">
              <a:srgbClr val="333333">
                <a:alpha val="65000"/>
              </a:srgbClr>
            </a:outerShdw>
          </a:effectLst>
        </p:spPr>
      </p:pic>
      <p:sp>
        <p:nvSpPr>
          <p:cNvPr id="7" name="TextBox 6"/>
          <p:cNvSpPr txBox="1"/>
          <p:nvPr/>
        </p:nvSpPr>
        <p:spPr>
          <a:xfrm>
            <a:off x="4595949" y="1651289"/>
            <a:ext cx="4267199" cy="5047536"/>
          </a:xfrm>
          <a:prstGeom prst="rect">
            <a:avLst/>
          </a:prstGeom>
          <a:noFill/>
        </p:spPr>
        <p:txBody>
          <a:bodyPr wrap="square" rtlCol="0">
            <a:spAutoFit/>
          </a:bodyPr>
          <a:lstStyle/>
          <a:p>
            <a:pPr marL="342900" indent="-342900">
              <a:buClr>
                <a:schemeClr val="accent1"/>
              </a:buClr>
              <a:buFont typeface="Wingdings" panose="05000000000000000000" pitchFamily="2" charset="2"/>
              <a:buChar char="§"/>
            </a:pPr>
            <a:r>
              <a:rPr lang="en-US" sz="2300" dirty="0" smtClean="0">
                <a:latin typeface="+mn-lt"/>
              </a:rPr>
              <a:t>Mass production of goods skyrocketed in the 1920s due to innovations in production technology. </a:t>
            </a:r>
          </a:p>
          <a:p>
            <a:pPr marL="342900" indent="-342900">
              <a:buClr>
                <a:schemeClr val="accent1"/>
              </a:buClr>
              <a:buFont typeface="Wingdings" panose="05000000000000000000" pitchFamily="2" charset="2"/>
              <a:buChar char="§"/>
            </a:pPr>
            <a:endParaRPr lang="en-US" sz="2300" dirty="0">
              <a:latin typeface="+mn-lt"/>
            </a:endParaRPr>
          </a:p>
          <a:p>
            <a:pPr marL="342900" indent="-342900">
              <a:buClr>
                <a:schemeClr val="accent1"/>
              </a:buClr>
              <a:buFont typeface="Wingdings" panose="05000000000000000000" pitchFamily="2" charset="2"/>
              <a:buChar char="§"/>
            </a:pPr>
            <a:r>
              <a:rPr lang="en-US" sz="2300" dirty="0" smtClean="0">
                <a:latin typeface="+mn-lt"/>
              </a:rPr>
              <a:t>The </a:t>
            </a:r>
            <a:r>
              <a:rPr lang="en-US" sz="2300" b="1" dirty="0" smtClean="0">
                <a:latin typeface="+mn-lt"/>
              </a:rPr>
              <a:t>assembly line</a:t>
            </a:r>
            <a:r>
              <a:rPr lang="en-US" sz="2300" dirty="0" smtClean="0">
                <a:latin typeface="+mn-lt"/>
              </a:rPr>
              <a:t>, introduced by Henry Ford, helped his company produce 1.6 million cars a year at a price less than $300. </a:t>
            </a:r>
          </a:p>
          <a:p>
            <a:pPr marL="342900" indent="-342900">
              <a:buClr>
                <a:schemeClr val="accent1"/>
              </a:buClr>
              <a:buFont typeface="Wingdings" panose="05000000000000000000" pitchFamily="2" charset="2"/>
              <a:buChar char="§"/>
            </a:pPr>
            <a:endParaRPr lang="en-US" sz="2300" dirty="0">
              <a:latin typeface="+mn-lt"/>
            </a:endParaRPr>
          </a:p>
          <a:p>
            <a:pPr marL="342900" indent="-342900">
              <a:buClr>
                <a:schemeClr val="accent1"/>
              </a:buClr>
              <a:buFont typeface="Wingdings" panose="05000000000000000000" pitchFamily="2" charset="2"/>
              <a:buChar char="§"/>
            </a:pPr>
            <a:r>
              <a:rPr lang="en-US" sz="2300" dirty="0" smtClean="0">
                <a:latin typeface="+mn-lt"/>
              </a:rPr>
              <a:t>Mass consumption and buying on credit set the stage for the 1929 stock market crash.</a:t>
            </a:r>
            <a:endParaRPr lang="en-US" sz="2300" dirty="0">
              <a:latin typeface="+mn-lt"/>
            </a:endParaRPr>
          </a:p>
        </p:txBody>
      </p:sp>
    </p:spTree>
    <p:extLst>
      <p:ext uri="{BB962C8B-B14F-4D97-AF65-F5344CB8AC3E}">
        <p14:creationId xmlns:p14="http://schemas.microsoft.com/office/powerpoint/2010/main" val="112776341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18872"/>
            <a:ext cx="8382000" cy="1636776"/>
          </a:xfrm>
        </p:spPr>
        <p:txBody>
          <a:bodyPr/>
          <a:lstStyle/>
          <a:p>
            <a:pPr algn="ctr"/>
            <a:r>
              <a:rPr lang="en-US" dirty="0" smtClean="0"/>
              <a:t>US History EOC Review</a:t>
            </a:r>
            <a:br>
              <a:rPr lang="en-US" dirty="0" smtClean="0"/>
            </a:br>
            <a:r>
              <a:rPr lang="en-US" dirty="0" smtClean="0"/>
              <a:t>DAY </a:t>
            </a:r>
            <a:r>
              <a:rPr lang="en-US" dirty="0"/>
              <a:t>5</a:t>
            </a:r>
          </a:p>
        </p:txBody>
      </p:sp>
      <p:sp>
        <p:nvSpPr>
          <p:cNvPr id="3" name="Text Placeholder 2"/>
          <p:cNvSpPr>
            <a:spLocks noGrp="1"/>
          </p:cNvSpPr>
          <p:nvPr>
            <p:ph type="body" idx="1"/>
          </p:nvPr>
        </p:nvSpPr>
        <p:spPr/>
        <p:txBody>
          <a:bodyPr>
            <a:normAutofit lnSpcReduction="10000"/>
          </a:bodyPr>
          <a:lstStyle/>
          <a:p>
            <a:r>
              <a:rPr lang="en-US" sz="2800" dirty="0" smtClean="0"/>
              <a:t>The Great Depression and the New Deal</a:t>
            </a:r>
          </a:p>
          <a:p>
            <a:r>
              <a:rPr lang="en-US" dirty="0" smtClean="0"/>
              <a:t>READINESS STANDARDS – TEKS 12A, 16B, 16C, 19A, 19B, 20B</a:t>
            </a:r>
            <a:endParaRPr lang="en-US" dirty="0"/>
          </a:p>
        </p:txBody>
      </p:sp>
      <p:sp>
        <p:nvSpPr>
          <p:cNvPr id="4" name="Footer Placeholder 3"/>
          <p:cNvSpPr>
            <a:spLocks noGrp="1"/>
          </p:cNvSpPr>
          <p:nvPr>
            <p:ph type="ftr" sz="quarter" idx="11"/>
          </p:nvPr>
        </p:nvSpPr>
        <p:spPr>
          <a:xfrm>
            <a:off x="7315200" y="6400800"/>
            <a:ext cx="1702804" cy="304801"/>
          </a:xfrm>
        </p:spPr>
        <p:txBody>
          <a:bodyPr/>
          <a:lstStyle/>
          <a:p>
            <a:r>
              <a:rPr lang="en-US" dirty="0" smtClean="0"/>
              <a:t>© Hedgehog Learning</a:t>
            </a:r>
            <a:endParaRPr lang="en-US" dirty="0"/>
          </a:p>
        </p:txBody>
      </p:sp>
      <p:sp>
        <p:nvSpPr>
          <p:cNvPr id="6" name="TextBox 5"/>
          <p:cNvSpPr txBox="1"/>
          <p:nvPr/>
        </p:nvSpPr>
        <p:spPr>
          <a:xfrm>
            <a:off x="4267200" y="2830936"/>
            <a:ext cx="4648200" cy="3970318"/>
          </a:xfrm>
          <a:prstGeom prst="rect">
            <a:avLst/>
          </a:prstGeom>
          <a:noFill/>
        </p:spPr>
        <p:txBody>
          <a:bodyPr wrap="square" rtlCol="0">
            <a:spAutoFit/>
          </a:bodyPr>
          <a:lstStyle/>
          <a:p>
            <a:r>
              <a:rPr lang="en-US" b="1" dirty="0" smtClean="0"/>
              <a:t>Today’s Objectives</a:t>
            </a:r>
            <a:r>
              <a:rPr lang="en-US" dirty="0" smtClean="0"/>
              <a:t>:</a:t>
            </a:r>
          </a:p>
          <a:p>
            <a:endParaRPr lang="en-US" dirty="0" smtClean="0"/>
          </a:p>
          <a:p>
            <a:r>
              <a:rPr lang="en-US" dirty="0" smtClean="0"/>
              <a:t>I will explain and analyze…</a:t>
            </a:r>
          </a:p>
          <a:p>
            <a:pPr marL="285750" indent="-285750">
              <a:buFont typeface="Arial" panose="020B0604020202020204" pitchFamily="34" charset="0"/>
              <a:buChar char="•"/>
            </a:pPr>
            <a:r>
              <a:rPr lang="en-US" dirty="0" smtClean="0"/>
              <a:t>The causes of the Great Depression</a:t>
            </a:r>
          </a:p>
          <a:p>
            <a:pPr marL="285750" indent="-285750">
              <a:buFont typeface="Arial" panose="020B0604020202020204" pitchFamily="34" charset="0"/>
              <a:buChar char="•"/>
            </a:pPr>
            <a:r>
              <a:rPr lang="en-US" dirty="0" smtClean="0"/>
              <a:t>The effect of the Great Depression on the economy</a:t>
            </a:r>
          </a:p>
          <a:p>
            <a:pPr marL="285750" indent="-285750">
              <a:buFont typeface="Arial" panose="020B0604020202020204" pitchFamily="34" charset="0"/>
              <a:buChar char="•"/>
            </a:pPr>
            <a:r>
              <a:rPr lang="en-US" dirty="0" smtClean="0"/>
              <a:t>The impact of New Deal legislation</a:t>
            </a:r>
          </a:p>
          <a:p>
            <a:pPr marL="285750" indent="-285750">
              <a:buFont typeface="Arial" panose="020B0604020202020204" pitchFamily="34" charset="0"/>
              <a:buChar char="•"/>
            </a:pPr>
            <a:r>
              <a:rPr lang="en-US" dirty="0" smtClean="0"/>
              <a:t>Issues raised by government policies during the Great Depression</a:t>
            </a:r>
          </a:p>
          <a:p>
            <a:pPr marL="285750" indent="-285750">
              <a:buFont typeface="Arial" panose="020B0604020202020204" pitchFamily="34" charset="0"/>
              <a:buChar char="•"/>
            </a:pPr>
            <a:r>
              <a:rPr lang="en-US" dirty="0" smtClean="0"/>
              <a:t>Impact of the Dust Bowl</a:t>
            </a:r>
          </a:p>
          <a:p>
            <a:pPr marL="285750" indent="-285750">
              <a:buFont typeface="Arial" panose="020B0604020202020204" pitchFamily="34" charset="0"/>
              <a:buChar char="•"/>
            </a:pPr>
            <a:r>
              <a:rPr lang="en-US" dirty="0" smtClean="0"/>
              <a:t>FDR’s attempt to increase the number of Supreme Court justices</a:t>
            </a:r>
          </a:p>
          <a:p>
            <a:pPr marL="285750" indent="-285750">
              <a:buFont typeface="Arial" panose="020B0604020202020204" pitchFamily="34" charset="0"/>
              <a:buChar char="•"/>
            </a:pPr>
            <a:endParaRPr lang="en-US" dirty="0" smtClean="0"/>
          </a:p>
          <a:p>
            <a:pPr marL="285750" indent="-285750">
              <a:buFont typeface="Arial" panose="020B0604020202020204" pitchFamily="34" charset="0"/>
              <a:buChar char="•"/>
            </a:pPr>
            <a:endParaRPr lang="en-US" dirty="0" smtClean="0"/>
          </a:p>
        </p:txBody>
      </p:sp>
      <p:pic>
        <p:nvPicPr>
          <p:cNvPr id="13314" name="Picture 2" descr="http://www.clevelandfoundation100.org/wp-content/uploads/2013/11/IM-TOP-03-1932-Depression-B-cropX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6715" y="2844002"/>
            <a:ext cx="2819400" cy="355244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Tree>
    <p:extLst>
      <p:ext uri="{BB962C8B-B14F-4D97-AF65-F5344CB8AC3E}">
        <p14:creationId xmlns:p14="http://schemas.microsoft.com/office/powerpoint/2010/main" val="35301446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United States in 1880</a:t>
            </a:r>
          </a:p>
        </p:txBody>
      </p:sp>
      <p:sp>
        <p:nvSpPr>
          <p:cNvPr id="6" name="TextBox 5"/>
          <p:cNvSpPr txBox="1"/>
          <p:nvPr/>
        </p:nvSpPr>
        <p:spPr>
          <a:xfrm>
            <a:off x="228600" y="1752600"/>
            <a:ext cx="8686800" cy="954107"/>
          </a:xfrm>
          <a:prstGeom prst="rect">
            <a:avLst/>
          </a:prstGeom>
          <a:noFill/>
        </p:spPr>
        <p:txBody>
          <a:bodyPr wrap="square" rtlCol="0">
            <a:spAutoFit/>
          </a:bodyPr>
          <a:lstStyle/>
          <a:p>
            <a:pPr algn="ctr"/>
            <a:r>
              <a:rPr lang="en-US" sz="2800" b="1" dirty="0" smtClean="0">
                <a:solidFill>
                  <a:srgbClr val="0070C0"/>
                </a:solidFill>
              </a:rPr>
              <a:t>Brainstorm what newspaper headlines might you have seen in 1880?</a:t>
            </a:r>
            <a:endParaRPr lang="en-US" sz="2800" b="1" dirty="0">
              <a:solidFill>
                <a:srgbClr val="0070C0"/>
              </a:solidFill>
            </a:endParaRPr>
          </a:p>
        </p:txBody>
      </p:sp>
      <p:pic>
        <p:nvPicPr>
          <p:cNvPr id="307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55434" y="2971800"/>
            <a:ext cx="4633131" cy="3474849"/>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112678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Setting the Stage for 1929</a:t>
            </a:r>
            <a:endParaRPr lang="en-US" dirty="0"/>
          </a:p>
        </p:txBody>
      </p:sp>
      <p:sp>
        <p:nvSpPr>
          <p:cNvPr id="7" name="TextBox 6"/>
          <p:cNvSpPr txBox="1"/>
          <p:nvPr/>
        </p:nvSpPr>
        <p:spPr>
          <a:xfrm>
            <a:off x="177177" y="1524000"/>
            <a:ext cx="5181600" cy="5047536"/>
          </a:xfrm>
          <a:prstGeom prst="rect">
            <a:avLst/>
          </a:prstGeom>
          <a:noFill/>
        </p:spPr>
        <p:txBody>
          <a:bodyPr wrap="square" rtlCol="0">
            <a:spAutoFit/>
          </a:bodyPr>
          <a:lstStyle/>
          <a:p>
            <a:pPr marL="342900" indent="-342900">
              <a:buClr>
                <a:schemeClr val="accent1"/>
              </a:buClr>
              <a:buFont typeface="Wingdings" panose="05000000000000000000" pitchFamily="2" charset="2"/>
              <a:buChar char="§"/>
            </a:pPr>
            <a:r>
              <a:rPr lang="en-US" sz="2300" b="1" dirty="0" smtClean="0">
                <a:latin typeface="+mn-lt"/>
              </a:rPr>
              <a:t>OVERPRODUCTION</a:t>
            </a:r>
          </a:p>
          <a:p>
            <a:pPr marL="800100" lvl="1" indent="-342900">
              <a:buClr>
                <a:schemeClr val="accent1"/>
              </a:buClr>
              <a:buFont typeface="Wingdings" panose="05000000000000000000" pitchFamily="2" charset="2"/>
              <a:buChar char="§"/>
            </a:pPr>
            <a:r>
              <a:rPr lang="en-US" sz="2300" dirty="0" smtClean="0">
                <a:latin typeface="+mn-lt"/>
              </a:rPr>
              <a:t>U.S. companies were producing more goods than they could sell.</a:t>
            </a:r>
          </a:p>
          <a:p>
            <a:pPr lvl="1">
              <a:buClr>
                <a:schemeClr val="accent1"/>
              </a:buClr>
            </a:pPr>
            <a:endParaRPr lang="en-US" sz="2300" dirty="0">
              <a:latin typeface="+mn-lt"/>
            </a:endParaRPr>
          </a:p>
          <a:p>
            <a:pPr marL="342900" indent="-342900">
              <a:buClr>
                <a:schemeClr val="accent1"/>
              </a:buClr>
              <a:buFont typeface="Wingdings" panose="05000000000000000000" pitchFamily="2" charset="2"/>
              <a:buChar char="§"/>
            </a:pPr>
            <a:r>
              <a:rPr lang="en-US" sz="2300" b="1" dirty="0" smtClean="0">
                <a:latin typeface="+mn-lt"/>
              </a:rPr>
              <a:t>BUYING STOCKS ON MARGIN</a:t>
            </a:r>
          </a:p>
          <a:p>
            <a:pPr marL="800100" lvl="1" indent="-342900">
              <a:buClr>
                <a:schemeClr val="accent1"/>
              </a:buClr>
              <a:buFont typeface="Wingdings" panose="05000000000000000000" pitchFamily="2" charset="2"/>
              <a:buChar char="§"/>
            </a:pPr>
            <a:r>
              <a:rPr lang="en-US" sz="2300" dirty="0" smtClean="0">
                <a:latin typeface="+mn-lt"/>
              </a:rPr>
              <a:t>Investors were buying stocks on installment plans and loans.</a:t>
            </a:r>
          </a:p>
          <a:p>
            <a:pPr lvl="1">
              <a:buClr>
                <a:schemeClr val="accent1"/>
              </a:buClr>
            </a:pPr>
            <a:endParaRPr lang="en-US" sz="2300" dirty="0">
              <a:latin typeface="+mn-lt"/>
            </a:endParaRPr>
          </a:p>
          <a:p>
            <a:pPr marL="342900" indent="-342900">
              <a:buClr>
                <a:schemeClr val="accent1"/>
              </a:buClr>
              <a:buFont typeface="Wingdings" panose="05000000000000000000" pitchFamily="2" charset="2"/>
              <a:buChar char="§"/>
            </a:pPr>
            <a:r>
              <a:rPr lang="en-US" sz="2300" b="1" dirty="0" smtClean="0">
                <a:latin typeface="+mn-lt"/>
              </a:rPr>
              <a:t>UNREGULATED BANKING</a:t>
            </a:r>
          </a:p>
          <a:p>
            <a:pPr marL="800100" lvl="1" indent="-342900">
              <a:buClr>
                <a:schemeClr val="accent1"/>
              </a:buClr>
              <a:buFont typeface="Wingdings" panose="05000000000000000000" pitchFamily="2" charset="2"/>
              <a:buChar char="§"/>
            </a:pPr>
            <a:r>
              <a:rPr lang="en-US" sz="2300" dirty="0" smtClean="0">
                <a:latin typeface="+mn-lt"/>
              </a:rPr>
              <a:t>Banks were extending loans to consumers who could not afford it.</a:t>
            </a:r>
          </a:p>
          <a:p>
            <a:pPr lvl="1">
              <a:buClr>
                <a:schemeClr val="accent1"/>
              </a:buClr>
            </a:pPr>
            <a:endParaRPr lang="en-US" sz="2300" dirty="0">
              <a:latin typeface="+mn-lt"/>
            </a:endParaRPr>
          </a:p>
          <a:p>
            <a:pPr marL="342900" indent="-342900">
              <a:buClr>
                <a:schemeClr val="accent1"/>
              </a:buClr>
              <a:buFont typeface="Wingdings" panose="05000000000000000000" pitchFamily="2" charset="2"/>
              <a:buChar char="§"/>
            </a:pPr>
            <a:r>
              <a:rPr lang="en-US" sz="2300" b="1" dirty="0" smtClean="0">
                <a:latin typeface="+mn-lt"/>
              </a:rPr>
              <a:t>HIGH TARIFFS ON TRADE</a:t>
            </a:r>
          </a:p>
          <a:p>
            <a:pPr marL="800100" lvl="1" indent="-342900">
              <a:buClr>
                <a:schemeClr val="accent1"/>
              </a:buClr>
              <a:buFont typeface="Wingdings" panose="05000000000000000000" pitchFamily="2" charset="2"/>
              <a:buChar char="§"/>
            </a:pPr>
            <a:r>
              <a:rPr lang="en-US" sz="2300" dirty="0" smtClean="0">
                <a:latin typeface="+mn-lt"/>
              </a:rPr>
              <a:t>Producers could not sell abroad.</a:t>
            </a:r>
            <a:endParaRPr lang="en-US" sz="2300" dirty="0">
              <a:latin typeface="+mn-lt"/>
            </a:endParaRPr>
          </a:p>
        </p:txBody>
      </p:sp>
      <p:pic>
        <p:nvPicPr>
          <p:cNvPr id="4" name="Picture 3"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414215">
            <a:off x="5612428" y="2090731"/>
            <a:ext cx="3065915" cy="1285114"/>
          </a:xfrm>
          <a:prstGeom prst="rect">
            <a:avLst/>
          </a:prstGeom>
        </p:spPr>
      </p:pic>
      <p:pic>
        <p:nvPicPr>
          <p:cNvPr id="5" name="Picture 4"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440872">
            <a:off x="5385896" y="3905776"/>
            <a:ext cx="3238952" cy="714475"/>
          </a:xfrm>
          <a:prstGeom prst="rect">
            <a:avLst/>
          </a:prstGeom>
        </p:spPr>
      </p:pic>
      <p:pic>
        <p:nvPicPr>
          <p:cNvPr id="8" name="Picture 7"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301368">
            <a:off x="5338148" y="5126886"/>
            <a:ext cx="3614473" cy="1000381"/>
          </a:xfrm>
          <a:prstGeom prst="rect">
            <a:avLst/>
          </a:prstGeom>
        </p:spPr>
      </p:pic>
    </p:spTree>
    <p:extLst>
      <p:ext uri="{BB962C8B-B14F-4D97-AF65-F5344CB8AC3E}">
        <p14:creationId xmlns:p14="http://schemas.microsoft.com/office/powerpoint/2010/main" val="190820635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Stock Market 1915 - 1942</a:t>
            </a:r>
            <a:endParaRPr lang="en-US" dirty="0"/>
          </a:p>
        </p:txBody>
      </p:sp>
      <p:pic>
        <p:nvPicPr>
          <p:cNvPr id="15362" name="Picture 2" descr="http://www.theblackmosaic.com/wp-content/uploads/2013/04/BlackTuesday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9164" y="1905000"/>
            <a:ext cx="7305672" cy="44958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905891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The Great Depression under Hoover</a:t>
            </a:r>
            <a:endParaRPr lang="en-US" dirty="0"/>
          </a:p>
        </p:txBody>
      </p:sp>
      <p:sp>
        <p:nvSpPr>
          <p:cNvPr id="9" name="TextBox 8"/>
          <p:cNvSpPr txBox="1"/>
          <p:nvPr/>
        </p:nvSpPr>
        <p:spPr>
          <a:xfrm>
            <a:off x="228600" y="1905000"/>
            <a:ext cx="6057900" cy="4370427"/>
          </a:xfrm>
          <a:prstGeom prst="rect">
            <a:avLst/>
          </a:prstGeom>
          <a:noFill/>
        </p:spPr>
        <p:txBody>
          <a:bodyPr wrap="square" rtlCol="0">
            <a:spAutoFit/>
          </a:bodyPr>
          <a:lstStyle/>
          <a:p>
            <a:pPr marL="342900" indent="-342900">
              <a:buClr>
                <a:schemeClr val="accent1"/>
              </a:buClr>
              <a:buFont typeface="Wingdings" panose="05000000000000000000" pitchFamily="2" charset="2"/>
              <a:buChar char="§"/>
            </a:pPr>
            <a:r>
              <a:rPr lang="en-US" sz="2200" dirty="0" smtClean="0">
                <a:latin typeface="+mn-lt"/>
              </a:rPr>
              <a:t>President Hoover initially practiced </a:t>
            </a:r>
            <a:r>
              <a:rPr lang="en-US" sz="2200" b="1" i="1" dirty="0" smtClean="0">
                <a:latin typeface="+mn-lt"/>
              </a:rPr>
              <a:t>laissez-faire</a:t>
            </a:r>
            <a:r>
              <a:rPr lang="en-US" sz="2200" dirty="0" smtClean="0">
                <a:latin typeface="+mn-lt"/>
              </a:rPr>
              <a:t> capitalism and rejected government bailouts and economic safety nets.</a:t>
            </a:r>
          </a:p>
          <a:p>
            <a:pPr marL="342900" indent="-342900">
              <a:buClr>
                <a:schemeClr val="accent1"/>
              </a:buClr>
              <a:buFont typeface="Wingdings" panose="05000000000000000000" pitchFamily="2" charset="2"/>
              <a:buChar char="§"/>
            </a:pPr>
            <a:endParaRPr lang="en-US" sz="1200" dirty="0">
              <a:latin typeface="+mn-lt"/>
            </a:endParaRPr>
          </a:p>
          <a:p>
            <a:pPr marL="342900" indent="-342900">
              <a:buClr>
                <a:schemeClr val="accent1"/>
              </a:buClr>
              <a:buFont typeface="Wingdings" panose="05000000000000000000" pitchFamily="2" charset="2"/>
              <a:buChar char="§"/>
            </a:pPr>
            <a:r>
              <a:rPr lang="en-US" sz="2200" dirty="0" smtClean="0">
                <a:latin typeface="+mn-lt"/>
              </a:rPr>
              <a:t>Housing prices tumbled because people could not pay their rent or mortgage.</a:t>
            </a:r>
          </a:p>
          <a:p>
            <a:pPr marL="342900" indent="-342900">
              <a:buClr>
                <a:schemeClr val="accent1"/>
              </a:buClr>
              <a:buFont typeface="Wingdings" panose="05000000000000000000" pitchFamily="2" charset="2"/>
              <a:buChar char="§"/>
            </a:pPr>
            <a:endParaRPr lang="en-US" sz="1200" dirty="0">
              <a:latin typeface="+mn-lt"/>
            </a:endParaRPr>
          </a:p>
          <a:p>
            <a:pPr marL="342900" indent="-342900">
              <a:buClr>
                <a:schemeClr val="accent1"/>
              </a:buClr>
              <a:buFont typeface="Wingdings" panose="05000000000000000000" pitchFamily="2" charset="2"/>
              <a:buChar char="§"/>
            </a:pPr>
            <a:r>
              <a:rPr lang="en-US" sz="2200" dirty="0">
                <a:latin typeface="+mn-lt"/>
              </a:rPr>
              <a:t>H</a:t>
            </a:r>
            <a:r>
              <a:rPr lang="en-US" sz="2200" dirty="0" smtClean="0">
                <a:latin typeface="+mn-lt"/>
              </a:rPr>
              <a:t>undreds of thousands of homeless Americans</a:t>
            </a:r>
          </a:p>
          <a:p>
            <a:pPr marL="342900" indent="-342900">
              <a:buClr>
                <a:schemeClr val="accent1"/>
              </a:buClr>
              <a:buFont typeface="Wingdings" panose="05000000000000000000" pitchFamily="2" charset="2"/>
              <a:buChar char="§"/>
            </a:pPr>
            <a:endParaRPr lang="en-US" sz="1200" dirty="0" smtClean="0">
              <a:latin typeface="+mn-lt"/>
            </a:endParaRPr>
          </a:p>
          <a:p>
            <a:pPr marL="342900" indent="-342900">
              <a:buClr>
                <a:schemeClr val="accent1"/>
              </a:buClr>
              <a:buFont typeface="Wingdings" panose="05000000000000000000" pitchFamily="2" charset="2"/>
              <a:buChar char="§"/>
            </a:pPr>
            <a:r>
              <a:rPr lang="en-US" sz="2200" dirty="0" smtClean="0">
                <a:latin typeface="+mn-lt"/>
              </a:rPr>
              <a:t>25% unemployment rate</a:t>
            </a:r>
          </a:p>
          <a:p>
            <a:pPr marL="342900" indent="-342900">
              <a:buClr>
                <a:schemeClr val="accent1"/>
              </a:buClr>
              <a:buFont typeface="Wingdings" panose="05000000000000000000" pitchFamily="2" charset="2"/>
              <a:buChar char="§"/>
            </a:pPr>
            <a:endParaRPr lang="en-US" sz="1200" dirty="0">
              <a:latin typeface="+mn-lt"/>
            </a:endParaRPr>
          </a:p>
          <a:p>
            <a:pPr marL="342900" indent="-342900">
              <a:buClr>
                <a:schemeClr val="accent1"/>
              </a:buClr>
              <a:buFont typeface="Wingdings" panose="05000000000000000000" pitchFamily="2" charset="2"/>
              <a:buChar char="§"/>
            </a:pPr>
            <a:r>
              <a:rPr lang="en-US" sz="2200" dirty="0" smtClean="0">
                <a:latin typeface="+mn-lt"/>
              </a:rPr>
              <a:t>Nearly 1 out of 2 banks failed in the U.S.</a:t>
            </a:r>
          </a:p>
          <a:p>
            <a:pPr marL="342900" indent="-342900">
              <a:buClr>
                <a:schemeClr val="accent1"/>
              </a:buClr>
              <a:buFont typeface="Wingdings" panose="05000000000000000000" pitchFamily="2" charset="2"/>
              <a:buChar char="§"/>
            </a:pPr>
            <a:endParaRPr lang="en-US" sz="1200" dirty="0">
              <a:latin typeface="+mn-lt"/>
            </a:endParaRPr>
          </a:p>
          <a:p>
            <a:pPr marL="342900" indent="-342900">
              <a:buClr>
                <a:schemeClr val="accent1"/>
              </a:buClr>
              <a:buFont typeface="Wingdings" panose="05000000000000000000" pitchFamily="2" charset="2"/>
              <a:buChar char="§"/>
            </a:pPr>
            <a:r>
              <a:rPr lang="en-US" sz="2200" dirty="0" smtClean="0">
                <a:latin typeface="+mn-lt"/>
              </a:rPr>
              <a:t>Shanty towns of homeless called “</a:t>
            </a:r>
            <a:r>
              <a:rPr lang="en-US" sz="2200" b="1" dirty="0" smtClean="0">
                <a:latin typeface="+mn-lt"/>
              </a:rPr>
              <a:t>Hoovervilles</a:t>
            </a:r>
            <a:r>
              <a:rPr lang="en-US" sz="2200" dirty="0" smtClean="0">
                <a:latin typeface="+mn-lt"/>
              </a:rPr>
              <a:t>” sprang up on the outskirts of U.S. cities</a:t>
            </a:r>
            <a:endParaRPr lang="en-US" sz="2200" dirty="0">
              <a:latin typeface="+mn-lt"/>
            </a:endParaRPr>
          </a:p>
        </p:txBody>
      </p:sp>
      <p:pic>
        <p:nvPicPr>
          <p:cNvPr id="17410" name="Picture 2" descr="File:Dorothea Lange, Migrant mother (alternative), Nipomo, California, 1936.jpg"/>
          <p:cNvPicPr>
            <a:picLocks noChangeAspect="1" noChangeArrowheads="1"/>
          </p:cNvPicPr>
          <p:nvPr/>
        </p:nvPicPr>
        <p:blipFill rotWithShape="1">
          <a:blip r:embed="rId2">
            <a:extLst>
              <a:ext uri="{28A0092B-C50C-407E-A947-70E740481C1C}">
                <a14:useLocalDpi xmlns:a14="http://schemas.microsoft.com/office/drawing/2010/main" val="0"/>
              </a:ext>
            </a:extLst>
          </a:blip>
          <a:srcRect l="20513" r="10256"/>
          <a:stretch/>
        </p:blipFill>
        <p:spPr bwMode="auto">
          <a:xfrm>
            <a:off x="6496050" y="2088107"/>
            <a:ext cx="2057400" cy="29718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6286500" y="5192113"/>
            <a:ext cx="2590800" cy="738664"/>
          </a:xfrm>
          <a:prstGeom prst="rect">
            <a:avLst/>
          </a:prstGeom>
          <a:noFill/>
        </p:spPr>
        <p:txBody>
          <a:bodyPr wrap="square" rtlCol="0">
            <a:spAutoFit/>
          </a:bodyPr>
          <a:lstStyle/>
          <a:p>
            <a:pPr algn="ctr"/>
            <a:r>
              <a:rPr lang="en-US" sz="1400" dirty="0" smtClean="0"/>
              <a:t>Photograph by </a:t>
            </a:r>
            <a:r>
              <a:rPr lang="en-US" sz="1400" b="1" dirty="0" smtClean="0"/>
              <a:t>Dorothea Lange</a:t>
            </a:r>
            <a:r>
              <a:rPr lang="en-US" sz="1400" dirty="0" smtClean="0"/>
              <a:t>, famous photographer of the Great Depression</a:t>
            </a:r>
            <a:endParaRPr lang="en-US" sz="1400" dirty="0"/>
          </a:p>
        </p:txBody>
      </p:sp>
    </p:spTree>
    <p:extLst>
      <p:ext uri="{BB962C8B-B14F-4D97-AF65-F5344CB8AC3E}">
        <p14:creationId xmlns:p14="http://schemas.microsoft.com/office/powerpoint/2010/main" val="38055107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Mexican Repatriation Act</a:t>
            </a:r>
            <a:endParaRPr lang="en-US" dirty="0"/>
          </a:p>
        </p:txBody>
      </p:sp>
      <p:pic>
        <p:nvPicPr>
          <p:cNvPr id="18434" name="Picture 2" descr="http://img.ccrd.clearchannel.com/media/mlib/1236/2015/08/default/1930s_mexican_repatriation_2_0_144101068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14500" y="1676400"/>
            <a:ext cx="5715000" cy="248336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381000" y="4432703"/>
            <a:ext cx="8382000" cy="2215991"/>
          </a:xfrm>
          <a:prstGeom prst="rect">
            <a:avLst/>
          </a:prstGeom>
          <a:noFill/>
        </p:spPr>
        <p:txBody>
          <a:bodyPr wrap="square" rtlCol="0">
            <a:spAutoFit/>
          </a:bodyPr>
          <a:lstStyle/>
          <a:p>
            <a:pPr marL="342900" indent="-342900">
              <a:buClr>
                <a:schemeClr val="accent1"/>
              </a:buClr>
              <a:buFont typeface="Wingdings" panose="05000000000000000000" pitchFamily="2" charset="2"/>
              <a:buChar char="§"/>
            </a:pPr>
            <a:r>
              <a:rPr lang="en-US" sz="2300" dirty="0" smtClean="0">
                <a:latin typeface="+mn-lt"/>
              </a:rPr>
              <a:t>With a multitude of white American farmers looking for jobs many turned to jobs filled by Mexican immigrants.</a:t>
            </a:r>
          </a:p>
          <a:p>
            <a:pPr marL="342900" indent="-342900">
              <a:buClr>
                <a:schemeClr val="accent1"/>
              </a:buClr>
              <a:buFont typeface="Wingdings" panose="05000000000000000000" pitchFamily="2" charset="2"/>
              <a:buChar char="§"/>
            </a:pPr>
            <a:endParaRPr lang="en-US" sz="2300" dirty="0" smtClean="0">
              <a:latin typeface="+mn-lt"/>
            </a:endParaRPr>
          </a:p>
          <a:p>
            <a:pPr marL="342900" indent="-342900">
              <a:buClr>
                <a:schemeClr val="accent1"/>
              </a:buClr>
              <a:buFont typeface="Wingdings" panose="05000000000000000000" pitchFamily="2" charset="2"/>
              <a:buChar char="§"/>
            </a:pPr>
            <a:r>
              <a:rPr lang="en-US" sz="2300" dirty="0" smtClean="0">
                <a:latin typeface="+mn-lt"/>
              </a:rPr>
              <a:t>President Hoover authorized the </a:t>
            </a:r>
            <a:r>
              <a:rPr lang="en-US" sz="2300" b="1" dirty="0" smtClean="0">
                <a:latin typeface="+mn-lt"/>
              </a:rPr>
              <a:t>Mexican Repatriation Act </a:t>
            </a:r>
            <a:r>
              <a:rPr lang="en-US" sz="2300" dirty="0" smtClean="0">
                <a:latin typeface="+mn-lt"/>
              </a:rPr>
              <a:t>which forcibly sent more than half a million Mexican immigrants back to Mexico during the Great Depression.</a:t>
            </a:r>
            <a:endParaRPr lang="en-US" sz="2300" dirty="0">
              <a:latin typeface="+mn-lt"/>
            </a:endParaRPr>
          </a:p>
        </p:txBody>
      </p:sp>
    </p:spTree>
    <p:extLst>
      <p:ext uri="{BB962C8B-B14F-4D97-AF65-F5344CB8AC3E}">
        <p14:creationId xmlns:p14="http://schemas.microsoft.com/office/powerpoint/2010/main" val="264405888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The Dust Bowl</a:t>
            </a:r>
            <a:endParaRPr lang="en-US" dirty="0"/>
          </a:p>
        </p:txBody>
      </p:sp>
      <p:sp>
        <p:nvSpPr>
          <p:cNvPr id="7" name="TextBox 6"/>
          <p:cNvSpPr txBox="1"/>
          <p:nvPr/>
        </p:nvSpPr>
        <p:spPr>
          <a:xfrm>
            <a:off x="304800" y="1828800"/>
            <a:ext cx="4343400" cy="4693593"/>
          </a:xfrm>
          <a:prstGeom prst="rect">
            <a:avLst/>
          </a:prstGeom>
          <a:noFill/>
        </p:spPr>
        <p:txBody>
          <a:bodyPr wrap="square" rtlCol="0">
            <a:spAutoFit/>
          </a:bodyPr>
          <a:lstStyle/>
          <a:p>
            <a:pPr marL="342900" indent="-342900">
              <a:buClr>
                <a:schemeClr val="accent1"/>
              </a:buClr>
              <a:buFont typeface="Wingdings" panose="05000000000000000000" pitchFamily="2" charset="2"/>
              <a:buChar char="§"/>
            </a:pPr>
            <a:r>
              <a:rPr lang="en-US" sz="2300" dirty="0" smtClean="0">
                <a:latin typeface="+mn-lt"/>
              </a:rPr>
              <a:t>To make problems worse during the Great Depression, the Great Plains faced a natural disaster.</a:t>
            </a:r>
          </a:p>
          <a:p>
            <a:pPr marL="342900" indent="-342900">
              <a:buClr>
                <a:schemeClr val="accent1"/>
              </a:buClr>
              <a:buFont typeface="Wingdings" panose="05000000000000000000" pitchFamily="2" charset="2"/>
              <a:buChar char="§"/>
            </a:pPr>
            <a:endParaRPr lang="en-US" sz="2300" dirty="0" smtClean="0">
              <a:latin typeface="+mn-lt"/>
            </a:endParaRPr>
          </a:p>
          <a:p>
            <a:pPr marL="342900" indent="-342900">
              <a:buClr>
                <a:schemeClr val="accent1"/>
              </a:buClr>
              <a:buFont typeface="Wingdings" panose="05000000000000000000" pitchFamily="2" charset="2"/>
              <a:buChar char="§"/>
            </a:pPr>
            <a:r>
              <a:rPr lang="en-US" sz="2300" dirty="0" smtClean="0">
                <a:latin typeface="+mn-lt"/>
              </a:rPr>
              <a:t>The </a:t>
            </a:r>
            <a:r>
              <a:rPr lang="en-US" sz="2300" b="1" dirty="0" smtClean="0">
                <a:latin typeface="+mn-lt"/>
              </a:rPr>
              <a:t>Dust Bowl </a:t>
            </a:r>
            <a:r>
              <a:rPr lang="en-US" sz="2300" dirty="0" smtClean="0">
                <a:latin typeface="+mn-lt"/>
              </a:rPr>
              <a:t>was created by the combination of over-tilling the ground for farming and extreme drought.</a:t>
            </a:r>
          </a:p>
          <a:p>
            <a:pPr marL="342900" indent="-342900">
              <a:buClr>
                <a:schemeClr val="accent1"/>
              </a:buClr>
              <a:buFont typeface="Wingdings" panose="05000000000000000000" pitchFamily="2" charset="2"/>
              <a:buChar char="§"/>
            </a:pPr>
            <a:endParaRPr lang="en-US" sz="2300" dirty="0">
              <a:latin typeface="+mn-lt"/>
            </a:endParaRPr>
          </a:p>
          <a:p>
            <a:pPr marL="342900" indent="-342900">
              <a:buClr>
                <a:schemeClr val="accent1"/>
              </a:buClr>
              <a:buFont typeface="Wingdings" panose="05000000000000000000" pitchFamily="2" charset="2"/>
              <a:buChar char="§"/>
            </a:pPr>
            <a:r>
              <a:rPr lang="en-US" sz="2300" dirty="0" smtClean="0">
                <a:latin typeface="+mn-lt"/>
              </a:rPr>
              <a:t>Over a million farmers were driven from the Great Plains and abandoned their farms.</a:t>
            </a:r>
            <a:endParaRPr lang="en-US" sz="2300" dirty="0">
              <a:latin typeface="+mn-lt"/>
            </a:endParaRPr>
          </a:p>
        </p:txBody>
      </p:sp>
      <p:pic>
        <p:nvPicPr>
          <p:cNvPr id="20482" name="Picture 2" descr="http://s.hswstatic.com/gif/dust-bowl-cause-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0" y="1767676"/>
            <a:ext cx="3251200" cy="2438400"/>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pic>
        <p:nvPicPr>
          <p:cNvPr id="3" name="Picture 2"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6177" y="4464993"/>
            <a:ext cx="3249023" cy="2057400"/>
          </a:xfrm>
          <a:prstGeom prst="rect">
            <a:avLst/>
          </a:prstGeom>
          <a:ln w="12700">
            <a:solidFill>
              <a:schemeClr val="tx1"/>
            </a:solidFill>
          </a:ln>
        </p:spPr>
      </p:pic>
    </p:spTree>
    <p:extLst>
      <p:ext uri="{BB962C8B-B14F-4D97-AF65-F5344CB8AC3E}">
        <p14:creationId xmlns:p14="http://schemas.microsoft.com/office/powerpoint/2010/main" val="239190957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FDR and the New Deal</a:t>
            </a:r>
            <a:endParaRPr lang="en-US" dirty="0"/>
          </a:p>
        </p:txBody>
      </p:sp>
      <p:pic>
        <p:nvPicPr>
          <p:cNvPr id="19458" name="Picture 2" descr="http://media-2.web.britannica.com/eb-media/19/78319-004-545F8CD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2211482"/>
            <a:ext cx="3737610" cy="373761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4419600" y="1910462"/>
            <a:ext cx="4495800" cy="4339650"/>
          </a:xfrm>
          <a:prstGeom prst="rect">
            <a:avLst/>
          </a:prstGeom>
          <a:noFill/>
        </p:spPr>
        <p:txBody>
          <a:bodyPr wrap="square" rtlCol="0">
            <a:spAutoFit/>
          </a:bodyPr>
          <a:lstStyle/>
          <a:p>
            <a:pPr marL="342900" indent="-342900">
              <a:buClr>
                <a:schemeClr val="accent1"/>
              </a:buClr>
              <a:buFont typeface="Wingdings" panose="05000000000000000000" pitchFamily="2" charset="2"/>
              <a:buChar char="§"/>
            </a:pPr>
            <a:r>
              <a:rPr lang="en-US" sz="2300" b="1" dirty="0" smtClean="0">
                <a:latin typeface="+mn-lt"/>
              </a:rPr>
              <a:t>Franklin D. Roosevelt </a:t>
            </a:r>
            <a:r>
              <a:rPr lang="en-US" sz="2300" dirty="0" smtClean="0">
                <a:latin typeface="+mn-lt"/>
              </a:rPr>
              <a:t>won the Presidential Election of 1932 and proposed a “</a:t>
            </a:r>
            <a:r>
              <a:rPr lang="en-US" sz="2300" b="1" dirty="0" smtClean="0">
                <a:latin typeface="+mn-lt"/>
              </a:rPr>
              <a:t>New Deal</a:t>
            </a:r>
            <a:r>
              <a:rPr lang="en-US" sz="2300" dirty="0" smtClean="0">
                <a:latin typeface="+mn-lt"/>
              </a:rPr>
              <a:t>”, a series of government programs and policies to bring the U.S. out of the Great Depression.</a:t>
            </a:r>
          </a:p>
          <a:p>
            <a:pPr marL="342900" indent="-342900">
              <a:buClr>
                <a:schemeClr val="accent1"/>
              </a:buClr>
              <a:buFont typeface="Wingdings" panose="05000000000000000000" pitchFamily="2" charset="2"/>
              <a:buChar char="§"/>
            </a:pPr>
            <a:endParaRPr lang="en-US" sz="2300" dirty="0">
              <a:latin typeface="+mn-lt"/>
            </a:endParaRPr>
          </a:p>
          <a:p>
            <a:pPr marL="342900" indent="-342900">
              <a:buClr>
                <a:schemeClr val="accent1"/>
              </a:buClr>
              <a:buFont typeface="Wingdings" panose="05000000000000000000" pitchFamily="2" charset="2"/>
              <a:buChar char="§"/>
            </a:pPr>
            <a:r>
              <a:rPr lang="en-US" sz="2300" dirty="0" smtClean="0">
                <a:latin typeface="+mn-lt"/>
              </a:rPr>
              <a:t>FDR’s wife, </a:t>
            </a:r>
            <a:r>
              <a:rPr lang="en-US" sz="2300" b="1" dirty="0" smtClean="0">
                <a:latin typeface="+mn-lt"/>
              </a:rPr>
              <a:t>Eleanor Roosevelt</a:t>
            </a:r>
            <a:r>
              <a:rPr lang="en-US" sz="2300" dirty="0" smtClean="0">
                <a:latin typeface="+mn-lt"/>
              </a:rPr>
              <a:t>, served as a role model and a voice of encouragement for women fighting for their families during the Depression.</a:t>
            </a:r>
          </a:p>
        </p:txBody>
      </p:sp>
    </p:spTree>
    <p:extLst>
      <p:ext uri="{BB962C8B-B14F-4D97-AF65-F5344CB8AC3E}">
        <p14:creationId xmlns:p14="http://schemas.microsoft.com/office/powerpoint/2010/main" val="383714544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The New Deal and the 3 R’s</a:t>
            </a:r>
            <a:endParaRPr lang="en-US" dirty="0"/>
          </a:p>
        </p:txBody>
      </p:sp>
      <p:sp>
        <p:nvSpPr>
          <p:cNvPr id="8" name="TextBox 7"/>
          <p:cNvSpPr txBox="1"/>
          <p:nvPr/>
        </p:nvSpPr>
        <p:spPr>
          <a:xfrm>
            <a:off x="266700" y="1676400"/>
            <a:ext cx="8610600" cy="4801314"/>
          </a:xfrm>
          <a:prstGeom prst="rect">
            <a:avLst/>
          </a:prstGeom>
          <a:noFill/>
        </p:spPr>
        <p:txBody>
          <a:bodyPr wrap="square" rtlCol="0">
            <a:spAutoFit/>
          </a:bodyPr>
          <a:lstStyle/>
          <a:p>
            <a:pPr marL="342900" indent="-342900">
              <a:buClr>
                <a:schemeClr val="accent1"/>
              </a:buClr>
              <a:buFont typeface="Wingdings" panose="05000000000000000000" pitchFamily="2" charset="2"/>
              <a:buChar char="§"/>
            </a:pPr>
            <a:r>
              <a:rPr lang="en-US" sz="2300" dirty="0" smtClean="0">
                <a:latin typeface="+mn-lt"/>
              </a:rPr>
              <a:t>FDR summarized his New Deal in terms of three R’s</a:t>
            </a:r>
            <a:r>
              <a:rPr lang="en-US" sz="2300" b="1" dirty="0" smtClean="0">
                <a:latin typeface="+mn-lt"/>
              </a:rPr>
              <a:t>:</a:t>
            </a:r>
          </a:p>
          <a:p>
            <a:pPr marL="342900" indent="-342900">
              <a:buClr>
                <a:schemeClr val="accent1"/>
              </a:buClr>
              <a:buFont typeface="Wingdings" panose="05000000000000000000" pitchFamily="2" charset="2"/>
              <a:buChar char="§"/>
            </a:pPr>
            <a:endParaRPr lang="en-US" sz="1000" b="1" dirty="0" smtClean="0">
              <a:latin typeface="+mn-lt"/>
            </a:endParaRPr>
          </a:p>
          <a:p>
            <a:pPr marL="800100" lvl="1" indent="-342900">
              <a:buClr>
                <a:schemeClr val="accent1"/>
              </a:buClr>
              <a:buFont typeface="Wingdings" panose="05000000000000000000" pitchFamily="2" charset="2"/>
              <a:buChar char="§"/>
            </a:pPr>
            <a:r>
              <a:rPr lang="en-US" sz="2300" b="1" dirty="0" smtClean="0">
                <a:latin typeface="+mn-lt"/>
              </a:rPr>
              <a:t>RELIEF – </a:t>
            </a:r>
            <a:r>
              <a:rPr lang="en-US" sz="2300" dirty="0" smtClean="0">
                <a:latin typeface="+mn-lt"/>
              </a:rPr>
              <a:t>Closed banks until they are found to be financially sound; provided emergency loans to homeowners; provided public jobs through the CCC, PWA, and WPA.</a:t>
            </a:r>
          </a:p>
          <a:p>
            <a:pPr lvl="2">
              <a:buClr>
                <a:schemeClr val="accent1"/>
              </a:buClr>
            </a:pPr>
            <a:endParaRPr lang="en-US" sz="1000" dirty="0" smtClean="0">
              <a:latin typeface="+mn-lt"/>
            </a:endParaRPr>
          </a:p>
          <a:p>
            <a:pPr marL="800100" lvl="1" indent="-342900">
              <a:buClr>
                <a:schemeClr val="accent1"/>
              </a:buClr>
              <a:buFont typeface="Wingdings" panose="05000000000000000000" pitchFamily="2" charset="2"/>
              <a:buChar char="§"/>
            </a:pPr>
            <a:r>
              <a:rPr lang="en-US" sz="2300" b="1" dirty="0" smtClean="0">
                <a:latin typeface="+mn-lt"/>
              </a:rPr>
              <a:t>RECOVERY</a:t>
            </a:r>
            <a:r>
              <a:rPr lang="en-US" sz="2300" dirty="0" smtClean="0">
                <a:latin typeface="+mn-lt"/>
              </a:rPr>
              <a:t> – Pumped money into the economy by increasing government spending; purchased crops from farmers and stored them to raise crop prices</a:t>
            </a:r>
            <a:endParaRPr lang="en-US" sz="1000" dirty="0" smtClean="0">
              <a:latin typeface="+mn-lt"/>
            </a:endParaRPr>
          </a:p>
          <a:p>
            <a:pPr lvl="1">
              <a:buClr>
                <a:schemeClr val="accent1"/>
              </a:buClr>
            </a:pPr>
            <a:r>
              <a:rPr lang="en-US" sz="1000" dirty="0" smtClean="0">
                <a:latin typeface="+mn-lt"/>
              </a:rPr>
              <a:t> </a:t>
            </a:r>
            <a:endParaRPr lang="en-US" sz="1000" b="1" dirty="0" smtClean="0">
              <a:latin typeface="+mn-lt"/>
            </a:endParaRPr>
          </a:p>
          <a:p>
            <a:pPr marL="800100" lvl="1" indent="-342900">
              <a:buClr>
                <a:schemeClr val="accent1"/>
              </a:buClr>
              <a:buFont typeface="Wingdings" panose="05000000000000000000" pitchFamily="2" charset="2"/>
              <a:buChar char="§"/>
            </a:pPr>
            <a:r>
              <a:rPr lang="en-US" sz="2300" b="1" dirty="0" smtClean="0">
                <a:latin typeface="+mn-lt"/>
              </a:rPr>
              <a:t>REFORM </a:t>
            </a:r>
            <a:r>
              <a:rPr lang="en-US" sz="2300" dirty="0" smtClean="0">
                <a:latin typeface="+mn-lt"/>
              </a:rPr>
              <a:t>– Established the FDIC to insure bank deposits; established the Tennessee Valley Authority to built dams; created the Securities and Exchange Commission to regulate the stock market; passed the Social Security Act to provide insurance and pensions</a:t>
            </a:r>
          </a:p>
        </p:txBody>
      </p:sp>
    </p:spTree>
    <p:extLst>
      <p:ext uri="{BB962C8B-B14F-4D97-AF65-F5344CB8AC3E}">
        <p14:creationId xmlns:p14="http://schemas.microsoft.com/office/powerpoint/2010/main" val="124574533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FDR and the Supreme Court</a:t>
            </a:r>
            <a:endParaRPr lang="en-US" dirty="0"/>
          </a:p>
        </p:txBody>
      </p:sp>
      <p:sp>
        <p:nvSpPr>
          <p:cNvPr id="8" name="TextBox 7"/>
          <p:cNvSpPr txBox="1"/>
          <p:nvPr/>
        </p:nvSpPr>
        <p:spPr>
          <a:xfrm>
            <a:off x="152400" y="1772684"/>
            <a:ext cx="5257800" cy="4693593"/>
          </a:xfrm>
          <a:prstGeom prst="rect">
            <a:avLst/>
          </a:prstGeom>
          <a:noFill/>
        </p:spPr>
        <p:txBody>
          <a:bodyPr wrap="square" rtlCol="0">
            <a:spAutoFit/>
          </a:bodyPr>
          <a:lstStyle/>
          <a:p>
            <a:pPr marL="342900" indent="-342900">
              <a:buClr>
                <a:schemeClr val="accent1"/>
              </a:buClr>
              <a:buFont typeface="Wingdings" panose="05000000000000000000" pitchFamily="2" charset="2"/>
              <a:buChar char="§"/>
            </a:pPr>
            <a:r>
              <a:rPr lang="en-US" sz="2300" dirty="0" smtClean="0">
                <a:latin typeface="+mn-lt"/>
              </a:rPr>
              <a:t>In 1935 and 1936, the Supreme Court ruled two of FDR’s New Deal programs were unconstitutional. </a:t>
            </a:r>
          </a:p>
          <a:p>
            <a:pPr marL="342900" indent="-342900">
              <a:buClr>
                <a:schemeClr val="accent1"/>
              </a:buClr>
              <a:buFont typeface="Wingdings" panose="05000000000000000000" pitchFamily="2" charset="2"/>
              <a:buChar char="§"/>
            </a:pPr>
            <a:endParaRPr lang="en-US" sz="2300" dirty="0" smtClean="0">
              <a:latin typeface="+mn-lt"/>
            </a:endParaRPr>
          </a:p>
          <a:p>
            <a:pPr marL="342900" indent="-342900">
              <a:buClr>
                <a:schemeClr val="accent1"/>
              </a:buClr>
              <a:buFont typeface="Wingdings" panose="05000000000000000000" pitchFamily="2" charset="2"/>
              <a:buChar char="§"/>
            </a:pPr>
            <a:r>
              <a:rPr lang="en-US" sz="2300" dirty="0" smtClean="0">
                <a:latin typeface="+mn-lt"/>
              </a:rPr>
              <a:t>President Roosevelt feared that the Supreme Court would overturn other New Deal programs so he proposed a plan to replace each Supreme Court Justice over 70 ½ years old.</a:t>
            </a:r>
          </a:p>
          <a:p>
            <a:pPr marL="342900" indent="-342900">
              <a:buClr>
                <a:schemeClr val="accent1"/>
              </a:buClr>
              <a:buFont typeface="Wingdings" panose="05000000000000000000" pitchFamily="2" charset="2"/>
              <a:buChar char="§"/>
            </a:pPr>
            <a:endParaRPr lang="en-US" sz="2300" dirty="0">
              <a:latin typeface="+mn-lt"/>
            </a:endParaRPr>
          </a:p>
          <a:p>
            <a:pPr marL="342900" indent="-342900">
              <a:buClr>
                <a:schemeClr val="accent1"/>
              </a:buClr>
              <a:buFont typeface="Wingdings" panose="05000000000000000000" pitchFamily="2" charset="2"/>
              <a:buChar char="§"/>
            </a:pPr>
            <a:r>
              <a:rPr lang="en-US" sz="2300" dirty="0" smtClean="0">
                <a:latin typeface="+mn-lt"/>
              </a:rPr>
              <a:t>The proposal was rejected by Congress , but the Supreme Court stopped overruling New Deal programs.</a:t>
            </a:r>
          </a:p>
        </p:txBody>
      </p:sp>
      <p:pic>
        <p:nvPicPr>
          <p:cNvPr id="3" name="Picture 2"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95257" y="2286000"/>
            <a:ext cx="3124200" cy="366696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60391498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18872"/>
            <a:ext cx="8382000" cy="1636776"/>
          </a:xfrm>
        </p:spPr>
        <p:txBody>
          <a:bodyPr/>
          <a:lstStyle/>
          <a:p>
            <a:pPr algn="ctr"/>
            <a:r>
              <a:rPr lang="en-US" dirty="0" smtClean="0"/>
              <a:t>US History EOC Review</a:t>
            </a:r>
            <a:br>
              <a:rPr lang="en-US" dirty="0" smtClean="0"/>
            </a:br>
            <a:r>
              <a:rPr lang="en-US" dirty="0" smtClean="0"/>
              <a:t>DAY 6</a:t>
            </a:r>
            <a:endParaRPr lang="en-US" dirty="0"/>
          </a:p>
        </p:txBody>
      </p:sp>
      <p:sp>
        <p:nvSpPr>
          <p:cNvPr id="3" name="Text Placeholder 2"/>
          <p:cNvSpPr>
            <a:spLocks noGrp="1"/>
          </p:cNvSpPr>
          <p:nvPr>
            <p:ph type="body" idx="1"/>
          </p:nvPr>
        </p:nvSpPr>
        <p:spPr/>
        <p:txBody>
          <a:bodyPr>
            <a:normAutofit lnSpcReduction="10000"/>
          </a:bodyPr>
          <a:lstStyle/>
          <a:p>
            <a:r>
              <a:rPr lang="en-US" sz="2800" dirty="0" smtClean="0"/>
              <a:t>World War II</a:t>
            </a:r>
          </a:p>
          <a:p>
            <a:r>
              <a:rPr lang="en-US" dirty="0" smtClean="0"/>
              <a:t>READINESS STANDARDS – TEKS 7A, 7D, 7G, 17A, 19B</a:t>
            </a:r>
            <a:endParaRPr lang="en-US" dirty="0"/>
          </a:p>
        </p:txBody>
      </p:sp>
      <p:sp>
        <p:nvSpPr>
          <p:cNvPr id="4" name="Footer Placeholder 3"/>
          <p:cNvSpPr>
            <a:spLocks noGrp="1"/>
          </p:cNvSpPr>
          <p:nvPr>
            <p:ph type="ftr" sz="quarter" idx="11"/>
          </p:nvPr>
        </p:nvSpPr>
        <p:spPr>
          <a:xfrm>
            <a:off x="7315200" y="6400800"/>
            <a:ext cx="1702804" cy="304801"/>
          </a:xfrm>
        </p:spPr>
        <p:txBody>
          <a:bodyPr/>
          <a:lstStyle/>
          <a:p>
            <a:r>
              <a:rPr lang="en-US" dirty="0" smtClean="0"/>
              <a:t>© Hedgehog Learning</a:t>
            </a:r>
            <a:endParaRPr lang="en-US" dirty="0"/>
          </a:p>
        </p:txBody>
      </p:sp>
      <p:sp>
        <p:nvSpPr>
          <p:cNvPr id="6" name="TextBox 5"/>
          <p:cNvSpPr txBox="1"/>
          <p:nvPr/>
        </p:nvSpPr>
        <p:spPr>
          <a:xfrm>
            <a:off x="4267200" y="2830936"/>
            <a:ext cx="4648200" cy="4524315"/>
          </a:xfrm>
          <a:prstGeom prst="rect">
            <a:avLst/>
          </a:prstGeom>
          <a:noFill/>
        </p:spPr>
        <p:txBody>
          <a:bodyPr wrap="square" rtlCol="0">
            <a:spAutoFit/>
          </a:bodyPr>
          <a:lstStyle/>
          <a:p>
            <a:r>
              <a:rPr lang="en-US" b="1" dirty="0" smtClean="0"/>
              <a:t>Today’s Objectives</a:t>
            </a:r>
            <a:r>
              <a:rPr lang="en-US" dirty="0" smtClean="0"/>
              <a:t>:</a:t>
            </a:r>
          </a:p>
          <a:p>
            <a:endParaRPr lang="en-US" dirty="0" smtClean="0"/>
          </a:p>
          <a:p>
            <a:r>
              <a:rPr lang="en-US" dirty="0" smtClean="0"/>
              <a:t>I will explain and analyze…</a:t>
            </a:r>
          </a:p>
          <a:p>
            <a:pPr marL="285750" indent="-285750">
              <a:buFont typeface="Arial" panose="020B0604020202020204" pitchFamily="34" charset="0"/>
              <a:buChar char="•"/>
            </a:pPr>
            <a:r>
              <a:rPr lang="en-US" dirty="0" smtClean="0"/>
              <a:t>The reasons for U.S. involvement in World War II</a:t>
            </a:r>
          </a:p>
          <a:p>
            <a:pPr marL="285750" indent="-285750">
              <a:buFont typeface="Arial" panose="020B0604020202020204" pitchFamily="34" charset="0"/>
              <a:buChar char="•"/>
            </a:pPr>
            <a:r>
              <a:rPr lang="en-US" dirty="0"/>
              <a:t>T</a:t>
            </a:r>
            <a:r>
              <a:rPr lang="en-US" dirty="0" smtClean="0"/>
              <a:t>he Holocaust, internment of German and Japanese Americans, and the development of atomic weapons</a:t>
            </a:r>
          </a:p>
          <a:p>
            <a:pPr marL="285750" indent="-285750">
              <a:buFont typeface="Arial" panose="020B0604020202020204" pitchFamily="34" charset="0"/>
              <a:buChar char="•"/>
            </a:pPr>
            <a:r>
              <a:rPr lang="en-US" dirty="0" smtClean="0"/>
              <a:t>The role of women in WWII</a:t>
            </a:r>
          </a:p>
          <a:p>
            <a:pPr marL="285750" indent="-285750">
              <a:buFont typeface="Arial" panose="020B0604020202020204" pitchFamily="34" charset="0"/>
              <a:buChar char="•"/>
            </a:pPr>
            <a:r>
              <a:rPr lang="en-US" dirty="0" smtClean="0"/>
              <a:t>American patriotism and contributions during WWII</a:t>
            </a:r>
          </a:p>
          <a:p>
            <a:pPr marL="285750" indent="-285750">
              <a:buFont typeface="Arial" panose="020B0604020202020204" pitchFamily="34" charset="0"/>
              <a:buChar char="•"/>
            </a:pPr>
            <a:r>
              <a:rPr lang="en-US" dirty="0" smtClean="0"/>
              <a:t>Economic impact of WWII</a:t>
            </a:r>
          </a:p>
          <a:p>
            <a:pPr marL="285750" indent="-285750">
              <a:buFont typeface="Arial" panose="020B0604020202020204" pitchFamily="34" charset="0"/>
              <a:buChar char="•"/>
            </a:pPr>
            <a:r>
              <a:rPr lang="en-US" dirty="0" smtClean="0"/>
              <a:t>Constitutional issues raised in WWII</a:t>
            </a:r>
          </a:p>
          <a:p>
            <a:pPr marL="285750" indent="-285750">
              <a:buFont typeface="Arial" panose="020B0604020202020204" pitchFamily="34" charset="0"/>
              <a:buChar char="•"/>
            </a:pPr>
            <a:endParaRPr lang="en-US" dirty="0" smtClean="0"/>
          </a:p>
          <a:p>
            <a:pPr marL="285750" indent="-285750">
              <a:buFont typeface="Arial" panose="020B0604020202020204" pitchFamily="34" charset="0"/>
              <a:buChar char="•"/>
            </a:pPr>
            <a:endParaRPr lang="en-US" dirty="0" smtClean="0"/>
          </a:p>
          <a:p>
            <a:pPr marL="285750" indent="-285750">
              <a:buFont typeface="Arial" panose="020B0604020202020204" pitchFamily="34" charset="0"/>
              <a:buChar char="•"/>
            </a:pPr>
            <a:endParaRPr lang="en-US" dirty="0" smtClean="0"/>
          </a:p>
        </p:txBody>
      </p:sp>
      <p:pic>
        <p:nvPicPr>
          <p:cNvPr id="5" name="Picture 4"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4400" y="2863593"/>
            <a:ext cx="2667000" cy="3429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405185741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A Picture of the World in 1939</a:t>
            </a:r>
            <a:endParaRPr lang="en-US" dirty="0"/>
          </a:p>
        </p:txBody>
      </p:sp>
      <p:sp>
        <p:nvSpPr>
          <p:cNvPr id="4" name="Rounded Rectangle 3"/>
          <p:cNvSpPr/>
          <p:nvPr/>
        </p:nvSpPr>
        <p:spPr>
          <a:xfrm>
            <a:off x="941615" y="1834159"/>
            <a:ext cx="2819400" cy="1219200"/>
          </a:xfrm>
          <a:prstGeom prst="roundRect">
            <a:avLst/>
          </a:prstGeom>
          <a:noFill/>
          <a:ln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950323" y="1970294"/>
            <a:ext cx="2801983" cy="923330"/>
          </a:xfrm>
          <a:prstGeom prst="rect">
            <a:avLst/>
          </a:prstGeom>
          <a:noFill/>
        </p:spPr>
        <p:txBody>
          <a:bodyPr wrap="square" rtlCol="0">
            <a:spAutoFit/>
          </a:bodyPr>
          <a:lstStyle/>
          <a:p>
            <a:pPr algn="just"/>
            <a:r>
              <a:rPr lang="en-US" dirty="0" smtClean="0"/>
              <a:t>The League of Nations was too weak without the U.S. as a member.</a:t>
            </a:r>
            <a:endParaRPr lang="en-US" dirty="0"/>
          </a:p>
        </p:txBody>
      </p:sp>
      <p:sp>
        <p:nvSpPr>
          <p:cNvPr id="7" name="TextBox 6"/>
          <p:cNvSpPr txBox="1"/>
          <p:nvPr/>
        </p:nvSpPr>
        <p:spPr>
          <a:xfrm>
            <a:off x="237309" y="3756426"/>
            <a:ext cx="2569029" cy="646331"/>
          </a:xfrm>
          <a:prstGeom prst="rect">
            <a:avLst/>
          </a:prstGeom>
          <a:noFill/>
        </p:spPr>
        <p:txBody>
          <a:bodyPr wrap="square" rtlCol="0">
            <a:spAutoFit/>
          </a:bodyPr>
          <a:lstStyle/>
          <a:p>
            <a:r>
              <a:rPr lang="en-US" dirty="0" smtClean="0"/>
              <a:t>Fascists took power in Italy under Mussolini.</a:t>
            </a:r>
            <a:endParaRPr lang="en-US" dirty="0"/>
          </a:p>
        </p:txBody>
      </p:sp>
      <p:sp>
        <p:nvSpPr>
          <p:cNvPr id="9" name="TextBox 8"/>
          <p:cNvSpPr txBox="1"/>
          <p:nvPr/>
        </p:nvSpPr>
        <p:spPr>
          <a:xfrm>
            <a:off x="941615" y="5235226"/>
            <a:ext cx="2569029" cy="923330"/>
          </a:xfrm>
          <a:prstGeom prst="rect">
            <a:avLst/>
          </a:prstGeom>
          <a:noFill/>
        </p:spPr>
        <p:txBody>
          <a:bodyPr wrap="square" rtlCol="0">
            <a:spAutoFit/>
          </a:bodyPr>
          <a:lstStyle/>
          <a:p>
            <a:pPr algn="just"/>
            <a:r>
              <a:rPr lang="en-US" dirty="0" smtClean="0"/>
              <a:t>Hitler became dictator and leader of the Nazis in Germany.</a:t>
            </a:r>
            <a:endParaRPr lang="en-US" dirty="0"/>
          </a:p>
        </p:txBody>
      </p:sp>
      <p:sp>
        <p:nvSpPr>
          <p:cNvPr id="10" name="TextBox 9"/>
          <p:cNvSpPr txBox="1"/>
          <p:nvPr/>
        </p:nvSpPr>
        <p:spPr>
          <a:xfrm>
            <a:off x="5225143" y="1884021"/>
            <a:ext cx="3048000" cy="1200329"/>
          </a:xfrm>
          <a:prstGeom prst="rect">
            <a:avLst/>
          </a:prstGeom>
          <a:noFill/>
        </p:spPr>
        <p:txBody>
          <a:bodyPr wrap="square" rtlCol="0">
            <a:spAutoFit/>
          </a:bodyPr>
          <a:lstStyle/>
          <a:p>
            <a:pPr algn="just"/>
            <a:r>
              <a:rPr lang="en-US" dirty="0" smtClean="0"/>
              <a:t>Military leaders took power in Japan and sought to seize control of much of Asia and the Pacific.</a:t>
            </a:r>
            <a:endParaRPr lang="en-US" dirty="0"/>
          </a:p>
        </p:txBody>
      </p:sp>
      <p:sp>
        <p:nvSpPr>
          <p:cNvPr id="11" name="TextBox 10"/>
          <p:cNvSpPr txBox="1"/>
          <p:nvPr/>
        </p:nvSpPr>
        <p:spPr>
          <a:xfrm>
            <a:off x="5735684" y="3674206"/>
            <a:ext cx="3052354" cy="1200329"/>
          </a:xfrm>
          <a:prstGeom prst="rect">
            <a:avLst/>
          </a:prstGeom>
          <a:noFill/>
        </p:spPr>
        <p:txBody>
          <a:bodyPr wrap="square" rtlCol="0">
            <a:spAutoFit/>
          </a:bodyPr>
          <a:lstStyle/>
          <a:p>
            <a:pPr algn="just"/>
            <a:r>
              <a:rPr lang="en-US" dirty="0" smtClean="0"/>
              <a:t>Great Britain and France initially appeased German aggression in an attempt to avoid war.</a:t>
            </a:r>
            <a:endParaRPr lang="en-US" dirty="0"/>
          </a:p>
        </p:txBody>
      </p:sp>
      <p:sp>
        <p:nvSpPr>
          <p:cNvPr id="12" name="TextBox 11"/>
          <p:cNvSpPr txBox="1"/>
          <p:nvPr/>
        </p:nvSpPr>
        <p:spPr>
          <a:xfrm>
            <a:off x="4648200" y="5522972"/>
            <a:ext cx="3063240" cy="923330"/>
          </a:xfrm>
          <a:prstGeom prst="rect">
            <a:avLst/>
          </a:prstGeom>
          <a:noFill/>
        </p:spPr>
        <p:txBody>
          <a:bodyPr wrap="square" rtlCol="0">
            <a:spAutoFit/>
          </a:bodyPr>
          <a:lstStyle/>
          <a:p>
            <a:r>
              <a:rPr lang="en-US" dirty="0" smtClean="0"/>
              <a:t>Racist and anti-Semitic beliefs spread through Germany.</a:t>
            </a:r>
            <a:endParaRPr lang="en-US" dirty="0"/>
          </a:p>
        </p:txBody>
      </p:sp>
      <p:sp>
        <p:nvSpPr>
          <p:cNvPr id="13" name="Rounded Rectangle 12"/>
          <p:cNvSpPr/>
          <p:nvPr/>
        </p:nvSpPr>
        <p:spPr>
          <a:xfrm>
            <a:off x="228600" y="3597978"/>
            <a:ext cx="2569029" cy="942481"/>
          </a:xfrm>
          <a:prstGeom prst="roundRect">
            <a:avLst/>
          </a:prstGeom>
          <a:noFill/>
          <a:ln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le 13"/>
          <p:cNvSpPr/>
          <p:nvPr/>
        </p:nvSpPr>
        <p:spPr>
          <a:xfrm>
            <a:off x="838200" y="5161258"/>
            <a:ext cx="2694215" cy="1071265"/>
          </a:xfrm>
          <a:prstGeom prst="roundRect">
            <a:avLst/>
          </a:prstGeom>
          <a:noFill/>
          <a:ln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ounded Rectangle 14"/>
          <p:cNvSpPr/>
          <p:nvPr/>
        </p:nvSpPr>
        <p:spPr>
          <a:xfrm>
            <a:off x="5030289" y="1820727"/>
            <a:ext cx="3375660" cy="1358693"/>
          </a:xfrm>
          <a:prstGeom prst="roundRect">
            <a:avLst/>
          </a:prstGeom>
          <a:noFill/>
          <a:ln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ed Rectangle 15"/>
          <p:cNvSpPr/>
          <p:nvPr/>
        </p:nvSpPr>
        <p:spPr>
          <a:xfrm>
            <a:off x="5562600" y="3596685"/>
            <a:ext cx="3358243" cy="1354556"/>
          </a:xfrm>
          <a:prstGeom prst="roundRect">
            <a:avLst/>
          </a:prstGeom>
          <a:noFill/>
          <a:ln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ed Rectangle 16"/>
          <p:cNvSpPr/>
          <p:nvPr/>
        </p:nvSpPr>
        <p:spPr>
          <a:xfrm>
            <a:off x="4495800" y="5375037"/>
            <a:ext cx="2819400" cy="1219200"/>
          </a:xfrm>
          <a:prstGeom prst="roundRect">
            <a:avLst/>
          </a:prstGeom>
          <a:noFill/>
          <a:ln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ight Arrow 5"/>
          <p:cNvSpPr/>
          <p:nvPr/>
        </p:nvSpPr>
        <p:spPr>
          <a:xfrm rot="2760430">
            <a:off x="3141702" y="3215348"/>
            <a:ext cx="658494" cy="397606"/>
          </a:xfrm>
          <a:prstGeom prst="rightArrow">
            <a:avLst/>
          </a:prstGeom>
          <a:noFill/>
          <a:ln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ight Arrow 17"/>
          <p:cNvSpPr/>
          <p:nvPr/>
        </p:nvSpPr>
        <p:spPr>
          <a:xfrm>
            <a:off x="2873921" y="3934678"/>
            <a:ext cx="658494" cy="397606"/>
          </a:xfrm>
          <a:prstGeom prst="rightArrow">
            <a:avLst/>
          </a:prstGeom>
          <a:noFill/>
          <a:ln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ight Arrow 18"/>
          <p:cNvSpPr/>
          <p:nvPr/>
        </p:nvSpPr>
        <p:spPr>
          <a:xfrm rot="19231487">
            <a:off x="3132877" y="4621936"/>
            <a:ext cx="658494" cy="397606"/>
          </a:xfrm>
          <a:prstGeom prst="rightArrow">
            <a:avLst/>
          </a:prstGeom>
          <a:noFill/>
          <a:ln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ight Arrow 19"/>
          <p:cNvSpPr/>
          <p:nvPr/>
        </p:nvSpPr>
        <p:spPr>
          <a:xfrm rot="7670736">
            <a:off x="4450361" y="3170380"/>
            <a:ext cx="658494" cy="397606"/>
          </a:xfrm>
          <a:prstGeom prst="rightArrow">
            <a:avLst/>
          </a:prstGeom>
          <a:noFill/>
          <a:ln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ight Arrow 20"/>
          <p:cNvSpPr/>
          <p:nvPr/>
        </p:nvSpPr>
        <p:spPr>
          <a:xfrm rot="10800000">
            <a:off x="4635228" y="3934513"/>
            <a:ext cx="658494" cy="397606"/>
          </a:xfrm>
          <a:prstGeom prst="rightArrow">
            <a:avLst/>
          </a:prstGeom>
          <a:noFill/>
          <a:ln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ight Arrow 21"/>
          <p:cNvSpPr/>
          <p:nvPr/>
        </p:nvSpPr>
        <p:spPr>
          <a:xfrm rot="13870032">
            <a:off x="4298718" y="4718835"/>
            <a:ext cx="658494" cy="397606"/>
          </a:xfrm>
          <a:prstGeom prst="rightArrow">
            <a:avLst/>
          </a:prstGeom>
          <a:noFill/>
          <a:ln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Explosion 1 22"/>
          <p:cNvSpPr/>
          <p:nvPr/>
        </p:nvSpPr>
        <p:spPr>
          <a:xfrm>
            <a:off x="3545388" y="3644723"/>
            <a:ext cx="1102812" cy="1069587"/>
          </a:xfrm>
          <a:prstGeom prst="irregularSeal1">
            <a:avLst/>
          </a:prstGeom>
          <a:solidFill>
            <a:srgbClr val="FF0000"/>
          </a:solidFill>
          <a:ln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733788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United States in 1880</a:t>
            </a:r>
            <a:endParaRPr lang="en-US" dirty="0"/>
          </a:p>
        </p:txBody>
      </p:sp>
      <p:sp>
        <p:nvSpPr>
          <p:cNvPr id="4" name="Content Placeholder 3"/>
          <p:cNvSpPr>
            <a:spLocks noGrp="1"/>
          </p:cNvSpPr>
          <p:nvPr>
            <p:ph sz="half" idx="2"/>
          </p:nvPr>
        </p:nvSpPr>
        <p:spPr>
          <a:xfrm>
            <a:off x="5029200" y="1773936"/>
            <a:ext cx="3810000" cy="4623816"/>
          </a:xfrm>
        </p:spPr>
        <p:txBody>
          <a:bodyPr>
            <a:normAutofit fontScale="92500" lnSpcReduction="10000"/>
          </a:bodyPr>
          <a:lstStyle/>
          <a:p>
            <a:pPr marL="118872" indent="0">
              <a:buNone/>
            </a:pPr>
            <a:r>
              <a:rPr lang="en-US" dirty="0" smtClean="0"/>
              <a:t>Characteristics of the United States in 1880:</a:t>
            </a:r>
          </a:p>
          <a:p>
            <a:endParaRPr lang="en-US" sz="2000" dirty="0"/>
          </a:p>
          <a:p>
            <a:r>
              <a:rPr lang="en-US" sz="2000" dirty="0" smtClean="0"/>
              <a:t>Advances in technology</a:t>
            </a:r>
          </a:p>
          <a:p>
            <a:r>
              <a:rPr lang="en-US" sz="2000" dirty="0" smtClean="0"/>
              <a:t>Economic development</a:t>
            </a:r>
          </a:p>
          <a:p>
            <a:r>
              <a:rPr lang="en-US" sz="2000" dirty="0" smtClean="0"/>
              <a:t>Entrepreneurship</a:t>
            </a:r>
          </a:p>
          <a:p>
            <a:r>
              <a:rPr lang="en-US" sz="2000" dirty="0" smtClean="0"/>
              <a:t>Child labor</a:t>
            </a:r>
          </a:p>
          <a:p>
            <a:r>
              <a:rPr lang="en-US" sz="2000" dirty="0" smtClean="0"/>
              <a:t>Monopolies</a:t>
            </a:r>
          </a:p>
          <a:p>
            <a:r>
              <a:rPr lang="en-US" sz="2000" dirty="0" smtClean="0"/>
              <a:t>Formation of labor unions</a:t>
            </a:r>
          </a:p>
          <a:p>
            <a:r>
              <a:rPr lang="en-US" sz="2000" dirty="0" smtClean="0"/>
              <a:t>Political machines and bosses</a:t>
            </a:r>
          </a:p>
          <a:p>
            <a:r>
              <a:rPr lang="en-US" sz="2000" dirty="0" smtClean="0"/>
              <a:t>Rapid Immigration</a:t>
            </a:r>
          </a:p>
          <a:p>
            <a:r>
              <a:rPr lang="en-US" sz="2000" dirty="0" smtClean="0"/>
              <a:t>Urbanization</a:t>
            </a:r>
          </a:p>
          <a:p>
            <a:r>
              <a:rPr lang="en-US" sz="2000" dirty="0" smtClean="0"/>
              <a:t>Nativism</a:t>
            </a:r>
          </a:p>
          <a:p>
            <a:r>
              <a:rPr lang="en-US" sz="2000" dirty="0" smtClean="0"/>
              <a:t>Indian reservations</a:t>
            </a:r>
          </a:p>
          <a:p>
            <a:r>
              <a:rPr lang="en-US" sz="2000" dirty="0" smtClean="0"/>
              <a:t>Gold rushes</a:t>
            </a:r>
          </a:p>
          <a:p>
            <a:pPr marL="118872" indent="0">
              <a:buNone/>
            </a:pPr>
            <a:endParaRPr lang="en-US" dirty="0"/>
          </a:p>
        </p:txBody>
      </p:sp>
      <p:pic>
        <p:nvPicPr>
          <p:cNvPr id="1028"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1000" y="1981200"/>
            <a:ext cx="2279649" cy="17097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98510" y="2438400"/>
            <a:ext cx="2282456" cy="1752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0"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1000" y="4038601"/>
            <a:ext cx="2255247" cy="16764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031"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19400" y="4038601"/>
            <a:ext cx="1579222" cy="21145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8654522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A Picture of the World in 1939</a:t>
            </a:r>
            <a:endParaRPr lang="en-US" dirty="0"/>
          </a:p>
        </p:txBody>
      </p:sp>
      <p:sp>
        <p:nvSpPr>
          <p:cNvPr id="4" name="Rounded Rectangle 3"/>
          <p:cNvSpPr/>
          <p:nvPr/>
        </p:nvSpPr>
        <p:spPr>
          <a:xfrm>
            <a:off x="941615" y="1834159"/>
            <a:ext cx="2819400" cy="1219200"/>
          </a:xfrm>
          <a:prstGeom prst="roundRect">
            <a:avLst/>
          </a:prstGeom>
          <a:noFill/>
          <a:ln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950323" y="1970294"/>
            <a:ext cx="2801983" cy="923330"/>
          </a:xfrm>
          <a:prstGeom prst="rect">
            <a:avLst/>
          </a:prstGeom>
          <a:noFill/>
        </p:spPr>
        <p:txBody>
          <a:bodyPr wrap="square" rtlCol="0">
            <a:spAutoFit/>
          </a:bodyPr>
          <a:lstStyle/>
          <a:p>
            <a:pPr algn="just"/>
            <a:r>
              <a:rPr lang="en-US" dirty="0" smtClean="0"/>
              <a:t>The League of Nations was too weak without the U.S. as a member.</a:t>
            </a:r>
            <a:endParaRPr lang="en-US" dirty="0"/>
          </a:p>
        </p:txBody>
      </p:sp>
      <p:sp>
        <p:nvSpPr>
          <p:cNvPr id="7" name="TextBox 6"/>
          <p:cNvSpPr txBox="1"/>
          <p:nvPr/>
        </p:nvSpPr>
        <p:spPr>
          <a:xfrm>
            <a:off x="237309" y="3756426"/>
            <a:ext cx="2569029" cy="646331"/>
          </a:xfrm>
          <a:prstGeom prst="rect">
            <a:avLst/>
          </a:prstGeom>
          <a:noFill/>
        </p:spPr>
        <p:txBody>
          <a:bodyPr wrap="square" rtlCol="0">
            <a:spAutoFit/>
          </a:bodyPr>
          <a:lstStyle/>
          <a:p>
            <a:r>
              <a:rPr lang="en-US" dirty="0" smtClean="0"/>
              <a:t>Fascists took power in Italy under Mussolini.</a:t>
            </a:r>
            <a:endParaRPr lang="en-US" dirty="0"/>
          </a:p>
        </p:txBody>
      </p:sp>
      <p:sp>
        <p:nvSpPr>
          <p:cNvPr id="9" name="TextBox 8"/>
          <p:cNvSpPr txBox="1"/>
          <p:nvPr/>
        </p:nvSpPr>
        <p:spPr>
          <a:xfrm>
            <a:off x="941615" y="5235226"/>
            <a:ext cx="2569029" cy="923330"/>
          </a:xfrm>
          <a:prstGeom prst="rect">
            <a:avLst/>
          </a:prstGeom>
          <a:noFill/>
        </p:spPr>
        <p:txBody>
          <a:bodyPr wrap="square" rtlCol="0">
            <a:spAutoFit/>
          </a:bodyPr>
          <a:lstStyle/>
          <a:p>
            <a:pPr algn="just"/>
            <a:r>
              <a:rPr lang="en-US" dirty="0" smtClean="0"/>
              <a:t>Hitler became dictator and leader of the Nazis in Germany.</a:t>
            </a:r>
            <a:endParaRPr lang="en-US" dirty="0"/>
          </a:p>
        </p:txBody>
      </p:sp>
      <p:sp>
        <p:nvSpPr>
          <p:cNvPr id="10" name="TextBox 9"/>
          <p:cNvSpPr txBox="1"/>
          <p:nvPr/>
        </p:nvSpPr>
        <p:spPr>
          <a:xfrm>
            <a:off x="5225143" y="1884021"/>
            <a:ext cx="3048000" cy="1200329"/>
          </a:xfrm>
          <a:prstGeom prst="rect">
            <a:avLst/>
          </a:prstGeom>
          <a:noFill/>
        </p:spPr>
        <p:txBody>
          <a:bodyPr wrap="square" rtlCol="0">
            <a:spAutoFit/>
          </a:bodyPr>
          <a:lstStyle/>
          <a:p>
            <a:pPr algn="just"/>
            <a:r>
              <a:rPr lang="en-US" dirty="0" smtClean="0"/>
              <a:t>Military leaders took power in Japan and sought to seize control of much of Asia and the Pacific.</a:t>
            </a:r>
            <a:endParaRPr lang="en-US" dirty="0"/>
          </a:p>
        </p:txBody>
      </p:sp>
      <p:sp>
        <p:nvSpPr>
          <p:cNvPr id="11" name="TextBox 10"/>
          <p:cNvSpPr txBox="1"/>
          <p:nvPr/>
        </p:nvSpPr>
        <p:spPr>
          <a:xfrm>
            <a:off x="5735684" y="3674206"/>
            <a:ext cx="3052354" cy="1200329"/>
          </a:xfrm>
          <a:prstGeom prst="rect">
            <a:avLst/>
          </a:prstGeom>
          <a:noFill/>
        </p:spPr>
        <p:txBody>
          <a:bodyPr wrap="square" rtlCol="0">
            <a:spAutoFit/>
          </a:bodyPr>
          <a:lstStyle/>
          <a:p>
            <a:pPr algn="just"/>
            <a:r>
              <a:rPr lang="en-US" dirty="0" smtClean="0"/>
              <a:t>Great Britain and France initially appeased German aggression in an attempt to avoid war.</a:t>
            </a:r>
            <a:endParaRPr lang="en-US" dirty="0"/>
          </a:p>
        </p:txBody>
      </p:sp>
      <p:sp>
        <p:nvSpPr>
          <p:cNvPr id="12" name="TextBox 11"/>
          <p:cNvSpPr txBox="1"/>
          <p:nvPr/>
        </p:nvSpPr>
        <p:spPr>
          <a:xfrm>
            <a:off x="4648200" y="5522972"/>
            <a:ext cx="3063240" cy="923330"/>
          </a:xfrm>
          <a:prstGeom prst="rect">
            <a:avLst/>
          </a:prstGeom>
          <a:noFill/>
        </p:spPr>
        <p:txBody>
          <a:bodyPr wrap="square" rtlCol="0">
            <a:spAutoFit/>
          </a:bodyPr>
          <a:lstStyle/>
          <a:p>
            <a:r>
              <a:rPr lang="en-US" dirty="0" smtClean="0"/>
              <a:t>Racist and anti-Semitic beliefs spread through Germany.</a:t>
            </a:r>
            <a:endParaRPr lang="en-US" dirty="0"/>
          </a:p>
        </p:txBody>
      </p:sp>
      <p:sp>
        <p:nvSpPr>
          <p:cNvPr id="13" name="Rounded Rectangle 12"/>
          <p:cNvSpPr/>
          <p:nvPr/>
        </p:nvSpPr>
        <p:spPr>
          <a:xfrm>
            <a:off x="228600" y="3597978"/>
            <a:ext cx="2569029" cy="942481"/>
          </a:xfrm>
          <a:prstGeom prst="roundRect">
            <a:avLst/>
          </a:prstGeom>
          <a:noFill/>
          <a:ln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le 13"/>
          <p:cNvSpPr/>
          <p:nvPr/>
        </p:nvSpPr>
        <p:spPr>
          <a:xfrm>
            <a:off x="838200" y="5161258"/>
            <a:ext cx="2694215" cy="1071265"/>
          </a:xfrm>
          <a:prstGeom prst="roundRect">
            <a:avLst/>
          </a:prstGeom>
          <a:noFill/>
          <a:ln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ounded Rectangle 14"/>
          <p:cNvSpPr/>
          <p:nvPr/>
        </p:nvSpPr>
        <p:spPr>
          <a:xfrm>
            <a:off x="5030289" y="1820727"/>
            <a:ext cx="3375660" cy="1358693"/>
          </a:xfrm>
          <a:prstGeom prst="roundRect">
            <a:avLst/>
          </a:prstGeom>
          <a:noFill/>
          <a:ln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ed Rectangle 15"/>
          <p:cNvSpPr/>
          <p:nvPr/>
        </p:nvSpPr>
        <p:spPr>
          <a:xfrm>
            <a:off x="5562600" y="3596685"/>
            <a:ext cx="3358243" cy="1354556"/>
          </a:xfrm>
          <a:prstGeom prst="roundRect">
            <a:avLst/>
          </a:prstGeom>
          <a:noFill/>
          <a:ln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ed Rectangle 16"/>
          <p:cNvSpPr/>
          <p:nvPr/>
        </p:nvSpPr>
        <p:spPr>
          <a:xfrm>
            <a:off x="4495800" y="5375037"/>
            <a:ext cx="2819400" cy="1219200"/>
          </a:xfrm>
          <a:prstGeom prst="roundRect">
            <a:avLst/>
          </a:prstGeom>
          <a:noFill/>
          <a:ln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ight Arrow 5"/>
          <p:cNvSpPr/>
          <p:nvPr/>
        </p:nvSpPr>
        <p:spPr>
          <a:xfrm rot="2760430">
            <a:off x="3141702" y="3215348"/>
            <a:ext cx="658494" cy="397606"/>
          </a:xfrm>
          <a:prstGeom prst="rightArrow">
            <a:avLst/>
          </a:prstGeom>
          <a:noFill/>
          <a:ln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ight Arrow 17"/>
          <p:cNvSpPr/>
          <p:nvPr/>
        </p:nvSpPr>
        <p:spPr>
          <a:xfrm>
            <a:off x="2873921" y="3934678"/>
            <a:ext cx="658494" cy="397606"/>
          </a:xfrm>
          <a:prstGeom prst="rightArrow">
            <a:avLst/>
          </a:prstGeom>
          <a:noFill/>
          <a:ln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ight Arrow 18"/>
          <p:cNvSpPr/>
          <p:nvPr/>
        </p:nvSpPr>
        <p:spPr>
          <a:xfrm rot="19231487">
            <a:off x="3132877" y="4621936"/>
            <a:ext cx="658494" cy="397606"/>
          </a:xfrm>
          <a:prstGeom prst="rightArrow">
            <a:avLst/>
          </a:prstGeom>
          <a:noFill/>
          <a:ln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ight Arrow 19"/>
          <p:cNvSpPr/>
          <p:nvPr/>
        </p:nvSpPr>
        <p:spPr>
          <a:xfrm rot="7670736">
            <a:off x="4450361" y="3170380"/>
            <a:ext cx="658494" cy="397606"/>
          </a:xfrm>
          <a:prstGeom prst="rightArrow">
            <a:avLst/>
          </a:prstGeom>
          <a:noFill/>
          <a:ln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ight Arrow 20"/>
          <p:cNvSpPr/>
          <p:nvPr/>
        </p:nvSpPr>
        <p:spPr>
          <a:xfrm rot="10800000">
            <a:off x="4635228" y="3934513"/>
            <a:ext cx="658494" cy="397606"/>
          </a:xfrm>
          <a:prstGeom prst="rightArrow">
            <a:avLst/>
          </a:prstGeom>
          <a:noFill/>
          <a:ln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ight Arrow 21"/>
          <p:cNvSpPr/>
          <p:nvPr/>
        </p:nvSpPr>
        <p:spPr>
          <a:xfrm rot="13870032">
            <a:off x="4298718" y="4718835"/>
            <a:ext cx="658494" cy="397606"/>
          </a:xfrm>
          <a:prstGeom prst="rightArrow">
            <a:avLst/>
          </a:prstGeom>
          <a:noFill/>
          <a:ln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Explosion 1 22"/>
          <p:cNvSpPr/>
          <p:nvPr/>
        </p:nvSpPr>
        <p:spPr>
          <a:xfrm>
            <a:off x="627428" y="1561822"/>
            <a:ext cx="8160610" cy="5296178"/>
          </a:xfrm>
          <a:prstGeom prst="irregularSeal1">
            <a:avLst/>
          </a:prstGeom>
          <a:solidFill>
            <a:srgbClr val="FF0000"/>
          </a:solidFill>
          <a:ln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2351314" y="3139266"/>
            <a:ext cx="4724399" cy="2062103"/>
          </a:xfrm>
          <a:prstGeom prst="rect">
            <a:avLst/>
          </a:prstGeom>
          <a:noFill/>
        </p:spPr>
        <p:txBody>
          <a:bodyPr wrap="square" rtlCol="0">
            <a:spAutoFit/>
          </a:bodyPr>
          <a:lstStyle/>
          <a:p>
            <a:pPr algn="ctr"/>
            <a:r>
              <a:rPr lang="en-US" sz="2400" b="1" dirty="0" smtClean="0"/>
              <a:t>GERMANY INVADES POLAND IN SEPTEMBER 1939 AND </a:t>
            </a:r>
          </a:p>
          <a:p>
            <a:endParaRPr lang="en-US" sz="800" dirty="0"/>
          </a:p>
          <a:p>
            <a:pPr algn="ctr"/>
            <a:r>
              <a:rPr lang="en-US" sz="3600" b="1" dirty="0" smtClean="0"/>
              <a:t>WORLD WAR II BEGINS</a:t>
            </a:r>
            <a:endParaRPr lang="en-US" sz="3600" b="1" dirty="0"/>
          </a:p>
        </p:txBody>
      </p:sp>
    </p:spTree>
    <p:extLst>
      <p:ext uri="{BB962C8B-B14F-4D97-AF65-F5344CB8AC3E}">
        <p14:creationId xmlns:p14="http://schemas.microsoft.com/office/powerpoint/2010/main" val="134814966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The United States in 1940</a:t>
            </a:r>
            <a:endParaRPr lang="en-US" dirty="0"/>
          </a:p>
        </p:txBody>
      </p:sp>
      <p:sp>
        <p:nvSpPr>
          <p:cNvPr id="8" name="TextBox 7"/>
          <p:cNvSpPr txBox="1"/>
          <p:nvPr/>
        </p:nvSpPr>
        <p:spPr>
          <a:xfrm>
            <a:off x="152400" y="1772684"/>
            <a:ext cx="5257800" cy="4693593"/>
          </a:xfrm>
          <a:prstGeom prst="rect">
            <a:avLst/>
          </a:prstGeom>
          <a:noFill/>
        </p:spPr>
        <p:txBody>
          <a:bodyPr wrap="square" rtlCol="0">
            <a:spAutoFit/>
          </a:bodyPr>
          <a:lstStyle/>
          <a:p>
            <a:pPr marL="342900" indent="-342900">
              <a:buClr>
                <a:schemeClr val="accent1"/>
              </a:buClr>
              <a:buFont typeface="Wingdings" panose="05000000000000000000" pitchFamily="2" charset="2"/>
              <a:buChar char="§"/>
            </a:pPr>
            <a:r>
              <a:rPr lang="en-US" sz="2300" dirty="0" smtClean="0">
                <a:latin typeface="+mn-lt"/>
              </a:rPr>
              <a:t>Although the U.S. wanted to avoid involvement in World War II, President Roosevelt and Congress:</a:t>
            </a:r>
          </a:p>
          <a:p>
            <a:pPr marL="342900" indent="-342900">
              <a:buClr>
                <a:schemeClr val="accent1"/>
              </a:buClr>
              <a:buFont typeface="Wingdings" panose="05000000000000000000" pitchFamily="2" charset="2"/>
              <a:buChar char="§"/>
            </a:pPr>
            <a:endParaRPr lang="en-US" sz="2300" dirty="0" smtClean="0">
              <a:latin typeface="+mn-lt"/>
            </a:endParaRPr>
          </a:p>
          <a:p>
            <a:pPr marL="800100" lvl="1" indent="-342900">
              <a:buClr>
                <a:schemeClr val="accent1"/>
              </a:buClr>
              <a:buFont typeface="Wingdings" panose="05000000000000000000" pitchFamily="2" charset="2"/>
              <a:buChar char="§"/>
            </a:pPr>
            <a:r>
              <a:rPr lang="en-US" sz="2300" dirty="0" smtClean="0">
                <a:latin typeface="+mn-lt"/>
              </a:rPr>
              <a:t>Authorized a peacetime draft</a:t>
            </a:r>
          </a:p>
          <a:p>
            <a:pPr marL="800100" lvl="1" indent="-342900">
              <a:buClr>
                <a:schemeClr val="accent1"/>
              </a:buClr>
              <a:buFont typeface="Wingdings" panose="05000000000000000000" pitchFamily="2" charset="2"/>
              <a:buChar char="§"/>
            </a:pPr>
            <a:endParaRPr lang="en-US" sz="2300" dirty="0" smtClean="0">
              <a:latin typeface="+mn-lt"/>
            </a:endParaRPr>
          </a:p>
          <a:p>
            <a:pPr marL="800100" lvl="1" indent="-342900">
              <a:buClr>
                <a:schemeClr val="accent1"/>
              </a:buClr>
              <a:buFont typeface="Wingdings" panose="05000000000000000000" pitchFamily="2" charset="2"/>
              <a:buChar char="§"/>
            </a:pPr>
            <a:r>
              <a:rPr lang="en-US" sz="2300" dirty="0" smtClean="0">
                <a:latin typeface="+mn-lt"/>
              </a:rPr>
              <a:t>Increased military spending</a:t>
            </a:r>
          </a:p>
          <a:p>
            <a:pPr marL="800100" lvl="1" indent="-342900">
              <a:buClr>
                <a:schemeClr val="accent1"/>
              </a:buClr>
              <a:buFont typeface="Wingdings" panose="05000000000000000000" pitchFamily="2" charset="2"/>
              <a:buChar char="§"/>
            </a:pPr>
            <a:endParaRPr lang="en-US" sz="2300" dirty="0" smtClean="0">
              <a:latin typeface="+mn-lt"/>
            </a:endParaRPr>
          </a:p>
          <a:p>
            <a:pPr marL="800100" lvl="1" indent="-342900">
              <a:buClr>
                <a:schemeClr val="accent1"/>
              </a:buClr>
              <a:buFont typeface="Wingdings" panose="05000000000000000000" pitchFamily="2" charset="2"/>
              <a:buChar char="§"/>
            </a:pPr>
            <a:r>
              <a:rPr lang="en-US" sz="2300" dirty="0" smtClean="0">
                <a:latin typeface="+mn-lt"/>
              </a:rPr>
              <a:t>Supported Great Britain by selling military supplies</a:t>
            </a:r>
          </a:p>
          <a:p>
            <a:pPr marL="800100" lvl="1" indent="-342900">
              <a:buClr>
                <a:schemeClr val="accent1"/>
              </a:buClr>
              <a:buFont typeface="Wingdings" panose="05000000000000000000" pitchFamily="2" charset="2"/>
              <a:buChar char="§"/>
            </a:pPr>
            <a:endParaRPr lang="en-US" sz="2300" dirty="0">
              <a:latin typeface="+mn-lt"/>
            </a:endParaRPr>
          </a:p>
          <a:p>
            <a:pPr marL="800100" lvl="1" indent="-342900">
              <a:buClr>
                <a:schemeClr val="accent1"/>
              </a:buClr>
              <a:buFont typeface="Wingdings" panose="05000000000000000000" pitchFamily="2" charset="2"/>
              <a:buChar char="§"/>
            </a:pPr>
            <a:r>
              <a:rPr lang="en-US" sz="2300" dirty="0" smtClean="0">
                <a:latin typeface="+mn-lt"/>
              </a:rPr>
              <a:t>Protected British shipments with U.S. battleships</a:t>
            </a:r>
          </a:p>
        </p:txBody>
      </p:sp>
      <p:pic>
        <p:nvPicPr>
          <p:cNvPr id="4" name="Picture 3"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10200" y="1905000"/>
            <a:ext cx="3238952" cy="4039164"/>
          </a:xfrm>
          <a:prstGeom prst="rect">
            <a:avLst/>
          </a:prstGeom>
          <a:ln>
            <a:noFill/>
          </a:ln>
          <a:effectLst>
            <a:outerShdw blurRad="292100" dist="139700" dir="2700000" algn="tl" rotWithShape="0">
              <a:srgbClr val="333333">
                <a:alpha val="65000"/>
              </a:srgbClr>
            </a:outerShdw>
          </a:effectLst>
        </p:spPr>
      </p:pic>
      <p:sp>
        <p:nvSpPr>
          <p:cNvPr id="5" name="TextBox 4"/>
          <p:cNvSpPr txBox="1"/>
          <p:nvPr/>
        </p:nvSpPr>
        <p:spPr>
          <a:xfrm>
            <a:off x="5424368" y="6076370"/>
            <a:ext cx="3262432" cy="369332"/>
          </a:xfrm>
          <a:prstGeom prst="rect">
            <a:avLst/>
          </a:prstGeom>
          <a:noFill/>
        </p:spPr>
        <p:txBody>
          <a:bodyPr wrap="none" rtlCol="0">
            <a:spAutoFit/>
          </a:bodyPr>
          <a:lstStyle/>
          <a:p>
            <a:r>
              <a:rPr lang="en-US" dirty="0" smtClean="0"/>
              <a:t>Churchill and Roosevelt, 1940</a:t>
            </a:r>
            <a:endParaRPr lang="en-US" dirty="0"/>
          </a:p>
        </p:txBody>
      </p:sp>
    </p:spTree>
    <p:extLst>
      <p:ext uri="{BB962C8B-B14F-4D97-AF65-F5344CB8AC3E}">
        <p14:creationId xmlns:p14="http://schemas.microsoft.com/office/powerpoint/2010/main" val="297047486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Japan Attacks Pearl Harbor</a:t>
            </a:r>
            <a:endParaRPr lang="en-US" dirty="0"/>
          </a:p>
        </p:txBody>
      </p:sp>
      <p:sp>
        <p:nvSpPr>
          <p:cNvPr id="3" name="TextBox 2"/>
          <p:cNvSpPr txBox="1"/>
          <p:nvPr/>
        </p:nvSpPr>
        <p:spPr>
          <a:xfrm>
            <a:off x="304800" y="1600200"/>
            <a:ext cx="8382000" cy="1200329"/>
          </a:xfrm>
          <a:prstGeom prst="rect">
            <a:avLst/>
          </a:prstGeom>
          <a:noFill/>
        </p:spPr>
        <p:txBody>
          <a:bodyPr wrap="square" rtlCol="0">
            <a:spAutoFit/>
          </a:bodyPr>
          <a:lstStyle/>
          <a:p>
            <a:pPr algn="ctr"/>
            <a:r>
              <a:rPr lang="en-US" sz="2400" b="1" dirty="0" smtClean="0">
                <a:latin typeface="+mn-lt"/>
              </a:rPr>
              <a:t>“A DATE WHICH WILL LIVE IN INFAMY”</a:t>
            </a:r>
          </a:p>
          <a:p>
            <a:pPr algn="ctr"/>
            <a:r>
              <a:rPr lang="en-US" sz="2400" dirty="0" smtClean="0">
                <a:latin typeface="+mn-lt"/>
              </a:rPr>
              <a:t>The U.S. enters World War II following a surprise attacked by Japanese on </a:t>
            </a:r>
            <a:r>
              <a:rPr lang="en-US" sz="2400" b="1" dirty="0" smtClean="0">
                <a:latin typeface="+mn-lt"/>
              </a:rPr>
              <a:t>Pearl Harbor </a:t>
            </a:r>
            <a:r>
              <a:rPr lang="en-US" sz="2400" dirty="0" smtClean="0">
                <a:latin typeface="+mn-lt"/>
              </a:rPr>
              <a:t>on December 7, 1941.</a:t>
            </a:r>
            <a:endParaRPr lang="en-US" sz="2400" dirty="0">
              <a:latin typeface="+mn-lt"/>
            </a:endParaRPr>
          </a:p>
        </p:txBody>
      </p:sp>
      <p:pic>
        <p:nvPicPr>
          <p:cNvPr id="6" name="Picture 5"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62400" y="2997267"/>
            <a:ext cx="4856583" cy="3680723"/>
          </a:xfrm>
          <a:prstGeom prst="rect">
            <a:avLst/>
          </a:prstGeom>
          <a:ln w="28575">
            <a:solidFill>
              <a:schemeClr val="tx1"/>
            </a:solidFill>
          </a:ln>
        </p:spPr>
      </p:pic>
      <p:pic>
        <p:nvPicPr>
          <p:cNvPr id="22530" name="Picture 2" descr="https://41.media.tumblr.com/d68ec6abe94046c6566a87b3f62635bc/tumblr_nyy1815pmo1r65o3qo1_128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6611" y="4609740"/>
            <a:ext cx="3037114" cy="206825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7751" y="2997267"/>
            <a:ext cx="3035974" cy="1412188"/>
          </a:xfrm>
          <a:prstGeom prst="rect">
            <a:avLst/>
          </a:prstGeom>
          <a:ln w="28575">
            <a:solidFill>
              <a:schemeClr val="tx1"/>
            </a:solidFill>
          </a:ln>
        </p:spPr>
      </p:pic>
    </p:spTree>
    <p:extLst>
      <p:ext uri="{BB962C8B-B14F-4D97-AF65-F5344CB8AC3E}">
        <p14:creationId xmlns:p14="http://schemas.microsoft.com/office/powerpoint/2010/main" val="310242094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Executive Order 9066</a:t>
            </a:r>
            <a:endParaRPr lang="en-US" dirty="0"/>
          </a:p>
        </p:txBody>
      </p:sp>
      <p:sp>
        <p:nvSpPr>
          <p:cNvPr id="7" name="TextBox 6"/>
          <p:cNvSpPr txBox="1"/>
          <p:nvPr/>
        </p:nvSpPr>
        <p:spPr>
          <a:xfrm>
            <a:off x="152400" y="1772684"/>
            <a:ext cx="4953000" cy="4693593"/>
          </a:xfrm>
          <a:prstGeom prst="rect">
            <a:avLst/>
          </a:prstGeom>
          <a:noFill/>
        </p:spPr>
        <p:txBody>
          <a:bodyPr wrap="square" rtlCol="0">
            <a:spAutoFit/>
          </a:bodyPr>
          <a:lstStyle/>
          <a:p>
            <a:pPr marL="342900" indent="-342900">
              <a:buClr>
                <a:schemeClr val="accent1"/>
              </a:buClr>
              <a:buFont typeface="Wingdings" panose="05000000000000000000" pitchFamily="2" charset="2"/>
              <a:buChar char="§"/>
            </a:pPr>
            <a:r>
              <a:rPr lang="en-US" sz="2300" dirty="0" smtClean="0">
                <a:latin typeface="+mn-lt"/>
              </a:rPr>
              <a:t>Soon after the U.S. entered World War II, FDR ordered the internment of Japanese Americans in guarded camps.</a:t>
            </a:r>
          </a:p>
          <a:p>
            <a:pPr marL="342900" indent="-342900">
              <a:buClr>
                <a:schemeClr val="accent1"/>
              </a:buClr>
              <a:buFont typeface="Wingdings" panose="05000000000000000000" pitchFamily="2" charset="2"/>
              <a:buChar char="§"/>
            </a:pPr>
            <a:endParaRPr lang="en-US" sz="2300" dirty="0">
              <a:latin typeface="+mn-lt"/>
            </a:endParaRPr>
          </a:p>
          <a:p>
            <a:pPr marL="342900" indent="-342900">
              <a:buClr>
                <a:schemeClr val="accent1"/>
              </a:buClr>
              <a:buFont typeface="Wingdings" panose="05000000000000000000" pitchFamily="2" charset="2"/>
              <a:buChar char="§"/>
            </a:pPr>
            <a:r>
              <a:rPr lang="en-US" sz="2300" dirty="0" smtClean="0">
                <a:latin typeface="+mn-lt"/>
              </a:rPr>
              <a:t>Although a smaller number, German and Italian Americans were also interned.</a:t>
            </a:r>
          </a:p>
          <a:p>
            <a:pPr marL="342900" indent="-342900">
              <a:buClr>
                <a:schemeClr val="accent1"/>
              </a:buClr>
              <a:buFont typeface="Wingdings" panose="05000000000000000000" pitchFamily="2" charset="2"/>
              <a:buChar char="§"/>
            </a:pPr>
            <a:endParaRPr lang="en-US" sz="2300" dirty="0">
              <a:latin typeface="+mn-lt"/>
            </a:endParaRPr>
          </a:p>
          <a:p>
            <a:pPr marL="342900" indent="-342900">
              <a:buClr>
                <a:schemeClr val="accent1"/>
              </a:buClr>
              <a:buFont typeface="Wingdings" panose="05000000000000000000" pitchFamily="2" charset="2"/>
              <a:buChar char="§"/>
            </a:pPr>
            <a:r>
              <a:rPr lang="en-US" sz="2300" dirty="0" smtClean="0">
                <a:latin typeface="+mn-lt"/>
              </a:rPr>
              <a:t>The Supreme Court upheld challenges to these internments on the grounds that constitutional liberties may be limited in wartime.</a:t>
            </a:r>
          </a:p>
        </p:txBody>
      </p:sp>
      <p:pic>
        <p:nvPicPr>
          <p:cNvPr id="6" name="Picture 5"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4000" y="2286000"/>
            <a:ext cx="3050480" cy="330077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16065240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Women in World War II</a:t>
            </a:r>
            <a:endParaRPr lang="en-US" dirty="0"/>
          </a:p>
        </p:txBody>
      </p:sp>
      <p:sp>
        <p:nvSpPr>
          <p:cNvPr id="7" name="TextBox 6"/>
          <p:cNvSpPr txBox="1"/>
          <p:nvPr/>
        </p:nvSpPr>
        <p:spPr>
          <a:xfrm>
            <a:off x="316657" y="5223634"/>
            <a:ext cx="8456499" cy="1154162"/>
          </a:xfrm>
          <a:prstGeom prst="rect">
            <a:avLst/>
          </a:prstGeom>
          <a:noFill/>
        </p:spPr>
        <p:txBody>
          <a:bodyPr wrap="square" rtlCol="0">
            <a:spAutoFit/>
          </a:bodyPr>
          <a:lstStyle/>
          <a:p>
            <a:pPr>
              <a:buClr>
                <a:schemeClr val="accent1"/>
              </a:buClr>
            </a:pPr>
            <a:r>
              <a:rPr lang="en-US" sz="2300" dirty="0" smtClean="0">
                <a:latin typeface="+mn-lt"/>
              </a:rPr>
              <a:t>During World War II, 6.5 million women went into the work force producing ammunition, manufacturing aircraft and tanks, or joined the Women’s Army Corps as nurses or clerical support.</a:t>
            </a:r>
          </a:p>
        </p:txBody>
      </p:sp>
      <p:pic>
        <p:nvPicPr>
          <p:cNvPr id="3" name="Picture 2"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3782" y="1726674"/>
            <a:ext cx="3934776" cy="3151977"/>
          </a:xfrm>
          <a:prstGeom prst="rect">
            <a:avLst/>
          </a:prstGeom>
        </p:spPr>
      </p:pic>
      <p:pic>
        <p:nvPicPr>
          <p:cNvPr id="4" name="Picture 3"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91000" y="1726674"/>
            <a:ext cx="2057400" cy="3151977"/>
          </a:xfrm>
          <a:prstGeom prst="rect">
            <a:avLst/>
          </a:prstGeom>
        </p:spPr>
      </p:pic>
      <p:pic>
        <p:nvPicPr>
          <p:cNvPr id="5" name="Picture 4"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76968" y="1726674"/>
            <a:ext cx="2396189" cy="3151977"/>
          </a:xfrm>
          <a:prstGeom prst="rect">
            <a:avLst/>
          </a:prstGeom>
        </p:spPr>
      </p:pic>
    </p:spTree>
    <p:extLst>
      <p:ext uri="{BB962C8B-B14F-4D97-AF65-F5344CB8AC3E}">
        <p14:creationId xmlns:p14="http://schemas.microsoft.com/office/powerpoint/2010/main" val="275474141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American Life in World War II</a:t>
            </a:r>
            <a:endParaRPr lang="en-US" dirty="0"/>
          </a:p>
        </p:txBody>
      </p:sp>
      <p:sp>
        <p:nvSpPr>
          <p:cNvPr id="8" name="TextBox 7"/>
          <p:cNvSpPr txBox="1"/>
          <p:nvPr/>
        </p:nvSpPr>
        <p:spPr>
          <a:xfrm>
            <a:off x="3657600" y="1600200"/>
            <a:ext cx="5334000" cy="5047536"/>
          </a:xfrm>
          <a:prstGeom prst="rect">
            <a:avLst/>
          </a:prstGeom>
          <a:noFill/>
        </p:spPr>
        <p:txBody>
          <a:bodyPr wrap="square" rtlCol="0">
            <a:spAutoFit/>
          </a:bodyPr>
          <a:lstStyle/>
          <a:p>
            <a:pPr marL="342900" indent="-342900">
              <a:buClr>
                <a:schemeClr val="accent1"/>
              </a:buClr>
              <a:buFont typeface="Wingdings" panose="05000000000000000000" pitchFamily="2" charset="2"/>
              <a:buChar char="§"/>
            </a:pPr>
            <a:r>
              <a:rPr lang="en-US" sz="2300" dirty="0" smtClean="0">
                <a:latin typeface="+mn-lt"/>
              </a:rPr>
              <a:t>American patriotism soared during WWII. Citizens were asked or required to support the war effort by:</a:t>
            </a:r>
          </a:p>
          <a:p>
            <a:pPr marL="342900" indent="-342900">
              <a:buClr>
                <a:schemeClr val="accent1"/>
              </a:buClr>
              <a:buFont typeface="Wingdings" panose="05000000000000000000" pitchFamily="2" charset="2"/>
              <a:buChar char="§"/>
            </a:pPr>
            <a:endParaRPr lang="en-US" sz="2300" dirty="0">
              <a:latin typeface="+mn-lt"/>
            </a:endParaRPr>
          </a:p>
          <a:p>
            <a:pPr marL="800100" lvl="1" indent="-342900">
              <a:buClr>
                <a:schemeClr val="accent1"/>
              </a:buClr>
              <a:buFont typeface="Wingdings" panose="05000000000000000000" pitchFamily="2" charset="2"/>
              <a:buChar char="§"/>
            </a:pPr>
            <a:r>
              <a:rPr lang="en-US" sz="2300" dirty="0" smtClean="0">
                <a:latin typeface="+mn-lt"/>
              </a:rPr>
              <a:t>Buying </a:t>
            </a:r>
            <a:r>
              <a:rPr lang="en-US" sz="2300" b="1" dirty="0" smtClean="0">
                <a:latin typeface="+mn-lt"/>
              </a:rPr>
              <a:t>War Bonds </a:t>
            </a:r>
            <a:r>
              <a:rPr lang="en-US" sz="2300" dirty="0" smtClean="0">
                <a:latin typeface="+mn-lt"/>
              </a:rPr>
              <a:t>to finance the $350 billion war cost</a:t>
            </a:r>
          </a:p>
          <a:p>
            <a:pPr marL="800100" lvl="1" indent="-342900">
              <a:buClr>
                <a:schemeClr val="accent1"/>
              </a:buClr>
              <a:buFont typeface="Wingdings" panose="05000000000000000000" pitchFamily="2" charset="2"/>
              <a:buChar char="§"/>
            </a:pPr>
            <a:endParaRPr lang="en-US" sz="2300" dirty="0" smtClean="0">
              <a:latin typeface="+mn-lt"/>
            </a:endParaRPr>
          </a:p>
          <a:p>
            <a:pPr marL="800100" lvl="1" indent="-342900">
              <a:buClr>
                <a:schemeClr val="accent1"/>
              </a:buClr>
              <a:buFont typeface="Wingdings" panose="05000000000000000000" pitchFamily="2" charset="2"/>
              <a:buChar char="§"/>
            </a:pPr>
            <a:r>
              <a:rPr lang="en-US" sz="2300" dirty="0" smtClean="0">
                <a:latin typeface="+mn-lt"/>
              </a:rPr>
              <a:t>Planting </a:t>
            </a:r>
            <a:r>
              <a:rPr lang="en-US" sz="2300" b="1" dirty="0" smtClean="0">
                <a:latin typeface="+mn-lt"/>
              </a:rPr>
              <a:t>Victory Gardens</a:t>
            </a:r>
            <a:r>
              <a:rPr lang="en-US" sz="2300" dirty="0" smtClean="0">
                <a:latin typeface="+mn-lt"/>
              </a:rPr>
              <a:t> to decrease the demand on food resources</a:t>
            </a:r>
          </a:p>
          <a:p>
            <a:pPr marL="800100" lvl="1" indent="-342900">
              <a:buClr>
                <a:schemeClr val="accent1"/>
              </a:buClr>
              <a:buFont typeface="Wingdings" panose="05000000000000000000" pitchFamily="2" charset="2"/>
              <a:buChar char="§"/>
            </a:pPr>
            <a:endParaRPr lang="en-US" sz="2300" dirty="0" smtClean="0">
              <a:latin typeface="+mn-lt"/>
            </a:endParaRPr>
          </a:p>
          <a:p>
            <a:pPr marL="800100" lvl="1" indent="-342900">
              <a:buClr>
                <a:schemeClr val="accent1"/>
              </a:buClr>
              <a:buFont typeface="Wingdings" panose="05000000000000000000" pitchFamily="2" charset="2"/>
              <a:buChar char="§"/>
            </a:pPr>
            <a:r>
              <a:rPr lang="en-US" sz="2300" dirty="0" smtClean="0">
                <a:latin typeface="+mn-lt"/>
              </a:rPr>
              <a:t>Complying with </a:t>
            </a:r>
            <a:r>
              <a:rPr lang="en-US" sz="2300" b="1" dirty="0" smtClean="0">
                <a:latin typeface="+mn-lt"/>
              </a:rPr>
              <a:t>rationing</a:t>
            </a:r>
            <a:r>
              <a:rPr lang="en-US" sz="2300" dirty="0" smtClean="0">
                <a:latin typeface="+mn-lt"/>
              </a:rPr>
              <a:t> policies on food, fuel, tires, and clothing</a:t>
            </a:r>
          </a:p>
          <a:p>
            <a:pPr marL="800100" lvl="1" indent="-342900">
              <a:buClr>
                <a:schemeClr val="accent1"/>
              </a:buClr>
              <a:buFont typeface="Wingdings" panose="05000000000000000000" pitchFamily="2" charset="2"/>
              <a:buChar char="§"/>
            </a:pPr>
            <a:endParaRPr lang="en-US" sz="2300" dirty="0" smtClean="0">
              <a:latin typeface="+mn-lt"/>
            </a:endParaRPr>
          </a:p>
        </p:txBody>
      </p:sp>
      <p:pic>
        <p:nvPicPr>
          <p:cNvPr id="28674" name="Picture 2" descr="http://file.vintageadbrowser.com/t58bgnvstq5b9c.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599" y="3222372"/>
            <a:ext cx="3250474" cy="1663934"/>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pic>
        <p:nvPicPr>
          <p:cNvPr id="9" name="Picture 8"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 y="5105400"/>
            <a:ext cx="3250474" cy="1534442"/>
          </a:xfrm>
          <a:prstGeom prst="rect">
            <a:avLst/>
          </a:prstGeom>
          <a:ln w="19050">
            <a:solidFill>
              <a:schemeClr val="tx1"/>
            </a:solidFill>
          </a:ln>
        </p:spPr>
      </p:pic>
      <p:pic>
        <p:nvPicPr>
          <p:cNvPr id="10" name="Picture 9"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8599" y="1600200"/>
            <a:ext cx="3250474" cy="1425434"/>
          </a:xfrm>
          <a:prstGeom prst="rect">
            <a:avLst/>
          </a:prstGeom>
          <a:ln w="19050">
            <a:solidFill>
              <a:schemeClr val="tx1"/>
            </a:solidFill>
          </a:ln>
        </p:spPr>
      </p:pic>
    </p:spTree>
    <p:extLst>
      <p:ext uri="{BB962C8B-B14F-4D97-AF65-F5344CB8AC3E}">
        <p14:creationId xmlns:p14="http://schemas.microsoft.com/office/powerpoint/2010/main" val="115662644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Stories of Heroism in World War II</a:t>
            </a:r>
            <a:endParaRPr lang="en-US" dirty="0"/>
          </a:p>
        </p:txBody>
      </p:sp>
      <p:sp>
        <p:nvSpPr>
          <p:cNvPr id="8" name="TextBox 7"/>
          <p:cNvSpPr txBox="1"/>
          <p:nvPr/>
        </p:nvSpPr>
        <p:spPr>
          <a:xfrm>
            <a:off x="426720" y="1904603"/>
            <a:ext cx="8031480" cy="4339650"/>
          </a:xfrm>
          <a:prstGeom prst="rect">
            <a:avLst/>
          </a:prstGeom>
          <a:noFill/>
        </p:spPr>
        <p:txBody>
          <a:bodyPr wrap="square" rtlCol="0">
            <a:spAutoFit/>
          </a:bodyPr>
          <a:lstStyle/>
          <a:p>
            <a:pPr marL="342900" indent="-342900">
              <a:buClr>
                <a:schemeClr val="accent1"/>
              </a:buClr>
              <a:buFont typeface="Wingdings" panose="05000000000000000000" pitchFamily="2" charset="2"/>
              <a:buChar char="§"/>
            </a:pPr>
            <a:r>
              <a:rPr lang="en-US" sz="2300" b="1" dirty="0" smtClean="0">
                <a:latin typeface="+mn-lt"/>
              </a:rPr>
              <a:t>THE TUSKEGEE AIRMEN</a:t>
            </a:r>
          </a:p>
          <a:p>
            <a:pPr marL="800100" lvl="1" indent="-342900">
              <a:buClr>
                <a:schemeClr val="accent1"/>
              </a:buClr>
              <a:buFont typeface="Wingdings" panose="05000000000000000000" pitchFamily="2" charset="2"/>
              <a:buChar char="§"/>
            </a:pPr>
            <a:r>
              <a:rPr lang="en-US" sz="2300" dirty="0" smtClean="0">
                <a:latin typeface="+mn-lt"/>
              </a:rPr>
              <a:t>The </a:t>
            </a:r>
            <a:r>
              <a:rPr lang="en-US" sz="2300" dirty="0">
                <a:latin typeface="+mn-lt"/>
              </a:rPr>
              <a:t>first </a:t>
            </a:r>
            <a:r>
              <a:rPr lang="en-US" sz="2300" dirty="0" smtClean="0">
                <a:latin typeface="+mn-lt"/>
              </a:rPr>
              <a:t>African American fighter pilots in </a:t>
            </a:r>
            <a:r>
              <a:rPr lang="en-US" sz="2300" dirty="0">
                <a:latin typeface="+mn-lt"/>
              </a:rPr>
              <a:t>the </a:t>
            </a:r>
            <a:r>
              <a:rPr lang="en-US" sz="2300" dirty="0" smtClean="0">
                <a:latin typeface="+mn-lt"/>
              </a:rPr>
              <a:t>U.S. Armed Forces who escorted Allied bombers in WWII.</a:t>
            </a:r>
          </a:p>
          <a:p>
            <a:pPr lvl="1">
              <a:buClr>
                <a:schemeClr val="accent1"/>
              </a:buClr>
            </a:pPr>
            <a:endParaRPr lang="en-US" sz="2300" dirty="0" smtClean="0">
              <a:latin typeface="+mn-lt"/>
            </a:endParaRPr>
          </a:p>
          <a:p>
            <a:pPr marL="342900" indent="-342900">
              <a:buClr>
                <a:schemeClr val="accent1"/>
              </a:buClr>
              <a:buFont typeface="Wingdings" panose="05000000000000000000" pitchFamily="2" charset="2"/>
              <a:buChar char="§"/>
            </a:pPr>
            <a:r>
              <a:rPr lang="en-US" sz="2300" b="1" dirty="0" smtClean="0">
                <a:latin typeface="+mn-lt"/>
              </a:rPr>
              <a:t>FLYING TIGERS</a:t>
            </a:r>
          </a:p>
          <a:p>
            <a:pPr marL="800100" lvl="1" indent="-342900">
              <a:buClr>
                <a:schemeClr val="accent1"/>
              </a:buClr>
              <a:buFont typeface="Wingdings" panose="05000000000000000000" pitchFamily="2" charset="2"/>
              <a:buChar char="§"/>
            </a:pPr>
            <a:r>
              <a:rPr lang="en-US" sz="2300" dirty="0" smtClean="0">
                <a:latin typeface="+mn-lt"/>
              </a:rPr>
              <a:t>This group of volunteer pilots bravely fought the Japanese to protect British supply routes on the Burma Road</a:t>
            </a:r>
          </a:p>
          <a:p>
            <a:pPr lvl="1">
              <a:buClr>
                <a:schemeClr val="accent1"/>
              </a:buClr>
            </a:pPr>
            <a:endParaRPr lang="en-US" sz="2300" dirty="0" smtClean="0">
              <a:latin typeface="+mn-lt"/>
            </a:endParaRPr>
          </a:p>
          <a:p>
            <a:pPr marL="342900" indent="-342900">
              <a:buClr>
                <a:schemeClr val="accent1"/>
              </a:buClr>
              <a:buFont typeface="Wingdings" panose="05000000000000000000" pitchFamily="2" charset="2"/>
              <a:buChar char="§"/>
            </a:pPr>
            <a:r>
              <a:rPr lang="en-US" sz="2300" b="1" dirty="0" smtClean="0">
                <a:latin typeface="+mn-lt"/>
              </a:rPr>
              <a:t>NAVAJO CODE TALKERS</a:t>
            </a:r>
          </a:p>
          <a:p>
            <a:pPr marL="800100" lvl="1" indent="-342900">
              <a:buClr>
                <a:schemeClr val="accent1"/>
              </a:buClr>
              <a:buFont typeface="Wingdings" panose="05000000000000000000" pitchFamily="2" charset="2"/>
              <a:buChar char="§"/>
            </a:pPr>
            <a:r>
              <a:rPr lang="en-US" sz="2300" dirty="0" smtClean="0">
                <a:latin typeface="+mn-lt"/>
              </a:rPr>
              <a:t>Navajo Americans were used to communicate military messages in their native language to prevent the Japanese from deciphering.</a:t>
            </a:r>
          </a:p>
        </p:txBody>
      </p:sp>
    </p:spTree>
    <p:extLst>
      <p:ext uri="{BB962C8B-B14F-4D97-AF65-F5344CB8AC3E}">
        <p14:creationId xmlns:p14="http://schemas.microsoft.com/office/powerpoint/2010/main" val="191857061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Holocaust in Europe</a:t>
            </a:r>
            <a:endParaRPr lang="en-US" dirty="0"/>
          </a:p>
        </p:txBody>
      </p:sp>
      <p:sp>
        <p:nvSpPr>
          <p:cNvPr id="7" name="TextBox 6"/>
          <p:cNvSpPr txBox="1"/>
          <p:nvPr/>
        </p:nvSpPr>
        <p:spPr>
          <a:xfrm>
            <a:off x="4419600" y="1981200"/>
            <a:ext cx="4495800" cy="4339650"/>
          </a:xfrm>
          <a:prstGeom prst="rect">
            <a:avLst/>
          </a:prstGeom>
          <a:noFill/>
        </p:spPr>
        <p:txBody>
          <a:bodyPr wrap="square" rtlCol="0">
            <a:spAutoFit/>
          </a:bodyPr>
          <a:lstStyle/>
          <a:p>
            <a:pPr marL="342900" indent="-342900">
              <a:buClr>
                <a:schemeClr val="accent1"/>
              </a:buClr>
              <a:buFont typeface="Wingdings" panose="05000000000000000000" pitchFamily="2" charset="2"/>
              <a:buChar char="§"/>
            </a:pPr>
            <a:r>
              <a:rPr lang="en-US" sz="2300" dirty="0" smtClean="0">
                <a:latin typeface="+mn-lt"/>
              </a:rPr>
              <a:t>As Allied forces pushed forward in Europe, they discovered horrible atrocities committed by the Nazis. </a:t>
            </a:r>
          </a:p>
          <a:p>
            <a:pPr marL="342900" indent="-342900">
              <a:buClr>
                <a:schemeClr val="accent1"/>
              </a:buClr>
              <a:buFont typeface="Wingdings" panose="05000000000000000000" pitchFamily="2" charset="2"/>
              <a:buChar char="§"/>
            </a:pPr>
            <a:endParaRPr lang="en-US" sz="2300" dirty="0">
              <a:latin typeface="+mn-lt"/>
            </a:endParaRPr>
          </a:p>
          <a:p>
            <a:pPr marL="342900" indent="-342900">
              <a:buClr>
                <a:schemeClr val="accent1"/>
              </a:buClr>
              <a:buFont typeface="Wingdings" panose="05000000000000000000" pitchFamily="2" charset="2"/>
              <a:buChar char="§"/>
            </a:pPr>
            <a:r>
              <a:rPr lang="en-US" sz="2300" dirty="0" smtClean="0">
                <a:latin typeface="+mn-lt"/>
              </a:rPr>
              <a:t>In an effort to “cleanse” Europe of all Jews, Hitler ordered large concentration camps to be built.</a:t>
            </a:r>
          </a:p>
          <a:p>
            <a:pPr marL="342900" indent="-342900">
              <a:buClr>
                <a:schemeClr val="accent1"/>
              </a:buClr>
              <a:buFont typeface="Wingdings" panose="05000000000000000000" pitchFamily="2" charset="2"/>
              <a:buChar char="§"/>
            </a:pPr>
            <a:endParaRPr lang="en-US" sz="2300" dirty="0">
              <a:latin typeface="+mn-lt"/>
            </a:endParaRPr>
          </a:p>
          <a:p>
            <a:pPr marL="342900" indent="-342900">
              <a:buClr>
                <a:schemeClr val="accent1"/>
              </a:buClr>
              <a:buFont typeface="Wingdings" panose="05000000000000000000" pitchFamily="2" charset="2"/>
              <a:buChar char="§"/>
            </a:pPr>
            <a:r>
              <a:rPr lang="en-US" sz="2300" dirty="0" smtClean="0">
                <a:latin typeface="+mn-lt"/>
              </a:rPr>
              <a:t>6 million Jews, or two-thirds of European Jews, were killed in concentration camps.</a:t>
            </a:r>
          </a:p>
        </p:txBody>
      </p:sp>
      <p:pic>
        <p:nvPicPr>
          <p:cNvPr id="3" name="Picture 2"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7017" y="4753852"/>
            <a:ext cx="3497416" cy="1905000"/>
          </a:xfrm>
          <a:prstGeom prst="rect">
            <a:avLst/>
          </a:prstGeom>
        </p:spPr>
      </p:pic>
      <p:pic>
        <p:nvPicPr>
          <p:cNvPr id="4" name="Picture 3"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 y="1905000"/>
            <a:ext cx="3544293" cy="2605366"/>
          </a:xfrm>
          <a:prstGeom prst="rect">
            <a:avLst/>
          </a:prstGeom>
        </p:spPr>
      </p:pic>
    </p:spTree>
    <p:extLst>
      <p:ext uri="{BB962C8B-B14F-4D97-AF65-F5344CB8AC3E}">
        <p14:creationId xmlns:p14="http://schemas.microsoft.com/office/powerpoint/2010/main" val="259901270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The Manhattan Project</a:t>
            </a:r>
            <a:endParaRPr lang="en-US" dirty="0"/>
          </a:p>
        </p:txBody>
      </p:sp>
      <p:sp>
        <p:nvSpPr>
          <p:cNvPr id="8" name="TextBox 7"/>
          <p:cNvSpPr txBox="1"/>
          <p:nvPr/>
        </p:nvSpPr>
        <p:spPr>
          <a:xfrm>
            <a:off x="426720" y="1904603"/>
            <a:ext cx="5791200" cy="4693593"/>
          </a:xfrm>
          <a:prstGeom prst="rect">
            <a:avLst/>
          </a:prstGeom>
          <a:noFill/>
        </p:spPr>
        <p:txBody>
          <a:bodyPr wrap="square" rtlCol="0">
            <a:spAutoFit/>
          </a:bodyPr>
          <a:lstStyle/>
          <a:p>
            <a:pPr marL="342900" indent="-342900">
              <a:buClr>
                <a:schemeClr val="accent1"/>
              </a:buClr>
              <a:buFont typeface="Wingdings" panose="05000000000000000000" pitchFamily="2" charset="2"/>
              <a:buChar char="§"/>
            </a:pPr>
            <a:r>
              <a:rPr lang="en-US" sz="2300" dirty="0" smtClean="0">
                <a:latin typeface="+mn-lt"/>
              </a:rPr>
              <a:t>President Roosevelt authorized a secret project to develop an </a:t>
            </a:r>
            <a:r>
              <a:rPr lang="en-US" sz="2300" b="1" dirty="0" smtClean="0">
                <a:latin typeface="+mn-lt"/>
              </a:rPr>
              <a:t>atomic weapon </a:t>
            </a:r>
            <a:r>
              <a:rPr lang="en-US" sz="2300" dirty="0" smtClean="0">
                <a:latin typeface="+mn-lt"/>
              </a:rPr>
              <a:t>known as the Manhattan Project.</a:t>
            </a:r>
          </a:p>
          <a:p>
            <a:pPr marL="342900" indent="-342900">
              <a:buClr>
                <a:schemeClr val="accent1"/>
              </a:buClr>
              <a:buFont typeface="Wingdings" panose="05000000000000000000" pitchFamily="2" charset="2"/>
              <a:buChar char="§"/>
            </a:pPr>
            <a:r>
              <a:rPr lang="en-US" sz="2300" dirty="0" smtClean="0">
                <a:latin typeface="+mn-lt"/>
              </a:rPr>
              <a:t>The team successfully detonated an atomic bomb in 1945.</a:t>
            </a:r>
          </a:p>
          <a:p>
            <a:pPr marL="342900" indent="-342900">
              <a:buClr>
                <a:schemeClr val="accent1"/>
              </a:buClr>
              <a:buFont typeface="Wingdings" panose="05000000000000000000" pitchFamily="2" charset="2"/>
              <a:buChar char="§"/>
            </a:pPr>
            <a:r>
              <a:rPr lang="en-US" sz="2300" dirty="0">
                <a:latin typeface="+mn-lt"/>
              </a:rPr>
              <a:t>O</a:t>
            </a:r>
            <a:r>
              <a:rPr lang="en-US" sz="2300" dirty="0" smtClean="0">
                <a:latin typeface="+mn-lt"/>
              </a:rPr>
              <a:t>n August 6, 1945, the U.S. dropped an atomic weapon on Hiroshima, Japan. </a:t>
            </a:r>
          </a:p>
          <a:p>
            <a:pPr marL="342900" indent="-342900">
              <a:buClr>
                <a:schemeClr val="accent1"/>
              </a:buClr>
              <a:buFont typeface="Wingdings" panose="05000000000000000000" pitchFamily="2" charset="2"/>
              <a:buChar char="§"/>
            </a:pPr>
            <a:r>
              <a:rPr lang="en-US" sz="2300" dirty="0" smtClean="0">
                <a:latin typeface="+mn-lt"/>
              </a:rPr>
              <a:t>A second bomb was dropped on Nagasaki on August 9.</a:t>
            </a:r>
          </a:p>
          <a:p>
            <a:pPr marL="342900" indent="-342900">
              <a:buClr>
                <a:schemeClr val="accent1"/>
              </a:buClr>
              <a:buFont typeface="Wingdings" panose="05000000000000000000" pitchFamily="2" charset="2"/>
              <a:buChar char="§"/>
            </a:pPr>
            <a:r>
              <a:rPr lang="en-US" sz="2300" dirty="0" smtClean="0">
                <a:latin typeface="+mn-lt"/>
              </a:rPr>
              <a:t>A total of 230,000  Japanese were killed.</a:t>
            </a:r>
          </a:p>
          <a:p>
            <a:pPr marL="342900" indent="-342900">
              <a:buClr>
                <a:schemeClr val="accent1"/>
              </a:buClr>
              <a:buFont typeface="Wingdings" panose="05000000000000000000" pitchFamily="2" charset="2"/>
              <a:buChar char="§"/>
            </a:pPr>
            <a:r>
              <a:rPr lang="en-US" sz="2300" dirty="0" smtClean="0">
                <a:latin typeface="+mn-lt"/>
              </a:rPr>
              <a:t>Japan surrendered shortly after the second explosion.</a:t>
            </a:r>
          </a:p>
          <a:p>
            <a:pPr marL="800100" lvl="1" indent="-342900">
              <a:buClr>
                <a:schemeClr val="accent1"/>
              </a:buClr>
              <a:buFont typeface="Wingdings" panose="05000000000000000000" pitchFamily="2" charset="2"/>
              <a:buChar char="§"/>
            </a:pPr>
            <a:endParaRPr lang="en-US" sz="2300" dirty="0" smtClean="0">
              <a:latin typeface="+mn-lt"/>
            </a:endParaRPr>
          </a:p>
        </p:txBody>
      </p:sp>
      <p:pic>
        <p:nvPicPr>
          <p:cNvPr id="31746" name="Picture 2" descr="https://s-media-cache-ak0.pinimg.com/originals/ef/76/37/ef76377e943a7905050e29b35b3da1c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17920" y="4367833"/>
            <a:ext cx="2215786" cy="2230363"/>
          </a:xfrm>
          <a:prstGeom prst="rect">
            <a:avLst/>
          </a:prstGeom>
          <a:noFill/>
          <a:extLst>
            <a:ext uri="{909E8E84-426E-40DD-AFC4-6F175D3DCCD1}">
              <a14:hiddenFill xmlns:a14="http://schemas.microsoft.com/office/drawing/2010/main">
                <a:solidFill>
                  <a:srgbClr val="FFFFFF"/>
                </a:solidFill>
              </a14:hiddenFill>
            </a:ext>
          </a:extLst>
        </p:spPr>
      </p:pic>
      <p:pic>
        <p:nvPicPr>
          <p:cNvPr id="31748" name="Picture 4" descr="http://www2.hesston.edu/Physics/ManhattanProject/Nagasaki.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52678" y="1682831"/>
            <a:ext cx="1802876" cy="24639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1491842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The End of World War II</a:t>
            </a:r>
            <a:endParaRPr lang="en-US" dirty="0"/>
          </a:p>
        </p:txBody>
      </p:sp>
      <p:sp>
        <p:nvSpPr>
          <p:cNvPr id="7" name="TextBox 6"/>
          <p:cNvSpPr txBox="1"/>
          <p:nvPr/>
        </p:nvSpPr>
        <p:spPr>
          <a:xfrm>
            <a:off x="4038600" y="1981200"/>
            <a:ext cx="4876800" cy="4339650"/>
          </a:xfrm>
          <a:prstGeom prst="rect">
            <a:avLst/>
          </a:prstGeom>
          <a:noFill/>
        </p:spPr>
        <p:txBody>
          <a:bodyPr wrap="square" rtlCol="0">
            <a:spAutoFit/>
          </a:bodyPr>
          <a:lstStyle/>
          <a:p>
            <a:pPr marL="342900" indent="-342900">
              <a:buClr>
                <a:schemeClr val="accent1"/>
              </a:buClr>
              <a:buFont typeface="Wingdings" panose="05000000000000000000" pitchFamily="2" charset="2"/>
              <a:buChar char="§"/>
            </a:pPr>
            <a:r>
              <a:rPr lang="en-US" sz="2300" dirty="0" smtClean="0">
                <a:latin typeface="+mn-lt"/>
              </a:rPr>
              <a:t>Germany surrendered on May 7, 1945 following the fall of Berlin to Allied forces. </a:t>
            </a:r>
          </a:p>
          <a:p>
            <a:pPr>
              <a:buClr>
                <a:schemeClr val="accent1"/>
              </a:buClr>
            </a:pPr>
            <a:endParaRPr lang="en-US" sz="2300" dirty="0">
              <a:latin typeface="+mn-lt"/>
            </a:endParaRPr>
          </a:p>
          <a:p>
            <a:pPr marL="342900" indent="-342900">
              <a:buClr>
                <a:schemeClr val="accent1"/>
              </a:buClr>
              <a:buFont typeface="Wingdings" panose="05000000000000000000" pitchFamily="2" charset="2"/>
              <a:buChar char="§"/>
            </a:pPr>
            <a:r>
              <a:rPr lang="en-US" sz="2300" dirty="0" smtClean="0">
                <a:latin typeface="+mn-lt"/>
              </a:rPr>
              <a:t>Japan surrendered on August 14, 1945 following the dropping of the atomic bombs. </a:t>
            </a:r>
          </a:p>
          <a:p>
            <a:pPr marL="342900" indent="-342900">
              <a:buClr>
                <a:schemeClr val="accent1"/>
              </a:buClr>
              <a:buFont typeface="Wingdings" panose="05000000000000000000" pitchFamily="2" charset="2"/>
              <a:buChar char="§"/>
            </a:pPr>
            <a:endParaRPr lang="en-US" sz="2300" dirty="0" smtClean="0">
              <a:latin typeface="+mn-lt"/>
            </a:endParaRPr>
          </a:p>
          <a:p>
            <a:pPr marL="342900" indent="-342900">
              <a:buClr>
                <a:schemeClr val="accent1"/>
              </a:buClr>
              <a:buFont typeface="Wingdings" panose="05000000000000000000" pitchFamily="2" charset="2"/>
              <a:buChar char="§"/>
            </a:pPr>
            <a:r>
              <a:rPr lang="en-US" sz="2300" dirty="0" smtClean="0">
                <a:latin typeface="+mn-lt"/>
              </a:rPr>
              <a:t>U.S. economy recovered from the Great Depression from the billions of dollars spent on production for war equipment and resources.</a:t>
            </a:r>
            <a:endParaRPr lang="en-US" sz="2300" dirty="0">
              <a:latin typeface="+mn-lt"/>
            </a:endParaRPr>
          </a:p>
        </p:txBody>
      </p:sp>
      <p:pic>
        <p:nvPicPr>
          <p:cNvPr id="5" name="Picture 4"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0999" y="2590800"/>
            <a:ext cx="3474335" cy="2576734"/>
          </a:xfrm>
          <a:prstGeom prst="rect">
            <a:avLst/>
          </a:prstGeom>
          <a:ln>
            <a:noFill/>
          </a:ln>
          <a:effectLst>
            <a:outerShdw blurRad="292100" dist="139700" dir="2700000" algn="tl" rotWithShape="0">
              <a:srgbClr val="333333">
                <a:alpha val="65000"/>
              </a:srgbClr>
            </a:outerShdw>
          </a:effectLst>
        </p:spPr>
      </p:pic>
      <p:sp>
        <p:nvSpPr>
          <p:cNvPr id="6" name="TextBox 5"/>
          <p:cNvSpPr txBox="1"/>
          <p:nvPr/>
        </p:nvSpPr>
        <p:spPr>
          <a:xfrm>
            <a:off x="380999" y="5331262"/>
            <a:ext cx="3657601" cy="523220"/>
          </a:xfrm>
          <a:prstGeom prst="rect">
            <a:avLst/>
          </a:prstGeom>
          <a:noFill/>
        </p:spPr>
        <p:txBody>
          <a:bodyPr wrap="square" rtlCol="0">
            <a:spAutoFit/>
          </a:bodyPr>
          <a:lstStyle/>
          <a:p>
            <a:r>
              <a:rPr lang="en-US" sz="1400" dirty="0" smtClean="0"/>
              <a:t>U.S. and Soviet forces meet in Berlin after the defeat of German army in May 1945.</a:t>
            </a:r>
            <a:endParaRPr lang="en-US" sz="1400" dirty="0"/>
          </a:p>
        </p:txBody>
      </p:sp>
    </p:spTree>
    <p:extLst>
      <p:ext uri="{BB962C8B-B14F-4D97-AF65-F5344CB8AC3E}">
        <p14:creationId xmlns:p14="http://schemas.microsoft.com/office/powerpoint/2010/main" val="42279464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Technological Advances: 1880-1900</a:t>
            </a:r>
            <a:endParaRPr lang="en-US" dirty="0"/>
          </a:p>
        </p:txBody>
      </p:sp>
      <p:sp>
        <p:nvSpPr>
          <p:cNvPr id="4" name="Content Placeholder 3"/>
          <p:cNvSpPr>
            <a:spLocks noGrp="1"/>
          </p:cNvSpPr>
          <p:nvPr>
            <p:ph sz="half" idx="2"/>
          </p:nvPr>
        </p:nvSpPr>
        <p:spPr>
          <a:xfrm>
            <a:off x="228600" y="1752600"/>
            <a:ext cx="4114800" cy="4623816"/>
          </a:xfrm>
        </p:spPr>
        <p:txBody>
          <a:bodyPr>
            <a:normAutofit lnSpcReduction="10000"/>
          </a:bodyPr>
          <a:lstStyle/>
          <a:p>
            <a:r>
              <a:rPr lang="en-US" sz="2400" dirty="0" smtClean="0"/>
              <a:t>Efficient steel production</a:t>
            </a:r>
          </a:p>
          <a:p>
            <a:endParaRPr lang="en-US" sz="2400" dirty="0" smtClean="0"/>
          </a:p>
          <a:p>
            <a:r>
              <a:rPr lang="en-US" sz="2400" dirty="0" smtClean="0"/>
              <a:t>Bell invents the telephone</a:t>
            </a:r>
          </a:p>
          <a:p>
            <a:endParaRPr lang="en-US" sz="2400" dirty="0" smtClean="0"/>
          </a:p>
          <a:p>
            <a:r>
              <a:rPr lang="en-US" sz="2400" dirty="0" smtClean="0"/>
              <a:t>Edison invents the electric light bulb</a:t>
            </a:r>
          </a:p>
          <a:p>
            <a:endParaRPr lang="en-US" sz="2400" dirty="0" smtClean="0"/>
          </a:p>
          <a:p>
            <a:r>
              <a:rPr lang="en-US" sz="2400" dirty="0" smtClean="0"/>
              <a:t>180,000 miles of railroad tracks are laid</a:t>
            </a:r>
          </a:p>
          <a:p>
            <a:endParaRPr lang="en-US" sz="2400" dirty="0" smtClean="0"/>
          </a:p>
          <a:p>
            <a:r>
              <a:rPr lang="en-US" sz="2400" dirty="0" smtClean="0"/>
              <a:t>Invention of the internal combustion engine drives the need for oil refining</a:t>
            </a:r>
          </a:p>
          <a:p>
            <a:endParaRPr lang="en-US"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43400" y="1828800"/>
            <a:ext cx="2286000" cy="1600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0" name="Picture 4" descr="http://cdn4.explainthatstuff.com/thomas-edison-lamp-patent-1880.png"/>
          <p:cNvPicPr>
            <a:picLocks noChangeAspect="1" noChangeArrowheads="1"/>
          </p:cNvPicPr>
          <p:nvPr/>
        </p:nvPicPr>
        <p:blipFill rotWithShape="1">
          <a:blip r:embed="rId3">
            <a:extLst>
              <a:ext uri="{28A0092B-C50C-407E-A947-70E740481C1C}">
                <a14:useLocalDpi xmlns:a14="http://schemas.microsoft.com/office/drawing/2010/main" val="0"/>
              </a:ext>
            </a:extLst>
          </a:blip>
          <a:srcRect b="6729"/>
          <a:stretch/>
        </p:blipFill>
        <p:spPr bwMode="auto">
          <a:xfrm>
            <a:off x="6621439" y="1745207"/>
            <a:ext cx="2254854" cy="3200400"/>
          </a:xfrm>
          <a:prstGeom prst="rect">
            <a:avLst/>
          </a:prstGeom>
          <a:noFill/>
          <a:extLst>
            <a:ext uri="{909E8E84-426E-40DD-AFC4-6F175D3DCCD1}">
              <a14:hiddenFill xmlns:a14="http://schemas.microsoft.com/office/drawing/2010/main">
                <a:solidFill>
                  <a:srgbClr val="FFFFFF"/>
                </a:solidFill>
              </a14:hiddenFill>
            </a:ext>
          </a:extLst>
        </p:spPr>
      </p:pic>
      <p:pic>
        <p:nvPicPr>
          <p:cNvPr id="4101"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90632" y="3345407"/>
            <a:ext cx="2746043" cy="20595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2" name="Picture 6"/>
          <p:cNvPicPr>
            <a:picLocks noChangeAspect="1" noChangeArrowheads="1"/>
          </p:cNvPicPr>
          <p:nvPr/>
        </p:nvPicPr>
        <p:blipFill rotWithShape="1">
          <a:blip r:embed="rId5">
            <a:extLst>
              <a:ext uri="{28A0092B-C50C-407E-A947-70E740481C1C}">
                <a14:useLocalDpi xmlns:a14="http://schemas.microsoft.com/office/drawing/2010/main" val="0"/>
              </a:ext>
            </a:extLst>
          </a:blip>
          <a:srcRect t="23761" b="14627"/>
          <a:stretch/>
        </p:blipFill>
        <p:spPr bwMode="auto">
          <a:xfrm>
            <a:off x="4708478" y="5117911"/>
            <a:ext cx="3352800" cy="13771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6924446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18872"/>
            <a:ext cx="8382000" cy="1636776"/>
          </a:xfrm>
        </p:spPr>
        <p:txBody>
          <a:bodyPr/>
          <a:lstStyle/>
          <a:p>
            <a:pPr algn="ctr"/>
            <a:r>
              <a:rPr lang="en-US" dirty="0" smtClean="0"/>
              <a:t>US History EOC Review</a:t>
            </a:r>
            <a:br>
              <a:rPr lang="en-US" dirty="0" smtClean="0"/>
            </a:br>
            <a:r>
              <a:rPr lang="en-US" dirty="0" smtClean="0"/>
              <a:t>DAY 7</a:t>
            </a:r>
            <a:endParaRPr lang="en-US" dirty="0"/>
          </a:p>
        </p:txBody>
      </p:sp>
      <p:sp>
        <p:nvSpPr>
          <p:cNvPr id="3" name="Text Placeholder 2"/>
          <p:cNvSpPr>
            <a:spLocks noGrp="1"/>
          </p:cNvSpPr>
          <p:nvPr>
            <p:ph type="body" idx="1"/>
          </p:nvPr>
        </p:nvSpPr>
        <p:spPr/>
        <p:txBody>
          <a:bodyPr>
            <a:normAutofit lnSpcReduction="10000"/>
          </a:bodyPr>
          <a:lstStyle/>
          <a:p>
            <a:r>
              <a:rPr lang="en-US" sz="2800" dirty="0" smtClean="0"/>
              <a:t>The Cold War and Civil Rights</a:t>
            </a:r>
          </a:p>
          <a:p>
            <a:r>
              <a:rPr lang="en-US" dirty="0" smtClean="0"/>
              <a:t>READINESS STANDARDS – TEKS 8A, 8C, 9A, 9F, 9H, 17B, 21A, 23A</a:t>
            </a:r>
            <a:endParaRPr lang="en-US" dirty="0"/>
          </a:p>
        </p:txBody>
      </p:sp>
      <p:sp>
        <p:nvSpPr>
          <p:cNvPr id="4" name="Footer Placeholder 3"/>
          <p:cNvSpPr>
            <a:spLocks noGrp="1"/>
          </p:cNvSpPr>
          <p:nvPr>
            <p:ph type="ftr" sz="quarter" idx="11"/>
          </p:nvPr>
        </p:nvSpPr>
        <p:spPr>
          <a:xfrm>
            <a:off x="7315200" y="6400800"/>
            <a:ext cx="1702804" cy="304801"/>
          </a:xfrm>
        </p:spPr>
        <p:txBody>
          <a:bodyPr/>
          <a:lstStyle/>
          <a:p>
            <a:r>
              <a:rPr lang="en-US" dirty="0" smtClean="0"/>
              <a:t>© Hedgehog Learning</a:t>
            </a:r>
            <a:endParaRPr lang="en-US" dirty="0"/>
          </a:p>
        </p:txBody>
      </p:sp>
      <p:sp>
        <p:nvSpPr>
          <p:cNvPr id="6" name="TextBox 5"/>
          <p:cNvSpPr txBox="1"/>
          <p:nvPr/>
        </p:nvSpPr>
        <p:spPr>
          <a:xfrm>
            <a:off x="4267200" y="2830936"/>
            <a:ext cx="4648200" cy="4801314"/>
          </a:xfrm>
          <a:prstGeom prst="rect">
            <a:avLst/>
          </a:prstGeom>
          <a:noFill/>
        </p:spPr>
        <p:txBody>
          <a:bodyPr wrap="square" rtlCol="0">
            <a:spAutoFit/>
          </a:bodyPr>
          <a:lstStyle/>
          <a:p>
            <a:r>
              <a:rPr lang="en-US" b="1" dirty="0" smtClean="0"/>
              <a:t>Today’s Objectives</a:t>
            </a:r>
            <a:r>
              <a:rPr lang="en-US" dirty="0" smtClean="0"/>
              <a:t>:</a:t>
            </a:r>
          </a:p>
          <a:p>
            <a:endParaRPr lang="en-US" dirty="0" smtClean="0"/>
          </a:p>
          <a:p>
            <a:r>
              <a:rPr lang="en-US" dirty="0" smtClean="0"/>
              <a:t>I will explain and analyze…</a:t>
            </a:r>
          </a:p>
          <a:p>
            <a:pPr marL="285750" indent="-285750">
              <a:buFont typeface="Arial" panose="020B0604020202020204" pitchFamily="34" charset="0"/>
              <a:buChar char="•"/>
            </a:pPr>
            <a:r>
              <a:rPr lang="en-US" dirty="0" smtClean="0"/>
              <a:t>U.S. responses to Soviet aggression after WWII including the Truman Doctrine, NATO, the Marshall Plan and the Berlin Airlift</a:t>
            </a:r>
          </a:p>
          <a:p>
            <a:pPr marL="285750" indent="-285750">
              <a:buFont typeface="Arial" panose="020B0604020202020204" pitchFamily="34" charset="0"/>
              <a:buChar char="•"/>
            </a:pPr>
            <a:r>
              <a:rPr lang="en-US" dirty="0" smtClean="0"/>
              <a:t>The reasons for U.S. involvement in the Korean War</a:t>
            </a:r>
          </a:p>
          <a:p>
            <a:pPr marL="285750" indent="-285750">
              <a:buFont typeface="Arial" panose="020B0604020202020204" pitchFamily="34" charset="0"/>
              <a:buChar char="•"/>
            </a:pPr>
            <a:r>
              <a:rPr lang="en-US" dirty="0" smtClean="0"/>
              <a:t>The Baby Boom of the 1950s</a:t>
            </a:r>
          </a:p>
          <a:p>
            <a:pPr marL="285750" indent="-285750">
              <a:buFont typeface="Arial" panose="020B0604020202020204" pitchFamily="34" charset="0"/>
              <a:buChar char="•"/>
            </a:pPr>
            <a:r>
              <a:rPr lang="en-US" dirty="0" smtClean="0"/>
              <a:t>Events in the civil rights movement of the 1950s and 1960s</a:t>
            </a:r>
          </a:p>
          <a:p>
            <a:pPr marL="285750" indent="-285750">
              <a:buFont typeface="Arial" panose="020B0604020202020204" pitchFamily="34" charset="0"/>
              <a:buChar char="•"/>
            </a:pPr>
            <a:r>
              <a:rPr lang="en-US" dirty="0" smtClean="0"/>
              <a:t>The effects of </a:t>
            </a:r>
            <a:r>
              <a:rPr lang="en-US" i="1" dirty="0" smtClean="0"/>
              <a:t>Brown v. Board</a:t>
            </a:r>
          </a:p>
          <a:p>
            <a:pPr marL="285750" indent="-285750">
              <a:buFont typeface="Arial" panose="020B0604020202020204" pitchFamily="34" charset="0"/>
              <a:buChar char="•"/>
            </a:pPr>
            <a:endParaRPr lang="en-US" dirty="0" smtClean="0"/>
          </a:p>
          <a:p>
            <a:pPr marL="285750" indent="-285750">
              <a:buFont typeface="Arial" panose="020B0604020202020204" pitchFamily="34" charset="0"/>
              <a:buChar char="•"/>
            </a:pPr>
            <a:endParaRPr lang="en-US" dirty="0" smtClean="0"/>
          </a:p>
          <a:p>
            <a:pPr marL="285750" indent="-285750">
              <a:buFont typeface="Arial" panose="020B0604020202020204" pitchFamily="34" charset="0"/>
              <a:buChar char="•"/>
            </a:pPr>
            <a:endParaRPr lang="en-US" dirty="0" smtClean="0"/>
          </a:p>
          <a:p>
            <a:pPr marL="285750" indent="-285750">
              <a:buFont typeface="Arial" panose="020B0604020202020204" pitchFamily="34" charset="0"/>
              <a:buChar char="•"/>
            </a:pPr>
            <a:endParaRPr lang="en-US" dirty="0" smtClean="0"/>
          </a:p>
        </p:txBody>
      </p:sp>
      <p:pic>
        <p:nvPicPr>
          <p:cNvPr id="7" name="Picture 6"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 y="3429000"/>
            <a:ext cx="3276600" cy="185369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66461928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Soviet Aggression after WWII</a:t>
            </a:r>
            <a:endParaRPr lang="en-US" dirty="0"/>
          </a:p>
        </p:txBody>
      </p:sp>
      <p:sp>
        <p:nvSpPr>
          <p:cNvPr id="7" name="TextBox 6"/>
          <p:cNvSpPr txBox="1"/>
          <p:nvPr/>
        </p:nvSpPr>
        <p:spPr>
          <a:xfrm>
            <a:off x="228600" y="1905000"/>
            <a:ext cx="4876800" cy="4693593"/>
          </a:xfrm>
          <a:prstGeom prst="rect">
            <a:avLst/>
          </a:prstGeom>
          <a:noFill/>
        </p:spPr>
        <p:txBody>
          <a:bodyPr wrap="square" rtlCol="0">
            <a:spAutoFit/>
          </a:bodyPr>
          <a:lstStyle/>
          <a:p>
            <a:pPr marL="342900" indent="-342900">
              <a:buClr>
                <a:schemeClr val="accent1"/>
              </a:buClr>
              <a:buFont typeface="Wingdings" panose="05000000000000000000" pitchFamily="2" charset="2"/>
              <a:buChar char="§"/>
            </a:pPr>
            <a:r>
              <a:rPr lang="en-US" sz="2300" dirty="0" smtClean="0">
                <a:latin typeface="+mn-lt"/>
              </a:rPr>
              <a:t>Immediately following WWII, the U.S. sought to contain the spread of communism.</a:t>
            </a:r>
          </a:p>
          <a:p>
            <a:pPr marL="342900" indent="-342900">
              <a:buClr>
                <a:schemeClr val="accent1"/>
              </a:buClr>
              <a:buFont typeface="Wingdings" panose="05000000000000000000" pitchFamily="2" charset="2"/>
              <a:buChar char="§"/>
            </a:pPr>
            <a:endParaRPr lang="en-US" sz="2300" dirty="0">
              <a:latin typeface="+mn-lt"/>
            </a:endParaRPr>
          </a:p>
          <a:p>
            <a:pPr marL="342900" indent="-342900">
              <a:buClr>
                <a:schemeClr val="accent1"/>
              </a:buClr>
              <a:buFont typeface="Wingdings" panose="05000000000000000000" pitchFamily="2" charset="2"/>
              <a:buChar char="§"/>
            </a:pPr>
            <a:r>
              <a:rPr lang="en-US" sz="2300" dirty="0" smtClean="0">
                <a:latin typeface="+mn-lt"/>
              </a:rPr>
              <a:t>The Soviet Union wanted to exert its influence of communism in Korea, Latin America, South Asia and Eastern Europe.</a:t>
            </a:r>
          </a:p>
          <a:p>
            <a:pPr marL="342900" indent="-342900">
              <a:buClr>
                <a:schemeClr val="accent1"/>
              </a:buClr>
              <a:buFont typeface="Wingdings" panose="05000000000000000000" pitchFamily="2" charset="2"/>
              <a:buChar char="§"/>
            </a:pPr>
            <a:endParaRPr lang="en-US" sz="2300" dirty="0">
              <a:latin typeface="+mn-lt"/>
            </a:endParaRPr>
          </a:p>
          <a:p>
            <a:pPr marL="342900" indent="-342900">
              <a:buClr>
                <a:schemeClr val="accent1"/>
              </a:buClr>
              <a:buFont typeface="Wingdings" panose="05000000000000000000" pitchFamily="2" charset="2"/>
              <a:buChar char="§"/>
            </a:pPr>
            <a:r>
              <a:rPr lang="en-US" sz="2300" dirty="0" smtClean="0">
                <a:latin typeface="+mn-lt"/>
              </a:rPr>
              <a:t>The Soviet Union quickly developed its own atomic weapons after WWII, adding to the tensions between the U.S. and the U.S.S.R.</a:t>
            </a:r>
            <a:endParaRPr lang="en-US" sz="2300" dirty="0">
              <a:latin typeface="+mn-lt"/>
            </a:endParaRPr>
          </a:p>
        </p:txBody>
      </p:sp>
      <p:pic>
        <p:nvPicPr>
          <p:cNvPr id="3" name="Picture 2"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89676" y="2194396"/>
            <a:ext cx="3397124" cy="41148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40881862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U.S. Responses to Communism</a:t>
            </a:r>
            <a:endParaRPr lang="en-US" dirty="0"/>
          </a:p>
        </p:txBody>
      </p:sp>
      <p:sp>
        <p:nvSpPr>
          <p:cNvPr id="7" name="TextBox 6"/>
          <p:cNvSpPr txBox="1"/>
          <p:nvPr/>
        </p:nvSpPr>
        <p:spPr>
          <a:xfrm>
            <a:off x="228600" y="1600200"/>
            <a:ext cx="7772400" cy="5709255"/>
          </a:xfrm>
          <a:prstGeom prst="rect">
            <a:avLst/>
          </a:prstGeom>
          <a:noFill/>
        </p:spPr>
        <p:txBody>
          <a:bodyPr wrap="square" rtlCol="0">
            <a:spAutoFit/>
          </a:bodyPr>
          <a:lstStyle/>
          <a:p>
            <a:pPr marL="342900" indent="-342900">
              <a:buClr>
                <a:schemeClr val="accent1"/>
              </a:buClr>
              <a:buFont typeface="Wingdings" panose="05000000000000000000" pitchFamily="2" charset="2"/>
              <a:buChar char="§"/>
            </a:pPr>
            <a:r>
              <a:rPr lang="en-US" sz="2300" b="1" dirty="0" smtClean="0">
                <a:latin typeface="+mn-lt"/>
              </a:rPr>
              <a:t>FORMATION OF THE NORTH ATLANTIC TREATY ORGANIZATION (NATO)</a:t>
            </a:r>
          </a:p>
          <a:p>
            <a:pPr marL="800100" lvl="1" indent="-342900">
              <a:buClr>
                <a:schemeClr val="accent1"/>
              </a:buClr>
              <a:buFont typeface="Wingdings" panose="05000000000000000000" pitchFamily="2" charset="2"/>
              <a:buChar char="§"/>
            </a:pPr>
            <a:r>
              <a:rPr lang="en-US" sz="2300" dirty="0" smtClean="0">
                <a:latin typeface="+mn-lt"/>
              </a:rPr>
              <a:t>The U.S. and Western European countries agreed to a policy of collective security. U.S. nuclear weapons would defend NATO countries if attacked. </a:t>
            </a:r>
          </a:p>
          <a:p>
            <a:pPr marL="800100" lvl="1" indent="-342900">
              <a:buClr>
                <a:schemeClr val="accent1"/>
              </a:buClr>
              <a:buFont typeface="Wingdings" panose="05000000000000000000" pitchFamily="2" charset="2"/>
              <a:buChar char="§"/>
            </a:pPr>
            <a:endParaRPr lang="en-US" sz="1000" dirty="0">
              <a:latin typeface="+mn-lt"/>
            </a:endParaRPr>
          </a:p>
          <a:p>
            <a:pPr marL="342900" indent="-342900">
              <a:buClr>
                <a:schemeClr val="accent1"/>
              </a:buClr>
              <a:buFont typeface="Wingdings" panose="05000000000000000000" pitchFamily="2" charset="2"/>
              <a:buChar char="§"/>
            </a:pPr>
            <a:r>
              <a:rPr lang="en-US" sz="2300" b="1" dirty="0" smtClean="0">
                <a:latin typeface="+mn-lt"/>
              </a:rPr>
              <a:t>U.S. POLICY OF CONTAINMENT</a:t>
            </a:r>
          </a:p>
          <a:p>
            <a:pPr marL="800100" lvl="1" indent="-342900">
              <a:buClr>
                <a:schemeClr val="accent1"/>
              </a:buClr>
              <a:buFont typeface="Wingdings" panose="05000000000000000000" pitchFamily="2" charset="2"/>
              <a:buChar char="§"/>
            </a:pPr>
            <a:r>
              <a:rPr lang="en-US" sz="2300" b="1" dirty="0" smtClean="0">
                <a:latin typeface="+mn-lt"/>
              </a:rPr>
              <a:t>The Truman Doctrine </a:t>
            </a:r>
            <a:r>
              <a:rPr lang="en-US" sz="2300" dirty="0" smtClean="0">
                <a:latin typeface="+mn-lt"/>
              </a:rPr>
              <a:t>– Offered military aid to countries to resist communism</a:t>
            </a:r>
          </a:p>
          <a:p>
            <a:pPr marL="800100" lvl="1" indent="-342900">
              <a:buClr>
                <a:schemeClr val="accent1"/>
              </a:buClr>
              <a:buFont typeface="Wingdings" panose="05000000000000000000" pitchFamily="2" charset="2"/>
              <a:buChar char="§"/>
            </a:pPr>
            <a:r>
              <a:rPr lang="en-US" sz="2300" b="1" dirty="0" smtClean="0">
                <a:latin typeface="+mn-lt"/>
              </a:rPr>
              <a:t>The Marshall Plan </a:t>
            </a:r>
            <a:r>
              <a:rPr lang="en-US" sz="2300" dirty="0" smtClean="0">
                <a:latin typeface="+mn-lt"/>
              </a:rPr>
              <a:t>– Created fair distribution of aid to worn-torn European countries, including Germany</a:t>
            </a:r>
          </a:p>
          <a:p>
            <a:pPr marL="800100" lvl="1" indent="-342900">
              <a:buClr>
                <a:schemeClr val="accent1"/>
              </a:buClr>
              <a:buFont typeface="Wingdings" panose="05000000000000000000" pitchFamily="2" charset="2"/>
              <a:buChar char="§"/>
            </a:pPr>
            <a:endParaRPr lang="en-US" sz="1000" dirty="0">
              <a:latin typeface="+mn-lt"/>
            </a:endParaRPr>
          </a:p>
          <a:p>
            <a:pPr marL="342900" indent="-342900">
              <a:buClr>
                <a:schemeClr val="accent1"/>
              </a:buClr>
              <a:buFont typeface="Wingdings" panose="05000000000000000000" pitchFamily="2" charset="2"/>
              <a:buChar char="§"/>
            </a:pPr>
            <a:r>
              <a:rPr lang="en-US" sz="2300" b="1" dirty="0" smtClean="0">
                <a:latin typeface="+mn-lt"/>
              </a:rPr>
              <a:t>THE BERLIN AIRLIFT</a:t>
            </a:r>
          </a:p>
          <a:p>
            <a:pPr marL="800100" lvl="1" indent="-342900">
              <a:buClr>
                <a:schemeClr val="accent1"/>
              </a:buClr>
              <a:buFont typeface="Wingdings" panose="05000000000000000000" pitchFamily="2" charset="2"/>
              <a:buChar char="§"/>
            </a:pPr>
            <a:r>
              <a:rPr lang="en-US" sz="2300" dirty="0" smtClean="0">
                <a:latin typeface="+mn-lt"/>
              </a:rPr>
              <a:t>A massive airlift to supply West Berlin with food and supplies following a Soviet ground blockade</a:t>
            </a:r>
          </a:p>
          <a:p>
            <a:pPr marL="342900" indent="-342900">
              <a:buClr>
                <a:schemeClr val="accent1"/>
              </a:buClr>
              <a:buFont typeface="Wingdings" panose="05000000000000000000" pitchFamily="2" charset="2"/>
              <a:buChar char="§"/>
            </a:pPr>
            <a:endParaRPr lang="en-US" sz="2300" dirty="0">
              <a:latin typeface="+mn-lt"/>
            </a:endParaRPr>
          </a:p>
          <a:p>
            <a:pPr marL="342900" indent="-342900">
              <a:buClr>
                <a:schemeClr val="accent1"/>
              </a:buClr>
              <a:buFont typeface="Wingdings" panose="05000000000000000000" pitchFamily="2" charset="2"/>
              <a:buChar char="§"/>
            </a:pPr>
            <a:endParaRPr lang="en-US" sz="2300" dirty="0">
              <a:latin typeface="+mn-lt"/>
            </a:endParaRPr>
          </a:p>
        </p:txBody>
      </p:sp>
    </p:spTree>
    <p:extLst>
      <p:ext uri="{BB962C8B-B14F-4D97-AF65-F5344CB8AC3E}">
        <p14:creationId xmlns:p14="http://schemas.microsoft.com/office/powerpoint/2010/main" val="268091818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The Korean War</a:t>
            </a:r>
            <a:endParaRPr lang="en-US" dirty="0"/>
          </a:p>
        </p:txBody>
      </p:sp>
      <p:sp>
        <p:nvSpPr>
          <p:cNvPr id="7" name="TextBox 6"/>
          <p:cNvSpPr txBox="1"/>
          <p:nvPr/>
        </p:nvSpPr>
        <p:spPr>
          <a:xfrm>
            <a:off x="3962400" y="1828800"/>
            <a:ext cx="4876800" cy="4339650"/>
          </a:xfrm>
          <a:prstGeom prst="rect">
            <a:avLst/>
          </a:prstGeom>
          <a:noFill/>
        </p:spPr>
        <p:txBody>
          <a:bodyPr wrap="square" rtlCol="0">
            <a:spAutoFit/>
          </a:bodyPr>
          <a:lstStyle/>
          <a:p>
            <a:pPr marL="342900" indent="-342900">
              <a:buClr>
                <a:schemeClr val="accent1"/>
              </a:buClr>
              <a:buFont typeface="Wingdings" panose="05000000000000000000" pitchFamily="2" charset="2"/>
              <a:buChar char="§"/>
            </a:pPr>
            <a:r>
              <a:rPr lang="en-US" sz="2300" dirty="0" smtClean="0">
                <a:latin typeface="+mn-lt"/>
              </a:rPr>
              <a:t>In 1950, North Korean troops invade South Korea in an attempt to unify the country under communist rule.</a:t>
            </a:r>
          </a:p>
          <a:p>
            <a:pPr marL="342900" indent="-342900">
              <a:buClr>
                <a:schemeClr val="accent1"/>
              </a:buClr>
              <a:buFont typeface="Wingdings" panose="05000000000000000000" pitchFamily="2" charset="2"/>
              <a:buChar char="§"/>
            </a:pPr>
            <a:endParaRPr lang="en-US" sz="2300" dirty="0">
              <a:latin typeface="+mn-lt"/>
            </a:endParaRPr>
          </a:p>
          <a:p>
            <a:pPr marL="342900" indent="-342900">
              <a:buClr>
                <a:schemeClr val="accent1"/>
              </a:buClr>
              <a:buFont typeface="Wingdings" panose="05000000000000000000" pitchFamily="2" charset="2"/>
              <a:buChar char="§"/>
            </a:pPr>
            <a:r>
              <a:rPr lang="en-US" sz="2300" dirty="0" smtClean="0">
                <a:latin typeface="+mn-lt"/>
              </a:rPr>
              <a:t>President Truman orders troops to be sent to protect South Korea.</a:t>
            </a:r>
          </a:p>
          <a:p>
            <a:pPr marL="342900" indent="-342900">
              <a:buClr>
                <a:schemeClr val="accent1"/>
              </a:buClr>
              <a:buFont typeface="Wingdings" panose="05000000000000000000" pitchFamily="2" charset="2"/>
              <a:buChar char="§"/>
            </a:pPr>
            <a:endParaRPr lang="en-US" sz="2300" dirty="0">
              <a:latin typeface="+mn-lt"/>
            </a:endParaRPr>
          </a:p>
          <a:p>
            <a:pPr marL="342900" indent="-342900">
              <a:buClr>
                <a:schemeClr val="accent1"/>
              </a:buClr>
              <a:buFont typeface="Wingdings" panose="05000000000000000000" pitchFamily="2" charset="2"/>
              <a:buChar char="§"/>
            </a:pPr>
            <a:r>
              <a:rPr lang="en-US" sz="2300" dirty="0" smtClean="0">
                <a:latin typeface="+mn-lt"/>
              </a:rPr>
              <a:t>In 1953, now under President Eisenhower, the U.S. signs an armistice agreement creating a “demilitarized zone” between North and South Korea.</a:t>
            </a:r>
            <a:endParaRPr lang="en-US" sz="2300" dirty="0">
              <a:latin typeface="+mn-lt"/>
            </a:endParaRPr>
          </a:p>
        </p:txBody>
      </p:sp>
      <p:pic>
        <p:nvPicPr>
          <p:cNvPr id="32770" name="Picture 2" descr="A group of soldiers readying a large gun in some brus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3251" y="2209800"/>
            <a:ext cx="3294659" cy="25908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Tree>
    <p:extLst>
      <p:ext uri="{BB962C8B-B14F-4D97-AF65-F5344CB8AC3E}">
        <p14:creationId xmlns:p14="http://schemas.microsoft.com/office/powerpoint/2010/main" val="385178301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The Baby Boom and the GI Bill</a:t>
            </a:r>
            <a:endParaRPr lang="en-US" dirty="0"/>
          </a:p>
        </p:txBody>
      </p:sp>
      <p:pic>
        <p:nvPicPr>
          <p:cNvPr id="1026" name="Picture 2" descr="http://www.uri.edu/artsci/newecn/Classes/Art/INT1/Mic/Elast/Gifs/househ2.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38303" y="2241346"/>
            <a:ext cx="4989392" cy="3979635"/>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232954" y="2415283"/>
            <a:ext cx="3581400" cy="3631763"/>
          </a:xfrm>
          <a:prstGeom prst="rect">
            <a:avLst/>
          </a:prstGeom>
          <a:noFill/>
        </p:spPr>
        <p:txBody>
          <a:bodyPr wrap="square" rtlCol="0">
            <a:spAutoFit/>
          </a:bodyPr>
          <a:lstStyle/>
          <a:p>
            <a:pPr marL="342900" indent="-342900">
              <a:buClr>
                <a:schemeClr val="accent1"/>
              </a:buClr>
              <a:buFont typeface="Wingdings" panose="05000000000000000000" pitchFamily="2" charset="2"/>
              <a:buChar char="§"/>
            </a:pPr>
            <a:r>
              <a:rPr lang="en-US" sz="2300" dirty="0" smtClean="0">
                <a:latin typeface="+mn-lt"/>
              </a:rPr>
              <a:t>After WWII, a large number of veterans came home and started families, resulting in the </a:t>
            </a:r>
            <a:r>
              <a:rPr lang="en-US" sz="2300" b="1" dirty="0" smtClean="0">
                <a:latin typeface="+mn-lt"/>
              </a:rPr>
              <a:t>Baby Boom</a:t>
            </a:r>
            <a:r>
              <a:rPr lang="en-US" sz="2300" dirty="0" smtClean="0">
                <a:latin typeface="+mn-lt"/>
              </a:rPr>
              <a:t>.</a:t>
            </a:r>
          </a:p>
          <a:p>
            <a:pPr marL="342900" indent="-342900">
              <a:buClr>
                <a:schemeClr val="accent1"/>
              </a:buClr>
              <a:buFont typeface="Wingdings" panose="05000000000000000000" pitchFamily="2" charset="2"/>
              <a:buChar char="§"/>
            </a:pPr>
            <a:endParaRPr lang="en-US" sz="2300" dirty="0">
              <a:latin typeface="+mn-lt"/>
            </a:endParaRPr>
          </a:p>
          <a:p>
            <a:pPr marL="342900" indent="-342900">
              <a:buClr>
                <a:schemeClr val="accent1"/>
              </a:buClr>
              <a:buFont typeface="Wingdings" panose="05000000000000000000" pitchFamily="2" charset="2"/>
              <a:buChar char="§"/>
            </a:pPr>
            <a:r>
              <a:rPr lang="en-US" sz="2300" dirty="0" smtClean="0">
                <a:latin typeface="+mn-lt"/>
              </a:rPr>
              <a:t>Many of these veterans were also able to go to college using the new </a:t>
            </a:r>
            <a:r>
              <a:rPr lang="en-US" sz="2300" b="1" dirty="0" smtClean="0">
                <a:latin typeface="+mn-lt"/>
              </a:rPr>
              <a:t>GI Bill </a:t>
            </a:r>
            <a:r>
              <a:rPr lang="en-US" sz="2300" dirty="0" smtClean="0">
                <a:latin typeface="+mn-lt"/>
              </a:rPr>
              <a:t>established in 1944.</a:t>
            </a:r>
            <a:endParaRPr lang="en-US" sz="2300" dirty="0">
              <a:latin typeface="+mn-lt"/>
            </a:endParaRPr>
          </a:p>
        </p:txBody>
      </p:sp>
    </p:spTree>
    <p:extLst>
      <p:ext uri="{BB962C8B-B14F-4D97-AF65-F5344CB8AC3E}">
        <p14:creationId xmlns:p14="http://schemas.microsoft.com/office/powerpoint/2010/main" val="341330566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Civil Rights Timeline: 1944 - 1965</a:t>
            </a:r>
            <a:endParaRPr lang="en-US" dirty="0"/>
          </a:p>
        </p:txBody>
      </p:sp>
      <p:sp>
        <p:nvSpPr>
          <p:cNvPr id="8" name="TextBox 7"/>
          <p:cNvSpPr txBox="1"/>
          <p:nvPr/>
        </p:nvSpPr>
        <p:spPr>
          <a:xfrm>
            <a:off x="609600" y="1752600"/>
            <a:ext cx="8077200" cy="4339650"/>
          </a:xfrm>
          <a:prstGeom prst="rect">
            <a:avLst/>
          </a:prstGeom>
          <a:noFill/>
        </p:spPr>
        <p:txBody>
          <a:bodyPr wrap="square" rtlCol="0">
            <a:spAutoFit/>
          </a:bodyPr>
          <a:lstStyle/>
          <a:p>
            <a:pPr marL="342900" indent="-342900">
              <a:buClr>
                <a:schemeClr val="accent1"/>
              </a:buClr>
              <a:buFont typeface="Wingdings" panose="05000000000000000000" pitchFamily="2" charset="2"/>
              <a:buChar char="§"/>
            </a:pPr>
            <a:r>
              <a:rPr lang="en-US" sz="2300" b="1" dirty="0" smtClean="0">
                <a:latin typeface="+mn-lt"/>
              </a:rPr>
              <a:t>INTEGRATION OF ARMED FORCES – 1944 </a:t>
            </a:r>
          </a:p>
          <a:p>
            <a:pPr marL="800100" lvl="1" indent="-342900">
              <a:buClr>
                <a:schemeClr val="accent1"/>
              </a:buClr>
              <a:buFont typeface="Wingdings" panose="05000000000000000000" pitchFamily="2" charset="2"/>
              <a:buChar char="§"/>
            </a:pPr>
            <a:r>
              <a:rPr lang="en-US" sz="2300" dirty="0" smtClean="0">
                <a:latin typeface="+mn-lt"/>
              </a:rPr>
              <a:t>WWII is considered by some to be the starting point of the </a:t>
            </a:r>
            <a:r>
              <a:rPr lang="en-US" sz="2300" b="1" dirty="0" smtClean="0">
                <a:latin typeface="+mn-lt"/>
              </a:rPr>
              <a:t>Civil Rights Movement </a:t>
            </a:r>
            <a:r>
              <a:rPr lang="en-US" sz="2300" dirty="0" smtClean="0">
                <a:latin typeface="+mn-lt"/>
              </a:rPr>
              <a:t>of the 1950s and 1960s.</a:t>
            </a:r>
          </a:p>
          <a:p>
            <a:pPr marL="800100" lvl="1" indent="-342900">
              <a:buClr>
                <a:schemeClr val="accent1"/>
              </a:buClr>
              <a:buFont typeface="Wingdings" panose="05000000000000000000" pitchFamily="2" charset="2"/>
              <a:buChar char="§"/>
            </a:pPr>
            <a:r>
              <a:rPr lang="en-US" sz="2300" dirty="0" smtClean="0">
                <a:latin typeface="+mn-lt"/>
              </a:rPr>
              <a:t>President Truman ordered the integration of the U.S. Armed Forces in 1944.</a:t>
            </a:r>
          </a:p>
          <a:p>
            <a:pPr marL="800100" lvl="1" indent="-342900">
              <a:buClr>
                <a:schemeClr val="accent1"/>
              </a:buClr>
              <a:buFont typeface="Wingdings" panose="05000000000000000000" pitchFamily="2" charset="2"/>
              <a:buChar char="§"/>
            </a:pPr>
            <a:r>
              <a:rPr lang="en-US" sz="2300" dirty="0">
                <a:latin typeface="+mn-lt"/>
              </a:rPr>
              <a:t>E</a:t>
            </a:r>
            <a:r>
              <a:rPr lang="en-US" sz="2300" dirty="0" smtClean="0">
                <a:latin typeface="+mn-lt"/>
              </a:rPr>
              <a:t>veryone wore the same uniform and fought for the same freedom.</a:t>
            </a:r>
          </a:p>
          <a:p>
            <a:pPr lvl="1">
              <a:buClr>
                <a:schemeClr val="accent1"/>
              </a:buClr>
            </a:pPr>
            <a:endParaRPr lang="en-US" sz="2300" dirty="0">
              <a:latin typeface="+mn-lt"/>
            </a:endParaRPr>
          </a:p>
          <a:p>
            <a:pPr marL="342900" indent="-342900">
              <a:buClr>
                <a:schemeClr val="accent1"/>
              </a:buClr>
              <a:buFont typeface="Wingdings" panose="05000000000000000000" pitchFamily="2" charset="2"/>
              <a:buChar char="§"/>
            </a:pPr>
            <a:r>
              <a:rPr lang="en-US" sz="2300" b="1" dirty="0" smtClean="0">
                <a:latin typeface="+mn-lt"/>
              </a:rPr>
              <a:t>BROWN v. BOARD OF EDUCATION – 1954 </a:t>
            </a:r>
          </a:p>
          <a:p>
            <a:pPr marL="800100" lvl="1" indent="-342900">
              <a:buClr>
                <a:schemeClr val="accent1"/>
              </a:buClr>
              <a:buFont typeface="Wingdings" panose="05000000000000000000" pitchFamily="2" charset="2"/>
              <a:buChar char="§"/>
            </a:pPr>
            <a:r>
              <a:rPr lang="en-US" sz="2300" dirty="0" smtClean="0">
                <a:latin typeface="+mn-lt"/>
              </a:rPr>
              <a:t>Unanimous Supreme Court decision that overturned the </a:t>
            </a:r>
            <a:r>
              <a:rPr lang="en-US" sz="2300" i="1" dirty="0" smtClean="0">
                <a:latin typeface="+mn-lt"/>
              </a:rPr>
              <a:t>Plessy v. Ferguson </a:t>
            </a:r>
            <a:r>
              <a:rPr lang="en-US" sz="2300" dirty="0" smtClean="0">
                <a:latin typeface="+mn-lt"/>
              </a:rPr>
              <a:t>“separate but equal” doctrine in public education</a:t>
            </a:r>
            <a:endParaRPr lang="en-US" sz="2300" dirty="0">
              <a:latin typeface="+mn-lt"/>
            </a:endParaRPr>
          </a:p>
        </p:txBody>
      </p:sp>
    </p:spTree>
    <p:extLst>
      <p:ext uri="{BB962C8B-B14F-4D97-AF65-F5344CB8AC3E}">
        <p14:creationId xmlns:p14="http://schemas.microsoft.com/office/powerpoint/2010/main" val="35698112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Civil Rights Timeline: 1944 - 1965</a:t>
            </a:r>
            <a:endParaRPr lang="en-US" dirty="0"/>
          </a:p>
        </p:txBody>
      </p:sp>
      <p:sp>
        <p:nvSpPr>
          <p:cNvPr id="8" name="TextBox 7"/>
          <p:cNvSpPr txBox="1"/>
          <p:nvPr/>
        </p:nvSpPr>
        <p:spPr>
          <a:xfrm>
            <a:off x="609600" y="1752600"/>
            <a:ext cx="8077200" cy="3985706"/>
          </a:xfrm>
          <a:prstGeom prst="rect">
            <a:avLst/>
          </a:prstGeom>
          <a:noFill/>
        </p:spPr>
        <p:txBody>
          <a:bodyPr wrap="square" rtlCol="0">
            <a:spAutoFit/>
          </a:bodyPr>
          <a:lstStyle/>
          <a:p>
            <a:pPr marL="342900" indent="-342900">
              <a:buClr>
                <a:schemeClr val="accent1"/>
              </a:buClr>
              <a:buFont typeface="Wingdings" panose="05000000000000000000" pitchFamily="2" charset="2"/>
              <a:buChar char="§"/>
            </a:pPr>
            <a:r>
              <a:rPr lang="en-US" sz="2300" b="1" dirty="0" smtClean="0">
                <a:latin typeface="+mn-lt"/>
              </a:rPr>
              <a:t>MONTGOMERY BUS BOYCOTT – 1955/1956 </a:t>
            </a:r>
          </a:p>
          <a:p>
            <a:pPr marL="800100" lvl="1" indent="-342900">
              <a:buClr>
                <a:schemeClr val="accent1"/>
              </a:buClr>
              <a:buFont typeface="Wingdings" panose="05000000000000000000" pitchFamily="2" charset="2"/>
              <a:buChar char="§"/>
            </a:pPr>
            <a:r>
              <a:rPr lang="en-US" sz="2300" dirty="0" smtClean="0">
                <a:latin typeface="+mn-lt"/>
              </a:rPr>
              <a:t>Boycott lead by Martin Luther King, Jr. when Rosa Parks was arrested for refusing to give up her seat on a bus to a white passenger.</a:t>
            </a:r>
          </a:p>
          <a:p>
            <a:pPr marL="800100" lvl="1" indent="-342900">
              <a:buClr>
                <a:schemeClr val="accent1"/>
              </a:buClr>
              <a:buFont typeface="Wingdings" panose="05000000000000000000" pitchFamily="2" charset="2"/>
              <a:buChar char="§"/>
            </a:pPr>
            <a:r>
              <a:rPr lang="en-US" sz="2300" dirty="0" smtClean="0">
                <a:latin typeface="+mn-lt"/>
              </a:rPr>
              <a:t>Federal court stated that segregated buses violated the “equal protection” clause of the 14</a:t>
            </a:r>
            <a:r>
              <a:rPr lang="en-US" sz="2300" baseline="30000" dirty="0" smtClean="0">
                <a:latin typeface="+mn-lt"/>
              </a:rPr>
              <a:t>th</a:t>
            </a:r>
            <a:r>
              <a:rPr lang="en-US" sz="2300" dirty="0" smtClean="0">
                <a:latin typeface="+mn-lt"/>
              </a:rPr>
              <a:t> Amendment.</a:t>
            </a:r>
          </a:p>
          <a:p>
            <a:pPr lvl="1">
              <a:buClr>
                <a:schemeClr val="accent1"/>
              </a:buClr>
            </a:pPr>
            <a:endParaRPr lang="en-US" sz="2300" dirty="0">
              <a:latin typeface="+mn-lt"/>
            </a:endParaRPr>
          </a:p>
          <a:p>
            <a:pPr marL="342900" indent="-342900">
              <a:buClr>
                <a:schemeClr val="accent1"/>
              </a:buClr>
              <a:buFont typeface="Wingdings" panose="05000000000000000000" pitchFamily="2" charset="2"/>
              <a:buChar char="§"/>
            </a:pPr>
            <a:r>
              <a:rPr lang="en-US" sz="2300" b="1" dirty="0" smtClean="0">
                <a:latin typeface="+mn-lt"/>
              </a:rPr>
              <a:t>CIVIL RIGHTS ACT – 1957 </a:t>
            </a:r>
          </a:p>
          <a:p>
            <a:pPr marL="800100" lvl="1" indent="-342900">
              <a:buClr>
                <a:schemeClr val="accent1"/>
              </a:buClr>
              <a:buFont typeface="Wingdings" panose="05000000000000000000" pitchFamily="2" charset="2"/>
              <a:buChar char="§"/>
            </a:pPr>
            <a:r>
              <a:rPr lang="en-US" sz="2300" dirty="0" smtClean="0">
                <a:latin typeface="+mn-lt"/>
              </a:rPr>
              <a:t>President Eisenhower and Congress passed legislation that created the Civil Rights Commission and gave federal courts the power to register African American voters. </a:t>
            </a:r>
            <a:endParaRPr lang="en-US" sz="2300" dirty="0">
              <a:latin typeface="+mn-lt"/>
            </a:endParaRPr>
          </a:p>
        </p:txBody>
      </p:sp>
    </p:spTree>
    <p:extLst>
      <p:ext uri="{BB962C8B-B14F-4D97-AF65-F5344CB8AC3E}">
        <p14:creationId xmlns:p14="http://schemas.microsoft.com/office/powerpoint/2010/main" val="144520842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Civil Rights Timeline: 1944 - 1965</a:t>
            </a:r>
            <a:endParaRPr lang="en-US" dirty="0"/>
          </a:p>
        </p:txBody>
      </p:sp>
      <p:sp>
        <p:nvSpPr>
          <p:cNvPr id="8" name="TextBox 7"/>
          <p:cNvSpPr txBox="1"/>
          <p:nvPr/>
        </p:nvSpPr>
        <p:spPr>
          <a:xfrm>
            <a:off x="609600" y="1752600"/>
            <a:ext cx="8077200" cy="4339650"/>
          </a:xfrm>
          <a:prstGeom prst="rect">
            <a:avLst/>
          </a:prstGeom>
          <a:noFill/>
        </p:spPr>
        <p:txBody>
          <a:bodyPr wrap="square" rtlCol="0">
            <a:spAutoFit/>
          </a:bodyPr>
          <a:lstStyle/>
          <a:p>
            <a:pPr marL="342900" indent="-342900">
              <a:buClr>
                <a:schemeClr val="accent1"/>
              </a:buClr>
              <a:buFont typeface="Wingdings" panose="05000000000000000000" pitchFamily="2" charset="2"/>
              <a:buChar char="§"/>
            </a:pPr>
            <a:r>
              <a:rPr lang="en-US" sz="2300" b="1" dirty="0" smtClean="0">
                <a:latin typeface="+mn-lt"/>
              </a:rPr>
              <a:t>MARCH ON WASHINGTON – 1963 </a:t>
            </a:r>
          </a:p>
          <a:p>
            <a:pPr marL="800100" lvl="1" indent="-342900">
              <a:buClr>
                <a:schemeClr val="accent1"/>
              </a:buClr>
              <a:buFont typeface="Wingdings" panose="05000000000000000000" pitchFamily="2" charset="2"/>
              <a:buChar char="§"/>
            </a:pPr>
            <a:r>
              <a:rPr lang="en-US" sz="2300" dirty="0" smtClean="0">
                <a:latin typeface="+mn-lt"/>
              </a:rPr>
              <a:t>Martin L. King, Jr. and other Civil Rights leaders organized a March on Washington campaigning for comprehensive reforms.</a:t>
            </a:r>
          </a:p>
          <a:p>
            <a:pPr marL="800100" lvl="1" indent="-342900">
              <a:buClr>
                <a:schemeClr val="accent1"/>
              </a:buClr>
              <a:buFont typeface="Wingdings" panose="05000000000000000000" pitchFamily="2" charset="2"/>
              <a:buChar char="§"/>
            </a:pPr>
            <a:r>
              <a:rPr lang="en-US" sz="2300" dirty="0" smtClean="0">
                <a:latin typeface="+mn-lt"/>
              </a:rPr>
              <a:t>Promoted and advocated for non-violent protesting.</a:t>
            </a:r>
          </a:p>
          <a:p>
            <a:pPr lvl="1">
              <a:buClr>
                <a:schemeClr val="accent1"/>
              </a:buClr>
            </a:pPr>
            <a:endParaRPr lang="en-US" sz="2300" dirty="0">
              <a:latin typeface="+mn-lt"/>
            </a:endParaRPr>
          </a:p>
          <a:p>
            <a:pPr marL="342900" indent="-342900">
              <a:buClr>
                <a:schemeClr val="accent1"/>
              </a:buClr>
              <a:buFont typeface="Wingdings" panose="05000000000000000000" pitchFamily="2" charset="2"/>
              <a:buChar char="§"/>
            </a:pPr>
            <a:r>
              <a:rPr lang="en-US" sz="2300" b="1" dirty="0" smtClean="0">
                <a:latin typeface="+mn-lt"/>
              </a:rPr>
              <a:t>CIVIL RIGHTS ACT - 1964</a:t>
            </a:r>
          </a:p>
          <a:p>
            <a:pPr marL="800100" lvl="1" indent="-342900">
              <a:buClr>
                <a:schemeClr val="accent1"/>
              </a:buClr>
              <a:buFont typeface="Wingdings" panose="05000000000000000000" pitchFamily="2" charset="2"/>
              <a:buChar char="§"/>
            </a:pPr>
            <a:r>
              <a:rPr lang="en-US" sz="2300" dirty="0" smtClean="0">
                <a:latin typeface="+mn-lt"/>
              </a:rPr>
              <a:t>Following the assassination of JFK, President Johnson helped pass the most comprehensive reform to date.</a:t>
            </a:r>
          </a:p>
          <a:p>
            <a:pPr marL="800100" lvl="1" indent="-342900">
              <a:buClr>
                <a:schemeClr val="accent1"/>
              </a:buClr>
              <a:buFont typeface="Wingdings" panose="05000000000000000000" pitchFamily="2" charset="2"/>
              <a:buChar char="§"/>
            </a:pPr>
            <a:r>
              <a:rPr lang="en-US" sz="2300" dirty="0" smtClean="0">
                <a:latin typeface="+mn-lt"/>
              </a:rPr>
              <a:t>Prohibited discrimination based on race, color, religion, or ethnic origin in hotels, restaurants, and all places of employment doing business with the federal government.</a:t>
            </a:r>
            <a:endParaRPr lang="en-US" sz="2300" dirty="0">
              <a:latin typeface="+mn-lt"/>
            </a:endParaRPr>
          </a:p>
        </p:txBody>
      </p:sp>
    </p:spTree>
    <p:extLst>
      <p:ext uri="{BB962C8B-B14F-4D97-AF65-F5344CB8AC3E}">
        <p14:creationId xmlns:p14="http://schemas.microsoft.com/office/powerpoint/2010/main" val="74647406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Civil Rights Timeline: 1944 - 1965</a:t>
            </a:r>
            <a:endParaRPr lang="en-US" dirty="0"/>
          </a:p>
        </p:txBody>
      </p:sp>
      <p:sp>
        <p:nvSpPr>
          <p:cNvPr id="8" name="TextBox 7"/>
          <p:cNvSpPr txBox="1"/>
          <p:nvPr/>
        </p:nvSpPr>
        <p:spPr>
          <a:xfrm>
            <a:off x="609600" y="1752600"/>
            <a:ext cx="8077200" cy="1862048"/>
          </a:xfrm>
          <a:prstGeom prst="rect">
            <a:avLst/>
          </a:prstGeom>
          <a:noFill/>
        </p:spPr>
        <p:txBody>
          <a:bodyPr wrap="square" rtlCol="0">
            <a:spAutoFit/>
          </a:bodyPr>
          <a:lstStyle/>
          <a:p>
            <a:pPr marL="342900" indent="-342900">
              <a:buClr>
                <a:schemeClr val="accent1"/>
              </a:buClr>
              <a:buFont typeface="Wingdings" panose="05000000000000000000" pitchFamily="2" charset="2"/>
              <a:buChar char="§"/>
            </a:pPr>
            <a:r>
              <a:rPr lang="en-US" sz="2300" b="1" dirty="0" smtClean="0">
                <a:latin typeface="+mn-lt"/>
              </a:rPr>
              <a:t>VOTING RIGHTS ACT – 1965</a:t>
            </a:r>
          </a:p>
          <a:p>
            <a:pPr marL="800100" lvl="1" indent="-342900">
              <a:buClr>
                <a:schemeClr val="accent1"/>
              </a:buClr>
              <a:buFont typeface="Wingdings" panose="05000000000000000000" pitchFamily="2" charset="2"/>
              <a:buChar char="§"/>
            </a:pPr>
            <a:r>
              <a:rPr lang="en-US" sz="2300" dirty="0" smtClean="0">
                <a:latin typeface="+mn-lt"/>
              </a:rPr>
              <a:t>Following the Selma, Alabama marches, President Johnson introduced new legislation that ended poll taxes and literacy tests designed to keep African Americans from voting.</a:t>
            </a:r>
            <a:endParaRPr lang="en-US" sz="2300" dirty="0">
              <a:latin typeface="+mn-lt"/>
            </a:endParaRPr>
          </a:p>
        </p:txBody>
      </p:sp>
      <p:pic>
        <p:nvPicPr>
          <p:cNvPr id="2050" name="Picture 2" descr="https://upload.wikimedia.org/wikipedia/en/thumb/e/e4/SelmaHeschelMarch.jpg/300px-SelmaHeschelMarch.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19400" y="3579814"/>
            <a:ext cx="3562350" cy="283800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198882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18872"/>
            <a:ext cx="8382000" cy="1636776"/>
          </a:xfrm>
        </p:spPr>
        <p:txBody>
          <a:bodyPr/>
          <a:lstStyle/>
          <a:p>
            <a:pPr algn="ctr"/>
            <a:r>
              <a:rPr lang="en-US" dirty="0" smtClean="0"/>
              <a:t>US History EOC Review</a:t>
            </a:r>
            <a:br>
              <a:rPr lang="en-US" dirty="0" smtClean="0"/>
            </a:br>
            <a:r>
              <a:rPr lang="en-US" dirty="0" smtClean="0"/>
              <a:t>DAY 8</a:t>
            </a:r>
            <a:endParaRPr lang="en-US" dirty="0"/>
          </a:p>
        </p:txBody>
      </p:sp>
      <p:sp>
        <p:nvSpPr>
          <p:cNvPr id="3" name="Text Placeholder 2"/>
          <p:cNvSpPr>
            <a:spLocks noGrp="1"/>
          </p:cNvSpPr>
          <p:nvPr>
            <p:ph type="body" idx="1"/>
          </p:nvPr>
        </p:nvSpPr>
        <p:spPr/>
        <p:txBody>
          <a:bodyPr>
            <a:normAutofit lnSpcReduction="10000"/>
          </a:bodyPr>
          <a:lstStyle/>
          <a:p>
            <a:r>
              <a:rPr lang="en-US" sz="2800" dirty="0" smtClean="0"/>
              <a:t>Protest and Change</a:t>
            </a:r>
          </a:p>
          <a:p>
            <a:r>
              <a:rPr lang="en-US" dirty="0" smtClean="0"/>
              <a:t>READINESS STANDARDS – TEKS 6A, 8A, 8D, 8F, 19B, 21A, 25B</a:t>
            </a:r>
            <a:endParaRPr lang="en-US" dirty="0"/>
          </a:p>
        </p:txBody>
      </p:sp>
      <p:sp>
        <p:nvSpPr>
          <p:cNvPr id="4" name="Footer Placeholder 3"/>
          <p:cNvSpPr>
            <a:spLocks noGrp="1"/>
          </p:cNvSpPr>
          <p:nvPr>
            <p:ph type="ftr" sz="quarter" idx="11"/>
          </p:nvPr>
        </p:nvSpPr>
        <p:spPr>
          <a:xfrm>
            <a:off x="7315200" y="6400800"/>
            <a:ext cx="1702804" cy="304801"/>
          </a:xfrm>
        </p:spPr>
        <p:txBody>
          <a:bodyPr/>
          <a:lstStyle/>
          <a:p>
            <a:r>
              <a:rPr lang="en-US" dirty="0" smtClean="0"/>
              <a:t>© Hedgehog Learning</a:t>
            </a:r>
            <a:endParaRPr lang="en-US" dirty="0"/>
          </a:p>
        </p:txBody>
      </p:sp>
      <p:sp>
        <p:nvSpPr>
          <p:cNvPr id="6" name="TextBox 5"/>
          <p:cNvSpPr txBox="1"/>
          <p:nvPr/>
        </p:nvSpPr>
        <p:spPr>
          <a:xfrm>
            <a:off x="4267200" y="2830936"/>
            <a:ext cx="4648200" cy="3970318"/>
          </a:xfrm>
          <a:prstGeom prst="rect">
            <a:avLst/>
          </a:prstGeom>
          <a:noFill/>
        </p:spPr>
        <p:txBody>
          <a:bodyPr wrap="square" rtlCol="0">
            <a:spAutoFit/>
          </a:bodyPr>
          <a:lstStyle/>
          <a:p>
            <a:r>
              <a:rPr lang="en-US" b="1" dirty="0" smtClean="0"/>
              <a:t>Today’s Objectives</a:t>
            </a:r>
            <a:r>
              <a:rPr lang="en-US" dirty="0" smtClean="0"/>
              <a:t>:</a:t>
            </a:r>
          </a:p>
          <a:p>
            <a:endParaRPr lang="en-US" dirty="0" smtClean="0"/>
          </a:p>
          <a:p>
            <a:r>
              <a:rPr lang="en-US" dirty="0" smtClean="0"/>
              <a:t>I will explain and analyze…</a:t>
            </a:r>
          </a:p>
          <a:p>
            <a:pPr marL="285750" indent="-285750">
              <a:buFont typeface="Arial" panose="020B0604020202020204" pitchFamily="34" charset="0"/>
              <a:buChar char="•"/>
            </a:pPr>
            <a:r>
              <a:rPr lang="en-US" dirty="0" smtClean="0"/>
              <a:t>The Cuban Missile Crisis</a:t>
            </a:r>
          </a:p>
          <a:p>
            <a:pPr marL="285750" indent="-285750">
              <a:buFont typeface="Arial" panose="020B0604020202020204" pitchFamily="34" charset="0"/>
              <a:buChar char="•"/>
            </a:pPr>
            <a:r>
              <a:rPr lang="en-US" dirty="0" smtClean="0"/>
              <a:t>The reasons for U.S. involvement in the Vietnam War and the Domino Theory</a:t>
            </a:r>
          </a:p>
          <a:p>
            <a:pPr marL="285750" indent="-285750">
              <a:buFont typeface="Arial" panose="020B0604020202020204" pitchFamily="34" charset="0"/>
              <a:buChar char="•"/>
            </a:pPr>
            <a:r>
              <a:rPr lang="en-US" dirty="0" smtClean="0"/>
              <a:t>The anti-war movement and the role of the media</a:t>
            </a:r>
          </a:p>
          <a:p>
            <a:pPr marL="285750" indent="-285750">
              <a:buFont typeface="Arial" panose="020B0604020202020204" pitchFamily="34" charset="0"/>
              <a:buChar char="•"/>
            </a:pPr>
            <a:r>
              <a:rPr lang="en-US" dirty="0" smtClean="0"/>
              <a:t>Supreme Court decisions on constitutional rights</a:t>
            </a:r>
          </a:p>
          <a:p>
            <a:pPr marL="285750" indent="-285750">
              <a:buFont typeface="Arial" panose="020B0604020202020204" pitchFamily="34" charset="0"/>
              <a:buChar char="•"/>
            </a:pPr>
            <a:r>
              <a:rPr lang="en-US" dirty="0" smtClean="0"/>
              <a:t>Art and music of the 1960s and 1970s</a:t>
            </a:r>
          </a:p>
          <a:p>
            <a:pPr marL="285750" indent="-285750">
              <a:buFont typeface="Arial" panose="020B0604020202020204" pitchFamily="34" charset="0"/>
              <a:buChar char="•"/>
            </a:pPr>
            <a:endParaRPr lang="en-US" dirty="0" smtClean="0"/>
          </a:p>
          <a:p>
            <a:pPr marL="285750" indent="-285750">
              <a:buFont typeface="Arial" panose="020B0604020202020204" pitchFamily="34" charset="0"/>
              <a:buChar char="•"/>
            </a:pPr>
            <a:endParaRPr lang="en-US" dirty="0" smtClean="0"/>
          </a:p>
          <a:p>
            <a:endParaRPr lang="en-US" dirty="0" smtClean="0"/>
          </a:p>
        </p:txBody>
      </p:sp>
      <p:pic>
        <p:nvPicPr>
          <p:cNvPr id="6146" name="Picture 2" descr="Kent State massacr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3048000"/>
            <a:ext cx="3200400" cy="254577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Tree>
    <p:extLst>
      <p:ext uri="{BB962C8B-B14F-4D97-AF65-F5344CB8AC3E}">
        <p14:creationId xmlns:p14="http://schemas.microsoft.com/office/powerpoint/2010/main" val="18944022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Entrepreneurs and Philanthropists</a:t>
            </a:r>
            <a:endParaRPr lang="en-US" dirty="0"/>
          </a:p>
        </p:txBody>
      </p:sp>
      <p:sp>
        <p:nvSpPr>
          <p:cNvPr id="3" name="Text Placeholder 2"/>
          <p:cNvSpPr>
            <a:spLocks noGrp="1"/>
          </p:cNvSpPr>
          <p:nvPr>
            <p:ph type="body" idx="1"/>
          </p:nvPr>
        </p:nvSpPr>
        <p:spPr>
          <a:xfrm>
            <a:off x="425418" y="1494445"/>
            <a:ext cx="4040188" cy="715355"/>
          </a:xfrm>
        </p:spPr>
        <p:txBody>
          <a:bodyPr/>
          <a:lstStyle/>
          <a:p>
            <a:pPr algn="ctr"/>
            <a:r>
              <a:rPr lang="en-US" dirty="0" smtClean="0"/>
              <a:t>Andrew Carnegie</a:t>
            </a:r>
            <a:endParaRPr lang="en-US" dirty="0"/>
          </a:p>
        </p:txBody>
      </p:sp>
      <p:sp>
        <p:nvSpPr>
          <p:cNvPr id="4" name="Content Placeholder 3"/>
          <p:cNvSpPr>
            <a:spLocks noGrp="1"/>
          </p:cNvSpPr>
          <p:nvPr>
            <p:ph sz="half" idx="2"/>
          </p:nvPr>
        </p:nvSpPr>
        <p:spPr/>
        <p:txBody>
          <a:bodyPr/>
          <a:lstStyle/>
          <a:p>
            <a:endParaRPr lang="en-US" dirty="0" smtClean="0"/>
          </a:p>
          <a:p>
            <a:endParaRPr lang="en-US" dirty="0"/>
          </a:p>
          <a:p>
            <a:endParaRPr lang="en-US" dirty="0" smtClean="0"/>
          </a:p>
          <a:p>
            <a:endParaRPr lang="en-US" dirty="0"/>
          </a:p>
          <a:p>
            <a:r>
              <a:rPr lang="en-US" dirty="0" smtClean="0"/>
              <a:t>Founded Carnegie Steel Corporation in 1892</a:t>
            </a:r>
          </a:p>
          <a:p>
            <a:r>
              <a:rPr lang="en-US" dirty="0" smtClean="0"/>
              <a:t>Paid workers low wages for 12-hour shifts</a:t>
            </a:r>
          </a:p>
          <a:p>
            <a:r>
              <a:rPr lang="en-US" dirty="0" smtClean="0"/>
              <a:t>Gave $350 million to libraries and universities</a:t>
            </a:r>
            <a:endParaRPr lang="en-US" dirty="0"/>
          </a:p>
        </p:txBody>
      </p:sp>
      <p:sp>
        <p:nvSpPr>
          <p:cNvPr id="5" name="Text Placeholder 4"/>
          <p:cNvSpPr>
            <a:spLocks noGrp="1"/>
          </p:cNvSpPr>
          <p:nvPr>
            <p:ph type="body" sz="quarter" idx="3"/>
          </p:nvPr>
        </p:nvSpPr>
        <p:spPr>
          <a:xfrm>
            <a:off x="4648200" y="1524000"/>
            <a:ext cx="4041775" cy="715355"/>
          </a:xfrm>
        </p:spPr>
        <p:txBody>
          <a:bodyPr/>
          <a:lstStyle/>
          <a:p>
            <a:pPr algn="ctr"/>
            <a:r>
              <a:rPr lang="en-US" dirty="0" smtClean="0"/>
              <a:t>John D. Rockefeller</a:t>
            </a:r>
            <a:endParaRPr lang="en-US" dirty="0"/>
          </a:p>
        </p:txBody>
      </p:sp>
      <p:sp>
        <p:nvSpPr>
          <p:cNvPr id="6" name="Content Placeholder 5"/>
          <p:cNvSpPr>
            <a:spLocks noGrp="1"/>
          </p:cNvSpPr>
          <p:nvPr>
            <p:ph sz="quarter" idx="4"/>
          </p:nvPr>
        </p:nvSpPr>
        <p:spPr/>
        <p:txBody>
          <a:bodyPr/>
          <a:lstStyle/>
          <a:p>
            <a:endParaRPr lang="en-US" dirty="0" smtClean="0"/>
          </a:p>
          <a:p>
            <a:endParaRPr lang="en-US" dirty="0"/>
          </a:p>
          <a:p>
            <a:endParaRPr lang="en-US" dirty="0" smtClean="0"/>
          </a:p>
          <a:p>
            <a:endParaRPr lang="en-US" dirty="0"/>
          </a:p>
          <a:p>
            <a:r>
              <a:rPr lang="en-US" dirty="0" smtClean="0"/>
              <a:t>Founded Standard Oil Company in 1870</a:t>
            </a:r>
          </a:p>
          <a:p>
            <a:r>
              <a:rPr lang="en-US" dirty="0" smtClean="0"/>
              <a:t>Monopolized 90% of oil refining in the U.S.</a:t>
            </a:r>
          </a:p>
          <a:p>
            <a:r>
              <a:rPr lang="en-US" dirty="0" smtClean="0"/>
              <a:t>Gave millions of his fortune to education and science</a:t>
            </a:r>
          </a:p>
          <a:p>
            <a:endParaRPr lang="en-US" dirty="0"/>
          </a:p>
        </p:txBody>
      </p:sp>
      <p:pic>
        <p:nvPicPr>
          <p:cNvPr id="5123"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41227" y="2133600"/>
            <a:ext cx="1385824" cy="18288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512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5000" y="2133600"/>
            <a:ext cx="1812878" cy="18128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2267875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The Domino Theory</a:t>
            </a:r>
            <a:endParaRPr lang="en-US" dirty="0"/>
          </a:p>
        </p:txBody>
      </p:sp>
      <p:sp>
        <p:nvSpPr>
          <p:cNvPr id="7" name="TextBox 6"/>
          <p:cNvSpPr txBox="1"/>
          <p:nvPr/>
        </p:nvSpPr>
        <p:spPr>
          <a:xfrm>
            <a:off x="457200" y="3733800"/>
            <a:ext cx="8382000" cy="2569934"/>
          </a:xfrm>
          <a:prstGeom prst="rect">
            <a:avLst/>
          </a:prstGeom>
          <a:noFill/>
        </p:spPr>
        <p:txBody>
          <a:bodyPr wrap="square" rtlCol="0">
            <a:spAutoFit/>
          </a:bodyPr>
          <a:lstStyle/>
          <a:p>
            <a:pPr marL="342900" indent="-342900">
              <a:buClr>
                <a:schemeClr val="accent1"/>
              </a:buClr>
              <a:buFont typeface="Wingdings" panose="05000000000000000000" pitchFamily="2" charset="2"/>
              <a:buChar char="§"/>
            </a:pPr>
            <a:r>
              <a:rPr lang="en-US" sz="2300" dirty="0" smtClean="0">
                <a:latin typeface="+mn-lt"/>
              </a:rPr>
              <a:t>According to the </a:t>
            </a:r>
            <a:r>
              <a:rPr lang="en-US" sz="2300" b="1" dirty="0" smtClean="0">
                <a:latin typeface="+mn-lt"/>
              </a:rPr>
              <a:t>Domino Theory</a:t>
            </a:r>
            <a:r>
              <a:rPr lang="en-US" sz="2300" dirty="0" smtClean="0">
                <a:latin typeface="+mn-lt"/>
              </a:rPr>
              <a:t>, if one country in a region fell to communism, the entire surrounding region (and countries) would also fall to communism.</a:t>
            </a:r>
          </a:p>
          <a:p>
            <a:pPr marL="342900" indent="-342900">
              <a:buClr>
                <a:schemeClr val="accent1"/>
              </a:buClr>
              <a:buFont typeface="Wingdings" panose="05000000000000000000" pitchFamily="2" charset="2"/>
              <a:buChar char="§"/>
            </a:pPr>
            <a:r>
              <a:rPr lang="en-US" sz="2300" dirty="0" smtClean="0">
                <a:latin typeface="+mn-lt"/>
              </a:rPr>
              <a:t>Belief in the Domino Theory explains the U.S.’s involvement in the </a:t>
            </a:r>
            <a:r>
              <a:rPr lang="en-US" sz="2300" b="1" dirty="0" smtClean="0">
                <a:latin typeface="+mn-lt"/>
              </a:rPr>
              <a:t>Korean War</a:t>
            </a:r>
            <a:r>
              <a:rPr lang="en-US" sz="2300" b="1" dirty="0">
                <a:latin typeface="+mn-lt"/>
              </a:rPr>
              <a:t> </a:t>
            </a:r>
            <a:r>
              <a:rPr lang="en-US" sz="2300" dirty="0" smtClean="0">
                <a:latin typeface="+mn-lt"/>
              </a:rPr>
              <a:t>and  the </a:t>
            </a:r>
            <a:r>
              <a:rPr lang="en-US" sz="2300" b="1" dirty="0" smtClean="0">
                <a:latin typeface="+mn-lt"/>
              </a:rPr>
              <a:t>Vietnam War</a:t>
            </a:r>
            <a:r>
              <a:rPr lang="en-US" sz="2300" dirty="0" smtClean="0">
                <a:latin typeface="+mn-lt"/>
              </a:rPr>
              <a:t>, as well as supplying arms and aid to numerous groups around the world fighting communism.</a:t>
            </a:r>
          </a:p>
        </p:txBody>
      </p:sp>
      <p:pic>
        <p:nvPicPr>
          <p:cNvPr id="7170" name="Picture 2" descr="https://upload.wikimedia.org/wikipedia/commons/thumb/a/ae/Domino_theory.svg/586px-Domino_theory.svg.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1752600"/>
            <a:ext cx="6907832" cy="18271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0766388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The Cuban Missile Crisis</a:t>
            </a:r>
            <a:endParaRPr lang="en-US" dirty="0"/>
          </a:p>
        </p:txBody>
      </p:sp>
      <p:sp>
        <p:nvSpPr>
          <p:cNvPr id="7" name="TextBox 6"/>
          <p:cNvSpPr txBox="1"/>
          <p:nvPr/>
        </p:nvSpPr>
        <p:spPr>
          <a:xfrm>
            <a:off x="228600" y="1676400"/>
            <a:ext cx="4506686" cy="4693593"/>
          </a:xfrm>
          <a:prstGeom prst="rect">
            <a:avLst/>
          </a:prstGeom>
          <a:noFill/>
        </p:spPr>
        <p:txBody>
          <a:bodyPr wrap="square" rtlCol="0">
            <a:spAutoFit/>
          </a:bodyPr>
          <a:lstStyle/>
          <a:p>
            <a:pPr marL="342900" indent="-342900">
              <a:buClr>
                <a:schemeClr val="accent1"/>
              </a:buClr>
              <a:buFont typeface="Wingdings" panose="05000000000000000000" pitchFamily="2" charset="2"/>
              <a:buChar char="§"/>
            </a:pPr>
            <a:r>
              <a:rPr lang="en-US" sz="2300" dirty="0" smtClean="0">
                <a:latin typeface="+mn-lt"/>
              </a:rPr>
              <a:t>The closest the U.S. and the Soviet Union ever came to actual nuclear war.</a:t>
            </a:r>
          </a:p>
          <a:p>
            <a:pPr marL="342900" indent="-342900">
              <a:buClr>
                <a:schemeClr val="accent1"/>
              </a:buClr>
              <a:buFont typeface="Wingdings" panose="05000000000000000000" pitchFamily="2" charset="2"/>
              <a:buChar char="§"/>
            </a:pPr>
            <a:r>
              <a:rPr lang="en-US" sz="2300" dirty="0" smtClean="0">
                <a:latin typeface="+mn-lt"/>
              </a:rPr>
              <a:t>The Soviet Union placed nuclear missiles in Cuba, only 90 miles from the U.S.</a:t>
            </a:r>
          </a:p>
          <a:p>
            <a:pPr marL="342900" indent="-342900">
              <a:buClr>
                <a:schemeClr val="accent1"/>
              </a:buClr>
              <a:buFont typeface="Wingdings" panose="05000000000000000000" pitchFamily="2" charset="2"/>
              <a:buChar char="§"/>
            </a:pPr>
            <a:r>
              <a:rPr lang="en-US" sz="2300" dirty="0" smtClean="0">
                <a:latin typeface="+mn-lt"/>
              </a:rPr>
              <a:t>President Kennedy ordered a naval blockade of Cuba and put U.S. bombers on alert.</a:t>
            </a:r>
          </a:p>
          <a:p>
            <a:pPr marL="342900" indent="-342900">
              <a:buClr>
                <a:schemeClr val="accent1"/>
              </a:buClr>
              <a:buFont typeface="Wingdings" panose="05000000000000000000" pitchFamily="2" charset="2"/>
              <a:buChar char="§"/>
            </a:pPr>
            <a:r>
              <a:rPr lang="en-US" sz="2300" dirty="0" smtClean="0">
                <a:latin typeface="+mn-lt"/>
              </a:rPr>
              <a:t>The Soviet Union agreed to remove its missiles from Cuba in exchange for the U.S. removing its nuclear missiles from Turkey.</a:t>
            </a:r>
          </a:p>
        </p:txBody>
      </p:sp>
      <p:pic>
        <p:nvPicPr>
          <p:cNvPr id="8194" name="Picture 2" descr="https://upload.wikimedia.org/wikipedia/commons/0/0e/U2_Image_of_Cuban_Missile_Crisi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76800" y="2238241"/>
            <a:ext cx="3945304" cy="31242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5181600" y="5362441"/>
            <a:ext cx="3640504" cy="646331"/>
          </a:xfrm>
          <a:prstGeom prst="rect">
            <a:avLst/>
          </a:prstGeom>
          <a:noFill/>
        </p:spPr>
        <p:txBody>
          <a:bodyPr wrap="square" rtlCol="0">
            <a:spAutoFit/>
          </a:bodyPr>
          <a:lstStyle/>
          <a:p>
            <a:r>
              <a:rPr lang="en-US" dirty="0" smtClean="0"/>
              <a:t>A U-2 spy plane photograph of nuclear missiles in Cuba in 1962</a:t>
            </a:r>
            <a:endParaRPr lang="en-US" dirty="0"/>
          </a:p>
        </p:txBody>
      </p:sp>
    </p:spTree>
    <p:extLst>
      <p:ext uri="{BB962C8B-B14F-4D97-AF65-F5344CB8AC3E}">
        <p14:creationId xmlns:p14="http://schemas.microsoft.com/office/powerpoint/2010/main" val="398106757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The Vietnam War</a:t>
            </a:r>
            <a:endParaRPr lang="en-US" dirty="0"/>
          </a:p>
        </p:txBody>
      </p:sp>
      <p:sp>
        <p:nvSpPr>
          <p:cNvPr id="7" name="TextBox 6"/>
          <p:cNvSpPr txBox="1"/>
          <p:nvPr/>
        </p:nvSpPr>
        <p:spPr>
          <a:xfrm>
            <a:off x="3505200" y="1752600"/>
            <a:ext cx="5181600" cy="4693593"/>
          </a:xfrm>
          <a:prstGeom prst="rect">
            <a:avLst/>
          </a:prstGeom>
          <a:noFill/>
        </p:spPr>
        <p:txBody>
          <a:bodyPr wrap="square" rtlCol="0">
            <a:spAutoFit/>
          </a:bodyPr>
          <a:lstStyle/>
          <a:p>
            <a:pPr marL="342900" indent="-342900">
              <a:buClr>
                <a:schemeClr val="accent1"/>
              </a:buClr>
              <a:buFont typeface="Wingdings" panose="05000000000000000000" pitchFamily="2" charset="2"/>
              <a:buChar char="§"/>
            </a:pPr>
            <a:r>
              <a:rPr lang="en-US" sz="2300" dirty="0" smtClean="0">
                <a:latin typeface="+mn-lt"/>
              </a:rPr>
              <a:t>Believing in the Domino Theory, President Johnson sent U.S. troops to South Vietnam in 1964 to stop the </a:t>
            </a:r>
            <a:r>
              <a:rPr lang="en-US" sz="2300" dirty="0">
                <a:latin typeface="+mn-lt"/>
              </a:rPr>
              <a:t>communist </a:t>
            </a:r>
            <a:r>
              <a:rPr lang="en-US" sz="2300" dirty="0" smtClean="0">
                <a:latin typeface="+mn-lt"/>
              </a:rPr>
              <a:t>aggression from the North </a:t>
            </a:r>
            <a:r>
              <a:rPr lang="en-US" sz="2300" dirty="0">
                <a:latin typeface="+mn-lt"/>
              </a:rPr>
              <a:t>Vietnamese</a:t>
            </a:r>
            <a:r>
              <a:rPr lang="en-US" sz="2300" dirty="0" smtClean="0">
                <a:latin typeface="+mn-lt"/>
              </a:rPr>
              <a:t>.</a:t>
            </a:r>
          </a:p>
          <a:p>
            <a:pPr marL="342900" indent="-342900">
              <a:buClr>
                <a:schemeClr val="accent1"/>
              </a:buClr>
              <a:buFont typeface="Wingdings" panose="05000000000000000000" pitchFamily="2" charset="2"/>
              <a:buChar char="§"/>
            </a:pPr>
            <a:r>
              <a:rPr lang="en-US" sz="2300" dirty="0" smtClean="0">
                <a:latin typeface="+mn-lt"/>
              </a:rPr>
              <a:t>By 1968, the U.S. had over 500,000 troops in South Vietnam. </a:t>
            </a:r>
          </a:p>
          <a:p>
            <a:pPr marL="342900" indent="-342900">
              <a:buClr>
                <a:schemeClr val="accent1"/>
              </a:buClr>
              <a:buFont typeface="Wingdings" panose="05000000000000000000" pitchFamily="2" charset="2"/>
              <a:buChar char="§"/>
            </a:pPr>
            <a:r>
              <a:rPr lang="en-US" sz="2300" dirty="0" smtClean="0">
                <a:latin typeface="+mn-lt"/>
              </a:rPr>
              <a:t>New weapons like napalm and Agent Orange were used by the U.S.</a:t>
            </a:r>
          </a:p>
          <a:p>
            <a:pPr marL="342900" indent="-342900">
              <a:buClr>
                <a:schemeClr val="accent1"/>
              </a:buClr>
              <a:buFont typeface="Wingdings" panose="05000000000000000000" pitchFamily="2" charset="2"/>
              <a:buChar char="§"/>
            </a:pPr>
            <a:r>
              <a:rPr lang="en-US" sz="2300" dirty="0">
                <a:latin typeface="+mn-lt"/>
              </a:rPr>
              <a:t>T</a:t>
            </a:r>
            <a:r>
              <a:rPr lang="en-US" sz="2300" dirty="0" smtClean="0">
                <a:latin typeface="+mn-lt"/>
              </a:rPr>
              <a:t>he North Vietnamese were successful in guerilla warfare in the jungle.</a:t>
            </a:r>
          </a:p>
          <a:p>
            <a:pPr marL="342900" indent="-342900">
              <a:buClr>
                <a:schemeClr val="accent1"/>
              </a:buClr>
              <a:buFont typeface="Wingdings" panose="05000000000000000000" pitchFamily="2" charset="2"/>
              <a:buChar char="§"/>
            </a:pPr>
            <a:r>
              <a:rPr lang="en-US" sz="2300" dirty="0" smtClean="0">
                <a:latin typeface="+mn-lt"/>
              </a:rPr>
              <a:t>Communist leader </a:t>
            </a:r>
            <a:r>
              <a:rPr lang="en-US" sz="2300" b="1" dirty="0" smtClean="0">
                <a:latin typeface="+mn-lt"/>
              </a:rPr>
              <a:t>Ho Chi Minh </a:t>
            </a:r>
            <a:r>
              <a:rPr lang="en-US" sz="2300" dirty="0" smtClean="0">
                <a:latin typeface="+mn-lt"/>
              </a:rPr>
              <a:t>was also popular among the Vietnamese.</a:t>
            </a:r>
          </a:p>
        </p:txBody>
      </p:sp>
      <p:pic>
        <p:nvPicPr>
          <p:cNvPr id="9218" name="Picture 2" descr="https://upload.wikimedia.org/wikipedia/commons/thumb/3/3c/Bombing_in_Vietnam.jpg/170px-Bombing_in_Vietnam.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981200"/>
            <a:ext cx="3044948" cy="370767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45856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Protest in the U.S. </a:t>
            </a:r>
            <a:endParaRPr lang="en-US" dirty="0"/>
          </a:p>
        </p:txBody>
      </p:sp>
      <p:sp>
        <p:nvSpPr>
          <p:cNvPr id="7" name="TextBox 6"/>
          <p:cNvSpPr txBox="1"/>
          <p:nvPr/>
        </p:nvSpPr>
        <p:spPr>
          <a:xfrm>
            <a:off x="3505200" y="1752600"/>
            <a:ext cx="5334000" cy="4693593"/>
          </a:xfrm>
          <a:prstGeom prst="rect">
            <a:avLst/>
          </a:prstGeom>
          <a:noFill/>
        </p:spPr>
        <p:txBody>
          <a:bodyPr wrap="square" rtlCol="0">
            <a:spAutoFit/>
          </a:bodyPr>
          <a:lstStyle/>
          <a:p>
            <a:pPr marL="342900" indent="-342900">
              <a:buClr>
                <a:schemeClr val="accent1"/>
              </a:buClr>
              <a:buFont typeface="Wingdings" panose="05000000000000000000" pitchFamily="2" charset="2"/>
              <a:buChar char="§"/>
            </a:pPr>
            <a:r>
              <a:rPr lang="en-US" sz="2300" dirty="0" smtClean="0">
                <a:latin typeface="+mn-lt"/>
              </a:rPr>
              <a:t>The Vietnam War is the first instance of publicizing of the day-to-day tragedies of war on national TV and newspapers.</a:t>
            </a:r>
          </a:p>
          <a:p>
            <a:pPr marL="342900" indent="-342900">
              <a:buClr>
                <a:schemeClr val="accent1"/>
              </a:buClr>
              <a:buFont typeface="Wingdings" panose="05000000000000000000" pitchFamily="2" charset="2"/>
              <a:buChar char="§"/>
            </a:pPr>
            <a:r>
              <a:rPr lang="en-US" sz="2300" dirty="0" smtClean="0">
                <a:latin typeface="+mn-lt"/>
              </a:rPr>
              <a:t>President Nixon insisted a “</a:t>
            </a:r>
            <a:r>
              <a:rPr lang="en-US" sz="2300" b="1" dirty="0" smtClean="0">
                <a:latin typeface="+mn-lt"/>
              </a:rPr>
              <a:t>silent majority</a:t>
            </a:r>
            <a:r>
              <a:rPr lang="en-US" sz="2300" dirty="0" smtClean="0">
                <a:latin typeface="+mn-lt"/>
              </a:rPr>
              <a:t>” of citizens supported U.S. action in Vietnam. </a:t>
            </a:r>
          </a:p>
          <a:p>
            <a:pPr marL="342900" indent="-342900">
              <a:buClr>
                <a:schemeClr val="accent1"/>
              </a:buClr>
              <a:buFont typeface="Wingdings" panose="05000000000000000000" pitchFamily="2" charset="2"/>
              <a:buChar char="§"/>
            </a:pPr>
            <a:r>
              <a:rPr lang="en-US" sz="2300" dirty="0" smtClean="0">
                <a:latin typeface="+mn-lt"/>
              </a:rPr>
              <a:t>Many distrusted the government’s handling of the war, referred to as the “</a:t>
            </a:r>
            <a:r>
              <a:rPr lang="en-US" sz="2300" b="1" dirty="0" smtClean="0">
                <a:latin typeface="+mn-lt"/>
              </a:rPr>
              <a:t>credibility gap</a:t>
            </a:r>
            <a:r>
              <a:rPr lang="en-US" sz="2300" dirty="0" smtClean="0">
                <a:latin typeface="+mn-lt"/>
              </a:rPr>
              <a:t>”. </a:t>
            </a:r>
          </a:p>
          <a:p>
            <a:pPr marL="342900" indent="-342900">
              <a:buClr>
                <a:schemeClr val="accent1"/>
              </a:buClr>
              <a:buFont typeface="Wingdings" panose="05000000000000000000" pitchFamily="2" charset="2"/>
              <a:buChar char="§"/>
            </a:pPr>
            <a:r>
              <a:rPr lang="en-US" sz="2300" dirty="0" smtClean="0">
                <a:latin typeface="+mn-lt"/>
              </a:rPr>
              <a:t>Anti-war protests were common across the U.S., and some were hostile, such as the Kent State incident in 1969 where 4 college students were killed.</a:t>
            </a:r>
          </a:p>
        </p:txBody>
      </p:sp>
      <p:pic>
        <p:nvPicPr>
          <p:cNvPr id="10242" name="Picture 2" descr="Kent State massacr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2590800"/>
            <a:ext cx="2969623" cy="23622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Tree>
    <p:extLst>
      <p:ext uri="{BB962C8B-B14F-4D97-AF65-F5344CB8AC3E}">
        <p14:creationId xmlns:p14="http://schemas.microsoft.com/office/powerpoint/2010/main" val="410529089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The Result of the Vietnam War</a:t>
            </a:r>
            <a:endParaRPr lang="en-US" dirty="0"/>
          </a:p>
        </p:txBody>
      </p:sp>
      <p:sp>
        <p:nvSpPr>
          <p:cNvPr id="7" name="TextBox 6"/>
          <p:cNvSpPr txBox="1"/>
          <p:nvPr/>
        </p:nvSpPr>
        <p:spPr>
          <a:xfrm>
            <a:off x="457200" y="1752600"/>
            <a:ext cx="8382000" cy="2569934"/>
          </a:xfrm>
          <a:prstGeom prst="rect">
            <a:avLst/>
          </a:prstGeom>
          <a:noFill/>
        </p:spPr>
        <p:txBody>
          <a:bodyPr wrap="square" rtlCol="0">
            <a:spAutoFit/>
          </a:bodyPr>
          <a:lstStyle/>
          <a:p>
            <a:pPr marL="342900" indent="-342900">
              <a:buClr>
                <a:schemeClr val="accent1"/>
              </a:buClr>
              <a:buFont typeface="Wingdings" panose="05000000000000000000" pitchFamily="2" charset="2"/>
              <a:buChar char="§"/>
            </a:pPr>
            <a:r>
              <a:rPr lang="en-US" sz="2300" dirty="0" smtClean="0">
                <a:latin typeface="+mn-lt"/>
              </a:rPr>
              <a:t>The U.S. agrees to withdraw from the war in 1973 in exchange for the North Vietnamese releasing POWs.</a:t>
            </a:r>
          </a:p>
          <a:p>
            <a:pPr marL="342900" indent="-342900">
              <a:buClr>
                <a:schemeClr val="accent1"/>
              </a:buClr>
              <a:buFont typeface="Wingdings" panose="05000000000000000000" pitchFamily="2" charset="2"/>
              <a:buChar char="§"/>
            </a:pPr>
            <a:r>
              <a:rPr lang="en-US" sz="2300" dirty="0" smtClean="0">
                <a:latin typeface="+mn-lt"/>
              </a:rPr>
              <a:t>Over 58,000 American troops had been killed.</a:t>
            </a:r>
          </a:p>
          <a:p>
            <a:pPr marL="342900" indent="-342900">
              <a:buClr>
                <a:schemeClr val="accent1"/>
              </a:buClr>
              <a:buFont typeface="Wingdings" panose="05000000000000000000" pitchFamily="2" charset="2"/>
              <a:buChar char="§"/>
            </a:pPr>
            <a:r>
              <a:rPr lang="en-US" sz="2300" dirty="0" smtClean="0">
                <a:latin typeface="+mn-lt"/>
              </a:rPr>
              <a:t>Cost of over $25 billion per year to U.S. taxpayers</a:t>
            </a:r>
          </a:p>
          <a:p>
            <a:pPr marL="342900" indent="-342900">
              <a:buClr>
                <a:schemeClr val="accent1"/>
              </a:buClr>
              <a:buFont typeface="Wingdings" panose="05000000000000000000" pitchFamily="2" charset="2"/>
              <a:buChar char="§"/>
            </a:pPr>
            <a:r>
              <a:rPr lang="en-US" sz="2300" dirty="0" smtClean="0">
                <a:latin typeface="+mn-lt"/>
              </a:rPr>
              <a:t>Communist North Vietnamese captured Saigon </a:t>
            </a:r>
            <a:r>
              <a:rPr lang="en-US" sz="2300" dirty="0">
                <a:latin typeface="+mn-lt"/>
              </a:rPr>
              <a:t>in 1975 </a:t>
            </a:r>
            <a:r>
              <a:rPr lang="en-US" sz="2300" dirty="0" smtClean="0">
                <a:latin typeface="+mn-lt"/>
              </a:rPr>
              <a:t>(now called Ho Chi Minh City)</a:t>
            </a:r>
          </a:p>
          <a:p>
            <a:pPr marL="342900" indent="-342900">
              <a:buClr>
                <a:schemeClr val="accent1"/>
              </a:buClr>
              <a:buFont typeface="Wingdings" panose="05000000000000000000" pitchFamily="2" charset="2"/>
              <a:buChar char="§"/>
            </a:pPr>
            <a:endParaRPr lang="en-US" sz="2300" dirty="0" smtClean="0">
              <a:latin typeface="+mn-lt"/>
            </a:endParaRPr>
          </a:p>
        </p:txBody>
      </p:sp>
      <p:pic>
        <p:nvPicPr>
          <p:cNvPr id="11266" name="Picture 2" descr="https://upload.wikimedia.org/wikipedia/commons/thumb/e/e0/Hanoi-taxi-march1973.jpg/220px-Hanoi-taxi-march197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7800" y="4114800"/>
            <a:ext cx="3505200" cy="231024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4953000" y="4946757"/>
            <a:ext cx="3657600" cy="646331"/>
          </a:xfrm>
          <a:prstGeom prst="rect">
            <a:avLst/>
          </a:prstGeom>
          <a:noFill/>
        </p:spPr>
        <p:txBody>
          <a:bodyPr wrap="square" rtlCol="0">
            <a:spAutoFit/>
          </a:bodyPr>
          <a:lstStyle/>
          <a:p>
            <a:r>
              <a:rPr lang="en-US" dirty="0" smtClean="0"/>
              <a:t>Released POWs from North Vietnamese prison camps in 1973</a:t>
            </a:r>
            <a:endParaRPr lang="en-US" dirty="0"/>
          </a:p>
        </p:txBody>
      </p:sp>
    </p:spTree>
    <p:extLst>
      <p:ext uri="{BB962C8B-B14F-4D97-AF65-F5344CB8AC3E}">
        <p14:creationId xmlns:p14="http://schemas.microsoft.com/office/powerpoint/2010/main" val="68721844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Civil Rights and the Supreme Court</a:t>
            </a:r>
            <a:endParaRPr lang="en-US" dirty="0"/>
          </a:p>
        </p:txBody>
      </p:sp>
      <p:sp>
        <p:nvSpPr>
          <p:cNvPr id="7" name="TextBox 6"/>
          <p:cNvSpPr txBox="1"/>
          <p:nvPr/>
        </p:nvSpPr>
        <p:spPr>
          <a:xfrm>
            <a:off x="457200" y="1600200"/>
            <a:ext cx="8382000" cy="5047536"/>
          </a:xfrm>
          <a:prstGeom prst="rect">
            <a:avLst/>
          </a:prstGeom>
          <a:noFill/>
        </p:spPr>
        <p:txBody>
          <a:bodyPr wrap="square" rtlCol="0">
            <a:spAutoFit/>
          </a:bodyPr>
          <a:lstStyle/>
          <a:p>
            <a:pPr marL="342900" indent="-342900">
              <a:buClr>
                <a:schemeClr val="accent1"/>
              </a:buClr>
              <a:buFont typeface="Wingdings" panose="05000000000000000000" pitchFamily="2" charset="2"/>
              <a:buChar char="§"/>
            </a:pPr>
            <a:r>
              <a:rPr lang="en-US" sz="2300" b="1" dirty="0" smtClean="0">
                <a:latin typeface="+mn-lt"/>
              </a:rPr>
              <a:t>HERNANDEZ v. TEXAS – 1954</a:t>
            </a:r>
          </a:p>
          <a:p>
            <a:pPr marL="800100" lvl="1" indent="-342900">
              <a:buClr>
                <a:schemeClr val="accent1"/>
              </a:buClr>
              <a:buFont typeface="Wingdings" panose="05000000000000000000" pitchFamily="2" charset="2"/>
              <a:buChar char="§"/>
            </a:pPr>
            <a:r>
              <a:rPr lang="en-US" sz="2300" dirty="0" smtClean="0">
                <a:latin typeface="+mn-lt"/>
              </a:rPr>
              <a:t>Hernandez , convicted of murder, appealed because his jury was all white and was not a fair representation of his peers.</a:t>
            </a:r>
          </a:p>
          <a:p>
            <a:pPr marL="800100" lvl="1" indent="-342900">
              <a:buClr>
                <a:schemeClr val="accent1"/>
              </a:buClr>
              <a:buFont typeface="Wingdings" panose="05000000000000000000" pitchFamily="2" charset="2"/>
              <a:buChar char="§"/>
            </a:pPr>
            <a:r>
              <a:rPr lang="en-US" sz="2300" dirty="0" smtClean="0">
                <a:latin typeface="+mn-lt"/>
              </a:rPr>
              <a:t>The Supreme Court stated that the 14</a:t>
            </a:r>
            <a:r>
              <a:rPr lang="en-US" sz="2300" baseline="30000" dirty="0" smtClean="0">
                <a:latin typeface="+mn-lt"/>
              </a:rPr>
              <a:t>th</a:t>
            </a:r>
            <a:r>
              <a:rPr lang="en-US" sz="2300" dirty="0" smtClean="0">
                <a:latin typeface="+mn-lt"/>
              </a:rPr>
              <a:t> Amendment protects both race and ethnicity, which includes Mexican Americans.</a:t>
            </a:r>
            <a:endParaRPr lang="en-US" sz="2300" dirty="0">
              <a:latin typeface="+mn-lt"/>
            </a:endParaRPr>
          </a:p>
          <a:p>
            <a:pPr marL="342900" indent="-342900">
              <a:buClr>
                <a:schemeClr val="accent1"/>
              </a:buClr>
              <a:buFont typeface="Wingdings" panose="05000000000000000000" pitchFamily="2" charset="2"/>
              <a:buChar char="§"/>
            </a:pPr>
            <a:r>
              <a:rPr lang="en-US" sz="2300" b="1" dirty="0" smtClean="0">
                <a:latin typeface="+mn-lt"/>
              </a:rPr>
              <a:t>WISCONSIN v. YODER – 1972 </a:t>
            </a:r>
          </a:p>
          <a:p>
            <a:pPr marL="800100" lvl="1" indent="-342900">
              <a:buClr>
                <a:schemeClr val="accent1"/>
              </a:buClr>
              <a:buFont typeface="Wingdings" panose="05000000000000000000" pitchFamily="2" charset="2"/>
              <a:buChar char="§"/>
            </a:pPr>
            <a:r>
              <a:rPr lang="en-US" sz="2300" dirty="0" smtClean="0">
                <a:latin typeface="+mn-lt"/>
              </a:rPr>
              <a:t>Yoder, an Amish father, was required to send his son to public school despite religious objection.</a:t>
            </a:r>
          </a:p>
          <a:p>
            <a:pPr marL="800100" lvl="1" indent="-342900">
              <a:buClr>
                <a:schemeClr val="accent1"/>
              </a:buClr>
              <a:buFont typeface="Wingdings" panose="05000000000000000000" pitchFamily="2" charset="2"/>
              <a:buChar char="§"/>
            </a:pPr>
            <a:r>
              <a:rPr lang="en-US" sz="2300" dirty="0" smtClean="0">
                <a:latin typeface="+mn-lt"/>
              </a:rPr>
              <a:t>The Supreme Court ruled school attendance law violated their 1</a:t>
            </a:r>
            <a:r>
              <a:rPr lang="en-US" sz="2300" baseline="30000" dirty="0" smtClean="0">
                <a:latin typeface="+mn-lt"/>
              </a:rPr>
              <a:t>st</a:t>
            </a:r>
            <a:r>
              <a:rPr lang="en-US" sz="2300" dirty="0" smtClean="0">
                <a:latin typeface="+mn-lt"/>
              </a:rPr>
              <a:t> Amendment right of freedom exercise of religion.</a:t>
            </a:r>
            <a:endParaRPr lang="en-US" sz="2300" dirty="0">
              <a:latin typeface="+mn-lt"/>
            </a:endParaRPr>
          </a:p>
          <a:p>
            <a:pPr marL="342900" indent="-342900">
              <a:buClr>
                <a:schemeClr val="accent1"/>
              </a:buClr>
              <a:buFont typeface="Wingdings" panose="05000000000000000000" pitchFamily="2" charset="2"/>
              <a:buChar char="§"/>
            </a:pPr>
            <a:r>
              <a:rPr lang="en-US" sz="2300" b="1" dirty="0" smtClean="0">
                <a:latin typeface="+mn-lt"/>
              </a:rPr>
              <a:t>WHITE v. REGESTER – 1973</a:t>
            </a:r>
          </a:p>
          <a:p>
            <a:pPr marL="800100" lvl="1" indent="-342900">
              <a:buClr>
                <a:schemeClr val="accent1"/>
              </a:buClr>
              <a:buFont typeface="Wingdings" panose="05000000000000000000" pitchFamily="2" charset="2"/>
              <a:buChar char="§"/>
            </a:pPr>
            <a:r>
              <a:rPr lang="en-US" sz="2300" dirty="0" smtClean="0">
                <a:latin typeface="+mn-lt"/>
              </a:rPr>
              <a:t>Bexar and Dallas county election districts were drawn to put minority representation at a disadvantage.</a:t>
            </a:r>
          </a:p>
          <a:p>
            <a:pPr marL="800100" lvl="1" indent="-342900">
              <a:buClr>
                <a:schemeClr val="accent1"/>
              </a:buClr>
              <a:buFont typeface="Wingdings" panose="05000000000000000000" pitchFamily="2" charset="2"/>
              <a:buChar char="§"/>
            </a:pPr>
            <a:r>
              <a:rPr lang="en-US" sz="2300" dirty="0" smtClean="0">
                <a:latin typeface="+mn-lt"/>
              </a:rPr>
              <a:t>Supreme Court ruled this was discriminatory.</a:t>
            </a:r>
          </a:p>
        </p:txBody>
      </p:sp>
    </p:spTree>
    <p:extLst>
      <p:ext uri="{BB962C8B-B14F-4D97-AF65-F5344CB8AC3E}">
        <p14:creationId xmlns:p14="http://schemas.microsoft.com/office/powerpoint/2010/main" val="35423782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Arts and Literature, 1950 - 1970</a:t>
            </a:r>
            <a:endParaRPr lang="en-US" dirty="0"/>
          </a:p>
        </p:txBody>
      </p:sp>
      <p:sp>
        <p:nvSpPr>
          <p:cNvPr id="7" name="TextBox 6"/>
          <p:cNvSpPr txBox="1"/>
          <p:nvPr/>
        </p:nvSpPr>
        <p:spPr>
          <a:xfrm>
            <a:off x="457200" y="1600200"/>
            <a:ext cx="8229600" cy="1862048"/>
          </a:xfrm>
          <a:prstGeom prst="rect">
            <a:avLst/>
          </a:prstGeom>
          <a:noFill/>
        </p:spPr>
        <p:txBody>
          <a:bodyPr wrap="square" rtlCol="0">
            <a:spAutoFit/>
          </a:bodyPr>
          <a:lstStyle/>
          <a:p>
            <a:pPr marL="342900" indent="-342900">
              <a:buClr>
                <a:schemeClr val="accent1"/>
              </a:buClr>
              <a:buFont typeface="Wingdings" panose="05000000000000000000" pitchFamily="2" charset="2"/>
              <a:buChar char="§"/>
            </a:pPr>
            <a:r>
              <a:rPr lang="en-US" sz="2300" b="1" dirty="0" smtClean="0">
                <a:latin typeface="+mn-lt"/>
              </a:rPr>
              <a:t>BEAT GENERATION </a:t>
            </a:r>
          </a:p>
          <a:p>
            <a:pPr marL="800100" lvl="1" indent="-342900">
              <a:buClr>
                <a:schemeClr val="accent1"/>
              </a:buClr>
              <a:buFont typeface="Wingdings" panose="05000000000000000000" pitchFamily="2" charset="2"/>
              <a:buChar char="§"/>
            </a:pPr>
            <a:r>
              <a:rPr lang="en-US" sz="2300" dirty="0" smtClean="0">
                <a:latin typeface="+mn-lt"/>
              </a:rPr>
              <a:t>Founded by Allen Ginsberg and Jack Kerouac in the 1950s</a:t>
            </a:r>
          </a:p>
          <a:p>
            <a:pPr marL="800100" lvl="1" indent="-342900">
              <a:buClr>
                <a:schemeClr val="accent1"/>
              </a:buClr>
              <a:buFont typeface="Wingdings" panose="05000000000000000000" pitchFamily="2" charset="2"/>
              <a:buChar char="§"/>
            </a:pPr>
            <a:r>
              <a:rPr lang="en-US" sz="2300" dirty="0" smtClean="0">
                <a:latin typeface="+mn-lt"/>
              </a:rPr>
              <a:t>Rebelled against conformity; counter-cultural</a:t>
            </a:r>
          </a:p>
          <a:p>
            <a:pPr marL="800100" lvl="1" indent="-342900">
              <a:buClr>
                <a:schemeClr val="accent1"/>
              </a:buClr>
              <a:buFont typeface="Wingdings" panose="05000000000000000000" pitchFamily="2" charset="2"/>
              <a:buChar char="§"/>
            </a:pPr>
            <a:r>
              <a:rPr lang="en-US" sz="2300" dirty="0" smtClean="0">
                <a:latin typeface="+mn-lt"/>
              </a:rPr>
              <a:t>Experimented with sexuality and drugs</a:t>
            </a:r>
          </a:p>
          <a:p>
            <a:pPr marL="800100" lvl="1" indent="-342900">
              <a:buClr>
                <a:schemeClr val="accent1"/>
              </a:buClr>
              <a:buFont typeface="Wingdings" panose="05000000000000000000" pitchFamily="2" charset="2"/>
              <a:buChar char="§"/>
            </a:pPr>
            <a:r>
              <a:rPr lang="en-US" sz="2300" dirty="0" smtClean="0">
                <a:latin typeface="+mn-lt"/>
              </a:rPr>
              <a:t>Evolved into the “hippie movement” of the 1960s and 1970s</a:t>
            </a:r>
            <a:endParaRPr lang="en-US" sz="2300" dirty="0">
              <a:latin typeface="+mn-lt"/>
            </a:endParaRPr>
          </a:p>
        </p:txBody>
      </p:sp>
      <p:pic>
        <p:nvPicPr>
          <p:cNvPr id="4" name="Picture 3"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84693" y="3833949"/>
            <a:ext cx="3102107" cy="1976504"/>
          </a:xfrm>
          <a:prstGeom prst="rect">
            <a:avLst/>
          </a:prstGeom>
          <a:ln>
            <a:noFill/>
          </a:ln>
          <a:effectLst>
            <a:outerShdw blurRad="292100" dist="139700" dir="2700000" algn="tl" rotWithShape="0">
              <a:srgbClr val="333333">
                <a:alpha val="65000"/>
              </a:srgbClr>
            </a:outerShdw>
          </a:effectLst>
        </p:spPr>
      </p:pic>
      <p:sp>
        <p:nvSpPr>
          <p:cNvPr id="5" name="Rectangle 4"/>
          <p:cNvSpPr/>
          <p:nvPr/>
        </p:nvSpPr>
        <p:spPr>
          <a:xfrm>
            <a:off x="457200" y="3810000"/>
            <a:ext cx="4876800" cy="1862048"/>
          </a:xfrm>
          <a:prstGeom prst="rect">
            <a:avLst/>
          </a:prstGeom>
        </p:spPr>
        <p:txBody>
          <a:bodyPr wrap="square">
            <a:spAutoFit/>
          </a:bodyPr>
          <a:lstStyle/>
          <a:p>
            <a:pPr marL="342900" indent="-342900">
              <a:buClr>
                <a:schemeClr val="accent1"/>
              </a:buClr>
              <a:buFont typeface="Wingdings" panose="05000000000000000000" pitchFamily="2" charset="2"/>
              <a:buChar char="§"/>
            </a:pPr>
            <a:r>
              <a:rPr lang="en-US" sz="2300" b="1" dirty="0">
                <a:latin typeface="+mn-lt"/>
              </a:rPr>
              <a:t>CHICANO MURAL MOVEMENT</a:t>
            </a:r>
          </a:p>
          <a:p>
            <a:pPr marL="800100" lvl="1" indent="-342900">
              <a:buClr>
                <a:schemeClr val="accent1"/>
              </a:buClr>
              <a:buFont typeface="Wingdings" panose="05000000000000000000" pitchFamily="2" charset="2"/>
              <a:buChar char="§"/>
            </a:pPr>
            <a:r>
              <a:rPr lang="en-US" sz="2300" dirty="0">
                <a:latin typeface="+mn-lt"/>
              </a:rPr>
              <a:t>Mexican American murals in the barrios throughout the Southwest that depicted the need for identity and justice.</a:t>
            </a:r>
          </a:p>
        </p:txBody>
      </p:sp>
    </p:spTree>
    <p:extLst>
      <p:ext uri="{BB962C8B-B14F-4D97-AF65-F5344CB8AC3E}">
        <p14:creationId xmlns:p14="http://schemas.microsoft.com/office/powerpoint/2010/main" val="13033402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Music, 1950 - 1970</a:t>
            </a:r>
            <a:endParaRPr lang="en-US" dirty="0"/>
          </a:p>
        </p:txBody>
      </p:sp>
      <p:sp>
        <p:nvSpPr>
          <p:cNvPr id="7" name="TextBox 6"/>
          <p:cNvSpPr txBox="1"/>
          <p:nvPr/>
        </p:nvSpPr>
        <p:spPr>
          <a:xfrm>
            <a:off x="228600" y="1403462"/>
            <a:ext cx="5867400" cy="5401479"/>
          </a:xfrm>
          <a:prstGeom prst="rect">
            <a:avLst/>
          </a:prstGeom>
          <a:noFill/>
        </p:spPr>
        <p:txBody>
          <a:bodyPr wrap="square" rtlCol="0">
            <a:spAutoFit/>
          </a:bodyPr>
          <a:lstStyle/>
          <a:p>
            <a:pPr lvl="1">
              <a:buClr>
                <a:schemeClr val="accent1"/>
              </a:buClr>
            </a:pPr>
            <a:endParaRPr lang="en-US" sz="2300" dirty="0" smtClean="0">
              <a:latin typeface="+mn-lt"/>
            </a:endParaRPr>
          </a:p>
          <a:p>
            <a:pPr marL="342900" indent="-342900">
              <a:buClr>
                <a:schemeClr val="accent1"/>
              </a:buClr>
              <a:buFont typeface="Wingdings" panose="05000000000000000000" pitchFamily="2" charset="2"/>
              <a:buChar char="§"/>
            </a:pPr>
            <a:r>
              <a:rPr lang="en-US" sz="2300" b="1" dirty="0" smtClean="0">
                <a:latin typeface="+mn-lt"/>
              </a:rPr>
              <a:t>Country and Western</a:t>
            </a:r>
            <a:r>
              <a:rPr lang="en-US" sz="2300" dirty="0" smtClean="0">
                <a:latin typeface="+mn-lt"/>
              </a:rPr>
              <a:t> music developed during WWII, but emerged in the 1950s as a “poor man’s swing” in the rural areas of Texas and Oklahoma.</a:t>
            </a:r>
          </a:p>
          <a:p>
            <a:pPr marL="800100" lvl="1" indent="-342900">
              <a:buClr>
                <a:schemeClr val="accent1"/>
              </a:buClr>
              <a:buFont typeface="Wingdings" panose="05000000000000000000" pitchFamily="2" charset="2"/>
              <a:buChar char="§"/>
            </a:pPr>
            <a:endParaRPr lang="en-US" sz="2300" b="1" dirty="0" smtClean="0">
              <a:latin typeface="+mn-lt"/>
            </a:endParaRPr>
          </a:p>
          <a:p>
            <a:pPr marL="342900" indent="-342900">
              <a:buClr>
                <a:schemeClr val="accent1"/>
              </a:buClr>
              <a:buFont typeface="Wingdings" panose="05000000000000000000" pitchFamily="2" charset="2"/>
              <a:buChar char="§"/>
            </a:pPr>
            <a:r>
              <a:rPr lang="en-US" sz="2300" b="1" dirty="0" smtClean="0">
                <a:latin typeface="+mn-lt"/>
              </a:rPr>
              <a:t>Rock and Roll </a:t>
            </a:r>
            <a:r>
              <a:rPr lang="en-US" sz="2300" dirty="0" smtClean="0">
                <a:latin typeface="+mn-lt"/>
              </a:rPr>
              <a:t>music began in the late 1950s and gained popularity in the 1960s and 1970s </a:t>
            </a:r>
          </a:p>
          <a:p>
            <a:pPr marL="800100" lvl="1" indent="-342900">
              <a:buClr>
                <a:schemeClr val="accent1"/>
              </a:buClr>
              <a:buFont typeface="Wingdings" panose="05000000000000000000" pitchFamily="2" charset="2"/>
              <a:buChar char="§"/>
            </a:pPr>
            <a:r>
              <a:rPr lang="en-US" sz="2300" dirty="0" smtClean="0">
                <a:latin typeface="+mn-lt"/>
              </a:rPr>
              <a:t>Blend of jazz, gospel, blues, and country and western</a:t>
            </a:r>
          </a:p>
          <a:p>
            <a:pPr marL="800100" lvl="1" indent="-342900">
              <a:buClr>
                <a:schemeClr val="accent1"/>
              </a:buClr>
              <a:buFont typeface="Wingdings" panose="05000000000000000000" pitchFamily="2" charset="2"/>
              <a:buChar char="§"/>
            </a:pPr>
            <a:r>
              <a:rPr lang="en-US" sz="2300" dirty="0" smtClean="0">
                <a:latin typeface="+mn-lt"/>
              </a:rPr>
              <a:t>Would not have been possible without the invention of the electric guitar and popularization of “mobile” radios.</a:t>
            </a:r>
          </a:p>
          <a:p>
            <a:pPr marL="342900" indent="-342900">
              <a:buClr>
                <a:schemeClr val="accent1"/>
              </a:buClr>
              <a:buFont typeface="Wingdings" panose="05000000000000000000" pitchFamily="2" charset="2"/>
              <a:buChar char="§"/>
            </a:pPr>
            <a:endParaRPr lang="en-US" sz="2300" dirty="0" smtClean="0">
              <a:latin typeface="+mn-lt"/>
            </a:endParaRPr>
          </a:p>
        </p:txBody>
      </p:sp>
      <p:pic>
        <p:nvPicPr>
          <p:cNvPr id="3" name="Picture 2"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77000" y="1828800"/>
            <a:ext cx="2005723" cy="3629404"/>
          </a:xfrm>
          <a:prstGeom prst="rect">
            <a:avLst/>
          </a:prstGeom>
          <a:ln>
            <a:noFill/>
          </a:ln>
          <a:effectLst>
            <a:outerShdw blurRad="292100" dist="139700" dir="2700000" algn="tl" rotWithShape="0">
              <a:srgbClr val="333333">
                <a:alpha val="65000"/>
              </a:srgbClr>
            </a:outerShdw>
          </a:effectLst>
        </p:spPr>
      </p:pic>
      <p:sp>
        <p:nvSpPr>
          <p:cNvPr id="4" name="TextBox 3"/>
          <p:cNvSpPr txBox="1"/>
          <p:nvPr/>
        </p:nvSpPr>
        <p:spPr>
          <a:xfrm>
            <a:off x="6374961" y="5698876"/>
            <a:ext cx="2209800" cy="369332"/>
          </a:xfrm>
          <a:prstGeom prst="rect">
            <a:avLst/>
          </a:prstGeom>
          <a:noFill/>
        </p:spPr>
        <p:txBody>
          <a:bodyPr wrap="square" rtlCol="0">
            <a:spAutoFit/>
          </a:bodyPr>
          <a:lstStyle/>
          <a:p>
            <a:r>
              <a:rPr lang="en-US" dirty="0" smtClean="0"/>
              <a:t>Elvis Presley, 1957</a:t>
            </a:r>
            <a:endParaRPr lang="en-US" dirty="0"/>
          </a:p>
        </p:txBody>
      </p:sp>
    </p:spTree>
    <p:extLst>
      <p:ext uri="{BB962C8B-B14F-4D97-AF65-F5344CB8AC3E}">
        <p14:creationId xmlns:p14="http://schemas.microsoft.com/office/powerpoint/2010/main" val="47743734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18872"/>
            <a:ext cx="8382000" cy="1636776"/>
          </a:xfrm>
        </p:spPr>
        <p:txBody>
          <a:bodyPr/>
          <a:lstStyle/>
          <a:p>
            <a:pPr algn="ctr"/>
            <a:r>
              <a:rPr lang="en-US" dirty="0" smtClean="0"/>
              <a:t>US History EOC Review</a:t>
            </a:r>
            <a:br>
              <a:rPr lang="en-US" dirty="0" smtClean="0"/>
            </a:br>
            <a:r>
              <a:rPr lang="en-US" dirty="0" smtClean="0"/>
              <a:t>DAY </a:t>
            </a:r>
            <a:r>
              <a:rPr lang="en-US" dirty="0"/>
              <a:t>9</a:t>
            </a:r>
          </a:p>
        </p:txBody>
      </p:sp>
      <p:sp>
        <p:nvSpPr>
          <p:cNvPr id="3" name="Text Placeholder 2"/>
          <p:cNvSpPr>
            <a:spLocks noGrp="1"/>
          </p:cNvSpPr>
          <p:nvPr>
            <p:ph type="body" idx="1"/>
          </p:nvPr>
        </p:nvSpPr>
        <p:spPr/>
        <p:txBody>
          <a:bodyPr>
            <a:normAutofit lnSpcReduction="10000"/>
          </a:bodyPr>
          <a:lstStyle/>
          <a:p>
            <a:r>
              <a:rPr lang="en-US" sz="2800" dirty="0" smtClean="0"/>
              <a:t>Crisis and Recovery</a:t>
            </a:r>
          </a:p>
          <a:p>
            <a:r>
              <a:rPr lang="en-US" dirty="0" smtClean="0"/>
              <a:t>READINESS STANDARDS – TEKS 10D, 11A, 13A, 17E, 21A</a:t>
            </a:r>
            <a:endParaRPr lang="en-US" dirty="0"/>
          </a:p>
        </p:txBody>
      </p:sp>
      <p:sp>
        <p:nvSpPr>
          <p:cNvPr id="4" name="Footer Placeholder 3"/>
          <p:cNvSpPr>
            <a:spLocks noGrp="1"/>
          </p:cNvSpPr>
          <p:nvPr>
            <p:ph type="ftr" sz="quarter" idx="11"/>
          </p:nvPr>
        </p:nvSpPr>
        <p:spPr>
          <a:xfrm>
            <a:off x="7315200" y="6400800"/>
            <a:ext cx="1702804" cy="304801"/>
          </a:xfrm>
        </p:spPr>
        <p:txBody>
          <a:bodyPr/>
          <a:lstStyle/>
          <a:p>
            <a:r>
              <a:rPr lang="en-US" dirty="0" smtClean="0"/>
              <a:t>© Hedgehog Learning</a:t>
            </a:r>
            <a:endParaRPr lang="en-US" dirty="0"/>
          </a:p>
        </p:txBody>
      </p:sp>
      <p:sp>
        <p:nvSpPr>
          <p:cNvPr id="6" name="TextBox 5"/>
          <p:cNvSpPr txBox="1"/>
          <p:nvPr/>
        </p:nvSpPr>
        <p:spPr>
          <a:xfrm>
            <a:off x="3962400" y="2830936"/>
            <a:ext cx="4953000" cy="4247317"/>
          </a:xfrm>
          <a:prstGeom prst="rect">
            <a:avLst/>
          </a:prstGeom>
          <a:noFill/>
        </p:spPr>
        <p:txBody>
          <a:bodyPr wrap="square" rtlCol="0">
            <a:spAutoFit/>
          </a:bodyPr>
          <a:lstStyle/>
          <a:p>
            <a:r>
              <a:rPr lang="en-US" b="1" dirty="0" smtClean="0"/>
              <a:t>Today’s Objectives</a:t>
            </a:r>
            <a:r>
              <a:rPr lang="en-US" dirty="0" smtClean="0"/>
              <a:t>:</a:t>
            </a:r>
          </a:p>
          <a:p>
            <a:endParaRPr lang="en-US" dirty="0" smtClean="0"/>
          </a:p>
          <a:p>
            <a:r>
              <a:rPr lang="en-US" dirty="0" smtClean="0"/>
              <a:t>I will explain and analyze…</a:t>
            </a:r>
          </a:p>
          <a:p>
            <a:pPr marL="285750" indent="-285750">
              <a:buFont typeface="Arial" panose="020B0604020202020204" pitchFamily="34" charset="0"/>
              <a:buChar char="•"/>
            </a:pPr>
            <a:r>
              <a:rPr lang="en-US" dirty="0" smtClean="0"/>
              <a:t>The end of the Cold War</a:t>
            </a:r>
          </a:p>
          <a:p>
            <a:pPr marL="285750" indent="-285750">
              <a:buFont typeface="Arial" panose="020B0604020202020204" pitchFamily="34" charset="0"/>
              <a:buChar char="•"/>
            </a:pPr>
            <a:r>
              <a:rPr lang="en-US" dirty="0" smtClean="0"/>
              <a:t>U.S. involvement in the Middle East such as the Camp David Accords, Iran-Contra Affair, Iran Hostage Crisis, and the Gulf War</a:t>
            </a:r>
          </a:p>
          <a:p>
            <a:pPr marL="285750" indent="-285750">
              <a:buFont typeface="Arial" panose="020B0604020202020204" pitchFamily="34" charset="0"/>
              <a:buChar char="•"/>
            </a:pPr>
            <a:r>
              <a:rPr lang="en-US" dirty="0" smtClean="0"/>
              <a:t>Trade policies and alliances such as NAFTA, OPEC, and GATT</a:t>
            </a:r>
          </a:p>
          <a:p>
            <a:pPr marL="285750" indent="-285750">
              <a:buFont typeface="Arial" panose="020B0604020202020204" pitchFamily="34" charset="0"/>
              <a:buChar char="•"/>
            </a:pPr>
            <a:r>
              <a:rPr lang="en-US" dirty="0" smtClean="0"/>
              <a:t>Free speech issues addressed in </a:t>
            </a:r>
            <a:r>
              <a:rPr lang="en-US" i="1" dirty="0" smtClean="0"/>
              <a:t>Tinker v. Des Moines</a:t>
            </a:r>
          </a:p>
          <a:p>
            <a:pPr marL="285750" indent="-285750">
              <a:buFont typeface="Arial" panose="020B0604020202020204" pitchFamily="34" charset="0"/>
              <a:buChar char="•"/>
            </a:pPr>
            <a:r>
              <a:rPr lang="en-US" dirty="0" smtClean="0"/>
              <a:t>Migration patterns within the U.S.</a:t>
            </a:r>
          </a:p>
          <a:p>
            <a:pPr marL="285750" indent="-285750">
              <a:buFont typeface="Arial" panose="020B0604020202020204" pitchFamily="34" charset="0"/>
              <a:buChar char="•"/>
            </a:pPr>
            <a:endParaRPr lang="en-US" dirty="0" smtClean="0"/>
          </a:p>
          <a:p>
            <a:pPr marL="285750" indent="-285750">
              <a:buFont typeface="Arial" panose="020B0604020202020204" pitchFamily="34" charset="0"/>
              <a:buChar char="•"/>
            </a:pPr>
            <a:endParaRPr lang="en-US" dirty="0" smtClean="0"/>
          </a:p>
          <a:p>
            <a:endParaRPr lang="en-US" dirty="0" smtClean="0"/>
          </a:p>
        </p:txBody>
      </p:sp>
      <p:pic>
        <p:nvPicPr>
          <p:cNvPr id="5" name="Picture 4"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400" y="3048000"/>
            <a:ext cx="3217333" cy="24384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46601350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Freedom of Speech</a:t>
            </a:r>
            <a:endParaRPr lang="en-US" dirty="0"/>
          </a:p>
        </p:txBody>
      </p:sp>
      <p:pic>
        <p:nvPicPr>
          <p:cNvPr id="23554" name="Picture 2" descr="http://cbldf.org/wp-content/uploads/2013/05/des-moines-23jp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1676400"/>
            <a:ext cx="7205692" cy="19812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56754" y="3939247"/>
            <a:ext cx="8758646" cy="2215991"/>
          </a:xfrm>
          <a:prstGeom prst="rect">
            <a:avLst/>
          </a:prstGeom>
          <a:noFill/>
        </p:spPr>
        <p:txBody>
          <a:bodyPr wrap="square" rtlCol="0">
            <a:spAutoFit/>
          </a:bodyPr>
          <a:lstStyle/>
          <a:p>
            <a:pPr marL="342900" indent="-342900">
              <a:buClr>
                <a:schemeClr val="accent1"/>
              </a:buClr>
              <a:buFont typeface="Wingdings" panose="05000000000000000000" pitchFamily="2" charset="2"/>
              <a:buChar char="§"/>
            </a:pPr>
            <a:r>
              <a:rPr lang="en-US" sz="2300" b="1" dirty="0" smtClean="0">
                <a:latin typeface="+mn-lt"/>
              </a:rPr>
              <a:t>TINKER v. DES MOINES – 1969</a:t>
            </a:r>
          </a:p>
          <a:p>
            <a:pPr marL="800100" lvl="1" indent="-342900">
              <a:buClr>
                <a:schemeClr val="accent1"/>
              </a:buClr>
              <a:buFont typeface="Wingdings" panose="05000000000000000000" pitchFamily="2" charset="2"/>
              <a:buChar char="§"/>
            </a:pPr>
            <a:r>
              <a:rPr lang="en-US" sz="2300" dirty="0" smtClean="0">
                <a:latin typeface="+mn-lt"/>
              </a:rPr>
              <a:t>During the Vietnam War, two students were suspended for wearing arm bands to school to protest the war.</a:t>
            </a:r>
          </a:p>
          <a:p>
            <a:pPr marL="800100" lvl="1" indent="-342900">
              <a:buClr>
                <a:schemeClr val="accent1"/>
              </a:buClr>
              <a:buFont typeface="Wingdings" panose="05000000000000000000" pitchFamily="2" charset="2"/>
              <a:buChar char="§"/>
            </a:pPr>
            <a:r>
              <a:rPr lang="en-US" sz="2300" dirty="0" smtClean="0">
                <a:latin typeface="+mn-lt"/>
              </a:rPr>
              <a:t>The Supreme Court ruled that the students cannot be deprived of their 1</a:t>
            </a:r>
            <a:r>
              <a:rPr lang="en-US" sz="2300" baseline="30000" dirty="0" smtClean="0">
                <a:latin typeface="+mn-lt"/>
              </a:rPr>
              <a:t>st</a:t>
            </a:r>
            <a:r>
              <a:rPr lang="en-US" sz="2300" dirty="0" smtClean="0">
                <a:latin typeface="+mn-lt"/>
              </a:rPr>
              <a:t> Amendment right of speech as long as it does not “substantially interfere…with the operations of the school.” </a:t>
            </a:r>
          </a:p>
        </p:txBody>
      </p:sp>
    </p:spTree>
    <p:extLst>
      <p:ext uri="{BB962C8B-B14F-4D97-AF65-F5344CB8AC3E}">
        <p14:creationId xmlns:p14="http://schemas.microsoft.com/office/powerpoint/2010/main" val="115418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Child Labor and Labor Unions</a:t>
            </a:r>
            <a:endParaRPr lang="en-US" dirty="0"/>
          </a:p>
        </p:txBody>
      </p:sp>
      <p:sp>
        <p:nvSpPr>
          <p:cNvPr id="3" name="Content Placeholder 2"/>
          <p:cNvSpPr>
            <a:spLocks noGrp="1"/>
          </p:cNvSpPr>
          <p:nvPr>
            <p:ph idx="1"/>
          </p:nvPr>
        </p:nvSpPr>
        <p:spPr>
          <a:xfrm>
            <a:off x="381000" y="1752600"/>
            <a:ext cx="6019800" cy="4625609"/>
          </a:xfrm>
        </p:spPr>
        <p:txBody>
          <a:bodyPr>
            <a:normAutofit fontScale="92500"/>
          </a:bodyPr>
          <a:lstStyle/>
          <a:p>
            <a:r>
              <a:rPr lang="en-US" sz="2800" dirty="0" smtClean="0"/>
              <a:t>It was common to employ children for low wages.</a:t>
            </a:r>
          </a:p>
          <a:p>
            <a:endParaRPr lang="en-US" sz="2800" dirty="0" smtClean="0"/>
          </a:p>
          <a:p>
            <a:r>
              <a:rPr lang="en-US" sz="2800" dirty="0" smtClean="0"/>
              <a:t>12-hour, 6-day shifts were normal.</a:t>
            </a:r>
          </a:p>
          <a:p>
            <a:endParaRPr lang="en-US" sz="2800" dirty="0" smtClean="0"/>
          </a:p>
          <a:p>
            <a:r>
              <a:rPr lang="en-US" sz="2800" dirty="0" smtClean="0"/>
              <a:t>Workers began to collectively bargain for better working conditions and pay.</a:t>
            </a:r>
          </a:p>
          <a:p>
            <a:endParaRPr lang="en-US" sz="2800" dirty="0" smtClean="0"/>
          </a:p>
          <a:p>
            <a:r>
              <a:rPr lang="en-US" sz="2800" b="1" dirty="0" smtClean="0"/>
              <a:t>Knights of Labor </a:t>
            </a:r>
            <a:r>
              <a:rPr lang="en-US" sz="2800" dirty="0" smtClean="0"/>
              <a:t>(1869) and the </a:t>
            </a:r>
            <a:r>
              <a:rPr lang="en-US" sz="2800" b="1" dirty="0" smtClean="0"/>
              <a:t>American Federation of Labor </a:t>
            </a:r>
            <a:r>
              <a:rPr lang="en-US" sz="2800" dirty="0" smtClean="0"/>
              <a:t>(1881) were formed.</a:t>
            </a:r>
            <a:endParaRPr lang="en-US" sz="2800" dirty="0"/>
          </a:p>
        </p:txBody>
      </p:sp>
      <p:pic>
        <p:nvPicPr>
          <p:cNvPr id="6147" name="Picture 3"/>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5644" r="29172"/>
          <a:stretch/>
        </p:blipFill>
        <p:spPr bwMode="auto">
          <a:xfrm>
            <a:off x="6400800" y="2362200"/>
            <a:ext cx="2264700" cy="28194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5370530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The End of the Cold War</a:t>
            </a:r>
            <a:endParaRPr lang="en-US" dirty="0"/>
          </a:p>
        </p:txBody>
      </p:sp>
      <p:sp>
        <p:nvSpPr>
          <p:cNvPr id="7" name="TextBox 6"/>
          <p:cNvSpPr txBox="1"/>
          <p:nvPr/>
        </p:nvSpPr>
        <p:spPr>
          <a:xfrm>
            <a:off x="193766" y="1717140"/>
            <a:ext cx="4343400" cy="4339650"/>
          </a:xfrm>
          <a:prstGeom prst="rect">
            <a:avLst/>
          </a:prstGeom>
          <a:noFill/>
        </p:spPr>
        <p:txBody>
          <a:bodyPr wrap="square" rtlCol="0">
            <a:spAutoFit/>
          </a:bodyPr>
          <a:lstStyle/>
          <a:p>
            <a:pPr lvl="1">
              <a:buClr>
                <a:schemeClr val="accent1"/>
              </a:buClr>
            </a:pPr>
            <a:endParaRPr lang="en-US" sz="2300" dirty="0" smtClean="0">
              <a:latin typeface="+mn-lt"/>
            </a:endParaRPr>
          </a:p>
          <a:p>
            <a:pPr marL="342900" indent="-342900">
              <a:buClr>
                <a:schemeClr val="accent1"/>
              </a:buClr>
              <a:buFont typeface="Wingdings" panose="05000000000000000000" pitchFamily="2" charset="2"/>
              <a:buChar char="§"/>
            </a:pPr>
            <a:r>
              <a:rPr lang="en-US" sz="2300" dirty="0" smtClean="0">
                <a:latin typeface="+mn-lt"/>
              </a:rPr>
              <a:t>The end of the Cold War is most often associated with the Fall of the Berlin Wall (1989) and the dissolving of the Soviet Union (1991)</a:t>
            </a:r>
          </a:p>
          <a:p>
            <a:pPr marL="342900" indent="-342900">
              <a:buClr>
                <a:schemeClr val="accent1"/>
              </a:buClr>
              <a:buFont typeface="Wingdings" panose="05000000000000000000" pitchFamily="2" charset="2"/>
              <a:buChar char="§"/>
            </a:pPr>
            <a:endParaRPr lang="en-US" sz="2300" dirty="0" smtClean="0">
              <a:latin typeface="+mn-lt"/>
            </a:endParaRPr>
          </a:p>
          <a:p>
            <a:pPr marL="342900" indent="-342900">
              <a:buClr>
                <a:schemeClr val="accent1"/>
              </a:buClr>
              <a:buFont typeface="Wingdings" panose="05000000000000000000" pitchFamily="2" charset="2"/>
              <a:buChar char="§"/>
            </a:pPr>
            <a:r>
              <a:rPr lang="en-US" sz="2300" dirty="0" smtClean="0">
                <a:latin typeface="+mn-lt"/>
              </a:rPr>
              <a:t>Towards the end of the Cold War, the U.S. turned its attention to issues in the Middle East involving Egypt, Israel, Iraq, and Iran.</a:t>
            </a:r>
          </a:p>
        </p:txBody>
      </p:sp>
      <p:pic>
        <p:nvPicPr>
          <p:cNvPr id="16386" name="Picture 2" descr="https://upload.wikimedia.org/wikipedia/commons/5/5d/Berlinermaue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26000" y="2496217"/>
            <a:ext cx="3860800" cy="28956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7804942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Key Issues in the Middle East</a:t>
            </a:r>
            <a:endParaRPr lang="en-US" dirty="0"/>
          </a:p>
        </p:txBody>
      </p:sp>
      <p:sp>
        <p:nvSpPr>
          <p:cNvPr id="5" name="TextBox 4"/>
          <p:cNvSpPr txBox="1"/>
          <p:nvPr/>
        </p:nvSpPr>
        <p:spPr>
          <a:xfrm>
            <a:off x="152400" y="1752600"/>
            <a:ext cx="4876800" cy="4693593"/>
          </a:xfrm>
          <a:prstGeom prst="rect">
            <a:avLst/>
          </a:prstGeom>
          <a:noFill/>
        </p:spPr>
        <p:txBody>
          <a:bodyPr wrap="square" rtlCol="0">
            <a:spAutoFit/>
          </a:bodyPr>
          <a:lstStyle/>
          <a:p>
            <a:pPr marL="342900" indent="-342900">
              <a:buClr>
                <a:schemeClr val="accent1"/>
              </a:buClr>
              <a:buFont typeface="Wingdings" panose="05000000000000000000" pitchFamily="2" charset="2"/>
              <a:buChar char="§"/>
            </a:pPr>
            <a:r>
              <a:rPr lang="en-US" sz="2300" b="1" dirty="0" smtClean="0">
                <a:latin typeface="+mn-lt"/>
              </a:rPr>
              <a:t>CAMP DAVID ACCORDS – 1977 </a:t>
            </a:r>
          </a:p>
          <a:p>
            <a:pPr marL="800100" lvl="1" indent="-342900">
              <a:buClr>
                <a:schemeClr val="accent1"/>
              </a:buClr>
              <a:buFont typeface="Wingdings" panose="05000000000000000000" pitchFamily="2" charset="2"/>
              <a:buChar char="§"/>
            </a:pPr>
            <a:r>
              <a:rPr lang="en-US" sz="2300" dirty="0" smtClean="0">
                <a:latin typeface="+mn-lt"/>
              </a:rPr>
              <a:t>Peace deal negotiated by President  Jimmy Carter between Israel and Egypt. Israel returned the Sinai Peninsula to Egypt in exchange for normal diplomatic recognition.</a:t>
            </a:r>
          </a:p>
          <a:p>
            <a:pPr lvl="1">
              <a:buClr>
                <a:schemeClr val="accent1"/>
              </a:buClr>
            </a:pPr>
            <a:endParaRPr lang="en-US" sz="2300" dirty="0" smtClean="0">
              <a:latin typeface="+mn-lt"/>
            </a:endParaRPr>
          </a:p>
          <a:p>
            <a:pPr marL="342900" indent="-342900">
              <a:buClr>
                <a:schemeClr val="accent1"/>
              </a:buClr>
              <a:buFont typeface="Wingdings" panose="05000000000000000000" pitchFamily="2" charset="2"/>
              <a:buChar char="§"/>
            </a:pPr>
            <a:r>
              <a:rPr lang="en-US" sz="2300" b="1" dirty="0" smtClean="0">
                <a:latin typeface="+mn-lt"/>
              </a:rPr>
              <a:t>IRAN HOSTAGE CRISIS – 1979 </a:t>
            </a:r>
          </a:p>
          <a:p>
            <a:pPr marL="800100" lvl="1" indent="-342900">
              <a:buClr>
                <a:schemeClr val="accent1"/>
              </a:buClr>
              <a:buFont typeface="Wingdings" panose="05000000000000000000" pitchFamily="2" charset="2"/>
              <a:buChar char="§"/>
            </a:pPr>
            <a:r>
              <a:rPr lang="en-US" sz="2300" dirty="0" smtClean="0">
                <a:latin typeface="+mn-lt"/>
              </a:rPr>
              <a:t>U.S. embassy workers in Tehran were taken hostage </a:t>
            </a:r>
            <a:r>
              <a:rPr lang="en-US" sz="2300" dirty="0">
                <a:latin typeface="+mn-lt"/>
              </a:rPr>
              <a:t>for over a year </a:t>
            </a:r>
            <a:r>
              <a:rPr lang="en-US" sz="2300" dirty="0" smtClean="0">
                <a:latin typeface="+mn-lt"/>
              </a:rPr>
              <a:t>by Fundamentalist Shiite Muslims after a coup. </a:t>
            </a:r>
          </a:p>
        </p:txBody>
      </p:sp>
      <p:pic>
        <p:nvPicPr>
          <p:cNvPr id="1026" name="Picture 2" descr="https://upload.wikimedia.org/wikipedia/commons/thumb/f/f8/Begin%2C_Carter_and_Sadat_at_Camp_David_1978.jpg/220px-Begin%2C_Carter_and_Sadat_at_Camp_David_197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0" y="1834506"/>
            <a:ext cx="3468411" cy="2286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28" name="Picture 4" descr="https://upload.wikimedia.org/wikipedia/en/thumb/e/ea/Iran-hostages-b.jpg/220px-Iran-hostages-b.jpg"/>
          <p:cNvPicPr>
            <a:picLocks noChangeAspect="1" noChangeArrowheads="1"/>
          </p:cNvPicPr>
          <p:nvPr/>
        </p:nvPicPr>
        <p:blipFill rotWithShape="1">
          <a:blip r:embed="rId3">
            <a:extLst>
              <a:ext uri="{28A0092B-C50C-407E-A947-70E740481C1C}">
                <a14:useLocalDpi xmlns:a14="http://schemas.microsoft.com/office/drawing/2010/main" val="0"/>
              </a:ext>
            </a:extLst>
          </a:blip>
          <a:srcRect b="47102"/>
          <a:stretch/>
        </p:blipFill>
        <p:spPr bwMode="auto">
          <a:xfrm>
            <a:off x="5837629" y="4551550"/>
            <a:ext cx="2461151" cy="190552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7730379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Key Issues in the Middle East</a:t>
            </a:r>
            <a:endParaRPr lang="en-US" dirty="0"/>
          </a:p>
        </p:txBody>
      </p:sp>
      <p:sp>
        <p:nvSpPr>
          <p:cNvPr id="5" name="TextBox 4"/>
          <p:cNvSpPr txBox="1"/>
          <p:nvPr/>
        </p:nvSpPr>
        <p:spPr>
          <a:xfrm>
            <a:off x="2362200" y="1600200"/>
            <a:ext cx="6551023" cy="4693593"/>
          </a:xfrm>
          <a:prstGeom prst="rect">
            <a:avLst/>
          </a:prstGeom>
          <a:noFill/>
        </p:spPr>
        <p:txBody>
          <a:bodyPr wrap="square" rtlCol="0">
            <a:spAutoFit/>
          </a:bodyPr>
          <a:lstStyle/>
          <a:p>
            <a:pPr marL="342900" indent="-342900">
              <a:buClr>
                <a:schemeClr val="accent1"/>
              </a:buClr>
              <a:buFont typeface="Wingdings" panose="05000000000000000000" pitchFamily="2" charset="2"/>
              <a:buChar char="§"/>
            </a:pPr>
            <a:r>
              <a:rPr lang="en-US" sz="2300" b="1" dirty="0" smtClean="0">
                <a:latin typeface="+mn-lt"/>
              </a:rPr>
              <a:t>BOMBINGs IN BEIRUT – 1983</a:t>
            </a:r>
          </a:p>
          <a:p>
            <a:pPr marL="800100" lvl="1" indent="-342900">
              <a:buClr>
                <a:schemeClr val="accent1"/>
              </a:buClr>
              <a:buFont typeface="Wingdings" panose="05000000000000000000" pitchFamily="2" charset="2"/>
              <a:buChar char="§"/>
            </a:pPr>
            <a:r>
              <a:rPr lang="en-US" sz="2300" dirty="0" smtClean="0">
                <a:latin typeface="+mn-lt"/>
              </a:rPr>
              <a:t>U.S. Embassy bombed on April 18, killing 63.</a:t>
            </a:r>
          </a:p>
          <a:p>
            <a:pPr marL="800100" lvl="1" indent="-342900">
              <a:buClr>
                <a:schemeClr val="accent1"/>
              </a:buClr>
              <a:buFont typeface="Wingdings" panose="05000000000000000000" pitchFamily="2" charset="2"/>
              <a:buChar char="§"/>
            </a:pPr>
            <a:r>
              <a:rPr lang="en-US" sz="2300" dirty="0" smtClean="0">
                <a:latin typeface="+mn-lt"/>
              </a:rPr>
              <a:t>U.S. Marine barracks bombed on October 23, killing 299 Americans.</a:t>
            </a:r>
          </a:p>
          <a:p>
            <a:pPr marL="800100" lvl="1" indent="-342900">
              <a:buClr>
                <a:schemeClr val="accent1"/>
              </a:buClr>
              <a:buFont typeface="Wingdings" panose="05000000000000000000" pitchFamily="2" charset="2"/>
              <a:buChar char="§"/>
            </a:pPr>
            <a:r>
              <a:rPr lang="en-US" sz="2300" dirty="0" smtClean="0">
                <a:latin typeface="+mn-lt"/>
              </a:rPr>
              <a:t>Both were suicide bombings by Lebanese rebels tied to Iran.</a:t>
            </a:r>
          </a:p>
          <a:p>
            <a:pPr marL="800100" lvl="1" indent="-342900">
              <a:buClr>
                <a:schemeClr val="accent1"/>
              </a:buClr>
              <a:buFont typeface="Wingdings" panose="05000000000000000000" pitchFamily="2" charset="2"/>
              <a:buChar char="§"/>
            </a:pPr>
            <a:endParaRPr lang="en-US" sz="2300" dirty="0" smtClean="0">
              <a:latin typeface="+mn-lt"/>
            </a:endParaRPr>
          </a:p>
          <a:p>
            <a:pPr marL="342900" indent="-342900">
              <a:buClr>
                <a:schemeClr val="accent1"/>
              </a:buClr>
              <a:buFont typeface="Wingdings" panose="05000000000000000000" pitchFamily="2" charset="2"/>
              <a:buChar char="§"/>
            </a:pPr>
            <a:r>
              <a:rPr lang="en-US" sz="2300" b="1" dirty="0" smtClean="0">
                <a:latin typeface="+mn-lt"/>
              </a:rPr>
              <a:t>IRAN-CONTRA AFFAIR – 1986 </a:t>
            </a:r>
          </a:p>
          <a:p>
            <a:pPr marL="800100" lvl="1" indent="-342900">
              <a:buClr>
                <a:schemeClr val="accent1"/>
              </a:buClr>
              <a:buFont typeface="Wingdings" panose="05000000000000000000" pitchFamily="2" charset="2"/>
              <a:buChar char="§"/>
            </a:pPr>
            <a:r>
              <a:rPr lang="en-US" sz="2300" dirty="0" smtClean="0">
                <a:latin typeface="+mn-lt"/>
              </a:rPr>
              <a:t>Secret operation in the Reagan Administration to sell arms to Iran in exchange for American hostages in Lebanon. Profits from these sales were sent to anti-communist “contra” rebels in Nicaragua.</a:t>
            </a:r>
          </a:p>
        </p:txBody>
      </p:sp>
      <p:pic>
        <p:nvPicPr>
          <p:cNvPr id="2050" name="Picture 2" descr="Beirutembassy.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0574" y="2057400"/>
            <a:ext cx="2095500" cy="146685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052" name="Picture 4" descr="https://upload.wikimedia.org/wikipedia/commons/thumb/8/80/President_Ronald_Reagan_receives_the_Tower_Commission_Report_with_John_Tower_and_Edmund_Muskie.jpg/220px-President_Ronald_Reagan_receives_the_Tower_Commission_Report_with_John_Tower_and_Edmund_Muski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0574" y="4572000"/>
            <a:ext cx="2095500" cy="143827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069478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Key Issues in the Middle East</a:t>
            </a:r>
            <a:endParaRPr lang="en-US" dirty="0"/>
          </a:p>
        </p:txBody>
      </p:sp>
      <p:sp>
        <p:nvSpPr>
          <p:cNvPr id="5" name="TextBox 4"/>
          <p:cNvSpPr txBox="1"/>
          <p:nvPr/>
        </p:nvSpPr>
        <p:spPr>
          <a:xfrm>
            <a:off x="3429000" y="1591032"/>
            <a:ext cx="5715000" cy="5047536"/>
          </a:xfrm>
          <a:prstGeom prst="rect">
            <a:avLst/>
          </a:prstGeom>
          <a:noFill/>
        </p:spPr>
        <p:txBody>
          <a:bodyPr wrap="square" rtlCol="0">
            <a:spAutoFit/>
          </a:bodyPr>
          <a:lstStyle/>
          <a:p>
            <a:pPr>
              <a:buClr>
                <a:schemeClr val="accent1"/>
              </a:buClr>
            </a:pPr>
            <a:endParaRPr lang="en-US" sz="2300" dirty="0" smtClean="0">
              <a:latin typeface="+mn-lt"/>
            </a:endParaRPr>
          </a:p>
          <a:p>
            <a:pPr marL="342900" indent="-342900">
              <a:buClr>
                <a:schemeClr val="accent1"/>
              </a:buClr>
              <a:buFont typeface="Wingdings" panose="05000000000000000000" pitchFamily="2" charset="2"/>
              <a:buChar char="§"/>
            </a:pPr>
            <a:r>
              <a:rPr lang="en-US" sz="2300" b="1" dirty="0" smtClean="0">
                <a:latin typeface="+mn-lt"/>
              </a:rPr>
              <a:t>THE GULF WAR – 1990-1991 </a:t>
            </a:r>
          </a:p>
          <a:p>
            <a:pPr marL="800100" lvl="1" indent="-342900">
              <a:buClr>
                <a:schemeClr val="accent1"/>
              </a:buClr>
              <a:buFont typeface="Wingdings" panose="05000000000000000000" pitchFamily="2" charset="2"/>
              <a:buChar char="§"/>
            </a:pPr>
            <a:r>
              <a:rPr lang="en-US" sz="2300" dirty="0" smtClean="0">
                <a:latin typeface="+mn-lt"/>
              </a:rPr>
              <a:t>Operation Desert Shield</a:t>
            </a:r>
          </a:p>
          <a:p>
            <a:pPr marL="800100" lvl="1" indent="-342900">
              <a:buClr>
                <a:schemeClr val="accent1"/>
              </a:buClr>
              <a:buFont typeface="Wingdings" panose="05000000000000000000" pitchFamily="2" charset="2"/>
              <a:buChar char="§"/>
            </a:pPr>
            <a:r>
              <a:rPr lang="en-US" sz="2300" dirty="0" smtClean="0">
                <a:latin typeface="+mn-lt"/>
              </a:rPr>
              <a:t>Iraq invades Kuwait in August 1990</a:t>
            </a:r>
          </a:p>
          <a:p>
            <a:pPr marL="800100" lvl="1" indent="-342900">
              <a:buClr>
                <a:schemeClr val="accent1"/>
              </a:buClr>
              <a:buFont typeface="Wingdings" panose="05000000000000000000" pitchFamily="2" charset="2"/>
              <a:buChar char="§"/>
            </a:pPr>
            <a:r>
              <a:rPr lang="en-US" sz="2300" dirty="0" smtClean="0">
                <a:latin typeface="+mn-lt"/>
              </a:rPr>
              <a:t>The U.N. gave Iraqi until January 15, 1991 to withdraw from Kuwait. </a:t>
            </a:r>
          </a:p>
          <a:p>
            <a:pPr marL="800100" lvl="1" indent="-342900">
              <a:buClr>
                <a:schemeClr val="accent1"/>
              </a:buClr>
              <a:buFont typeface="Wingdings" panose="05000000000000000000" pitchFamily="2" charset="2"/>
              <a:buChar char="§"/>
            </a:pPr>
            <a:r>
              <a:rPr lang="en-US" sz="2300" dirty="0">
                <a:latin typeface="+mn-lt"/>
              </a:rPr>
              <a:t>U</a:t>
            </a:r>
            <a:r>
              <a:rPr lang="en-US" sz="2300" dirty="0" smtClean="0">
                <a:latin typeface="+mn-lt"/>
              </a:rPr>
              <a:t>nder U.S. leadership, a large coalition force began massive airstrikes and ground invasion to free Kuwait from occupation.</a:t>
            </a:r>
          </a:p>
          <a:p>
            <a:pPr marL="800100" lvl="1" indent="-342900">
              <a:buClr>
                <a:schemeClr val="accent1"/>
              </a:buClr>
              <a:buFont typeface="Wingdings" panose="05000000000000000000" pitchFamily="2" charset="2"/>
              <a:buChar char="§"/>
            </a:pPr>
            <a:r>
              <a:rPr lang="en-US" sz="2300" dirty="0" smtClean="0">
                <a:latin typeface="+mn-lt"/>
              </a:rPr>
              <a:t>Saddam Hussein, Iraq’s leader, quickly withdrew after more than 20,000 Iraqi troops were killed and another 300,000 deserted.</a:t>
            </a:r>
          </a:p>
        </p:txBody>
      </p:sp>
      <p:pic>
        <p:nvPicPr>
          <p:cNvPr id="3076" name="Picture 4" descr="https://upload.wikimedia.org/wikipedia/commons/thumb/c/c6/Bush_saudi_arabia.jpg/220px-Bush_saudi_arabi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2133600"/>
            <a:ext cx="2848782" cy="1981200"/>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https://upload.wikimedia.org/wikipedia/commons/thumb/5/51/IrakDesertStorm1991.jpg/220px-IrakDesertStorm199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4419600"/>
            <a:ext cx="2851020" cy="190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24903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Rust Belt to the Sun Belt</a:t>
            </a:r>
            <a:endParaRPr lang="en-US" dirty="0"/>
          </a:p>
        </p:txBody>
      </p:sp>
      <p:pic>
        <p:nvPicPr>
          <p:cNvPr id="3" name="Picture 2"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38303" y="2438400"/>
            <a:ext cx="4876800" cy="3385270"/>
          </a:xfrm>
          <a:prstGeom prst="rect">
            <a:avLst/>
          </a:prstGeom>
          <a:ln w="38100">
            <a:solidFill>
              <a:schemeClr val="tx1"/>
            </a:solidFill>
          </a:ln>
        </p:spPr>
      </p:pic>
      <p:sp>
        <p:nvSpPr>
          <p:cNvPr id="4" name="Down Arrow 3"/>
          <p:cNvSpPr/>
          <p:nvPr/>
        </p:nvSpPr>
        <p:spPr>
          <a:xfrm rot="5103490">
            <a:off x="5429343" y="2789841"/>
            <a:ext cx="209857" cy="1893790"/>
          </a:xfrm>
          <a:prstGeom prst="downArrow">
            <a:avLst/>
          </a:prstGeom>
          <a:solidFill>
            <a:schemeClr val="tx1"/>
          </a:solidFill>
          <a:ln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Down Arrow 5"/>
          <p:cNvSpPr/>
          <p:nvPr/>
        </p:nvSpPr>
        <p:spPr>
          <a:xfrm rot="20842071">
            <a:off x="7372234" y="3930871"/>
            <a:ext cx="152182" cy="711803"/>
          </a:xfrm>
          <a:prstGeom prst="downArrow">
            <a:avLst/>
          </a:prstGeom>
          <a:solidFill>
            <a:schemeClr val="tx1"/>
          </a:solidFill>
          <a:ln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Down Arrow 7"/>
          <p:cNvSpPr/>
          <p:nvPr/>
        </p:nvSpPr>
        <p:spPr>
          <a:xfrm rot="3391844">
            <a:off x="6339166" y="3826693"/>
            <a:ext cx="152182" cy="711803"/>
          </a:xfrm>
          <a:prstGeom prst="downArrow">
            <a:avLst/>
          </a:prstGeom>
          <a:solidFill>
            <a:schemeClr val="tx1"/>
          </a:solidFill>
          <a:ln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228600" y="2061543"/>
            <a:ext cx="3285676" cy="3631763"/>
          </a:xfrm>
          <a:prstGeom prst="rect">
            <a:avLst/>
          </a:prstGeom>
          <a:noFill/>
        </p:spPr>
        <p:txBody>
          <a:bodyPr wrap="square" rtlCol="0">
            <a:spAutoFit/>
          </a:bodyPr>
          <a:lstStyle/>
          <a:p>
            <a:pPr lvl="1">
              <a:buClr>
                <a:schemeClr val="accent1"/>
              </a:buClr>
            </a:pPr>
            <a:endParaRPr lang="en-US" sz="2300" dirty="0" smtClean="0">
              <a:latin typeface="+mn-lt"/>
            </a:endParaRPr>
          </a:p>
          <a:p>
            <a:pPr marL="342900" indent="-342900">
              <a:buClr>
                <a:schemeClr val="accent1"/>
              </a:buClr>
              <a:buFont typeface="Wingdings" panose="05000000000000000000" pitchFamily="2" charset="2"/>
              <a:buChar char="§"/>
            </a:pPr>
            <a:r>
              <a:rPr lang="en-US" sz="2300" dirty="0" smtClean="0">
                <a:latin typeface="+mn-lt"/>
              </a:rPr>
              <a:t>During the 1970s and 1980s, the “</a:t>
            </a:r>
            <a:r>
              <a:rPr lang="en-US" sz="2300" b="1" dirty="0" smtClean="0">
                <a:latin typeface="+mn-lt"/>
              </a:rPr>
              <a:t>Rust Belt</a:t>
            </a:r>
            <a:r>
              <a:rPr lang="en-US" sz="2300" dirty="0" smtClean="0">
                <a:latin typeface="+mn-lt"/>
              </a:rPr>
              <a:t>” suffered a steady loss of manufacturing.</a:t>
            </a:r>
          </a:p>
          <a:p>
            <a:pPr marL="342900" indent="-342900">
              <a:buClr>
                <a:schemeClr val="accent1"/>
              </a:buClr>
              <a:buFont typeface="Wingdings" panose="05000000000000000000" pitchFamily="2" charset="2"/>
              <a:buChar char="§"/>
            </a:pPr>
            <a:endParaRPr lang="en-US" sz="2300" dirty="0">
              <a:latin typeface="+mn-lt"/>
            </a:endParaRPr>
          </a:p>
          <a:p>
            <a:pPr marL="342900" indent="-342900">
              <a:buClr>
                <a:schemeClr val="accent1"/>
              </a:buClr>
              <a:buFont typeface="Wingdings" panose="05000000000000000000" pitchFamily="2" charset="2"/>
              <a:buChar char="§"/>
            </a:pPr>
            <a:r>
              <a:rPr lang="en-US" sz="2300" dirty="0" smtClean="0">
                <a:latin typeface="+mn-lt"/>
              </a:rPr>
              <a:t>Many of the people moved south and west to the “</a:t>
            </a:r>
            <a:r>
              <a:rPr lang="en-US" sz="2300" b="1" dirty="0" smtClean="0">
                <a:latin typeface="+mn-lt"/>
              </a:rPr>
              <a:t>Sun Belt</a:t>
            </a:r>
            <a:r>
              <a:rPr lang="en-US" sz="2300" dirty="0" smtClean="0">
                <a:latin typeface="+mn-lt"/>
              </a:rPr>
              <a:t>” in search of jobs.</a:t>
            </a:r>
          </a:p>
        </p:txBody>
      </p:sp>
    </p:spTree>
    <p:extLst>
      <p:ext uri="{BB962C8B-B14F-4D97-AF65-F5344CB8AC3E}">
        <p14:creationId xmlns:p14="http://schemas.microsoft.com/office/powerpoint/2010/main" val="526508301"/>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OPEC and the 1973 Embargo</a:t>
            </a:r>
            <a:endParaRPr lang="en-US" dirty="0"/>
          </a:p>
        </p:txBody>
      </p:sp>
      <p:sp>
        <p:nvSpPr>
          <p:cNvPr id="4" name="TextBox 3"/>
          <p:cNvSpPr txBox="1"/>
          <p:nvPr/>
        </p:nvSpPr>
        <p:spPr>
          <a:xfrm>
            <a:off x="152399" y="1752600"/>
            <a:ext cx="8745575" cy="1862048"/>
          </a:xfrm>
          <a:prstGeom prst="rect">
            <a:avLst/>
          </a:prstGeom>
          <a:noFill/>
        </p:spPr>
        <p:txBody>
          <a:bodyPr wrap="square" rtlCol="0">
            <a:spAutoFit/>
          </a:bodyPr>
          <a:lstStyle/>
          <a:p>
            <a:pPr marL="342900" indent="-342900">
              <a:buClr>
                <a:schemeClr val="accent1"/>
              </a:buClr>
              <a:buFont typeface="Wingdings" panose="05000000000000000000" pitchFamily="2" charset="2"/>
              <a:buChar char="§"/>
            </a:pPr>
            <a:r>
              <a:rPr lang="en-US" sz="2300" b="1" dirty="0" smtClean="0">
                <a:latin typeface="+mn-lt"/>
              </a:rPr>
              <a:t>ORGANIZATION of the PETROLEUM EXPORTING COUNTRIES</a:t>
            </a:r>
          </a:p>
          <a:p>
            <a:pPr marL="800100" lvl="1" indent="-342900">
              <a:buClr>
                <a:schemeClr val="accent1"/>
              </a:buClr>
              <a:buFont typeface="Wingdings" panose="05000000000000000000" pitchFamily="2" charset="2"/>
              <a:buChar char="§"/>
            </a:pPr>
            <a:r>
              <a:rPr lang="en-US" sz="2300" dirty="0" smtClean="0">
                <a:latin typeface="+mn-lt"/>
              </a:rPr>
              <a:t>Formed in 1960</a:t>
            </a:r>
          </a:p>
          <a:p>
            <a:pPr marL="800100" lvl="1" indent="-342900">
              <a:buClr>
                <a:schemeClr val="accent1"/>
              </a:buClr>
              <a:buFont typeface="Wingdings" panose="05000000000000000000" pitchFamily="2" charset="2"/>
              <a:buChar char="§"/>
            </a:pPr>
            <a:r>
              <a:rPr lang="en-US" sz="2300" dirty="0" smtClean="0">
                <a:latin typeface="+mn-lt"/>
              </a:rPr>
              <a:t>13 member countries</a:t>
            </a:r>
          </a:p>
          <a:p>
            <a:pPr marL="800100" lvl="1" indent="-342900">
              <a:buClr>
                <a:schemeClr val="accent1"/>
              </a:buClr>
              <a:buFont typeface="Wingdings" panose="05000000000000000000" pitchFamily="2" charset="2"/>
              <a:buChar char="§"/>
            </a:pPr>
            <a:r>
              <a:rPr lang="en-US" sz="2300" dirty="0" smtClean="0">
                <a:latin typeface="+mn-lt"/>
              </a:rPr>
              <a:t>75% of the world’s oil reserves</a:t>
            </a:r>
          </a:p>
          <a:p>
            <a:pPr marL="800100" lvl="1" indent="-342900">
              <a:buClr>
                <a:schemeClr val="accent1"/>
              </a:buClr>
              <a:buFont typeface="Wingdings" panose="05000000000000000000" pitchFamily="2" charset="2"/>
              <a:buChar char="§"/>
            </a:pPr>
            <a:r>
              <a:rPr lang="en-US" sz="2300" dirty="0" smtClean="0">
                <a:latin typeface="+mn-lt"/>
              </a:rPr>
              <a:t>Middle East countries account for 2/3 of OPEC’s exports</a:t>
            </a:r>
          </a:p>
        </p:txBody>
      </p:sp>
      <p:pic>
        <p:nvPicPr>
          <p:cNvPr id="4098" name="Picture 2" descr="https://upload.wikimedia.org/wikipedia/commons/thumb/0/01/GASOLINE_SHORTAGE_HIT_THE_STATE_OF_OREGON_IN_THE_FALL_OF_1973_BY_MIDDAY_GASOLINE_WAS_BECOMING_UNAVAILABLE_ALONG..._-_NARA_-_555405.jpg/220px-GASOLINE_SHORTAGE_HIT_THE_STATE_OF_OREGON_IN_THE_FALL_OF_1973_BY_MIDDAY_GASOLINE_WAS_BECOMING_UNAVAILABLE_ALONG..._-_NARA_-_55540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24400" y="3886200"/>
            <a:ext cx="3716375" cy="251700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52399" y="3758961"/>
            <a:ext cx="4495802" cy="2923877"/>
          </a:xfrm>
          <a:prstGeom prst="rect">
            <a:avLst/>
          </a:prstGeom>
          <a:noFill/>
        </p:spPr>
        <p:txBody>
          <a:bodyPr wrap="square" rtlCol="0">
            <a:spAutoFit/>
          </a:bodyPr>
          <a:lstStyle/>
          <a:p>
            <a:pPr marL="342900" indent="-342900">
              <a:buClr>
                <a:schemeClr val="accent1"/>
              </a:buClr>
              <a:buFont typeface="Wingdings" panose="05000000000000000000" pitchFamily="2" charset="2"/>
              <a:buChar char="§"/>
            </a:pPr>
            <a:r>
              <a:rPr lang="en-US" sz="2300" b="1" dirty="0" smtClean="0">
                <a:latin typeface="+mn-lt"/>
              </a:rPr>
              <a:t>OIL EMBARGO OF 1973</a:t>
            </a:r>
          </a:p>
          <a:p>
            <a:pPr marL="800100" lvl="1" indent="-342900">
              <a:buClr>
                <a:schemeClr val="accent1"/>
              </a:buClr>
              <a:buFont typeface="Wingdings" panose="05000000000000000000" pitchFamily="2" charset="2"/>
              <a:buChar char="§"/>
            </a:pPr>
            <a:r>
              <a:rPr lang="en-US" sz="2300" dirty="0" smtClean="0">
                <a:latin typeface="+mn-lt"/>
              </a:rPr>
              <a:t>OPEC declared an oil embargo on the U.S. for its support of Israel in the Yom Kippur War.</a:t>
            </a:r>
          </a:p>
          <a:p>
            <a:pPr marL="800100" lvl="1" indent="-342900">
              <a:buClr>
                <a:schemeClr val="accent1"/>
              </a:buClr>
              <a:buFont typeface="Wingdings" panose="05000000000000000000" pitchFamily="2" charset="2"/>
              <a:buChar char="§"/>
            </a:pPr>
            <a:r>
              <a:rPr lang="en-US" sz="2300" dirty="0" smtClean="0">
                <a:latin typeface="+mn-lt"/>
              </a:rPr>
              <a:t>U.S. gas stations limited the amount of fuel that could be purchased.</a:t>
            </a:r>
          </a:p>
        </p:txBody>
      </p:sp>
    </p:spTree>
    <p:extLst>
      <p:ext uri="{BB962C8B-B14F-4D97-AF65-F5344CB8AC3E}">
        <p14:creationId xmlns:p14="http://schemas.microsoft.com/office/powerpoint/2010/main" val="3578963253"/>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International Trade Policies</a:t>
            </a:r>
            <a:endParaRPr lang="en-US" dirty="0"/>
          </a:p>
        </p:txBody>
      </p:sp>
      <p:pic>
        <p:nvPicPr>
          <p:cNvPr id="24578" name="Picture 2" descr="https://ustr.gov/sites/default/files/NAFTA-1024x440%20(1)_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5400" y="1752600"/>
            <a:ext cx="5943600" cy="183353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76200" y="4038600"/>
            <a:ext cx="9144000" cy="2569934"/>
          </a:xfrm>
          <a:prstGeom prst="rect">
            <a:avLst/>
          </a:prstGeom>
          <a:noFill/>
        </p:spPr>
        <p:txBody>
          <a:bodyPr wrap="square" rtlCol="0">
            <a:spAutoFit/>
          </a:bodyPr>
          <a:lstStyle/>
          <a:p>
            <a:pPr marL="342900" indent="-342900">
              <a:buClr>
                <a:schemeClr val="accent1"/>
              </a:buClr>
              <a:buFont typeface="Wingdings" panose="05000000000000000000" pitchFamily="2" charset="2"/>
              <a:buChar char="§"/>
            </a:pPr>
            <a:r>
              <a:rPr lang="en-US" sz="2300" b="1" dirty="0" smtClean="0">
                <a:latin typeface="+mn-lt"/>
              </a:rPr>
              <a:t>NAFTA – North American Free Trade Agreement</a:t>
            </a:r>
          </a:p>
          <a:p>
            <a:pPr marL="800100" lvl="1" indent="-342900">
              <a:buClr>
                <a:schemeClr val="accent1"/>
              </a:buClr>
              <a:buFont typeface="Wingdings" panose="05000000000000000000" pitchFamily="2" charset="2"/>
              <a:buChar char="§"/>
            </a:pPr>
            <a:r>
              <a:rPr lang="en-US" sz="2300" dirty="0" smtClean="0">
                <a:latin typeface="+mn-lt"/>
              </a:rPr>
              <a:t>Proposed under President Bush and finalized under President Clinton, it eliminated tariffs between the U.S., Canada, and Mexico.</a:t>
            </a:r>
          </a:p>
          <a:p>
            <a:pPr marL="800100" lvl="1" indent="-342900">
              <a:buClr>
                <a:schemeClr val="accent1"/>
              </a:buClr>
              <a:buFont typeface="Wingdings" panose="05000000000000000000" pitchFamily="2" charset="2"/>
              <a:buChar char="§"/>
            </a:pPr>
            <a:r>
              <a:rPr lang="en-US" sz="2300" dirty="0" smtClean="0">
                <a:latin typeface="+mn-lt"/>
              </a:rPr>
              <a:t>Critics say it has led to the loss of U.S. jobs to Mexico.</a:t>
            </a:r>
          </a:p>
          <a:p>
            <a:pPr marL="342900" indent="-342900">
              <a:buClr>
                <a:schemeClr val="accent1"/>
              </a:buClr>
              <a:buFont typeface="Wingdings" panose="05000000000000000000" pitchFamily="2" charset="2"/>
              <a:buChar char="§"/>
            </a:pPr>
            <a:r>
              <a:rPr lang="en-US" sz="2300" b="1" dirty="0" smtClean="0">
                <a:latin typeface="+mn-lt"/>
              </a:rPr>
              <a:t>GATT</a:t>
            </a:r>
            <a:r>
              <a:rPr lang="en-US" sz="2300" dirty="0" smtClean="0">
                <a:latin typeface="+mn-lt"/>
              </a:rPr>
              <a:t> (now known as the </a:t>
            </a:r>
            <a:r>
              <a:rPr lang="en-US" sz="2300" b="1" dirty="0" smtClean="0">
                <a:latin typeface="+mn-lt"/>
              </a:rPr>
              <a:t>World Trade Organization</a:t>
            </a:r>
            <a:r>
              <a:rPr lang="en-US" sz="2300" dirty="0" smtClean="0">
                <a:latin typeface="+mn-lt"/>
              </a:rPr>
              <a:t>)</a:t>
            </a:r>
          </a:p>
          <a:p>
            <a:pPr marL="800100" lvl="1" indent="-342900">
              <a:buClr>
                <a:schemeClr val="accent1"/>
              </a:buClr>
              <a:buFont typeface="Wingdings" panose="05000000000000000000" pitchFamily="2" charset="2"/>
              <a:buChar char="§"/>
            </a:pPr>
            <a:r>
              <a:rPr lang="en-US" sz="2300" dirty="0" smtClean="0">
                <a:latin typeface="+mn-lt"/>
              </a:rPr>
              <a:t>Regulates worldwide tariffs on commodities and has accelerated </a:t>
            </a:r>
            <a:r>
              <a:rPr lang="en-US" sz="2300" b="1" dirty="0" smtClean="0">
                <a:latin typeface="+mn-lt"/>
              </a:rPr>
              <a:t>globalization</a:t>
            </a:r>
          </a:p>
        </p:txBody>
      </p:sp>
    </p:spTree>
    <p:extLst>
      <p:ext uri="{BB962C8B-B14F-4D97-AF65-F5344CB8AC3E}">
        <p14:creationId xmlns:p14="http://schemas.microsoft.com/office/powerpoint/2010/main" val="274772090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18872"/>
            <a:ext cx="8382000" cy="1636776"/>
          </a:xfrm>
        </p:spPr>
        <p:txBody>
          <a:bodyPr/>
          <a:lstStyle/>
          <a:p>
            <a:pPr algn="ctr"/>
            <a:r>
              <a:rPr lang="en-US" dirty="0" smtClean="0"/>
              <a:t>US History EOC Review</a:t>
            </a:r>
            <a:br>
              <a:rPr lang="en-US" dirty="0" smtClean="0"/>
            </a:br>
            <a:r>
              <a:rPr lang="en-US" dirty="0" smtClean="0"/>
              <a:t>DAY10</a:t>
            </a:r>
            <a:endParaRPr lang="en-US" dirty="0"/>
          </a:p>
        </p:txBody>
      </p:sp>
      <p:sp>
        <p:nvSpPr>
          <p:cNvPr id="3" name="Text Placeholder 2"/>
          <p:cNvSpPr>
            <a:spLocks noGrp="1"/>
          </p:cNvSpPr>
          <p:nvPr>
            <p:ph type="body" idx="1"/>
          </p:nvPr>
        </p:nvSpPr>
        <p:spPr/>
        <p:txBody>
          <a:bodyPr>
            <a:normAutofit lnSpcReduction="10000"/>
          </a:bodyPr>
          <a:lstStyle/>
          <a:p>
            <a:r>
              <a:rPr lang="en-US" sz="2800" dirty="0" smtClean="0"/>
              <a:t>The U.S. in the 21</a:t>
            </a:r>
            <a:r>
              <a:rPr lang="en-US" sz="2800" baseline="30000" dirty="0" smtClean="0"/>
              <a:t>st</a:t>
            </a:r>
            <a:r>
              <a:rPr lang="en-US" sz="2800" dirty="0" smtClean="0"/>
              <a:t> Century</a:t>
            </a:r>
          </a:p>
          <a:p>
            <a:r>
              <a:rPr lang="en-US" dirty="0" smtClean="0"/>
              <a:t>READINESS STANDARDS – TEKS 11A, 12A, 19B, 20B, 26C, 27A, 27C, 28A</a:t>
            </a:r>
            <a:endParaRPr lang="en-US" dirty="0"/>
          </a:p>
        </p:txBody>
      </p:sp>
      <p:sp>
        <p:nvSpPr>
          <p:cNvPr id="4" name="Footer Placeholder 3"/>
          <p:cNvSpPr>
            <a:spLocks noGrp="1"/>
          </p:cNvSpPr>
          <p:nvPr>
            <p:ph type="ftr" sz="quarter" idx="11"/>
          </p:nvPr>
        </p:nvSpPr>
        <p:spPr>
          <a:xfrm>
            <a:off x="7315200" y="6400800"/>
            <a:ext cx="1702804" cy="304801"/>
          </a:xfrm>
        </p:spPr>
        <p:txBody>
          <a:bodyPr/>
          <a:lstStyle/>
          <a:p>
            <a:r>
              <a:rPr lang="en-US" dirty="0" smtClean="0"/>
              <a:t>© Hedgehog Learning</a:t>
            </a:r>
            <a:endParaRPr lang="en-US" dirty="0"/>
          </a:p>
        </p:txBody>
      </p:sp>
      <p:sp>
        <p:nvSpPr>
          <p:cNvPr id="6" name="TextBox 5"/>
          <p:cNvSpPr txBox="1"/>
          <p:nvPr/>
        </p:nvSpPr>
        <p:spPr>
          <a:xfrm>
            <a:off x="4522204" y="3013166"/>
            <a:ext cx="4495800" cy="3416320"/>
          </a:xfrm>
          <a:prstGeom prst="rect">
            <a:avLst/>
          </a:prstGeom>
          <a:noFill/>
        </p:spPr>
        <p:txBody>
          <a:bodyPr wrap="square" rtlCol="0">
            <a:spAutoFit/>
          </a:bodyPr>
          <a:lstStyle/>
          <a:p>
            <a:r>
              <a:rPr lang="en-US" b="1" dirty="0" smtClean="0"/>
              <a:t>Today’s Objectives</a:t>
            </a:r>
            <a:r>
              <a:rPr lang="en-US" dirty="0" smtClean="0"/>
              <a:t>:</a:t>
            </a:r>
          </a:p>
          <a:p>
            <a:endParaRPr lang="en-US" dirty="0" smtClean="0"/>
          </a:p>
          <a:p>
            <a:r>
              <a:rPr lang="en-US" dirty="0" smtClean="0"/>
              <a:t>I will explain and analyze…</a:t>
            </a:r>
          </a:p>
          <a:p>
            <a:pPr marL="285750" indent="-285750">
              <a:buFont typeface="Arial" panose="020B0604020202020204" pitchFamily="34" charset="0"/>
              <a:buChar char="•"/>
            </a:pPr>
            <a:r>
              <a:rPr lang="en-US" dirty="0" smtClean="0"/>
              <a:t>9/11 and the War on Terror</a:t>
            </a:r>
          </a:p>
          <a:p>
            <a:pPr marL="285750" indent="-285750">
              <a:buFont typeface="Arial" panose="020B0604020202020204" pitchFamily="34" charset="0"/>
              <a:buChar char="•"/>
            </a:pPr>
            <a:r>
              <a:rPr lang="en-US" dirty="0" smtClean="0"/>
              <a:t>Impact of Hurricane Katrina</a:t>
            </a:r>
          </a:p>
          <a:p>
            <a:pPr marL="285750" indent="-285750">
              <a:buFont typeface="Arial" panose="020B0604020202020204" pitchFamily="34" charset="0"/>
              <a:buChar char="•"/>
            </a:pPr>
            <a:r>
              <a:rPr lang="en-US" dirty="0"/>
              <a:t>P</a:t>
            </a:r>
            <a:r>
              <a:rPr lang="en-US" dirty="0" smtClean="0"/>
              <a:t>residential Election of 2000</a:t>
            </a:r>
          </a:p>
          <a:p>
            <a:pPr marL="285750" indent="-285750">
              <a:buFont typeface="Arial" panose="020B0604020202020204" pitchFamily="34" charset="0"/>
              <a:buChar char="•"/>
            </a:pPr>
            <a:r>
              <a:rPr lang="en-US" dirty="0" smtClean="0"/>
              <a:t>Technological innovations in communication, production, and transportation</a:t>
            </a:r>
          </a:p>
          <a:p>
            <a:pPr marL="285750" indent="-285750">
              <a:buFont typeface="Arial" panose="020B0604020202020204" pitchFamily="34" charset="0"/>
              <a:buChar char="•"/>
            </a:pPr>
            <a:endParaRPr lang="en-US" dirty="0" smtClean="0"/>
          </a:p>
          <a:p>
            <a:pPr marL="285750" indent="-285750">
              <a:buFont typeface="Arial" panose="020B0604020202020204" pitchFamily="34" charset="0"/>
              <a:buChar char="•"/>
            </a:pPr>
            <a:endParaRPr lang="en-US" dirty="0" smtClean="0"/>
          </a:p>
          <a:p>
            <a:endParaRPr lang="en-US" dirty="0" smtClean="0"/>
          </a:p>
        </p:txBody>
      </p:sp>
      <p:pic>
        <p:nvPicPr>
          <p:cNvPr id="15362" name="Picture 2" descr="http://www.outsidethebeltway.com/wp-content/uploads/2010/11/hanging-chad-guy.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3124200"/>
            <a:ext cx="3349520" cy="252888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Tree>
    <p:extLst>
      <p:ext uri="{BB962C8B-B14F-4D97-AF65-F5344CB8AC3E}">
        <p14:creationId xmlns:p14="http://schemas.microsoft.com/office/powerpoint/2010/main" val="3839054572"/>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Presidential Election of 2000</a:t>
            </a:r>
            <a:endParaRPr lang="en-US" dirty="0"/>
          </a:p>
        </p:txBody>
      </p:sp>
      <p:pic>
        <p:nvPicPr>
          <p:cNvPr id="21506" name="Picture 2" descr="http://static01.nyt.com/images/2008/12/22/us/22bar-60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9377" y="3962400"/>
            <a:ext cx="3632431" cy="216735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
        <p:nvSpPr>
          <p:cNvPr id="4" name="TextBox 3"/>
          <p:cNvSpPr txBox="1"/>
          <p:nvPr/>
        </p:nvSpPr>
        <p:spPr>
          <a:xfrm>
            <a:off x="4343400" y="1752600"/>
            <a:ext cx="4497977" cy="4693593"/>
          </a:xfrm>
          <a:prstGeom prst="rect">
            <a:avLst/>
          </a:prstGeom>
          <a:noFill/>
        </p:spPr>
        <p:txBody>
          <a:bodyPr wrap="square" rtlCol="0">
            <a:spAutoFit/>
          </a:bodyPr>
          <a:lstStyle/>
          <a:p>
            <a:pPr marL="342900" indent="-342900">
              <a:buClr>
                <a:schemeClr val="accent1"/>
              </a:buClr>
              <a:buFont typeface="Wingdings" panose="05000000000000000000" pitchFamily="2" charset="2"/>
              <a:buChar char="§"/>
            </a:pPr>
            <a:r>
              <a:rPr lang="en-US" sz="2300" b="1" dirty="0" smtClean="0">
                <a:latin typeface="+mn-lt"/>
              </a:rPr>
              <a:t>The Presidential Election of 2000 </a:t>
            </a:r>
            <a:r>
              <a:rPr lang="en-US" sz="2300" dirty="0" smtClean="0">
                <a:latin typeface="+mn-lt"/>
              </a:rPr>
              <a:t>was historic in that:</a:t>
            </a:r>
          </a:p>
          <a:p>
            <a:pPr marL="342900" indent="-342900">
              <a:buClr>
                <a:schemeClr val="accent1"/>
              </a:buClr>
              <a:buFont typeface="Wingdings" panose="05000000000000000000" pitchFamily="2" charset="2"/>
              <a:buChar char="§"/>
            </a:pPr>
            <a:endParaRPr lang="en-US" sz="2300" dirty="0" smtClean="0">
              <a:latin typeface="+mn-lt"/>
            </a:endParaRPr>
          </a:p>
          <a:p>
            <a:pPr marL="342900" indent="-342900">
              <a:buClr>
                <a:schemeClr val="accent1"/>
              </a:buClr>
              <a:buFont typeface="Wingdings" panose="05000000000000000000" pitchFamily="2" charset="2"/>
              <a:buChar char="§"/>
            </a:pPr>
            <a:r>
              <a:rPr lang="en-US" sz="2300" dirty="0" smtClean="0">
                <a:latin typeface="+mn-lt"/>
              </a:rPr>
              <a:t>Al Gore won the popular vote.</a:t>
            </a:r>
          </a:p>
          <a:p>
            <a:pPr marL="342900" indent="-342900">
              <a:buClr>
                <a:schemeClr val="accent1"/>
              </a:buClr>
              <a:buFont typeface="Wingdings" panose="05000000000000000000" pitchFamily="2" charset="2"/>
              <a:buChar char="§"/>
            </a:pPr>
            <a:endParaRPr lang="en-US" sz="2300" dirty="0" smtClean="0">
              <a:latin typeface="+mn-lt"/>
            </a:endParaRPr>
          </a:p>
          <a:p>
            <a:pPr marL="342900" indent="-342900">
              <a:buClr>
                <a:schemeClr val="accent1"/>
              </a:buClr>
              <a:buFont typeface="Wingdings" panose="05000000000000000000" pitchFamily="2" charset="2"/>
              <a:buChar char="§"/>
            </a:pPr>
            <a:r>
              <a:rPr lang="en-US" sz="2300" dirty="0" smtClean="0">
                <a:latin typeface="+mn-lt"/>
              </a:rPr>
              <a:t>Bush won the electoral college. </a:t>
            </a:r>
          </a:p>
          <a:p>
            <a:pPr marL="342900" indent="-342900">
              <a:buClr>
                <a:schemeClr val="accent1"/>
              </a:buClr>
              <a:buFont typeface="Wingdings" panose="05000000000000000000" pitchFamily="2" charset="2"/>
              <a:buChar char="§"/>
            </a:pPr>
            <a:endParaRPr lang="en-US" sz="2300" dirty="0">
              <a:latin typeface="+mn-lt"/>
            </a:endParaRPr>
          </a:p>
          <a:p>
            <a:pPr marL="342900" indent="-342900">
              <a:buClr>
                <a:schemeClr val="accent1"/>
              </a:buClr>
              <a:buFont typeface="Wingdings" panose="05000000000000000000" pitchFamily="2" charset="2"/>
              <a:buChar char="§"/>
            </a:pPr>
            <a:r>
              <a:rPr lang="en-US" sz="2300" dirty="0" smtClean="0">
                <a:latin typeface="+mn-lt"/>
              </a:rPr>
              <a:t>Extremely narrow margin for Bush in Florida.</a:t>
            </a:r>
          </a:p>
          <a:p>
            <a:pPr marL="342900" indent="-342900">
              <a:buClr>
                <a:schemeClr val="accent1"/>
              </a:buClr>
              <a:buFont typeface="Wingdings" panose="05000000000000000000" pitchFamily="2" charset="2"/>
              <a:buChar char="§"/>
            </a:pPr>
            <a:endParaRPr lang="en-US" sz="2300" dirty="0" smtClean="0">
              <a:latin typeface="+mn-lt"/>
            </a:endParaRPr>
          </a:p>
          <a:p>
            <a:pPr marL="342900" indent="-342900">
              <a:buClr>
                <a:schemeClr val="accent1"/>
              </a:buClr>
              <a:buFont typeface="Wingdings" panose="05000000000000000000" pitchFamily="2" charset="2"/>
              <a:buChar char="§"/>
            </a:pPr>
            <a:r>
              <a:rPr lang="en-US" sz="2300" dirty="0" smtClean="0">
                <a:latin typeface="+mn-lt"/>
              </a:rPr>
              <a:t>The Supreme Court ruled in favor of Bush in </a:t>
            </a:r>
            <a:r>
              <a:rPr lang="en-US" sz="2300" b="1" i="1" dirty="0" smtClean="0">
                <a:latin typeface="+mn-lt"/>
              </a:rPr>
              <a:t>Bush v. Gore </a:t>
            </a:r>
            <a:r>
              <a:rPr lang="en-US" sz="2300" dirty="0" smtClean="0">
                <a:latin typeface="+mn-lt"/>
              </a:rPr>
              <a:t>to stop the Florida recount. </a:t>
            </a:r>
          </a:p>
        </p:txBody>
      </p:sp>
      <p:pic>
        <p:nvPicPr>
          <p:cNvPr id="21508" name="Picture 4" descr="http://politicianscandal.com/wp-content/uploads/2012/06/bush-v-gor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26299" y="1882159"/>
            <a:ext cx="2298585" cy="17239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98638695"/>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September 11, 2001</a:t>
            </a:r>
            <a:endParaRPr lang="en-US" dirty="0"/>
          </a:p>
        </p:txBody>
      </p:sp>
      <p:pic>
        <p:nvPicPr>
          <p:cNvPr id="22530" name="Picture 2" descr="http://orientalreview.org/wp-content/uploads/2014/09/9-11-toomuchnews-com-1-21vu21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91200" y="1905000"/>
            <a:ext cx="3067396" cy="3429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
        <p:nvSpPr>
          <p:cNvPr id="4" name="TextBox 3"/>
          <p:cNvSpPr txBox="1"/>
          <p:nvPr/>
        </p:nvSpPr>
        <p:spPr>
          <a:xfrm>
            <a:off x="104503" y="1676400"/>
            <a:ext cx="5715000" cy="4693593"/>
          </a:xfrm>
          <a:prstGeom prst="rect">
            <a:avLst/>
          </a:prstGeom>
          <a:noFill/>
        </p:spPr>
        <p:txBody>
          <a:bodyPr wrap="square" rtlCol="0">
            <a:spAutoFit/>
          </a:bodyPr>
          <a:lstStyle/>
          <a:p>
            <a:pPr marL="342900" indent="-342900">
              <a:buClr>
                <a:schemeClr val="accent1"/>
              </a:buClr>
              <a:buFont typeface="Wingdings" panose="05000000000000000000" pitchFamily="2" charset="2"/>
              <a:buChar char="§"/>
            </a:pPr>
            <a:r>
              <a:rPr lang="en-US" sz="2300" b="1" dirty="0" smtClean="0">
                <a:latin typeface="+mn-lt"/>
              </a:rPr>
              <a:t>09/11/2001</a:t>
            </a:r>
          </a:p>
          <a:p>
            <a:pPr marL="800100" lvl="1" indent="-342900">
              <a:buClr>
                <a:schemeClr val="accent1"/>
              </a:buClr>
              <a:buFont typeface="Wingdings" panose="05000000000000000000" pitchFamily="2" charset="2"/>
              <a:buChar char="§"/>
            </a:pPr>
            <a:r>
              <a:rPr lang="en-US" sz="2300" dirty="0" smtClean="0">
                <a:latin typeface="+mn-lt"/>
              </a:rPr>
              <a:t>Islamic terrorist operates for </a:t>
            </a:r>
            <a:r>
              <a:rPr lang="en-US" sz="2300" b="1" dirty="0" smtClean="0">
                <a:latin typeface="+mn-lt"/>
              </a:rPr>
              <a:t>al-Qaeda</a:t>
            </a:r>
            <a:r>
              <a:rPr lang="en-US" sz="2300" dirty="0" smtClean="0">
                <a:latin typeface="+mn-lt"/>
              </a:rPr>
              <a:t> hijacked four U.S. airliners.</a:t>
            </a:r>
          </a:p>
          <a:p>
            <a:pPr marL="800100" lvl="1" indent="-342900">
              <a:buClr>
                <a:schemeClr val="accent1"/>
              </a:buClr>
              <a:buFont typeface="Wingdings" panose="05000000000000000000" pitchFamily="2" charset="2"/>
              <a:buChar char="§"/>
            </a:pPr>
            <a:r>
              <a:rPr lang="en-US" sz="2300" dirty="0" smtClean="0">
                <a:latin typeface="+mn-lt"/>
              </a:rPr>
              <a:t>Two airliners flew into the World Trade Towers in NYC.</a:t>
            </a:r>
          </a:p>
          <a:p>
            <a:pPr marL="800100" lvl="1" indent="-342900">
              <a:buClr>
                <a:schemeClr val="accent1"/>
              </a:buClr>
              <a:buFont typeface="Wingdings" panose="05000000000000000000" pitchFamily="2" charset="2"/>
              <a:buChar char="§"/>
            </a:pPr>
            <a:r>
              <a:rPr lang="en-US" sz="2300" dirty="0" smtClean="0">
                <a:latin typeface="+mn-lt"/>
              </a:rPr>
              <a:t>One plane flew into the Pentagon in Washington, D.C.</a:t>
            </a:r>
          </a:p>
          <a:p>
            <a:pPr marL="800100" lvl="1" indent="-342900">
              <a:buClr>
                <a:schemeClr val="accent1"/>
              </a:buClr>
              <a:buFont typeface="Wingdings" panose="05000000000000000000" pitchFamily="2" charset="2"/>
              <a:buChar char="§"/>
            </a:pPr>
            <a:r>
              <a:rPr lang="en-US" sz="2300" dirty="0" smtClean="0">
                <a:latin typeface="+mn-lt"/>
              </a:rPr>
              <a:t>Another plane crashed in Pennsylvania after passengers resisted the terrorists</a:t>
            </a:r>
          </a:p>
          <a:p>
            <a:pPr marL="800100" lvl="1" indent="-342900">
              <a:buClr>
                <a:schemeClr val="accent1"/>
              </a:buClr>
              <a:buFont typeface="Wingdings" panose="05000000000000000000" pitchFamily="2" charset="2"/>
              <a:buChar char="§"/>
            </a:pPr>
            <a:r>
              <a:rPr lang="en-US" sz="2300" dirty="0" smtClean="0">
                <a:latin typeface="+mn-lt"/>
              </a:rPr>
              <a:t>Over 3,000 people were killed.</a:t>
            </a:r>
          </a:p>
          <a:p>
            <a:pPr marL="800100" lvl="1" indent="-342900">
              <a:buClr>
                <a:schemeClr val="accent1"/>
              </a:buClr>
              <a:buFont typeface="Wingdings" panose="05000000000000000000" pitchFamily="2" charset="2"/>
              <a:buChar char="§"/>
            </a:pPr>
            <a:r>
              <a:rPr lang="en-US" sz="2300" dirty="0" smtClean="0">
                <a:latin typeface="+mn-lt"/>
              </a:rPr>
              <a:t>U.S. quickly turned its attention to the </a:t>
            </a:r>
            <a:r>
              <a:rPr lang="en-US" sz="2300" b="1" dirty="0" smtClean="0">
                <a:latin typeface="+mn-lt"/>
              </a:rPr>
              <a:t>Taliban</a:t>
            </a:r>
            <a:r>
              <a:rPr lang="en-US" sz="2300" dirty="0" smtClean="0">
                <a:latin typeface="+mn-lt"/>
              </a:rPr>
              <a:t> in Afghanistan and </a:t>
            </a:r>
            <a:r>
              <a:rPr lang="en-US" sz="2300" b="1" dirty="0" smtClean="0">
                <a:latin typeface="+mn-lt"/>
              </a:rPr>
              <a:t>al-Qaeda</a:t>
            </a:r>
            <a:r>
              <a:rPr lang="en-US" sz="2300" dirty="0" smtClean="0">
                <a:latin typeface="+mn-lt"/>
              </a:rPr>
              <a:t>.</a:t>
            </a:r>
          </a:p>
          <a:p>
            <a:pPr marL="800100" lvl="1" indent="-342900">
              <a:buClr>
                <a:schemeClr val="accent1"/>
              </a:buClr>
              <a:buFont typeface="Wingdings" panose="05000000000000000000" pitchFamily="2" charset="2"/>
              <a:buChar char="§"/>
            </a:pPr>
            <a:r>
              <a:rPr lang="en-US" sz="2300" dirty="0" smtClean="0">
                <a:latin typeface="+mn-lt"/>
              </a:rPr>
              <a:t>This began the global </a:t>
            </a:r>
            <a:r>
              <a:rPr lang="en-US" sz="2300" b="1" dirty="0" smtClean="0">
                <a:latin typeface="+mn-lt"/>
              </a:rPr>
              <a:t>War on Terror</a:t>
            </a:r>
            <a:r>
              <a:rPr lang="en-US" sz="2300" dirty="0" smtClean="0">
                <a:latin typeface="+mn-lt"/>
              </a:rPr>
              <a:t>.</a:t>
            </a:r>
          </a:p>
        </p:txBody>
      </p:sp>
    </p:spTree>
    <p:extLst>
      <p:ext uri="{BB962C8B-B14F-4D97-AF65-F5344CB8AC3E}">
        <p14:creationId xmlns:p14="http://schemas.microsoft.com/office/powerpoint/2010/main" val="31996456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Urbanization of the U.S.</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84068810"/>
              </p:ext>
            </p:extLst>
          </p:nvPr>
        </p:nvGraphicFramePr>
        <p:xfrm>
          <a:off x="495300" y="1676400"/>
          <a:ext cx="8229600" cy="3017520"/>
        </p:xfrm>
        <a:graphic>
          <a:graphicData uri="http://schemas.openxmlformats.org/drawingml/2006/table">
            <a:tbl>
              <a:tblPr firstRow="1" bandRow="1">
                <a:tableStyleId>{5C22544A-7EE6-4342-B048-85BDC9FD1C3A}</a:tableStyleId>
              </a:tblPr>
              <a:tblGrid>
                <a:gridCol w="2743200">
                  <a:extLst>
                    <a:ext uri="{9D8B030D-6E8A-4147-A177-3AD203B41FA5}">
                      <a16:colId xmlns:a16="http://schemas.microsoft.com/office/drawing/2014/main" val="20000"/>
                    </a:ext>
                  </a:extLst>
                </a:gridCol>
                <a:gridCol w="2743200">
                  <a:extLst>
                    <a:ext uri="{9D8B030D-6E8A-4147-A177-3AD203B41FA5}">
                      <a16:colId xmlns:a16="http://schemas.microsoft.com/office/drawing/2014/main" val="20001"/>
                    </a:ext>
                  </a:extLst>
                </a:gridCol>
                <a:gridCol w="2743200">
                  <a:extLst>
                    <a:ext uri="{9D8B030D-6E8A-4147-A177-3AD203B41FA5}">
                      <a16:colId xmlns:a16="http://schemas.microsoft.com/office/drawing/2014/main" val="20002"/>
                    </a:ext>
                  </a:extLst>
                </a:gridCol>
              </a:tblGrid>
              <a:tr h="370840">
                <a:tc>
                  <a:txBody>
                    <a:bodyPr/>
                    <a:lstStyle/>
                    <a:p>
                      <a:r>
                        <a:rPr lang="en-US" sz="2400" dirty="0" smtClean="0"/>
                        <a:t>Year</a:t>
                      </a:r>
                      <a:endParaRPr lang="en-US" sz="2400" dirty="0"/>
                    </a:p>
                  </a:txBody>
                  <a:tcPr/>
                </a:tc>
                <a:tc>
                  <a:txBody>
                    <a:bodyPr/>
                    <a:lstStyle/>
                    <a:p>
                      <a:r>
                        <a:rPr lang="en-US" sz="2400" dirty="0" smtClean="0"/>
                        <a:t>Rural Areas</a:t>
                      </a:r>
                    </a:p>
                    <a:p>
                      <a:r>
                        <a:rPr lang="en-US" dirty="0" smtClean="0"/>
                        <a:t>(percent</a:t>
                      </a:r>
                      <a:r>
                        <a:rPr lang="en-US" baseline="0" dirty="0" smtClean="0"/>
                        <a:t> of population)</a:t>
                      </a:r>
                      <a:endParaRPr lang="en-US" dirty="0"/>
                    </a:p>
                  </a:txBody>
                  <a:tcPr/>
                </a:tc>
                <a:tc>
                  <a:txBody>
                    <a:bodyPr/>
                    <a:lstStyle/>
                    <a:p>
                      <a:r>
                        <a:rPr lang="en-US" sz="2400" dirty="0" smtClean="0"/>
                        <a:t>Urban Areas</a:t>
                      </a:r>
                    </a:p>
                    <a:p>
                      <a:r>
                        <a:rPr lang="en-US" dirty="0" smtClean="0"/>
                        <a:t>(percent of population)</a:t>
                      </a:r>
                      <a:endParaRPr lang="en-US" dirty="0"/>
                    </a:p>
                  </a:txBody>
                  <a:tcPr/>
                </a:tc>
                <a:extLst>
                  <a:ext uri="{0D108BD9-81ED-4DB2-BD59-A6C34878D82A}">
                    <a16:rowId xmlns:a16="http://schemas.microsoft.com/office/drawing/2014/main" val="10000"/>
                  </a:ext>
                </a:extLst>
              </a:tr>
              <a:tr h="370840">
                <a:tc>
                  <a:txBody>
                    <a:bodyPr/>
                    <a:lstStyle/>
                    <a:p>
                      <a:pPr algn="ctr"/>
                      <a:r>
                        <a:rPr lang="en-US" sz="2400" dirty="0" smtClean="0"/>
                        <a:t>1800</a:t>
                      </a:r>
                      <a:endParaRPr lang="en-US" sz="2400" dirty="0"/>
                    </a:p>
                  </a:txBody>
                  <a:tcPr/>
                </a:tc>
                <a:tc>
                  <a:txBody>
                    <a:bodyPr/>
                    <a:lstStyle/>
                    <a:p>
                      <a:pPr algn="ctr"/>
                      <a:r>
                        <a:rPr lang="en-US" dirty="0" smtClean="0"/>
                        <a:t>92%</a:t>
                      </a:r>
                      <a:endParaRPr lang="en-US" dirty="0"/>
                    </a:p>
                  </a:txBody>
                  <a:tcPr/>
                </a:tc>
                <a:tc>
                  <a:txBody>
                    <a:bodyPr/>
                    <a:lstStyle/>
                    <a:p>
                      <a:pPr algn="ctr"/>
                      <a:r>
                        <a:rPr lang="en-US" dirty="0" smtClean="0"/>
                        <a:t>8%</a:t>
                      </a:r>
                      <a:endParaRPr lang="en-US" dirty="0"/>
                    </a:p>
                  </a:txBody>
                  <a:tcPr/>
                </a:tc>
                <a:extLst>
                  <a:ext uri="{0D108BD9-81ED-4DB2-BD59-A6C34878D82A}">
                    <a16:rowId xmlns:a16="http://schemas.microsoft.com/office/drawing/2014/main" val="10001"/>
                  </a:ext>
                </a:extLst>
              </a:tr>
              <a:tr h="370840">
                <a:tc>
                  <a:txBody>
                    <a:bodyPr/>
                    <a:lstStyle/>
                    <a:p>
                      <a:pPr algn="ctr"/>
                      <a:r>
                        <a:rPr lang="en-US" sz="2400" b="1" dirty="0" smtClean="0">
                          <a:solidFill>
                            <a:srgbClr val="FF0000"/>
                          </a:solidFill>
                        </a:rPr>
                        <a:t>1850</a:t>
                      </a:r>
                      <a:endParaRPr lang="en-US" sz="2400" b="1" dirty="0">
                        <a:solidFill>
                          <a:srgbClr val="FF0000"/>
                        </a:solidFill>
                      </a:endParaRPr>
                    </a:p>
                  </a:txBody>
                  <a:tcPr/>
                </a:tc>
                <a:tc>
                  <a:txBody>
                    <a:bodyPr/>
                    <a:lstStyle/>
                    <a:p>
                      <a:pPr algn="ctr"/>
                      <a:r>
                        <a:rPr lang="en-US" b="1" dirty="0" smtClean="0">
                          <a:solidFill>
                            <a:srgbClr val="FF0000"/>
                          </a:solidFill>
                        </a:rPr>
                        <a:t>85%</a:t>
                      </a:r>
                      <a:endParaRPr lang="en-US" b="1" dirty="0">
                        <a:solidFill>
                          <a:srgbClr val="FF0000"/>
                        </a:solidFill>
                      </a:endParaRPr>
                    </a:p>
                  </a:txBody>
                  <a:tcPr/>
                </a:tc>
                <a:tc>
                  <a:txBody>
                    <a:bodyPr/>
                    <a:lstStyle/>
                    <a:p>
                      <a:pPr algn="ctr"/>
                      <a:r>
                        <a:rPr lang="en-US" b="1" dirty="0" smtClean="0">
                          <a:solidFill>
                            <a:srgbClr val="FF0000"/>
                          </a:solidFill>
                        </a:rPr>
                        <a:t>15%</a:t>
                      </a:r>
                      <a:endParaRPr lang="en-US" b="1" dirty="0">
                        <a:solidFill>
                          <a:srgbClr val="FF0000"/>
                        </a:solidFill>
                      </a:endParaRPr>
                    </a:p>
                  </a:txBody>
                  <a:tcPr/>
                </a:tc>
                <a:extLst>
                  <a:ext uri="{0D108BD9-81ED-4DB2-BD59-A6C34878D82A}">
                    <a16:rowId xmlns:a16="http://schemas.microsoft.com/office/drawing/2014/main" val="10002"/>
                  </a:ext>
                </a:extLst>
              </a:tr>
              <a:tr h="370840">
                <a:tc>
                  <a:txBody>
                    <a:bodyPr/>
                    <a:lstStyle/>
                    <a:p>
                      <a:pPr algn="ctr"/>
                      <a:r>
                        <a:rPr lang="en-US" sz="2400" b="1" dirty="0" smtClean="0">
                          <a:solidFill>
                            <a:srgbClr val="FF0000"/>
                          </a:solidFill>
                        </a:rPr>
                        <a:t>1900</a:t>
                      </a:r>
                      <a:endParaRPr lang="en-US" sz="2400" b="1" dirty="0">
                        <a:solidFill>
                          <a:srgbClr val="FF0000"/>
                        </a:solidFill>
                      </a:endParaRPr>
                    </a:p>
                  </a:txBody>
                  <a:tcPr/>
                </a:tc>
                <a:tc>
                  <a:txBody>
                    <a:bodyPr/>
                    <a:lstStyle/>
                    <a:p>
                      <a:pPr algn="ctr"/>
                      <a:r>
                        <a:rPr lang="en-US" b="1" dirty="0" smtClean="0">
                          <a:solidFill>
                            <a:srgbClr val="FF0000"/>
                          </a:solidFill>
                        </a:rPr>
                        <a:t>60%</a:t>
                      </a:r>
                      <a:endParaRPr lang="en-US" b="1" dirty="0">
                        <a:solidFill>
                          <a:srgbClr val="FF0000"/>
                        </a:solidFill>
                      </a:endParaRPr>
                    </a:p>
                  </a:txBody>
                  <a:tcPr/>
                </a:tc>
                <a:tc>
                  <a:txBody>
                    <a:bodyPr/>
                    <a:lstStyle/>
                    <a:p>
                      <a:pPr algn="ctr"/>
                      <a:r>
                        <a:rPr lang="en-US" b="1" dirty="0" smtClean="0">
                          <a:solidFill>
                            <a:srgbClr val="FF0000"/>
                          </a:solidFill>
                        </a:rPr>
                        <a:t>40%</a:t>
                      </a:r>
                      <a:endParaRPr lang="en-US" b="1" dirty="0">
                        <a:solidFill>
                          <a:srgbClr val="FF0000"/>
                        </a:solidFill>
                      </a:endParaRPr>
                    </a:p>
                  </a:txBody>
                  <a:tcPr/>
                </a:tc>
                <a:extLst>
                  <a:ext uri="{0D108BD9-81ED-4DB2-BD59-A6C34878D82A}">
                    <a16:rowId xmlns:a16="http://schemas.microsoft.com/office/drawing/2014/main" val="10003"/>
                  </a:ext>
                </a:extLst>
              </a:tr>
              <a:tr h="370840">
                <a:tc>
                  <a:txBody>
                    <a:bodyPr/>
                    <a:lstStyle/>
                    <a:p>
                      <a:pPr algn="ctr"/>
                      <a:r>
                        <a:rPr lang="en-US" sz="2400" dirty="0" smtClean="0"/>
                        <a:t>1950</a:t>
                      </a:r>
                      <a:endParaRPr lang="en-US" sz="2400" dirty="0"/>
                    </a:p>
                  </a:txBody>
                  <a:tcPr/>
                </a:tc>
                <a:tc>
                  <a:txBody>
                    <a:bodyPr/>
                    <a:lstStyle/>
                    <a:p>
                      <a:pPr algn="ctr"/>
                      <a:r>
                        <a:rPr lang="en-US" dirty="0" smtClean="0"/>
                        <a:t>45%</a:t>
                      </a:r>
                      <a:endParaRPr lang="en-US" dirty="0"/>
                    </a:p>
                  </a:txBody>
                  <a:tcPr/>
                </a:tc>
                <a:tc>
                  <a:txBody>
                    <a:bodyPr/>
                    <a:lstStyle/>
                    <a:p>
                      <a:pPr algn="ctr"/>
                      <a:r>
                        <a:rPr lang="en-US" dirty="0" smtClean="0"/>
                        <a:t>55%</a:t>
                      </a:r>
                      <a:endParaRPr lang="en-US" dirty="0"/>
                    </a:p>
                  </a:txBody>
                  <a:tcPr/>
                </a:tc>
                <a:extLst>
                  <a:ext uri="{0D108BD9-81ED-4DB2-BD59-A6C34878D82A}">
                    <a16:rowId xmlns:a16="http://schemas.microsoft.com/office/drawing/2014/main" val="10004"/>
                  </a:ext>
                </a:extLst>
              </a:tr>
              <a:tr h="370840">
                <a:tc>
                  <a:txBody>
                    <a:bodyPr/>
                    <a:lstStyle/>
                    <a:p>
                      <a:pPr algn="ctr"/>
                      <a:r>
                        <a:rPr lang="en-US" sz="2400" dirty="0" smtClean="0"/>
                        <a:t>2000</a:t>
                      </a:r>
                      <a:endParaRPr lang="en-US" sz="2400" dirty="0"/>
                    </a:p>
                  </a:txBody>
                  <a:tcPr/>
                </a:tc>
                <a:tc>
                  <a:txBody>
                    <a:bodyPr/>
                    <a:lstStyle/>
                    <a:p>
                      <a:pPr algn="ctr"/>
                      <a:r>
                        <a:rPr lang="en-US" dirty="0" smtClean="0"/>
                        <a:t>22%</a:t>
                      </a:r>
                      <a:endParaRPr lang="en-US" dirty="0"/>
                    </a:p>
                  </a:txBody>
                  <a:tcPr/>
                </a:tc>
                <a:tc>
                  <a:txBody>
                    <a:bodyPr/>
                    <a:lstStyle/>
                    <a:p>
                      <a:pPr algn="ctr"/>
                      <a:r>
                        <a:rPr lang="en-US" dirty="0" smtClean="0"/>
                        <a:t>78%</a:t>
                      </a:r>
                      <a:endParaRPr lang="en-US" dirty="0"/>
                    </a:p>
                  </a:txBody>
                  <a:tcPr/>
                </a:tc>
                <a:extLst>
                  <a:ext uri="{0D108BD9-81ED-4DB2-BD59-A6C34878D82A}">
                    <a16:rowId xmlns:a16="http://schemas.microsoft.com/office/drawing/2014/main" val="10005"/>
                  </a:ext>
                </a:extLst>
              </a:tr>
            </a:tbl>
          </a:graphicData>
        </a:graphic>
      </p:graphicFrame>
      <p:sp>
        <p:nvSpPr>
          <p:cNvPr id="5" name="TextBox 4"/>
          <p:cNvSpPr txBox="1"/>
          <p:nvPr/>
        </p:nvSpPr>
        <p:spPr>
          <a:xfrm>
            <a:off x="685800" y="5029200"/>
            <a:ext cx="7848600" cy="1323439"/>
          </a:xfrm>
          <a:prstGeom prst="rect">
            <a:avLst/>
          </a:prstGeom>
          <a:noFill/>
        </p:spPr>
        <p:txBody>
          <a:bodyPr wrap="square" rtlCol="0">
            <a:spAutoFit/>
          </a:bodyPr>
          <a:lstStyle/>
          <a:p>
            <a:pPr marL="285750" indent="-285750">
              <a:buFont typeface="Arial" panose="020B0604020202020204" pitchFamily="34" charset="0"/>
              <a:buChar char="•"/>
            </a:pPr>
            <a:r>
              <a:rPr lang="en-US" sz="2000" dirty="0" smtClean="0"/>
              <a:t>In 1865, only New York and Philadelphia had a population of 500,000.</a:t>
            </a:r>
          </a:p>
          <a:p>
            <a:pPr marL="285750" indent="-285750">
              <a:buFont typeface="Arial" panose="020B0604020202020204" pitchFamily="34" charset="0"/>
              <a:buChar char="•"/>
            </a:pPr>
            <a:r>
              <a:rPr lang="en-US" sz="2000" dirty="0" smtClean="0"/>
              <a:t>By 1900, New York, Philadelphia, Chicago, Kansas City, Pittsburg, and Washington, D.C. all had more than 500,000.</a:t>
            </a:r>
            <a:endParaRPr lang="en-US" sz="2000" dirty="0"/>
          </a:p>
        </p:txBody>
      </p:sp>
    </p:spTree>
    <p:extLst>
      <p:ext uri="{BB962C8B-B14F-4D97-AF65-F5344CB8AC3E}">
        <p14:creationId xmlns:p14="http://schemas.microsoft.com/office/powerpoint/2010/main" val="1631125263"/>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The War on Terror</a:t>
            </a:r>
            <a:endParaRPr lang="en-US" dirty="0"/>
          </a:p>
        </p:txBody>
      </p:sp>
      <p:pic>
        <p:nvPicPr>
          <p:cNvPr id="20482" name="Picture 2" descr="http://www.history2u.com/bush_20sept200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1555" y="1828800"/>
            <a:ext cx="3119845" cy="1808370"/>
          </a:xfrm>
          <a:prstGeom prst="rect">
            <a:avLst/>
          </a:prstGeom>
          <a:noFill/>
          <a:extLst>
            <a:ext uri="{909E8E84-426E-40DD-AFC4-6F175D3DCCD1}">
              <a14:hiddenFill xmlns:a14="http://schemas.microsoft.com/office/drawing/2010/main">
                <a:solidFill>
                  <a:srgbClr val="FFFFFF"/>
                </a:solidFill>
              </a14:hiddenFill>
            </a:ext>
          </a:extLst>
        </p:spPr>
      </p:pic>
      <p:pic>
        <p:nvPicPr>
          <p:cNvPr id="20484" name="Picture 4" descr="http://www.defenddemocracy.org/images/sized/content/uploads/issues_research/Ranger_afghanistan-388x25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5023" y="4114800"/>
            <a:ext cx="3126377" cy="201441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3581400" y="1613828"/>
            <a:ext cx="5562600" cy="5047536"/>
          </a:xfrm>
          <a:prstGeom prst="rect">
            <a:avLst/>
          </a:prstGeom>
          <a:noFill/>
        </p:spPr>
        <p:txBody>
          <a:bodyPr wrap="square" rtlCol="0">
            <a:spAutoFit/>
          </a:bodyPr>
          <a:lstStyle/>
          <a:p>
            <a:pPr marL="342900" indent="-342900">
              <a:buClr>
                <a:schemeClr val="accent1"/>
              </a:buClr>
              <a:buFont typeface="Wingdings" panose="05000000000000000000" pitchFamily="2" charset="2"/>
              <a:buChar char="§"/>
            </a:pPr>
            <a:r>
              <a:rPr lang="en-US" sz="2300" b="1" dirty="0" smtClean="0">
                <a:latin typeface="+mn-lt"/>
              </a:rPr>
              <a:t>USA PATRIOT ACT of 2001</a:t>
            </a:r>
          </a:p>
          <a:p>
            <a:pPr marL="800100" lvl="1" indent="-342900">
              <a:buClr>
                <a:schemeClr val="accent1"/>
              </a:buClr>
              <a:buFont typeface="Wingdings" panose="05000000000000000000" pitchFamily="2" charset="2"/>
              <a:buChar char="§"/>
            </a:pPr>
            <a:r>
              <a:rPr lang="en-US" sz="2300" dirty="0" smtClean="0">
                <a:latin typeface="+mn-lt"/>
              </a:rPr>
              <a:t>Restricted some personal liberties in order to gain important intelligence on al-Qaeda</a:t>
            </a:r>
          </a:p>
          <a:p>
            <a:pPr marL="800100" lvl="1" indent="-342900">
              <a:buClr>
                <a:schemeClr val="accent1"/>
              </a:buClr>
              <a:buFont typeface="Wingdings" panose="05000000000000000000" pitchFamily="2" charset="2"/>
              <a:buChar char="§"/>
            </a:pPr>
            <a:endParaRPr lang="en-US" sz="2300" dirty="0" smtClean="0">
              <a:latin typeface="+mn-lt"/>
            </a:endParaRPr>
          </a:p>
          <a:p>
            <a:pPr marL="342900" indent="-342900">
              <a:buClr>
                <a:schemeClr val="accent1"/>
              </a:buClr>
              <a:buFont typeface="Wingdings" panose="05000000000000000000" pitchFamily="2" charset="2"/>
              <a:buChar char="§"/>
            </a:pPr>
            <a:r>
              <a:rPr lang="en-US" sz="2300" b="1" dirty="0" smtClean="0">
                <a:latin typeface="+mn-lt"/>
              </a:rPr>
              <a:t>INVASION OF AFGHANISTAN and IRAQ</a:t>
            </a:r>
          </a:p>
          <a:p>
            <a:pPr marL="800100" lvl="1" indent="-342900">
              <a:buClr>
                <a:schemeClr val="accent1"/>
              </a:buClr>
              <a:buFont typeface="Wingdings" panose="05000000000000000000" pitchFamily="2" charset="2"/>
              <a:buChar char="§"/>
            </a:pPr>
            <a:r>
              <a:rPr lang="en-US" sz="2300" dirty="0" smtClean="0">
                <a:latin typeface="+mn-lt"/>
              </a:rPr>
              <a:t>U.S. forces invaded Afghanistan in 2001 and Iraq in 2003 to directly combat governments suspected of supporting terrorism.</a:t>
            </a:r>
          </a:p>
          <a:p>
            <a:pPr marL="800100" lvl="1" indent="-342900">
              <a:buClr>
                <a:schemeClr val="accent1"/>
              </a:buClr>
              <a:buFont typeface="Wingdings" panose="05000000000000000000" pitchFamily="2" charset="2"/>
              <a:buChar char="§"/>
            </a:pPr>
            <a:endParaRPr lang="en-US" sz="2300" dirty="0" smtClean="0">
              <a:latin typeface="+mn-lt"/>
            </a:endParaRPr>
          </a:p>
          <a:p>
            <a:pPr marL="342900" indent="-342900">
              <a:buClr>
                <a:schemeClr val="accent1"/>
              </a:buClr>
              <a:buFont typeface="Wingdings" panose="05000000000000000000" pitchFamily="2" charset="2"/>
              <a:buChar char="§"/>
            </a:pPr>
            <a:r>
              <a:rPr lang="en-US" sz="2300" b="1" dirty="0" smtClean="0">
                <a:latin typeface="+mn-lt"/>
              </a:rPr>
              <a:t>GLOBAL WAR ON TERROR TODAY</a:t>
            </a:r>
          </a:p>
          <a:p>
            <a:pPr marL="800100" lvl="1" indent="-342900">
              <a:buClr>
                <a:schemeClr val="accent1"/>
              </a:buClr>
              <a:buFont typeface="Wingdings" panose="05000000000000000000" pitchFamily="2" charset="2"/>
              <a:buChar char="§"/>
            </a:pPr>
            <a:r>
              <a:rPr lang="en-US" sz="2300" dirty="0" smtClean="0">
                <a:latin typeface="+mn-lt"/>
              </a:rPr>
              <a:t>Continues on in a different form against ISIL.</a:t>
            </a:r>
          </a:p>
        </p:txBody>
      </p:sp>
    </p:spTree>
    <p:extLst>
      <p:ext uri="{BB962C8B-B14F-4D97-AF65-F5344CB8AC3E}">
        <p14:creationId xmlns:p14="http://schemas.microsoft.com/office/powerpoint/2010/main" val="363044639"/>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Hurricane Katrina Disaster</a:t>
            </a:r>
            <a:endParaRPr lang="en-US" dirty="0"/>
          </a:p>
        </p:txBody>
      </p:sp>
      <p:pic>
        <p:nvPicPr>
          <p:cNvPr id="19458" name="Picture 2" descr="http://cdn.history.com/sites/2/2013/11/hurrican-katrina-hero-H.jpe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7200" y="1828800"/>
            <a:ext cx="5105400" cy="166872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59417" y="1828800"/>
            <a:ext cx="2406927" cy="1668720"/>
          </a:xfrm>
          <a:prstGeom prst="rect">
            <a:avLst/>
          </a:prstGeom>
        </p:spPr>
      </p:pic>
      <p:sp>
        <p:nvSpPr>
          <p:cNvPr id="5" name="TextBox 4"/>
          <p:cNvSpPr txBox="1"/>
          <p:nvPr/>
        </p:nvSpPr>
        <p:spPr>
          <a:xfrm>
            <a:off x="228600" y="3657600"/>
            <a:ext cx="8686800" cy="2923877"/>
          </a:xfrm>
          <a:prstGeom prst="rect">
            <a:avLst/>
          </a:prstGeom>
          <a:noFill/>
        </p:spPr>
        <p:txBody>
          <a:bodyPr wrap="square" rtlCol="0">
            <a:spAutoFit/>
          </a:bodyPr>
          <a:lstStyle/>
          <a:p>
            <a:pPr marL="342900" indent="-342900">
              <a:buClr>
                <a:schemeClr val="accent1"/>
              </a:buClr>
              <a:buFont typeface="Wingdings" panose="05000000000000000000" pitchFamily="2" charset="2"/>
              <a:buChar char="§"/>
            </a:pPr>
            <a:r>
              <a:rPr lang="en-US" sz="2300" dirty="0" smtClean="0">
                <a:latin typeface="+mn-lt"/>
              </a:rPr>
              <a:t>Hurricane Katrina hit New Orleans on August 29, 2005</a:t>
            </a:r>
          </a:p>
          <a:p>
            <a:pPr marL="342900" indent="-342900">
              <a:buClr>
                <a:schemeClr val="accent1"/>
              </a:buClr>
              <a:buFont typeface="Wingdings" panose="05000000000000000000" pitchFamily="2" charset="2"/>
              <a:buChar char="§"/>
            </a:pPr>
            <a:r>
              <a:rPr lang="en-US" sz="2300" dirty="0" smtClean="0">
                <a:latin typeface="+mn-lt"/>
              </a:rPr>
              <a:t>Most costly natural disaster ever to hit the U.S. with $108 billion in damage and 1,500 people killed.</a:t>
            </a:r>
          </a:p>
          <a:p>
            <a:pPr marL="342900" indent="-342900">
              <a:buClr>
                <a:schemeClr val="accent1"/>
              </a:buClr>
              <a:buFont typeface="Wingdings" panose="05000000000000000000" pitchFamily="2" charset="2"/>
              <a:buChar char="§"/>
            </a:pPr>
            <a:r>
              <a:rPr lang="en-US" sz="2300" dirty="0" smtClean="0">
                <a:latin typeface="+mn-lt"/>
              </a:rPr>
              <a:t>Direct hit to New Orleans, a city which is built in a “bowl” below the water level of the Mississippi River and Lake Pontchartrain.</a:t>
            </a:r>
          </a:p>
          <a:p>
            <a:pPr marL="342900" indent="-342900">
              <a:buClr>
                <a:schemeClr val="accent1"/>
              </a:buClr>
              <a:buFont typeface="Wingdings" panose="05000000000000000000" pitchFamily="2" charset="2"/>
              <a:buChar char="§"/>
            </a:pPr>
            <a:r>
              <a:rPr lang="en-US" sz="2300" dirty="0" smtClean="0">
                <a:latin typeface="+mn-lt"/>
              </a:rPr>
              <a:t>80% of New Orleans was flooded due to levee breaches.</a:t>
            </a:r>
          </a:p>
          <a:p>
            <a:pPr marL="342900" indent="-342900">
              <a:buClr>
                <a:schemeClr val="accent1"/>
              </a:buClr>
              <a:buFont typeface="Wingdings" panose="05000000000000000000" pitchFamily="2" charset="2"/>
              <a:buChar char="§"/>
            </a:pPr>
            <a:r>
              <a:rPr lang="en-US" sz="2300" dirty="0" smtClean="0">
                <a:latin typeface="+mn-lt"/>
              </a:rPr>
              <a:t>800,000 residents of New Orleans had to move from the city.</a:t>
            </a:r>
          </a:p>
          <a:p>
            <a:pPr marL="342900" indent="-342900">
              <a:buClr>
                <a:schemeClr val="accent1"/>
              </a:buClr>
              <a:buFont typeface="Wingdings" panose="05000000000000000000" pitchFamily="2" charset="2"/>
              <a:buChar char="§"/>
            </a:pPr>
            <a:r>
              <a:rPr lang="en-US" sz="2300" dirty="0" smtClean="0">
                <a:latin typeface="+mn-lt"/>
              </a:rPr>
              <a:t>Work repairing New Orleans continues even today.</a:t>
            </a:r>
          </a:p>
        </p:txBody>
      </p:sp>
    </p:spTree>
    <p:extLst>
      <p:ext uri="{BB962C8B-B14F-4D97-AF65-F5344CB8AC3E}">
        <p14:creationId xmlns:p14="http://schemas.microsoft.com/office/powerpoint/2010/main" val="3060257745"/>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Technological Innovations</a:t>
            </a:r>
            <a:endParaRPr lang="en-US" dirty="0"/>
          </a:p>
        </p:txBody>
      </p:sp>
      <p:pic>
        <p:nvPicPr>
          <p:cNvPr id="18434" name="Picture 2" descr="https://upload.wikimedia.org/wikipedia/commons/8/8d/GPS_Satellite_NASA_art-iif.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7200" y="1752600"/>
            <a:ext cx="2936966" cy="2353077"/>
          </a:xfrm>
          <a:prstGeom prst="rect">
            <a:avLst/>
          </a:prstGeom>
          <a:noFill/>
          <a:extLst>
            <a:ext uri="{909E8E84-426E-40DD-AFC4-6F175D3DCCD1}">
              <a14:hiddenFill xmlns:a14="http://schemas.microsoft.com/office/drawing/2010/main">
                <a:solidFill>
                  <a:srgbClr val="FFFFFF"/>
                </a:solidFill>
              </a14:hiddenFill>
            </a:ext>
          </a:extLst>
        </p:spPr>
      </p:pic>
      <p:pic>
        <p:nvPicPr>
          <p:cNvPr id="18436" name="Picture 4" descr="http://www.toyota.eu/SiteCollectionImages/About%20Toyota/production%202-smal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7947" y="4454815"/>
            <a:ext cx="2946219" cy="195259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3581400" y="1613828"/>
            <a:ext cx="5562600" cy="5001369"/>
          </a:xfrm>
          <a:prstGeom prst="rect">
            <a:avLst/>
          </a:prstGeom>
          <a:noFill/>
        </p:spPr>
        <p:txBody>
          <a:bodyPr wrap="square" rtlCol="0">
            <a:spAutoFit/>
          </a:bodyPr>
          <a:lstStyle/>
          <a:p>
            <a:pPr marL="342900" indent="-342900">
              <a:buClr>
                <a:schemeClr val="accent1"/>
              </a:buClr>
              <a:buFont typeface="Wingdings" panose="05000000000000000000" pitchFamily="2" charset="2"/>
              <a:buChar char="§"/>
            </a:pPr>
            <a:r>
              <a:rPr lang="en-US" sz="2300" b="1" dirty="0" smtClean="0">
                <a:latin typeface="+mn-lt"/>
              </a:rPr>
              <a:t>GLOBAL POSITIONING SYSTEM</a:t>
            </a:r>
          </a:p>
          <a:p>
            <a:pPr marL="800100" lvl="1" indent="-342900">
              <a:buClr>
                <a:schemeClr val="accent1"/>
              </a:buClr>
              <a:buFont typeface="Wingdings" panose="05000000000000000000" pitchFamily="2" charset="2"/>
              <a:buChar char="§"/>
            </a:pPr>
            <a:r>
              <a:rPr lang="en-US" sz="2300" dirty="0" smtClean="0">
                <a:latin typeface="+mn-lt"/>
              </a:rPr>
              <a:t>GPS has changed the way we navigate ourselves on a trip or how packages are delivered to our door.</a:t>
            </a:r>
          </a:p>
          <a:p>
            <a:pPr marL="800100" lvl="1" indent="-342900">
              <a:buClr>
                <a:schemeClr val="accent1"/>
              </a:buClr>
              <a:buFont typeface="Wingdings" panose="05000000000000000000" pitchFamily="2" charset="2"/>
              <a:buChar char="§"/>
            </a:pPr>
            <a:endParaRPr lang="en-US" sz="1000" dirty="0" smtClean="0">
              <a:latin typeface="+mn-lt"/>
            </a:endParaRPr>
          </a:p>
          <a:p>
            <a:pPr marL="342900" indent="-342900">
              <a:buClr>
                <a:schemeClr val="accent1"/>
              </a:buClr>
              <a:buFont typeface="Wingdings" panose="05000000000000000000" pitchFamily="2" charset="2"/>
              <a:buChar char="§"/>
            </a:pPr>
            <a:r>
              <a:rPr lang="en-US" sz="2300" b="1" dirty="0" smtClean="0">
                <a:latin typeface="+mn-lt"/>
              </a:rPr>
              <a:t>INTERNET COMMUNICATION</a:t>
            </a:r>
          </a:p>
          <a:p>
            <a:pPr marL="800100" lvl="1" indent="-342900">
              <a:buClr>
                <a:schemeClr val="accent1"/>
              </a:buClr>
              <a:buFont typeface="Wingdings" panose="05000000000000000000" pitchFamily="2" charset="2"/>
              <a:buChar char="§"/>
            </a:pPr>
            <a:r>
              <a:rPr lang="en-US" sz="2300" dirty="0" smtClean="0">
                <a:latin typeface="+mn-lt"/>
              </a:rPr>
              <a:t>Although the internet is 20 years old, it continues to increase business </a:t>
            </a:r>
            <a:r>
              <a:rPr lang="en-US" sz="2300" smtClean="0">
                <a:latin typeface="+mn-lt"/>
              </a:rPr>
              <a:t>productivity and shape </a:t>
            </a:r>
            <a:r>
              <a:rPr lang="en-US" sz="2300" dirty="0" smtClean="0">
                <a:latin typeface="+mn-lt"/>
              </a:rPr>
              <a:t>how we communicate with one another.</a:t>
            </a:r>
          </a:p>
          <a:p>
            <a:pPr lvl="1">
              <a:buClr>
                <a:schemeClr val="accent1"/>
              </a:buClr>
            </a:pPr>
            <a:endParaRPr lang="en-US" sz="1000" dirty="0" smtClean="0">
              <a:latin typeface="+mn-lt"/>
            </a:endParaRPr>
          </a:p>
          <a:p>
            <a:pPr marL="342900" indent="-342900">
              <a:buClr>
                <a:schemeClr val="accent1"/>
              </a:buClr>
              <a:buFont typeface="Wingdings" panose="05000000000000000000" pitchFamily="2" charset="2"/>
              <a:buChar char="§"/>
            </a:pPr>
            <a:r>
              <a:rPr lang="en-US" sz="2300" b="1" dirty="0" smtClean="0">
                <a:latin typeface="+mn-lt"/>
              </a:rPr>
              <a:t>GLOBALIZATION</a:t>
            </a:r>
          </a:p>
          <a:p>
            <a:pPr marL="800100" lvl="1" indent="-342900">
              <a:buClr>
                <a:schemeClr val="accent1"/>
              </a:buClr>
              <a:buFont typeface="Wingdings" panose="05000000000000000000" pitchFamily="2" charset="2"/>
              <a:buChar char="§"/>
            </a:pPr>
            <a:r>
              <a:rPr lang="en-US" sz="2300" dirty="0" smtClean="0">
                <a:latin typeface="+mn-lt"/>
              </a:rPr>
              <a:t>The internet, the speed of travel, and computerized management have “shrunk” our world’s economy.</a:t>
            </a:r>
          </a:p>
        </p:txBody>
      </p:sp>
    </p:spTree>
    <p:extLst>
      <p:ext uri="{BB962C8B-B14F-4D97-AF65-F5344CB8AC3E}">
        <p14:creationId xmlns:p14="http://schemas.microsoft.com/office/powerpoint/2010/main" val="2905066479"/>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Production Innovations</a:t>
            </a:r>
            <a:endParaRPr lang="en-US" dirty="0"/>
          </a:p>
        </p:txBody>
      </p:sp>
      <p:sp>
        <p:nvSpPr>
          <p:cNvPr id="5" name="TextBox 4"/>
          <p:cNvSpPr txBox="1"/>
          <p:nvPr/>
        </p:nvSpPr>
        <p:spPr>
          <a:xfrm>
            <a:off x="2743200" y="1600200"/>
            <a:ext cx="6207035" cy="5001369"/>
          </a:xfrm>
          <a:prstGeom prst="rect">
            <a:avLst/>
          </a:prstGeom>
          <a:noFill/>
        </p:spPr>
        <p:txBody>
          <a:bodyPr wrap="square" rtlCol="0">
            <a:spAutoFit/>
          </a:bodyPr>
          <a:lstStyle/>
          <a:p>
            <a:pPr marL="342900" indent="-342900">
              <a:buClr>
                <a:schemeClr val="accent1"/>
              </a:buClr>
              <a:buFont typeface="Wingdings" panose="05000000000000000000" pitchFamily="2" charset="2"/>
              <a:buChar char="§"/>
            </a:pPr>
            <a:r>
              <a:rPr lang="en-US" sz="2300" b="1" dirty="0" smtClean="0">
                <a:latin typeface="+mn-lt"/>
              </a:rPr>
              <a:t>TIME-STUDY ANALYSIS</a:t>
            </a:r>
          </a:p>
          <a:p>
            <a:pPr marL="800100" lvl="1" indent="-342900">
              <a:buClr>
                <a:schemeClr val="accent1"/>
              </a:buClr>
              <a:buFont typeface="Wingdings" panose="05000000000000000000" pitchFamily="2" charset="2"/>
              <a:buChar char="§"/>
            </a:pPr>
            <a:r>
              <a:rPr lang="en-US" sz="2300" dirty="0" smtClean="0">
                <a:latin typeface="+mn-lt"/>
              </a:rPr>
              <a:t>Industrial scientists are continuing to discover the most efficient ways to produce goods by studying the rate of production for each individual worker.</a:t>
            </a:r>
          </a:p>
          <a:p>
            <a:pPr marL="800100" lvl="1" indent="-342900">
              <a:buClr>
                <a:schemeClr val="accent1"/>
              </a:buClr>
              <a:buFont typeface="Wingdings" panose="05000000000000000000" pitchFamily="2" charset="2"/>
              <a:buChar char="§"/>
            </a:pPr>
            <a:endParaRPr lang="en-US" sz="1000" dirty="0" smtClean="0">
              <a:latin typeface="+mn-lt"/>
            </a:endParaRPr>
          </a:p>
          <a:p>
            <a:pPr marL="342900" indent="-342900">
              <a:buClr>
                <a:schemeClr val="accent1"/>
              </a:buClr>
              <a:buFont typeface="Wingdings" panose="05000000000000000000" pitchFamily="2" charset="2"/>
              <a:buChar char="§"/>
            </a:pPr>
            <a:r>
              <a:rPr lang="en-US" sz="2300" b="1" dirty="0">
                <a:latin typeface="+mn-lt"/>
              </a:rPr>
              <a:t>ROBOTICS</a:t>
            </a:r>
          </a:p>
          <a:p>
            <a:pPr marL="800100" lvl="1" indent="-342900">
              <a:buClr>
                <a:schemeClr val="accent1"/>
              </a:buClr>
              <a:buFont typeface="Wingdings" panose="05000000000000000000" pitchFamily="2" charset="2"/>
              <a:buChar char="§"/>
            </a:pPr>
            <a:r>
              <a:rPr lang="en-US" sz="2300" dirty="0" smtClean="0">
                <a:latin typeface="+mn-lt"/>
              </a:rPr>
              <a:t>The use of robots to complete repetitive tasks has increased both quality and quantity in production.</a:t>
            </a:r>
          </a:p>
          <a:p>
            <a:pPr lvl="1">
              <a:buClr>
                <a:schemeClr val="accent1"/>
              </a:buClr>
            </a:pPr>
            <a:endParaRPr lang="en-US" sz="1000" dirty="0" smtClean="0">
              <a:latin typeface="+mn-lt"/>
            </a:endParaRPr>
          </a:p>
          <a:p>
            <a:pPr marL="342900" indent="-342900">
              <a:buClr>
                <a:schemeClr val="accent1"/>
              </a:buClr>
              <a:buFont typeface="Wingdings" panose="05000000000000000000" pitchFamily="2" charset="2"/>
              <a:buChar char="§"/>
            </a:pPr>
            <a:r>
              <a:rPr lang="en-US" sz="2300" b="1" dirty="0">
                <a:latin typeface="+mn-lt"/>
              </a:rPr>
              <a:t>JUST-IN-TIME PRODUCTION</a:t>
            </a:r>
          </a:p>
          <a:p>
            <a:pPr marL="800100" lvl="1" indent="-342900">
              <a:buClr>
                <a:schemeClr val="accent1"/>
              </a:buClr>
              <a:buFont typeface="Wingdings" panose="05000000000000000000" pitchFamily="2" charset="2"/>
              <a:buChar char="§"/>
            </a:pPr>
            <a:r>
              <a:rPr lang="en-US" sz="2300" dirty="0" smtClean="0">
                <a:latin typeface="+mn-lt"/>
              </a:rPr>
              <a:t>Eliminates the need for large inventories by allowing computers to track and order supplies as they are needed.</a:t>
            </a:r>
          </a:p>
        </p:txBody>
      </p:sp>
      <p:pic>
        <p:nvPicPr>
          <p:cNvPr id="5122" name="Picture 2" descr="https://upload.wikimedia.org/wikipedia/commons/thumb/8/8a/Automation_of_foundry_with_robot.jpg/220px-Automation_of_foundry_with_robo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8878" y="1981200"/>
            <a:ext cx="2133599" cy="21336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5124" name="Picture 4" descr="https://assets.entrepreneur.com/content/16x9/822/20150210180838-amazon.jpe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3251" y="4648200"/>
            <a:ext cx="2169226" cy="12192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92136837"/>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7561" y="2133600"/>
            <a:ext cx="2943367" cy="208243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7" name="TextBox 6"/>
          <p:cNvSpPr txBox="1"/>
          <p:nvPr/>
        </p:nvSpPr>
        <p:spPr>
          <a:xfrm>
            <a:off x="849572" y="511791"/>
            <a:ext cx="7456227" cy="1323439"/>
          </a:xfrm>
          <a:prstGeom prst="rect">
            <a:avLst/>
          </a:prstGeom>
          <a:noFill/>
        </p:spPr>
        <p:txBody>
          <a:bodyPr wrap="square" rtlCol="0">
            <a:spAutoFit/>
          </a:bodyPr>
          <a:lstStyle/>
          <a:p>
            <a:pPr algn="ctr"/>
            <a:r>
              <a:rPr lang="en-US" sz="4000" dirty="0" smtClean="0"/>
              <a:t>US History EOC</a:t>
            </a:r>
          </a:p>
          <a:p>
            <a:pPr algn="ctr"/>
            <a:r>
              <a:rPr lang="en-US" sz="4000" dirty="0" smtClean="0"/>
              <a:t>10-Day STAAR Review</a:t>
            </a:r>
            <a:endParaRPr lang="en-US" sz="4000" dirty="0"/>
          </a:p>
        </p:txBody>
      </p:sp>
      <p:sp>
        <p:nvSpPr>
          <p:cNvPr id="8" name="TextBox 7"/>
          <p:cNvSpPr txBox="1"/>
          <p:nvPr/>
        </p:nvSpPr>
        <p:spPr>
          <a:xfrm>
            <a:off x="2286000" y="5486400"/>
            <a:ext cx="3962400" cy="923330"/>
          </a:xfrm>
          <a:prstGeom prst="rect">
            <a:avLst/>
          </a:prstGeom>
          <a:noFill/>
        </p:spPr>
        <p:txBody>
          <a:bodyPr wrap="square" rtlCol="0">
            <a:spAutoFit/>
          </a:bodyPr>
          <a:lstStyle/>
          <a:p>
            <a:pPr algn="ctr"/>
            <a:r>
              <a:rPr lang="en-US" dirty="0" smtClean="0"/>
              <a:t>Written by Chris Jackson, </a:t>
            </a:r>
            <a:r>
              <a:rPr lang="en-US" dirty="0" err="1" smtClean="0"/>
              <a:t>Ed.D</a:t>
            </a:r>
            <a:r>
              <a:rPr lang="en-US" dirty="0" smtClean="0"/>
              <a:t>.</a:t>
            </a:r>
          </a:p>
          <a:p>
            <a:pPr algn="ctr"/>
            <a:r>
              <a:rPr lang="en-US" b="1" dirty="0" smtClean="0">
                <a:hlinkClick r:id="rId3"/>
              </a:rPr>
              <a:t>www.hedgehoglearning.com</a:t>
            </a:r>
            <a:endParaRPr lang="en-US" b="1" dirty="0" smtClean="0"/>
          </a:p>
          <a:p>
            <a:pPr algn="ctr"/>
            <a:r>
              <a:rPr lang="en-US" dirty="0" smtClean="0"/>
              <a:t>© Hedgehog Learning</a:t>
            </a:r>
            <a:endParaRPr lang="en-US" dirty="0"/>
          </a:p>
        </p:txBody>
      </p:sp>
      <p:sp>
        <p:nvSpPr>
          <p:cNvPr id="2" name="TextBox 1"/>
          <p:cNvSpPr txBox="1"/>
          <p:nvPr/>
        </p:nvSpPr>
        <p:spPr>
          <a:xfrm>
            <a:off x="4152900" y="2389986"/>
            <a:ext cx="4610100" cy="1569660"/>
          </a:xfrm>
          <a:prstGeom prst="rect">
            <a:avLst/>
          </a:prstGeom>
          <a:noFill/>
        </p:spPr>
        <p:txBody>
          <a:bodyPr wrap="square" rtlCol="0">
            <a:spAutoFit/>
          </a:bodyPr>
          <a:lstStyle/>
          <a:p>
            <a:pPr algn="ctr"/>
            <a:r>
              <a:rPr lang="en-US" sz="2400" b="1" dirty="0" smtClean="0"/>
              <a:t>Best wishes to you on the Social Studies STAAR EOC! </a:t>
            </a:r>
          </a:p>
          <a:p>
            <a:pPr algn="ctr"/>
            <a:endParaRPr lang="en-US" sz="2400" b="1" dirty="0"/>
          </a:p>
          <a:p>
            <a:pPr algn="ctr"/>
            <a:r>
              <a:rPr lang="en-US" sz="2400" b="1" dirty="0" smtClean="0"/>
              <a:t>You will do great!</a:t>
            </a:r>
            <a:endParaRPr lang="en-US" sz="2400" b="1" dirty="0"/>
          </a:p>
        </p:txBody>
      </p:sp>
    </p:spTree>
    <p:extLst>
      <p:ext uri="{BB962C8B-B14F-4D97-AF65-F5344CB8AC3E}">
        <p14:creationId xmlns:p14="http://schemas.microsoft.com/office/powerpoint/2010/main" val="2248799616"/>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odule">
  <a:themeElements>
    <a:clrScheme name="Module">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fontScheme name="Module">
      <a:maj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odul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7500"/>
                <a:satMod val="137000"/>
              </a:schemeClr>
            </a:gs>
            <a:gs pos="55000">
              <a:schemeClr val="phClr">
                <a:shade val="69000"/>
                <a:satMod val="137000"/>
              </a:schemeClr>
            </a:gs>
            <a:gs pos="100000">
              <a:schemeClr val="phClr">
                <a:shade val="98000"/>
                <a:satMod val="137000"/>
              </a:schemeClr>
            </a:gs>
          </a:gsLst>
          <a:lin ang="16200000" scaled="0"/>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48000"/>
                <a:satMod val="300000"/>
              </a:schemeClr>
            </a:gs>
            <a:gs pos="12000">
              <a:schemeClr val="phClr">
                <a:tint val="48000"/>
                <a:satMod val="300000"/>
              </a:schemeClr>
            </a:gs>
            <a:gs pos="20000">
              <a:schemeClr val="phClr">
                <a:tint val="49000"/>
                <a:satMod val="300000"/>
              </a:schemeClr>
            </a:gs>
            <a:gs pos="100000">
              <a:schemeClr val="phClr">
                <a:shade val="30000"/>
              </a:schemeClr>
            </a:gs>
          </a:gsLst>
          <a:path path="circle">
            <a:fillToRect l="10000" t="-25000" r="10000" b="125000"/>
          </a:path>
        </a:gradFill>
        <a:blipFill>
          <a:blip xmlns:r="http://schemas.openxmlformats.org/officeDocument/2006/relationships" r:embed="rId1">
            <a:duotone>
              <a:schemeClr val="phClr">
                <a:shade val="75000"/>
                <a:satMod val="105000"/>
              </a:schemeClr>
              <a:schemeClr val="phClr">
                <a:tint val="95000"/>
                <a:satMod val="105000"/>
              </a:schemeClr>
            </a:duotone>
          </a:blip>
          <a:tile tx="0" ty="0" sx="38000" sy="38000" flip="none" algn="tl"/>
        </a:blipFill>
      </a:bgFillStyleLst>
    </a:fmtScheme>
  </a:themeElements>
  <a:objectDefaults>
    <a:spDef>
      <a:spPr>
        <a:noFill/>
        <a:ln cmpd="sng">
          <a:solidFill>
            <a:schemeClr val="tx1"/>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38100">
          <a:solidFill>
            <a:schemeClr val="tx1"/>
          </a:solidFill>
          <a:tailEnd type="arrow"/>
        </a:ln>
      </a:spPr>
      <a:bodyPr/>
      <a:lstStyle/>
      <a:style>
        <a:lnRef idx="1">
          <a:schemeClr val="accent1"/>
        </a:lnRef>
        <a:fillRef idx="0">
          <a:schemeClr val="accent1"/>
        </a:fillRef>
        <a:effectRef idx="0">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Module</Template>
  <TotalTime>16960</TotalTime>
  <Words>6149</Words>
  <Application>Microsoft Office PowerPoint</Application>
  <PresentationFormat>On-screen Show (4:3)</PresentationFormat>
  <Paragraphs>764</Paragraphs>
  <Slides>94</Slides>
  <Notes>10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94</vt:i4>
      </vt:variant>
    </vt:vector>
  </HeadingPairs>
  <TitlesOfParts>
    <vt:vector size="101" baseType="lpstr">
      <vt:lpstr>Arial</vt:lpstr>
      <vt:lpstr>Calibri</vt:lpstr>
      <vt:lpstr>Corbel</vt:lpstr>
      <vt:lpstr>Wingdings</vt:lpstr>
      <vt:lpstr>Wingdings 2</vt:lpstr>
      <vt:lpstr>Wingdings 3</vt:lpstr>
      <vt:lpstr>Module</vt:lpstr>
      <vt:lpstr>PowerPoint Presentation</vt:lpstr>
      <vt:lpstr>US History EOC Review</vt:lpstr>
      <vt:lpstr>US History EOC Review DAY 1</vt:lpstr>
      <vt:lpstr>The United States in 1880</vt:lpstr>
      <vt:lpstr>The United States in 1880</vt:lpstr>
      <vt:lpstr>Technological Advances: 1880-1900</vt:lpstr>
      <vt:lpstr>Entrepreneurs and Philanthropists</vt:lpstr>
      <vt:lpstr>Child Labor and Labor Unions</vt:lpstr>
      <vt:lpstr>Urbanization of the U.S.</vt:lpstr>
      <vt:lpstr>Free Enterprise vs.  Government Regulation</vt:lpstr>
      <vt:lpstr>Political Machines and Bosses</vt:lpstr>
      <vt:lpstr>Nativism and Immigration</vt:lpstr>
      <vt:lpstr>Immigration from 1880 to 1930</vt:lpstr>
      <vt:lpstr>Go West! (and North)</vt:lpstr>
      <vt:lpstr>Indian Affairs of the US</vt:lpstr>
      <vt:lpstr>US History EOC Review DAY 2</vt:lpstr>
      <vt:lpstr>The Rise of Populism</vt:lpstr>
      <vt:lpstr>The Populist Party</vt:lpstr>
      <vt:lpstr>The Progressive Era &amp; Women’s Rights</vt:lpstr>
      <vt:lpstr>New Constitutional Amendments</vt:lpstr>
      <vt:lpstr>The Spanish-American War - 1898</vt:lpstr>
      <vt:lpstr>U.S. Imperialism</vt:lpstr>
      <vt:lpstr>The Panama Canal</vt:lpstr>
      <vt:lpstr>US History EOC Review DAY 3</vt:lpstr>
      <vt:lpstr>Reasons for World War I</vt:lpstr>
      <vt:lpstr>U.S. Isolationism</vt:lpstr>
      <vt:lpstr>A New Kind of Warfare</vt:lpstr>
      <vt:lpstr>Impact of WWI in the U.S.</vt:lpstr>
      <vt:lpstr>Wilson’s Fourteen Points</vt:lpstr>
      <vt:lpstr>The Treaty of Versailles</vt:lpstr>
      <vt:lpstr>US History EOC Review DAY 4</vt:lpstr>
      <vt:lpstr>Post World War I in America</vt:lpstr>
      <vt:lpstr>Social Darwinism and Eugenics</vt:lpstr>
      <vt:lpstr>Social Darwinism and Eugenics</vt:lpstr>
      <vt:lpstr>Women in the 1920s</vt:lpstr>
      <vt:lpstr>The Great Migration</vt:lpstr>
      <vt:lpstr>Tin Pan Alley &amp; Harlem Renaissance</vt:lpstr>
      <vt:lpstr>The Rise of the Assembly Line</vt:lpstr>
      <vt:lpstr>US History EOC Review DAY 5</vt:lpstr>
      <vt:lpstr>Setting the Stage for 1929</vt:lpstr>
      <vt:lpstr>Stock Market 1915 - 1942</vt:lpstr>
      <vt:lpstr>The Great Depression under Hoover</vt:lpstr>
      <vt:lpstr>Mexican Repatriation Act</vt:lpstr>
      <vt:lpstr>The Dust Bowl</vt:lpstr>
      <vt:lpstr>FDR and the New Deal</vt:lpstr>
      <vt:lpstr>The New Deal and the 3 R’s</vt:lpstr>
      <vt:lpstr>FDR and the Supreme Court</vt:lpstr>
      <vt:lpstr>US History EOC Review DAY 6</vt:lpstr>
      <vt:lpstr>A Picture of the World in 1939</vt:lpstr>
      <vt:lpstr>A Picture of the World in 1939</vt:lpstr>
      <vt:lpstr>The United States in 1940</vt:lpstr>
      <vt:lpstr>Japan Attacks Pearl Harbor</vt:lpstr>
      <vt:lpstr>Executive Order 9066</vt:lpstr>
      <vt:lpstr>Women in World War II</vt:lpstr>
      <vt:lpstr>American Life in World War II</vt:lpstr>
      <vt:lpstr>Stories of Heroism in World War II</vt:lpstr>
      <vt:lpstr>Holocaust in Europe</vt:lpstr>
      <vt:lpstr>The Manhattan Project</vt:lpstr>
      <vt:lpstr>The End of World War II</vt:lpstr>
      <vt:lpstr>US History EOC Review DAY 7</vt:lpstr>
      <vt:lpstr>Soviet Aggression after WWII</vt:lpstr>
      <vt:lpstr>U.S. Responses to Communism</vt:lpstr>
      <vt:lpstr>The Korean War</vt:lpstr>
      <vt:lpstr>The Baby Boom and the GI Bill</vt:lpstr>
      <vt:lpstr>Civil Rights Timeline: 1944 - 1965</vt:lpstr>
      <vt:lpstr>Civil Rights Timeline: 1944 - 1965</vt:lpstr>
      <vt:lpstr>Civil Rights Timeline: 1944 - 1965</vt:lpstr>
      <vt:lpstr>Civil Rights Timeline: 1944 - 1965</vt:lpstr>
      <vt:lpstr>US History EOC Review DAY 8</vt:lpstr>
      <vt:lpstr>The Domino Theory</vt:lpstr>
      <vt:lpstr>The Cuban Missile Crisis</vt:lpstr>
      <vt:lpstr>The Vietnam War</vt:lpstr>
      <vt:lpstr>Protest in the U.S. </vt:lpstr>
      <vt:lpstr>The Result of the Vietnam War</vt:lpstr>
      <vt:lpstr>Civil Rights and the Supreme Court</vt:lpstr>
      <vt:lpstr>Arts and Literature, 1950 - 1970</vt:lpstr>
      <vt:lpstr>Music, 1950 - 1970</vt:lpstr>
      <vt:lpstr>US History EOC Review DAY 9</vt:lpstr>
      <vt:lpstr>Freedom of Speech</vt:lpstr>
      <vt:lpstr>The End of the Cold War</vt:lpstr>
      <vt:lpstr>Key Issues in the Middle East</vt:lpstr>
      <vt:lpstr>Key Issues in the Middle East</vt:lpstr>
      <vt:lpstr>Key Issues in the Middle East</vt:lpstr>
      <vt:lpstr>Rust Belt to the Sun Belt</vt:lpstr>
      <vt:lpstr>OPEC and the 1973 Embargo</vt:lpstr>
      <vt:lpstr>International Trade Policies</vt:lpstr>
      <vt:lpstr>US History EOC Review DAY10</vt:lpstr>
      <vt:lpstr>Presidential Election of 2000</vt:lpstr>
      <vt:lpstr>September 11, 2001</vt:lpstr>
      <vt:lpstr>The War on Terror</vt:lpstr>
      <vt:lpstr>Hurricane Katrina Disaster</vt:lpstr>
      <vt:lpstr>Technological Innovations</vt:lpstr>
      <vt:lpstr>Production Innovations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10-Day  STAAR Science Review</dc:title>
  <dc:creator>Jackson Family</dc:creator>
  <cp:lastModifiedBy>Ricardo Martinez</cp:lastModifiedBy>
  <cp:revision>455</cp:revision>
  <cp:lastPrinted>2016-01-03T19:09:36Z</cp:lastPrinted>
  <dcterms:created xsi:type="dcterms:W3CDTF">2012-01-31T02:47:52Z</dcterms:created>
  <dcterms:modified xsi:type="dcterms:W3CDTF">2018-04-10T19:00:12Z</dcterms:modified>
</cp:coreProperties>
</file>