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93" r:id="rId2"/>
    <p:sldId id="295" r:id="rId3"/>
    <p:sldId id="296" r:id="rId4"/>
    <p:sldId id="297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39" r:id="rId24"/>
    <p:sldId id="345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1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E61B2-2C38-0243-954B-20759B7ED218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56ED7-F282-1344-A516-56959979C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8735C-A572-1E4C-B3B2-F60D8971F9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0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1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9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8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8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47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8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3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5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0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4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2B8E6-B624-7D4B-8B31-01E66984A1DC}" type="datetimeFigureOut">
              <a:rPr lang="en-US" smtClean="0"/>
              <a:t>12/15/15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6BD99-5571-A64E-97BD-2445750A3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opbullying.go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usSafetyMagazine.com" TargetMode="External"/><Relationship Id="rId4" Type="http://schemas.openxmlformats.org/officeDocument/2006/relationships/hyperlink" Target="http://www.cfchildren.org/issues/bully/bullybus/index" TargetMode="External"/><Relationship Id="rId5" Type="http://schemas.openxmlformats.org/officeDocument/2006/relationships/hyperlink" Target="http://www.csmonitorcom/2005/0419/p12s01-legn.htm" TargetMode="External"/><Relationship Id="rId6" Type="http://schemas.openxmlformats.org/officeDocument/2006/relationships/hyperlink" Target="http://www.tolerance.org/teach/magazine/features.jsp?ar=608" TargetMode="External"/><Relationship Id="rId7" Type="http://schemas.openxmlformats.org/officeDocument/2006/relationships/hyperlink" Target="http://www.bullypolice.org/" TargetMode="External"/><Relationship Id="rId8" Type="http://schemas.openxmlformats.org/officeDocument/2006/relationships/hyperlink" Target="http://www.micheleborba.com/blog/2011/02/23/mobilizing-bystanders-to-stop-bullying-6-teachable-skills-to-stop-a-bully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opbullying.gov/topics/warning_signs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4000" i="1" dirty="0" smtClean="0"/>
              <a:t>PREVENTION and intervention</a:t>
            </a:r>
            <a:endParaRPr lang="en-US" sz="40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7200" dirty="0" smtClean="0"/>
              <a:t>BULLYING</a:t>
            </a:r>
            <a:endParaRPr lang="en-US" sz="7200" dirty="0"/>
          </a:p>
        </p:txBody>
      </p:sp>
      <p:pic>
        <p:nvPicPr>
          <p:cNvPr id="5" name="Picture 4" descr="j01786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3" y="563163"/>
            <a:ext cx="3657600" cy="2438400"/>
          </a:xfrm>
          <a:prstGeom prst="rect">
            <a:avLst/>
          </a:prstGeom>
        </p:spPr>
      </p:pic>
      <p:pic>
        <p:nvPicPr>
          <p:cNvPr id="9" name="Picture 8" descr="5743718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356" y="1986863"/>
            <a:ext cx="2255520" cy="34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9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dirty="0" smtClean="0"/>
              <a:t>Bullying and, in particular, cyber-bullying, is a major risk factor for suicide.</a:t>
            </a:r>
          </a:p>
          <a:p>
            <a:endParaRPr lang="en-US" sz="4400" dirty="0"/>
          </a:p>
          <a:p>
            <a:r>
              <a:rPr lang="en-US" sz="4400" dirty="0" smtClean="0"/>
              <a:t>Think about it.  Why is this?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543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NATIONAL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dirty="0" smtClean="0"/>
              <a:t>28% of U.S. students in grades 6-12 experienced bullying.</a:t>
            </a:r>
          </a:p>
          <a:p>
            <a:pPr lvl="1"/>
            <a:r>
              <a:rPr lang="en-US" dirty="0" smtClean="0"/>
              <a:t>9% of students grades 6-12 experienced repeated cyber-bullying (2010)</a:t>
            </a:r>
          </a:p>
          <a:p>
            <a:pPr lvl="1"/>
            <a:r>
              <a:rPr lang="en-US" dirty="0" smtClean="0"/>
              <a:t>15% </a:t>
            </a:r>
            <a:r>
              <a:rPr lang="en-US" dirty="0"/>
              <a:t>of students grades 6-12 experienced repeated cyber-bullying </a:t>
            </a:r>
            <a:r>
              <a:rPr lang="en-US" dirty="0" smtClean="0"/>
              <a:t>(2013)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55.2% of LGBTQ students experienced cyber-bullying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Approximately 30% of young people admitted to bullying others.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70.6% of young people say they have seen bullying their schools.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70.4% of school staff have seen bullying.</a:t>
            </a:r>
          </a:p>
          <a:p>
            <a:pPr lvl="1"/>
            <a:endParaRPr lang="en-US" dirty="0"/>
          </a:p>
          <a:p>
            <a:pPr lvl="1"/>
            <a:r>
              <a:rPr lang="en-US" dirty="0" smtClean="0">
                <a:hlinkClick r:id="rId2"/>
              </a:rPr>
              <a:t>www.stopbullying.gov</a:t>
            </a:r>
            <a:r>
              <a:rPr lang="en-US" dirty="0" smtClean="0"/>
              <a:t> (Youth Risk Surveillance Survey/CDC)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293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TENNESSEE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2013-2014 BULLYING COMPLIANCE REPORT: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10,160 Reported case of bullying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6,959 Total number of cases indicating bullying occurred</a:t>
            </a:r>
          </a:p>
          <a:p>
            <a:pPr lvl="1"/>
            <a:endParaRPr lang="en-US" dirty="0"/>
          </a:p>
          <a:p>
            <a:pPr lvl="2"/>
            <a:r>
              <a:rPr lang="en-US" dirty="0" smtClean="0"/>
              <a:t>326 </a:t>
            </a:r>
            <a:r>
              <a:rPr lang="en-US" dirty="0"/>
              <a:t> </a:t>
            </a:r>
            <a:r>
              <a:rPr lang="en-US" dirty="0" smtClean="0"/>
              <a:t>cases involved race, color, national origin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1,329 cases involved sex or gender-based discrimination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188 cases involved disability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665 cases involved use of electronic technology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WHAT IS BULLYING?</a:t>
            </a:r>
          </a:p>
          <a:p>
            <a:pPr lvl="1"/>
            <a:r>
              <a:rPr lang="en-US" dirty="0" smtClean="0"/>
              <a:t>Any act that </a:t>
            </a:r>
            <a:r>
              <a:rPr lang="en-US" b="1" dirty="0" smtClean="0"/>
              <a:t>substantially interferes with a student’s education benefits, opportunities or performance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The act takes place on school grounds, at any school-sponsored activity, on school-provided equipment or transportation, or at any official school bus stop and has the effect of:</a:t>
            </a:r>
          </a:p>
          <a:p>
            <a:pPr lvl="1"/>
            <a:endParaRPr lang="en-US" dirty="0" smtClean="0"/>
          </a:p>
          <a:p>
            <a:pPr lvl="2"/>
            <a:r>
              <a:rPr lang="en-US" b="1" dirty="0" smtClean="0"/>
              <a:t>Physically harming </a:t>
            </a:r>
            <a:r>
              <a:rPr lang="en-US" dirty="0" smtClean="0"/>
              <a:t>a student or damaging a student’s property</a:t>
            </a:r>
          </a:p>
          <a:p>
            <a:pPr lvl="2"/>
            <a:r>
              <a:rPr lang="en-US" dirty="0" smtClean="0"/>
              <a:t>Knowingly placing a student or students in </a:t>
            </a:r>
            <a:r>
              <a:rPr lang="en-US" b="1" dirty="0" smtClean="0"/>
              <a:t>reasonable fear of physical harm</a:t>
            </a:r>
            <a:r>
              <a:rPr lang="en-US" dirty="0" smtClean="0"/>
              <a:t> to the student or damage to the student’s property;</a:t>
            </a:r>
          </a:p>
          <a:p>
            <a:pPr lvl="2"/>
            <a:r>
              <a:rPr lang="en-US" dirty="0" smtClean="0"/>
              <a:t>Causing </a:t>
            </a:r>
            <a:r>
              <a:rPr lang="en-US" b="1" dirty="0" smtClean="0"/>
              <a:t>emotional distress </a:t>
            </a:r>
            <a:r>
              <a:rPr lang="en-US" dirty="0" smtClean="0"/>
              <a:t>to a student or students; or </a:t>
            </a:r>
          </a:p>
          <a:p>
            <a:pPr lvl="2"/>
            <a:r>
              <a:rPr lang="en-US" b="1" dirty="0" smtClean="0"/>
              <a:t>Creating a hostile educational environment</a:t>
            </a:r>
          </a:p>
        </p:txBody>
      </p:sp>
    </p:spTree>
    <p:extLst>
      <p:ext uri="{BB962C8B-B14F-4D97-AF65-F5344CB8AC3E}">
        <p14:creationId xmlns:p14="http://schemas.microsoft.com/office/powerpoint/2010/main" val="232300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sz="2800" b="1" dirty="0" smtClean="0"/>
              <a:t>WHAT IF THE ACT IS OUTSIDE OF SCHOOL?</a:t>
            </a:r>
          </a:p>
          <a:p>
            <a:pPr lvl="1"/>
            <a:endParaRPr lang="en-US" sz="2800" b="1" dirty="0"/>
          </a:p>
          <a:p>
            <a:pPr lvl="1"/>
            <a:r>
              <a:rPr lang="en-US" sz="2800" dirty="0" smtClean="0"/>
              <a:t>If the act takes place off school property or outside of a school-sponsored activity, it is considered bullying if:</a:t>
            </a:r>
          </a:p>
          <a:p>
            <a:pPr lvl="1"/>
            <a:endParaRPr lang="en-US" sz="2800" dirty="0"/>
          </a:p>
          <a:p>
            <a:pPr lvl="2"/>
            <a:r>
              <a:rPr lang="en-US" sz="2600" dirty="0" smtClean="0"/>
              <a:t>It is </a:t>
            </a:r>
            <a:r>
              <a:rPr lang="en-US" sz="2600" b="1" dirty="0" smtClean="0"/>
              <a:t>directed specifically at a student </a:t>
            </a:r>
            <a:r>
              <a:rPr lang="en-US" sz="2600" dirty="0" smtClean="0"/>
              <a:t>or students, and</a:t>
            </a:r>
          </a:p>
          <a:p>
            <a:pPr lvl="2"/>
            <a:endParaRPr lang="en-US" sz="2600" dirty="0"/>
          </a:p>
          <a:p>
            <a:pPr lvl="2"/>
            <a:r>
              <a:rPr lang="en-US" sz="2600" dirty="0" smtClean="0"/>
              <a:t>Has the effect </a:t>
            </a:r>
            <a:r>
              <a:rPr lang="en-US" sz="2600" b="1" dirty="0" smtClean="0"/>
              <a:t>of creating a hostile educational environmen</a:t>
            </a:r>
            <a:r>
              <a:rPr lang="en-US" sz="2600" dirty="0" smtClean="0"/>
              <a:t>t or otherwise </a:t>
            </a:r>
            <a:r>
              <a:rPr lang="en-US" sz="2600" b="1" dirty="0" smtClean="0"/>
              <a:t>creating a substantial disruption</a:t>
            </a:r>
            <a:r>
              <a:rPr lang="en-US" sz="2600" dirty="0" smtClean="0"/>
              <a:t> to the educational environment or learning process.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r>
              <a:rPr lang="en-US" sz="2400" dirty="0" smtClean="0"/>
              <a:t>T.C.A. 49-6-4502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467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HAZING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b="1" dirty="0" smtClean="0"/>
              <a:t>HAZING IS:</a:t>
            </a:r>
          </a:p>
          <a:p>
            <a:endParaRPr lang="en-US" dirty="0"/>
          </a:p>
          <a:p>
            <a:pPr lvl="1"/>
            <a:r>
              <a:rPr lang="en-US" dirty="0" smtClean="0"/>
              <a:t>Any intentional or reckless act, on or off school property, by one student acting alone or with others, against any other student that </a:t>
            </a:r>
            <a:r>
              <a:rPr lang="en-US" b="1" dirty="0" smtClean="0"/>
              <a:t>endanger</a:t>
            </a:r>
            <a:r>
              <a:rPr lang="en-US" dirty="0" smtClean="0"/>
              <a:t>s, or that </a:t>
            </a:r>
            <a:r>
              <a:rPr lang="en-US" b="1" dirty="0" smtClean="0"/>
              <a:t>induces or coerces a student to endanger</a:t>
            </a:r>
            <a:r>
              <a:rPr lang="en-US" dirty="0" smtClean="0"/>
              <a:t>, the mental or physical health of that student.</a:t>
            </a:r>
          </a:p>
          <a:p>
            <a:pPr lvl="2"/>
            <a:endParaRPr lang="en-US" dirty="0"/>
          </a:p>
          <a:p>
            <a:pPr lvl="3"/>
            <a:r>
              <a:rPr lang="en-US" sz="2000" dirty="0" smtClean="0"/>
              <a:t>Does not include customary athletic events or similar contests or competitions.</a:t>
            </a:r>
          </a:p>
          <a:p>
            <a:pPr lvl="3"/>
            <a:endParaRPr lang="en-US" dirty="0"/>
          </a:p>
          <a:p>
            <a:pPr lvl="3"/>
            <a:r>
              <a:rPr lang="en-US" sz="2000" dirty="0" smtClean="0"/>
              <a:t>Limited to actions taken and situations created in connection with</a:t>
            </a:r>
            <a:r>
              <a:rPr lang="en-US" sz="2000" b="1" dirty="0" smtClean="0"/>
              <a:t> initiation </a:t>
            </a:r>
            <a:r>
              <a:rPr lang="en-US" sz="2000" dirty="0" smtClean="0"/>
              <a:t>into an affiliation with any organization.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178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HARASSMENT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b="1" dirty="0" smtClean="0"/>
              <a:t>HARASSMENT:</a:t>
            </a:r>
          </a:p>
          <a:p>
            <a:pPr lvl="1"/>
            <a:r>
              <a:rPr lang="en-US" sz="2400" dirty="0" smtClean="0"/>
              <a:t>This conduct may take many forms:</a:t>
            </a:r>
          </a:p>
          <a:p>
            <a:pPr lvl="2"/>
            <a:r>
              <a:rPr lang="en-US" sz="2400" dirty="0" smtClean="0"/>
              <a:t>Verbal acts, name-calling</a:t>
            </a:r>
          </a:p>
          <a:p>
            <a:pPr lvl="2"/>
            <a:r>
              <a:rPr lang="en-US" sz="2400" dirty="0" smtClean="0"/>
              <a:t>Graphic written statements (including cell phone and internet)</a:t>
            </a:r>
          </a:p>
          <a:p>
            <a:pPr lvl="2"/>
            <a:r>
              <a:rPr lang="en-US" sz="2400" dirty="0" smtClean="0"/>
              <a:t>Conduct that may be physically threatening, harmful, or humiliating</a:t>
            </a:r>
          </a:p>
          <a:p>
            <a:pPr lvl="2"/>
            <a:endParaRPr lang="en-US" sz="2400" dirty="0"/>
          </a:p>
          <a:p>
            <a:pPr lvl="2"/>
            <a:r>
              <a:rPr lang="en-US" sz="2400" dirty="0" smtClean="0"/>
              <a:t>HARASSMENT creates a hostile environment when the conduct is sufficiently </a:t>
            </a:r>
            <a:r>
              <a:rPr lang="en-US" sz="2400" b="1" i="1" u="sng" dirty="0" smtClean="0"/>
              <a:t>severe</a:t>
            </a:r>
            <a:r>
              <a:rPr lang="en-US" sz="2400" b="1" i="1" dirty="0" smtClean="0"/>
              <a:t>, </a:t>
            </a:r>
            <a:r>
              <a:rPr lang="en-US" sz="2400" b="1" i="1" u="sng" dirty="0" smtClean="0"/>
              <a:t>pervasive </a:t>
            </a:r>
            <a:r>
              <a:rPr lang="en-US" sz="2400" i="1" dirty="0" smtClean="0"/>
              <a:t>(everywhere in the school environment/culture)</a:t>
            </a:r>
            <a:r>
              <a:rPr lang="en-US" sz="2400" b="1" i="1" dirty="0" smtClean="0"/>
              <a:t>, </a:t>
            </a:r>
            <a:r>
              <a:rPr lang="en-US" sz="2400" dirty="0" smtClean="0"/>
              <a:t> or </a:t>
            </a:r>
            <a:r>
              <a:rPr lang="en-US" sz="2400" b="1" i="1" u="sng" dirty="0" smtClean="0"/>
              <a:t>persistent</a:t>
            </a:r>
            <a:r>
              <a:rPr lang="en-US" sz="2400" dirty="0" smtClean="0"/>
              <a:t> so as to interfere with or limit a student’s ability to participate in or benefit from the services, activities or opportunities offered by a school.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(Dear Colleague Letter,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0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800" dirty="0" smtClean="0"/>
              <a:t>FOUR COMPONENTS OF BULLYING:</a:t>
            </a:r>
          </a:p>
          <a:p>
            <a:endParaRPr lang="en-US" sz="2800" dirty="0"/>
          </a:p>
          <a:p>
            <a:pPr lvl="1"/>
            <a:r>
              <a:rPr lang="en-US" sz="2600" dirty="0" smtClean="0"/>
              <a:t>Imbalance of power (real or perceived)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Intent to harm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Threat of further aggression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Terror (not only as a means to an end, but as an end in itself)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WHAT CONSTITUTES AN IMBALANCE OF POWER?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800" dirty="0" smtClean="0"/>
              <a:t>Physical characteristics</a:t>
            </a:r>
            <a:endParaRPr lang="en-US" sz="2800" dirty="0"/>
          </a:p>
          <a:p>
            <a:r>
              <a:rPr lang="en-US" sz="2800" dirty="0" smtClean="0"/>
              <a:t>Social status</a:t>
            </a:r>
            <a:endParaRPr lang="en-US" sz="2800" dirty="0"/>
          </a:p>
          <a:p>
            <a:r>
              <a:rPr lang="en-US" sz="2800" dirty="0" smtClean="0"/>
              <a:t>Member of a minority group</a:t>
            </a:r>
          </a:p>
          <a:p>
            <a:r>
              <a:rPr lang="en-US" sz="2800" dirty="0" smtClean="0"/>
              <a:t>A group vs. an individual</a:t>
            </a:r>
          </a:p>
          <a:p>
            <a:r>
              <a:rPr lang="en-US" sz="2800" dirty="0" smtClean="0"/>
              <a:t>Presence of weapons</a:t>
            </a:r>
          </a:p>
          <a:p>
            <a:endParaRPr lang="en-US" sz="2800" dirty="0"/>
          </a:p>
          <a:p>
            <a:r>
              <a:rPr lang="en-US" sz="2800" b="1" i="1" dirty="0" smtClean="0"/>
              <a:t>The defining questions is:</a:t>
            </a:r>
          </a:p>
          <a:p>
            <a:pPr lvl="1"/>
            <a:r>
              <a:rPr lang="en-US" sz="3200" b="1" i="1" dirty="0" smtClean="0"/>
              <a:t>Can the child make this stop on his/her own?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68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6580"/>
            <a:ext cx="7620000" cy="480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800" b="1" dirty="0" smtClean="0"/>
              <a:t>PHYSICAL BULLYING:</a:t>
            </a:r>
          </a:p>
          <a:p>
            <a:endParaRPr lang="en-US" dirty="0"/>
          </a:p>
          <a:p>
            <a:pPr lvl="1"/>
            <a:r>
              <a:rPr lang="en-US" dirty="0" smtClean="0"/>
              <a:t>Physical bullies use force and body strength to overpower their victims.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Physical bullying can include kicking, hitting, punching, stealing or other physical attacks.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This type of bullying is easier to observe than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5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VERBAL BULLYING:</a:t>
            </a:r>
          </a:p>
          <a:p>
            <a:endParaRPr lang="en-US" dirty="0"/>
          </a:p>
          <a:p>
            <a:pPr lvl="1"/>
            <a:r>
              <a:rPr lang="en-US" dirty="0" smtClean="0"/>
              <a:t>Verbal bullies intimidate and harm their victims using words.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Verbal bullying includes the use of relentless insults and teasing and may include making fun of a peer’s lack of physical capabilities, appearance, school performance, SES, etc.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This type of bullying may go unnoticed and unreported for long periods of time.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MD00208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324" y="4926405"/>
            <a:ext cx="3121152" cy="144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sz="2800" b="1" dirty="0" smtClean="0"/>
              <a:t>RELATIONAL BULLYING:</a:t>
            </a:r>
          </a:p>
          <a:p>
            <a:endParaRPr lang="en-US" dirty="0"/>
          </a:p>
          <a:p>
            <a:pPr lvl="1"/>
            <a:r>
              <a:rPr lang="en-US" dirty="0" smtClean="0"/>
              <a:t>Relational bullies work to damage a victim’s social status and relationships.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Relational bullying is common among girls, especially teen girls.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Bullies who practice relational bullying often do it to increase their own social standing or to control others.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This type of bullying may go on for some time before an adult notices.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7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CYBERBULLLYING:</a:t>
            </a:r>
          </a:p>
          <a:p>
            <a:endParaRPr lang="en-US" dirty="0"/>
          </a:p>
          <a:p>
            <a:pPr lvl="1"/>
            <a:r>
              <a:rPr lang="en-US" dirty="0" smtClean="0"/>
              <a:t>Cyber-bullies use electronic forums, such as email, cell phones, and social networking sites, to harass their victims.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Cyber-bullying allows the bully to remain anonymous.  It is easier to bully in cyberspace than it is to bully face to face.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Over 25% of adolescents and teens have  bullied through their cell phones or the internet.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BULLYING:  MYTH OR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ONLY BOYS BULLY.</a:t>
            </a:r>
          </a:p>
          <a:p>
            <a:pPr marL="114300" indent="0">
              <a:buNone/>
            </a:pPr>
            <a:endParaRPr lang="en-US" sz="2000" b="1" dirty="0" smtClean="0"/>
          </a:p>
          <a:p>
            <a:pPr lvl="2"/>
            <a:r>
              <a:rPr lang="en-US" dirty="0" smtClean="0"/>
              <a:t>Myth.  People think that physical bullying by boys is the most common form of bullying; however, verbal, relational and physical bullying happen among boys and girls.</a:t>
            </a:r>
          </a:p>
          <a:p>
            <a:pPr marL="411480" lvl="1" indent="0">
              <a:buNone/>
            </a:pPr>
            <a:endParaRPr lang="en-US" dirty="0"/>
          </a:p>
          <a:p>
            <a:pPr marL="411480" lvl="1" indent="0">
              <a:buNone/>
            </a:pPr>
            <a:r>
              <a:rPr lang="en-US" b="1" dirty="0" smtClean="0"/>
              <a:t>SPREADING RUMORS IS A FORM OF BULLYING.</a:t>
            </a:r>
          </a:p>
          <a:p>
            <a:pPr marL="411480" lvl="1" indent="0">
              <a:buNone/>
            </a:pPr>
            <a:endParaRPr lang="en-US" b="1" dirty="0" smtClean="0"/>
          </a:p>
          <a:p>
            <a:pPr lvl="2"/>
            <a:r>
              <a:rPr lang="en-US" dirty="0" smtClean="0"/>
              <a:t>Fact.  Spreading rumors name calling, excluding others and embarrassing them are all forms of bullying that can cause serous and lasting harm.</a:t>
            </a:r>
          </a:p>
          <a:p>
            <a:pPr lvl="2"/>
            <a:endParaRPr lang="en-US" dirty="0" smtClean="0"/>
          </a:p>
          <a:p>
            <a:pPr marL="777240" lvl="2" indent="0">
              <a:buNone/>
            </a:pPr>
            <a:endParaRPr lang="en-US" dirty="0"/>
          </a:p>
          <a:p>
            <a:pPr marL="777240" lvl="2" indent="0">
              <a:buNone/>
            </a:pPr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6561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BULLYING: MYTH OR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="1" dirty="0" smtClean="0"/>
              <a:t>NOTHING CAN BE DONE AT SCHOOL TO REDUCE BULLYING.</a:t>
            </a:r>
          </a:p>
          <a:p>
            <a:endParaRPr lang="en-US" sz="2000" b="1" dirty="0"/>
          </a:p>
          <a:p>
            <a:pPr marL="114300" indent="0">
              <a:buNone/>
            </a:pPr>
            <a:r>
              <a:rPr lang="en-US" sz="2000" b="1" dirty="0" smtClean="0"/>
              <a:t>	</a:t>
            </a:r>
            <a:r>
              <a:rPr lang="en-US" sz="2000" dirty="0" smtClean="0"/>
              <a:t>Myth.  School initiatives to prevent and stop bullying have 	reduced bullying by 15-20%.</a:t>
            </a:r>
          </a:p>
          <a:p>
            <a:pPr marL="114300" indent="0">
              <a:buNone/>
            </a:pPr>
            <a:endParaRPr lang="en-US" sz="2000" b="1" dirty="0"/>
          </a:p>
          <a:p>
            <a:pPr marL="114300" indent="0">
              <a:buNone/>
            </a:pPr>
            <a:r>
              <a:rPr lang="en-US" sz="2000" b="1" dirty="0" smtClean="0"/>
              <a:t>     PEOPLE WHO BULLY  HAVE POWER OVER THOSE THEY BULLY.</a:t>
            </a:r>
          </a:p>
          <a:p>
            <a:pPr marL="114300" indent="0">
              <a:buNone/>
            </a:pPr>
            <a:r>
              <a:rPr lang="en-US" sz="2000" b="1" dirty="0"/>
              <a:t>	</a:t>
            </a:r>
            <a:endParaRPr lang="en-US" sz="2000" b="1" dirty="0" smtClean="0"/>
          </a:p>
          <a:p>
            <a:pPr marL="114300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Fact.  People who bully others usually pick on those who have 	less social power (popularity), psychological power (know how 	to harm others) or physical power (size, strength).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173164" y="62542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1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BULLYING: MYTH OR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="1" dirty="0" smtClean="0"/>
              <a:t>KIDS WILL OUTGROW BULLYING.</a:t>
            </a:r>
          </a:p>
          <a:p>
            <a:endParaRPr lang="en-US" sz="2000" b="1" dirty="0"/>
          </a:p>
          <a:p>
            <a:pPr marL="114300" indent="0">
              <a:buNone/>
            </a:pPr>
            <a:r>
              <a:rPr lang="en-US" sz="2000" b="1" dirty="0" smtClean="0"/>
              <a:t>	</a:t>
            </a:r>
            <a:r>
              <a:rPr lang="en-US" sz="2000" dirty="0" smtClean="0"/>
              <a:t>Myth.  For some, bullying continues as they become older. </a:t>
            </a:r>
          </a:p>
          <a:p>
            <a:pPr marL="114300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Children who bully are more likely to be engaged in other 	antisocial, violent, or troubling behavior.</a:t>
            </a:r>
          </a:p>
          <a:p>
            <a:pPr marL="114300" indent="0">
              <a:buNone/>
            </a:pPr>
            <a:endParaRPr lang="en-US" sz="2000" b="1" dirty="0"/>
          </a:p>
          <a:p>
            <a:pPr marL="114300" indent="0">
              <a:buNone/>
            </a:pPr>
            <a:r>
              <a:rPr lang="en-US" sz="2000" b="1" dirty="0" smtClean="0"/>
              <a:t>     BULLYING OFTEN RESOLVES ITSELF IF YOU IGNORE IT.</a:t>
            </a:r>
          </a:p>
          <a:p>
            <a:pPr marL="114300" indent="0">
              <a:buNone/>
            </a:pPr>
            <a:r>
              <a:rPr lang="en-US" sz="2000" b="1" dirty="0"/>
              <a:t>	</a:t>
            </a:r>
            <a:endParaRPr lang="en-US" sz="2000" b="1" dirty="0" smtClean="0"/>
          </a:p>
          <a:p>
            <a:pPr marL="114300" indent="0">
              <a:buNone/>
            </a:pPr>
            <a:r>
              <a:rPr lang="en-US" sz="2000" b="1" dirty="0"/>
              <a:t>	</a:t>
            </a:r>
            <a:r>
              <a:rPr lang="en-US" sz="2000" dirty="0" smtClean="0"/>
              <a:t>Myth. Bullying reflects an imbalance of power that happens 	again and again.  Ignoring the bullying teaches students who 	bully that they can bully others without consequences.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7190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WHAT SOCIAL AGGRESSION LOOKS LIKE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b="1" dirty="0" smtClean="0"/>
              <a:t>IN CHILDREN: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Threaten to end friendships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Huddle together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Refuse to listen by covering their ears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Threaten not to invite to social events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Create secret languages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Create exclusive clubs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WHAT SOCIAL AGGRESSION LOOKS LIKE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b="1" dirty="0" smtClean="0"/>
              <a:t>IN TEENS: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Gossip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Rolls eyes, laughing, dirty looks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Ignores/silent treatment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Rumor spreading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Embarrass in public/practical jokes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Become friends with another as revenge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7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WHAT SOCIAL AGGRESSION LOOKS LIKE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354" y="1826336"/>
            <a:ext cx="7620000" cy="480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b="1" dirty="0" smtClean="0"/>
              <a:t>IN ADULTS: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Openly dismisses other’s opinions or work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Steals boyfriend or girlfriend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Reduces or increases work responsibilities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Pretends to be hurt to make another feel guilty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Reduces another’s ability to express opinions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Saying something hurtful that appears rational</a:t>
            </a:r>
          </a:p>
        </p:txBody>
      </p:sp>
    </p:spTree>
    <p:extLst>
      <p:ext uri="{BB962C8B-B14F-4D97-AF65-F5344CB8AC3E}">
        <p14:creationId xmlns:p14="http://schemas.microsoft.com/office/powerpoint/2010/main" val="317283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IMPACTS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b="1" dirty="0" smtClean="0"/>
              <a:t>TARGETS:</a:t>
            </a:r>
          </a:p>
          <a:p>
            <a:pPr lvl="1"/>
            <a:r>
              <a:rPr lang="en-US" dirty="0" smtClean="0"/>
              <a:t>Higher rates of anxiety</a:t>
            </a:r>
          </a:p>
          <a:p>
            <a:pPr lvl="1"/>
            <a:r>
              <a:rPr lang="en-US" dirty="0" smtClean="0"/>
              <a:t>Headaches and stomach aches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Changes in sleeping and eating patterns</a:t>
            </a:r>
          </a:p>
          <a:p>
            <a:pPr lvl="1"/>
            <a:r>
              <a:rPr lang="en-US" dirty="0" smtClean="0"/>
              <a:t>Physical health problems</a:t>
            </a:r>
          </a:p>
          <a:p>
            <a:pPr lvl="1"/>
            <a:r>
              <a:rPr lang="en-US" dirty="0" smtClean="0"/>
              <a:t>Low self-esteem</a:t>
            </a:r>
          </a:p>
          <a:p>
            <a:pPr lvl="1"/>
            <a:r>
              <a:rPr lang="en-US" dirty="0" smtClean="0"/>
              <a:t>Poor academic performance</a:t>
            </a:r>
          </a:p>
          <a:p>
            <a:pPr lvl="1"/>
            <a:r>
              <a:rPr lang="en-US" dirty="0" smtClean="0"/>
              <a:t>Loss of interest in activities</a:t>
            </a:r>
          </a:p>
          <a:p>
            <a:pPr lvl="1"/>
            <a:r>
              <a:rPr lang="en-US" dirty="0" smtClean="0"/>
              <a:t>Suicidal ideation</a:t>
            </a:r>
          </a:p>
          <a:p>
            <a:pPr lvl="1"/>
            <a:r>
              <a:rPr lang="en-US" dirty="0" smtClean="0"/>
              <a:t>Post-traumatic stress</a:t>
            </a:r>
          </a:p>
          <a:p>
            <a:pPr lvl="1"/>
            <a:r>
              <a:rPr lang="en-US" dirty="0" smtClean="0"/>
              <a:t>Impact into adulthood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0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IMPACTS OF 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b="1" dirty="0" smtClean="0"/>
              <a:t>BYSTANDERS:</a:t>
            </a:r>
          </a:p>
          <a:p>
            <a:endParaRPr lang="en-US" dirty="0"/>
          </a:p>
          <a:p>
            <a:pPr lvl="1"/>
            <a:r>
              <a:rPr lang="en-US" dirty="0" smtClean="0"/>
              <a:t>Have increased risk factors – especially for substance use/abuse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Have increased depression and anxiety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Miss or skip school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Stress of fear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51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TYING IT ALL TOGETHER TO MAKE A 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i="1" dirty="0" smtClean="0"/>
              <a:t>If you have concerns about a student, you need to consult with your school counselor and/or administrator.</a:t>
            </a:r>
          </a:p>
          <a:p>
            <a:pPr algn="ctr"/>
            <a:endParaRPr lang="en-US" sz="3200" b="1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44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400" dirty="0">
                <a:hlinkClick r:id="rId2"/>
              </a:rPr>
              <a:t>http://www.stopbullying.gov/topics/warning_signs/index.html</a:t>
            </a:r>
            <a:endParaRPr lang="en-US" sz="2400" dirty="0"/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3"/>
              </a:rPr>
              <a:t>www.CampusSafetyMagazine.com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4"/>
              </a:rPr>
              <a:t>www.cfchildren.org/issues/bully/bullybus/index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5"/>
              </a:rPr>
              <a:t>www.csmonitorcom/2005/0419/p12s01-</a:t>
            </a:r>
            <a:r>
              <a:rPr lang="en-US" sz="2400" dirty="0" smtClean="0">
                <a:solidFill>
                  <a:srgbClr val="060606"/>
                </a:solidFill>
                <a:cs typeface="Arial"/>
                <a:hlinkClick r:id="rId5"/>
              </a:rPr>
              <a:t>legn.htm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6"/>
              </a:rPr>
              <a:t>www.tolerance.org/teach/magazine/features.jsp?ar=608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7"/>
              </a:rPr>
              <a:t>http://www.bullypolice.org/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pPr>
              <a:spcBef>
                <a:spcPts val="0"/>
              </a:spcBef>
              <a:buClr>
                <a:schemeClr val="tx1"/>
              </a:buClr>
              <a:defRPr/>
            </a:pPr>
            <a:r>
              <a:rPr lang="en-US" sz="2400" dirty="0">
                <a:solidFill>
                  <a:srgbClr val="060606"/>
                </a:solidFill>
                <a:cs typeface="Arial"/>
                <a:hlinkClick r:id="rId8"/>
              </a:rPr>
              <a:t>http://www.micheleborba.com/blog/2011/02/23/mobilizing-bystanders-to-stop-bullying-6-teachable-skills-to-stop-a-bully/</a:t>
            </a:r>
            <a:endParaRPr lang="en-US" sz="2400" dirty="0">
              <a:solidFill>
                <a:srgbClr val="060606"/>
              </a:solidFill>
              <a:cs typeface="Arial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298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1262</Words>
  <Application>Microsoft Macintosh PowerPoint</Application>
  <PresentationFormat>On-screen Show (4:3)</PresentationFormat>
  <Paragraphs>233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PREVENTION and intervention</vt:lpstr>
      <vt:lpstr>BULLYING</vt:lpstr>
      <vt:lpstr>NATIONAL STATISTICS</vt:lpstr>
      <vt:lpstr>TENNESSEE STATISTICS</vt:lpstr>
      <vt:lpstr>BULLYING DEFINED</vt:lpstr>
      <vt:lpstr>BULLYING DEFINED</vt:lpstr>
      <vt:lpstr>HAZING DEFINED</vt:lpstr>
      <vt:lpstr>HARASSMENT DEFINED</vt:lpstr>
      <vt:lpstr>BULLYING DEFINED</vt:lpstr>
      <vt:lpstr>WHAT CONSTITUTES AN IMBALANCE OF POWER?</vt:lpstr>
      <vt:lpstr>TYPES OF BULLYING</vt:lpstr>
      <vt:lpstr>TYPES OF BULLYING</vt:lpstr>
      <vt:lpstr>TYPES OF BULLYING</vt:lpstr>
      <vt:lpstr>TYPES OF BULLYING</vt:lpstr>
      <vt:lpstr>BULLYING:  MYTH OR FACT</vt:lpstr>
      <vt:lpstr>BULLYING: MYTH OR FACT</vt:lpstr>
      <vt:lpstr>BULLYING: MYTH OR FACT</vt:lpstr>
      <vt:lpstr>WHAT SOCIAL AGGRESSION LOOKS LIKE</vt:lpstr>
      <vt:lpstr>WHAT SOCIAL AGGRESSION LOOKS LIKE</vt:lpstr>
      <vt:lpstr>WHAT SOCIAL AGGRESSION LOOKS LIKE</vt:lpstr>
      <vt:lpstr>IMPACTS OF BULLYING</vt:lpstr>
      <vt:lpstr>IMPACTS OF BULLYING</vt:lpstr>
      <vt:lpstr>TYING IT ALL TOGETHER TO MAKE A DIFFERENCE</vt:lpstr>
      <vt:lpstr>RESOURCES</vt:lpstr>
    </vt:vector>
  </TitlesOfParts>
  <Company>Shelby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PREVENTION and intervention</dc:title>
  <dc:creator>Shelby County Schools</dc:creator>
  <cp:lastModifiedBy>Shelby County Schools</cp:lastModifiedBy>
  <cp:revision>4</cp:revision>
  <dcterms:created xsi:type="dcterms:W3CDTF">2015-12-14T20:14:04Z</dcterms:created>
  <dcterms:modified xsi:type="dcterms:W3CDTF">2015-12-15T14:45:34Z</dcterms:modified>
</cp:coreProperties>
</file>