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69" r:id="rId3"/>
    <p:sldId id="267" r:id="rId4"/>
    <p:sldId id="270" r:id="rId5"/>
    <p:sldId id="271" r:id="rId6"/>
    <p:sldId id="272" r:id="rId7"/>
    <p:sldId id="259" r:id="rId8"/>
    <p:sldId id="260" r:id="rId9"/>
    <p:sldId id="279" r:id="rId10"/>
    <p:sldId id="261" r:id="rId11"/>
    <p:sldId id="273" r:id="rId12"/>
    <p:sldId id="263" r:id="rId13"/>
    <p:sldId id="278" r:id="rId14"/>
    <p:sldId id="274" r:id="rId15"/>
    <p:sldId id="276" r:id="rId16"/>
    <p:sldId id="277" r:id="rId17"/>
    <p:sldId id="264" r:id="rId18"/>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accent6">
                    <a:lumMod val="40000"/>
                    <a:lumOff val="60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accent6">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8929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74097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27378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5588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97998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66188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40749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62744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7949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415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79493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9E0E41"/>
            </a:gs>
            <a:gs pos="100000">
              <a:schemeClr val="bg2">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6/21/2019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40291178"/>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accent6">
              <a:lumMod val="40000"/>
              <a:lumOff val="60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6">
              <a:lumMod val="40000"/>
              <a:lumOff val="60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accent6">
              <a:lumMod val="40000"/>
              <a:lumOff val="60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accent6">
              <a:lumMod val="40000"/>
              <a:lumOff val="60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accent6">
              <a:lumMod val="40000"/>
              <a:lumOff val="6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4571999"/>
          </a:xfrm>
        </p:spPr>
        <p:txBody>
          <a:bodyPr>
            <a:noAutofit/>
          </a:bodyPr>
          <a:lstStyle/>
          <a:p>
            <a:pPr marL="0" indent="0" algn="ctr">
              <a:lnSpc>
                <a:spcPct val="150000"/>
              </a:lnSpc>
            </a:pPr>
            <a:r>
              <a:rPr lang="en-US" b="1" u="sng" dirty="0" smtClean="0">
                <a:effectLst>
                  <a:outerShdw blurRad="38100" dist="38100" dir="2700000" algn="tl">
                    <a:srgbClr val="000000">
                      <a:alpha val="43137"/>
                    </a:srgbClr>
                  </a:outerShdw>
                </a:effectLst>
              </a:rPr>
              <a:t>Veterans Property Tax </a:t>
            </a:r>
            <a:r>
              <a:rPr lang="en-US" b="1" u="sng" dirty="0">
                <a:effectLst>
                  <a:outerShdw blurRad="38100" dist="38100" dir="2700000" algn="tl">
                    <a:srgbClr val="000000">
                      <a:alpha val="43137"/>
                    </a:srgbClr>
                  </a:outerShdw>
                </a:effectLst>
              </a:rPr>
              <a:t>E</a:t>
            </a:r>
            <a:r>
              <a:rPr lang="en-US" b="1" u="sng" dirty="0" smtClean="0">
                <a:effectLst>
                  <a:outerShdw blurRad="38100" dist="38100" dir="2700000" algn="tl">
                    <a:srgbClr val="000000">
                      <a:alpha val="43137"/>
                    </a:srgbClr>
                  </a:outerShdw>
                </a:effectLst>
              </a:rPr>
              <a:t>xemptions </a:t>
            </a:r>
            <a:br>
              <a:rPr lang="en-US" b="1" u="sng" dirty="0" smtClean="0">
                <a:effectLst>
                  <a:outerShdw blurRad="38100" dist="38100" dir="2700000" algn="tl">
                    <a:srgbClr val="000000">
                      <a:alpha val="43137"/>
                    </a:srgbClr>
                  </a:outerShdw>
                </a:effectLst>
              </a:rPr>
            </a:br>
            <a:r>
              <a:rPr lang="en-US" b="1" u="sng" dirty="0" smtClean="0">
                <a:effectLst>
                  <a:outerShdw blurRad="38100" dist="38100" dir="2700000" algn="tl">
                    <a:srgbClr val="000000">
                      <a:alpha val="43137"/>
                    </a:srgbClr>
                  </a:outerShdw>
                </a:effectLst>
              </a:rPr>
              <a:t>and </a:t>
            </a:r>
            <a:br>
              <a:rPr lang="en-US" b="1" u="sng" dirty="0" smtClean="0">
                <a:effectLst>
                  <a:outerShdw blurRad="38100" dist="38100" dir="2700000" algn="tl">
                    <a:srgbClr val="000000">
                      <a:alpha val="43137"/>
                    </a:srgbClr>
                  </a:outerShdw>
                </a:effectLst>
              </a:rPr>
            </a:br>
            <a:r>
              <a:rPr lang="en-US" b="1" u="sng" dirty="0" smtClean="0">
                <a:effectLst>
                  <a:outerShdw blurRad="38100" dist="38100" dir="2700000" algn="tl">
                    <a:srgbClr val="000000">
                      <a:alpha val="43137"/>
                    </a:srgbClr>
                  </a:outerShdw>
                </a:effectLst>
              </a:rPr>
              <a:t>School Taxes</a:t>
            </a:r>
            <a:endParaRPr lang="en-US" b="1" u="sng" dirty="0">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304800" y="5410200"/>
            <a:ext cx="8458200" cy="914400"/>
          </a:xfrm>
        </p:spPr>
        <p:txBody>
          <a:bodyPr/>
          <a:lstStyle/>
          <a:p>
            <a:pPr algn="ctr"/>
            <a:r>
              <a:rPr lang="en-US" b="1" dirty="0" smtClean="0"/>
              <a:t>July 2</a:t>
            </a:r>
            <a:r>
              <a:rPr lang="en-US" b="1" baseline="30000" dirty="0" smtClean="0"/>
              <a:t>nd</a:t>
            </a:r>
            <a:r>
              <a:rPr lang="en-US" b="1" dirty="0" smtClean="0"/>
              <a:t>, </a:t>
            </a:r>
            <a:r>
              <a:rPr lang="en-US" b="1" dirty="0"/>
              <a:t>2014</a:t>
            </a:r>
          </a:p>
          <a:p>
            <a:pPr algn="ctr"/>
            <a:endParaRPr lang="en-US" dirty="0"/>
          </a:p>
        </p:txBody>
      </p:sp>
    </p:spTree>
    <p:extLst>
      <p:ext uri="{BB962C8B-B14F-4D97-AF65-F5344CB8AC3E}">
        <p14:creationId xmlns:p14="http://schemas.microsoft.com/office/powerpoint/2010/main" val="183842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752600"/>
            <a:ext cx="7467600" cy="3505200"/>
          </a:xfrm>
        </p:spPr>
        <p:txBody>
          <a:bodyPr>
            <a:noAutofit/>
          </a:bodyPr>
          <a:lstStyle/>
          <a:p>
            <a:pPr algn="ctr">
              <a:spcBef>
                <a:spcPts val="0"/>
              </a:spcBef>
            </a:pPr>
            <a:r>
              <a:rPr lang="en-US" sz="4000" b="1" i="1" dirty="0" smtClean="0"/>
              <a:t>Joseph L. Maciejewski CCD</a:t>
            </a:r>
          </a:p>
          <a:p>
            <a:pPr algn="ctr">
              <a:spcBef>
                <a:spcPts val="0"/>
              </a:spcBef>
            </a:pPr>
            <a:r>
              <a:rPr lang="en-US" sz="3200" dirty="0" smtClean="0"/>
              <a:t>Director of Real Property Services </a:t>
            </a:r>
          </a:p>
          <a:p>
            <a:pPr algn="ctr">
              <a:spcBef>
                <a:spcPts val="0"/>
              </a:spcBef>
            </a:pPr>
            <a:endParaRPr lang="en-US" sz="2800" b="1" i="1" dirty="0" smtClean="0"/>
          </a:p>
          <a:p>
            <a:pPr algn="ctr">
              <a:spcBef>
                <a:spcPts val="0"/>
              </a:spcBef>
            </a:pPr>
            <a:endParaRPr lang="en-US" sz="2800" b="1" i="1" dirty="0"/>
          </a:p>
          <a:p>
            <a:pPr algn="ctr">
              <a:spcBef>
                <a:spcPts val="0"/>
              </a:spcBef>
            </a:pPr>
            <a:r>
              <a:rPr lang="en-US" sz="4000" b="1" i="1" dirty="0" smtClean="0"/>
              <a:t>Nancy DiLonardo</a:t>
            </a:r>
          </a:p>
          <a:p>
            <a:pPr algn="ctr">
              <a:spcBef>
                <a:spcPts val="0"/>
              </a:spcBef>
            </a:pPr>
            <a:r>
              <a:rPr lang="en-US" sz="3200" dirty="0" smtClean="0"/>
              <a:t>Chief Data Tax Clerk</a:t>
            </a:r>
          </a:p>
        </p:txBody>
      </p:sp>
    </p:spTree>
    <p:extLst>
      <p:ext uri="{BB962C8B-B14F-4D97-AF65-F5344CB8AC3E}">
        <p14:creationId xmlns:p14="http://schemas.microsoft.com/office/powerpoint/2010/main" val="1488683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New Law</a:t>
            </a:r>
            <a:endParaRPr lang="en-US" b="1" u="sng" dirty="0"/>
          </a:p>
        </p:txBody>
      </p:sp>
      <p:sp>
        <p:nvSpPr>
          <p:cNvPr id="3" name="Content Placeholder 2"/>
          <p:cNvSpPr>
            <a:spLocks noGrp="1"/>
          </p:cNvSpPr>
          <p:nvPr>
            <p:ph idx="1"/>
          </p:nvPr>
        </p:nvSpPr>
        <p:spPr>
          <a:xfrm>
            <a:off x="990600" y="1447800"/>
            <a:ext cx="7543800" cy="4800600"/>
          </a:xfrm>
        </p:spPr>
        <p:txBody>
          <a:bodyPr/>
          <a:lstStyle/>
          <a:p>
            <a:r>
              <a:rPr lang="en-US" dirty="0" smtClean="0"/>
              <a:t>Signed by Governor December 18</a:t>
            </a:r>
            <a:r>
              <a:rPr lang="en-US" baseline="30000" dirty="0" smtClean="0"/>
              <a:t>th</a:t>
            </a:r>
            <a:r>
              <a:rPr lang="en-US" dirty="0" smtClean="0"/>
              <a:t>, 2013</a:t>
            </a:r>
          </a:p>
          <a:p>
            <a:pPr marL="0" indent="0">
              <a:buNone/>
            </a:pPr>
            <a:endParaRPr lang="en-US" dirty="0" smtClean="0"/>
          </a:p>
          <a:p>
            <a:r>
              <a:rPr lang="en-US" dirty="0" smtClean="0"/>
              <a:t>Allows School Districts to opt-in on </a:t>
            </a:r>
            <a:r>
              <a:rPr lang="en-US" dirty="0"/>
              <a:t> </a:t>
            </a:r>
            <a:r>
              <a:rPr lang="en-US" dirty="0" smtClean="0"/>
              <a:t> 458-Alternate Veterans Exemption</a:t>
            </a:r>
            <a:r>
              <a:rPr lang="en-US" dirty="0"/>
              <a:t> </a:t>
            </a:r>
            <a:r>
              <a:rPr lang="en-US" dirty="0" smtClean="0"/>
              <a:t>for school tax purpose</a:t>
            </a:r>
          </a:p>
        </p:txBody>
      </p:sp>
    </p:spTree>
    <p:extLst>
      <p:ext uri="{BB962C8B-B14F-4D97-AF65-F5344CB8AC3E}">
        <p14:creationId xmlns:p14="http://schemas.microsoft.com/office/powerpoint/2010/main" val="1327474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28888" cy="1143000"/>
          </a:xfrm>
        </p:spPr>
        <p:txBody>
          <a:bodyPr>
            <a:normAutofit/>
          </a:bodyPr>
          <a:lstStyle/>
          <a:p>
            <a:r>
              <a:rPr lang="en-US" b="1" u="sng" dirty="0" smtClean="0"/>
              <a:t>Three types of Veterans Exemptions</a:t>
            </a:r>
            <a:endParaRPr lang="en-US" b="1" u="sng" dirty="0"/>
          </a:p>
        </p:txBody>
      </p:sp>
      <p:sp>
        <p:nvSpPr>
          <p:cNvPr id="3" name="Content Placeholder 2"/>
          <p:cNvSpPr>
            <a:spLocks noGrp="1"/>
          </p:cNvSpPr>
          <p:nvPr>
            <p:ph idx="1"/>
          </p:nvPr>
        </p:nvSpPr>
        <p:spPr>
          <a:xfrm>
            <a:off x="990600" y="1600200"/>
            <a:ext cx="7924800" cy="4724400"/>
          </a:xfrm>
        </p:spPr>
        <p:txBody>
          <a:bodyPr>
            <a:normAutofit/>
          </a:bodyPr>
          <a:lstStyle/>
          <a:p>
            <a:r>
              <a:rPr lang="en-US" b="1" u="sng" dirty="0" smtClean="0"/>
              <a:t>Alternate Veterans</a:t>
            </a:r>
            <a:endParaRPr lang="en-US" b="1" dirty="0" smtClean="0"/>
          </a:p>
          <a:p>
            <a:pPr lvl="1"/>
            <a:r>
              <a:rPr lang="en-US" dirty="0" smtClean="0"/>
              <a:t>Took effect in mid 1980’s.</a:t>
            </a:r>
          </a:p>
          <a:p>
            <a:pPr lvl="1"/>
            <a:r>
              <a:rPr lang="en-US" dirty="0" smtClean="0"/>
              <a:t>Must have served </a:t>
            </a:r>
            <a:r>
              <a:rPr lang="en-US" u="sng" dirty="0" smtClean="0"/>
              <a:t>active duty</a:t>
            </a:r>
            <a:r>
              <a:rPr lang="en-US" dirty="0" smtClean="0"/>
              <a:t> in a designated period of war.</a:t>
            </a:r>
          </a:p>
          <a:p>
            <a:pPr lvl="1"/>
            <a:r>
              <a:rPr lang="en-US" dirty="0" smtClean="0"/>
              <a:t>If non-combat, allows for 15%, combat allows 25%, disabled allows one-half of disability rating</a:t>
            </a:r>
          </a:p>
          <a:p>
            <a:pPr lvl="1"/>
            <a:r>
              <a:rPr lang="en-US" dirty="0" smtClean="0"/>
              <a:t>Exemption amount is capped  based on amounts adopted by jurisdiction.</a:t>
            </a:r>
          </a:p>
          <a:p>
            <a:endParaRPr lang="en-US" sz="1200" dirty="0" smtClean="0">
              <a:solidFill>
                <a:schemeClr val="accent5">
                  <a:lumMod val="50000"/>
                </a:schemeClr>
              </a:solidFill>
            </a:endParaRPr>
          </a:p>
        </p:txBody>
      </p:sp>
    </p:spTree>
    <p:extLst>
      <p:ext uri="{BB962C8B-B14F-4D97-AF65-F5344CB8AC3E}">
        <p14:creationId xmlns:p14="http://schemas.microsoft.com/office/powerpoint/2010/main" val="1767645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28888" cy="1143000"/>
          </a:xfrm>
        </p:spPr>
        <p:txBody>
          <a:bodyPr>
            <a:normAutofit/>
          </a:bodyPr>
          <a:lstStyle/>
          <a:p>
            <a:r>
              <a:rPr lang="en-US" b="1" u="sng" dirty="0" smtClean="0"/>
              <a:t>Three types of Veterans Exemptions</a:t>
            </a:r>
            <a:endParaRPr lang="en-US" b="1" u="sng" dirty="0"/>
          </a:p>
        </p:txBody>
      </p:sp>
      <p:sp>
        <p:nvSpPr>
          <p:cNvPr id="3" name="Content Placeholder 2"/>
          <p:cNvSpPr>
            <a:spLocks noGrp="1"/>
          </p:cNvSpPr>
          <p:nvPr>
            <p:ph idx="1"/>
          </p:nvPr>
        </p:nvSpPr>
        <p:spPr>
          <a:xfrm>
            <a:off x="990600" y="1600200"/>
            <a:ext cx="7924800" cy="4724400"/>
          </a:xfrm>
        </p:spPr>
        <p:txBody>
          <a:bodyPr>
            <a:normAutofit/>
          </a:bodyPr>
          <a:lstStyle/>
          <a:p>
            <a:r>
              <a:rPr lang="en-US" b="1" u="sng" dirty="0" smtClean="0"/>
              <a:t>Pro-Rata/Eligible Funds</a:t>
            </a:r>
            <a:endParaRPr lang="en-US" b="1" dirty="0"/>
          </a:p>
          <a:p>
            <a:pPr lvl="1"/>
            <a:r>
              <a:rPr lang="en-US" dirty="0" smtClean="0"/>
              <a:t>Initial </a:t>
            </a:r>
            <a:r>
              <a:rPr lang="en-US" dirty="0"/>
              <a:t>e</a:t>
            </a:r>
            <a:r>
              <a:rPr lang="en-US" dirty="0" smtClean="0"/>
              <a:t>xemption that was replaced with </a:t>
            </a:r>
            <a:r>
              <a:rPr lang="en-US" dirty="0"/>
              <a:t>A</a:t>
            </a:r>
            <a:r>
              <a:rPr lang="en-US" dirty="0" smtClean="0"/>
              <a:t>lternate Veterans Exemption.</a:t>
            </a:r>
          </a:p>
          <a:p>
            <a:pPr lvl="1"/>
            <a:r>
              <a:rPr lang="en-US" dirty="0" smtClean="0"/>
              <a:t>More lucrative.</a:t>
            </a:r>
          </a:p>
          <a:p>
            <a:pPr lvl="1"/>
            <a:r>
              <a:rPr lang="en-US" dirty="0" smtClean="0"/>
              <a:t>Similar periods of war.</a:t>
            </a:r>
          </a:p>
        </p:txBody>
      </p:sp>
    </p:spTree>
    <p:extLst>
      <p:ext uri="{BB962C8B-B14F-4D97-AF65-F5344CB8AC3E}">
        <p14:creationId xmlns:p14="http://schemas.microsoft.com/office/powerpoint/2010/main" val="2204412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28888" cy="1143000"/>
          </a:xfrm>
        </p:spPr>
        <p:txBody>
          <a:bodyPr>
            <a:normAutofit/>
          </a:bodyPr>
          <a:lstStyle/>
          <a:p>
            <a:r>
              <a:rPr lang="en-US" b="1" u="sng" dirty="0" smtClean="0"/>
              <a:t>Three types of Veterans Exemptions</a:t>
            </a:r>
            <a:endParaRPr lang="en-US" b="1" u="sng" dirty="0"/>
          </a:p>
        </p:txBody>
      </p:sp>
      <p:sp>
        <p:nvSpPr>
          <p:cNvPr id="3" name="Content Placeholder 2"/>
          <p:cNvSpPr>
            <a:spLocks noGrp="1"/>
          </p:cNvSpPr>
          <p:nvPr>
            <p:ph idx="1"/>
          </p:nvPr>
        </p:nvSpPr>
        <p:spPr>
          <a:xfrm>
            <a:off x="990600" y="1600200"/>
            <a:ext cx="7924800" cy="4724400"/>
          </a:xfrm>
        </p:spPr>
        <p:txBody>
          <a:bodyPr>
            <a:normAutofit/>
          </a:bodyPr>
          <a:lstStyle/>
          <a:p>
            <a:r>
              <a:rPr lang="en-US" b="1" u="sng" dirty="0" smtClean="0"/>
              <a:t>Cold War</a:t>
            </a:r>
            <a:endParaRPr lang="en-US" b="1" dirty="0"/>
          </a:p>
          <a:p>
            <a:pPr lvl="1"/>
            <a:r>
              <a:rPr lang="en-US" dirty="0" smtClean="0"/>
              <a:t>Adopted in 2008.</a:t>
            </a:r>
          </a:p>
          <a:p>
            <a:pPr lvl="1"/>
            <a:r>
              <a:rPr lang="en-US" dirty="0" smtClean="0"/>
              <a:t>Allows for 10% or 15% (also capped).</a:t>
            </a:r>
          </a:p>
          <a:p>
            <a:pPr lvl="1"/>
            <a:r>
              <a:rPr lang="en-US" dirty="0" smtClean="0"/>
              <a:t>Awarded to those who served in “non periods of war”.</a:t>
            </a:r>
          </a:p>
          <a:p>
            <a:pPr lvl="2"/>
            <a:r>
              <a:rPr lang="en-US" dirty="0" smtClean="0"/>
              <a:t>most are 1956-1961 &amp; 1976-1990.</a:t>
            </a:r>
            <a:endParaRPr lang="en-US" dirty="0"/>
          </a:p>
        </p:txBody>
      </p:sp>
    </p:spTree>
    <p:extLst>
      <p:ext uri="{BB962C8B-B14F-4D97-AF65-F5344CB8AC3E}">
        <p14:creationId xmlns:p14="http://schemas.microsoft.com/office/powerpoint/2010/main" val="2204412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552688" cy="1143000"/>
          </a:xfrm>
        </p:spPr>
        <p:txBody>
          <a:bodyPr>
            <a:normAutofit/>
          </a:bodyPr>
          <a:lstStyle/>
          <a:p>
            <a:r>
              <a:rPr lang="en-US" b="1" u="sng" dirty="0" smtClean="0"/>
              <a:t>What can School Districts opt-in?</a:t>
            </a:r>
            <a:endParaRPr lang="en-US" b="1" u="sng" dirty="0"/>
          </a:p>
        </p:txBody>
      </p:sp>
      <p:sp>
        <p:nvSpPr>
          <p:cNvPr id="3" name="Content Placeholder 2"/>
          <p:cNvSpPr>
            <a:spLocks noGrp="1"/>
          </p:cNvSpPr>
          <p:nvPr>
            <p:ph idx="1"/>
          </p:nvPr>
        </p:nvSpPr>
        <p:spPr>
          <a:xfrm>
            <a:off x="990600" y="1600200"/>
            <a:ext cx="7924800" cy="4800600"/>
          </a:xfrm>
        </p:spPr>
        <p:txBody>
          <a:bodyPr>
            <a:normAutofit/>
          </a:bodyPr>
          <a:lstStyle/>
          <a:p>
            <a:r>
              <a:rPr lang="en-US" dirty="0" smtClean="0"/>
              <a:t>Alternate Veterans is what the law is based on.</a:t>
            </a:r>
          </a:p>
          <a:p>
            <a:pPr marL="0" indent="0" algn="ctr">
              <a:buNone/>
            </a:pPr>
            <a:endParaRPr lang="en-US" sz="600" b="1" i="1" u="sng" dirty="0" smtClean="0"/>
          </a:p>
          <a:p>
            <a:r>
              <a:rPr lang="en-US" dirty="0" smtClean="0"/>
              <a:t>Those with Pro-Rata/Eligible funds can re-apply for Alternate Veterans for the school </a:t>
            </a:r>
            <a:r>
              <a:rPr lang="en-US" dirty="0"/>
              <a:t>d</a:t>
            </a:r>
            <a:r>
              <a:rPr lang="en-US" dirty="0" smtClean="0"/>
              <a:t>istrict </a:t>
            </a:r>
            <a:r>
              <a:rPr lang="en-US" dirty="0"/>
              <a:t>p</a:t>
            </a:r>
            <a:r>
              <a:rPr lang="en-US" dirty="0" smtClean="0"/>
              <a:t>ortion if the district opts-in.</a:t>
            </a:r>
          </a:p>
          <a:p>
            <a:endParaRPr lang="en-US" sz="500" dirty="0" smtClean="0"/>
          </a:p>
          <a:p>
            <a:r>
              <a:rPr lang="en-US" dirty="0" smtClean="0"/>
              <a:t>Not applicable to Cold War Veterans.</a:t>
            </a:r>
          </a:p>
        </p:txBody>
      </p:sp>
    </p:spTree>
    <p:extLst>
      <p:ext uri="{BB962C8B-B14F-4D97-AF65-F5344CB8AC3E}">
        <p14:creationId xmlns:p14="http://schemas.microsoft.com/office/powerpoint/2010/main" val="16811240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955280" cy="1066800"/>
          </a:xfrm>
        </p:spPr>
        <p:txBody>
          <a:bodyPr>
            <a:normAutofit/>
          </a:bodyPr>
          <a:lstStyle/>
          <a:p>
            <a:r>
              <a:rPr lang="en-US" b="1" u="sng" dirty="0" smtClean="0"/>
              <a:t>What can School districts Adopt?</a:t>
            </a:r>
            <a:endParaRPr lang="en-US" b="1" u="sng" dirty="0"/>
          </a:p>
        </p:txBody>
      </p:sp>
      <p:sp>
        <p:nvSpPr>
          <p:cNvPr id="3" name="Content Placeholder 2"/>
          <p:cNvSpPr>
            <a:spLocks noGrp="1"/>
          </p:cNvSpPr>
          <p:nvPr>
            <p:ph idx="1"/>
          </p:nvPr>
        </p:nvSpPr>
        <p:spPr>
          <a:xfrm>
            <a:off x="990600" y="1600200"/>
            <a:ext cx="7924800" cy="4876800"/>
          </a:xfrm>
        </p:spPr>
        <p:txBody>
          <a:bodyPr>
            <a:normAutofit fontScale="92500"/>
          </a:bodyPr>
          <a:lstStyle/>
          <a:p>
            <a:r>
              <a:rPr lang="en-US" sz="3400" dirty="0" smtClean="0"/>
              <a:t>A School District does not have to adopt the same exemption amount cap level as the Town or County. </a:t>
            </a:r>
          </a:p>
          <a:p>
            <a:endParaRPr lang="en-US" sz="800" dirty="0" smtClean="0"/>
          </a:p>
          <a:p>
            <a:r>
              <a:rPr lang="en-US" sz="3400" dirty="0" smtClean="0"/>
              <a:t>Note that the </a:t>
            </a:r>
            <a:r>
              <a:rPr lang="en-US" sz="3400" dirty="0"/>
              <a:t>e</a:t>
            </a:r>
            <a:r>
              <a:rPr lang="en-US" sz="3400" dirty="0" smtClean="0"/>
              <a:t>xemption amounts are multiplied against your municipalities current Equalization </a:t>
            </a:r>
            <a:r>
              <a:rPr lang="en-US" sz="3400" dirty="0"/>
              <a:t>R</a:t>
            </a:r>
            <a:r>
              <a:rPr lang="en-US" sz="3400" dirty="0" smtClean="0"/>
              <a:t>ate - if your municipality is at 50%, and they are at the  $12,000/$8,000/$40,000 cap level, your cap would be $6,000/$4,000/$20,000 amounts.</a:t>
            </a:r>
          </a:p>
        </p:txBody>
      </p:sp>
    </p:spTree>
    <p:extLst>
      <p:ext uri="{BB962C8B-B14F-4D97-AF65-F5344CB8AC3E}">
        <p14:creationId xmlns:p14="http://schemas.microsoft.com/office/powerpoint/2010/main" val="1072227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955280" cy="1066800"/>
          </a:xfrm>
        </p:spPr>
        <p:txBody>
          <a:bodyPr>
            <a:normAutofit/>
          </a:bodyPr>
          <a:lstStyle/>
          <a:p>
            <a:r>
              <a:rPr lang="en-US" b="1" u="sng" dirty="0" smtClean="0"/>
              <a:t>Eden Central School District</a:t>
            </a:r>
            <a:endParaRPr lang="en-US" b="1" u="sng" dirty="0"/>
          </a:p>
        </p:txBody>
      </p:sp>
      <p:sp>
        <p:nvSpPr>
          <p:cNvPr id="3" name="Content Placeholder 2"/>
          <p:cNvSpPr>
            <a:spLocks noGrp="1"/>
          </p:cNvSpPr>
          <p:nvPr>
            <p:ph idx="1"/>
          </p:nvPr>
        </p:nvSpPr>
        <p:spPr>
          <a:xfrm>
            <a:off x="990600" y="1600200"/>
            <a:ext cx="7924800" cy="3581400"/>
          </a:xfrm>
        </p:spPr>
        <p:txBody>
          <a:bodyPr>
            <a:normAutofit/>
          </a:bodyPr>
          <a:lstStyle/>
          <a:p>
            <a:r>
              <a:rPr lang="en-US" sz="3400" dirty="0" smtClean="0"/>
              <a:t>Tentative 2014 Equalization Rates</a:t>
            </a:r>
          </a:p>
          <a:p>
            <a:pPr lvl="1"/>
            <a:r>
              <a:rPr lang="en-US" sz="3000" dirty="0" smtClean="0"/>
              <a:t>Boston – 99%</a:t>
            </a:r>
          </a:p>
          <a:p>
            <a:pPr lvl="1"/>
            <a:r>
              <a:rPr lang="en-US" sz="3000" dirty="0" smtClean="0"/>
              <a:t>Concord – 46%</a:t>
            </a:r>
          </a:p>
          <a:p>
            <a:pPr lvl="1"/>
            <a:r>
              <a:rPr lang="en-US" sz="3000" dirty="0" smtClean="0"/>
              <a:t>Eden – 64%</a:t>
            </a:r>
          </a:p>
          <a:p>
            <a:pPr lvl="1"/>
            <a:r>
              <a:rPr lang="en-US" sz="3000" dirty="0" smtClean="0"/>
              <a:t>Evans – 100%</a:t>
            </a:r>
          </a:p>
          <a:p>
            <a:pPr lvl="1"/>
            <a:r>
              <a:rPr lang="en-US" sz="3000" dirty="0" smtClean="0"/>
              <a:t>North Collins – 100% </a:t>
            </a:r>
          </a:p>
        </p:txBody>
      </p:sp>
    </p:spTree>
    <p:extLst>
      <p:ext uri="{BB962C8B-B14F-4D97-AF65-F5344CB8AC3E}">
        <p14:creationId xmlns:p14="http://schemas.microsoft.com/office/powerpoint/2010/main" val="2952512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Examples</a:t>
            </a:r>
            <a:endParaRPr lang="en-US" b="1" u="sng" dirty="0"/>
          </a:p>
        </p:txBody>
      </p:sp>
      <p:sp>
        <p:nvSpPr>
          <p:cNvPr id="3" name="Content Placeholder 2"/>
          <p:cNvSpPr>
            <a:spLocks noGrp="1"/>
          </p:cNvSpPr>
          <p:nvPr>
            <p:ph idx="1"/>
          </p:nvPr>
        </p:nvSpPr>
        <p:spPr>
          <a:xfrm>
            <a:off x="990600" y="1600200"/>
            <a:ext cx="7924800" cy="4800600"/>
          </a:xfrm>
        </p:spPr>
        <p:txBody>
          <a:bodyPr>
            <a:normAutofit/>
          </a:bodyPr>
          <a:lstStyle/>
          <a:p>
            <a:r>
              <a:rPr lang="en-US" dirty="0" smtClean="0"/>
              <a:t>Assume your municipality has an Equalization Rate of 100% and a $12,000 cap on wartime/$8,000 on combat/$40,000 on disability.</a:t>
            </a:r>
          </a:p>
          <a:p>
            <a:r>
              <a:rPr lang="en-US" dirty="0" smtClean="0"/>
              <a:t>Assessed Value = $100,000 and property owner qualifies for combat veteran exemption (25% or $20,000 cap – whichever is less).</a:t>
            </a:r>
          </a:p>
        </p:txBody>
      </p:sp>
    </p:spTree>
    <p:extLst>
      <p:ext uri="{BB962C8B-B14F-4D97-AF65-F5344CB8AC3E}">
        <p14:creationId xmlns:p14="http://schemas.microsoft.com/office/powerpoint/2010/main" val="3031712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Examples</a:t>
            </a:r>
            <a:endParaRPr lang="en-US" b="1" u="sng" dirty="0"/>
          </a:p>
        </p:txBody>
      </p:sp>
      <p:sp>
        <p:nvSpPr>
          <p:cNvPr id="3" name="Content Placeholder 2"/>
          <p:cNvSpPr>
            <a:spLocks noGrp="1"/>
          </p:cNvSpPr>
          <p:nvPr>
            <p:ph idx="1"/>
          </p:nvPr>
        </p:nvSpPr>
        <p:spPr>
          <a:xfrm>
            <a:off x="990600" y="1600200"/>
            <a:ext cx="7924800" cy="4800600"/>
          </a:xfrm>
        </p:spPr>
        <p:txBody>
          <a:bodyPr>
            <a:normAutofit/>
          </a:bodyPr>
          <a:lstStyle/>
          <a:p>
            <a:r>
              <a:rPr lang="en-US" dirty="0" smtClean="0"/>
              <a:t>$100,000 x 25% = $25,000</a:t>
            </a:r>
          </a:p>
          <a:p>
            <a:r>
              <a:rPr lang="en-US" dirty="0" smtClean="0"/>
              <a:t>$25,000 exceeds the cap amount of $20,000</a:t>
            </a:r>
          </a:p>
          <a:p>
            <a:r>
              <a:rPr lang="en-US" dirty="0" smtClean="0"/>
              <a:t>Exemption amount will be $20,000</a:t>
            </a:r>
          </a:p>
          <a:p>
            <a:r>
              <a:rPr lang="en-US" dirty="0"/>
              <a:t>$100,000 </a:t>
            </a:r>
            <a:r>
              <a:rPr lang="en-US" dirty="0" smtClean="0"/>
              <a:t>- $20,000 </a:t>
            </a:r>
            <a:r>
              <a:rPr lang="en-US" dirty="0"/>
              <a:t>= </a:t>
            </a:r>
            <a:r>
              <a:rPr lang="en-US" dirty="0" smtClean="0"/>
              <a:t>$80,000</a:t>
            </a:r>
          </a:p>
          <a:p>
            <a:r>
              <a:rPr lang="en-US" dirty="0" smtClean="0"/>
              <a:t>$80,000 is the taxable value for which the school tax rate will be applied against</a:t>
            </a:r>
            <a:endParaRPr lang="en-US" dirty="0"/>
          </a:p>
        </p:txBody>
      </p:sp>
    </p:spTree>
    <p:extLst>
      <p:ext uri="{BB962C8B-B14F-4D97-AF65-F5344CB8AC3E}">
        <p14:creationId xmlns:p14="http://schemas.microsoft.com/office/powerpoint/2010/main" val="3341352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Effect on School Budget</a:t>
            </a:r>
            <a:endParaRPr lang="en-US" b="1" u="sng" dirty="0"/>
          </a:p>
        </p:txBody>
      </p:sp>
      <p:sp>
        <p:nvSpPr>
          <p:cNvPr id="3" name="Content Placeholder 2"/>
          <p:cNvSpPr>
            <a:spLocks noGrp="1"/>
          </p:cNvSpPr>
          <p:nvPr>
            <p:ph idx="1"/>
          </p:nvPr>
        </p:nvSpPr>
        <p:spPr>
          <a:xfrm>
            <a:off x="990600" y="1600200"/>
            <a:ext cx="7924800" cy="4525963"/>
          </a:xfrm>
        </p:spPr>
        <p:txBody>
          <a:bodyPr>
            <a:normAutofit lnSpcReduction="10000"/>
          </a:bodyPr>
          <a:lstStyle/>
          <a:p>
            <a:r>
              <a:rPr lang="en-US" dirty="0" smtClean="0"/>
              <a:t>Like all exemptions, it does create a redistribution of the levy to those with out the exemption.</a:t>
            </a:r>
            <a:endParaRPr lang="en-US" sz="500" dirty="0"/>
          </a:p>
          <a:p>
            <a:r>
              <a:rPr lang="en-US" dirty="0" smtClean="0"/>
              <a:t>The STAR reimbursement amount for the school district will be less due to the decreased taxable value.  The amount lost for the STAR reimbursement, would be redistribute to taxpayers to make up the difference.</a:t>
            </a:r>
            <a:endParaRPr lang="en-US" dirty="0"/>
          </a:p>
          <a:p>
            <a:endParaRPr lang="en-US" dirty="0" smtClean="0">
              <a:solidFill>
                <a:schemeClr val="accent5">
                  <a:lumMod val="50000"/>
                </a:schemeClr>
              </a:solidFill>
            </a:endParaRPr>
          </a:p>
          <a:p>
            <a:endParaRPr lang="en-US" dirty="0" smtClean="0">
              <a:solidFill>
                <a:schemeClr val="accent5">
                  <a:lumMod val="50000"/>
                </a:schemeClr>
              </a:solidFill>
            </a:endParaRPr>
          </a:p>
        </p:txBody>
      </p:sp>
    </p:spTree>
    <p:extLst>
      <p:ext uri="{BB962C8B-B14F-4D97-AF65-F5344CB8AC3E}">
        <p14:creationId xmlns:p14="http://schemas.microsoft.com/office/powerpoint/2010/main" val="8196565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Effect on School Budget</a:t>
            </a:r>
            <a:endParaRPr lang="en-US" b="1" u="sng" dirty="0"/>
          </a:p>
        </p:txBody>
      </p:sp>
      <p:sp>
        <p:nvSpPr>
          <p:cNvPr id="3" name="Content Placeholder 2"/>
          <p:cNvSpPr>
            <a:spLocks noGrp="1"/>
          </p:cNvSpPr>
          <p:nvPr>
            <p:ph idx="1"/>
          </p:nvPr>
        </p:nvSpPr>
        <p:spPr>
          <a:xfrm>
            <a:off x="990600" y="1600200"/>
            <a:ext cx="7924800" cy="4525963"/>
          </a:xfrm>
        </p:spPr>
        <p:txBody>
          <a:bodyPr>
            <a:normAutofit/>
          </a:bodyPr>
          <a:lstStyle/>
          <a:p>
            <a:r>
              <a:rPr lang="en-US" dirty="0" smtClean="0"/>
              <a:t>Example:</a:t>
            </a:r>
          </a:p>
          <a:p>
            <a:pPr lvl="1"/>
            <a:r>
              <a:rPr lang="en-US" dirty="0" smtClean="0"/>
              <a:t>2 parcel in a school district and both are assessed for $100,000</a:t>
            </a:r>
          </a:p>
          <a:p>
            <a:pPr lvl="1"/>
            <a:r>
              <a:rPr lang="en-US" dirty="0" smtClean="0"/>
              <a:t>School district tax levy is $5,000</a:t>
            </a:r>
          </a:p>
          <a:p>
            <a:pPr lvl="1"/>
            <a:r>
              <a:rPr lang="en-US" dirty="0"/>
              <a:t>The </a:t>
            </a:r>
            <a:r>
              <a:rPr lang="en-US" dirty="0" smtClean="0"/>
              <a:t>municipality’s </a:t>
            </a:r>
            <a:r>
              <a:rPr lang="en-US" dirty="0"/>
              <a:t>equalization rate </a:t>
            </a:r>
            <a:r>
              <a:rPr lang="en-US" dirty="0" smtClean="0"/>
              <a:t>is </a:t>
            </a:r>
            <a:r>
              <a:rPr lang="en-US" dirty="0"/>
              <a:t>100</a:t>
            </a:r>
            <a:r>
              <a:rPr lang="en-US" dirty="0" smtClean="0"/>
              <a:t>%</a:t>
            </a:r>
          </a:p>
          <a:p>
            <a:pPr lvl="1"/>
            <a:r>
              <a:rPr lang="en-US" dirty="0" smtClean="0"/>
              <a:t>Tax levy / Total Taxable Value x 1,000 </a:t>
            </a:r>
          </a:p>
          <a:p>
            <a:pPr marL="402336" lvl="1" indent="0">
              <a:buNone/>
            </a:pPr>
            <a:r>
              <a:rPr lang="en-US" dirty="0" smtClean="0"/>
              <a:t>			= Tax Rate per thousand</a:t>
            </a:r>
          </a:p>
        </p:txBody>
      </p:sp>
    </p:spTree>
    <p:extLst>
      <p:ext uri="{BB962C8B-B14F-4D97-AF65-F5344CB8AC3E}">
        <p14:creationId xmlns:p14="http://schemas.microsoft.com/office/powerpoint/2010/main" val="2645987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Effect on School Budget</a:t>
            </a:r>
            <a:endParaRPr lang="en-US" b="1" u="sng" dirty="0"/>
          </a:p>
        </p:txBody>
      </p:sp>
      <p:sp>
        <p:nvSpPr>
          <p:cNvPr id="3" name="Content Placeholder 2"/>
          <p:cNvSpPr>
            <a:spLocks noGrp="1"/>
          </p:cNvSpPr>
          <p:nvPr>
            <p:ph idx="1"/>
          </p:nvPr>
        </p:nvSpPr>
        <p:spPr>
          <a:xfrm>
            <a:off x="990600" y="1600200"/>
            <a:ext cx="7924800" cy="4525963"/>
          </a:xfrm>
        </p:spPr>
        <p:txBody>
          <a:bodyPr>
            <a:normAutofit/>
          </a:bodyPr>
          <a:lstStyle/>
          <a:p>
            <a:r>
              <a:rPr lang="en-US" dirty="0" smtClean="0"/>
              <a:t>Scenario </a:t>
            </a:r>
            <a:r>
              <a:rPr lang="en-US" dirty="0"/>
              <a:t>1</a:t>
            </a:r>
            <a:r>
              <a:rPr lang="en-US" dirty="0" smtClean="0"/>
              <a:t>:</a:t>
            </a:r>
          </a:p>
          <a:p>
            <a:pPr lvl="1"/>
            <a:r>
              <a:rPr lang="en-US" dirty="0" smtClean="0"/>
              <a:t>School district does not opt-in for alternative veterans exemptions.  </a:t>
            </a:r>
          </a:p>
          <a:p>
            <a:pPr lvl="1"/>
            <a:r>
              <a:rPr lang="en-US" dirty="0" smtClean="0"/>
              <a:t>Both parcels have no exemptions.</a:t>
            </a:r>
          </a:p>
          <a:p>
            <a:pPr lvl="1"/>
            <a:r>
              <a:rPr lang="en-US" dirty="0" smtClean="0"/>
              <a:t>Total taxable values for the school district is $200,000.</a:t>
            </a:r>
          </a:p>
          <a:p>
            <a:pPr lvl="1"/>
            <a:r>
              <a:rPr lang="en-US" dirty="0" smtClean="0"/>
              <a:t>$5,000 / $200,000 x 1,000 = $25.00</a:t>
            </a:r>
          </a:p>
          <a:p>
            <a:pPr lvl="1"/>
            <a:r>
              <a:rPr lang="en-US" dirty="0" smtClean="0"/>
              <a:t>Tax bill for both parcels:</a:t>
            </a:r>
          </a:p>
          <a:p>
            <a:pPr lvl="2"/>
            <a:r>
              <a:rPr lang="en-US" dirty="0" smtClean="0"/>
              <a:t>$100,000 x 25.00 / 1,000 = </a:t>
            </a:r>
            <a:r>
              <a:rPr lang="en-US" b="1" dirty="0" smtClean="0"/>
              <a:t>$2,500</a:t>
            </a:r>
            <a:endParaRPr lang="en-US" b="1" dirty="0"/>
          </a:p>
        </p:txBody>
      </p:sp>
    </p:spTree>
    <p:extLst>
      <p:ext uri="{BB962C8B-B14F-4D97-AF65-F5344CB8AC3E}">
        <p14:creationId xmlns:p14="http://schemas.microsoft.com/office/powerpoint/2010/main" val="2126995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Effect on School Budget</a:t>
            </a:r>
            <a:endParaRPr lang="en-US" b="1" u="sng" dirty="0"/>
          </a:p>
        </p:txBody>
      </p:sp>
      <p:sp>
        <p:nvSpPr>
          <p:cNvPr id="3" name="Content Placeholder 2"/>
          <p:cNvSpPr>
            <a:spLocks noGrp="1"/>
          </p:cNvSpPr>
          <p:nvPr>
            <p:ph idx="1"/>
          </p:nvPr>
        </p:nvSpPr>
        <p:spPr>
          <a:xfrm>
            <a:off x="990600" y="1600200"/>
            <a:ext cx="7924800" cy="4525963"/>
          </a:xfrm>
        </p:spPr>
        <p:txBody>
          <a:bodyPr>
            <a:normAutofit/>
          </a:bodyPr>
          <a:lstStyle/>
          <a:p>
            <a:r>
              <a:rPr lang="en-US" dirty="0" smtClean="0"/>
              <a:t>Scenario 2:</a:t>
            </a:r>
          </a:p>
          <a:p>
            <a:pPr lvl="1"/>
            <a:r>
              <a:rPr lang="en-US" dirty="0" smtClean="0"/>
              <a:t>School district does opts-in for alternative veterans exemptions with a cap </a:t>
            </a:r>
            <a:r>
              <a:rPr lang="en-US" dirty="0"/>
              <a:t>of $12,000/$8,000/$</a:t>
            </a:r>
            <a:r>
              <a:rPr lang="en-US" dirty="0" smtClean="0"/>
              <a:t>40,000. </a:t>
            </a:r>
          </a:p>
          <a:p>
            <a:pPr lvl="1"/>
            <a:r>
              <a:rPr lang="en-US" dirty="0" smtClean="0"/>
              <a:t>One parcel qualifies for the maximum combat vet exemption of $20,000.</a:t>
            </a:r>
          </a:p>
          <a:p>
            <a:pPr lvl="1"/>
            <a:r>
              <a:rPr lang="en-US" dirty="0" smtClean="0"/>
              <a:t>Total taxable values for the school district is $180,000.</a:t>
            </a:r>
            <a:endParaRPr lang="en-US" b="1" dirty="0"/>
          </a:p>
        </p:txBody>
      </p:sp>
    </p:spTree>
    <p:extLst>
      <p:ext uri="{BB962C8B-B14F-4D97-AF65-F5344CB8AC3E}">
        <p14:creationId xmlns:p14="http://schemas.microsoft.com/office/powerpoint/2010/main" val="1156369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Effect on School Budget</a:t>
            </a:r>
            <a:endParaRPr lang="en-US" b="1" u="sng" dirty="0"/>
          </a:p>
        </p:txBody>
      </p:sp>
      <p:sp>
        <p:nvSpPr>
          <p:cNvPr id="3" name="Content Placeholder 2"/>
          <p:cNvSpPr>
            <a:spLocks noGrp="1"/>
          </p:cNvSpPr>
          <p:nvPr>
            <p:ph idx="1"/>
          </p:nvPr>
        </p:nvSpPr>
        <p:spPr>
          <a:xfrm>
            <a:off x="990600" y="1600200"/>
            <a:ext cx="7924800" cy="4525963"/>
          </a:xfrm>
        </p:spPr>
        <p:txBody>
          <a:bodyPr>
            <a:normAutofit/>
          </a:bodyPr>
          <a:lstStyle/>
          <a:p>
            <a:r>
              <a:rPr lang="en-US" dirty="0" smtClean="0"/>
              <a:t>Scenario 2:</a:t>
            </a:r>
          </a:p>
          <a:p>
            <a:pPr lvl="1"/>
            <a:r>
              <a:rPr lang="en-US" dirty="0" smtClean="0"/>
              <a:t>$5,000 / $180,000 x 1,000 = $27.78</a:t>
            </a:r>
          </a:p>
          <a:p>
            <a:pPr lvl="1"/>
            <a:r>
              <a:rPr lang="en-US" dirty="0" smtClean="0"/>
              <a:t>Tax bill for parcels with exemption:</a:t>
            </a:r>
          </a:p>
          <a:p>
            <a:pPr lvl="2"/>
            <a:r>
              <a:rPr lang="en-US" dirty="0" smtClean="0"/>
              <a:t>$80,000 x 27.78 / 1,000 = </a:t>
            </a:r>
            <a:r>
              <a:rPr lang="en-US" b="1" dirty="0" smtClean="0"/>
              <a:t>$2,222.22</a:t>
            </a:r>
          </a:p>
          <a:p>
            <a:pPr lvl="1"/>
            <a:r>
              <a:rPr lang="en-US" dirty="0"/>
              <a:t>Tax bill for parcels </a:t>
            </a:r>
            <a:r>
              <a:rPr lang="en-US" dirty="0" smtClean="0"/>
              <a:t>without exemption</a:t>
            </a:r>
            <a:r>
              <a:rPr lang="en-US" dirty="0"/>
              <a:t>:</a:t>
            </a:r>
          </a:p>
          <a:p>
            <a:pPr lvl="2"/>
            <a:r>
              <a:rPr lang="en-US" dirty="0" smtClean="0"/>
              <a:t>$100,000 </a:t>
            </a:r>
            <a:r>
              <a:rPr lang="en-US" dirty="0"/>
              <a:t>x 27.78 / 1,000 = </a:t>
            </a:r>
            <a:r>
              <a:rPr lang="en-US" b="1" dirty="0"/>
              <a:t>$</a:t>
            </a:r>
            <a:r>
              <a:rPr lang="en-US" b="1" dirty="0" smtClean="0"/>
              <a:t>2,777.78</a:t>
            </a:r>
          </a:p>
          <a:p>
            <a:pPr lvl="1"/>
            <a:r>
              <a:rPr lang="en-US" dirty="0" smtClean="0"/>
              <a:t>Total collected by the school district is still $5,000</a:t>
            </a:r>
          </a:p>
          <a:p>
            <a:pPr marL="658368" lvl="2" indent="0">
              <a:buNone/>
            </a:pPr>
            <a:endParaRPr lang="en-US" b="1" dirty="0" smtClean="0">
              <a:solidFill>
                <a:schemeClr val="accent5">
                  <a:lumMod val="50000"/>
                </a:schemeClr>
              </a:solidFill>
            </a:endParaRPr>
          </a:p>
        </p:txBody>
      </p:sp>
    </p:spTree>
    <p:extLst>
      <p:ext uri="{BB962C8B-B14F-4D97-AF65-F5344CB8AC3E}">
        <p14:creationId xmlns:p14="http://schemas.microsoft.com/office/powerpoint/2010/main" val="19246392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67000"/>
            <a:ext cx="5574792" cy="1143000"/>
          </a:xfrm>
        </p:spPr>
        <p:txBody>
          <a:bodyPr>
            <a:normAutofit/>
          </a:bodyPr>
          <a:lstStyle/>
          <a:p>
            <a:pPr algn="ctr"/>
            <a:r>
              <a:rPr lang="en-US" b="1" u="sng" dirty="0" smtClean="0"/>
              <a:t>Questions?</a:t>
            </a:r>
            <a:endParaRPr lang="en-US" b="1" u="sng" dirty="0"/>
          </a:p>
        </p:txBody>
      </p:sp>
    </p:spTree>
    <p:extLst>
      <p:ext uri="{BB962C8B-B14F-4D97-AF65-F5344CB8AC3E}">
        <p14:creationId xmlns:p14="http://schemas.microsoft.com/office/powerpoint/2010/main" val="2435181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430</TotalTime>
  <Words>679</Words>
  <Application>Microsoft Office PowerPoint</Application>
  <PresentationFormat>On-screen Show (4:3)</PresentationFormat>
  <Paragraphs>87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Default Theme</vt:lpstr>
      <vt:lpstr>Veterans Property Tax Exemptions  and  School Taxes</vt:lpstr>
      <vt:lpstr>PowerPoint Presentation</vt:lpstr>
      <vt:lpstr>New Law</vt:lpstr>
      <vt:lpstr>Three types of Veterans Exemptions</vt:lpstr>
      <vt:lpstr>Three types of Veterans Exemptions</vt:lpstr>
      <vt:lpstr>Three types of Veterans Exemptions</vt:lpstr>
      <vt:lpstr>What can School Districts opt-in?</vt:lpstr>
      <vt:lpstr>What can School districts Adopt?</vt:lpstr>
      <vt:lpstr>Eden Central School District</vt:lpstr>
      <vt:lpstr>Examples</vt:lpstr>
      <vt:lpstr>Examples</vt:lpstr>
      <vt:lpstr>Effect on School Budget</vt:lpstr>
      <vt:lpstr>Effect on School Budget</vt:lpstr>
      <vt:lpstr>Effect on School Budget</vt:lpstr>
      <vt:lpstr>Effect on School Budget</vt:lpstr>
      <vt:lpstr>Effect on School Budget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RPTL 458-a/Chapter 18 School District Opt-in for Alternate Veterans Exemption</dc:title>
  <dc:creator>Marrano, David</dc:creator>
  <cp:lastModifiedBy>abrown134</cp:lastModifiedBy>
  <cp:revision>44</cp:revision>
  <cp:lastPrinted>2014-02-24T15:10:23Z</cp:lastPrinted>
  <dcterms:created xsi:type="dcterms:W3CDTF">2006-08-16T00:00:00Z</dcterms:created>
  <dcterms:modified xsi:type="dcterms:W3CDTF">2019-06-21T14:46:48Z</dcterms:modified>
</cp:coreProperties>
</file>