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6"/>
  </p:notesMasterIdLst>
  <p:handoutMasterIdLst>
    <p:handoutMasterId r:id="rId17"/>
  </p:handoutMasterIdLst>
  <p:sldIdLst>
    <p:sldId id="280" r:id="rId2"/>
    <p:sldId id="281" r:id="rId3"/>
    <p:sldId id="296" r:id="rId4"/>
    <p:sldId id="282" r:id="rId5"/>
    <p:sldId id="283" r:id="rId6"/>
    <p:sldId id="284" r:id="rId7"/>
    <p:sldId id="294" r:id="rId8"/>
    <p:sldId id="286" r:id="rId9"/>
    <p:sldId id="295" r:id="rId10"/>
    <p:sldId id="288" r:id="rId11"/>
    <p:sldId id="289" r:id="rId12"/>
    <p:sldId id="291" r:id="rId13"/>
    <p:sldId id="292" r:id="rId14"/>
    <p:sldId id="293" r:id="rId1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feldman190" initials="l" lastIdx="0" clrIdx="0">
    <p:extLst>
      <p:ext uri="{19B8F6BF-5375-455C-9EA6-DF929625EA0E}">
        <p15:presenceInfo xmlns:p15="http://schemas.microsoft.com/office/powerpoint/2012/main" userId="lfeldman19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27CFD504-4D0D-447D-A3C9-7B5737386E2C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35A07957-69B7-4156-904C-AE601E889B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63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ED8741EA-5959-4E54-9FC1-784ECAB0858C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6" tIns="46583" rIns="93166" bIns="4658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6" tIns="46583" rIns="93166" bIns="4658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68339AB1-7ACD-408E-AA8D-873007DB1A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3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39AB1-7ACD-408E-AA8D-873007DB1A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41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2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0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1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5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88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2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69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037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7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4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77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7047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40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76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66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3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2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5C29F-D721-4FD9-A23B-F3FC95C75337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A9451-F0EE-4F3F-BFBC-6D76D32D6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87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955280" cy="2802467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COMMUNITY FORUM</a:t>
            </a:r>
            <a:br>
              <a:rPr lang="en-US" sz="4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ROLL- OVER BUDGET</a:t>
            </a:r>
            <a:br>
              <a:rPr lang="en-US" sz="4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4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JANUARY 16, 2019</a:t>
            </a:r>
            <a:endParaRPr lang="en-US" sz="4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8" name="Picture 4" descr="Image result for balance bud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84529"/>
            <a:ext cx="4145280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6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7955280" cy="130386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TONIGHT’S DISCUSSION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-76200" y="1174913"/>
            <a:ext cx="9829800" cy="563880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What is a Roll-Over Budget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Purpose of a Roll-Over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Review Budget Adoption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Current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Projections/Assumptions</a:t>
            </a:r>
            <a:endParaRPr lang="en-US" sz="3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Revenues</a:t>
            </a:r>
            <a:endParaRPr lang="en-US" sz="3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Expenditures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Implications of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2019–20 Roll-Over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Budgeting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100" b="1" dirty="0">
                <a:latin typeface="Verdana" panose="020B0604030504040204" pitchFamily="34" charset="0"/>
                <a:ea typeface="Verdana" panose="020B0604030504040204" pitchFamily="34" charset="0"/>
              </a:rPr>
              <a:t>Budget </a:t>
            </a:r>
            <a:r>
              <a:rPr lang="en-US" sz="3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Timeline</a:t>
            </a:r>
            <a:endParaRPr lang="en-US" sz="3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764373"/>
            <a:ext cx="9296400" cy="1293028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What is a Roll-Over Budget ?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</a:rPr>
              <a:t>Comparison of current revenue </a:t>
            </a:r>
          </a:p>
          <a:p>
            <a:pPr marL="0" indent="0" algn="ctr">
              <a:buNone/>
            </a:pP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</a:p>
          <a:p>
            <a:pPr marL="0" indent="0" algn="ctr">
              <a:buNone/>
            </a:pPr>
            <a:r>
              <a:rPr lang="en-US" sz="4000" dirty="0" smtClean="0">
                <a:latin typeface="Verdana" panose="020B0604030504040204" pitchFamily="34" charset="0"/>
                <a:ea typeface="Verdana" panose="020B0604030504040204" pitchFamily="34" charset="0"/>
              </a:rPr>
              <a:t>known expenditure (cost) increases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8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7" y="304800"/>
            <a:ext cx="9123485" cy="99906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Roll-Over </a:t>
            </a:r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Budget </a:t>
            </a:r>
            <a:r>
              <a:rPr 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defined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-104044" y="1521069"/>
            <a:ext cx="9372600" cy="5334000"/>
          </a:xfrm>
        </p:spPr>
        <p:txBody>
          <a:bodyPr>
            <a:noAutofit/>
          </a:bodyPr>
          <a:lstStyle/>
          <a:p>
            <a:pPr marL="114300"/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 Strategy to Assess the Future Cost of Current Resources Compared to Current Revenues by:</a:t>
            </a:r>
          </a:p>
          <a:p>
            <a:pPr marL="114300"/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0" indent="-457200">
              <a:buFont typeface="+mj-lt"/>
              <a:buAutoNum type="arabicPeriod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Projecting costs with current staffing and expenditure levels</a:t>
            </a:r>
          </a:p>
          <a:p>
            <a:pPr marL="571500" indent="-457200">
              <a:buFont typeface="+mj-lt"/>
              <a:buAutoNum type="arabicPeriod"/>
            </a:pPr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0" indent="-457200">
              <a:buFont typeface="+mj-lt"/>
              <a:buAutoNum type="arabicPeriod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Updating expenditures to reflect contractual increases “Trended”</a:t>
            </a:r>
          </a:p>
          <a:p>
            <a:pPr marL="571500" indent="-457200">
              <a:buFont typeface="+mj-lt"/>
              <a:buAutoNum type="arabicPeriod"/>
            </a:pPr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0" indent="-457200">
              <a:buFont typeface="+mj-lt"/>
              <a:buAutoNum type="arabicPeriod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Revenues remain at existing levels (no increases)</a:t>
            </a:r>
          </a:p>
          <a:p>
            <a:pPr marL="571500" indent="-457200">
              <a:buFont typeface="+mj-lt"/>
              <a:buAutoNum type="arabicPeriod"/>
            </a:pPr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0" indent="-457200">
              <a:buFont typeface="+mj-lt"/>
              <a:buAutoNum type="arabicPeriod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Existing Revenues are compared to “trended” expenditures to determine feasibility of maintaining current staffing and expenditure levels.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0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15"/>
            <a:ext cx="9448800" cy="89388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Purpose of a Roll-over </a:t>
            </a:r>
            <a:r>
              <a:rPr lang="en-US" sz="4000" b="1" dirty="0" smtClean="0"/>
              <a:t>Budget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09600" y="1524000"/>
            <a:ext cx="7772400" cy="5334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Establish baseline budget for identifying requirements for budget </a:t>
            </a: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reductions, or </a:t>
            </a: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opportunities for developing </a:t>
            </a: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new initiatives</a:t>
            </a:r>
            <a:endParaRPr lang="en-US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Analyze, and understand the impact of the Governor’s </a:t>
            </a: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State Aid </a:t>
            </a: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proposals </a:t>
            </a:r>
          </a:p>
          <a:p>
            <a:pPr lvl="4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January </a:t>
            </a: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0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" y="29308"/>
            <a:ext cx="9141069" cy="922867"/>
          </a:xfrm>
        </p:spPr>
        <p:txBody>
          <a:bodyPr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Budget Adoption Principles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-76199" y="762000"/>
            <a:ext cx="9220199" cy="5943600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Fulfillment of District’s Mission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Contain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Taxes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Position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Budget for 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Future (short &amp; long term)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Prudent Use of Reserves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Decisions 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regarding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utilization and funding of reserves 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focusing on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long-term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perspective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Assessing new reserves for stability.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Technology Reserve –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Smart Schools Bond Act Replacements</a:t>
            </a:r>
          </a:p>
          <a:p>
            <a:pPr marL="2171700" lvl="4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1:1 Technology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2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930640" cy="1293028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/>
              <a:t>Revenue assumptions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382000" cy="521306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Revenue at Prior Year Levels</a:t>
            </a:r>
          </a:p>
          <a:p>
            <a:endParaRPr lang="en-US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Estimated CPI Projected Rate for NYS Tax Cap Calculation </a:t>
            </a:r>
          </a:p>
          <a:p>
            <a:pPr marL="0" indent="0">
              <a:buNone/>
            </a:pP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		      2% 	</a:t>
            </a:r>
          </a:p>
          <a:p>
            <a:pPr marL="0" indent="0">
              <a:buNone/>
            </a:pPr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2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(not finalized by NYS)</a:t>
            </a:r>
            <a:endParaRPr lang="en-US" sz="28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140119" cy="741680"/>
          </a:xfrm>
        </p:spPr>
        <p:txBody>
          <a:bodyPr>
            <a:norm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Revenues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140119"/>
              </p:ext>
            </p:extLst>
          </p:nvPr>
        </p:nvGraphicFramePr>
        <p:xfrm>
          <a:off x="1" y="1143000"/>
          <a:ext cx="9143999" cy="5445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092">
                  <a:extLst>
                    <a:ext uri="{9D8B030D-6E8A-4147-A177-3AD203B41FA5}">
                      <a16:colId xmlns:a16="http://schemas.microsoft.com/office/drawing/2014/main" val="2580694564"/>
                    </a:ext>
                  </a:extLst>
                </a:gridCol>
                <a:gridCol w="2719507">
                  <a:extLst>
                    <a:ext uri="{9D8B030D-6E8A-4147-A177-3AD203B41FA5}">
                      <a16:colId xmlns:a16="http://schemas.microsoft.com/office/drawing/2014/main" val="42911753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2266624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952536017"/>
                    </a:ext>
                  </a:extLst>
                </a:gridCol>
              </a:tblGrid>
              <a:tr h="588969"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REVENUE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STREAMS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2018-19 BUDGET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2019-20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ROLLOVER BUDGET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CHANGE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18014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PROPERTY TAX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14,342,012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14,342,012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024544"/>
                  </a:ext>
                </a:extLst>
              </a:tr>
              <a:tr h="41353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STATE AID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11,966,646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11,966,646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997111"/>
                  </a:ext>
                </a:extLst>
              </a:tr>
              <a:tr h="41353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FEDERAL AID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18,088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18,088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539516"/>
                  </a:ext>
                </a:extLst>
              </a:tr>
              <a:tr h="653386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MISCELLANEOUS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1,961,408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1,961,408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56299"/>
                  </a:ext>
                </a:extLst>
              </a:tr>
              <a:tr h="576936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INTERFUND TRANSFERS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29,452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29,452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05044"/>
                  </a:ext>
                </a:extLst>
              </a:tr>
              <a:tr h="43920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APPROPRIATED FUND BALANCE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586,141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586,141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  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489205"/>
                  </a:ext>
                </a:extLst>
              </a:tr>
              <a:tr h="515620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RESERVES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1,186,383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1,186,383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                   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598596"/>
                  </a:ext>
                </a:extLst>
              </a:tr>
              <a:tr h="696487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$30,090,130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$30,090,130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499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0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4373"/>
            <a:ext cx="7559040" cy="1293028"/>
          </a:xfrm>
        </p:spPr>
        <p:txBody>
          <a:bodyPr/>
          <a:lstStyle/>
          <a:p>
            <a:r>
              <a:rPr lang="en-US" dirty="0" smtClean="0"/>
              <a:t>Expenditure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SUPPORT STAFF SALARIES		               2%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TEACHING STAFF SALARIES	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   1.98%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HEALTH INSURANCE			   12%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UNEMPLOYMENT				   12%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UTILITIES					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  10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INSURANCE				               5%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SUPPLIES					     5%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BOCES			                          2%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These are predictable expenditure increases, others will occur during the budget process.</a:t>
            </a:r>
            <a:endParaRPr lang="en-US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021" y="-76200"/>
            <a:ext cx="7140119" cy="802640"/>
          </a:xfrm>
        </p:spPr>
        <p:txBody>
          <a:bodyPr>
            <a:normAutofit/>
          </a:bodyPr>
          <a:lstStyle/>
          <a:p>
            <a:r>
              <a:rPr lang="en-US" sz="3300" dirty="0">
                <a:latin typeface="Verdana" panose="020B0604030504040204" pitchFamily="34" charset="0"/>
                <a:ea typeface="Verdana" panose="020B0604030504040204" pitchFamily="34" charset="0"/>
              </a:rPr>
              <a:t>Expenditures</a:t>
            </a:r>
            <a:endParaRPr lang="en-US" sz="33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635422"/>
              </p:ext>
            </p:extLst>
          </p:nvPr>
        </p:nvGraphicFramePr>
        <p:xfrm>
          <a:off x="141065" y="609600"/>
          <a:ext cx="8985350" cy="653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580694564"/>
                    </a:ext>
                  </a:extLst>
                </a:gridCol>
                <a:gridCol w="2431310">
                  <a:extLst>
                    <a:ext uri="{9D8B030D-6E8A-4147-A177-3AD203B41FA5}">
                      <a16:colId xmlns:a16="http://schemas.microsoft.com/office/drawing/2014/main" val="4291175328"/>
                    </a:ext>
                  </a:extLst>
                </a:gridCol>
                <a:gridCol w="2695604">
                  <a:extLst>
                    <a:ext uri="{9D8B030D-6E8A-4147-A177-3AD203B41FA5}">
                      <a16:colId xmlns:a16="http://schemas.microsoft.com/office/drawing/2014/main" val="4226662400"/>
                    </a:ext>
                  </a:extLst>
                </a:gridCol>
                <a:gridCol w="1572436">
                  <a:extLst>
                    <a:ext uri="{9D8B030D-6E8A-4147-A177-3AD203B41FA5}">
                      <a16:colId xmlns:a16="http://schemas.microsoft.com/office/drawing/2014/main" val="1952536017"/>
                    </a:ext>
                  </a:extLst>
                </a:gridCol>
              </a:tblGrid>
              <a:tr h="552370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2018-19 BUDGET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2019-20 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ROLLOVER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BUDGET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% 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CHANGE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180141"/>
                  </a:ext>
                </a:extLst>
              </a:tr>
              <a:tr h="794505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GENERAL SUPPORT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    4,045,806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         4,246,206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4.95%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024544"/>
                  </a:ext>
                </a:extLst>
              </a:tr>
              <a:tr h="552370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INSTRUCTION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15,374,613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16,213,280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5.45%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997111"/>
                  </a:ext>
                </a:extLst>
              </a:tr>
              <a:tr h="794505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TRANSPORTATION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2,104,017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2,164,233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2.86%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539516"/>
                  </a:ext>
                </a:extLst>
              </a:tr>
              <a:tr h="552370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CIVIC ACTIVITIES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11,000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28,700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160.91%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651860"/>
                  </a:ext>
                </a:extLst>
              </a:tr>
              <a:tr h="794505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EMPLOYEE BENEFITS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6,720,777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7,227,690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7.54%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56299"/>
                  </a:ext>
                </a:extLst>
              </a:tr>
              <a:tr h="552370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DEBT SERVICE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1,653,417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1,653,417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0.00%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05044"/>
                  </a:ext>
                </a:extLst>
              </a:tr>
              <a:tr h="794505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INTERFUND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TRANSFER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180,500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180,500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0.00%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489205"/>
                  </a:ext>
                </a:extLst>
              </a:tr>
              <a:tr h="794505">
                <a:tc>
                  <a:txBody>
                    <a:bodyPr/>
                    <a:lstStyle/>
                    <a:p>
                      <a:endParaRPr lang="en-US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TOTAL EXPENDITURES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  30,090,130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          31,714,026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5.40%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598596"/>
                  </a:ext>
                </a:extLst>
              </a:tr>
              <a:tr h="310235"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499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5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914400"/>
            <a:ext cx="7535778" cy="382131"/>
          </a:xfrm>
        </p:spPr>
        <p:txBody>
          <a:bodyPr>
            <a:noAutofit/>
          </a:bodyPr>
          <a:lstStyle/>
          <a:p>
            <a: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  <a:t>Implications of  </a:t>
            </a:r>
            <a:r>
              <a:rPr lang="en-US" sz="33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2019–20</a:t>
            </a:r>
            <a: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  <a:t>Roll-over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2200"/>
            <a:ext cx="9331181" cy="4446270"/>
          </a:xfrm>
        </p:spPr>
        <p:txBody>
          <a:bodyPr>
            <a:noAutofit/>
          </a:bodyPr>
          <a:lstStyle/>
          <a:p>
            <a:pPr marL="85725" indent="0">
              <a:buNone/>
            </a:pPr>
            <a:r>
              <a:rPr lang="en-US" sz="3000" b="1" dirty="0">
                <a:latin typeface="Verdana" panose="020B0604030504040204" pitchFamily="34" charset="0"/>
                <a:ea typeface="Verdana" panose="020B0604030504040204" pitchFamily="34" charset="0"/>
              </a:rPr>
              <a:t>Total Revenues			</a:t>
            </a:r>
            <a:r>
              <a:rPr lang="en-US" sz="3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$  30,090,130</a:t>
            </a:r>
          </a:p>
          <a:p>
            <a:pPr marL="85725" indent="0">
              <a:buNone/>
            </a:pPr>
            <a:endParaRPr lang="en-US" sz="3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5725" indent="0">
              <a:buNone/>
            </a:pPr>
            <a:r>
              <a:rPr lang="en-US" sz="3000" b="1" dirty="0">
                <a:latin typeface="Verdana" panose="020B0604030504040204" pitchFamily="34" charset="0"/>
                <a:ea typeface="Verdana" panose="020B0604030504040204" pitchFamily="34" charset="0"/>
              </a:rPr>
              <a:t>Total Expenditures	</a:t>
            </a:r>
            <a:r>
              <a:rPr lang="en-US" sz="3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    </a:t>
            </a:r>
            <a:r>
              <a:rPr lang="en-US" sz="30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31,714,026</a:t>
            </a:r>
          </a:p>
          <a:p>
            <a:pPr marL="85725" indent="0">
              <a:buNone/>
            </a:pPr>
            <a:endParaRPr lang="en-US" sz="3000" b="1" u="sng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5725" indent="0">
              <a:buNone/>
            </a:pPr>
            <a:r>
              <a:rPr lang="en-US" sz="3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Budgetary </a:t>
            </a:r>
            <a:r>
              <a:rPr lang="en-US" sz="3000" b="1" dirty="0">
                <a:latin typeface="Verdana" panose="020B0604030504040204" pitchFamily="34" charset="0"/>
                <a:ea typeface="Verdana" panose="020B0604030504040204" pitchFamily="34" charset="0"/>
              </a:rPr>
              <a:t>Gap to fill		$  </a:t>
            </a:r>
            <a:r>
              <a:rPr lang="en-US" sz="3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(1,623,896)</a:t>
            </a:r>
            <a:endParaRPr lang="en-US" sz="3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30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24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Projections are 18 months in advance of operations.</a:t>
            </a:r>
            <a:endParaRPr lang="en-US" sz="24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1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7251"/>
            <a:ext cx="9144000" cy="787400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  <a:t>Budgeting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022" y="1802130"/>
            <a:ext cx="7140119" cy="3154879"/>
          </a:xfrm>
        </p:spPr>
        <p:txBody>
          <a:bodyPr>
            <a:noAutofit/>
          </a:bodyPr>
          <a:lstStyle/>
          <a:p>
            <a:r>
              <a:rPr lang="en-US" sz="2700" b="1" dirty="0">
                <a:latin typeface="Verdana" panose="020B0604030504040204" pitchFamily="34" charset="0"/>
                <a:ea typeface="Verdana" panose="020B0604030504040204" pitchFamily="34" charset="0"/>
              </a:rPr>
              <a:t>Expenditure </a:t>
            </a:r>
            <a:r>
              <a:rPr lang="en-US" sz="27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Reductions</a:t>
            </a:r>
            <a:endParaRPr lang="en-US" sz="27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/>
            <a: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Faculty </a:t>
            </a:r>
            <a:r>
              <a:rPr lang="en-US" sz="2500" b="1" dirty="0">
                <a:latin typeface="Verdana" panose="020B0604030504040204" pitchFamily="34" charset="0"/>
                <a:ea typeface="Verdana" panose="020B0604030504040204" pitchFamily="34" charset="0"/>
              </a:rPr>
              <a:t>and staff analyses – </a:t>
            </a:r>
            <a: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	Potential </a:t>
            </a:r>
            <a:r>
              <a:rPr lang="en-US" sz="2500" b="1" dirty="0">
                <a:latin typeface="Verdana" panose="020B0604030504040204" pitchFamily="34" charset="0"/>
                <a:ea typeface="Verdana" panose="020B0604030504040204" pitchFamily="34" charset="0"/>
              </a:rPr>
              <a:t>retirements and </a:t>
            </a:r>
            <a: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			reductions</a:t>
            </a:r>
          </a:p>
          <a:p>
            <a:pPr lvl="1"/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7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Increase Revenues</a:t>
            </a:r>
          </a:p>
          <a:p>
            <a:endParaRPr lang="en-US" sz="1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7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Utilization of District Reserves</a:t>
            </a:r>
          </a:p>
          <a:p>
            <a:endParaRPr lang="en-US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700" b="1" dirty="0">
                <a:latin typeface="Verdana" panose="020B0604030504040204" pitchFamily="34" charset="0"/>
                <a:ea typeface="Verdana" panose="020B0604030504040204" pitchFamily="34" charset="0"/>
              </a:rPr>
              <a:t>Combination of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2012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807719"/>
          </a:xfrm>
        </p:spPr>
        <p:txBody>
          <a:bodyPr>
            <a:normAutofit/>
          </a:bodyPr>
          <a:lstStyle/>
          <a:p>
            <a:pPr algn="ctr"/>
            <a:r>
              <a:rPr lang="en-US" sz="3300" b="1" dirty="0">
                <a:latin typeface="Verdana" panose="020B0604030504040204" pitchFamily="34" charset="0"/>
                <a:ea typeface="Verdana" panose="020B0604030504040204" pitchFamily="34" charset="0"/>
              </a:rPr>
              <a:t>Budget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9901" y="1036320"/>
            <a:ext cx="9343901" cy="6309362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January </a:t>
            </a:r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30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</a:rPr>
              <a:t> –  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BOE Meeting - Buildings &amp; Grounds,			                 Utilities, and Debt Service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February 13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Community Forum – Public Input</a:t>
            </a:r>
          </a:p>
          <a:p>
            <a:pPr marL="457200" lvl="1" indent="0">
              <a:buNone/>
            </a:pP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		        </a:t>
            </a:r>
            <a:r>
              <a:rPr lang="en-US" sz="2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BOE Meeting - GLP, EES, Curriculum, 		                 Sr. High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</a:rPr>
              <a:t>, Middle </a:t>
            </a:r>
            <a:r>
              <a:rPr lang="en-US" sz="2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and Revenue</a:t>
            </a:r>
            <a:endParaRPr lang="en-US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February 27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– BOE Meeting - Transportation, 				       Athletics and Tax Cap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March </a:t>
            </a:r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–	       BOE Meeting - Special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Education,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			                 Technology, BOCES, Staffing and Benefits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March 20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Community Forum - Presentation of    		               </a:t>
            </a:r>
            <a:r>
              <a:rPr lang="en-US" sz="2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Draft Budget</a:t>
            </a:r>
            <a:endParaRPr lang="en-US" sz="2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April 16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Budget Adoption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by Board of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Education</a:t>
            </a:r>
          </a:p>
          <a:p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May 7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–           Community Budget Presentation </a:t>
            </a:r>
          </a:p>
          <a:p>
            <a:r>
              <a:rPr lang="en-US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May 21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 Budget Vote   </a:t>
            </a:r>
            <a:endParaRPr lang="en-US" b="1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2" descr="Image result for school vo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943600"/>
            <a:ext cx="1139825" cy="85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2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022" y="857251"/>
            <a:ext cx="7140119" cy="873759"/>
          </a:xfrm>
        </p:spPr>
        <p:txBody>
          <a:bodyPr>
            <a:normAutofit/>
          </a:bodyPr>
          <a:lstStyle/>
          <a:p>
            <a:r>
              <a:rPr lang="en-US" sz="3600" b="1" dirty="0"/>
              <a:t>Questions</a:t>
            </a:r>
          </a:p>
        </p:txBody>
      </p:sp>
      <p:pic>
        <p:nvPicPr>
          <p:cNvPr id="4" name="Content Placeholder 3" descr="j031559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" b="5841"/>
          <a:stretch>
            <a:fillRect/>
          </a:stretch>
        </p:blipFill>
        <p:spPr>
          <a:xfrm>
            <a:off x="492760" y="1771649"/>
            <a:ext cx="8651240" cy="3611880"/>
          </a:xfrm>
        </p:spPr>
      </p:pic>
    </p:spTree>
    <p:extLst>
      <p:ext uri="{BB962C8B-B14F-4D97-AF65-F5344CB8AC3E}">
        <p14:creationId xmlns:p14="http://schemas.microsoft.com/office/powerpoint/2010/main" val="164876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4651</TotalTime>
  <Words>358</Words>
  <Application>Microsoft Office PowerPoint</Application>
  <PresentationFormat>On-screen Show (4:3)</PresentationFormat>
  <Paragraphs>191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Verdana</vt:lpstr>
      <vt:lpstr>Vapor Trail</vt:lpstr>
      <vt:lpstr>COMMUNITY FORUM ROLL- OVER BUDGET JANUARY 16, 2019</vt:lpstr>
      <vt:lpstr>TONIGHT’S DISCUSSION</vt:lpstr>
      <vt:lpstr> What is a Roll-Over Budget ?</vt:lpstr>
      <vt:lpstr>Roll-Over Budget defined</vt:lpstr>
      <vt:lpstr>Purpose of a Roll-over Budget</vt:lpstr>
      <vt:lpstr>Budget Adoption Principles</vt:lpstr>
      <vt:lpstr>Revenue assumptions</vt:lpstr>
      <vt:lpstr>Revenues</vt:lpstr>
      <vt:lpstr>Expenditure assumptions</vt:lpstr>
      <vt:lpstr>Expenditures</vt:lpstr>
      <vt:lpstr>Implications of  2019–20 Roll-over Budget</vt:lpstr>
      <vt:lpstr>Budgeting Options</vt:lpstr>
      <vt:lpstr>Budget Timeline</vt:lpstr>
      <vt:lpstr>Questions</vt:lpstr>
    </vt:vector>
  </TitlesOfParts>
  <Company>GV/WFL Edutech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GV/WFL Edutech</dc:creator>
  <cp:lastModifiedBy>abrown134</cp:lastModifiedBy>
  <cp:revision>685</cp:revision>
  <cp:lastPrinted>2019-01-11T16:34:27Z</cp:lastPrinted>
  <dcterms:created xsi:type="dcterms:W3CDTF">2014-03-05T20:58:48Z</dcterms:created>
  <dcterms:modified xsi:type="dcterms:W3CDTF">2019-01-22T12:05:54Z</dcterms:modified>
</cp:coreProperties>
</file>