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autoCompressPictures="0">
  <p:sldMasterIdLst>
    <p:sldMasterId id="2147483912" r:id="rId1"/>
  </p:sldMasterIdLst>
  <p:notesMasterIdLst>
    <p:notesMasterId r:id="rId23"/>
  </p:notesMasterIdLst>
  <p:handoutMasterIdLst>
    <p:handoutMasterId r:id="rId24"/>
  </p:handoutMasterIdLst>
  <p:sldIdLst>
    <p:sldId id="256" r:id="rId2"/>
    <p:sldId id="260" r:id="rId3"/>
    <p:sldId id="259" r:id="rId4"/>
    <p:sldId id="285" r:id="rId5"/>
    <p:sldId id="263" r:id="rId6"/>
    <p:sldId id="267" r:id="rId7"/>
    <p:sldId id="268" r:id="rId8"/>
    <p:sldId id="265" r:id="rId9"/>
    <p:sldId id="262" r:id="rId10"/>
    <p:sldId id="264" r:id="rId11"/>
    <p:sldId id="269" r:id="rId12"/>
    <p:sldId id="299" r:id="rId13"/>
    <p:sldId id="266" r:id="rId14"/>
    <p:sldId id="280" r:id="rId15"/>
    <p:sldId id="281" r:id="rId16"/>
    <p:sldId id="284" r:id="rId17"/>
    <p:sldId id="270" r:id="rId18"/>
    <p:sldId id="276" r:id="rId19"/>
    <p:sldId id="287" r:id="rId20"/>
    <p:sldId id="304" r:id="rId21"/>
    <p:sldId id="297" r:id="rId2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Brinn Obermiller" initials="BO" lastIdx="6" clrIdx="0">
    <p:extLst/>
  </p:cmAuthor>
  <p:cmAuthor id="2" name="Geneva Taylor" initials="GT" lastIdx="6" clrIdx="1">
    <p:extLst/>
  </p:cmAuthor>
  <p:cmAuthor id="3" name="Hannah McIntosh" initials="HM" lastIdx="7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0428" autoAdjust="0"/>
    <p:restoredTop sz="87687" autoAdjust="0"/>
  </p:normalViewPr>
  <p:slideViewPr>
    <p:cSldViewPr snapToGrid="0">
      <p:cViewPr varScale="1">
        <p:scale>
          <a:sx n="44" d="100"/>
          <a:sy n="44" d="100"/>
        </p:scale>
        <p:origin x="66" y="115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4" d="100"/>
          <a:sy n="54" d="100"/>
        </p:scale>
        <p:origin x="2820" y="7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64E213-8F3B-44C1-AEE8-8A41C7E4574C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9E967ED-20B3-4625-9C5E-14860AE8943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02882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B38B3F6-0CE9-41E2-A5A3-E220D8B77051}" type="datetimeFigureOut">
              <a:rPr lang="en-US" smtClean="0"/>
              <a:t>7/30/2024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9A01736-5FBA-4C56-8655-0B83838022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5052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29039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240796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57372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82465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OPTIONAL SLIDE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31066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sure to thank</a:t>
            </a:r>
            <a:r>
              <a:rPr lang="en-US" baseline="0" dirty="0"/>
              <a:t> families for their time.</a:t>
            </a:r>
          </a:p>
          <a:p>
            <a:r>
              <a:rPr lang="en-US" dirty="0"/>
              <a:t>Move this slide to the end if additional slides are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58358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 sure to thank</a:t>
            </a:r>
            <a:r>
              <a:rPr lang="en-US" baseline="0" dirty="0"/>
              <a:t> families for their time.</a:t>
            </a:r>
          </a:p>
          <a:p>
            <a:r>
              <a:rPr lang="en-US" dirty="0"/>
              <a:t>Move this slide to the end if additional slides are added.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9A01736-5FBA-4C56-8655-0B838380222B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55835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5400" spc="-50" baseline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96243" y="6401023"/>
            <a:ext cx="8460474" cy="365125"/>
          </a:xfrm>
        </p:spPr>
        <p:txBody>
          <a:bodyPr/>
          <a:lstStyle>
            <a:lvl1pPr>
              <a:defRPr sz="1100" b="1" i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260154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457200" indent="-457200">
              <a:buSzPct val="100000"/>
              <a:buFont typeface="Wingdings" panose="05000000000000000000" pitchFamily="2" charset="2"/>
              <a:buChar char="§"/>
              <a:defRPr sz="220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569913" indent="-342900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741363" indent="-285750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966788" indent="-285750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1206500" indent="-285750">
              <a:buFont typeface="Wingdings" panose="05000000000000000000" pitchFamily="2" charset="2"/>
              <a:buChar char="§"/>
              <a:defRPr sz="20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89C1D5-2B3A-4549-AD89-056D591A9B50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" name="Footer Placeholder 4"/>
          <p:cNvSpPr txBox="1">
            <a:spLocks/>
          </p:cNvSpPr>
          <p:nvPr userDrawn="1"/>
        </p:nvSpPr>
        <p:spPr>
          <a:xfrm>
            <a:off x="1896243" y="6401023"/>
            <a:ext cx="84604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i="1" kern="1200" cap="all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2908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5400" b="0">
                <a:solidFill>
                  <a:schemeClr val="tx1">
                    <a:lumMod val="85000"/>
                    <a:lumOff val="15000"/>
                  </a:schemeClr>
                </a:solidFill>
                <a:latin typeface="Georgia" panose="020405020504050203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D293961-5508-4105-9E76-048920C42FE6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ooter Placeholder 4"/>
          <p:cNvSpPr txBox="1">
            <a:spLocks/>
          </p:cNvSpPr>
          <p:nvPr userDrawn="1"/>
        </p:nvSpPr>
        <p:spPr>
          <a:xfrm>
            <a:off x="1896243" y="6401023"/>
            <a:ext cx="846047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457200" rtl="0" eaLnBrk="1" latinLnBrk="0" hangingPunct="1">
              <a:defRPr sz="1100" b="1" i="1" kern="1200" cap="all" baseline="0">
                <a:solidFill>
                  <a:srgbClr val="FFFFFF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3133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80" y="1845734"/>
            <a:ext cx="4937760" cy="402335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C6EF12-5C40-477E-ACB9-83FC221E3E92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0615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5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28676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D4728FE-7D17-4B40-8E02-FEC87CD3EBE5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74220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7D3BD5-59AB-4A34-AB26-4717B345B9A3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37517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39923-B1D9-4489-A159-4E70B4CC19CD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 sz="1100" b="1" i="1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4175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D2A8E0C1-420F-451F-97BF-2F3DB7AE854F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06897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2">
              <a:lumMod val="9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34AF5B0-9B63-4822-8565-36C65C8088BC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299825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CCB052-2EB6-4C23-97A3-852E0D5D16D6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02980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819EF0-2ABF-4718-860B-25DEDE8F505F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8006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85AAA0C0-4914-4A4C-A380-48F2C02D8E06}" type="datetime1">
              <a:rPr lang="en-US" smtClean="0"/>
              <a:t>7/30/2024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100" b="1" i="1" cap="all" baseline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smtClean="0"/>
              <a:pPr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364442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3" r:id="rId1"/>
    <p:sldLayoutId id="2147483914" r:id="rId2"/>
    <p:sldLayoutId id="2147483915" r:id="rId3"/>
    <p:sldLayoutId id="2147483916" r:id="rId4"/>
    <p:sldLayoutId id="2147483917" r:id="rId5"/>
    <p:sldLayoutId id="2147483918" r:id="rId6"/>
    <p:sldLayoutId id="2147483919" r:id="rId7"/>
    <p:sldLayoutId id="2147483920" r:id="rId8"/>
    <p:sldLayoutId id="2147483921" r:id="rId9"/>
    <p:sldLayoutId id="2147483922" r:id="rId10"/>
    <p:sldLayoutId id="2147483923" r:id="rId11"/>
  </p:sldLayoutIdLst>
  <p:hf hdr="0" ft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Georgia" panose="02040502050405020303" pitchFamily="18" charset="0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Tx/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Tx/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n.gov/content/tn/education/instruction/academic-standards.html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measuretn.gov:444/ReportCard/#/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0051" y="329744"/>
            <a:ext cx="10058400" cy="3566160"/>
          </a:xfrm>
        </p:spPr>
        <p:txBody>
          <a:bodyPr>
            <a:normAutofit/>
          </a:bodyPr>
          <a:lstStyle/>
          <a:p>
            <a:pPr algn="ctr"/>
            <a:r>
              <a:rPr lang="en-US" sz="6000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Mountain City Elementary </a:t>
            </a:r>
            <a:br>
              <a:rPr lang="en-US" sz="6000" b="1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6000" dirty="0">
                <a:latin typeface="Arial" panose="020B0604020202020204" pitchFamily="34" charset="0"/>
                <a:cs typeface="Arial" panose="020B0604020202020204" pitchFamily="34" charset="0"/>
              </a:rPr>
              <a:t>Annual Title I &amp; Family Engagement Meeting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348264"/>
            <a:ext cx="10058400" cy="2540989"/>
          </a:xfrm>
        </p:spPr>
        <p:txBody>
          <a:bodyPr>
            <a:normAutofit/>
          </a:bodyPr>
          <a:lstStyle/>
          <a:p>
            <a:r>
              <a:rPr lang="en-US" cap="none" dirty="0">
                <a:solidFill>
                  <a:schemeClr val="tx1"/>
                </a:solidFill>
              </a:rPr>
              <a:t>Mountain City Elementary</a:t>
            </a:r>
          </a:p>
          <a:p>
            <a:r>
              <a:rPr lang="en-US" cap="none" dirty="0">
                <a:solidFill>
                  <a:schemeClr val="tx1"/>
                </a:solidFill>
              </a:rPr>
              <a:t>August 5, 2024                                      </a:t>
            </a:r>
          </a:p>
          <a:p>
            <a:r>
              <a:rPr lang="en-US" cap="none" dirty="0">
                <a:solidFill>
                  <a:schemeClr val="tx1"/>
                </a:solidFill>
              </a:rPr>
              <a:t>Christi Gentry, Principal        </a:t>
            </a:r>
          </a:p>
          <a:p>
            <a:r>
              <a:rPr lang="en-US" cap="none" dirty="0">
                <a:solidFill>
                  <a:schemeClr val="tx1"/>
                </a:solidFill>
              </a:rPr>
              <a:t>Sadie Fletcher, Assistant Principal                                                                        </a:t>
            </a:r>
          </a:p>
        </p:txBody>
      </p:sp>
      <p:pic>
        <p:nvPicPr>
          <p:cNvPr id="1034" name="Picture 10" descr="JoCO Logo New">
            <a:extLst>
              <a:ext uri="{FF2B5EF4-FFF2-40B4-BE49-F238E27FC236}">
                <a16:creationId xmlns:a16="http://schemas.microsoft.com/office/drawing/2014/main" id="{739C8514-1535-493B-9A7A-AD7535440BD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130373" y="4572001"/>
            <a:ext cx="2947479" cy="13618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444862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Why are we here?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412191"/>
          </a:xfrm>
        </p:spPr>
        <p:txBody>
          <a:bodyPr>
            <a:normAutofit/>
          </a:bodyPr>
          <a:lstStyle/>
          <a:p>
            <a:r>
              <a:rPr lang="en-US" sz="3600" dirty="0">
                <a:solidFill>
                  <a:schemeClr val="tx1"/>
                </a:solidFill>
              </a:rPr>
              <a:t>The Every Student Succeeds Act (ESSA) requires that each Title I school hold an annual meeting of Title I families in order to:</a:t>
            </a:r>
          </a:p>
          <a:p>
            <a:endParaRPr lang="en-US" sz="36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inform parents that MCE is a Title I school,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explain the requirements of Title I, and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explain your rights as parents and family members to be involved</a:t>
            </a:r>
            <a:r>
              <a:rPr lang="en-US" sz="3600" dirty="0">
                <a:solidFill>
                  <a:schemeClr val="tx1"/>
                </a:solidFill>
              </a:rPr>
              <a:t>.</a:t>
            </a:r>
          </a:p>
          <a:p>
            <a:pPr lvl="1"/>
            <a:endParaRPr lang="en-US" sz="3600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70F6E59-FD80-419E-B556-E78C36F09225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1025F31-485F-41DD-BF49-91593873D1D2}"/>
              </a:ext>
            </a:extLst>
          </p:cNvPr>
          <p:cNvSpPr/>
          <p:nvPr/>
        </p:nvSpPr>
        <p:spPr>
          <a:xfrm>
            <a:off x="5977217" y="3244334"/>
            <a:ext cx="2375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29022948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Title I school?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800" dirty="0">
                <a:solidFill>
                  <a:schemeClr val="tx1"/>
                </a:solidFill>
              </a:rPr>
              <a:t>Title I was passed in 1965 under the Elementary and Secondary Education Act (ESEA). </a:t>
            </a:r>
          </a:p>
          <a:p>
            <a:r>
              <a:rPr lang="en-US" sz="2800" dirty="0">
                <a:solidFill>
                  <a:schemeClr val="tx1"/>
                </a:solidFill>
              </a:rPr>
              <a:t>Title I schools receive extra Title I funding from the federal government. These dollars are used to: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Identify and provide assistance to students experiencing academic difficulties,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hire additional staff, have programs, and purchase materials, and/or supplies; and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tx1"/>
                </a:solidFill>
              </a:rPr>
              <a:t>conduct parent and family engagement meetings, events, and/or activities.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13760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my rights?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5709" y="1845734"/>
            <a:ext cx="11231417" cy="4398048"/>
          </a:xfrm>
        </p:spPr>
        <p:txBody>
          <a:bodyPr>
            <a:normAutofit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The families and parents of Title I students have a right, by law, to: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be involved in decisions made at both the school and district level;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be provided with information on your child’s level of achievement on tests in reading/language arts, writing, mathematics, and science;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request and receive information on the qualifications of your child’s teacher and paraprofessionals who are working with your child which can be found in the district’s handbook;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request opportunities for regular meetings to formulate suggestions and to participate, as appropriate, in decisions about the education of your child. </a:t>
            </a:r>
          </a:p>
          <a:p>
            <a:endParaRPr lang="en-US" sz="240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74717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can Title I funds be used for?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03385" y="1845734"/>
            <a:ext cx="10922558" cy="4263664"/>
          </a:xfrm>
        </p:spPr>
        <p:txBody>
          <a:bodyPr>
            <a:normAutofit fontScale="92500" lnSpcReduction="2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In general, Title I funds may be used for:</a:t>
            </a:r>
          </a:p>
          <a:p>
            <a:endParaRPr lang="en-US" sz="32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smaller class sizes,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additional teachers and paraprofessionals,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additional training for school staff,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extra time for instruction (before and/or after school programs),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parent and family engagement activities, and/or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altLang="en-US" sz="3200" dirty="0">
                <a:solidFill>
                  <a:schemeClr val="tx1"/>
                </a:solidFill>
              </a:rPr>
              <a:t>a variety of supplemental teaching materials, equipment, and technology.</a:t>
            </a:r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27463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does our school use Title I funds?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7309" y="1845734"/>
            <a:ext cx="11166763" cy="4453466"/>
          </a:xfrm>
        </p:spPr>
        <p:txBody>
          <a:bodyPr>
            <a:normAutofit fontScale="92500" lnSpcReduction="10000"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2023-2024, our school was allotted approximately $97,913.00 in Title I funding. </a:t>
            </a:r>
          </a:p>
          <a:p>
            <a:r>
              <a:rPr lang="en-US" sz="2400" dirty="0">
                <a:solidFill>
                  <a:schemeClr val="tx1"/>
                </a:solidFill>
              </a:rPr>
              <a:t>We developed a </a:t>
            </a:r>
            <a:r>
              <a:rPr lang="en-US" sz="2400" b="1" dirty="0">
                <a:solidFill>
                  <a:schemeClr val="tx1"/>
                </a:solidFill>
              </a:rPr>
              <a:t>Schoolwide Program</a:t>
            </a:r>
            <a:r>
              <a:rPr lang="en-US" sz="2400" dirty="0">
                <a:solidFill>
                  <a:schemeClr val="tx1"/>
                </a:solidFill>
              </a:rPr>
              <a:t>, which means we plan to spend our funds on the following: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Staff: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2 Teachers and 4 Instructional Assistants</a:t>
            </a:r>
          </a:p>
          <a:p>
            <a:pPr lvl="2"/>
            <a:endParaRPr lang="en-US" sz="2400" dirty="0">
              <a:solidFill>
                <a:schemeClr val="tx1"/>
              </a:solidFill>
            </a:endParaRP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Programs/Materials/Supplies: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Chromebooks, printers, test prep materials, instructional materials, Study Island, Teacher Pay Teacher, etc.</a:t>
            </a:r>
          </a:p>
          <a:p>
            <a:pPr lvl="2"/>
            <a:endParaRPr lang="en-US" sz="24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Teacher Professional Development: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2400" dirty="0">
                <a:solidFill>
                  <a:schemeClr val="tx1"/>
                </a:solidFill>
              </a:rPr>
              <a:t>Title I Conference or any PD that would benefit the teacher and students</a:t>
            </a:r>
          </a:p>
          <a:p>
            <a:pPr marL="920750" lvl="4" indent="0">
              <a:buNone/>
            </a:pPr>
            <a:endParaRPr lang="en-US" sz="2400" dirty="0">
              <a:solidFill>
                <a:srgbClr val="FF0000"/>
              </a:solidFill>
            </a:endParaRPr>
          </a:p>
          <a:p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3811216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96651"/>
            <a:ext cx="10058400" cy="1450757"/>
          </a:xfrm>
        </p:spPr>
        <p:txBody>
          <a:bodyPr/>
          <a:lstStyle/>
          <a:p>
            <a:r>
              <a:rPr lang="en-US" dirty="0"/>
              <a:t>What is the SIP?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3"/>
            <a:ext cx="10058400" cy="4344051"/>
          </a:xfrm>
        </p:spPr>
        <p:txBody>
          <a:bodyPr>
            <a:noAutofit/>
          </a:bodyPr>
          <a:lstStyle/>
          <a:p>
            <a:r>
              <a:rPr lang="en-US" sz="2000" dirty="0"/>
              <a:t>The SIP is the School Improvement Plan. It includes: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Identifies school planning team and how they will be engaged in the planning process;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a needs assessment and summary of academic and non-academic data;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prioritized goals, strategies, and action steps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teacher and staff professional development needs; and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/>
              <a:t>budgets and the coordination of resources.</a:t>
            </a:r>
          </a:p>
          <a:p>
            <a:r>
              <a:rPr lang="en-US" sz="2000" dirty="0">
                <a:solidFill>
                  <a:schemeClr val="tx1"/>
                </a:solidFill>
              </a:rPr>
              <a:t>Family representatives are included on our school planning team.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If you are interested in serving, please mark this on the Volunteers Needed Form or contact the school office. Plan is updated after school hours and/or during the summer.</a:t>
            </a:r>
          </a:p>
          <a:p>
            <a:pPr marL="0" indent="0">
              <a:buNone/>
            </a:pPr>
            <a:r>
              <a:rPr lang="en-US" sz="2000" dirty="0">
                <a:solidFill>
                  <a:schemeClr val="tx1"/>
                </a:solidFill>
              </a:rPr>
              <a:t>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402745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are our schoolwide program goals?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66800" y="1936170"/>
            <a:ext cx="10058400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GOAL 1: Students will meet or exceed the state’s attendance rate of 93% and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the district’s rate of 95%.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GOAL 2: Students will make academic progress at or above expectations when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compared to students across the state.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GOAL 3: Students will be motivated to read and write through exposure to a high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quality, high interest ELA Curriculum.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GOAL 4: Students will be engaged in the integration of the new </a:t>
            </a:r>
            <a:r>
              <a:rPr lang="en-US" dirty="0" err="1">
                <a:solidFill>
                  <a:schemeClr val="tx1"/>
                </a:solidFill>
              </a:rPr>
              <a:t>iReady</a:t>
            </a:r>
            <a:r>
              <a:rPr lang="en-US" dirty="0">
                <a:solidFill>
                  <a:schemeClr val="tx1"/>
                </a:solidFill>
              </a:rPr>
              <a:t> Math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               series.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GOAL 5: Family engagement opportunities will focus on all content areas.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69353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parent and family engagement funded?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sz="3200" dirty="0">
                <a:solidFill>
                  <a:schemeClr val="tx1"/>
                </a:solidFill>
              </a:rPr>
              <a:t>Any district with a Title I allocation exceeding $500,000 is required by law to set aside 1% of it’s Title I allocation for parent and family engagement.</a:t>
            </a:r>
          </a:p>
          <a:p>
            <a:r>
              <a:rPr lang="en-US" sz="3200" dirty="0">
                <a:solidFill>
                  <a:schemeClr val="tx1"/>
                </a:solidFill>
              </a:rPr>
              <a:t>Of that 1%, 10% may be reserved at the district for system-wide initiatives related to parent and family engagement.  The remaining 90% must be allocated to all Title I schools in the district.  </a:t>
            </a:r>
          </a:p>
          <a:p>
            <a:r>
              <a:rPr lang="en-US" sz="3200" dirty="0">
                <a:solidFill>
                  <a:schemeClr val="tx1"/>
                </a:solidFill>
              </a:rPr>
              <a:t>You, as Title I parents and family members, have the right to be involved in how this money is spent.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04459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is parent and family engagement funded spent?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>
                <a:solidFill>
                  <a:schemeClr val="tx1"/>
                </a:solidFill>
              </a:rPr>
              <a:t>In</a:t>
            </a:r>
            <a:r>
              <a:rPr lang="en-US" sz="2400" dirty="0"/>
              <a:t> </a:t>
            </a:r>
            <a:r>
              <a:rPr lang="en-US" sz="2400" dirty="0">
                <a:solidFill>
                  <a:schemeClr val="tx1"/>
                </a:solidFill>
              </a:rPr>
              <a:t>2023-2024, we received approximately $2,825 in parent and family engagement funding. These funds are used for:</a:t>
            </a:r>
            <a:endParaRPr lang="en-US" sz="24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Parent and Family Engagement Meeting and Event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2400" dirty="0">
              <a:solidFill>
                <a:schemeClr val="tx1"/>
              </a:solidFill>
            </a:endParaRPr>
          </a:p>
          <a:p>
            <a:pPr marL="920750" lvl="4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Two family engagement activities are planned this year.</a:t>
            </a:r>
          </a:p>
          <a:p>
            <a:pPr marL="920750" lvl="4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 1</a:t>
            </a:r>
            <a:r>
              <a:rPr lang="en-US" sz="2400" baseline="30000" dirty="0">
                <a:solidFill>
                  <a:schemeClr val="tx1"/>
                </a:solidFill>
              </a:rPr>
              <a:t>st</a:t>
            </a:r>
            <a:r>
              <a:rPr lang="en-US" sz="2400" dirty="0">
                <a:solidFill>
                  <a:schemeClr val="tx1"/>
                </a:solidFill>
              </a:rPr>
              <a:t> Semester:  Parent/Student activity was sent home</a:t>
            </a:r>
          </a:p>
          <a:p>
            <a:pPr marL="920750" lvl="4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 2</a:t>
            </a:r>
            <a:r>
              <a:rPr lang="en-US" sz="2400" baseline="30000" dirty="0">
                <a:solidFill>
                  <a:schemeClr val="tx1"/>
                </a:solidFill>
              </a:rPr>
              <a:t>nd</a:t>
            </a:r>
            <a:r>
              <a:rPr lang="en-US" sz="2400" dirty="0">
                <a:solidFill>
                  <a:schemeClr val="tx1"/>
                </a:solidFill>
              </a:rPr>
              <a:t> Semester:  Parent/Student activity  is on site  </a:t>
            </a:r>
          </a:p>
          <a:p>
            <a:pPr marL="920750" lvl="4" indent="0">
              <a:buNone/>
            </a:pPr>
            <a:r>
              <a:rPr lang="en-US" sz="2400" dirty="0">
                <a:solidFill>
                  <a:schemeClr val="tx1"/>
                </a:solidFill>
              </a:rPr>
              <a:t>                                 </a:t>
            </a:r>
            <a:endParaRPr lang="en-US" sz="2400" dirty="0"/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chemeClr val="tx1"/>
                </a:solidFill>
              </a:rPr>
              <a:t>Materials/Supplies</a:t>
            </a:r>
          </a:p>
          <a:p>
            <a:pPr lvl="4">
              <a:buFont typeface="Courier New" panose="02070309020205020404" pitchFamily="49" charset="0"/>
              <a:buChar char="o"/>
            </a:pPr>
            <a:r>
              <a:rPr lang="en-US" sz="2400" i="1" dirty="0">
                <a:solidFill>
                  <a:schemeClr val="tx1"/>
                </a:solidFill>
              </a:rPr>
              <a:t>Books, STEM activity supplies, games, crafts, etc.</a:t>
            </a:r>
          </a:p>
          <a:p>
            <a:pPr marL="0" indent="0">
              <a:buNone/>
            </a:pPr>
            <a:endParaRPr lang="en-US" i="1" dirty="0">
              <a:solidFill>
                <a:srgbClr val="FF0000"/>
              </a:solidFill>
            </a:endParaRP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349368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Parent and Family Engagement Policy?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73" y="1845734"/>
            <a:ext cx="11508509" cy="402336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These plans address how the district and school will implement the parent and family engagement requirements of ESSA.  Components should include: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parents and families can be involved in decision-making and activities;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parent and family engagement funds are being used;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information and training will be provided to families; and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dirty="0">
                <a:solidFill>
                  <a:schemeClr val="tx1"/>
                </a:solidFill>
              </a:rPr>
              <a:t>how the school will build capacity in families and staff for strong parent and family engagement.</a:t>
            </a:r>
          </a:p>
          <a:p>
            <a:pPr marL="0" indent="0">
              <a:buNone/>
            </a:pPr>
            <a:endParaRPr lang="en-US" dirty="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You, as a Title I parent or family member, have the right to be involved in the development of these plans.</a:t>
            </a: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49730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is a </a:t>
            </a:r>
            <a:br>
              <a:rPr lang="en-US" dirty="0"/>
            </a:br>
            <a:r>
              <a:rPr lang="en-US" dirty="0"/>
              <a:t>Parent and Family Engagement Policy?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24873" y="1845734"/>
            <a:ext cx="11508509" cy="4023360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The district Parent and Family Engagement Policy can be found here: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Parent Resources Link on jocoed.net</a:t>
            </a:r>
          </a:p>
          <a:p>
            <a:pPr marL="0" indent="0">
              <a:buNone/>
            </a:pPr>
            <a:r>
              <a:rPr lang="en-US" sz="3200" dirty="0">
                <a:solidFill>
                  <a:schemeClr val="tx1"/>
                </a:solidFill>
              </a:rPr>
              <a:t>The school Parent and Family Engagement Policy will be shared annually. A hard copy is sent home with each student on registration day.  In addition, the policy can be found here: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3200" dirty="0">
                <a:solidFill>
                  <a:schemeClr val="tx1"/>
                </a:solidFill>
              </a:rPr>
              <a:t>Posted on the message board in the school cafeteria</a:t>
            </a:r>
          </a:p>
          <a:p>
            <a:pPr lvl="3"/>
            <a:r>
              <a:rPr lang="en-US" sz="3200" dirty="0">
                <a:solidFill>
                  <a:schemeClr val="tx1"/>
                </a:solidFill>
              </a:rPr>
              <a:t>Posted on the school website at mce.jocoed.net</a:t>
            </a:r>
          </a:p>
          <a:p>
            <a:pPr lvl="3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/>
              </a:solidFill>
            </a:endParaRPr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pPr lvl="1"/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59022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999585"/>
          </a:xfrm>
        </p:spPr>
        <p:txBody>
          <a:bodyPr/>
          <a:lstStyle/>
          <a:p>
            <a:r>
              <a:rPr lang="en-US" dirty="0"/>
              <a:t>What is a School-Parent Compact?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291" y="1286189"/>
            <a:ext cx="11379200" cy="481772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A school-parent compact:</a:t>
            </a:r>
          </a:p>
          <a:p>
            <a:r>
              <a:rPr lang="en-US" dirty="0">
                <a:solidFill>
                  <a:schemeClr val="tx1"/>
                </a:solidFill>
              </a:rPr>
              <a:t> is a written commitment</a:t>
            </a:r>
          </a:p>
          <a:p>
            <a:r>
              <a:rPr lang="en-US" dirty="0">
                <a:solidFill>
                  <a:schemeClr val="tx1"/>
                </a:solidFill>
              </a:rPr>
              <a:t> outlines how teachers, families, and students will share the responsibility for improved academic achievement.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The compact must describe how the school will: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provide high-quality curriculum and instruction;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hold parent-teacher conferences, annually in elementary schools;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provide parents with reports on their child’s progress;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provide parents reasonable access to staff. 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provide parents opportunities to volunteer; and</a:t>
            </a:r>
          </a:p>
          <a:p>
            <a:pPr lvl="3">
              <a:buFont typeface="Arial" panose="020B0604020202020204" pitchFamily="34" charset="0"/>
              <a:buChar char="•"/>
            </a:pPr>
            <a:r>
              <a:rPr lang="en-US" sz="2200" dirty="0">
                <a:solidFill>
                  <a:schemeClr val="tx1"/>
                </a:solidFill>
              </a:rPr>
              <a:t>ensure regular two-way meaningful communication between family members and staff, to the extent practicable, in a language family members can understand.</a:t>
            </a:r>
          </a:p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You, as a Title I parent or family member, have the right to be involved in the development of the compact.</a:t>
            </a:r>
          </a:p>
          <a:p>
            <a:endParaRPr lang="en-US" dirty="0"/>
          </a:p>
          <a:p>
            <a:endParaRPr lang="en-US" dirty="0"/>
          </a:p>
          <a:p>
            <a:pPr lvl="1"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6431596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What curriculum does our school use?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 Tennessee Academic Standards provide a common set of expectations for what students will know and be able to do at the end of a grade for each subject area.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Tennessee's academic standards form the framework for everything taught at </a:t>
            </a:r>
            <a:r>
              <a:rPr lang="en-US" sz="2800" dirty="0">
                <a:solidFill>
                  <a:schemeClr val="tx1"/>
                </a:solidFill>
              </a:rPr>
              <a:t>Mountain City Elementary.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 more information about Tennessee’s Academic </a:t>
            </a:r>
            <a:r>
              <a:rPr lang="en-US" sz="2800" dirty="0">
                <a:solidFill>
                  <a:schemeClr val="tx1"/>
                </a:solidFill>
              </a:rPr>
              <a:t>S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tandards, see:</a:t>
            </a:r>
          </a:p>
          <a:p>
            <a:pPr marL="598043" lvl="3" indent="0">
              <a:buNone/>
            </a:pP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https://www.tn.gov/content/tn/education/instruction/academic-standards.html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35294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tests will my child be taking?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2999" y="1845734"/>
            <a:ext cx="11002944" cy="4334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Student progress is measured through various assessments:</a:t>
            </a:r>
          </a:p>
          <a:p>
            <a:r>
              <a:rPr lang="en-US" sz="2400" dirty="0"/>
              <a:t>Benchmarks:  CASE, </a:t>
            </a:r>
            <a:r>
              <a:rPr lang="en-US" sz="2400" dirty="0" err="1"/>
              <a:t>iReady</a:t>
            </a:r>
            <a:r>
              <a:rPr lang="en-US" sz="2400" dirty="0"/>
              <a:t>, </a:t>
            </a:r>
            <a:r>
              <a:rPr lang="en-US" sz="2400" dirty="0" err="1"/>
              <a:t>AIMSweb</a:t>
            </a:r>
            <a:r>
              <a:rPr lang="en-US" sz="2400" dirty="0"/>
              <a:t> (2 times annually-various grades)</a:t>
            </a:r>
          </a:p>
          <a:p>
            <a:r>
              <a:rPr lang="en-US" sz="2400" dirty="0"/>
              <a:t>Portfolio:  Grades HS-1st</a:t>
            </a:r>
          </a:p>
          <a:p>
            <a:r>
              <a:rPr lang="en-US" sz="2400" dirty="0"/>
              <a:t>TCAP:  Grades 2-6</a:t>
            </a:r>
          </a:p>
          <a:p>
            <a:pPr marL="0" indent="0">
              <a:buNone/>
            </a:pPr>
            <a:r>
              <a:rPr lang="en-US" sz="2400" dirty="0"/>
              <a:t>TCAP proficiency levels students are expected to meet:  </a:t>
            </a:r>
          </a:p>
          <a:p>
            <a:pPr marL="0" indent="0">
              <a:buNone/>
            </a:pPr>
            <a:r>
              <a:rPr lang="en-US" sz="2400" dirty="0"/>
              <a:t>           1-Below;           2-Approaching;          3-Proficient;            4-Mastered </a:t>
            </a:r>
          </a:p>
          <a:p>
            <a:pPr marL="0" indent="0">
              <a:buNone/>
            </a:pPr>
            <a:r>
              <a:rPr lang="en-US" sz="2400" dirty="0"/>
              <a:t>Each grade level will provide information regarding the testing calendar, schedule, assessments, and resources.</a:t>
            </a:r>
          </a:p>
          <a:p>
            <a:pPr marL="455613" lvl="2" indent="0">
              <a:buNone/>
            </a:pPr>
            <a:r>
              <a:rPr lang="en-US" sz="2400" dirty="0"/>
              <a:t> </a:t>
            </a:r>
          </a:p>
          <a:p>
            <a:pPr marL="455613" lvl="2" indent="0">
              <a:buNone/>
            </a:pPr>
            <a:endParaRPr lang="en-US" dirty="0"/>
          </a:p>
          <a:p>
            <a:pPr marL="455613" lvl="2" indent="0">
              <a:buNone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912562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Batang" pitchFamily="18" charset="-127"/>
                <a:cs typeface="Arial" panose="020B0604020202020204" pitchFamily="34" charset="0"/>
              </a:rPr>
              <a:t>What is </a:t>
            </a:r>
            <a:r>
              <a:rPr lang="en-US" dirty="0">
                <a:solidFill>
                  <a:schemeClr val="tx1">
                    <a:lumMod val="65000"/>
                    <a:lumOff val="35000"/>
                  </a:schemeClr>
                </a:solidFill>
                <a:ea typeface="Batang" pitchFamily="18" charset="-127"/>
              </a:rPr>
              <a:t>the State Report Card?</a:t>
            </a:r>
            <a:endParaRPr lang="en-US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3626" y="1845734"/>
            <a:ext cx="11203912" cy="4023360"/>
          </a:xfrm>
        </p:spPr>
        <p:txBody>
          <a:bodyPr>
            <a:noAutofit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TDOE releases a Report Card on Tennessee schools annually.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Report provides state, district, and school-level data </a:t>
            </a:r>
          </a:p>
          <a:p>
            <a:pPr marL="0" indent="0">
              <a:buClrTx/>
              <a:buNone/>
            </a:pPr>
            <a:r>
              <a:rPr lang="en-US" sz="3200" dirty="0">
                <a:solidFill>
                  <a:schemeClr val="tx1"/>
                </a:solidFill>
              </a:rPr>
              <a:t>                     MCE 2023 Report Card Data</a:t>
            </a:r>
          </a:p>
          <a:p>
            <a:pPr marL="0" indent="0">
              <a:buClrTx/>
              <a:buNone/>
            </a:pPr>
            <a:r>
              <a:rPr lang="en-US" sz="3200" dirty="0">
                <a:solidFill>
                  <a:schemeClr val="tx1"/>
                </a:solidFill>
              </a:rPr>
              <a:t>Achievement:  5       TVAAS (Growth):  2        Letter Grade:  B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3200" dirty="0">
                <a:solidFill>
                  <a:schemeClr val="tx1"/>
                </a:solidFill>
              </a:rPr>
              <a:t>You can view the report card here:</a:t>
            </a:r>
          </a:p>
          <a:p>
            <a:pPr marL="598043" lvl="3" indent="0">
              <a:buNone/>
            </a:pPr>
            <a:r>
              <a:rPr lang="en-US" sz="3200" dirty="0">
                <a:hlinkClick r:id="rId3"/>
              </a:rPr>
              <a:t>https://www.measuretn.gov:444/ReportCard/#/</a:t>
            </a:r>
            <a:r>
              <a:rPr lang="en-US" sz="3200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858769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be involved?  </a:t>
            </a:r>
            <a:br>
              <a:rPr lang="en-US" dirty="0"/>
            </a:br>
            <a:r>
              <a:rPr lang="en-US" dirty="0"/>
              <a:t>        Volunteers are always needed!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3875" y="1845733"/>
            <a:ext cx="11087100" cy="4545542"/>
          </a:xfrm>
        </p:spPr>
        <p:txBody>
          <a:bodyPr>
            <a:normAutofit fontScale="92500"/>
          </a:bodyPr>
          <a:lstStyle/>
          <a:p>
            <a:r>
              <a:rPr lang="en-US" dirty="0"/>
              <a:t>We need you! Research has proven that family engagement in education has more impact on student achievement than any other factor.</a:t>
            </a:r>
          </a:p>
          <a:p>
            <a:r>
              <a:rPr lang="en-US" dirty="0"/>
              <a:t>To get involved just complete the </a:t>
            </a:r>
            <a:r>
              <a:rPr lang="en-US" b="1" i="1" dirty="0"/>
              <a:t>Volunteers Needed </a:t>
            </a:r>
            <a:r>
              <a:rPr lang="en-US" dirty="0"/>
              <a:t>form that is sent home at the beginning of each school year. Parents simply check each committee or event that they would like to serve or volunteer.</a:t>
            </a:r>
          </a:p>
          <a:p>
            <a:pPr marL="0" indent="0">
              <a:buNone/>
            </a:pPr>
            <a:r>
              <a:rPr lang="en-US" dirty="0"/>
              <a:t>Opportunities to serve include but are not limited to:</a:t>
            </a:r>
          </a:p>
          <a:p>
            <a:r>
              <a:rPr lang="en-US" dirty="0"/>
              <a:t>Various Committees:  School Improvement Plan, Compact, Parent and Family Engagement</a:t>
            </a:r>
          </a:p>
          <a:p>
            <a:pPr marL="0" indent="0">
              <a:buNone/>
            </a:pPr>
            <a:r>
              <a:rPr lang="en-US" dirty="0"/>
              <a:t>       Policy, and PTO Officer</a:t>
            </a:r>
          </a:p>
          <a:p>
            <a:pPr marL="0" indent="0">
              <a:buNone/>
            </a:pPr>
            <a:r>
              <a:rPr lang="en-US" dirty="0"/>
              <a:t>Events:  Classroom volunteers, Stampede, Fieldtrips, Parties, Olympic Day, Inflatable Day, etc..</a:t>
            </a:r>
          </a:p>
          <a:p>
            <a:pPr marL="0" indent="0">
              <a:buNone/>
            </a:pPr>
            <a:r>
              <a:rPr lang="en-US" dirty="0"/>
              <a:t>Parents may also contact their child’s teacher or the school office if they are available to help.</a:t>
            </a:r>
          </a:p>
          <a:p>
            <a:pPr marL="0" indent="0">
              <a:buNone/>
            </a:pPr>
            <a:r>
              <a:rPr lang="en-US" dirty="0"/>
              <a:t>Also, please complete the Title I Survey that is sent home annually.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838492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can I be involved?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8836" y="1845734"/>
            <a:ext cx="11111346" cy="4023360"/>
          </a:xfrm>
        </p:spPr>
        <p:txBody>
          <a:bodyPr>
            <a:normAutofit/>
          </a:bodyPr>
          <a:lstStyle/>
          <a:p>
            <a:pPr marL="0" indent="0">
              <a:buClrTx/>
              <a:buNone/>
            </a:pP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lvl="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encouraging attendance;</a:t>
            </a:r>
          </a:p>
          <a:p>
            <a:pPr lvl="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monitoring grades and schoolwork </a:t>
            </a:r>
            <a:r>
              <a:rPr lang="en-US" sz="2800" dirty="0">
                <a:solidFill>
                  <a:schemeClr val="tx1"/>
                </a:solidFill>
              </a:rPr>
              <a:t>in Skyward;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a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ttending school events and meetings;</a:t>
            </a:r>
          </a:p>
          <a:p>
            <a:pPr lvl="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volunteering in classrooms;</a:t>
            </a:r>
          </a:p>
          <a:p>
            <a:pPr lvl="2"/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joining family groups and committees (e.g., PTO, </a:t>
            </a:r>
            <a:r>
              <a:rPr lang="en-US" sz="2800" dirty="0">
                <a:solidFill>
                  <a:schemeClr val="tx1"/>
                </a:solidFill>
              </a:rPr>
              <a:t>SIP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etc.); and</a:t>
            </a:r>
          </a:p>
          <a:p>
            <a:pPr lvl="2"/>
            <a:r>
              <a:rPr lang="en-US" sz="2800" dirty="0">
                <a:solidFill>
                  <a:schemeClr val="tx1"/>
                </a:solidFill>
              </a:rPr>
              <a:t>u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tilize school/classroom newsletters or websites </a:t>
            </a:r>
            <a:r>
              <a:rPr lang="en-US" sz="2800" dirty="0">
                <a:solidFill>
                  <a:schemeClr val="tx1"/>
                </a:solidFill>
              </a:rPr>
              <a:t>for</a:t>
            </a:r>
            <a:r>
              <a:rPr lang="en-US" sz="28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examples of learning activities families can do with students at home.</a:t>
            </a:r>
          </a:p>
          <a:p>
            <a:pPr marL="0" indent="0">
              <a:buClrTx/>
              <a:buNone/>
            </a:pP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endParaRPr lang="en-US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252465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Who can I contact for help?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For general questions, call the front office at 423-727-2621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To reach the principal, Mrs. Christi Gentry, or Assistant Principal, Mrs. Sadie Fletcher, call 423-727-2621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To reach the school counselor, Mrs. Paula Stewart,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call 423-727-2621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To reach our family liaison, Mrs. Jayme Davis,</a:t>
            </a:r>
            <a:r>
              <a:rPr lang="en-US" sz="2800" dirty="0">
                <a:solidFill>
                  <a:srgbClr val="FF0000"/>
                </a:solidFill>
              </a:rPr>
              <a:t> </a:t>
            </a:r>
            <a:r>
              <a:rPr lang="en-US" sz="2800" dirty="0">
                <a:solidFill>
                  <a:schemeClr val="tx1"/>
                </a:solidFill>
              </a:rPr>
              <a:t>call </a:t>
            </a: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423-727-2621</a:t>
            </a:r>
            <a:endParaRPr lang="en-US" sz="2800" dirty="0">
              <a:solidFill>
                <a:srgbClr val="FF0000"/>
              </a:solidFill>
            </a:endParaRPr>
          </a:p>
          <a:p>
            <a:pPr>
              <a:buClrTx/>
              <a:buFont typeface="Wingdings" panose="05000000000000000000" pitchFamily="2" charset="2"/>
              <a:buChar char="§"/>
            </a:pPr>
            <a:r>
              <a:rPr lang="en-US" sz="2800" dirty="0">
                <a:solidFill>
                  <a:schemeClr val="tx1"/>
                </a:solidFill>
              </a:rPr>
              <a:t>To reach your child’s teacher, send a message or call the office.</a:t>
            </a:r>
          </a:p>
          <a:p>
            <a:pPr lvl="1">
              <a:buFont typeface="Wingdings" panose="05000000000000000000" pitchFamily="2" charset="2"/>
              <a:buChar char="§"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19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113042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827773" y="490889"/>
            <a:ext cx="10716527" cy="627864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Attendance Sheet/Survey</a:t>
            </a:r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  <a:p>
            <a:pPr algn="ctr"/>
            <a:r>
              <a:rPr lang="en-US" sz="66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Please sign the sign up sheet and complete a survey at the end of the classroom session!</a:t>
            </a:r>
          </a:p>
          <a:p>
            <a:pPr algn="ctr"/>
            <a:endParaRPr lang="en-US" sz="7200" b="1" dirty="0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24989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61460" y="1304790"/>
            <a:ext cx="10813986" cy="517064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6600" b="1" cap="none" spc="0" dirty="0">
                <a:ln w="22225">
                  <a:solidFill>
                    <a:schemeClr val="accent2"/>
                  </a:solidFill>
                  <a:prstDash val="solid"/>
                </a:ln>
                <a:effectLst/>
                <a:latin typeface="Arial" panose="020B0604020202020204" pitchFamily="34" charset="0"/>
                <a:cs typeface="Arial" panose="020B0604020202020204" pitchFamily="34" charset="0"/>
              </a:rPr>
              <a:t>WE JUST WANT TO SAY…</a:t>
            </a:r>
          </a:p>
          <a:p>
            <a:pPr algn="ctr"/>
            <a:r>
              <a:rPr lang="en-US" sz="8800" b="1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YOU!</a:t>
            </a:r>
          </a:p>
          <a:p>
            <a:pPr algn="ctr"/>
            <a:r>
              <a:rPr lang="en-US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Next: Classroom </a:t>
            </a:r>
          </a:p>
          <a:p>
            <a:pPr algn="ctr"/>
            <a:r>
              <a:rPr lang="en-US" sz="88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Sessions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smtClean="0"/>
              <a:pPr/>
              <a:t>21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2570966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Custom 2">
      <a:dk1>
        <a:sysClr val="windowText" lastClr="000000"/>
      </a:dk1>
      <a:lt1>
        <a:sysClr val="window" lastClr="FFFFFF"/>
      </a:lt1>
      <a:dk2>
        <a:srgbClr val="344068"/>
      </a:dk2>
      <a:lt2>
        <a:srgbClr val="D9E0E6"/>
      </a:lt2>
      <a:accent1>
        <a:srgbClr val="1CADE4"/>
      </a:accent1>
      <a:accent2>
        <a:srgbClr val="2683C6"/>
      </a:accent2>
      <a:accent3>
        <a:srgbClr val="28C4CC"/>
      </a:accent3>
      <a:accent4>
        <a:srgbClr val="42BA97"/>
      </a:accent4>
      <a:accent5>
        <a:srgbClr val="3E8853"/>
      </a:accent5>
      <a:accent6>
        <a:srgbClr val="62A39F"/>
      </a:accent6>
      <a:hlink>
        <a:srgbClr val="0070C0"/>
      </a:hlink>
      <a:folHlink>
        <a:srgbClr val="0070C0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9CC26709-368C-4D72-9060-94E5B3FF3CD6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6251</TotalTime>
  <Words>1783</Words>
  <Application>Microsoft Office PowerPoint</Application>
  <PresentationFormat>Widescreen</PresentationFormat>
  <Paragraphs>202</Paragraphs>
  <Slides>21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Batang</vt:lpstr>
      <vt:lpstr>Arial</vt:lpstr>
      <vt:lpstr>Calibri</vt:lpstr>
      <vt:lpstr>Courier New</vt:lpstr>
      <vt:lpstr>Georgia</vt:lpstr>
      <vt:lpstr>Wingdings</vt:lpstr>
      <vt:lpstr>Retrospect</vt:lpstr>
      <vt:lpstr>Mountain City Elementary  Annual Title I &amp; Family Engagement Meeting</vt:lpstr>
      <vt:lpstr>Why are we here?</vt:lpstr>
      <vt:lpstr>What is a Title I school?</vt:lpstr>
      <vt:lpstr>What are my rights?</vt:lpstr>
      <vt:lpstr>What can Title I funds be used for?</vt:lpstr>
      <vt:lpstr>How does our school use Title I funds?</vt:lpstr>
      <vt:lpstr>What is the SIP?</vt:lpstr>
      <vt:lpstr>What are our schoolwide program goals?</vt:lpstr>
      <vt:lpstr>How is parent and family engagement funded?</vt:lpstr>
      <vt:lpstr>How is parent and family engagement funded spent?</vt:lpstr>
      <vt:lpstr>What is a Parent and Family Engagement Policy?</vt:lpstr>
      <vt:lpstr>What is a  Parent and Family Engagement Policy?</vt:lpstr>
      <vt:lpstr>What is a School-Parent Compact?</vt:lpstr>
      <vt:lpstr>What curriculum does our school use?</vt:lpstr>
      <vt:lpstr>What tests will my child be taking?</vt:lpstr>
      <vt:lpstr>What is the State Report Card?</vt:lpstr>
      <vt:lpstr>How can I be involved?           Volunteers are always needed!</vt:lpstr>
      <vt:lpstr>How can I be involved?</vt:lpstr>
      <vt:lpstr>Who can I contact for help?</vt:lpstr>
      <vt:lpstr>PowerPoint Presentation</vt:lpstr>
      <vt:lpstr>PowerPoint Presentation</vt:lpstr>
    </vt:vector>
  </TitlesOfParts>
  <Company>State of Tennessee Dept. of Education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[INSERT SCHOOL YEAR] Annual Title I &amp; Family Engagement Meeting</dc:title>
  <dc:creator>Brinn Obermiller</dc:creator>
  <cp:lastModifiedBy>Christi Gentry</cp:lastModifiedBy>
  <cp:revision>167</cp:revision>
  <dcterms:created xsi:type="dcterms:W3CDTF">2018-01-17T16:59:30Z</dcterms:created>
  <dcterms:modified xsi:type="dcterms:W3CDTF">2024-07-30T23:23:04Z</dcterms:modified>
</cp:coreProperties>
</file>