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9" r:id="rId2"/>
    <p:sldId id="298" r:id="rId3"/>
    <p:sldId id="320" r:id="rId4"/>
    <p:sldId id="257" r:id="rId5"/>
    <p:sldId id="258" r:id="rId6"/>
    <p:sldId id="259" r:id="rId7"/>
    <p:sldId id="268" r:id="rId8"/>
    <p:sldId id="261" r:id="rId9"/>
    <p:sldId id="264" r:id="rId10"/>
    <p:sldId id="318" r:id="rId11"/>
    <p:sldId id="287" r:id="rId12"/>
    <p:sldId id="324" r:id="rId13"/>
    <p:sldId id="325" r:id="rId14"/>
    <p:sldId id="296" r:id="rId15"/>
    <p:sldId id="297" r:id="rId16"/>
    <p:sldId id="306" r:id="rId17"/>
    <p:sldId id="307" r:id="rId18"/>
    <p:sldId id="305" r:id="rId19"/>
    <p:sldId id="317" r:id="rId20"/>
    <p:sldId id="310" r:id="rId21"/>
    <p:sldId id="311" r:id="rId22"/>
    <p:sldId id="312" r:id="rId23"/>
    <p:sldId id="313" r:id="rId24"/>
    <p:sldId id="322" r:id="rId25"/>
    <p:sldId id="292" r:id="rId26"/>
    <p:sldId id="308" r:id="rId27"/>
    <p:sldId id="300" r:id="rId28"/>
    <p:sldId id="315" r:id="rId29"/>
    <p:sldId id="281" r:id="rId30"/>
    <p:sldId id="323" r:id="rId31"/>
    <p:sldId id="326" r:id="rId32"/>
    <p:sldId id="321" r:id="rId33"/>
    <p:sldId id="262" r:id="rId34"/>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94673" autoAdjust="0"/>
  </p:normalViewPr>
  <p:slideViewPr>
    <p:cSldViewPr>
      <p:cViewPr varScale="1">
        <p:scale>
          <a:sx n="97" d="100"/>
          <a:sy n="97" d="100"/>
        </p:scale>
        <p:origin x="1752" y="78"/>
      </p:cViewPr>
      <p:guideLst>
        <p:guide orient="horz" pos="288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601219B5-20C7-4C26-B9E7-A4E7B6E4C7A2}" type="datetimeFigureOut">
              <a:rPr lang="en-US" smtClean="0"/>
              <a:t>1/22/2022</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30275" y="3330575"/>
            <a:ext cx="7435850" cy="31543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7975"/>
            <a:ext cx="4029075" cy="3508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738" y="6657975"/>
            <a:ext cx="4029075" cy="350838"/>
          </a:xfrm>
          <a:prstGeom prst="rect">
            <a:avLst/>
          </a:prstGeom>
        </p:spPr>
        <p:txBody>
          <a:bodyPr vert="horz" lIns="91440" tIns="45720" rIns="91440" bIns="45720" rtlCol="0" anchor="b"/>
          <a:lstStyle>
            <a:lvl1pPr algn="r">
              <a:defRPr sz="1200"/>
            </a:lvl1pPr>
          </a:lstStyle>
          <a:p>
            <a:fld id="{22B7B8EF-5597-45C1-B3E9-AF284D73A741}" type="slidenum">
              <a:rPr lang="en-US" smtClean="0"/>
              <a:t>‹#›</a:t>
            </a:fld>
            <a:endParaRPr lang="en-US" dirty="0"/>
          </a:p>
        </p:txBody>
      </p:sp>
    </p:spTree>
    <p:extLst>
      <p:ext uri="{BB962C8B-B14F-4D97-AF65-F5344CB8AC3E}">
        <p14:creationId xmlns:p14="http://schemas.microsoft.com/office/powerpoint/2010/main" val="1539589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7B8EF-5597-45C1-B3E9-AF284D73A7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9103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7B8EF-5597-45C1-B3E9-AF284D73A7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9998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7B8EF-5597-45C1-B3E9-AF284D73A7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637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7B8EF-5597-45C1-B3E9-AF284D73A741}" type="slidenum">
              <a:rPr lang="en-US" smtClean="0"/>
              <a:t>16</a:t>
            </a:fld>
            <a:endParaRPr lang="en-US" dirty="0"/>
          </a:p>
        </p:txBody>
      </p:sp>
    </p:spTree>
    <p:extLst>
      <p:ext uri="{BB962C8B-B14F-4D97-AF65-F5344CB8AC3E}">
        <p14:creationId xmlns:p14="http://schemas.microsoft.com/office/powerpoint/2010/main" val="387523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7B8EF-5597-45C1-B3E9-AF284D73A741}" type="slidenum">
              <a:rPr lang="en-US" smtClean="0"/>
              <a:t>17</a:t>
            </a:fld>
            <a:endParaRPr lang="en-US" dirty="0"/>
          </a:p>
        </p:txBody>
      </p:sp>
    </p:spTree>
    <p:extLst>
      <p:ext uri="{BB962C8B-B14F-4D97-AF65-F5344CB8AC3E}">
        <p14:creationId xmlns:p14="http://schemas.microsoft.com/office/powerpoint/2010/main" val="3078675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7B8EF-5597-45C1-B3E9-AF284D73A741}" type="slidenum">
              <a:rPr lang="en-US" smtClean="0"/>
              <a:t>18</a:t>
            </a:fld>
            <a:endParaRPr lang="en-US" dirty="0"/>
          </a:p>
        </p:txBody>
      </p:sp>
    </p:spTree>
    <p:extLst>
      <p:ext uri="{BB962C8B-B14F-4D97-AF65-F5344CB8AC3E}">
        <p14:creationId xmlns:p14="http://schemas.microsoft.com/office/powerpoint/2010/main" val="1321522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7B8EF-5597-45C1-B3E9-AF284D73A7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9148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7B8EF-5597-45C1-B3E9-AF284D73A741}" type="slidenum">
              <a:rPr lang="en-US" smtClean="0"/>
              <a:t>25</a:t>
            </a:fld>
            <a:endParaRPr lang="en-US" dirty="0"/>
          </a:p>
        </p:txBody>
      </p:sp>
    </p:spTree>
    <p:extLst>
      <p:ext uri="{BB962C8B-B14F-4D97-AF65-F5344CB8AC3E}">
        <p14:creationId xmlns:p14="http://schemas.microsoft.com/office/powerpoint/2010/main" val="2828890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7B8EF-5597-45C1-B3E9-AF284D73A741}" type="slidenum">
              <a:rPr lang="en-US" smtClean="0"/>
              <a:t>26</a:t>
            </a:fld>
            <a:endParaRPr lang="en-US" dirty="0"/>
          </a:p>
        </p:txBody>
      </p:sp>
    </p:spTree>
    <p:extLst>
      <p:ext uri="{BB962C8B-B14F-4D97-AF65-F5344CB8AC3E}">
        <p14:creationId xmlns:p14="http://schemas.microsoft.com/office/powerpoint/2010/main" val="47104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B7B8EF-5597-45C1-B3E9-AF284D73A741}" type="slidenum">
              <a:rPr lang="en-US" smtClean="0"/>
              <a:t>27</a:t>
            </a:fld>
            <a:endParaRPr lang="en-US" dirty="0"/>
          </a:p>
        </p:txBody>
      </p:sp>
    </p:spTree>
    <p:extLst>
      <p:ext uri="{BB962C8B-B14F-4D97-AF65-F5344CB8AC3E}">
        <p14:creationId xmlns:p14="http://schemas.microsoft.com/office/powerpoint/2010/main" val="1908772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7B8EF-5597-45C1-B3E9-AF284D73A7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3558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131337" y="2817748"/>
            <a:ext cx="2881324" cy="71140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1/22/2022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1/22/2022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1/22/2022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1/22/2022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1/22/2022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363640" y="96032"/>
            <a:ext cx="4416718" cy="1009248"/>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535940" y="1557273"/>
            <a:ext cx="8072119" cy="4464558"/>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1/22/2022</a:t>
            </a:fld>
            <a:endParaRPr lang="en-US" dirty="0"/>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4.emf"/><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3.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8.jpg"/><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9.jp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AF4C8D3-FA67-4099-9C64-CF14C3180603}"/>
              </a:ext>
            </a:extLst>
          </p:cNvPr>
          <p:cNvSpPr>
            <a:spLocks noGrp="1"/>
          </p:cNvSpPr>
          <p:nvPr>
            <p:ph type="subTitle" idx="4"/>
          </p:nvPr>
        </p:nvSpPr>
        <p:spPr>
          <a:xfrm>
            <a:off x="2019300" y="6091105"/>
            <a:ext cx="5372100" cy="690695"/>
          </a:xfrm>
        </p:spPr>
        <p:txBody>
          <a:bodyPr/>
          <a:lstStyle/>
          <a:p>
            <a:pPr algn="ctr"/>
            <a:r>
              <a:rPr lang="en-US" sz="2800" b="1" dirty="0">
                <a:latin typeface="+mn-lt"/>
              </a:rPr>
              <a:t>School Building Committee Meeting</a:t>
            </a:r>
          </a:p>
          <a:p>
            <a:pPr algn="ctr"/>
            <a:r>
              <a:rPr lang="en-US" sz="2000" b="1" dirty="0">
                <a:latin typeface="+mn-lt"/>
              </a:rPr>
              <a:t>January 27, 2022</a:t>
            </a:r>
          </a:p>
          <a:p>
            <a:endParaRPr lang="en-US" sz="2800" b="1" dirty="0">
              <a:latin typeface="+mn-lt"/>
            </a:endParaRPr>
          </a:p>
        </p:txBody>
      </p:sp>
      <p:pic>
        <p:nvPicPr>
          <p:cNvPr id="11" name="Picture 10">
            <a:extLst>
              <a:ext uri="{FF2B5EF4-FFF2-40B4-BE49-F238E27FC236}">
                <a16:creationId xmlns:a16="http://schemas.microsoft.com/office/drawing/2014/main" id="{241DD620-C6D7-4438-BA9A-70C6440193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95400" y="1239825"/>
            <a:ext cx="6804279" cy="4861070"/>
          </a:xfrm>
          <a:prstGeom prst="rect">
            <a:avLst/>
          </a:prstGeom>
        </p:spPr>
      </p:pic>
      <p:pic>
        <p:nvPicPr>
          <p:cNvPr id="9" name="Picture 2">
            <a:extLst>
              <a:ext uri="{FF2B5EF4-FFF2-40B4-BE49-F238E27FC236}">
                <a16:creationId xmlns:a16="http://schemas.microsoft.com/office/drawing/2014/main" id="{CD92AB3E-3DC9-43A8-9872-244A5D728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bject 2">
            <a:extLst>
              <a:ext uri="{FF2B5EF4-FFF2-40B4-BE49-F238E27FC236}">
                <a16:creationId xmlns:a16="http://schemas.microsoft.com/office/drawing/2014/main" id="{449AE177-6102-40B0-A86A-3501EABAAF4C}"/>
              </a:ext>
            </a:extLst>
          </p:cNvPr>
          <p:cNvSpPr txBox="1"/>
          <p:nvPr/>
        </p:nvSpPr>
        <p:spPr>
          <a:xfrm>
            <a:off x="990600" y="228600"/>
            <a:ext cx="7620000" cy="91440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HORACE MANN ELEMENTARY SCHOOL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PROJECT</a:t>
            </a:r>
          </a:p>
          <a:p>
            <a:pPr marL="0" marR="1905"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Calibri"/>
            </a:endParaRPr>
          </a:p>
          <a:p>
            <a:pPr marL="0" marR="1905"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10" normalizeH="0" baseline="0" noProof="0" dirty="0">
                <a:ln>
                  <a:noFill/>
                </a:ln>
                <a:solidFill>
                  <a:prstClr val="black"/>
                </a:solidFill>
                <a:effectLst/>
                <a:uLnTx/>
                <a:uFillTx/>
                <a:latin typeface="Calibri"/>
                <a:ea typeface="+mn-ea"/>
                <a:cs typeface="Calibri"/>
              </a:rPr>
              <a:t> </a:t>
            </a:r>
            <a:endParaRPr kumimoji="0" lang="en-US" sz="1800" b="1" i="0" u="none" strike="noStrike" kern="1200" cap="none" spc="-10" normalizeH="0" baseline="0" noProof="0" dirty="0">
              <a:ln>
                <a:noFill/>
              </a:ln>
              <a:solidFill>
                <a:prstClr val="black"/>
              </a:solidFill>
              <a:effectLst/>
              <a:uLnTx/>
              <a:uFillTx/>
              <a:latin typeface="Calibri"/>
              <a:ea typeface="+mn-ea"/>
              <a:cs typeface="Calibri"/>
            </a:endParaRPr>
          </a:p>
          <a:p>
            <a:pPr marL="0" marR="1905"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7" name="Picture 6">
            <a:extLst>
              <a:ext uri="{FF2B5EF4-FFF2-40B4-BE49-F238E27FC236}">
                <a16:creationId xmlns:a16="http://schemas.microsoft.com/office/drawing/2014/main" id="{26417920-590D-43A3-AD34-0664BAF2A5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Tree>
    <p:extLst>
      <p:ext uri="{BB962C8B-B14F-4D97-AF65-F5344CB8AC3E}">
        <p14:creationId xmlns:p14="http://schemas.microsoft.com/office/powerpoint/2010/main" val="531857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ject 2"/>
          <p:cNvSpPr txBox="1"/>
          <p:nvPr/>
        </p:nvSpPr>
        <p:spPr>
          <a:xfrm>
            <a:off x="3352800" y="228600"/>
            <a:ext cx="2438400" cy="770930"/>
          </a:xfrm>
          <a:prstGeom prst="rect">
            <a:avLst/>
          </a:prstGeom>
        </p:spPr>
        <p:txBody>
          <a:bodyPr vert="horz" wrap="square" lIns="0" tIns="0" rIns="0" bIns="0" rtlCol="0">
            <a:noAutofit/>
          </a:bodyPr>
          <a:lstStyle/>
          <a:p>
            <a:pPr marL="0" marR="1905"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Agenda</a:t>
            </a:r>
          </a:p>
          <a:p>
            <a:pPr marL="0" marR="1905"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 normalizeH="0" baseline="0" noProof="0" dirty="0">
                <a:ln>
                  <a:noFill/>
                </a:ln>
                <a:solidFill>
                  <a:prstClr val="black"/>
                </a:solidFill>
                <a:effectLst/>
                <a:uLnTx/>
                <a:uFillTx/>
                <a:latin typeface="Calibri"/>
                <a:ea typeface="+mn-ea"/>
                <a:cs typeface="Calibri"/>
              </a:rPr>
              <a:t>January 27, 2022</a:t>
            </a:r>
            <a:r>
              <a:rPr kumimoji="0" sz="1800" b="1" i="0" u="none" strike="noStrike" kern="1200" cap="none" spc="-10" normalizeH="0" baseline="0" noProof="0" dirty="0">
                <a:ln>
                  <a:noFill/>
                </a:ln>
                <a:solidFill>
                  <a:prstClr val="black"/>
                </a:solidFill>
                <a:effectLst/>
                <a:uLnTx/>
                <a:uFillTx/>
                <a:latin typeface="Calibri"/>
                <a:ea typeface="+mn-ea"/>
                <a:cs typeface="Calibri"/>
              </a:rPr>
              <a:t> </a:t>
            </a:r>
            <a:endParaRPr kumimoji="0" lang="en-US" sz="1800" b="1" i="0" u="none" strike="noStrike" kern="1200" cap="none" spc="-10" normalizeH="0" baseline="0" noProof="0" dirty="0">
              <a:ln>
                <a:noFill/>
              </a:ln>
              <a:solidFill>
                <a:prstClr val="black"/>
              </a:solidFill>
              <a:effectLst/>
              <a:uLnTx/>
              <a:uFillTx/>
              <a:latin typeface="Calibri"/>
              <a:ea typeface="+mn-ea"/>
              <a:cs typeface="Calibri"/>
            </a:endParaRPr>
          </a:p>
          <a:p>
            <a:pPr marL="0" marR="1905"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8" name="Picture 7">
            <a:extLst>
              <a:ext uri="{FF2B5EF4-FFF2-40B4-BE49-F238E27FC236}">
                <a16:creationId xmlns:a16="http://schemas.microsoft.com/office/drawing/2014/main" id="{4051F780-3F80-4472-8FE1-E358FD9DC8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7" name="object 2">
            <a:extLst>
              <a:ext uri="{FF2B5EF4-FFF2-40B4-BE49-F238E27FC236}">
                <a16:creationId xmlns:a16="http://schemas.microsoft.com/office/drawing/2014/main" id="{75484704-9B02-455A-89B7-BA00A84A227D}"/>
              </a:ext>
            </a:extLst>
          </p:cNvPr>
          <p:cNvSpPr txBox="1"/>
          <p:nvPr/>
        </p:nvSpPr>
        <p:spPr>
          <a:xfrm>
            <a:off x="1086579" y="1524000"/>
            <a:ext cx="7219221" cy="5234247"/>
          </a:xfrm>
          <a:prstGeom prst="rect">
            <a:avLst/>
          </a:prstGeom>
        </p:spPr>
        <p:txBody>
          <a:bodyPr vert="horz" wrap="square" lIns="0" tIns="0" rIns="0" bIns="0" rtlCol="0">
            <a:noAutofit/>
          </a:bodyPr>
          <a:lstStyle/>
          <a:p>
            <a:pPr marL="342900" marR="0" lvl="0" indent="-342900">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Times New Roman" panose="02020603050405020304" pitchFamily="18" charset="0"/>
                <a:cs typeface="Times New Roman" panose="02020603050405020304" pitchFamily="18" charset="0"/>
              </a:rPr>
              <a:t>Introduction – Committee Membership</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800" b="1" spc="-15" dirty="0">
                <a:effectLst/>
                <a:latin typeface="Calibri" panose="020F0502020204030204" pitchFamily="34" charset="0"/>
                <a:ea typeface="Times New Roman" panose="02020603050405020304" pitchFamily="18" charset="0"/>
                <a:cs typeface="Times New Roman" panose="02020603050405020304" pitchFamily="18" charset="0"/>
              </a:rPr>
              <a:t>Project Process – Overview</a:t>
            </a:r>
          </a:p>
          <a:p>
            <a:pPr marL="342900" marR="0" lvl="0" indent="-342900">
              <a:spcBef>
                <a:spcPts val="0"/>
              </a:spcBef>
              <a:spcAft>
                <a:spcPts val="0"/>
              </a:spcAft>
              <a:buFont typeface="Arial" panose="020B0604020202020204" pitchFamily="34" charset="0"/>
              <a:buChar char="•"/>
              <a:tabLst>
                <a:tab pos="457200" algn="l"/>
              </a:tabLst>
            </a:pPr>
            <a:r>
              <a:rPr lang="en-US" sz="2800" b="1" spc="-15" dirty="0">
                <a:effectLst/>
                <a:latin typeface="Calibri" panose="020F0502020204030204" pitchFamily="34" charset="0"/>
                <a:ea typeface="Times New Roman" panose="02020603050405020304" pitchFamily="18" charset="0"/>
                <a:cs typeface="Times New Roman" panose="02020603050405020304" pitchFamily="18" charset="0"/>
              </a:rPr>
              <a:t>Preliminary Project Timeline</a:t>
            </a:r>
          </a:p>
          <a:p>
            <a:pPr marL="342900" marR="0" lvl="0" indent="-342900">
              <a:spcBef>
                <a:spcPts val="0"/>
              </a:spcBef>
              <a:spcAft>
                <a:spcPts val="0"/>
              </a:spcAft>
              <a:buFont typeface="Arial" panose="020B0604020202020204" pitchFamily="34" charset="0"/>
              <a:buChar char="•"/>
              <a:tabLst>
                <a:tab pos="457200" algn="l"/>
              </a:tabLst>
            </a:pPr>
            <a:r>
              <a:rPr lang="en-US" sz="2800" b="1" spc="-15" dirty="0">
                <a:effectLst/>
                <a:latin typeface="Calibri" panose="020F0502020204030204" pitchFamily="34" charset="0"/>
                <a:ea typeface="Times New Roman" panose="02020603050405020304" pitchFamily="18" charset="0"/>
                <a:cs typeface="Times New Roman" panose="02020603050405020304" pitchFamily="18" charset="0"/>
              </a:rPr>
              <a:t>Committee Role, &amp; Approvals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800" b="1" spc="-15" dirty="0">
                <a:effectLst/>
                <a:latin typeface="Calibri" panose="020F0502020204030204" pitchFamily="34" charset="0"/>
                <a:ea typeface="Times New Roman" panose="02020603050405020304" pitchFamily="18" charset="0"/>
                <a:cs typeface="Times New Roman" panose="02020603050405020304" pitchFamily="18" charset="0"/>
              </a:rPr>
              <a:t>Committee Organization &amp; Recommendations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2800" b="1" i="0" u="none" strike="noStrike" kern="1200" cap="none" spc="-6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Summary of </a:t>
            </a:r>
            <a:r>
              <a:rPr kumimoji="0" lang="en-US" sz="2800" b="1" i="0" u="none" strike="noStrike" kern="1200" cap="none" spc="-1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Work Completed to Date</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2800" b="1" i="0" u="none" strike="noStrike" kern="1200" cap="none" spc="-1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Existing Conditions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kumimoji="0" lang="en-US" sz="2800" b="1" i="0" u="none" strike="noStrike" kern="1200" cap="none" spc="-1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Aligning to MSBA Space Guidelines</a:t>
            </a:r>
            <a:endParaRPr lang="en-US" sz="2800" b="1" spc="-6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800" b="1" spc="-1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Site Review and Opportunities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Meeting and Milestone Dates</a:t>
            </a:r>
          </a:p>
          <a:p>
            <a:pPr marL="342900" marR="0" lvl="0" indent="-342900">
              <a:spcBef>
                <a:spcPts val="0"/>
              </a:spcBef>
              <a:spcAft>
                <a:spcPts val="0"/>
              </a:spcAft>
              <a:buFont typeface="Arial" panose="020B0604020202020204" pitchFamily="34" charset="0"/>
              <a:buChar char="•"/>
              <a:tabLst>
                <a:tab pos="457200" algn="l"/>
              </a:tabLst>
            </a:pPr>
            <a:r>
              <a:rPr lang="en-US" sz="2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Next Steps - Questions &amp; Answers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12700">
              <a:lnSpc>
                <a:spcPct val="100000"/>
              </a:lnSpc>
              <a:spcAft>
                <a:spcPts val="1800"/>
              </a:spcAft>
            </a:pPr>
            <a:endParaRPr lang="en-US" sz="1800" b="1" spc="-5" dirty="0">
              <a:latin typeface="Calibri"/>
              <a:cs typeface="Calibri"/>
            </a:endParaRPr>
          </a:p>
          <a:p>
            <a:pPr marL="12700">
              <a:lnSpc>
                <a:spcPct val="100000"/>
              </a:lnSpc>
              <a:spcAft>
                <a:spcPts val="1800"/>
              </a:spcAft>
            </a:pPr>
            <a:endParaRPr lang="en-US" b="1" spc="-5" dirty="0">
              <a:latin typeface="Calibri"/>
              <a:cs typeface="Calibri"/>
            </a:endParaRPr>
          </a:p>
        </p:txBody>
      </p:sp>
    </p:spTree>
    <p:extLst>
      <p:ext uri="{BB962C8B-B14F-4D97-AF65-F5344CB8AC3E}">
        <p14:creationId xmlns:p14="http://schemas.microsoft.com/office/powerpoint/2010/main" val="1917846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00800" y="99752"/>
            <a:ext cx="25907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ject 2"/>
          <p:cNvSpPr txBox="1"/>
          <p:nvPr/>
        </p:nvSpPr>
        <p:spPr>
          <a:xfrm>
            <a:off x="2933698" y="224135"/>
            <a:ext cx="3276600" cy="770930"/>
          </a:xfrm>
          <a:prstGeom prst="rect">
            <a:avLst/>
          </a:prstGeom>
        </p:spPr>
        <p:txBody>
          <a:bodyPr vert="horz" wrap="square" lIns="0" tIns="0" rIns="0" bIns="0" rtlCol="0">
            <a:noAutofit/>
          </a:bodyPr>
          <a:lstStyle/>
          <a:p>
            <a:pPr marL="0" marR="1905"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HMSBC </a:t>
            </a:r>
          </a:p>
          <a:p>
            <a:pPr marL="0" marR="1905"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a:cs typeface="Calibri"/>
              </a:rPr>
              <a:t>Committee Members</a:t>
            </a:r>
            <a:endParaRPr kumimoji="0" lang="en-US" sz="2800" b="1" i="0" u="none" strike="noStrike" kern="1200" cap="none" spc="0" normalizeH="0" baseline="0" noProof="0" dirty="0">
              <a:ln>
                <a:noFill/>
              </a:ln>
              <a:solidFill>
                <a:prstClr val="black"/>
              </a:solidFill>
              <a:effectLst/>
              <a:uLnTx/>
              <a:uFillTx/>
              <a:latin typeface="Calibri"/>
              <a:ea typeface="+mn-ea"/>
              <a:cs typeface="Calibri"/>
            </a:endParaRPr>
          </a:p>
          <a:p>
            <a:pPr marL="0" marR="1905"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10" normalizeH="0" baseline="0" noProof="0" dirty="0">
                <a:ln>
                  <a:noFill/>
                </a:ln>
                <a:solidFill>
                  <a:prstClr val="black"/>
                </a:solidFill>
                <a:effectLst/>
                <a:uLnTx/>
                <a:uFillTx/>
                <a:latin typeface="Calibri"/>
                <a:ea typeface="+mn-ea"/>
                <a:cs typeface="Calibri"/>
              </a:rPr>
              <a:t> </a:t>
            </a:r>
            <a:endParaRPr kumimoji="0" lang="en-US" sz="1800" b="1" i="0" u="none" strike="noStrike" kern="1200" cap="none" spc="-10" normalizeH="0" baseline="0" noProof="0" dirty="0">
              <a:ln>
                <a:noFill/>
              </a:ln>
              <a:solidFill>
                <a:prstClr val="black"/>
              </a:solidFill>
              <a:effectLst/>
              <a:uLnTx/>
              <a:uFillTx/>
              <a:latin typeface="Calibri"/>
              <a:ea typeface="+mn-ea"/>
              <a:cs typeface="Calibri"/>
            </a:endParaRPr>
          </a:p>
          <a:p>
            <a:pPr marL="0" marR="1905"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8" name="Picture 7">
            <a:extLst>
              <a:ext uri="{FF2B5EF4-FFF2-40B4-BE49-F238E27FC236}">
                <a16:creationId xmlns:a16="http://schemas.microsoft.com/office/drawing/2014/main" id="{4051F780-3F80-4472-8FE1-E358FD9DC8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pic>
        <p:nvPicPr>
          <p:cNvPr id="7" name="Picture 6">
            <a:extLst>
              <a:ext uri="{FF2B5EF4-FFF2-40B4-BE49-F238E27FC236}">
                <a16:creationId xmlns:a16="http://schemas.microsoft.com/office/drawing/2014/main" id="{C2656DF9-FFC5-4A35-83C2-0050B1A0C9AA}"/>
              </a:ext>
            </a:extLst>
          </p:cNvPr>
          <p:cNvPicPr>
            <a:picLocks noChangeAspect="1"/>
          </p:cNvPicPr>
          <p:nvPr/>
        </p:nvPicPr>
        <p:blipFill>
          <a:blip r:embed="rId5"/>
          <a:stretch>
            <a:fillRect/>
          </a:stretch>
        </p:blipFill>
        <p:spPr>
          <a:xfrm>
            <a:off x="1378937" y="1219200"/>
            <a:ext cx="6386126" cy="5181600"/>
          </a:xfrm>
          <a:prstGeom prst="rect">
            <a:avLst/>
          </a:prstGeom>
        </p:spPr>
      </p:pic>
      <p:sp>
        <p:nvSpPr>
          <p:cNvPr id="9" name="TextBox 8">
            <a:extLst>
              <a:ext uri="{FF2B5EF4-FFF2-40B4-BE49-F238E27FC236}">
                <a16:creationId xmlns:a16="http://schemas.microsoft.com/office/drawing/2014/main" id="{9C810826-5176-4B69-B2A7-0CF8C350DDE8}"/>
              </a:ext>
            </a:extLst>
          </p:cNvPr>
          <p:cNvSpPr txBox="1"/>
          <p:nvPr/>
        </p:nvSpPr>
        <p:spPr>
          <a:xfrm>
            <a:off x="1578766" y="6400800"/>
            <a:ext cx="5986463" cy="461665"/>
          </a:xfrm>
          <a:prstGeom prst="rect">
            <a:avLst/>
          </a:prstGeom>
          <a:noFill/>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 School Building Committee composition follows the MSBA model to be consistent with Newton’s other School building projects.  </a:t>
            </a:r>
          </a:p>
        </p:txBody>
      </p:sp>
    </p:spTree>
    <p:extLst>
      <p:ext uri="{BB962C8B-B14F-4D97-AF65-F5344CB8AC3E}">
        <p14:creationId xmlns:p14="http://schemas.microsoft.com/office/powerpoint/2010/main" val="247412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743200" y="248432"/>
            <a:ext cx="3652710" cy="818368"/>
          </a:xfrm>
          <a:prstGeom prst="rect">
            <a:avLst/>
          </a:prstGeom>
        </p:spPr>
        <p:txBody>
          <a:bodyPr vert="horz" wrap="square" lIns="0" tIns="0" rIns="0" bIns="0" rtlCol="0">
            <a:noAutofit/>
          </a:bodyPr>
          <a:lstStyle/>
          <a:p>
            <a:pPr marR="0" algn="ctr">
              <a:lnSpc>
                <a:spcPct val="100000"/>
              </a:lnSpc>
            </a:pPr>
            <a:r>
              <a:rPr lang="en-US" sz="2800" b="1" spc="-20" dirty="0">
                <a:latin typeface="+mj-lt"/>
                <a:cs typeface="Arial Narrow"/>
              </a:rPr>
              <a:t>Project </a:t>
            </a:r>
            <a:r>
              <a:rPr sz="2800" b="1" spc="-20" dirty="0">
                <a:latin typeface="+mj-lt"/>
                <a:cs typeface="Arial Narrow"/>
              </a:rPr>
              <a:t>P</a:t>
            </a:r>
            <a:r>
              <a:rPr sz="2800" b="1" spc="-25" dirty="0">
                <a:latin typeface="+mj-lt"/>
                <a:cs typeface="Arial Narrow"/>
              </a:rPr>
              <a:t>r</a:t>
            </a:r>
            <a:r>
              <a:rPr sz="2800" b="1" spc="-15" dirty="0">
                <a:latin typeface="+mj-lt"/>
                <a:cs typeface="Arial Narrow"/>
              </a:rPr>
              <a:t>oce</a:t>
            </a:r>
            <a:r>
              <a:rPr sz="2800" b="1" spc="-30" dirty="0">
                <a:latin typeface="+mj-lt"/>
                <a:cs typeface="Arial Narrow"/>
              </a:rPr>
              <a:t>s</a:t>
            </a:r>
            <a:r>
              <a:rPr sz="2800" b="1" spc="-15" dirty="0">
                <a:latin typeface="+mj-lt"/>
                <a:cs typeface="Arial Narrow"/>
              </a:rPr>
              <a:t>s</a:t>
            </a:r>
            <a:r>
              <a:rPr sz="2800" b="1" spc="5" dirty="0">
                <a:latin typeface="+mj-lt"/>
                <a:cs typeface="Arial Narrow"/>
              </a:rPr>
              <a:t> </a:t>
            </a:r>
            <a:endParaRPr sz="2800" dirty="0">
              <a:latin typeface="+mj-lt"/>
              <a:cs typeface="Arial Narrow"/>
            </a:endParaRPr>
          </a:p>
          <a:p>
            <a:pPr marL="50165" algn="ctr">
              <a:lnSpc>
                <a:spcPts val="2130"/>
              </a:lnSpc>
            </a:pPr>
            <a:r>
              <a:rPr sz="1800" b="1" spc="0" dirty="0">
                <a:latin typeface="Calibri"/>
                <a:cs typeface="Calibri"/>
              </a:rPr>
              <a:t>O</a:t>
            </a:r>
            <a:r>
              <a:rPr sz="1800" b="1" spc="-20" dirty="0">
                <a:latin typeface="Calibri"/>
                <a:cs typeface="Calibri"/>
              </a:rPr>
              <a:t>v</a:t>
            </a:r>
            <a:r>
              <a:rPr sz="1800" b="1" spc="0" dirty="0">
                <a:latin typeface="Calibri"/>
                <a:cs typeface="Calibri"/>
              </a:rPr>
              <a:t>e</a:t>
            </a:r>
            <a:r>
              <a:rPr sz="1800" b="1" spc="5" dirty="0">
                <a:latin typeface="Calibri"/>
                <a:cs typeface="Calibri"/>
              </a:rPr>
              <a:t>r</a:t>
            </a:r>
            <a:r>
              <a:rPr sz="1800" b="1" spc="0" dirty="0">
                <a:latin typeface="Calibri"/>
                <a:cs typeface="Calibri"/>
              </a:rPr>
              <a:t>view</a:t>
            </a:r>
            <a:endParaRPr sz="1800" dirty="0">
              <a:latin typeface="Calibri"/>
              <a:cs typeface="Calibri"/>
            </a:endParaRPr>
          </a:p>
        </p:txBody>
      </p:sp>
      <p:sp>
        <p:nvSpPr>
          <p:cNvPr id="6" name="object 6"/>
          <p:cNvSpPr txBox="1"/>
          <p:nvPr/>
        </p:nvSpPr>
        <p:spPr>
          <a:xfrm>
            <a:off x="7829041" y="1143000"/>
            <a:ext cx="837565" cy="298450"/>
          </a:xfrm>
          <a:prstGeom prst="rect">
            <a:avLst/>
          </a:prstGeom>
        </p:spPr>
        <p:txBody>
          <a:bodyPr vert="horz" wrap="square" lIns="0" tIns="0" rIns="0" bIns="0" rtlCol="0">
            <a:noAutofit/>
          </a:bodyPr>
          <a:lstStyle/>
          <a:p>
            <a:pPr marL="12700" algn="r">
              <a:lnSpc>
                <a:spcPct val="100000"/>
              </a:lnSpc>
            </a:pPr>
            <a:r>
              <a:rPr sz="1800" dirty="0">
                <a:latin typeface="Calibri"/>
                <a:cs typeface="Calibri"/>
              </a:rPr>
              <a:t>Du</a:t>
            </a:r>
            <a:r>
              <a:rPr sz="1800" spc="-40" dirty="0">
                <a:latin typeface="Calibri"/>
                <a:cs typeface="Calibri"/>
              </a:rPr>
              <a:t>r</a:t>
            </a:r>
            <a:r>
              <a:rPr sz="1800" spc="-15" dirty="0">
                <a:latin typeface="Calibri"/>
                <a:cs typeface="Calibri"/>
              </a:rPr>
              <a:t>a</a:t>
            </a:r>
            <a:r>
              <a:rPr sz="1800" spc="0" dirty="0">
                <a:latin typeface="Calibri"/>
                <a:cs typeface="Calibri"/>
              </a:rPr>
              <a:t>t</a:t>
            </a:r>
            <a:r>
              <a:rPr sz="1800" spc="-10" dirty="0">
                <a:latin typeface="Calibri"/>
                <a:cs typeface="Calibri"/>
              </a:rPr>
              <a:t>i</a:t>
            </a:r>
            <a:r>
              <a:rPr sz="1800" spc="0" dirty="0">
                <a:latin typeface="Calibri"/>
                <a:cs typeface="Calibri"/>
              </a:rPr>
              <a:t>on</a:t>
            </a:r>
            <a:endParaRPr sz="1800" dirty="0">
              <a:latin typeface="Calibri"/>
              <a:cs typeface="Calibri"/>
            </a:endParaRPr>
          </a:p>
        </p:txBody>
      </p:sp>
      <p:sp>
        <p:nvSpPr>
          <p:cNvPr id="7" name="object 7"/>
          <p:cNvSpPr/>
          <p:nvPr/>
        </p:nvSpPr>
        <p:spPr>
          <a:xfrm>
            <a:off x="7852346" y="1441450"/>
            <a:ext cx="812291" cy="0"/>
          </a:xfrm>
          <a:custGeom>
            <a:avLst/>
            <a:gdLst/>
            <a:ahLst/>
            <a:cxnLst/>
            <a:rect l="l" t="t" r="r" b="b"/>
            <a:pathLst>
              <a:path w="812291">
                <a:moveTo>
                  <a:pt x="0" y="0"/>
                </a:moveTo>
                <a:lnTo>
                  <a:pt x="812291" y="0"/>
                </a:lnTo>
              </a:path>
            </a:pathLst>
          </a:custGeom>
          <a:ln w="16510">
            <a:solidFill>
              <a:srgbClr val="000000"/>
            </a:solidFill>
          </a:ln>
        </p:spPr>
        <p:txBody>
          <a:bodyPr wrap="square" lIns="0" tIns="0" rIns="0" bIns="0" rtlCol="0">
            <a:noAutofit/>
          </a:bodyPr>
          <a:lstStyle/>
          <a:p>
            <a:endParaRPr dirty="0"/>
          </a:p>
        </p:txBody>
      </p:sp>
      <p:sp>
        <p:nvSpPr>
          <p:cNvPr id="10" name="object 10"/>
          <p:cNvSpPr/>
          <p:nvPr/>
        </p:nvSpPr>
        <p:spPr>
          <a:xfrm>
            <a:off x="932022" y="1280218"/>
            <a:ext cx="1371650" cy="838200"/>
          </a:xfrm>
          <a:custGeom>
            <a:avLst/>
            <a:gdLst/>
            <a:ahLst/>
            <a:cxnLst/>
            <a:rect l="l" t="t" r="r" b="b"/>
            <a:pathLst>
              <a:path w="1371650" h="838200">
                <a:moveTo>
                  <a:pt x="1231950" y="0"/>
                </a:moveTo>
                <a:lnTo>
                  <a:pt x="131486" y="240"/>
                </a:lnTo>
                <a:lnTo>
                  <a:pt x="89643" y="9252"/>
                </a:lnTo>
                <a:lnTo>
                  <a:pt x="53514" y="29774"/>
                </a:lnTo>
                <a:lnTo>
                  <a:pt x="25157" y="59736"/>
                </a:lnTo>
                <a:lnTo>
                  <a:pt x="6632" y="97068"/>
                </a:lnTo>
                <a:lnTo>
                  <a:pt x="0" y="139700"/>
                </a:lnTo>
                <a:lnTo>
                  <a:pt x="240" y="706765"/>
                </a:lnTo>
                <a:lnTo>
                  <a:pt x="9245" y="748605"/>
                </a:lnTo>
                <a:lnTo>
                  <a:pt x="29759" y="784722"/>
                </a:lnTo>
                <a:lnTo>
                  <a:pt x="59720" y="813063"/>
                </a:lnTo>
                <a:lnTo>
                  <a:pt x="97071" y="831573"/>
                </a:lnTo>
                <a:lnTo>
                  <a:pt x="139750" y="838200"/>
                </a:lnTo>
                <a:lnTo>
                  <a:pt x="1240163" y="837962"/>
                </a:lnTo>
                <a:lnTo>
                  <a:pt x="1281975" y="828973"/>
                </a:lnTo>
                <a:lnTo>
                  <a:pt x="1318101" y="808478"/>
                </a:lnTo>
                <a:lnTo>
                  <a:pt x="1346470" y="778530"/>
                </a:lnTo>
                <a:lnTo>
                  <a:pt x="1365010" y="741186"/>
                </a:lnTo>
                <a:lnTo>
                  <a:pt x="1371650" y="698500"/>
                </a:lnTo>
                <a:lnTo>
                  <a:pt x="1371412" y="131486"/>
                </a:lnTo>
                <a:lnTo>
                  <a:pt x="1362409" y="89674"/>
                </a:lnTo>
                <a:lnTo>
                  <a:pt x="1341889" y="53549"/>
                </a:lnTo>
                <a:lnTo>
                  <a:pt x="1311926" y="25180"/>
                </a:lnTo>
                <a:lnTo>
                  <a:pt x="1274589" y="6640"/>
                </a:lnTo>
                <a:lnTo>
                  <a:pt x="1231950" y="0"/>
                </a:lnTo>
                <a:close/>
              </a:path>
            </a:pathLst>
          </a:custGeom>
          <a:solidFill>
            <a:srgbClr val="548ED4"/>
          </a:solidFill>
        </p:spPr>
        <p:txBody>
          <a:bodyPr wrap="square" lIns="0" tIns="0" rIns="0" bIns="0" rtlCol="0">
            <a:noAutofit/>
          </a:bodyPr>
          <a:lstStyle/>
          <a:p>
            <a:endParaRPr dirty="0"/>
          </a:p>
        </p:txBody>
      </p:sp>
      <p:sp>
        <p:nvSpPr>
          <p:cNvPr id="11" name="object 11"/>
          <p:cNvSpPr/>
          <p:nvPr/>
        </p:nvSpPr>
        <p:spPr>
          <a:xfrm>
            <a:off x="932061" y="1271651"/>
            <a:ext cx="1371650" cy="838200"/>
          </a:xfrm>
          <a:custGeom>
            <a:avLst/>
            <a:gdLst/>
            <a:ahLst/>
            <a:cxnLst/>
            <a:rect l="l" t="t" r="r" b="b"/>
            <a:pathLst>
              <a:path w="1371650" h="838200">
                <a:moveTo>
                  <a:pt x="0" y="139700"/>
                </a:moveTo>
                <a:lnTo>
                  <a:pt x="6632" y="97068"/>
                </a:lnTo>
                <a:lnTo>
                  <a:pt x="25157" y="59736"/>
                </a:lnTo>
                <a:lnTo>
                  <a:pt x="53514" y="29774"/>
                </a:lnTo>
                <a:lnTo>
                  <a:pt x="89643" y="9252"/>
                </a:lnTo>
                <a:lnTo>
                  <a:pt x="131486" y="240"/>
                </a:lnTo>
                <a:lnTo>
                  <a:pt x="1231950" y="0"/>
                </a:lnTo>
                <a:lnTo>
                  <a:pt x="1246624" y="763"/>
                </a:lnTo>
                <a:lnTo>
                  <a:pt x="1287726" y="11600"/>
                </a:lnTo>
                <a:lnTo>
                  <a:pt x="1322835" y="33646"/>
                </a:lnTo>
                <a:lnTo>
                  <a:pt x="1349881" y="64831"/>
                </a:lnTo>
                <a:lnTo>
                  <a:pt x="1366792" y="103082"/>
                </a:lnTo>
                <a:lnTo>
                  <a:pt x="1371650" y="698500"/>
                </a:lnTo>
                <a:lnTo>
                  <a:pt x="1370887" y="713195"/>
                </a:lnTo>
                <a:lnTo>
                  <a:pt x="1360050" y="754329"/>
                </a:lnTo>
                <a:lnTo>
                  <a:pt x="1338003" y="789436"/>
                </a:lnTo>
                <a:lnTo>
                  <a:pt x="1306819" y="816461"/>
                </a:lnTo>
                <a:lnTo>
                  <a:pt x="1268568" y="833349"/>
                </a:lnTo>
                <a:lnTo>
                  <a:pt x="139750" y="838200"/>
                </a:lnTo>
                <a:lnTo>
                  <a:pt x="125059" y="837438"/>
                </a:lnTo>
                <a:lnTo>
                  <a:pt x="83927" y="826622"/>
                </a:lnTo>
                <a:lnTo>
                  <a:pt x="48810" y="804607"/>
                </a:lnTo>
                <a:lnTo>
                  <a:pt x="21769" y="773446"/>
                </a:lnTo>
                <a:lnTo>
                  <a:pt x="4863" y="735193"/>
                </a:lnTo>
                <a:lnTo>
                  <a:pt x="0" y="139700"/>
                </a:lnTo>
                <a:close/>
              </a:path>
            </a:pathLst>
          </a:custGeom>
          <a:ln w="25400">
            <a:solidFill>
              <a:srgbClr val="385D89"/>
            </a:solidFill>
          </a:ln>
        </p:spPr>
        <p:txBody>
          <a:bodyPr wrap="square" lIns="0" tIns="0" rIns="0" bIns="0" rtlCol="0">
            <a:noAutofit/>
          </a:bodyPr>
          <a:lstStyle/>
          <a:p>
            <a:endParaRPr dirty="0"/>
          </a:p>
        </p:txBody>
      </p:sp>
      <p:sp>
        <p:nvSpPr>
          <p:cNvPr id="12" name="object 12"/>
          <p:cNvSpPr txBox="1"/>
          <p:nvPr/>
        </p:nvSpPr>
        <p:spPr>
          <a:xfrm>
            <a:off x="965308" y="1387134"/>
            <a:ext cx="1320692" cy="572770"/>
          </a:xfrm>
          <a:prstGeom prst="rect">
            <a:avLst/>
          </a:prstGeom>
          <a:ln>
            <a:noFill/>
          </a:ln>
        </p:spPr>
        <p:txBody>
          <a:bodyPr vert="horz" wrap="square" lIns="0" tIns="0" rIns="0" bIns="0" rtlCol="0">
            <a:noAutofit/>
          </a:bodyPr>
          <a:lstStyle/>
          <a:p>
            <a:pPr marL="12700" marR="12700" indent="-12700" algn="ctr">
              <a:lnSpc>
                <a:spcPct val="100000"/>
              </a:lnSpc>
            </a:pPr>
            <a:r>
              <a:rPr sz="1800" b="1" spc="-160" dirty="0">
                <a:solidFill>
                  <a:srgbClr val="FFFFFF"/>
                </a:solidFill>
                <a:latin typeface="Calibri"/>
                <a:cs typeface="Calibri"/>
              </a:rPr>
              <a:t>T</a:t>
            </a:r>
            <a:r>
              <a:rPr sz="1800" b="1" spc="0" dirty="0">
                <a:solidFill>
                  <a:srgbClr val="FFFFFF"/>
                </a:solidFill>
                <a:latin typeface="Calibri"/>
                <a:cs typeface="Calibri"/>
              </a:rPr>
              <a:t>eam</a:t>
            </a:r>
            <a:r>
              <a:rPr lang="en-US" sz="1800" b="1" spc="0" dirty="0">
                <a:solidFill>
                  <a:srgbClr val="FFFFFF"/>
                </a:solidFill>
                <a:latin typeface="Calibri"/>
                <a:cs typeface="Calibri"/>
              </a:rPr>
              <a:t> &amp; SBC </a:t>
            </a:r>
            <a:r>
              <a:rPr sz="1800" b="1" spc="0" dirty="0">
                <a:solidFill>
                  <a:srgbClr val="FFFFFF"/>
                </a:solidFill>
                <a:latin typeface="Calibri"/>
                <a:cs typeface="Calibri"/>
              </a:rPr>
              <a:t>S</a:t>
            </a:r>
            <a:r>
              <a:rPr sz="1800" b="1" spc="5" dirty="0">
                <a:solidFill>
                  <a:srgbClr val="FFFFFF"/>
                </a:solidFill>
                <a:latin typeface="Calibri"/>
                <a:cs typeface="Calibri"/>
              </a:rPr>
              <a:t>e</a:t>
            </a:r>
            <a:r>
              <a:rPr sz="1800" b="1" spc="0" dirty="0">
                <a:solidFill>
                  <a:srgbClr val="FFFFFF"/>
                </a:solidFill>
                <a:latin typeface="Calibri"/>
                <a:cs typeface="Calibri"/>
              </a:rPr>
              <a:t>l</a:t>
            </a:r>
            <a:r>
              <a:rPr sz="1800" b="1" spc="5" dirty="0">
                <a:solidFill>
                  <a:srgbClr val="FFFFFF"/>
                </a:solidFill>
                <a:latin typeface="Calibri"/>
                <a:cs typeface="Calibri"/>
              </a:rPr>
              <a:t>e</a:t>
            </a:r>
            <a:r>
              <a:rPr sz="1800" b="1" spc="-10" dirty="0">
                <a:solidFill>
                  <a:srgbClr val="FFFFFF"/>
                </a:solidFill>
                <a:latin typeface="Calibri"/>
                <a:cs typeface="Calibri"/>
              </a:rPr>
              <a:t>ct</a:t>
            </a:r>
            <a:r>
              <a:rPr sz="1800" b="1" spc="-15" dirty="0">
                <a:solidFill>
                  <a:srgbClr val="FFFFFF"/>
                </a:solidFill>
                <a:latin typeface="Calibri"/>
                <a:cs typeface="Calibri"/>
              </a:rPr>
              <a:t>i</a:t>
            </a:r>
            <a:r>
              <a:rPr sz="1800" b="1" spc="-10" dirty="0">
                <a:solidFill>
                  <a:srgbClr val="FFFFFF"/>
                </a:solidFill>
                <a:latin typeface="Calibri"/>
                <a:cs typeface="Calibri"/>
              </a:rPr>
              <a:t>on</a:t>
            </a:r>
            <a:endParaRPr sz="1800" dirty="0">
              <a:latin typeface="Calibri"/>
              <a:cs typeface="Calibri"/>
            </a:endParaRPr>
          </a:p>
        </p:txBody>
      </p:sp>
      <p:sp>
        <p:nvSpPr>
          <p:cNvPr id="13" name="object 13"/>
          <p:cNvSpPr txBox="1"/>
          <p:nvPr/>
        </p:nvSpPr>
        <p:spPr>
          <a:xfrm>
            <a:off x="7543800" y="1600200"/>
            <a:ext cx="1171576" cy="298450"/>
          </a:xfrm>
          <a:prstGeom prst="rect">
            <a:avLst/>
          </a:prstGeom>
        </p:spPr>
        <p:txBody>
          <a:bodyPr vert="horz" wrap="square" lIns="0" tIns="0" rIns="0" bIns="0" rtlCol="0">
            <a:noAutofit/>
          </a:bodyPr>
          <a:lstStyle/>
          <a:p>
            <a:pPr marL="12700" algn="r">
              <a:lnSpc>
                <a:spcPct val="100000"/>
              </a:lnSpc>
            </a:pPr>
            <a:r>
              <a:rPr sz="1800" spc="-10" dirty="0">
                <a:latin typeface="Calibri"/>
                <a:cs typeface="Calibri"/>
              </a:rPr>
              <a:t> </a:t>
            </a:r>
            <a:r>
              <a:rPr lang="en-US" sz="1800" spc="-10" dirty="0">
                <a:latin typeface="Calibri"/>
                <a:cs typeface="Calibri"/>
              </a:rPr>
              <a:t>3 - mo</a:t>
            </a:r>
            <a:r>
              <a:rPr lang="en-US" sz="1800" spc="-15" dirty="0">
                <a:latin typeface="Calibri"/>
                <a:cs typeface="Calibri"/>
              </a:rPr>
              <a:t>n</a:t>
            </a:r>
            <a:r>
              <a:rPr lang="en-US" sz="1800" spc="0" dirty="0">
                <a:latin typeface="Calibri"/>
                <a:cs typeface="Calibri"/>
              </a:rPr>
              <a:t>ths</a:t>
            </a:r>
            <a:endParaRPr sz="1800" dirty="0">
              <a:latin typeface="Calibri"/>
              <a:cs typeface="Calibri"/>
            </a:endParaRPr>
          </a:p>
        </p:txBody>
      </p:sp>
      <p:sp>
        <p:nvSpPr>
          <p:cNvPr id="14" name="object 14"/>
          <p:cNvSpPr/>
          <p:nvPr/>
        </p:nvSpPr>
        <p:spPr>
          <a:xfrm>
            <a:off x="2022534" y="2219047"/>
            <a:ext cx="1371600" cy="838200"/>
          </a:xfrm>
          <a:custGeom>
            <a:avLst/>
            <a:gdLst/>
            <a:ahLst/>
            <a:cxnLst/>
            <a:rect l="l" t="t" r="r" b="b"/>
            <a:pathLst>
              <a:path w="1371600" h="838200">
                <a:moveTo>
                  <a:pt x="1231900" y="0"/>
                </a:moveTo>
                <a:lnTo>
                  <a:pt x="131474" y="237"/>
                </a:lnTo>
                <a:lnTo>
                  <a:pt x="89623" y="9226"/>
                </a:lnTo>
                <a:lnTo>
                  <a:pt x="53495" y="29721"/>
                </a:lnTo>
                <a:lnTo>
                  <a:pt x="25145" y="59669"/>
                </a:lnTo>
                <a:lnTo>
                  <a:pt x="6628" y="97013"/>
                </a:lnTo>
                <a:lnTo>
                  <a:pt x="0" y="139700"/>
                </a:lnTo>
                <a:lnTo>
                  <a:pt x="237" y="706713"/>
                </a:lnTo>
                <a:lnTo>
                  <a:pt x="9226" y="748525"/>
                </a:lnTo>
                <a:lnTo>
                  <a:pt x="29721" y="784650"/>
                </a:lnTo>
                <a:lnTo>
                  <a:pt x="59669" y="813019"/>
                </a:lnTo>
                <a:lnTo>
                  <a:pt x="97013" y="831559"/>
                </a:lnTo>
                <a:lnTo>
                  <a:pt x="139700" y="838200"/>
                </a:lnTo>
                <a:lnTo>
                  <a:pt x="1240125" y="837961"/>
                </a:lnTo>
                <a:lnTo>
                  <a:pt x="1281976" y="828958"/>
                </a:lnTo>
                <a:lnTo>
                  <a:pt x="1318104" y="808439"/>
                </a:lnTo>
                <a:lnTo>
                  <a:pt x="1346454" y="778475"/>
                </a:lnTo>
                <a:lnTo>
                  <a:pt x="1364971" y="741138"/>
                </a:lnTo>
                <a:lnTo>
                  <a:pt x="1371600" y="698500"/>
                </a:lnTo>
                <a:lnTo>
                  <a:pt x="1371362" y="131474"/>
                </a:lnTo>
                <a:lnTo>
                  <a:pt x="1362373" y="89623"/>
                </a:lnTo>
                <a:lnTo>
                  <a:pt x="1341878" y="53495"/>
                </a:lnTo>
                <a:lnTo>
                  <a:pt x="1311930" y="25145"/>
                </a:lnTo>
                <a:lnTo>
                  <a:pt x="1274586" y="6628"/>
                </a:lnTo>
                <a:lnTo>
                  <a:pt x="1231900" y="0"/>
                </a:lnTo>
                <a:close/>
              </a:path>
            </a:pathLst>
          </a:custGeom>
          <a:solidFill>
            <a:srgbClr val="548ED4"/>
          </a:solidFill>
        </p:spPr>
        <p:txBody>
          <a:bodyPr wrap="square" lIns="0" tIns="0" rIns="0" bIns="0" rtlCol="0">
            <a:noAutofit/>
          </a:bodyPr>
          <a:lstStyle/>
          <a:p>
            <a:endParaRPr dirty="0"/>
          </a:p>
        </p:txBody>
      </p:sp>
      <p:sp>
        <p:nvSpPr>
          <p:cNvPr id="15" name="object 15"/>
          <p:cNvSpPr/>
          <p:nvPr/>
        </p:nvSpPr>
        <p:spPr>
          <a:xfrm>
            <a:off x="2022534" y="2219047"/>
            <a:ext cx="1371600" cy="838200"/>
          </a:xfrm>
          <a:custGeom>
            <a:avLst/>
            <a:gdLst/>
            <a:ahLst/>
            <a:cxnLst/>
            <a:rect l="l" t="t" r="r" b="b"/>
            <a:pathLst>
              <a:path w="1371600" h="838200">
                <a:moveTo>
                  <a:pt x="0" y="139700"/>
                </a:moveTo>
                <a:lnTo>
                  <a:pt x="6628" y="97013"/>
                </a:lnTo>
                <a:lnTo>
                  <a:pt x="25145" y="59669"/>
                </a:lnTo>
                <a:lnTo>
                  <a:pt x="53495" y="29721"/>
                </a:lnTo>
                <a:lnTo>
                  <a:pt x="89623" y="9226"/>
                </a:lnTo>
                <a:lnTo>
                  <a:pt x="131474" y="237"/>
                </a:lnTo>
                <a:lnTo>
                  <a:pt x="1231900" y="0"/>
                </a:lnTo>
                <a:lnTo>
                  <a:pt x="1246595" y="761"/>
                </a:lnTo>
                <a:lnTo>
                  <a:pt x="1287729" y="11581"/>
                </a:lnTo>
                <a:lnTo>
                  <a:pt x="1322836" y="33604"/>
                </a:lnTo>
                <a:lnTo>
                  <a:pt x="1349861" y="64775"/>
                </a:lnTo>
                <a:lnTo>
                  <a:pt x="1366749" y="103039"/>
                </a:lnTo>
                <a:lnTo>
                  <a:pt x="1371600" y="698500"/>
                </a:lnTo>
                <a:lnTo>
                  <a:pt x="1370838" y="713174"/>
                </a:lnTo>
                <a:lnTo>
                  <a:pt x="1360018" y="754275"/>
                </a:lnTo>
                <a:lnTo>
                  <a:pt x="1337995" y="789384"/>
                </a:lnTo>
                <a:lnTo>
                  <a:pt x="1306824" y="816430"/>
                </a:lnTo>
                <a:lnTo>
                  <a:pt x="1268560" y="833341"/>
                </a:lnTo>
                <a:lnTo>
                  <a:pt x="139700" y="838200"/>
                </a:lnTo>
                <a:lnTo>
                  <a:pt x="125004" y="837436"/>
                </a:lnTo>
                <a:lnTo>
                  <a:pt x="83870" y="826599"/>
                </a:lnTo>
                <a:lnTo>
                  <a:pt x="48763" y="804553"/>
                </a:lnTo>
                <a:lnTo>
                  <a:pt x="21738" y="773368"/>
                </a:lnTo>
                <a:lnTo>
                  <a:pt x="4850" y="735117"/>
                </a:lnTo>
                <a:lnTo>
                  <a:pt x="0" y="139700"/>
                </a:lnTo>
                <a:close/>
              </a:path>
            </a:pathLst>
          </a:custGeom>
          <a:ln w="38100">
            <a:solidFill>
              <a:srgbClr val="FF0000"/>
            </a:solidFill>
          </a:ln>
        </p:spPr>
        <p:txBody>
          <a:bodyPr wrap="square" lIns="0" tIns="0" rIns="0" bIns="0" rtlCol="0">
            <a:noAutofit/>
          </a:bodyPr>
          <a:lstStyle/>
          <a:p>
            <a:endParaRPr dirty="0"/>
          </a:p>
        </p:txBody>
      </p:sp>
      <p:sp>
        <p:nvSpPr>
          <p:cNvPr id="16" name="object 16"/>
          <p:cNvSpPr txBox="1"/>
          <p:nvPr/>
        </p:nvSpPr>
        <p:spPr>
          <a:xfrm>
            <a:off x="2217351" y="2351762"/>
            <a:ext cx="981075" cy="572770"/>
          </a:xfrm>
          <a:prstGeom prst="rect">
            <a:avLst/>
          </a:prstGeom>
        </p:spPr>
        <p:txBody>
          <a:bodyPr vert="horz" wrap="square" lIns="0" tIns="0" rIns="0" bIns="0" rtlCol="0">
            <a:noAutofit/>
          </a:bodyPr>
          <a:lstStyle/>
          <a:p>
            <a:pPr algn="ctr">
              <a:lnSpc>
                <a:spcPct val="100000"/>
              </a:lnSpc>
            </a:pPr>
            <a:r>
              <a:rPr sz="1800" b="1" spc="-25" dirty="0">
                <a:solidFill>
                  <a:srgbClr val="FFFFFF"/>
                </a:solidFill>
                <a:latin typeface="Calibri"/>
                <a:cs typeface="Calibri"/>
              </a:rPr>
              <a:t>F</a:t>
            </a:r>
            <a:r>
              <a:rPr sz="1800" b="1" spc="0" dirty="0">
                <a:solidFill>
                  <a:srgbClr val="FFFFFF"/>
                </a:solidFill>
                <a:latin typeface="Calibri"/>
                <a:cs typeface="Calibri"/>
              </a:rPr>
              <a:t>easi</a:t>
            </a:r>
            <a:r>
              <a:rPr sz="1800" b="1" spc="5" dirty="0">
                <a:solidFill>
                  <a:srgbClr val="FFFFFF"/>
                </a:solidFill>
                <a:latin typeface="Calibri"/>
                <a:cs typeface="Calibri"/>
              </a:rPr>
              <a:t>b</a:t>
            </a:r>
            <a:r>
              <a:rPr sz="1800" b="1" spc="-20" dirty="0">
                <a:solidFill>
                  <a:srgbClr val="FFFFFF"/>
                </a:solidFill>
                <a:latin typeface="Calibri"/>
                <a:cs typeface="Calibri"/>
              </a:rPr>
              <a:t>il</a:t>
            </a:r>
            <a:r>
              <a:rPr sz="1800" b="1" spc="0" dirty="0">
                <a:solidFill>
                  <a:srgbClr val="FFFFFF"/>
                </a:solidFill>
                <a:latin typeface="Calibri"/>
                <a:cs typeface="Calibri"/>
              </a:rPr>
              <a:t>ity</a:t>
            </a:r>
            <a:endParaRPr sz="1800" dirty="0">
              <a:latin typeface="Calibri"/>
              <a:cs typeface="Calibri"/>
            </a:endParaRPr>
          </a:p>
          <a:p>
            <a:pPr marL="1270" algn="ctr">
              <a:lnSpc>
                <a:spcPct val="100000"/>
              </a:lnSpc>
            </a:pPr>
            <a:r>
              <a:rPr sz="1800" b="1" spc="-10" dirty="0">
                <a:solidFill>
                  <a:srgbClr val="FFFFFF"/>
                </a:solidFill>
                <a:latin typeface="Calibri"/>
                <a:cs typeface="Calibri"/>
              </a:rPr>
              <a:t>Stu</a:t>
            </a:r>
            <a:r>
              <a:rPr sz="1800" b="1" spc="0" dirty="0">
                <a:solidFill>
                  <a:srgbClr val="FFFFFF"/>
                </a:solidFill>
                <a:latin typeface="Calibri"/>
                <a:cs typeface="Calibri"/>
              </a:rPr>
              <a:t>d</a:t>
            </a:r>
            <a:r>
              <a:rPr sz="1800" b="1" spc="-10" dirty="0">
                <a:solidFill>
                  <a:srgbClr val="FFFFFF"/>
                </a:solidFill>
                <a:latin typeface="Calibri"/>
                <a:cs typeface="Calibri"/>
              </a:rPr>
              <a:t>y</a:t>
            </a:r>
            <a:endParaRPr sz="1800" dirty="0">
              <a:latin typeface="Calibri"/>
              <a:cs typeface="Calibri"/>
            </a:endParaRPr>
          </a:p>
        </p:txBody>
      </p:sp>
      <p:sp>
        <p:nvSpPr>
          <p:cNvPr id="17" name="object 17"/>
          <p:cNvSpPr/>
          <p:nvPr/>
        </p:nvSpPr>
        <p:spPr>
          <a:xfrm>
            <a:off x="3051234" y="3114929"/>
            <a:ext cx="1371600" cy="838200"/>
          </a:xfrm>
          <a:custGeom>
            <a:avLst/>
            <a:gdLst/>
            <a:ahLst/>
            <a:cxnLst/>
            <a:rect l="l" t="t" r="r" b="b"/>
            <a:pathLst>
              <a:path w="1371600" h="838200">
                <a:moveTo>
                  <a:pt x="1231900" y="0"/>
                </a:moveTo>
                <a:lnTo>
                  <a:pt x="131474" y="238"/>
                </a:lnTo>
                <a:lnTo>
                  <a:pt x="89623" y="9241"/>
                </a:lnTo>
                <a:lnTo>
                  <a:pt x="53495" y="29760"/>
                </a:lnTo>
                <a:lnTo>
                  <a:pt x="25145" y="59724"/>
                </a:lnTo>
                <a:lnTo>
                  <a:pt x="6628" y="97061"/>
                </a:lnTo>
                <a:lnTo>
                  <a:pt x="0" y="139700"/>
                </a:lnTo>
                <a:lnTo>
                  <a:pt x="237" y="706725"/>
                </a:lnTo>
                <a:lnTo>
                  <a:pt x="9226" y="748576"/>
                </a:lnTo>
                <a:lnTo>
                  <a:pt x="29721" y="784704"/>
                </a:lnTo>
                <a:lnTo>
                  <a:pt x="59669" y="813054"/>
                </a:lnTo>
                <a:lnTo>
                  <a:pt x="97013" y="831571"/>
                </a:lnTo>
                <a:lnTo>
                  <a:pt x="139700" y="838200"/>
                </a:lnTo>
                <a:lnTo>
                  <a:pt x="1240113" y="837962"/>
                </a:lnTo>
                <a:lnTo>
                  <a:pt x="1281925" y="828973"/>
                </a:lnTo>
                <a:lnTo>
                  <a:pt x="1318050" y="808478"/>
                </a:lnTo>
                <a:lnTo>
                  <a:pt x="1346419" y="778530"/>
                </a:lnTo>
                <a:lnTo>
                  <a:pt x="1364959" y="741186"/>
                </a:lnTo>
                <a:lnTo>
                  <a:pt x="1371600" y="698500"/>
                </a:lnTo>
                <a:lnTo>
                  <a:pt x="1371361" y="131486"/>
                </a:lnTo>
                <a:lnTo>
                  <a:pt x="1362358" y="89674"/>
                </a:lnTo>
                <a:lnTo>
                  <a:pt x="1341839" y="53549"/>
                </a:lnTo>
                <a:lnTo>
                  <a:pt x="1311875" y="25180"/>
                </a:lnTo>
                <a:lnTo>
                  <a:pt x="1274538" y="6640"/>
                </a:lnTo>
                <a:lnTo>
                  <a:pt x="1231900" y="0"/>
                </a:lnTo>
                <a:close/>
              </a:path>
            </a:pathLst>
          </a:custGeom>
          <a:solidFill>
            <a:srgbClr val="548ED4"/>
          </a:solidFill>
        </p:spPr>
        <p:txBody>
          <a:bodyPr wrap="square" lIns="0" tIns="0" rIns="0" bIns="0" rtlCol="0">
            <a:noAutofit/>
          </a:bodyPr>
          <a:lstStyle/>
          <a:p>
            <a:endParaRPr dirty="0"/>
          </a:p>
        </p:txBody>
      </p:sp>
      <p:sp>
        <p:nvSpPr>
          <p:cNvPr id="18" name="object 18"/>
          <p:cNvSpPr/>
          <p:nvPr/>
        </p:nvSpPr>
        <p:spPr>
          <a:xfrm>
            <a:off x="3051234" y="3114929"/>
            <a:ext cx="1371600" cy="838200"/>
          </a:xfrm>
          <a:custGeom>
            <a:avLst/>
            <a:gdLst/>
            <a:ahLst/>
            <a:cxnLst/>
            <a:rect l="l" t="t" r="r" b="b"/>
            <a:pathLst>
              <a:path w="1371600" h="838200">
                <a:moveTo>
                  <a:pt x="0" y="139700"/>
                </a:moveTo>
                <a:lnTo>
                  <a:pt x="6628" y="97061"/>
                </a:lnTo>
                <a:lnTo>
                  <a:pt x="25145" y="59724"/>
                </a:lnTo>
                <a:lnTo>
                  <a:pt x="53495" y="29760"/>
                </a:lnTo>
                <a:lnTo>
                  <a:pt x="89623" y="9241"/>
                </a:lnTo>
                <a:lnTo>
                  <a:pt x="131474" y="238"/>
                </a:lnTo>
                <a:lnTo>
                  <a:pt x="1231900" y="0"/>
                </a:lnTo>
                <a:lnTo>
                  <a:pt x="1246574" y="763"/>
                </a:lnTo>
                <a:lnTo>
                  <a:pt x="1287675" y="11600"/>
                </a:lnTo>
                <a:lnTo>
                  <a:pt x="1322784" y="33646"/>
                </a:lnTo>
                <a:lnTo>
                  <a:pt x="1349830" y="64831"/>
                </a:lnTo>
                <a:lnTo>
                  <a:pt x="1366741" y="103082"/>
                </a:lnTo>
                <a:lnTo>
                  <a:pt x="1371600" y="698500"/>
                </a:lnTo>
                <a:lnTo>
                  <a:pt x="1370836" y="713195"/>
                </a:lnTo>
                <a:lnTo>
                  <a:pt x="1359999" y="754329"/>
                </a:lnTo>
                <a:lnTo>
                  <a:pt x="1337953" y="789436"/>
                </a:lnTo>
                <a:lnTo>
                  <a:pt x="1306768" y="816461"/>
                </a:lnTo>
                <a:lnTo>
                  <a:pt x="1268517" y="833349"/>
                </a:lnTo>
                <a:lnTo>
                  <a:pt x="139700" y="838200"/>
                </a:lnTo>
                <a:lnTo>
                  <a:pt x="125004" y="837438"/>
                </a:lnTo>
                <a:lnTo>
                  <a:pt x="83870" y="826618"/>
                </a:lnTo>
                <a:lnTo>
                  <a:pt x="48763" y="804595"/>
                </a:lnTo>
                <a:lnTo>
                  <a:pt x="21738" y="773424"/>
                </a:lnTo>
                <a:lnTo>
                  <a:pt x="4850" y="735160"/>
                </a:lnTo>
                <a:lnTo>
                  <a:pt x="0" y="139700"/>
                </a:lnTo>
                <a:close/>
              </a:path>
            </a:pathLst>
          </a:custGeom>
          <a:ln w="25400">
            <a:solidFill>
              <a:srgbClr val="385D89"/>
            </a:solidFill>
          </a:ln>
        </p:spPr>
        <p:txBody>
          <a:bodyPr wrap="square" lIns="0" tIns="0" rIns="0" bIns="0" rtlCol="0">
            <a:noAutofit/>
          </a:bodyPr>
          <a:lstStyle/>
          <a:p>
            <a:endParaRPr dirty="0"/>
          </a:p>
        </p:txBody>
      </p:sp>
      <p:sp>
        <p:nvSpPr>
          <p:cNvPr id="19" name="object 19"/>
          <p:cNvSpPr txBox="1"/>
          <p:nvPr/>
        </p:nvSpPr>
        <p:spPr>
          <a:xfrm>
            <a:off x="3238431" y="3244956"/>
            <a:ext cx="996950" cy="573405"/>
          </a:xfrm>
          <a:prstGeom prst="rect">
            <a:avLst/>
          </a:prstGeom>
        </p:spPr>
        <p:txBody>
          <a:bodyPr vert="horz" wrap="square" lIns="0" tIns="0" rIns="0" bIns="0" rtlCol="0">
            <a:noAutofit/>
          </a:bodyPr>
          <a:lstStyle/>
          <a:p>
            <a:pPr marL="178435" marR="12700" indent="-166370">
              <a:lnSpc>
                <a:spcPct val="100099"/>
              </a:lnSpc>
            </a:pPr>
            <a:r>
              <a:rPr sz="1800" b="1" spc="-10" dirty="0">
                <a:solidFill>
                  <a:srgbClr val="FFFFFF"/>
                </a:solidFill>
                <a:latin typeface="Calibri"/>
                <a:cs typeface="Calibri"/>
              </a:rPr>
              <a:t>Sc</a:t>
            </a:r>
            <a:r>
              <a:rPr sz="1800" b="1" spc="-5" dirty="0">
                <a:solidFill>
                  <a:srgbClr val="FFFFFF"/>
                </a:solidFill>
                <a:latin typeface="Calibri"/>
                <a:cs typeface="Calibri"/>
              </a:rPr>
              <a:t>h</a:t>
            </a:r>
            <a:r>
              <a:rPr sz="1800" b="1" spc="0" dirty="0">
                <a:solidFill>
                  <a:srgbClr val="FFFFFF"/>
                </a:solidFill>
                <a:latin typeface="Calibri"/>
                <a:cs typeface="Calibri"/>
              </a:rPr>
              <a:t>em</a:t>
            </a:r>
            <a:r>
              <a:rPr sz="1800" b="1" spc="-15" dirty="0">
                <a:solidFill>
                  <a:srgbClr val="FFFFFF"/>
                </a:solidFill>
                <a:latin typeface="Calibri"/>
                <a:cs typeface="Calibri"/>
              </a:rPr>
              <a:t>a</a:t>
            </a:r>
            <a:r>
              <a:rPr sz="1800" b="1" spc="-10" dirty="0">
                <a:solidFill>
                  <a:srgbClr val="FFFFFF"/>
                </a:solidFill>
                <a:latin typeface="Calibri"/>
                <a:cs typeface="Calibri"/>
              </a:rPr>
              <a:t>tic</a:t>
            </a:r>
            <a:r>
              <a:rPr sz="1800" b="1" spc="-5" dirty="0">
                <a:solidFill>
                  <a:srgbClr val="FFFFFF"/>
                </a:solidFill>
                <a:latin typeface="Calibri"/>
                <a:cs typeface="Calibri"/>
              </a:rPr>
              <a:t> De</a:t>
            </a:r>
            <a:r>
              <a:rPr sz="1800" b="1" spc="-10" dirty="0">
                <a:solidFill>
                  <a:srgbClr val="FFFFFF"/>
                </a:solidFill>
                <a:latin typeface="Calibri"/>
                <a:cs typeface="Calibri"/>
              </a:rPr>
              <a:t>sign</a:t>
            </a:r>
            <a:endParaRPr sz="1800" dirty="0">
              <a:latin typeface="Calibri"/>
              <a:cs typeface="Calibri"/>
            </a:endParaRPr>
          </a:p>
        </p:txBody>
      </p:sp>
      <p:sp>
        <p:nvSpPr>
          <p:cNvPr id="20" name="object 20"/>
          <p:cNvSpPr/>
          <p:nvPr/>
        </p:nvSpPr>
        <p:spPr>
          <a:xfrm>
            <a:off x="4043738" y="4114800"/>
            <a:ext cx="1371600" cy="838200"/>
          </a:xfrm>
          <a:custGeom>
            <a:avLst/>
            <a:gdLst/>
            <a:ahLst/>
            <a:cxnLst/>
            <a:rect l="l" t="t" r="r" b="b"/>
            <a:pathLst>
              <a:path w="1371600" h="838200">
                <a:moveTo>
                  <a:pt x="1231900" y="0"/>
                </a:moveTo>
                <a:lnTo>
                  <a:pt x="131486" y="237"/>
                </a:lnTo>
                <a:lnTo>
                  <a:pt x="89674" y="9226"/>
                </a:lnTo>
                <a:lnTo>
                  <a:pt x="53549" y="29721"/>
                </a:lnTo>
                <a:lnTo>
                  <a:pt x="25180" y="59669"/>
                </a:lnTo>
                <a:lnTo>
                  <a:pt x="6640" y="97013"/>
                </a:lnTo>
                <a:lnTo>
                  <a:pt x="0" y="139700"/>
                </a:lnTo>
                <a:lnTo>
                  <a:pt x="238" y="706713"/>
                </a:lnTo>
                <a:lnTo>
                  <a:pt x="9241" y="748525"/>
                </a:lnTo>
                <a:lnTo>
                  <a:pt x="29760" y="784650"/>
                </a:lnTo>
                <a:lnTo>
                  <a:pt x="59724" y="813019"/>
                </a:lnTo>
                <a:lnTo>
                  <a:pt x="97061" y="831559"/>
                </a:lnTo>
                <a:lnTo>
                  <a:pt x="139700" y="838200"/>
                </a:lnTo>
                <a:lnTo>
                  <a:pt x="1240125" y="837961"/>
                </a:lnTo>
                <a:lnTo>
                  <a:pt x="1281976" y="828958"/>
                </a:lnTo>
                <a:lnTo>
                  <a:pt x="1318104" y="808439"/>
                </a:lnTo>
                <a:lnTo>
                  <a:pt x="1346454" y="778475"/>
                </a:lnTo>
                <a:lnTo>
                  <a:pt x="1364971" y="741138"/>
                </a:lnTo>
                <a:lnTo>
                  <a:pt x="1371600" y="698500"/>
                </a:lnTo>
                <a:lnTo>
                  <a:pt x="1371362" y="131474"/>
                </a:lnTo>
                <a:lnTo>
                  <a:pt x="1362373" y="89623"/>
                </a:lnTo>
                <a:lnTo>
                  <a:pt x="1341878" y="53495"/>
                </a:lnTo>
                <a:lnTo>
                  <a:pt x="1311930" y="25145"/>
                </a:lnTo>
                <a:lnTo>
                  <a:pt x="1274586" y="6628"/>
                </a:lnTo>
                <a:lnTo>
                  <a:pt x="1231900" y="0"/>
                </a:lnTo>
                <a:close/>
              </a:path>
            </a:pathLst>
          </a:custGeom>
          <a:solidFill>
            <a:srgbClr val="548ED4"/>
          </a:solidFill>
        </p:spPr>
        <p:txBody>
          <a:bodyPr wrap="square" lIns="0" tIns="0" rIns="0" bIns="0" rtlCol="0">
            <a:noAutofit/>
          </a:bodyPr>
          <a:lstStyle/>
          <a:p>
            <a:endParaRPr dirty="0"/>
          </a:p>
        </p:txBody>
      </p:sp>
      <p:sp>
        <p:nvSpPr>
          <p:cNvPr id="21" name="object 21"/>
          <p:cNvSpPr/>
          <p:nvPr/>
        </p:nvSpPr>
        <p:spPr>
          <a:xfrm>
            <a:off x="4043738" y="4114800"/>
            <a:ext cx="1371600" cy="838200"/>
          </a:xfrm>
          <a:custGeom>
            <a:avLst/>
            <a:gdLst/>
            <a:ahLst/>
            <a:cxnLst/>
            <a:rect l="l" t="t" r="r" b="b"/>
            <a:pathLst>
              <a:path w="1371600" h="838200">
                <a:moveTo>
                  <a:pt x="0" y="139700"/>
                </a:moveTo>
                <a:lnTo>
                  <a:pt x="6640" y="97013"/>
                </a:lnTo>
                <a:lnTo>
                  <a:pt x="25180" y="59669"/>
                </a:lnTo>
                <a:lnTo>
                  <a:pt x="53549" y="29721"/>
                </a:lnTo>
                <a:lnTo>
                  <a:pt x="89674" y="9226"/>
                </a:lnTo>
                <a:lnTo>
                  <a:pt x="131486" y="237"/>
                </a:lnTo>
                <a:lnTo>
                  <a:pt x="1231900" y="0"/>
                </a:lnTo>
                <a:lnTo>
                  <a:pt x="1246595" y="761"/>
                </a:lnTo>
                <a:lnTo>
                  <a:pt x="1287729" y="11581"/>
                </a:lnTo>
                <a:lnTo>
                  <a:pt x="1322836" y="33604"/>
                </a:lnTo>
                <a:lnTo>
                  <a:pt x="1349861" y="64775"/>
                </a:lnTo>
                <a:lnTo>
                  <a:pt x="1366749" y="103039"/>
                </a:lnTo>
                <a:lnTo>
                  <a:pt x="1371600" y="698500"/>
                </a:lnTo>
                <a:lnTo>
                  <a:pt x="1370838" y="713174"/>
                </a:lnTo>
                <a:lnTo>
                  <a:pt x="1360018" y="754275"/>
                </a:lnTo>
                <a:lnTo>
                  <a:pt x="1337995" y="789384"/>
                </a:lnTo>
                <a:lnTo>
                  <a:pt x="1306824" y="816430"/>
                </a:lnTo>
                <a:lnTo>
                  <a:pt x="1268560" y="833341"/>
                </a:lnTo>
                <a:lnTo>
                  <a:pt x="139700" y="838200"/>
                </a:lnTo>
                <a:lnTo>
                  <a:pt x="125025" y="837436"/>
                </a:lnTo>
                <a:lnTo>
                  <a:pt x="83924" y="826599"/>
                </a:lnTo>
                <a:lnTo>
                  <a:pt x="48815" y="804553"/>
                </a:lnTo>
                <a:lnTo>
                  <a:pt x="21769" y="773368"/>
                </a:lnTo>
                <a:lnTo>
                  <a:pt x="4858" y="735117"/>
                </a:lnTo>
                <a:lnTo>
                  <a:pt x="0" y="139700"/>
                </a:lnTo>
                <a:close/>
              </a:path>
            </a:pathLst>
          </a:custGeom>
          <a:ln w="25400">
            <a:solidFill>
              <a:srgbClr val="385D89"/>
            </a:solidFill>
          </a:ln>
        </p:spPr>
        <p:txBody>
          <a:bodyPr wrap="square" lIns="0" tIns="0" rIns="0" bIns="0" rtlCol="0">
            <a:noAutofit/>
          </a:bodyPr>
          <a:lstStyle/>
          <a:p>
            <a:endParaRPr dirty="0"/>
          </a:p>
        </p:txBody>
      </p:sp>
      <p:sp>
        <p:nvSpPr>
          <p:cNvPr id="22" name="object 22"/>
          <p:cNvSpPr txBox="1"/>
          <p:nvPr/>
        </p:nvSpPr>
        <p:spPr>
          <a:xfrm>
            <a:off x="4336347" y="4245609"/>
            <a:ext cx="787400" cy="572770"/>
          </a:xfrm>
          <a:prstGeom prst="rect">
            <a:avLst/>
          </a:prstGeom>
        </p:spPr>
        <p:txBody>
          <a:bodyPr vert="horz" wrap="square" lIns="0" tIns="0" rIns="0" bIns="0" rtlCol="0">
            <a:noAutofit/>
          </a:bodyPr>
          <a:lstStyle/>
          <a:p>
            <a:pPr marL="56515">
              <a:lnSpc>
                <a:spcPct val="100000"/>
              </a:lnSpc>
            </a:pPr>
            <a:r>
              <a:rPr sz="1800" b="1" dirty="0">
                <a:solidFill>
                  <a:srgbClr val="FFFFFF"/>
                </a:solidFill>
                <a:latin typeface="Calibri"/>
                <a:cs typeface="Calibri"/>
              </a:rPr>
              <a:t>P</a:t>
            </a:r>
            <a:r>
              <a:rPr sz="1800" b="1" spc="-30" dirty="0">
                <a:solidFill>
                  <a:srgbClr val="FFFFFF"/>
                </a:solidFill>
                <a:latin typeface="Calibri"/>
                <a:cs typeface="Calibri"/>
              </a:rPr>
              <a:t>r</a:t>
            </a:r>
            <a:r>
              <a:rPr sz="1800" b="1" spc="0" dirty="0">
                <a:solidFill>
                  <a:srgbClr val="FFFFFF"/>
                </a:solidFill>
                <a:latin typeface="Calibri"/>
                <a:cs typeface="Calibri"/>
              </a:rPr>
              <a:t>oject</a:t>
            </a:r>
            <a:endParaRPr sz="1800" dirty="0">
              <a:latin typeface="Calibri"/>
              <a:cs typeface="Calibri"/>
            </a:endParaRPr>
          </a:p>
          <a:p>
            <a:pPr marL="12700">
              <a:lnSpc>
                <a:spcPct val="100000"/>
              </a:lnSpc>
            </a:pPr>
            <a:r>
              <a:rPr sz="1800" b="1" spc="-10" dirty="0">
                <a:solidFill>
                  <a:srgbClr val="FFFFFF"/>
                </a:solidFill>
                <a:latin typeface="Calibri"/>
                <a:cs typeface="Calibri"/>
              </a:rPr>
              <a:t>F</a:t>
            </a:r>
            <a:r>
              <a:rPr sz="1800" b="1" spc="-5" dirty="0">
                <a:solidFill>
                  <a:srgbClr val="FFFFFF"/>
                </a:solidFill>
                <a:latin typeface="Calibri"/>
                <a:cs typeface="Calibri"/>
              </a:rPr>
              <a:t>u</a:t>
            </a:r>
            <a:r>
              <a:rPr sz="1800" b="1" spc="-10" dirty="0">
                <a:solidFill>
                  <a:srgbClr val="FFFFFF"/>
                </a:solidFill>
                <a:latin typeface="Calibri"/>
                <a:cs typeface="Calibri"/>
              </a:rPr>
              <a:t>nding</a:t>
            </a:r>
            <a:endParaRPr sz="1800" dirty="0">
              <a:latin typeface="Calibri"/>
              <a:cs typeface="Calibri"/>
            </a:endParaRPr>
          </a:p>
        </p:txBody>
      </p:sp>
      <p:sp>
        <p:nvSpPr>
          <p:cNvPr id="23" name="object 23"/>
          <p:cNvSpPr/>
          <p:nvPr/>
        </p:nvSpPr>
        <p:spPr>
          <a:xfrm>
            <a:off x="4724400" y="5105400"/>
            <a:ext cx="1905511" cy="398272"/>
          </a:xfrm>
          <a:custGeom>
            <a:avLst/>
            <a:gdLst/>
            <a:ahLst/>
            <a:cxnLst/>
            <a:rect l="l" t="t" r="r" b="b"/>
            <a:pathLst>
              <a:path w="1256792" h="398272">
                <a:moveTo>
                  <a:pt x="1190370" y="0"/>
                </a:moveTo>
                <a:lnTo>
                  <a:pt x="60573" y="244"/>
                </a:lnTo>
                <a:lnTo>
                  <a:pt x="22498" y="16562"/>
                </a:lnTo>
                <a:lnTo>
                  <a:pt x="1576" y="51959"/>
                </a:lnTo>
                <a:lnTo>
                  <a:pt x="0" y="66420"/>
                </a:lnTo>
                <a:lnTo>
                  <a:pt x="235" y="337600"/>
                </a:lnTo>
                <a:lnTo>
                  <a:pt x="16515" y="375733"/>
                </a:lnTo>
                <a:lnTo>
                  <a:pt x="51864" y="396692"/>
                </a:lnTo>
                <a:lnTo>
                  <a:pt x="66293" y="398272"/>
                </a:lnTo>
                <a:lnTo>
                  <a:pt x="1196110" y="398027"/>
                </a:lnTo>
                <a:lnTo>
                  <a:pt x="1234272" y="381721"/>
                </a:lnTo>
                <a:lnTo>
                  <a:pt x="1255215" y="346394"/>
                </a:lnTo>
                <a:lnTo>
                  <a:pt x="1256791" y="331978"/>
                </a:lnTo>
                <a:lnTo>
                  <a:pt x="1256539" y="60584"/>
                </a:lnTo>
                <a:lnTo>
                  <a:pt x="1240194" y="22479"/>
                </a:lnTo>
                <a:lnTo>
                  <a:pt x="1204818" y="1573"/>
                </a:lnTo>
                <a:lnTo>
                  <a:pt x="1190370" y="0"/>
                </a:lnTo>
                <a:close/>
              </a:path>
            </a:pathLst>
          </a:custGeom>
          <a:solidFill>
            <a:srgbClr val="F1F1F1"/>
          </a:solidFill>
        </p:spPr>
        <p:txBody>
          <a:bodyPr wrap="square" lIns="0" tIns="0" rIns="0" bIns="0" rtlCol="0">
            <a:noAutofit/>
          </a:bodyPr>
          <a:lstStyle/>
          <a:p>
            <a:endParaRPr dirty="0"/>
          </a:p>
        </p:txBody>
      </p:sp>
      <p:sp>
        <p:nvSpPr>
          <p:cNvPr id="24" name="object 24"/>
          <p:cNvSpPr/>
          <p:nvPr/>
        </p:nvSpPr>
        <p:spPr>
          <a:xfrm>
            <a:off x="4724400" y="5105400"/>
            <a:ext cx="1905516" cy="398272"/>
          </a:xfrm>
          <a:custGeom>
            <a:avLst/>
            <a:gdLst/>
            <a:ahLst/>
            <a:cxnLst/>
            <a:rect l="l" t="t" r="r" b="b"/>
            <a:pathLst>
              <a:path w="1256792" h="398272">
                <a:moveTo>
                  <a:pt x="0" y="66420"/>
                </a:moveTo>
                <a:lnTo>
                  <a:pt x="13165" y="26692"/>
                </a:lnTo>
                <a:lnTo>
                  <a:pt x="46543" y="3000"/>
                </a:lnTo>
                <a:lnTo>
                  <a:pt x="1190370" y="0"/>
                </a:lnTo>
                <a:lnTo>
                  <a:pt x="1204818" y="1573"/>
                </a:lnTo>
                <a:lnTo>
                  <a:pt x="1240194" y="22479"/>
                </a:lnTo>
                <a:lnTo>
                  <a:pt x="1256539" y="60584"/>
                </a:lnTo>
                <a:lnTo>
                  <a:pt x="1256791" y="331978"/>
                </a:lnTo>
                <a:lnTo>
                  <a:pt x="1255215" y="346394"/>
                </a:lnTo>
                <a:lnTo>
                  <a:pt x="1234272" y="381721"/>
                </a:lnTo>
                <a:lnTo>
                  <a:pt x="1196110" y="398027"/>
                </a:lnTo>
                <a:lnTo>
                  <a:pt x="66293" y="398272"/>
                </a:lnTo>
                <a:lnTo>
                  <a:pt x="51864" y="396692"/>
                </a:lnTo>
                <a:lnTo>
                  <a:pt x="16515" y="375733"/>
                </a:lnTo>
                <a:lnTo>
                  <a:pt x="235" y="337600"/>
                </a:lnTo>
                <a:lnTo>
                  <a:pt x="0" y="66420"/>
                </a:lnTo>
                <a:close/>
              </a:path>
            </a:pathLst>
          </a:custGeom>
          <a:ln w="25400">
            <a:solidFill>
              <a:srgbClr val="385D89"/>
            </a:solidFill>
          </a:ln>
        </p:spPr>
        <p:txBody>
          <a:bodyPr wrap="square" lIns="0" tIns="0" rIns="0" bIns="0" rtlCol="0">
            <a:noAutofit/>
          </a:bodyPr>
          <a:lstStyle/>
          <a:p>
            <a:endParaRPr dirty="0"/>
          </a:p>
        </p:txBody>
      </p:sp>
      <p:sp>
        <p:nvSpPr>
          <p:cNvPr id="25" name="object 25"/>
          <p:cNvSpPr txBox="1"/>
          <p:nvPr/>
        </p:nvSpPr>
        <p:spPr>
          <a:xfrm>
            <a:off x="4862958" y="5171313"/>
            <a:ext cx="1837181" cy="266700"/>
          </a:xfrm>
          <a:prstGeom prst="rect">
            <a:avLst/>
          </a:prstGeom>
        </p:spPr>
        <p:txBody>
          <a:bodyPr vert="horz" wrap="square" lIns="0" tIns="0" rIns="0" bIns="0" rtlCol="0">
            <a:noAutofit/>
          </a:bodyPr>
          <a:lstStyle/>
          <a:p>
            <a:pPr marL="12700">
              <a:lnSpc>
                <a:spcPct val="100000"/>
              </a:lnSpc>
            </a:pPr>
            <a:r>
              <a:rPr sz="1600" b="1" spc="-10" dirty="0">
                <a:latin typeface="Calibri"/>
                <a:cs typeface="Calibri"/>
              </a:rPr>
              <a:t>D</a:t>
            </a:r>
            <a:r>
              <a:rPr lang="en-US" sz="1600" b="1" spc="-10" dirty="0">
                <a:latin typeface="Calibri"/>
                <a:cs typeface="Calibri"/>
              </a:rPr>
              <a:t>esign / D</a:t>
            </a:r>
            <a:r>
              <a:rPr sz="1600" b="1" spc="-5" dirty="0">
                <a:latin typeface="Calibri"/>
                <a:cs typeface="Calibri"/>
              </a:rPr>
              <a:t>o</a:t>
            </a:r>
            <a:r>
              <a:rPr sz="1600" b="1" spc="-10" dirty="0">
                <a:latin typeface="Calibri"/>
                <a:cs typeface="Calibri"/>
              </a:rPr>
              <a:t>c</a:t>
            </a:r>
            <a:r>
              <a:rPr sz="1600" b="1" spc="-15" dirty="0">
                <a:latin typeface="Calibri"/>
                <a:cs typeface="Calibri"/>
              </a:rPr>
              <a:t>ume</a:t>
            </a:r>
            <a:r>
              <a:rPr sz="1600" b="1" spc="-30" dirty="0">
                <a:latin typeface="Calibri"/>
                <a:cs typeface="Calibri"/>
              </a:rPr>
              <a:t>n</a:t>
            </a:r>
            <a:r>
              <a:rPr sz="1600" b="1" spc="-10" dirty="0">
                <a:latin typeface="Calibri"/>
                <a:cs typeface="Calibri"/>
              </a:rPr>
              <a:t>ts</a:t>
            </a:r>
            <a:endParaRPr sz="1600" dirty="0">
              <a:latin typeface="Calibri"/>
              <a:cs typeface="Calibri"/>
            </a:endParaRPr>
          </a:p>
        </p:txBody>
      </p:sp>
      <p:sp>
        <p:nvSpPr>
          <p:cNvPr id="26" name="object 26"/>
          <p:cNvSpPr/>
          <p:nvPr/>
        </p:nvSpPr>
        <p:spPr>
          <a:xfrm>
            <a:off x="5680134" y="5663044"/>
            <a:ext cx="1328547" cy="398322"/>
          </a:xfrm>
          <a:custGeom>
            <a:avLst/>
            <a:gdLst/>
            <a:ahLst/>
            <a:cxnLst/>
            <a:rect l="l" t="t" r="r" b="b"/>
            <a:pathLst>
              <a:path w="1328547" h="398322">
                <a:moveTo>
                  <a:pt x="1262126" y="0"/>
                </a:moveTo>
                <a:lnTo>
                  <a:pt x="60613" y="249"/>
                </a:lnTo>
                <a:lnTo>
                  <a:pt x="22491" y="16583"/>
                </a:lnTo>
                <a:lnTo>
                  <a:pt x="1574" y="51944"/>
                </a:lnTo>
                <a:lnTo>
                  <a:pt x="0" y="66382"/>
                </a:lnTo>
                <a:lnTo>
                  <a:pt x="250" y="337738"/>
                </a:lnTo>
                <a:lnTo>
                  <a:pt x="16590" y="375834"/>
                </a:lnTo>
                <a:lnTo>
                  <a:pt x="51970" y="396748"/>
                </a:lnTo>
                <a:lnTo>
                  <a:pt x="66421" y="398322"/>
                </a:lnTo>
                <a:lnTo>
                  <a:pt x="1267943" y="398071"/>
                </a:lnTo>
                <a:lnTo>
                  <a:pt x="1306059" y="381730"/>
                </a:lnTo>
                <a:lnTo>
                  <a:pt x="1326972" y="346364"/>
                </a:lnTo>
                <a:lnTo>
                  <a:pt x="1328547" y="331927"/>
                </a:lnTo>
                <a:lnTo>
                  <a:pt x="1328297" y="60581"/>
                </a:lnTo>
                <a:lnTo>
                  <a:pt x="1311959" y="22485"/>
                </a:lnTo>
                <a:lnTo>
                  <a:pt x="1276577" y="1574"/>
                </a:lnTo>
                <a:lnTo>
                  <a:pt x="1262126" y="0"/>
                </a:lnTo>
                <a:close/>
              </a:path>
            </a:pathLst>
          </a:custGeom>
          <a:solidFill>
            <a:srgbClr val="F1F1F1"/>
          </a:solidFill>
        </p:spPr>
        <p:txBody>
          <a:bodyPr wrap="square" lIns="0" tIns="0" rIns="0" bIns="0" rtlCol="0">
            <a:noAutofit/>
          </a:bodyPr>
          <a:lstStyle/>
          <a:p>
            <a:endParaRPr dirty="0"/>
          </a:p>
        </p:txBody>
      </p:sp>
      <p:sp>
        <p:nvSpPr>
          <p:cNvPr id="27" name="object 27"/>
          <p:cNvSpPr/>
          <p:nvPr/>
        </p:nvSpPr>
        <p:spPr>
          <a:xfrm>
            <a:off x="5680134" y="5663044"/>
            <a:ext cx="1328547" cy="398322"/>
          </a:xfrm>
          <a:custGeom>
            <a:avLst/>
            <a:gdLst/>
            <a:ahLst/>
            <a:cxnLst/>
            <a:rect l="l" t="t" r="r" b="b"/>
            <a:pathLst>
              <a:path w="1328547" h="398322">
                <a:moveTo>
                  <a:pt x="0" y="66382"/>
                </a:moveTo>
                <a:lnTo>
                  <a:pt x="13157" y="26706"/>
                </a:lnTo>
                <a:lnTo>
                  <a:pt x="46556" y="3017"/>
                </a:lnTo>
                <a:lnTo>
                  <a:pt x="1262126" y="0"/>
                </a:lnTo>
                <a:lnTo>
                  <a:pt x="1276577" y="1574"/>
                </a:lnTo>
                <a:lnTo>
                  <a:pt x="1311959" y="22485"/>
                </a:lnTo>
                <a:lnTo>
                  <a:pt x="1328297" y="60581"/>
                </a:lnTo>
                <a:lnTo>
                  <a:pt x="1328547" y="331927"/>
                </a:lnTo>
                <a:lnTo>
                  <a:pt x="1326972" y="346364"/>
                </a:lnTo>
                <a:lnTo>
                  <a:pt x="1306059" y="381730"/>
                </a:lnTo>
                <a:lnTo>
                  <a:pt x="1267943" y="398071"/>
                </a:lnTo>
                <a:lnTo>
                  <a:pt x="66421" y="398322"/>
                </a:lnTo>
                <a:lnTo>
                  <a:pt x="51970" y="396748"/>
                </a:lnTo>
                <a:lnTo>
                  <a:pt x="16590" y="375834"/>
                </a:lnTo>
                <a:lnTo>
                  <a:pt x="250" y="337738"/>
                </a:lnTo>
                <a:lnTo>
                  <a:pt x="0" y="66382"/>
                </a:lnTo>
                <a:close/>
              </a:path>
            </a:pathLst>
          </a:custGeom>
          <a:ln w="25400">
            <a:solidFill>
              <a:srgbClr val="385D89"/>
            </a:solidFill>
          </a:ln>
        </p:spPr>
        <p:txBody>
          <a:bodyPr wrap="square" lIns="0" tIns="0" rIns="0" bIns="0" rtlCol="0">
            <a:noAutofit/>
          </a:bodyPr>
          <a:lstStyle/>
          <a:p>
            <a:endParaRPr dirty="0"/>
          </a:p>
        </p:txBody>
      </p:sp>
      <p:sp>
        <p:nvSpPr>
          <p:cNvPr id="28" name="object 28"/>
          <p:cNvSpPr txBox="1"/>
          <p:nvPr/>
        </p:nvSpPr>
        <p:spPr>
          <a:xfrm>
            <a:off x="5793037" y="5729122"/>
            <a:ext cx="1102995" cy="266700"/>
          </a:xfrm>
          <a:prstGeom prst="rect">
            <a:avLst/>
          </a:prstGeom>
        </p:spPr>
        <p:txBody>
          <a:bodyPr vert="horz" wrap="square" lIns="0" tIns="0" rIns="0" bIns="0" rtlCol="0">
            <a:noAutofit/>
          </a:bodyPr>
          <a:lstStyle/>
          <a:p>
            <a:pPr marL="12700">
              <a:lnSpc>
                <a:spcPct val="100000"/>
              </a:lnSpc>
            </a:pPr>
            <a:r>
              <a:rPr sz="1600" b="1" spc="-10" dirty="0">
                <a:latin typeface="Calibri"/>
                <a:cs typeface="Calibri"/>
              </a:rPr>
              <a:t>Con</a:t>
            </a:r>
            <a:r>
              <a:rPr sz="1600" b="1" spc="-30" dirty="0">
                <a:latin typeface="Calibri"/>
                <a:cs typeface="Calibri"/>
              </a:rPr>
              <a:t>s</a:t>
            </a:r>
            <a:r>
              <a:rPr sz="1600" b="1" spc="-10" dirty="0">
                <a:latin typeface="Calibri"/>
                <a:cs typeface="Calibri"/>
              </a:rPr>
              <a:t>tr</a:t>
            </a:r>
            <a:r>
              <a:rPr sz="1600" b="1" spc="-20" dirty="0">
                <a:latin typeface="Calibri"/>
                <a:cs typeface="Calibri"/>
              </a:rPr>
              <a:t>u</a:t>
            </a:r>
            <a:r>
              <a:rPr sz="1600" b="1" spc="-10" dirty="0">
                <a:latin typeface="Calibri"/>
                <a:cs typeface="Calibri"/>
              </a:rPr>
              <a:t>cti</a:t>
            </a:r>
            <a:r>
              <a:rPr sz="1600" b="1" spc="-5" dirty="0">
                <a:latin typeface="Calibri"/>
                <a:cs typeface="Calibri"/>
              </a:rPr>
              <a:t>o</a:t>
            </a:r>
            <a:r>
              <a:rPr sz="1600" b="1" spc="-10" dirty="0">
                <a:latin typeface="Calibri"/>
                <a:cs typeface="Calibri"/>
              </a:rPr>
              <a:t>n</a:t>
            </a:r>
            <a:endParaRPr sz="1600" dirty="0">
              <a:latin typeface="Calibri"/>
              <a:cs typeface="Calibri"/>
            </a:endParaRPr>
          </a:p>
        </p:txBody>
      </p:sp>
      <p:sp>
        <p:nvSpPr>
          <p:cNvPr id="29" name="object 29"/>
          <p:cNvSpPr/>
          <p:nvPr/>
        </p:nvSpPr>
        <p:spPr>
          <a:xfrm>
            <a:off x="6218232" y="6248400"/>
            <a:ext cx="1128141" cy="398322"/>
          </a:xfrm>
          <a:custGeom>
            <a:avLst/>
            <a:gdLst/>
            <a:ahLst/>
            <a:cxnLst/>
            <a:rect l="l" t="t" r="r" b="b"/>
            <a:pathLst>
              <a:path w="1128141" h="398322">
                <a:moveTo>
                  <a:pt x="1061847" y="0"/>
                </a:moveTo>
                <a:lnTo>
                  <a:pt x="60603" y="241"/>
                </a:lnTo>
                <a:lnTo>
                  <a:pt x="22510" y="16548"/>
                </a:lnTo>
                <a:lnTo>
                  <a:pt x="1577" y="51931"/>
                </a:lnTo>
                <a:lnTo>
                  <a:pt x="0" y="66382"/>
                </a:lnTo>
                <a:lnTo>
                  <a:pt x="242" y="337641"/>
                </a:lnTo>
                <a:lnTo>
                  <a:pt x="16543" y="375794"/>
                </a:lnTo>
                <a:lnTo>
                  <a:pt x="51875" y="396745"/>
                </a:lnTo>
                <a:lnTo>
                  <a:pt x="66294" y="398322"/>
                </a:lnTo>
                <a:lnTo>
                  <a:pt x="1067547" y="398080"/>
                </a:lnTo>
                <a:lnTo>
                  <a:pt x="1105634" y="381765"/>
                </a:lnTo>
                <a:lnTo>
                  <a:pt x="1126564" y="346378"/>
                </a:lnTo>
                <a:lnTo>
                  <a:pt x="1128141" y="331927"/>
                </a:lnTo>
                <a:lnTo>
                  <a:pt x="1127899" y="60678"/>
                </a:lnTo>
                <a:lnTo>
                  <a:pt x="1111600" y="22524"/>
                </a:lnTo>
                <a:lnTo>
                  <a:pt x="1076267" y="1577"/>
                </a:lnTo>
                <a:lnTo>
                  <a:pt x="1061847" y="0"/>
                </a:lnTo>
                <a:close/>
              </a:path>
            </a:pathLst>
          </a:custGeom>
          <a:solidFill>
            <a:srgbClr val="F1F1F1"/>
          </a:solidFill>
        </p:spPr>
        <p:txBody>
          <a:bodyPr wrap="square" lIns="0" tIns="0" rIns="0" bIns="0" rtlCol="0">
            <a:noAutofit/>
          </a:bodyPr>
          <a:lstStyle/>
          <a:p>
            <a:endParaRPr dirty="0"/>
          </a:p>
        </p:txBody>
      </p:sp>
      <p:sp>
        <p:nvSpPr>
          <p:cNvPr id="30" name="object 30"/>
          <p:cNvSpPr/>
          <p:nvPr/>
        </p:nvSpPr>
        <p:spPr>
          <a:xfrm>
            <a:off x="6218232" y="6248400"/>
            <a:ext cx="1128141" cy="398322"/>
          </a:xfrm>
          <a:custGeom>
            <a:avLst/>
            <a:gdLst/>
            <a:ahLst/>
            <a:cxnLst/>
            <a:rect l="l" t="t" r="r" b="b"/>
            <a:pathLst>
              <a:path w="1128141" h="398322">
                <a:moveTo>
                  <a:pt x="0" y="66382"/>
                </a:moveTo>
                <a:lnTo>
                  <a:pt x="13172" y="26675"/>
                </a:lnTo>
                <a:lnTo>
                  <a:pt x="46566" y="2992"/>
                </a:lnTo>
                <a:lnTo>
                  <a:pt x="1061847" y="0"/>
                </a:lnTo>
                <a:lnTo>
                  <a:pt x="1076267" y="1577"/>
                </a:lnTo>
                <a:lnTo>
                  <a:pt x="1111600" y="22524"/>
                </a:lnTo>
                <a:lnTo>
                  <a:pt x="1127899" y="60678"/>
                </a:lnTo>
                <a:lnTo>
                  <a:pt x="1128141" y="331927"/>
                </a:lnTo>
                <a:lnTo>
                  <a:pt x="1126564" y="346378"/>
                </a:lnTo>
                <a:lnTo>
                  <a:pt x="1105634" y="381765"/>
                </a:lnTo>
                <a:lnTo>
                  <a:pt x="1067547" y="398080"/>
                </a:lnTo>
                <a:lnTo>
                  <a:pt x="66294" y="398322"/>
                </a:lnTo>
                <a:lnTo>
                  <a:pt x="51875" y="396745"/>
                </a:lnTo>
                <a:lnTo>
                  <a:pt x="16543" y="375794"/>
                </a:lnTo>
                <a:lnTo>
                  <a:pt x="242" y="337641"/>
                </a:lnTo>
                <a:lnTo>
                  <a:pt x="0" y="66382"/>
                </a:lnTo>
                <a:close/>
              </a:path>
            </a:pathLst>
          </a:custGeom>
          <a:ln w="25399">
            <a:solidFill>
              <a:srgbClr val="385D89"/>
            </a:solidFill>
          </a:ln>
        </p:spPr>
        <p:txBody>
          <a:bodyPr wrap="square" lIns="0" tIns="0" rIns="0" bIns="0" rtlCol="0">
            <a:noAutofit/>
          </a:bodyPr>
          <a:lstStyle/>
          <a:p>
            <a:endParaRPr dirty="0"/>
          </a:p>
        </p:txBody>
      </p:sp>
      <p:sp>
        <p:nvSpPr>
          <p:cNvPr id="31" name="object 31"/>
          <p:cNvSpPr txBox="1"/>
          <p:nvPr/>
        </p:nvSpPr>
        <p:spPr>
          <a:xfrm>
            <a:off x="6364537" y="6314643"/>
            <a:ext cx="836930" cy="266700"/>
          </a:xfrm>
          <a:prstGeom prst="rect">
            <a:avLst/>
          </a:prstGeom>
        </p:spPr>
        <p:txBody>
          <a:bodyPr vert="horz" wrap="square" lIns="0" tIns="0" rIns="0" bIns="0" rtlCol="0">
            <a:noAutofit/>
          </a:bodyPr>
          <a:lstStyle/>
          <a:p>
            <a:pPr marL="12700">
              <a:lnSpc>
                <a:spcPct val="100000"/>
              </a:lnSpc>
            </a:pPr>
            <a:r>
              <a:rPr sz="1600" b="1" spc="-10" dirty="0">
                <a:latin typeface="Calibri"/>
                <a:cs typeface="Calibri"/>
              </a:rPr>
              <a:t>Close Out</a:t>
            </a:r>
            <a:endParaRPr sz="1600" dirty="0">
              <a:latin typeface="Calibri"/>
              <a:cs typeface="Calibri"/>
            </a:endParaRPr>
          </a:p>
        </p:txBody>
      </p:sp>
      <p:sp>
        <p:nvSpPr>
          <p:cNvPr id="32" name="object 32"/>
          <p:cNvSpPr/>
          <p:nvPr/>
        </p:nvSpPr>
        <p:spPr>
          <a:xfrm>
            <a:off x="3365559" y="3953128"/>
            <a:ext cx="714501" cy="661771"/>
          </a:xfrm>
          <a:custGeom>
            <a:avLst/>
            <a:gdLst/>
            <a:ahLst/>
            <a:cxnLst/>
            <a:rect l="l" t="t" r="r" b="b"/>
            <a:pathLst>
              <a:path w="714501" h="661771">
                <a:moveTo>
                  <a:pt x="665528" y="504825"/>
                </a:moveTo>
                <a:lnTo>
                  <a:pt x="657733" y="504825"/>
                </a:lnTo>
                <a:lnTo>
                  <a:pt x="657733" y="561975"/>
                </a:lnTo>
                <a:lnTo>
                  <a:pt x="552101" y="561975"/>
                </a:lnTo>
                <a:lnTo>
                  <a:pt x="471932" y="608711"/>
                </a:lnTo>
                <a:lnTo>
                  <a:pt x="462957" y="617020"/>
                </a:lnTo>
                <a:lnTo>
                  <a:pt x="458341" y="627909"/>
                </a:lnTo>
                <a:lnTo>
                  <a:pt x="458489" y="639784"/>
                </a:lnTo>
                <a:lnTo>
                  <a:pt x="467203" y="652209"/>
                </a:lnTo>
                <a:lnTo>
                  <a:pt x="477211" y="659431"/>
                </a:lnTo>
                <a:lnTo>
                  <a:pt x="487729" y="661771"/>
                </a:lnTo>
                <a:lnTo>
                  <a:pt x="497973" y="659552"/>
                </a:lnTo>
                <a:lnTo>
                  <a:pt x="500761" y="658114"/>
                </a:lnTo>
                <a:lnTo>
                  <a:pt x="665528" y="561975"/>
                </a:lnTo>
                <a:lnTo>
                  <a:pt x="657733" y="561975"/>
                </a:lnTo>
                <a:lnTo>
                  <a:pt x="665563" y="561954"/>
                </a:lnTo>
                <a:lnTo>
                  <a:pt x="714501" y="533400"/>
                </a:lnTo>
                <a:lnTo>
                  <a:pt x="665528" y="504825"/>
                </a:lnTo>
                <a:close/>
              </a:path>
              <a:path w="714501" h="661771">
                <a:moveTo>
                  <a:pt x="601108" y="533405"/>
                </a:moveTo>
                <a:lnTo>
                  <a:pt x="552136" y="561954"/>
                </a:lnTo>
                <a:lnTo>
                  <a:pt x="657733" y="561975"/>
                </a:lnTo>
                <a:lnTo>
                  <a:pt x="657733" y="558165"/>
                </a:lnTo>
                <a:lnTo>
                  <a:pt x="643382" y="558165"/>
                </a:lnTo>
                <a:lnTo>
                  <a:pt x="601108" y="533405"/>
                </a:lnTo>
                <a:close/>
              </a:path>
              <a:path w="714501" h="661771">
                <a:moveTo>
                  <a:pt x="57150" y="0"/>
                </a:moveTo>
                <a:lnTo>
                  <a:pt x="0" y="0"/>
                </a:lnTo>
                <a:lnTo>
                  <a:pt x="1" y="533405"/>
                </a:lnTo>
                <a:lnTo>
                  <a:pt x="3493" y="547130"/>
                </a:lnTo>
                <a:lnTo>
                  <a:pt x="12742" y="557206"/>
                </a:lnTo>
                <a:lnTo>
                  <a:pt x="25903" y="561852"/>
                </a:lnTo>
                <a:lnTo>
                  <a:pt x="552136" y="561954"/>
                </a:lnTo>
                <a:lnTo>
                  <a:pt x="601108" y="533405"/>
                </a:lnTo>
                <a:lnTo>
                  <a:pt x="57150" y="533400"/>
                </a:lnTo>
                <a:lnTo>
                  <a:pt x="28575" y="504825"/>
                </a:lnTo>
                <a:lnTo>
                  <a:pt x="57150" y="504825"/>
                </a:lnTo>
                <a:lnTo>
                  <a:pt x="57150" y="0"/>
                </a:lnTo>
                <a:close/>
              </a:path>
              <a:path w="714501" h="661771">
                <a:moveTo>
                  <a:pt x="643382" y="508762"/>
                </a:moveTo>
                <a:lnTo>
                  <a:pt x="601108" y="533405"/>
                </a:lnTo>
                <a:lnTo>
                  <a:pt x="643382" y="558165"/>
                </a:lnTo>
                <a:lnTo>
                  <a:pt x="643382" y="508762"/>
                </a:lnTo>
                <a:close/>
              </a:path>
              <a:path w="714501" h="661771">
                <a:moveTo>
                  <a:pt x="657733" y="508762"/>
                </a:moveTo>
                <a:lnTo>
                  <a:pt x="643382" y="508762"/>
                </a:lnTo>
                <a:lnTo>
                  <a:pt x="643382" y="558165"/>
                </a:lnTo>
                <a:lnTo>
                  <a:pt x="657733" y="558165"/>
                </a:lnTo>
                <a:lnTo>
                  <a:pt x="657733" y="508762"/>
                </a:lnTo>
                <a:close/>
              </a:path>
              <a:path w="714501" h="661771">
                <a:moveTo>
                  <a:pt x="489145" y="404961"/>
                </a:moveTo>
                <a:lnTo>
                  <a:pt x="477399" y="406285"/>
                </a:lnTo>
                <a:lnTo>
                  <a:pt x="467116" y="412252"/>
                </a:lnTo>
                <a:lnTo>
                  <a:pt x="460671" y="425700"/>
                </a:lnTo>
                <a:lnTo>
                  <a:pt x="459195" y="437744"/>
                </a:lnTo>
                <a:lnTo>
                  <a:pt x="462052" y="447929"/>
                </a:lnTo>
                <a:lnTo>
                  <a:pt x="468607" y="455801"/>
                </a:lnTo>
                <a:lnTo>
                  <a:pt x="601118" y="533400"/>
                </a:lnTo>
                <a:lnTo>
                  <a:pt x="643382" y="508762"/>
                </a:lnTo>
                <a:lnTo>
                  <a:pt x="657733" y="508762"/>
                </a:lnTo>
                <a:lnTo>
                  <a:pt x="657733" y="504825"/>
                </a:lnTo>
                <a:lnTo>
                  <a:pt x="665528" y="504825"/>
                </a:lnTo>
                <a:lnTo>
                  <a:pt x="500761" y="408686"/>
                </a:lnTo>
                <a:lnTo>
                  <a:pt x="489145" y="404961"/>
                </a:lnTo>
                <a:close/>
              </a:path>
              <a:path w="714501" h="661771">
                <a:moveTo>
                  <a:pt x="57150" y="504825"/>
                </a:moveTo>
                <a:lnTo>
                  <a:pt x="28575" y="504825"/>
                </a:lnTo>
                <a:lnTo>
                  <a:pt x="57150" y="533400"/>
                </a:lnTo>
                <a:lnTo>
                  <a:pt x="57150" y="504825"/>
                </a:lnTo>
                <a:close/>
              </a:path>
              <a:path w="714501" h="661771">
                <a:moveTo>
                  <a:pt x="552310" y="504825"/>
                </a:moveTo>
                <a:lnTo>
                  <a:pt x="57150" y="504825"/>
                </a:lnTo>
                <a:lnTo>
                  <a:pt x="57150" y="533400"/>
                </a:lnTo>
                <a:lnTo>
                  <a:pt x="601098" y="533400"/>
                </a:lnTo>
                <a:lnTo>
                  <a:pt x="552310" y="504825"/>
                </a:lnTo>
                <a:close/>
              </a:path>
            </a:pathLst>
          </a:custGeom>
          <a:solidFill>
            <a:srgbClr val="497DBA"/>
          </a:solidFill>
        </p:spPr>
        <p:txBody>
          <a:bodyPr wrap="square" lIns="0" tIns="0" rIns="0" bIns="0" rtlCol="0">
            <a:noAutofit/>
          </a:bodyPr>
          <a:lstStyle/>
          <a:p>
            <a:endParaRPr dirty="0"/>
          </a:p>
        </p:txBody>
      </p:sp>
      <p:sp>
        <p:nvSpPr>
          <p:cNvPr id="33" name="object 33"/>
          <p:cNvSpPr txBox="1"/>
          <p:nvPr/>
        </p:nvSpPr>
        <p:spPr>
          <a:xfrm>
            <a:off x="6650319" y="2444750"/>
            <a:ext cx="2065056" cy="298450"/>
          </a:xfrm>
          <a:prstGeom prst="rect">
            <a:avLst/>
          </a:prstGeom>
        </p:spPr>
        <p:txBody>
          <a:bodyPr vert="horz" wrap="square" lIns="0" tIns="0" rIns="0" bIns="0" rtlCol="0">
            <a:noAutofit/>
          </a:bodyPr>
          <a:lstStyle/>
          <a:p>
            <a:pPr marL="12700" algn="r">
              <a:lnSpc>
                <a:spcPct val="100000"/>
              </a:lnSpc>
            </a:pPr>
            <a:r>
              <a:rPr sz="1800" spc="-10" dirty="0">
                <a:latin typeface="Calibri"/>
                <a:cs typeface="Calibri"/>
              </a:rPr>
              <a:t> </a:t>
            </a:r>
            <a:r>
              <a:rPr lang="en-US" sz="1800" spc="-10" dirty="0">
                <a:latin typeface="Calibri"/>
                <a:cs typeface="Calibri"/>
              </a:rPr>
              <a:t>6 -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34" name="object 34"/>
          <p:cNvSpPr txBox="1"/>
          <p:nvPr/>
        </p:nvSpPr>
        <p:spPr>
          <a:xfrm>
            <a:off x="7682847" y="3282950"/>
            <a:ext cx="1032528" cy="298450"/>
          </a:xfrm>
          <a:prstGeom prst="rect">
            <a:avLst/>
          </a:prstGeom>
        </p:spPr>
        <p:txBody>
          <a:bodyPr vert="horz" wrap="square" lIns="0" tIns="0" rIns="0" bIns="0" rtlCol="0">
            <a:noAutofit/>
          </a:bodyPr>
          <a:lstStyle/>
          <a:p>
            <a:pPr marL="12700" algn="r">
              <a:lnSpc>
                <a:spcPct val="100000"/>
              </a:lnSpc>
            </a:pPr>
            <a:r>
              <a:rPr lang="en-US" sz="1800" spc="-10" dirty="0">
                <a:latin typeface="Calibri"/>
                <a:cs typeface="Calibri"/>
              </a:rPr>
              <a:t>9 -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35" name="object 35"/>
          <p:cNvSpPr txBox="1"/>
          <p:nvPr/>
        </p:nvSpPr>
        <p:spPr>
          <a:xfrm>
            <a:off x="7339252" y="4349750"/>
            <a:ext cx="1327354" cy="298450"/>
          </a:xfrm>
          <a:prstGeom prst="rect">
            <a:avLst/>
          </a:prstGeom>
        </p:spPr>
        <p:txBody>
          <a:bodyPr vert="horz" wrap="square" lIns="0" tIns="0" rIns="0" bIns="0" rtlCol="0">
            <a:noAutofit/>
          </a:bodyPr>
          <a:lstStyle/>
          <a:p>
            <a:pPr marL="12700" algn="r">
              <a:lnSpc>
                <a:spcPct val="100000"/>
              </a:lnSpc>
            </a:pPr>
            <a:r>
              <a:rPr sz="1800" spc="-10" dirty="0">
                <a:latin typeface="Calibri"/>
                <a:cs typeface="Calibri"/>
              </a:rPr>
              <a:t> </a:t>
            </a:r>
            <a:r>
              <a:rPr lang="en-US" sz="1800" spc="-10" dirty="0">
                <a:latin typeface="Calibri"/>
                <a:cs typeface="Calibri"/>
              </a:rPr>
              <a:t>6 -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36" name="object 36"/>
          <p:cNvSpPr txBox="1"/>
          <p:nvPr/>
        </p:nvSpPr>
        <p:spPr>
          <a:xfrm>
            <a:off x="7233919" y="5128768"/>
            <a:ext cx="1432687" cy="299085"/>
          </a:xfrm>
          <a:prstGeom prst="rect">
            <a:avLst/>
          </a:prstGeom>
        </p:spPr>
        <p:txBody>
          <a:bodyPr vert="horz" wrap="square" lIns="0" tIns="0" rIns="0" bIns="0" rtlCol="0">
            <a:noAutofit/>
          </a:bodyPr>
          <a:lstStyle/>
          <a:p>
            <a:pPr marL="12700" algn="r">
              <a:lnSpc>
                <a:spcPct val="100000"/>
              </a:lnSpc>
            </a:pPr>
            <a:r>
              <a:rPr lang="en-US" sz="1800" dirty="0">
                <a:latin typeface="Calibri"/>
                <a:cs typeface="Calibri"/>
              </a:rPr>
              <a:t>15</a:t>
            </a:r>
            <a:r>
              <a:rPr sz="1800" dirty="0">
                <a:latin typeface="Calibri"/>
                <a:cs typeface="Calibri"/>
              </a:rPr>
              <a:t> </a:t>
            </a:r>
            <a:r>
              <a:rPr lang="en-US" sz="1800" dirty="0">
                <a:latin typeface="Calibri"/>
                <a:cs typeface="Calibri"/>
              </a:rPr>
              <a:t>- </a:t>
            </a:r>
            <a:r>
              <a:rPr sz="1800" dirty="0">
                <a:latin typeface="Calibri"/>
                <a:cs typeface="Calibri"/>
              </a:rPr>
              <a:t>mo</a:t>
            </a:r>
            <a:r>
              <a:rPr sz="1800" spc="-15" dirty="0">
                <a:latin typeface="Calibri"/>
                <a:cs typeface="Calibri"/>
              </a:rPr>
              <a:t>n</a:t>
            </a:r>
            <a:r>
              <a:rPr sz="1800" spc="0" dirty="0">
                <a:latin typeface="Calibri"/>
                <a:cs typeface="Calibri"/>
              </a:rPr>
              <a:t>ths</a:t>
            </a:r>
            <a:endParaRPr sz="1800" dirty="0">
              <a:latin typeface="Calibri"/>
              <a:cs typeface="Calibri"/>
            </a:endParaRPr>
          </a:p>
        </p:txBody>
      </p:sp>
      <p:sp>
        <p:nvSpPr>
          <p:cNvPr id="37" name="object 37"/>
          <p:cNvSpPr txBox="1"/>
          <p:nvPr/>
        </p:nvSpPr>
        <p:spPr>
          <a:xfrm>
            <a:off x="7391401" y="5694578"/>
            <a:ext cx="1323974" cy="298450"/>
          </a:xfrm>
          <a:prstGeom prst="rect">
            <a:avLst/>
          </a:prstGeom>
        </p:spPr>
        <p:txBody>
          <a:bodyPr vert="horz" wrap="square" lIns="0" tIns="0" rIns="0" bIns="0" rtlCol="0">
            <a:noAutofit/>
          </a:bodyPr>
          <a:lstStyle/>
          <a:p>
            <a:pPr marL="12700" algn="r">
              <a:lnSpc>
                <a:spcPct val="100000"/>
              </a:lnSpc>
            </a:pPr>
            <a:r>
              <a:rPr lang="en-US" sz="1800" spc="-10" dirty="0">
                <a:latin typeface="Calibri"/>
                <a:cs typeface="Calibri"/>
              </a:rPr>
              <a:t>21-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38" name="object 38"/>
          <p:cNvSpPr txBox="1"/>
          <p:nvPr/>
        </p:nvSpPr>
        <p:spPr>
          <a:xfrm>
            <a:off x="7764906" y="6295034"/>
            <a:ext cx="901700" cy="298450"/>
          </a:xfrm>
          <a:prstGeom prst="rect">
            <a:avLst/>
          </a:prstGeom>
        </p:spPr>
        <p:txBody>
          <a:bodyPr vert="horz" wrap="square" lIns="0" tIns="0" rIns="0" bIns="0" rtlCol="0">
            <a:noAutofit/>
          </a:bodyPr>
          <a:lstStyle/>
          <a:p>
            <a:pPr marL="12700" algn="r">
              <a:lnSpc>
                <a:spcPct val="100000"/>
              </a:lnSpc>
            </a:pPr>
            <a:r>
              <a:rPr lang="en-US" sz="1800" spc="-10" dirty="0">
                <a:latin typeface="Calibri"/>
                <a:cs typeface="Calibri"/>
              </a:rPr>
              <a:t>2</a:t>
            </a:r>
            <a:r>
              <a:rPr sz="1800" spc="-10" dirty="0">
                <a:latin typeface="Calibri"/>
                <a:cs typeface="Calibri"/>
              </a:rPr>
              <a:t> mon</a:t>
            </a:r>
            <a:r>
              <a:rPr sz="1800" spc="0" dirty="0">
                <a:latin typeface="Calibri"/>
                <a:cs typeface="Calibri"/>
              </a:rPr>
              <a:t>ths</a:t>
            </a:r>
            <a:endParaRPr sz="1800" dirty="0">
              <a:latin typeface="Calibri"/>
              <a:cs typeface="Calibri"/>
            </a:endParaRPr>
          </a:p>
        </p:txBody>
      </p:sp>
      <p:sp>
        <p:nvSpPr>
          <p:cNvPr id="41" name="object 41"/>
          <p:cNvSpPr/>
          <p:nvPr/>
        </p:nvSpPr>
        <p:spPr>
          <a:xfrm>
            <a:off x="5299134" y="5495671"/>
            <a:ext cx="0" cy="351586"/>
          </a:xfrm>
          <a:custGeom>
            <a:avLst/>
            <a:gdLst/>
            <a:ahLst/>
            <a:cxnLst/>
            <a:rect l="l" t="t" r="r" b="b"/>
            <a:pathLst>
              <a:path h="351586">
                <a:moveTo>
                  <a:pt x="0" y="0"/>
                </a:moveTo>
                <a:lnTo>
                  <a:pt x="0" y="351586"/>
                </a:lnTo>
              </a:path>
            </a:pathLst>
          </a:custGeom>
          <a:ln w="57150">
            <a:solidFill>
              <a:srgbClr val="497DBA"/>
            </a:solidFill>
          </a:ln>
        </p:spPr>
        <p:txBody>
          <a:bodyPr wrap="square" lIns="0" tIns="0" rIns="0" bIns="0" rtlCol="0">
            <a:noAutofit/>
          </a:bodyPr>
          <a:lstStyle/>
          <a:p>
            <a:endParaRPr dirty="0"/>
          </a:p>
        </p:txBody>
      </p:sp>
      <p:sp>
        <p:nvSpPr>
          <p:cNvPr id="42" name="object 42"/>
          <p:cNvSpPr/>
          <p:nvPr/>
        </p:nvSpPr>
        <p:spPr>
          <a:xfrm>
            <a:off x="5877111" y="6061367"/>
            <a:ext cx="126" cy="351548"/>
          </a:xfrm>
          <a:custGeom>
            <a:avLst/>
            <a:gdLst/>
            <a:ahLst/>
            <a:cxnLst/>
            <a:rect l="l" t="t" r="r" b="b"/>
            <a:pathLst>
              <a:path w="126" h="351548">
                <a:moveTo>
                  <a:pt x="0" y="0"/>
                </a:moveTo>
                <a:lnTo>
                  <a:pt x="126" y="351548"/>
                </a:lnTo>
              </a:path>
            </a:pathLst>
          </a:custGeom>
          <a:ln w="57150">
            <a:solidFill>
              <a:srgbClr val="497DBA"/>
            </a:solidFill>
          </a:ln>
        </p:spPr>
        <p:txBody>
          <a:bodyPr wrap="square" lIns="0" tIns="0" rIns="0" bIns="0" rtlCol="0">
            <a:noAutofit/>
          </a:bodyPr>
          <a:lstStyle/>
          <a:p>
            <a:endParaRPr dirty="0"/>
          </a:p>
        </p:txBody>
      </p:sp>
      <p:sp>
        <p:nvSpPr>
          <p:cNvPr id="43" name="object 43"/>
          <p:cNvSpPr/>
          <p:nvPr/>
        </p:nvSpPr>
        <p:spPr>
          <a:xfrm>
            <a:off x="5299134" y="5718916"/>
            <a:ext cx="419735" cy="256793"/>
          </a:xfrm>
          <a:custGeom>
            <a:avLst/>
            <a:gdLst/>
            <a:ahLst/>
            <a:cxnLst/>
            <a:rect l="l" t="t" r="r" b="b"/>
            <a:pathLst>
              <a:path w="419735" h="256793">
                <a:moveTo>
                  <a:pt x="306302" y="128334"/>
                </a:moveTo>
                <a:lnTo>
                  <a:pt x="177164" y="203664"/>
                </a:lnTo>
                <a:lnTo>
                  <a:pt x="173713" y="206020"/>
                </a:lnTo>
                <a:lnTo>
                  <a:pt x="167160" y="213893"/>
                </a:lnTo>
                <a:lnTo>
                  <a:pt x="164327" y="224083"/>
                </a:lnTo>
                <a:lnTo>
                  <a:pt x="165844" y="236119"/>
                </a:lnTo>
                <a:lnTo>
                  <a:pt x="172339" y="249532"/>
                </a:lnTo>
                <a:lnTo>
                  <a:pt x="182577" y="255489"/>
                </a:lnTo>
                <a:lnTo>
                  <a:pt x="194324" y="256793"/>
                </a:lnTo>
                <a:lnTo>
                  <a:pt x="205994" y="253029"/>
                </a:lnTo>
                <a:lnTo>
                  <a:pt x="370751" y="156916"/>
                </a:lnTo>
                <a:lnTo>
                  <a:pt x="362965" y="156916"/>
                </a:lnTo>
                <a:lnTo>
                  <a:pt x="362965" y="153017"/>
                </a:lnTo>
                <a:lnTo>
                  <a:pt x="348614" y="153017"/>
                </a:lnTo>
                <a:lnTo>
                  <a:pt x="306302" y="128334"/>
                </a:lnTo>
                <a:close/>
              </a:path>
              <a:path w="419735" h="256793">
                <a:moveTo>
                  <a:pt x="257327" y="99766"/>
                </a:moveTo>
                <a:lnTo>
                  <a:pt x="0" y="99766"/>
                </a:lnTo>
                <a:lnTo>
                  <a:pt x="0" y="156916"/>
                </a:lnTo>
                <a:lnTo>
                  <a:pt x="257305" y="156916"/>
                </a:lnTo>
                <a:lnTo>
                  <a:pt x="306302" y="128334"/>
                </a:lnTo>
                <a:lnTo>
                  <a:pt x="257327" y="99766"/>
                </a:lnTo>
                <a:close/>
              </a:path>
              <a:path w="419735" h="256793">
                <a:moveTo>
                  <a:pt x="370756" y="99766"/>
                </a:moveTo>
                <a:lnTo>
                  <a:pt x="362965" y="99766"/>
                </a:lnTo>
                <a:lnTo>
                  <a:pt x="362965" y="156916"/>
                </a:lnTo>
                <a:lnTo>
                  <a:pt x="370751" y="156916"/>
                </a:lnTo>
                <a:lnTo>
                  <a:pt x="419735" y="128341"/>
                </a:lnTo>
                <a:lnTo>
                  <a:pt x="370756" y="99766"/>
                </a:lnTo>
                <a:close/>
              </a:path>
              <a:path w="419735" h="256793">
                <a:moveTo>
                  <a:pt x="348614" y="103652"/>
                </a:moveTo>
                <a:lnTo>
                  <a:pt x="306302" y="128334"/>
                </a:lnTo>
                <a:lnTo>
                  <a:pt x="348614" y="153017"/>
                </a:lnTo>
                <a:lnTo>
                  <a:pt x="348614" y="103652"/>
                </a:lnTo>
                <a:close/>
              </a:path>
              <a:path w="419735" h="256793">
                <a:moveTo>
                  <a:pt x="362965" y="103652"/>
                </a:moveTo>
                <a:lnTo>
                  <a:pt x="348614" y="103652"/>
                </a:lnTo>
                <a:lnTo>
                  <a:pt x="348614" y="153017"/>
                </a:lnTo>
                <a:lnTo>
                  <a:pt x="362965" y="153017"/>
                </a:lnTo>
                <a:lnTo>
                  <a:pt x="362965" y="103652"/>
                </a:lnTo>
                <a:close/>
              </a:path>
              <a:path w="419735" h="256793">
                <a:moveTo>
                  <a:pt x="192847" y="0"/>
                </a:moveTo>
                <a:lnTo>
                  <a:pt x="182316" y="2349"/>
                </a:lnTo>
                <a:lnTo>
                  <a:pt x="172323" y="9589"/>
                </a:lnTo>
                <a:lnTo>
                  <a:pt x="163645" y="22067"/>
                </a:lnTo>
                <a:lnTo>
                  <a:pt x="163490" y="33914"/>
                </a:lnTo>
                <a:lnTo>
                  <a:pt x="168131" y="44753"/>
                </a:lnTo>
                <a:lnTo>
                  <a:pt x="177164" y="53004"/>
                </a:lnTo>
                <a:lnTo>
                  <a:pt x="306302" y="128334"/>
                </a:lnTo>
                <a:lnTo>
                  <a:pt x="348614" y="103652"/>
                </a:lnTo>
                <a:lnTo>
                  <a:pt x="362965" y="103652"/>
                </a:lnTo>
                <a:lnTo>
                  <a:pt x="362965" y="99766"/>
                </a:lnTo>
                <a:lnTo>
                  <a:pt x="370756" y="99766"/>
                </a:lnTo>
                <a:lnTo>
                  <a:pt x="205994" y="3639"/>
                </a:lnTo>
                <a:lnTo>
                  <a:pt x="203140" y="2190"/>
                </a:lnTo>
                <a:lnTo>
                  <a:pt x="192847" y="0"/>
                </a:lnTo>
                <a:close/>
              </a:path>
            </a:pathLst>
          </a:custGeom>
          <a:solidFill>
            <a:srgbClr val="497DBA"/>
          </a:solidFill>
        </p:spPr>
        <p:txBody>
          <a:bodyPr wrap="square" lIns="0" tIns="0" rIns="0" bIns="0" rtlCol="0">
            <a:noAutofit/>
          </a:bodyPr>
          <a:lstStyle/>
          <a:p>
            <a:endParaRPr dirty="0"/>
          </a:p>
        </p:txBody>
      </p:sp>
      <p:sp>
        <p:nvSpPr>
          <p:cNvPr id="44" name="object 44"/>
          <p:cNvSpPr/>
          <p:nvPr/>
        </p:nvSpPr>
        <p:spPr>
          <a:xfrm>
            <a:off x="5875841" y="6282471"/>
            <a:ext cx="360806" cy="256571"/>
          </a:xfrm>
          <a:custGeom>
            <a:avLst/>
            <a:gdLst/>
            <a:ahLst/>
            <a:cxnLst/>
            <a:rect l="l" t="t" r="r" b="b"/>
            <a:pathLst>
              <a:path w="360806" h="256571">
                <a:moveTo>
                  <a:pt x="197515" y="159851"/>
                </a:moveTo>
                <a:lnTo>
                  <a:pt x="111559" y="204754"/>
                </a:lnTo>
                <a:lnTo>
                  <a:pt x="104584" y="212293"/>
                </a:lnTo>
                <a:lnTo>
                  <a:pt x="101198" y="222345"/>
                </a:lnTo>
                <a:lnTo>
                  <a:pt x="102069" y="234463"/>
                </a:lnTo>
                <a:lnTo>
                  <a:pt x="107866" y="248201"/>
                </a:lnTo>
                <a:lnTo>
                  <a:pt x="117827" y="254685"/>
                </a:lnTo>
                <a:lnTo>
                  <a:pt x="129496" y="256571"/>
                </a:lnTo>
                <a:lnTo>
                  <a:pt x="141350" y="253367"/>
                </a:lnTo>
                <a:lnTo>
                  <a:pt x="311236" y="164924"/>
                </a:lnTo>
                <a:lnTo>
                  <a:pt x="302767" y="164924"/>
                </a:lnTo>
                <a:lnTo>
                  <a:pt x="197515" y="159851"/>
                </a:lnTo>
                <a:close/>
              </a:path>
              <a:path w="360806" h="256571">
                <a:moveTo>
                  <a:pt x="247567" y="133704"/>
                </a:moveTo>
                <a:lnTo>
                  <a:pt x="197515" y="159851"/>
                </a:lnTo>
                <a:lnTo>
                  <a:pt x="302767" y="164924"/>
                </a:lnTo>
                <a:lnTo>
                  <a:pt x="302992" y="160339"/>
                </a:lnTo>
                <a:lnTo>
                  <a:pt x="288543" y="160339"/>
                </a:lnTo>
                <a:lnTo>
                  <a:pt x="247567" y="133704"/>
                </a:lnTo>
                <a:close/>
              </a:path>
              <a:path w="360806" h="256571">
                <a:moveTo>
                  <a:pt x="140337" y="0"/>
                </a:moveTo>
                <a:lnTo>
                  <a:pt x="129769" y="1869"/>
                </a:lnTo>
                <a:lnTo>
                  <a:pt x="119468" y="8629"/>
                </a:lnTo>
                <a:lnTo>
                  <a:pt x="110177" y="20666"/>
                </a:lnTo>
                <a:lnTo>
                  <a:pt x="109485" y="32488"/>
                </a:lnTo>
                <a:lnTo>
                  <a:pt x="113603" y="43530"/>
                </a:lnTo>
                <a:lnTo>
                  <a:pt x="122173" y="52199"/>
                </a:lnTo>
                <a:lnTo>
                  <a:pt x="199943" y="102749"/>
                </a:lnTo>
                <a:lnTo>
                  <a:pt x="305562" y="107837"/>
                </a:lnTo>
                <a:lnTo>
                  <a:pt x="302767" y="164924"/>
                </a:lnTo>
                <a:lnTo>
                  <a:pt x="311236" y="164924"/>
                </a:lnTo>
                <a:lnTo>
                  <a:pt x="360806" y="139117"/>
                </a:lnTo>
                <a:lnTo>
                  <a:pt x="153288" y="4269"/>
                </a:lnTo>
                <a:lnTo>
                  <a:pt x="150431" y="2636"/>
                </a:lnTo>
                <a:lnTo>
                  <a:pt x="140337" y="0"/>
                </a:lnTo>
                <a:close/>
              </a:path>
              <a:path w="360806" h="256571">
                <a:moveTo>
                  <a:pt x="290956" y="111038"/>
                </a:moveTo>
                <a:lnTo>
                  <a:pt x="247567" y="133704"/>
                </a:lnTo>
                <a:lnTo>
                  <a:pt x="288543" y="160339"/>
                </a:lnTo>
                <a:lnTo>
                  <a:pt x="290956" y="111038"/>
                </a:lnTo>
                <a:close/>
              </a:path>
              <a:path w="360806" h="256571">
                <a:moveTo>
                  <a:pt x="305405" y="111038"/>
                </a:moveTo>
                <a:lnTo>
                  <a:pt x="290956" y="111038"/>
                </a:lnTo>
                <a:lnTo>
                  <a:pt x="288543" y="160339"/>
                </a:lnTo>
                <a:lnTo>
                  <a:pt x="302992" y="160339"/>
                </a:lnTo>
                <a:lnTo>
                  <a:pt x="305405" y="111038"/>
                </a:lnTo>
                <a:close/>
              </a:path>
              <a:path w="360806" h="256571">
                <a:moveTo>
                  <a:pt x="2666" y="93245"/>
                </a:moveTo>
                <a:lnTo>
                  <a:pt x="0" y="150332"/>
                </a:lnTo>
                <a:lnTo>
                  <a:pt x="197515" y="159851"/>
                </a:lnTo>
                <a:lnTo>
                  <a:pt x="247567" y="133704"/>
                </a:lnTo>
                <a:lnTo>
                  <a:pt x="199943" y="102749"/>
                </a:lnTo>
                <a:lnTo>
                  <a:pt x="2666" y="93245"/>
                </a:lnTo>
                <a:close/>
              </a:path>
              <a:path w="360806" h="256571">
                <a:moveTo>
                  <a:pt x="199943" y="102749"/>
                </a:moveTo>
                <a:lnTo>
                  <a:pt x="247567" y="133704"/>
                </a:lnTo>
                <a:lnTo>
                  <a:pt x="290956" y="111038"/>
                </a:lnTo>
                <a:lnTo>
                  <a:pt x="305405" y="111038"/>
                </a:lnTo>
                <a:lnTo>
                  <a:pt x="305562" y="107837"/>
                </a:lnTo>
                <a:lnTo>
                  <a:pt x="199943" y="102749"/>
                </a:lnTo>
                <a:close/>
              </a:path>
            </a:pathLst>
          </a:custGeom>
          <a:solidFill>
            <a:srgbClr val="497DBA"/>
          </a:solidFill>
        </p:spPr>
        <p:txBody>
          <a:bodyPr wrap="square" lIns="0" tIns="0" rIns="0" bIns="0" rtlCol="0">
            <a:noAutofit/>
          </a:bodyPr>
          <a:lstStyle/>
          <a:p>
            <a:endParaRP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object 41">
            <a:extLst>
              <a:ext uri="{FF2B5EF4-FFF2-40B4-BE49-F238E27FC236}">
                <a16:creationId xmlns:a16="http://schemas.microsoft.com/office/drawing/2014/main" id="{DFE2C8C0-8F18-45AF-A7D6-4F4AF8A54BA9}"/>
              </a:ext>
            </a:extLst>
          </p:cNvPr>
          <p:cNvSpPr/>
          <p:nvPr/>
        </p:nvSpPr>
        <p:spPr>
          <a:xfrm>
            <a:off x="4311292" y="4957975"/>
            <a:ext cx="0" cy="351586"/>
          </a:xfrm>
          <a:custGeom>
            <a:avLst/>
            <a:gdLst/>
            <a:ahLst/>
            <a:cxnLst/>
            <a:rect l="l" t="t" r="r" b="b"/>
            <a:pathLst>
              <a:path h="351586">
                <a:moveTo>
                  <a:pt x="0" y="0"/>
                </a:moveTo>
                <a:lnTo>
                  <a:pt x="0" y="351586"/>
                </a:lnTo>
              </a:path>
            </a:pathLst>
          </a:custGeom>
          <a:ln w="57150">
            <a:solidFill>
              <a:srgbClr val="497DBA"/>
            </a:solidFill>
          </a:ln>
        </p:spPr>
        <p:txBody>
          <a:bodyPr wrap="square" lIns="0" tIns="0" rIns="0" bIns="0" rtlCol="0">
            <a:noAutofit/>
          </a:bodyPr>
          <a:lstStyle/>
          <a:p>
            <a:endParaRPr dirty="0"/>
          </a:p>
        </p:txBody>
      </p:sp>
      <p:sp>
        <p:nvSpPr>
          <p:cNvPr id="48" name="object 43">
            <a:extLst>
              <a:ext uri="{FF2B5EF4-FFF2-40B4-BE49-F238E27FC236}">
                <a16:creationId xmlns:a16="http://schemas.microsoft.com/office/drawing/2014/main" id="{51763895-0B1C-4AC0-896B-773294F5ABBA}"/>
              </a:ext>
            </a:extLst>
          </p:cNvPr>
          <p:cNvSpPr/>
          <p:nvPr/>
        </p:nvSpPr>
        <p:spPr>
          <a:xfrm>
            <a:off x="4311292" y="5181220"/>
            <a:ext cx="419735" cy="256793"/>
          </a:xfrm>
          <a:custGeom>
            <a:avLst/>
            <a:gdLst/>
            <a:ahLst/>
            <a:cxnLst/>
            <a:rect l="l" t="t" r="r" b="b"/>
            <a:pathLst>
              <a:path w="419735" h="256793">
                <a:moveTo>
                  <a:pt x="306302" y="128334"/>
                </a:moveTo>
                <a:lnTo>
                  <a:pt x="177164" y="203664"/>
                </a:lnTo>
                <a:lnTo>
                  <a:pt x="173713" y="206020"/>
                </a:lnTo>
                <a:lnTo>
                  <a:pt x="167160" y="213893"/>
                </a:lnTo>
                <a:lnTo>
                  <a:pt x="164327" y="224083"/>
                </a:lnTo>
                <a:lnTo>
                  <a:pt x="165844" y="236119"/>
                </a:lnTo>
                <a:lnTo>
                  <a:pt x="172339" y="249532"/>
                </a:lnTo>
                <a:lnTo>
                  <a:pt x="182577" y="255489"/>
                </a:lnTo>
                <a:lnTo>
                  <a:pt x="194324" y="256793"/>
                </a:lnTo>
                <a:lnTo>
                  <a:pt x="205994" y="253029"/>
                </a:lnTo>
                <a:lnTo>
                  <a:pt x="370751" y="156916"/>
                </a:lnTo>
                <a:lnTo>
                  <a:pt x="362965" y="156916"/>
                </a:lnTo>
                <a:lnTo>
                  <a:pt x="362965" y="153017"/>
                </a:lnTo>
                <a:lnTo>
                  <a:pt x="348614" y="153017"/>
                </a:lnTo>
                <a:lnTo>
                  <a:pt x="306302" y="128334"/>
                </a:lnTo>
                <a:close/>
              </a:path>
              <a:path w="419735" h="256793">
                <a:moveTo>
                  <a:pt x="257327" y="99766"/>
                </a:moveTo>
                <a:lnTo>
                  <a:pt x="0" y="99766"/>
                </a:lnTo>
                <a:lnTo>
                  <a:pt x="0" y="156916"/>
                </a:lnTo>
                <a:lnTo>
                  <a:pt x="257305" y="156916"/>
                </a:lnTo>
                <a:lnTo>
                  <a:pt x="306302" y="128334"/>
                </a:lnTo>
                <a:lnTo>
                  <a:pt x="257327" y="99766"/>
                </a:lnTo>
                <a:close/>
              </a:path>
              <a:path w="419735" h="256793">
                <a:moveTo>
                  <a:pt x="370756" y="99766"/>
                </a:moveTo>
                <a:lnTo>
                  <a:pt x="362965" y="99766"/>
                </a:lnTo>
                <a:lnTo>
                  <a:pt x="362965" y="156916"/>
                </a:lnTo>
                <a:lnTo>
                  <a:pt x="370751" y="156916"/>
                </a:lnTo>
                <a:lnTo>
                  <a:pt x="419735" y="128341"/>
                </a:lnTo>
                <a:lnTo>
                  <a:pt x="370756" y="99766"/>
                </a:lnTo>
                <a:close/>
              </a:path>
              <a:path w="419735" h="256793">
                <a:moveTo>
                  <a:pt x="348614" y="103652"/>
                </a:moveTo>
                <a:lnTo>
                  <a:pt x="306302" y="128334"/>
                </a:lnTo>
                <a:lnTo>
                  <a:pt x="348614" y="153017"/>
                </a:lnTo>
                <a:lnTo>
                  <a:pt x="348614" y="103652"/>
                </a:lnTo>
                <a:close/>
              </a:path>
              <a:path w="419735" h="256793">
                <a:moveTo>
                  <a:pt x="362965" y="103652"/>
                </a:moveTo>
                <a:lnTo>
                  <a:pt x="348614" y="103652"/>
                </a:lnTo>
                <a:lnTo>
                  <a:pt x="348614" y="153017"/>
                </a:lnTo>
                <a:lnTo>
                  <a:pt x="362965" y="153017"/>
                </a:lnTo>
                <a:lnTo>
                  <a:pt x="362965" y="103652"/>
                </a:lnTo>
                <a:close/>
              </a:path>
              <a:path w="419735" h="256793">
                <a:moveTo>
                  <a:pt x="192847" y="0"/>
                </a:moveTo>
                <a:lnTo>
                  <a:pt x="182316" y="2349"/>
                </a:lnTo>
                <a:lnTo>
                  <a:pt x="172323" y="9589"/>
                </a:lnTo>
                <a:lnTo>
                  <a:pt x="163645" y="22067"/>
                </a:lnTo>
                <a:lnTo>
                  <a:pt x="163490" y="33914"/>
                </a:lnTo>
                <a:lnTo>
                  <a:pt x="168131" y="44753"/>
                </a:lnTo>
                <a:lnTo>
                  <a:pt x="177164" y="53004"/>
                </a:lnTo>
                <a:lnTo>
                  <a:pt x="306302" y="128334"/>
                </a:lnTo>
                <a:lnTo>
                  <a:pt x="348614" y="103652"/>
                </a:lnTo>
                <a:lnTo>
                  <a:pt x="362965" y="103652"/>
                </a:lnTo>
                <a:lnTo>
                  <a:pt x="362965" y="99766"/>
                </a:lnTo>
                <a:lnTo>
                  <a:pt x="370756" y="99766"/>
                </a:lnTo>
                <a:lnTo>
                  <a:pt x="205994" y="3639"/>
                </a:lnTo>
                <a:lnTo>
                  <a:pt x="203140" y="2190"/>
                </a:lnTo>
                <a:lnTo>
                  <a:pt x="192847" y="0"/>
                </a:lnTo>
                <a:close/>
              </a:path>
            </a:pathLst>
          </a:custGeom>
          <a:solidFill>
            <a:srgbClr val="497DBA"/>
          </a:solidFill>
        </p:spPr>
        <p:txBody>
          <a:bodyPr wrap="square" lIns="0" tIns="0" rIns="0" bIns="0" rtlCol="0">
            <a:noAutofit/>
          </a:bodyPr>
          <a:lstStyle/>
          <a:p>
            <a:endParaRPr dirty="0"/>
          </a:p>
        </p:txBody>
      </p:sp>
      <p:sp>
        <p:nvSpPr>
          <p:cNvPr id="49" name="object 32">
            <a:extLst>
              <a:ext uri="{FF2B5EF4-FFF2-40B4-BE49-F238E27FC236}">
                <a16:creationId xmlns:a16="http://schemas.microsoft.com/office/drawing/2014/main" id="{2C019F6E-167E-4AA3-B754-8ACA39F64CEC}"/>
              </a:ext>
            </a:extLst>
          </p:cNvPr>
          <p:cNvSpPr/>
          <p:nvPr/>
        </p:nvSpPr>
        <p:spPr>
          <a:xfrm>
            <a:off x="2350637" y="3057247"/>
            <a:ext cx="714501" cy="661771"/>
          </a:xfrm>
          <a:custGeom>
            <a:avLst/>
            <a:gdLst/>
            <a:ahLst/>
            <a:cxnLst/>
            <a:rect l="l" t="t" r="r" b="b"/>
            <a:pathLst>
              <a:path w="714501" h="661771">
                <a:moveTo>
                  <a:pt x="665528" y="504825"/>
                </a:moveTo>
                <a:lnTo>
                  <a:pt x="657733" y="504825"/>
                </a:lnTo>
                <a:lnTo>
                  <a:pt x="657733" y="561975"/>
                </a:lnTo>
                <a:lnTo>
                  <a:pt x="552101" y="561975"/>
                </a:lnTo>
                <a:lnTo>
                  <a:pt x="471932" y="608711"/>
                </a:lnTo>
                <a:lnTo>
                  <a:pt x="462957" y="617020"/>
                </a:lnTo>
                <a:lnTo>
                  <a:pt x="458341" y="627909"/>
                </a:lnTo>
                <a:lnTo>
                  <a:pt x="458489" y="639784"/>
                </a:lnTo>
                <a:lnTo>
                  <a:pt x="467203" y="652209"/>
                </a:lnTo>
                <a:lnTo>
                  <a:pt x="477211" y="659431"/>
                </a:lnTo>
                <a:lnTo>
                  <a:pt x="487729" y="661771"/>
                </a:lnTo>
                <a:lnTo>
                  <a:pt x="497973" y="659552"/>
                </a:lnTo>
                <a:lnTo>
                  <a:pt x="500761" y="658114"/>
                </a:lnTo>
                <a:lnTo>
                  <a:pt x="665528" y="561975"/>
                </a:lnTo>
                <a:lnTo>
                  <a:pt x="657733" y="561975"/>
                </a:lnTo>
                <a:lnTo>
                  <a:pt x="665563" y="561954"/>
                </a:lnTo>
                <a:lnTo>
                  <a:pt x="714501" y="533400"/>
                </a:lnTo>
                <a:lnTo>
                  <a:pt x="665528" y="504825"/>
                </a:lnTo>
                <a:close/>
              </a:path>
              <a:path w="714501" h="661771">
                <a:moveTo>
                  <a:pt x="601108" y="533405"/>
                </a:moveTo>
                <a:lnTo>
                  <a:pt x="552136" y="561954"/>
                </a:lnTo>
                <a:lnTo>
                  <a:pt x="657733" y="561975"/>
                </a:lnTo>
                <a:lnTo>
                  <a:pt x="657733" y="558165"/>
                </a:lnTo>
                <a:lnTo>
                  <a:pt x="643382" y="558165"/>
                </a:lnTo>
                <a:lnTo>
                  <a:pt x="601108" y="533405"/>
                </a:lnTo>
                <a:close/>
              </a:path>
              <a:path w="714501" h="661771">
                <a:moveTo>
                  <a:pt x="57150" y="0"/>
                </a:moveTo>
                <a:lnTo>
                  <a:pt x="0" y="0"/>
                </a:lnTo>
                <a:lnTo>
                  <a:pt x="1" y="533405"/>
                </a:lnTo>
                <a:lnTo>
                  <a:pt x="3493" y="547130"/>
                </a:lnTo>
                <a:lnTo>
                  <a:pt x="12742" y="557206"/>
                </a:lnTo>
                <a:lnTo>
                  <a:pt x="25903" y="561852"/>
                </a:lnTo>
                <a:lnTo>
                  <a:pt x="552136" y="561954"/>
                </a:lnTo>
                <a:lnTo>
                  <a:pt x="601108" y="533405"/>
                </a:lnTo>
                <a:lnTo>
                  <a:pt x="57150" y="533400"/>
                </a:lnTo>
                <a:lnTo>
                  <a:pt x="28575" y="504825"/>
                </a:lnTo>
                <a:lnTo>
                  <a:pt x="57150" y="504825"/>
                </a:lnTo>
                <a:lnTo>
                  <a:pt x="57150" y="0"/>
                </a:lnTo>
                <a:close/>
              </a:path>
              <a:path w="714501" h="661771">
                <a:moveTo>
                  <a:pt x="643382" y="508762"/>
                </a:moveTo>
                <a:lnTo>
                  <a:pt x="601108" y="533405"/>
                </a:lnTo>
                <a:lnTo>
                  <a:pt x="643382" y="558165"/>
                </a:lnTo>
                <a:lnTo>
                  <a:pt x="643382" y="508762"/>
                </a:lnTo>
                <a:close/>
              </a:path>
              <a:path w="714501" h="661771">
                <a:moveTo>
                  <a:pt x="657733" y="508762"/>
                </a:moveTo>
                <a:lnTo>
                  <a:pt x="643382" y="508762"/>
                </a:lnTo>
                <a:lnTo>
                  <a:pt x="643382" y="558165"/>
                </a:lnTo>
                <a:lnTo>
                  <a:pt x="657733" y="558165"/>
                </a:lnTo>
                <a:lnTo>
                  <a:pt x="657733" y="508762"/>
                </a:lnTo>
                <a:close/>
              </a:path>
              <a:path w="714501" h="661771">
                <a:moveTo>
                  <a:pt x="489145" y="404961"/>
                </a:moveTo>
                <a:lnTo>
                  <a:pt x="477399" y="406285"/>
                </a:lnTo>
                <a:lnTo>
                  <a:pt x="467116" y="412252"/>
                </a:lnTo>
                <a:lnTo>
                  <a:pt x="460671" y="425700"/>
                </a:lnTo>
                <a:lnTo>
                  <a:pt x="459195" y="437744"/>
                </a:lnTo>
                <a:lnTo>
                  <a:pt x="462052" y="447929"/>
                </a:lnTo>
                <a:lnTo>
                  <a:pt x="468607" y="455801"/>
                </a:lnTo>
                <a:lnTo>
                  <a:pt x="601118" y="533400"/>
                </a:lnTo>
                <a:lnTo>
                  <a:pt x="643382" y="508762"/>
                </a:lnTo>
                <a:lnTo>
                  <a:pt x="657733" y="508762"/>
                </a:lnTo>
                <a:lnTo>
                  <a:pt x="657733" y="504825"/>
                </a:lnTo>
                <a:lnTo>
                  <a:pt x="665528" y="504825"/>
                </a:lnTo>
                <a:lnTo>
                  <a:pt x="500761" y="408686"/>
                </a:lnTo>
                <a:lnTo>
                  <a:pt x="489145" y="404961"/>
                </a:lnTo>
                <a:close/>
              </a:path>
              <a:path w="714501" h="661771">
                <a:moveTo>
                  <a:pt x="57150" y="504825"/>
                </a:moveTo>
                <a:lnTo>
                  <a:pt x="28575" y="504825"/>
                </a:lnTo>
                <a:lnTo>
                  <a:pt x="57150" y="533400"/>
                </a:lnTo>
                <a:lnTo>
                  <a:pt x="57150" y="504825"/>
                </a:lnTo>
                <a:close/>
              </a:path>
              <a:path w="714501" h="661771">
                <a:moveTo>
                  <a:pt x="552310" y="504825"/>
                </a:moveTo>
                <a:lnTo>
                  <a:pt x="57150" y="504825"/>
                </a:lnTo>
                <a:lnTo>
                  <a:pt x="57150" y="533400"/>
                </a:lnTo>
                <a:lnTo>
                  <a:pt x="601098" y="533400"/>
                </a:lnTo>
                <a:lnTo>
                  <a:pt x="552310" y="504825"/>
                </a:lnTo>
                <a:close/>
              </a:path>
            </a:pathLst>
          </a:custGeom>
          <a:solidFill>
            <a:srgbClr val="497DBA"/>
          </a:solidFill>
        </p:spPr>
        <p:txBody>
          <a:bodyPr wrap="square" lIns="0" tIns="0" rIns="0" bIns="0" rtlCol="0">
            <a:noAutofit/>
          </a:bodyPr>
          <a:lstStyle/>
          <a:p>
            <a:endParaRPr dirty="0"/>
          </a:p>
        </p:txBody>
      </p:sp>
      <p:sp>
        <p:nvSpPr>
          <p:cNvPr id="50" name="object 32">
            <a:extLst>
              <a:ext uri="{FF2B5EF4-FFF2-40B4-BE49-F238E27FC236}">
                <a16:creationId xmlns:a16="http://schemas.microsoft.com/office/drawing/2014/main" id="{43A03882-E40F-4BC5-B408-2E97B7313844}"/>
              </a:ext>
            </a:extLst>
          </p:cNvPr>
          <p:cNvSpPr/>
          <p:nvPr/>
        </p:nvSpPr>
        <p:spPr>
          <a:xfrm>
            <a:off x="1307142" y="2126985"/>
            <a:ext cx="714501" cy="661771"/>
          </a:xfrm>
          <a:custGeom>
            <a:avLst/>
            <a:gdLst/>
            <a:ahLst/>
            <a:cxnLst/>
            <a:rect l="l" t="t" r="r" b="b"/>
            <a:pathLst>
              <a:path w="714501" h="661771">
                <a:moveTo>
                  <a:pt x="665528" y="504825"/>
                </a:moveTo>
                <a:lnTo>
                  <a:pt x="657733" y="504825"/>
                </a:lnTo>
                <a:lnTo>
                  <a:pt x="657733" y="561975"/>
                </a:lnTo>
                <a:lnTo>
                  <a:pt x="552101" y="561975"/>
                </a:lnTo>
                <a:lnTo>
                  <a:pt x="471932" y="608711"/>
                </a:lnTo>
                <a:lnTo>
                  <a:pt x="462957" y="617020"/>
                </a:lnTo>
                <a:lnTo>
                  <a:pt x="458341" y="627909"/>
                </a:lnTo>
                <a:lnTo>
                  <a:pt x="458489" y="639784"/>
                </a:lnTo>
                <a:lnTo>
                  <a:pt x="467203" y="652209"/>
                </a:lnTo>
                <a:lnTo>
                  <a:pt x="477211" y="659431"/>
                </a:lnTo>
                <a:lnTo>
                  <a:pt x="487729" y="661771"/>
                </a:lnTo>
                <a:lnTo>
                  <a:pt x="497973" y="659552"/>
                </a:lnTo>
                <a:lnTo>
                  <a:pt x="500761" y="658114"/>
                </a:lnTo>
                <a:lnTo>
                  <a:pt x="665528" y="561975"/>
                </a:lnTo>
                <a:lnTo>
                  <a:pt x="657733" y="561975"/>
                </a:lnTo>
                <a:lnTo>
                  <a:pt x="665563" y="561954"/>
                </a:lnTo>
                <a:lnTo>
                  <a:pt x="714501" y="533400"/>
                </a:lnTo>
                <a:lnTo>
                  <a:pt x="665528" y="504825"/>
                </a:lnTo>
                <a:close/>
              </a:path>
              <a:path w="714501" h="661771">
                <a:moveTo>
                  <a:pt x="601108" y="533405"/>
                </a:moveTo>
                <a:lnTo>
                  <a:pt x="552136" y="561954"/>
                </a:lnTo>
                <a:lnTo>
                  <a:pt x="657733" y="561975"/>
                </a:lnTo>
                <a:lnTo>
                  <a:pt x="657733" y="558165"/>
                </a:lnTo>
                <a:lnTo>
                  <a:pt x="643382" y="558165"/>
                </a:lnTo>
                <a:lnTo>
                  <a:pt x="601108" y="533405"/>
                </a:lnTo>
                <a:close/>
              </a:path>
              <a:path w="714501" h="661771">
                <a:moveTo>
                  <a:pt x="57150" y="0"/>
                </a:moveTo>
                <a:lnTo>
                  <a:pt x="0" y="0"/>
                </a:lnTo>
                <a:lnTo>
                  <a:pt x="1" y="533405"/>
                </a:lnTo>
                <a:lnTo>
                  <a:pt x="3493" y="547130"/>
                </a:lnTo>
                <a:lnTo>
                  <a:pt x="12742" y="557206"/>
                </a:lnTo>
                <a:lnTo>
                  <a:pt x="25903" y="561852"/>
                </a:lnTo>
                <a:lnTo>
                  <a:pt x="552136" y="561954"/>
                </a:lnTo>
                <a:lnTo>
                  <a:pt x="601108" y="533405"/>
                </a:lnTo>
                <a:lnTo>
                  <a:pt x="57150" y="533400"/>
                </a:lnTo>
                <a:lnTo>
                  <a:pt x="28575" y="504825"/>
                </a:lnTo>
                <a:lnTo>
                  <a:pt x="57150" y="504825"/>
                </a:lnTo>
                <a:lnTo>
                  <a:pt x="57150" y="0"/>
                </a:lnTo>
                <a:close/>
              </a:path>
              <a:path w="714501" h="661771">
                <a:moveTo>
                  <a:pt x="643382" y="508762"/>
                </a:moveTo>
                <a:lnTo>
                  <a:pt x="601108" y="533405"/>
                </a:lnTo>
                <a:lnTo>
                  <a:pt x="643382" y="558165"/>
                </a:lnTo>
                <a:lnTo>
                  <a:pt x="643382" y="508762"/>
                </a:lnTo>
                <a:close/>
              </a:path>
              <a:path w="714501" h="661771">
                <a:moveTo>
                  <a:pt x="657733" y="508762"/>
                </a:moveTo>
                <a:lnTo>
                  <a:pt x="643382" y="508762"/>
                </a:lnTo>
                <a:lnTo>
                  <a:pt x="643382" y="558165"/>
                </a:lnTo>
                <a:lnTo>
                  <a:pt x="657733" y="558165"/>
                </a:lnTo>
                <a:lnTo>
                  <a:pt x="657733" y="508762"/>
                </a:lnTo>
                <a:close/>
              </a:path>
              <a:path w="714501" h="661771">
                <a:moveTo>
                  <a:pt x="489145" y="404961"/>
                </a:moveTo>
                <a:lnTo>
                  <a:pt x="477399" y="406285"/>
                </a:lnTo>
                <a:lnTo>
                  <a:pt x="467116" y="412252"/>
                </a:lnTo>
                <a:lnTo>
                  <a:pt x="460671" y="425700"/>
                </a:lnTo>
                <a:lnTo>
                  <a:pt x="459195" y="437744"/>
                </a:lnTo>
                <a:lnTo>
                  <a:pt x="462052" y="447929"/>
                </a:lnTo>
                <a:lnTo>
                  <a:pt x="468607" y="455801"/>
                </a:lnTo>
                <a:lnTo>
                  <a:pt x="601118" y="533400"/>
                </a:lnTo>
                <a:lnTo>
                  <a:pt x="643382" y="508762"/>
                </a:lnTo>
                <a:lnTo>
                  <a:pt x="657733" y="508762"/>
                </a:lnTo>
                <a:lnTo>
                  <a:pt x="657733" y="504825"/>
                </a:lnTo>
                <a:lnTo>
                  <a:pt x="665528" y="504825"/>
                </a:lnTo>
                <a:lnTo>
                  <a:pt x="500761" y="408686"/>
                </a:lnTo>
                <a:lnTo>
                  <a:pt x="489145" y="404961"/>
                </a:lnTo>
                <a:close/>
              </a:path>
              <a:path w="714501" h="661771">
                <a:moveTo>
                  <a:pt x="57150" y="504825"/>
                </a:moveTo>
                <a:lnTo>
                  <a:pt x="28575" y="504825"/>
                </a:lnTo>
                <a:lnTo>
                  <a:pt x="57150" y="533400"/>
                </a:lnTo>
                <a:lnTo>
                  <a:pt x="57150" y="504825"/>
                </a:lnTo>
                <a:close/>
              </a:path>
              <a:path w="714501" h="661771">
                <a:moveTo>
                  <a:pt x="552310" y="504825"/>
                </a:moveTo>
                <a:lnTo>
                  <a:pt x="57150" y="504825"/>
                </a:lnTo>
                <a:lnTo>
                  <a:pt x="57150" y="533400"/>
                </a:lnTo>
                <a:lnTo>
                  <a:pt x="601098" y="533400"/>
                </a:lnTo>
                <a:lnTo>
                  <a:pt x="552310" y="504825"/>
                </a:lnTo>
                <a:close/>
              </a:path>
            </a:pathLst>
          </a:custGeom>
          <a:solidFill>
            <a:srgbClr val="497DBA"/>
          </a:solidFill>
        </p:spPr>
        <p:txBody>
          <a:bodyPr wrap="square" lIns="0" tIns="0" rIns="0" bIns="0" rtlCol="0">
            <a:noAutofit/>
          </a:bodyPr>
          <a:lstStyle/>
          <a:p>
            <a:endParaRPr dirty="0"/>
          </a:p>
        </p:txBody>
      </p:sp>
      <p:pic>
        <p:nvPicPr>
          <p:cNvPr id="51" name="Picture 50">
            <a:extLst>
              <a:ext uri="{FF2B5EF4-FFF2-40B4-BE49-F238E27FC236}">
                <a16:creationId xmlns:a16="http://schemas.microsoft.com/office/drawing/2014/main" id="{126B7A4A-5596-4EBC-A1C0-F6E8B20C96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46" name="TextBox 45">
            <a:extLst>
              <a:ext uri="{FF2B5EF4-FFF2-40B4-BE49-F238E27FC236}">
                <a16:creationId xmlns:a16="http://schemas.microsoft.com/office/drawing/2014/main" id="{C125BD14-D63C-4040-B8D8-3A9D71B85D90}"/>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640080" y="1613282"/>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solidFill>
            <a:srgbClr val="DCE6F1"/>
          </a:solidFill>
        </p:spPr>
        <p:txBody>
          <a:bodyPr wrap="square" lIns="0" tIns="0" rIns="0" bIns="0" rtlCol="0">
            <a:noAutofit/>
          </a:bodyPr>
          <a:lstStyle/>
          <a:p>
            <a:endParaRPr dirty="0"/>
          </a:p>
        </p:txBody>
      </p:sp>
      <p:sp>
        <p:nvSpPr>
          <p:cNvPr id="7" name="object 7"/>
          <p:cNvSpPr/>
          <p:nvPr/>
        </p:nvSpPr>
        <p:spPr>
          <a:xfrm>
            <a:off x="640080" y="1600200"/>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ln w="12700">
            <a:solidFill>
              <a:schemeClr val="tx1"/>
            </a:solidFill>
          </a:ln>
        </p:spPr>
        <p:txBody>
          <a:bodyPr wrap="square" lIns="0" tIns="0" rIns="0" bIns="0" rtlCol="0">
            <a:noAutofit/>
          </a:bodyPr>
          <a:lstStyle/>
          <a:p>
            <a:endParaRPr dirty="0"/>
          </a:p>
        </p:txBody>
      </p:sp>
      <p:sp>
        <p:nvSpPr>
          <p:cNvPr id="8" name="object 8"/>
          <p:cNvSpPr txBox="1"/>
          <p:nvPr/>
        </p:nvSpPr>
        <p:spPr>
          <a:xfrm>
            <a:off x="823061" y="1708913"/>
            <a:ext cx="824230" cy="448945"/>
          </a:xfrm>
          <a:prstGeom prst="rect">
            <a:avLst/>
          </a:prstGeom>
        </p:spPr>
        <p:txBody>
          <a:bodyPr vert="horz" wrap="square" lIns="0" tIns="0" rIns="0" bIns="0" rtlCol="0">
            <a:noAutofit/>
          </a:bodyPr>
          <a:lstStyle/>
          <a:p>
            <a:pPr marL="12700" marR="12700" indent="179705">
              <a:lnSpc>
                <a:spcPct val="100000"/>
              </a:lnSpc>
            </a:pPr>
            <a:r>
              <a:rPr sz="1400" b="1" dirty="0">
                <a:latin typeface="Calibri"/>
                <a:cs typeface="Calibri"/>
              </a:rPr>
              <a:t>T</a:t>
            </a:r>
            <a:r>
              <a:rPr sz="1400" b="1" spc="-15" dirty="0">
                <a:latin typeface="Calibri"/>
                <a:cs typeface="Calibri"/>
              </a:rPr>
              <a:t>E</a:t>
            </a:r>
            <a:r>
              <a:rPr sz="1400" b="1" spc="0" dirty="0">
                <a:latin typeface="Calibri"/>
                <a:cs typeface="Calibri"/>
              </a:rPr>
              <a:t>AM S</a:t>
            </a:r>
            <a:r>
              <a:rPr sz="1400" b="1" spc="-5" dirty="0">
                <a:latin typeface="Calibri"/>
                <a:cs typeface="Calibri"/>
              </a:rPr>
              <a:t>E</a:t>
            </a:r>
            <a:r>
              <a:rPr sz="1400" b="1" spc="-10" dirty="0">
                <a:latin typeface="Calibri"/>
                <a:cs typeface="Calibri"/>
              </a:rPr>
              <a:t>L</a:t>
            </a:r>
            <a:r>
              <a:rPr sz="1400" b="1" spc="-25" dirty="0">
                <a:latin typeface="Calibri"/>
                <a:cs typeface="Calibri"/>
              </a:rPr>
              <a:t>E</a:t>
            </a:r>
            <a:r>
              <a:rPr sz="1400" b="1" spc="10" dirty="0">
                <a:latin typeface="Calibri"/>
                <a:cs typeface="Calibri"/>
              </a:rPr>
              <a:t>C</a:t>
            </a:r>
            <a:r>
              <a:rPr sz="1400" b="1" spc="0" dirty="0">
                <a:latin typeface="Calibri"/>
                <a:cs typeface="Calibri"/>
              </a:rPr>
              <a:t>TION</a:t>
            </a:r>
            <a:endParaRPr sz="1400" dirty="0">
              <a:latin typeface="Calibri"/>
              <a:cs typeface="Calibri"/>
            </a:endParaRPr>
          </a:p>
        </p:txBody>
      </p:sp>
      <p:sp>
        <p:nvSpPr>
          <p:cNvPr id="9" name="object 9"/>
          <p:cNvSpPr/>
          <p:nvPr/>
        </p:nvSpPr>
        <p:spPr>
          <a:xfrm>
            <a:off x="640080" y="4769027"/>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solidFill>
            <a:srgbClr val="DCE6F1"/>
          </a:solidFill>
        </p:spPr>
        <p:txBody>
          <a:bodyPr wrap="square" lIns="0" tIns="0" rIns="0" bIns="0" rtlCol="0">
            <a:noAutofit/>
          </a:bodyPr>
          <a:lstStyle/>
          <a:p>
            <a:endParaRPr dirty="0"/>
          </a:p>
        </p:txBody>
      </p:sp>
      <p:sp>
        <p:nvSpPr>
          <p:cNvPr id="10" name="object 10"/>
          <p:cNvSpPr/>
          <p:nvPr/>
        </p:nvSpPr>
        <p:spPr>
          <a:xfrm>
            <a:off x="640080" y="4762677"/>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ln w="19050">
            <a:solidFill>
              <a:srgbClr val="FF0000"/>
            </a:solidFill>
          </a:ln>
        </p:spPr>
        <p:txBody>
          <a:bodyPr wrap="square" lIns="0" tIns="0" rIns="0" bIns="0" rtlCol="0">
            <a:noAutofit/>
          </a:bodyPr>
          <a:lstStyle/>
          <a:p>
            <a:endParaRPr dirty="0"/>
          </a:p>
        </p:txBody>
      </p:sp>
      <p:sp>
        <p:nvSpPr>
          <p:cNvPr id="11" name="object 11"/>
          <p:cNvSpPr txBox="1"/>
          <p:nvPr/>
        </p:nvSpPr>
        <p:spPr>
          <a:xfrm>
            <a:off x="823061" y="4865369"/>
            <a:ext cx="822325" cy="448945"/>
          </a:xfrm>
          <a:prstGeom prst="rect">
            <a:avLst/>
          </a:prstGeom>
        </p:spPr>
        <p:txBody>
          <a:bodyPr vert="horz" wrap="square" lIns="0" tIns="0" rIns="0" bIns="0" rtlCol="0">
            <a:noAutofit/>
          </a:bodyPr>
          <a:lstStyle/>
          <a:p>
            <a:pPr marL="167640" marR="12700" indent="-155575">
              <a:lnSpc>
                <a:spcPct val="100000"/>
              </a:lnSpc>
            </a:pPr>
            <a:r>
              <a:rPr sz="1400" b="1" dirty="0">
                <a:latin typeface="Calibri"/>
                <a:cs typeface="Calibri"/>
              </a:rPr>
              <a:t>F</a:t>
            </a:r>
            <a:r>
              <a:rPr sz="1400" b="1" spc="-10" dirty="0">
                <a:latin typeface="Calibri"/>
                <a:cs typeface="Calibri"/>
              </a:rPr>
              <a:t>E</a:t>
            </a:r>
            <a:r>
              <a:rPr sz="1400" b="1" spc="0" dirty="0">
                <a:latin typeface="Calibri"/>
                <a:cs typeface="Calibri"/>
              </a:rPr>
              <a:t>AS</a:t>
            </a:r>
            <a:r>
              <a:rPr sz="1400" b="1" spc="-5" dirty="0">
                <a:latin typeface="Calibri"/>
                <a:cs typeface="Calibri"/>
              </a:rPr>
              <a:t>I</a:t>
            </a:r>
            <a:r>
              <a:rPr sz="1400" b="1" spc="0" dirty="0">
                <a:latin typeface="Calibri"/>
                <a:cs typeface="Calibri"/>
              </a:rPr>
              <a:t>BI</a:t>
            </a:r>
            <a:r>
              <a:rPr sz="1400" b="1" spc="-120" dirty="0">
                <a:latin typeface="Calibri"/>
                <a:cs typeface="Calibri"/>
              </a:rPr>
              <a:t>L</a:t>
            </a:r>
            <a:r>
              <a:rPr sz="1400" b="1" spc="0" dirty="0">
                <a:latin typeface="Calibri"/>
                <a:cs typeface="Calibri"/>
              </a:rPr>
              <a:t>TY </a:t>
            </a:r>
            <a:r>
              <a:rPr sz="1400" b="1" spc="-15" dirty="0">
                <a:latin typeface="Calibri"/>
                <a:cs typeface="Calibri"/>
              </a:rPr>
              <a:t>S</a:t>
            </a:r>
            <a:r>
              <a:rPr sz="1400" b="1" spc="0" dirty="0">
                <a:latin typeface="Calibri"/>
                <a:cs typeface="Calibri"/>
              </a:rPr>
              <a:t>TU</a:t>
            </a:r>
            <a:r>
              <a:rPr sz="1400" b="1" spc="-40" dirty="0">
                <a:latin typeface="Calibri"/>
                <a:cs typeface="Calibri"/>
              </a:rPr>
              <a:t>D</a:t>
            </a:r>
            <a:r>
              <a:rPr sz="1400" b="1" spc="0" dirty="0">
                <a:latin typeface="Calibri"/>
                <a:cs typeface="Calibri"/>
              </a:rPr>
              <a:t>Y</a:t>
            </a:r>
            <a:endParaRPr sz="1400" dirty="0">
              <a:latin typeface="Calibri"/>
              <a:cs typeface="Calibri"/>
            </a:endParaRPr>
          </a:p>
        </p:txBody>
      </p:sp>
      <p:sp>
        <p:nvSpPr>
          <p:cNvPr id="14" name="object 14"/>
          <p:cNvSpPr txBox="1"/>
          <p:nvPr/>
        </p:nvSpPr>
        <p:spPr>
          <a:xfrm>
            <a:off x="2266059" y="3076916"/>
            <a:ext cx="5531715" cy="199684"/>
          </a:xfrm>
          <a:prstGeom prst="rect">
            <a:avLst/>
          </a:prstGeom>
        </p:spPr>
        <p:txBody>
          <a:bodyPr vert="horz" wrap="square" lIns="0" tIns="0" rIns="0" bIns="0" rtlCol="0">
            <a:noAutofit/>
          </a:bodyPr>
          <a:lstStyle/>
          <a:p>
            <a:pPr marL="12700">
              <a:lnSpc>
                <a:spcPct val="100000"/>
              </a:lnSpc>
            </a:pPr>
            <a:r>
              <a:rPr lang="en-US" sz="1400" b="1" u="heavy" dirty="0">
                <a:solidFill>
                  <a:schemeClr val="bg1">
                    <a:lumMod val="50000"/>
                  </a:schemeClr>
                </a:solidFill>
                <a:latin typeface="Calibri"/>
                <a:cs typeface="Calibri"/>
              </a:rPr>
              <a:t>APPOINT SCHOOL BUILDING COMMITTEE COMPLETED </a:t>
            </a:r>
            <a:r>
              <a:rPr sz="1400" b="1" u="heavy" spc="-10" dirty="0">
                <a:solidFill>
                  <a:schemeClr val="bg1">
                    <a:lumMod val="50000"/>
                  </a:schemeClr>
                </a:solidFill>
                <a:latin typeface="Calibri"/>
                <a:cs typeface="Calibri"/>
              </a:rPr>
              <a:t> </a:t>
            </a:r>
            <a:endParaRPr sz="1400" dirty="0">
              <a:solidFill>
                <a:schemeClr val="bg1">
                  <a:lumMod val="50000"/>
                </a:schemeClr>
              </a:solidFill>
              <a:latin typeface="Calibri"/>
              <a:cs typeface="Calibri"/>
            </a:endParaRPr>
          </a:p>
        </p:txBody>
      </p:sp>
      <p:sp>
        <p:nvSpPr>
          <p:cNvPr id="15" name="object 15"/>
          <p:cNvSpPr txBox="1"/>
          <p:nvPr/>
        </p:nvSpPr>
        <p:spPr>
          <a:xfrm>
            <a:off x="2240660" y="3436922"/>
            <a:ext cx="4554995" cy="1325703"/>
          </a:xfrm>
          <a:prstGeom prst="rect">
            <a:avLst/>
          </a:prstGeom>
        </p:spPr>
        <p:txBody>
          <a:bodyPr vert="horz" wrap="square" lIns="0" tIns="0" rIns="0" bIns="0" rtlCol="0">
            <a:noAutofit/>
          </a:bodyPr>
          <a:lstStyle/>
          <a:p>
            <a:pPr marL="184785" indent="-172720">
              <a:buFont typeface="Arial"/>
              <a:buChar char="•"/>
              <a:tabLst>
                <a:tab pos="184785" algn="l"/>
              </a:tabLst>
            </a:pPr>
            <a:r>
              <a:rPr lang="en-US" sz="1400" b="1" spc="-45" dirty="0">
                <a:solidFill>
                  <a:schemeClr val="bg1">
                    <a:lumMod val="50000"/>
                  </a:schemeClr>
                </a:solidFill>
                <a:latin typeface="Calibri"/>
                <a:cs typeface="Calibri"/>
              </a:rPr>
              <a:t>School </a:t>
            </a:r>
            <a:r>
              <a:rPr lang="en-US" sz="1400" b="1" spc="-45" dirty="0">
                <a:solidFill>
                  <a:schemeClr val="bg1">
                    <a:lumMod val="50000"/>
                  </a:schemeClr>
                </a:solidFill>
                <a:cs typeface="Calibri"/>
              </a:rPr>
              <a:t>Department and School Principal recommend candidates for the School Building Committee</a:t>
            </a:r>
          </a:p>
          <a:p>
            <a:pPr marL="184785" indent="-172720">
              <a:lnSpc>
                <a:spcPct val="100000"/>
              </a:lnSpc>
              <a:buFont typeface="Arial"/>
              <a:buChar char="•"/>
              <a:tabLst>
                <a:tab pos="184785" algn="l"/>
              </a:tabLst>
            </a:pPr>
            <a:r>
              <a:rPr lang="en-US" sz="1400" b="1" spc="-45" dirty="0">
                <a:solidFill>
                  <a:schemeClr val="bg1">
                    <a:lumMod val="50000"/>
                  </a:schemeClr>
                </a:solidFill>
                <a:latin typeface="Calibri"/>
                <a:cs typeface="Calibri"/>
              </a:rPr>
              <a:t> Mayor and School Committee make appointments</a:t>
            </a:r>
            <a:endParaRPr lang="en-US" sz="1400" b="1" spc="-25" dirty="0">
              <a:solidFill>
                <a:schemeClr val="bg1">
                  <a:lumMod val="50000"/>
                </a:schemeClr>
              </a:solidFill>
              <a:latin typeface="Calibri"/>
              <a:cs typeface="Calibri"/>
            </a:endParaRPr>
          </a:p>
          <a:p>
            <a:pPr marL="184785" indent="-172720">
              <a:lnSpc>
                <a:spcPct val="100000"/>
              </a:lnSpc>
              <a:buFont typeface="Arial"/>
              <a:buChar char="•"/>
              <a:tabLst>
                <a:tab pos="184785" algn="l"/>
              </a:tabLst>
            </a:pPr>
            <a:r>
              <a:rPr sz="1400" b="1" spc="0" dirty="0">
                <a:solidFill>
                  <a:schemeClr val="bg1">
                    <a:lumMod val="50000"/>
                  </a:schemeClr>
                </a:solidFill>
                <a:latin typeface="Calibri"/>
                <a:cs typeface="Calibri"/>
              </a:rPr>
              <a:t> </a:t>
            </a:r>
            <a:r>
              <a:rPr lang="en-US" sz="1400" b="1" spc="0" dirty="0">
                <a:solidFill>
                  <a:schemeClr val="bg1">
                    <a:lumMod val="50000"/>
                  </a:schemeClr>
                </a:solidFill>
                <a:latin typeface="Calibri"/>
                <a:cs typeface="Calibri"/>
              </a:rPr>
              <a:t>Councilors and School Committee members are identified to serve on the committee</a:t>
            </a:r>
            <a:endParaRPr sz="1400" dirty="0">
              <a:solidFill>
                <a:schemeClr val="bg1">
                  <a:lumMod val="50000"/>
                </a:schemeClr>
              </a:solidFill>
              <a:latin typeface="Calibri"/>
              <a:cs typeface="Calibri"/>
            </a:endParaRPr>
          </a:p>
          <a:p>
            <a:pPr marL="184785" indent="-172720">
              <a:lnSpc>
                <a:spcPct val="100000"/>
              </a:lnSpc>
              <a:buFont typeface="Arial"/>
              <a:buChar char="•"/>
              <a:tabLst>
                <a:tab pos="184785" algn="l"/>
              </a:tabLst>
            </a:pPr>
            <a:r>
              <a:rPr sz="1400" b="1" spc="0" dirty="0">
                <a:solidFill>
                  <a:schemeClr val="bg1">
                    <a:lumMod val="50000"/>
                  </a:schemeClr>
                </a:solidFill>
                <a:latin typeface="Calibri"/>
                <a:cs typeface="Calibri"/>
              </a:rPr>
              <a:t>City</a:t>
            </a:r>
            <a:r>
              <a:rPr sz="1400" b="1" spc="-25" dirty="0">
                <a:solidFill>
                  <a:schemeClr val="bg1">
                    <a:lumMod val="50000"/>
                  </a:schemeClr>
                </a:solidFill>
                <a:latin typeface="Calibri"/>
                <a:cs typeface="Calibri"/>
              </a:rPr>
              <a:t> </a:t>
            </a:r>
            <a:r>
              <a:rPr lang="en-US" sz="1400" b="1" spc="-25" dirty="0">
                <a:solidFill>
                  <a:schemeClr val="bg1">
                    <a:lumMod val="50000"/>
                  </a:schemeClr>
                </a:solidFill>
                <a:latin typeface="Calibri"/>
                <a:cs typeface="Calibri"/>
              </a:rPr>
              <a:t>staff appointments follow MSBA for consistency</a:t>
            </a:r>
            <a:endParaRPr sz="1400" dirty="0">
              <a:solidFill>
                <a:schemeClr val="bg1">
                  <a:lumMod val="50000"/>
                </a:schemeClr>
              </a:solidFill>
              <a:latin typeface="Calibri"/>
              <a:cs typeface="Calibri"/>
            </a:endParaRPr>
          </a:p>
        </p:txBody>
      </p:sp>
      <p:sp>
        <p:nvSpPr>
          <p:cNvPr id="16" name="object 16"/>
          <p:cNvSpPr txBox="1"/>
          <p:nvPr/>
        </p:nvSpPr>
        <p:spPr>
          <a:xfrm>
            <a:off x="2194478" y="2007405"/>
            <a:ext cx="4993640" cy="967106"/>
          </a:xfrm>
          <a:prstGeom prst="rect">
            <a:avLst/>
          </a:prstGeom>
        </p:spPr>
        <p:txBody>
          <a:bodyPr vert="horz" wrap="square" lIns="0" tIns="0" rIns="0" bIns="0" rtlCol="0">
            <a:noAutofit/>
          </a:bodyPr>
          <a:lstStyle/>
          <a:p>
            <a:pPr marL="184785" indent="-172720">
              <a:lnSpc>
                <a:spcPct val="100000"/>
              </a:lnSpc>
              <a:buFont typeface="Arial"/>
              <a:buChar char="•"/>
              <a:tabLst>
                <a:tab pos="184785" algn="l"/>
              </a:tabLst>
            </a:pPr>
            <a:r>
              <a:rPr sz="1400" b="1" spc="0" dirty="0">
                <a:solidFill>
                  <a:schemeClr val="bg1">
                    <a:lumMod val="50000"/>
                  </a:schemeClr>
                </a:solidFill>
                <a:latin typeface="Calibri"/>
                <a:cs typeface="Calibri"/>
              </a:rPr>
              <a:t>Ci</a:t>
            </a:r>
            <a:r>
              <a:rPr sz="1400" b="1" spc="5" dirty="0">
                <a:solidFill>
                  <a:schemeClr val="bg1">
                    <a:lumMod val="50000"/>
                  </a:schemeClr>
                </a:solidFill>
                <a:latin typeface="Calibri"/>
                <a:cs typeface="Calibri"/>
              </a:rPr>
              <a:t>t</a:t>
            </a:r>
            <a:r>
              <a:rPr sz="1400" b="1" spc="0" dirty="0">
                <a:solidFill>
                  <a:schemeClr val="bg1">
                    <a:lumMod val="50000"/>
                  </a:schemeClr>
                </a:solidFill>
                <a:latin typeface="Calibri"/>
                <a:cs typeface="Calibri"/>
              </a:rPr>
              <a:t>y</a:t>
            </a:r>
            <a:r>
              <a:rPr sz="1400" b="1" spc="-25"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ad</a:t>
            </a:r>
            <a:r>
              <a:rPr sz="1400" b="1" spc="-20" dirty="0">
                <a:solidFill>
                  <a:schemeClr val="bg1">
                    <a:lumMod val="50000"/>
                  </a:schemeClr>
                </a:solidFill>
                <a:latin typeface="Calibri"/>
                <a:cs typeface="Calibri"/>
              </a:rPr>
              <a:t>v</a:t>
            </a:r>
            <a:r>
              <a:rPr sz="1400" b="1" spc="0" dirty="0">
                <a:solidFill>
                  <a:schemeClr val="bg1">
                    <a:lumMod val="50000"/>
                  </a:schemeClr>
                </a:solidFill>
                <a:latin typeface="Calibri"/>
                <a:cs typeface="Calibri"/>
              </a:rPr>
              <a:t>erti</a:t>
            </a:r>
            <a:r>
              <a:rPr sz="1400" b="1" spc="5" dirty="0">
                <a:solidFill>
                  <a:schemeClr val="bg1">
                    <a:lumMod val="50000"/>
                  </a:schemeClr>
                </a:solidFill>
                <a:latin typeface="Calibri"/>
                <a:cs typeface="Calibri"/>
              </a:rPr>
              <a:t>s</a:t>
            </a:r>
            <a:r>
              <a:rPr sz="1400" b="1" spc="0" dirty="0">
                <a:solidFill>
                  <a:schemeClr val="bg1">
                    <a:lumMod val="50000"/>
                  </a:schemeClr>
                </a:solidFill>
                <a:latin typeface="Calibri"/>
                <a:cs typeface="Calibri"/>
              </a:rPr>
              <a:t>es</a:t>
            </a:r>
            <a:r>
              <a:rPr sz="1400" b="1" spc="-40" dirty="0">
                <a:solidFill>
                  <a:schemeClr val="bg1">
                    <a:lumMod val="50000"/>
                  </a:schemeClr>
                </a:solidFill>
                <a:latin typeface="Calibri"/>
                <a:cs typeface="Calibri"/>
              </a:rPr>
              <a:t> </a:t>
            </a:r>
            <a:r>
              <a:rPr sz="1400" b="1" spc="-25" dirty="0">
                <a:solidFill>
                  <a:schemeClr val="bg1">
                    <a:lumMod val="50000"/>
                  </a:schemeClr>
                </a:solidFill>
                <a:latin typeface="Calibri"/>
                <a:cs typeface="Calibri"/>
              </a:rPr>
              <a:t>R</a:t>
            </a:r>
            <a:r>
              <a:rPr sz="1400" b="1" spc="0" dirty="0">
                <a:solidFill>
                  <a:schemeClr val="bg1">
                    <a:lumMod val="50000"/>
                  </a:schemeClr>
                </a:solidFill>
                <a:latin typeface="Calibri"/>
                <a:cs typeface="Calibri"/>
              </a:rPr>
              <a:t>eque</a:t>
            </a:r>
            <a:r>
              <a:rPr sz="1400" b="1" spc="-10" dirty="0">
                <a:solidFill>
                  <a:schemeClr val="bg1">
                    <a:lumMod val="50000"/>
                  </a:schemeClr>
                </a:solidFill>
                <a:latin typeface="Calibri"/>
                <a:cs typeface="Calibri"/>
              </a:rPr>
              <a:t>s</a:t>
            </a:r>
            <a:r>
              <a:rPr sz="1400" b="1" spc="0" dirty="0">
                <a:solidFill>
                  <a:schemeClr val="bg1">
                    <a:lumMod val="50000"/>
                  </a:schemeClr>
                </a:solidFill>
                <a:latin typeface="Calibri"/>
                <a:cs typeface="Calibri"/>
              </a:rPr>
              <a:t>t</a:t>
            </a:r>
            <a:r>
              <a:rPr sz="1400" b="1" spc="-40" dirty="0">
                <a:solidFill>
                  <a:schemeClr val="bg1">
                    <a:lumMod val="50000"/>
                  </a:schemeClr>
                </a:solidFill>
                <a:latin typeface="Calibri"/>
                <a:cs typeface="Calibri"/>
              </a:rPr>
              <a:t> </a:t>
            </a:r>
            <a:r>
              <a:rPr sz="1400" b="1" spc="-25" dirty="0">
                <a:solidFill>
                  <a:schemeClr val="bg1">
                    <a:lumMod val="50000"/>
                  </a:schemeClr>
                </a:solidFill>
                <a:latin typeface="Calibri"/>
                <a:cs typeface="Calibri"/>
              </a:rPr>
              <a:t>f</a:t>
            </a:r>
            <a:r>
              <a:rPr sz="1400" b="1" spc="0" dirty="0">
                <a:solidFill>
                  <a:schemeClr val="bg1">
                    <a:lumMod val="50000"/>
                  </a:schemeClr>
                </a:solidFill>
                <a:latin typeface="Calibri"/>
                <a:cs typeface="Calibri"/>
              </a:rPr>
              <a:t>or</a:t>
            </a:r>
            <a:r>
              <a:rPr sz="1400" b="1" spc="-15" dirty="0">
                <a:solidFill>
                  <a:schemeClr val="bg1">
                    <a:lumMod val="50000"/>
                  </a:schemeClr>
                </a:solidFill>
                <a:latin typeface="Calibri"/>
                <a:cs typeface="Calibri"/>
              </a:rPr>
              <a:t> </a:t>
            </a:r>
            <a:r>
              <a:rPr lang="en-US" sz="1400" b="1" spc="0" dirty="0">
                <a:solidFill>
                  <a:schemeClr val="bg1">
                    <a:lumMod val="50000"/>
                  </a:schemeClr>
                </a:solidFill>
                <a:latin typeface="Calibri"/>
                <a:cs typeface="Calibri"/>
              </a:rPr>
              <a:t>Qualifications </a:t>
            </a:r>
            <a:r>
              <a:rPr sz="1400" b="1" spc="-25" dirty="0">
                <a:solidFill>
                  <a:schemeClr val="bg1">
                    <a:lumMod val="50000"/>
                  </a:schemeClr>
                </a:solidFill>
                <a:latin typeface="Calibri"/>
                <a:cs typeface="Calibri"/>
              </a:rPr>
              <a:t>f</a:t>
            </a:r>
            <a:r>
              <a:rPr sz="1400" b="1" spc="0" dirty="0">
                <a:solidFill>
                  <a:schemeClr val="bg1">
                    <a:lumMod val="50000"/>
                  </a:schemeClr>
                </a:solidFill>
                <a:latin typeface="Calibri"/>
                <a:cs typeface="Calibri"/>
              </a:rPr>
              <a:t>or</a:t>
            </a:r>
            <a:r>
              <a:rPr sz="1400" b="1" spc="-15"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Des</a:t>
            </a:r>
            <a:r>
              <a:rPr sz="1400" b="1" spc="5" dirty="0">
                <a:solidFill>
                  <a:schemeClr val="bg1">
                    <a:lumMod val="50000"/>
                  </a:schemeClr>
                </a:solidFill>
                <a:latin typeface="Calibri"/>
                <a:cs typeface="Calibri"/>
              </a:rPr>
              <a:t>i</a:t>
            </a:r>
            <a:r>
              <a:rPr sz="1400" b="1" spc="-10" dirty="0">
                <a:solidFill>
                  <a:schemeClr val="bg1">
                    <a:lumMod val="50000"/>
                  </a:schemeClr>
                </a:solidFill>
                <a:latin typeface="Calibri"/>
                <a:cs typeface="Calibri"/>
              </a:rPr>
              <a:t>g</a:t>
            </a:r>
            <a:r>
              <a:rPr sz="1400" b="1" spc="0" dirty="0">
                <a:solidFill>
                  <a:schemeClr val="bg1">
                    <a:lumMod val="50000"/>
                  </a:schemeClr>
                </a:solidFill>
                <a:latin typeface="Calibri"/>
                <a:cs typeface="Calibri"/>
              </a:rPr>
              <a:t>ner</a:t>
            </a:r>
            <a:endParaRPr sz="1400" dirty="0">
              <a:solidFill>
                <a:schemeClr val="bg1">
                  <a:lumMod val="50000"/>
                </a:schemeClr>
              </a:solidFill>
              <a:latin typeface="Calibri"/>
              <a:cs typeface="Calibri"/>
            </a:endParaRPr>
          </a:p>
          <a:p>
            <a:pPr marL="184785" indent="-172720">
              <a:lnSpc>
                <a:spcPct val="100000"/>
              </a:lnSpc>
              <a:buFont typeface="Arial"/>
              <a:buChar char="•"/>
              <a:tabLst>
                <a:tab pos="184785" algn="l"/>
              </a:tabLst>
            </a:pPr>
            <a:r>
              <a:rPr lang="en-US" sz="1400" b="1" dirty="0">
                <a:solidFill>
                  <a:schemeClr val="bg1">
                    <a:lumMod val="50000"/>
                  </a:schemeClr>
                </a:solidFill>
                <a:latin typeface="Calibri"/>
                <a:cs typeface="Calibri"/>
              </a:rPr>
              <a:t>Designer Selection Committee Interviews and Ranks Candidates</a:t>
            </a:r>
            <a:endParaRPr sz="1400" b="1" dirty="0">
              <a:solidFill>
                <a:schemeClr val="bg1">
                  <a:lumMod val="50000"/>
                </a:schemeClr>
              </a:solidFill>
              <a:latin typeface="Calibri"/>
              <a:cs typeface="Calibri"/>
            </a:endParaRPr>
          </a:p>
          <a:p>
            <a:pPr marL="184785" indent="-172720">
              <a:lnSpc>
                <a:spcPct val="100000"/>
              </a:lnSpc>
              <a:buFont typeface="Arial"/>
              <a:buChar char="•"/>
              <a:tabLst>
                <a:tab pos="184785" algn="l"/>
              </a:tabLst>
            </a:pPr>
            <a:r>
              <a:rPr lang="en-US" sz="1400" b="1" spc="0" dirty="0">
                <a:solidFill>
                  <a:schemeClr val="bg1">
                    <a:lumMod val="50000"/>
                  </a:schemeClr>
                </a:solidFill>
                <a:latin typeface="Calibri"/>
                <a:cs typeface="Calibri"/>
              </a:rPr>
              <a:t>Mayor </a:t>
            </a:r>
            <a:r>
              <a:rPr sz="1400" b="1" spc="0" dirty="0">
                <a:solidFill>
                  <a:schemeClr val="bg1">
                    <a:lumMod val="50000"/>
                  </a:schemeClr>
                </a:solidFill>
                <a:latin typeface="Calibri"/>
                <a:cs typeface="Calibri"/>
              </a:rPr>
              <a:t>Selec</a:t>
            </a:r>
            <a:r>
              <a:rPr sz="1400" b="1" spc="5" dirty="0">
                <a:solidFill>
                  <a:schemeClr val="bg1">
                    <a:lumMod val="50000"/>
                  </a:schemeClr>
                </a:solidFill>
                <a:latin typeface="Calibri"/>
                <a:cs typeface="Calibri"/>
              </a:rPr>
              <a:t>t</a:t>
            </a:r>
            <a:r>
              <a:rPr lang="en-US" sz="1400" b="1" spc="5" dirty="0">
                <a:solidFill>
                  <a:schemeClr val="bg1">
                    <a:lumMod val="50000"/>
                  </a:schemeClr>
                </a:solidFill>
                <a:latin typeface="Calibri"/>
                <a:cs typeface="Calibri"/>
              </a:rPr>
              <a:t>s</a:t>
            </a:r>
            <a:r>
              <a:rPr sz="1400" b="1" spc="-25"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Des</a:t>
            </a:r>
            <a:r>
              <a:rPr sz="1400" b="1" spc="5" dirty="0">
                <a:solidFill>
                  <a:schemeClr val="bg1">
                    <a:lumMod val="50000"/>
                  </a:schemeClr>
                </a:solidFill>
                <a:latin typeface="Calibri"/>
                <a:cs typeface="Calibri"/>
              </a:rPr>
              <a:t>i</a:t>
            </a:r>
            <a:r>
              <a:rPr sz="1400" b="1" spc="-10" dirty="0">
                <a:solidFill>
                  <a:schemeClr val="bg1">
                    <a:lumMod val="50000"/>
                  </a:schemeClr>
                </a:solidFill>
                <a:latin typeface="Calibri"/>
                <a:cs typeface="Calibri"/>
              </a:rPr>
              <a:t>g</a:t>
            </a:r>
            <a:r>
              <a:rPr sz="1400" b="1" spc="0" dirty="0">
                <a:solidFill>
                  <a:schemeClr val="bg1">
                    <a:lumMod val="50000"/>
                  </a:schemeClr>
                </a:solidFill>
                <a:latin typeface="Calibri"/>
                <a:cs typeface="Calibri"/>
              </a:rPr>
              <a:t>ner</a:t>
            </a:r>
            <a:endParaRPr sz="1400" dirty="0">
              <a:solidFill>
                <a:schemeClr val="bg1">
                  <a:lumMod val="50000"/>
                </a:schemeClr>
              </a:solidFill>
              <a:latin typeface="Calibri"/>
              <a:cs typeface="Calibri"/>
            </a:endParaRPr>
          </a:p>
          <a:p>
            <a:pPr marL="184785" indent="-172720">
              <a:lnSpc>
                <a:spcPct val="100000"/>
              </a:lnSpc>
              <a:buFont typeface="Arial"/>
              <a:buChar char="•"/>
              <a:tabLst>
                <a:tab pos="184785" algn="l"/>
              </a:tabLst>
            </a:pPr>
            <a:r>
              <a:rPr sz="1400" b="1" spc="0" dirty="0">
                <a:solidFill>
                  <a:schemeClr val="bg1">
                    <a:lumMod val="50000"/>
                  </a:schemeClr>
                </a:solidFill>
                <a:latin typeface="Calibri"/>
                <a:cs typeface="Calibri"/>
              </a:rPr>
              <a:t>Ci</a:t>
            </a:r>
            <a:r>
              <a:rPr sz="1400" b="1" spc="5" dirty="0">
                <a:solidFill>
                  <a:schemeClr val="bg1">
                    <a:lumMod val="50000"/>
                  </a:schemeClr>
                </a:solidFill>
                <a:latin typeface="Calibri"/>
                <a:cs typeface="Calibri"/>
              </a:rPr>
              <a:t>t</a:t>
            </a:r>
            <a:r>
              <a:rPr sz="1400" b="1" spc="0" dirty="0">
                <a:solidFill>
                  <a:schemeClr val="bg1">
                    <a:lumMod val="50000"/>
                  </a:schemeClr>
                </a:solidFill>
                <a:latin typeface="Calibri"/>
                <a:cs typeface="Calibri"/>
              </a:rPr>
              <a:t>y</a:t>
            </a:r>
            <a:r>
              <a:rPr sz="1400" b="1" spc="-25"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Ne</a:t>
            </a:r>
            <a:r>
              <a:rPr sz="1400" b="1" spc="-20" dirty="0">
                <a:solidFill>
                  <a:schemeClr val="bg1">
                    <a:lumMod val="50000"/>
                  </a:schemeClr>
                </a:solidFill>
                <a:latin typeface="Calibri"/>
                <a:cs typeface="Calibri"/>
              </a:rPr>
              <a:t>g</a:t>
            </a:r>
            <a:r>
              <a:rPr sz="1400" b="1" spc="0" dirty="0">
                <a:solidFill>
                  <a:schemeClr val="bg1">
                    <a:lumMod val="50000"/>
                  </a:schemeClr>
                </a:solidFill>
                <a:latin typeface="Calibri"/>
                <a:cs typeface="Calibri"/>
              </a:rPr>
              <a:t>o</a:t>
            </a:r>
            <a:r>
              <a:rPr sz="1400" b="1" spc="5" dirty="0">
                <a:solidFill>
                  <a:schemeClr val="bg1">
                    <a:lumMod val="50000"/>
                  </a:schemeClr>
                </a:solidFill>
                <a:latin typeface="Calibri"/>
                <a:cs typeface="Calibri"/>
              </a:rPr>
              <a:t>t</a:t>
            </a:r>
            <a:r>
              <a:rPr sz="1400" b="1" spc="0" dirty="0">
                <a:solidFill>
                  <a:schemeClr val="bg1">
                    <a:lumMod val="50000"/>
                  </a:schemeClr>
                </a:solidFill>
                <a:latin typeface="Calibri"/>
                <a:cs typeface="Calibri"/>
              </a:rPr>
              <a:t>i</a:t>
            </a:r>
            <a:r>
              <a:rPr sz="1400" b="1" spc="-10" dirty="0">
                <a:solidFill>
                  <a:schemeClr val="bg1">
                    <a:lumMod val="50000"/>
                  </a:schemeClr>
                </a:solidFill>
                <a:latin typeface="Calibri"/>
                <a:cs typeface="Calibri"/>
              </a:rPr>
              <a:t>at</a:t>
            </a:r>
            <a:r>
              <a:rPr sz="1400" b="1" spc="0" dirty="0">
                <a:solidFill>
                  <a:schemeClr val="bg1">
                    <a:lumMod val="50000"/>
                  </a:schemeClr>
                </a:solidFill>
                <a:latin typeface="Calibri"/>
                <a:cs typeface="Calibri"/>
              </a:rPr>
              <a:t>es</a:t>
            </a:r>
            <a:r>
              <a:rPr sz="1400" b="1" spc="-40"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Des</a:t>
            </a:r>
            <a:r>
              <a:rPr sz="1400" b="1" spc="5" dirty="0">
                <a:solidFill>
                  <a:schemeClr val="bg1">
                    <a:lumMod val="50000"/>
                  </a:schemeClr>
                </a:solidFill>
                <a:latin typeface="Calibri"/>
                <a:cs typeface="Calibri"/>
              </a:rPr>
              <a:t>i</a:t>
            </a:r>
            <a:r>
              <a:rPr sz="1400" b="1" spc="-10" dirty="0">
                <a:solidFill>
                  <a:schemeClr val="bg1">
                    <a:lumMod val="50000"/>
                  </a:schemeClr>
                </a:solidFill>
                <a:latin typeface="Calibri"/>
                <a:cs typeface="Calibri"/>
              </a:rPr>
              <a:t>g</a:t>
            </a:r>
            <a:r>
              <a:rPr sz="1400" b="1" spc="0" dirty="0">
                <a:solidFill>
                  <a:schemeClr val="bg1">
                    <a:lumMod val="50000"/>
                  </a:schemeClr>
                </a:solidFill>
                <a:latin typeface="Calibri"/>
                <a:cs typeface="Calibri"/>
              </a:rPr>
              <a:t>n</a:t>
            </a:r>
            <a:r>
              <a:rPr sz="1400" b="1" spc="-15"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Se</a:t>
            </a:r>
            <a:r>
              <a:rPr sz="1400" b="1" spc="10" dirty="0">
                <a:solidFill>
                  <a:schemeClr val="bg1">
                    <a:lumMod val="50000"/>
                  </a:schemeClr>
                </a:solidFill>
                <a:latin typeface="Calibri"/>
                <a:cs typeface="Calibri"/>
              </a:rPr>
              <a:t>r</a:t>
            </a:r>
            <a:r>
              <a:rPr sz="1400" b="1" spc="0" dirty="0">
                <a:solidFill>
                  <a:schemeClr val="bg1">
                    <a:lumMod val="50000"/>
                  </a:schemeClr>
                </a:solidFill>
                <a:latin typeface="Calibri"/>
                <a:cs typeface="Calibri"/>
              </a:rPr>
              <a:t>vices</a:t>
            </a:r>
            <a:r>
              <a:rPr sz="1400" b="1" spc="-15" dirty="0">
                <a:solidFill>
                  <a:schemeClr val="bg1">
                    <a:lumMod val="50000"/>
                  </a:schemeClr>
                </a:solidFill>
                <a:latin typeface="Calibri"/>
                <a:cs typeface="Calibri"/>
              </a:rPr>
              <a:t> </a:t>
            </a:r>
            <a:r>
              <a:rPr sz="1400" b="1" spc="0" dirty="0">
                <a:solidFill>
                  <a:schemeClr val="bg1">
                    <a:lumMod val="50000"/>
                  </a:schemeClr>
                </a:solidFill>
                <a:latin typeface="Calibri"/>
                <a:cs typeface="Calibri"/>
              </a:rPr>
              <a:t>Co</a:t>
            </a:r>
            <a:r>
              <a:rPr sz="1400" b="1" spc="-10" dirty="0">
                <a:solidFill>
                  <a:schemeClr val="bg1">
                    <a:lumMod val="50000"/>
                  </a:schemeClr>
                </a:solidFill>
                <a:latin typeface="Calibri"/>
                <a:cs typeface="Calibri"/>
              </a:rPr>
              <a:t>n</a:t>
            </a:r>
            <a:r>
              <a:rPr sz="1400" b="1" spc="0" dirty="0">
                <a:solidFill>
                  <a:schemeClr val="bg1">
                    <a:lumMod val="50000"/>
                  </a:schemeClr>
                </a:solidFill>
                <a:latin typeface="Calibri"/>
                <a:cs typeface="Calibri"/>
              </a:rPr>
              <a:t>t</a:t>
            </a:r>
            <a:r>
              <a:rPr sz="1400" b="1" spc="-35" dirty="0">
                <a:solidFill>
                  <a:schemeClr val="bg1">
                    <a:lumMod val="50000"/>
                  </a:schemeClr>
                </a:solidFill>
                <a:latin typeface="Calibri"/>
                <a:cs typeface="Calibri"/>
              </a:rPr>
              <a:t>r</a:t>
            </a:r>
            <a:r>
              <a:rPr sz="1400" b="1" spc="0" dirty="0">
                <a:solidFill>
                  <a:schemeClr val="bg1">
                    <a:lumMod val="50000"/>
                  </a:schemeClr>
                </a:solidFill>
                <a:latin typeface="Calibri"/>
                <a:cs typeface="Calibri"/>
              </a:rPr>
              <a:t>ac</a:t>
            </a:r>
            <a:r>
              <a:rPr sz="1400" b="1" spc="5" dirty="0">
                <a:solidFill>
                  <a:schemeClr val="bg1">
                    <a:lumMod val="50000"/>
                  </a:schemeClr>
                </a:solidFill>
                <a:latin typeface="Calibri"/>
                <a:cs typeface="Calibri"/>
              </a:rPr>
              <a:t>t</a:t>
            </a:r>
            <a:r>
              <a:rPr sz="1400" b="1" spc="0" dirty="0">
                <a:solidFill>
                  <a:schemeClr val="bg1">
                    <a:lumMod val="50000"/>
                  </a:schemeClr>
                </a:solidFill>
                <a:latin typeface="Calibri"/>
                <a:cs typeface="Calibri"/>
              </a:rPr>
              <a:t>.</a:t>
            </a:r>
            <a:endParaRPr sz="1400" dirty="0">
              <a:solidFill>
                <a:schemeClr val="bg1">
                  <a:lumMod val="50000"/>
                </a:schemeClr>
              </a:solidFill>
              <a:latin typeface="Calibri"/>
              <a:cs typeface="Calibri"/>
            </a:endParaRPr>
          </a:p>
        </p:txBody>
      </p:sp>
      <p:sp>
        <p:nvSpPr>
          <p:cNvPr id="17" name="object 17"/>
          <p:cNvSpPr txBox="1"/>
          <p:nvPr/>
        </p:nvSpPr>
        <p:spPr>
          <a:xfrm>
            <a:off x="2240660" y="4946015"/>
            <a:ext cx="4155250" cy="235585"/>
          </a:xfrm>
          <a:prstGeom prst="rect">
            <a:avLst/>
          </a:prstGeom>
        </p:spPr>
        <p:txBody>
          <a:bodyPr vert="horz" wrap="square" lIns="0" tIns="0" rIns="0" bIns="0" rtlCol="0">
            <a:noAutofit/>
          </a:bodyPr>
          <a:lstStyle/>
          <a:p>
            <a:pPr marL="12700">
              <a:lnSpc>
                <a:spcPct val="100000"/>
              </a:lnSpc>
            </a:pPr>
            <a:r>
              <a:rPr sz="1400" b="1" u="heavy" spc="-15" dirty="0">
                <a:solidFill>
                  <a:srgbClr val="FF0000"/>
                </a:solidFill>
                <a:latin typeface="Calibri"/>
                <a:cs typeface="Calibri"/>
              </a:rPr>
              <a:t>C</a:t>
            </a:r>
            <a:r>
              <a:rPr sz="1400" b="1" u="heavy" spc="0" dirty="0">
                <a:solidFill>
                  <a:srgbClr val="FF0000"/>
                </a:solidFill>
                <a:latin typeface="Calibri"/>
                <a:cs typeface="Calibri"/>
              </a:rPr>
              <a:t>ONDU</a:t>
            </a:r>
            <a:r>
              <a:rPr sz="1400" b="1" u="heavy" spc="5" dirty="0">
                <a:solidFill>
                  <a:srgbClr val="FF0000"/>
                </a:solidFill>
                <a:latin typeface="Calibri"/>
                <a:cs typeface="Calibri"/>
              </a:rPr>
              <a:t>C</a:t>
            </a:r>
            <a:r>
              <a:rPr sz="1400" b="1" u="heavy" spc="0" dirty="0">
                <a:solidFill>
                  <a:srgbClr val="FF0000"/>
                </a:solidFill>
                <a:latin typeface="Calibri"/>
                <a:cs typeface="Calibri"/>
              </a:rPr>
              <a:t>T</a:t>
            </a:r>
            <a:r>
              <a:rPr lang="en-US" sz="1400" b="1" u="heavy" spc="0" dirty="0">
                <a:solidFill>
                  <a:srgbClr val="FF0000"/>
                </a:solidFill>
                <a:latin typeface="Calibri"/>
                <a:cs typeface="Calibri"/>
              </a:rPr>
              <a:t> PROGRAMING / </a:t>
            </a:r>
            <a:r>
              <a:rPr sz="1400" b="1" u="heavy" spc="-30" dirty="0">
                <a:solidFill>
                  <a:srgbClr val="FF0000"/>
                </a:solidFill>
                <a:latin typeface="Calibri"/>
                <a:cs typeface="Calibri"/>
              </a:rPr>
              <a:t> </a:t>
            </a:r>
            <a:r>
              <a:rPr sz="1400" b="1" u="heavy" spc="0" dirty="0">
                <a:solidFill>
                  <a:srgbClr val="FF0000"/>
                </a:solidFill>
                <a:latin typeface="Calibri"/>
                <a:cs typeface="Calibri"/>
              </a:rPr>
              <a:t>F</a:t>
            </a:r>
            <a:r>
              <a:rPr sz="1400" b="1" u="heavy" spc="-10" dirty="0">
                <a:solidFill>
                  <a:srgbClr val="FF0000"/>
                </a:solidFill>
                <a:latin typeface="Calibri"/>
                <a:cs typeface="Calibri"/>
              </a:rPr>
              <a:t>E</a:t>
            </a:r>
            <a:r>
              <a:rPr sz="1400" b="1" u="heavy" spc="0" dirty="0">
                <a:solidFill>
                  <a:srgbClr val="FF0000"/>
                </a:solidFill>
                <a:latin typeface="Calibri"/>
                <a:cs typeface="Calibri"/>
              </a:rPr>
              <a:t>AS</a:t>
            </a:r>
            <a:r>
              <a:rPr sz="1400" b="1" u="heavy" spc="-5" dirty="0">
                <a:solidFill>
                  <a:srgbClr val="FF0000"/>
                </a:solidFill>
                <a:latin typeface="Calibri"/>
                <a:cs typeface="Calibri"/>
              </a:rPr>
              <a:t>I</a:t>
            </a:r>
            <a:r>
              <a:rPr sz="1400" b="1" u="heavy" spc="0" dirty="0">
                <a:solidFill>
                  <a:srgbClr val="FF0000"/>
                </a:solidFill>
                <a:latin typeface="Calibri"/>
                <a:cs typeface="Calibri"/>
              </a:rPr>
              <a:t>BI</a:t>
            </a:r>
            <a:r>
              <a:rPr sz="1400" b="1" u="heavy" spc="-10" dirty="0">
                <a:solidFill>
                  <a:srgbClr val="FF0000"/>
                </a:solidFill>
                <a:latin typeface="Calibri"/>
                <a:cs typeface="Calibri"/>
              </a:rPr>
              <a:t>L</a:t>
            </a:r>
            <a:r>
              <a:rPr sz="1400" b="1" u="heavy" spc="0" dirty="0">
                <a:solidFill>
                  <a:srgbClr val="FF0000"/>
                </a:solidFill>
                <a:latin typeface="Calibri"/>
                <a:cs typeface="Calibri"/>
              </a:rPr>
              <a:t>IT</a:t>
            </a:r>
            <a:r>
              <a:rPr sz="1400" b="1" u="heavy" spc="-5" dirty="0">
                <a:solidFill>
                  <a:srgbClr val="FF0000"/>
                </a:solidFill>
                <a:latin typeface="Calibri"/>
                <a:cs typeface="Calibri"/>
              </a:rPr>
              <a:t>I</a:t>
            </a:r>
            <a:r>
              <a:rPr sz="1400" b="1" u="heavy" spc="0" dirty="0">
                <a:solidFill>
                  <a:srgbClr val="FF0000"/>
                </a:solidFill>
                <a:latin typeface="Calibri"/>
                <a:cs typeface="Calibri"/>
              </a:rPr>
              <a:t>Y</a:t>
            </a:r>
            <a:r>
              <a:rPr sz="1400" b="1" u="heavy" spc="-15" dirty="0">
                <a:solidFill>
                  <a:srgbClr val="FF0000"/>
                </a:solidFill>
                <a:latin typeface="Calibri"/>
                <a:cs typeface="Calibri"/>
              </a:rPr>
              <a:t> S</a:t>
            </a:r>
            <a:r>
              <a:rPr sz="1400" b="1" u="heavy" spc="0" dirty="0">
                <a:solidFill>
                  <a:srgbClr val="FF0000"/>
                </a:solidFill>
                <a:latin typeface="Calibri"/>
                <a:cs typeface="Calibri"/>
              </a:rPr>
              <a:t>TU</a:t>
            </a:r>
            <a:r>
              <a:rPr sz="1400" b="1" u="heavy" spc="-40" dirty="0">
                <a:solidFill>
                  <a:srgbClr val="FF0000"/>
                </a:solidFill>
                <a:latin typeface="Calibri"/>
                <a:cs typeface="Calibri"/>
              </a:rPr>
              <a:t>D</a:t>
            </a:r>
            <a:r>
              <a:rPr sz="1400" b="1" u="heavy" spc="0" dirty="0">
                <a:solidFill>
                  <a:srgbClr val="FF0000"/>
                </a:solidFill>
                <a:latin typeface="Calibri"/>
                <a:cs typeface="Calibri"/>
              </a:rPr>
              <a:t>Y</a:t>
            </a:r>
            <a:endParaRPr sz="1400" dirty="0">
              <a:solidFill>
                <a:srgbClr val="FF0000"/>
              </a:solidFill>
              <a:latin typeface="Calibri"/>
              <a:cs typeface="Calibri"/>
            </a:endParaRPr>
          </a:p>
        </p:txBody>
      </p:sp>
      <p:sp>
        <p:nvSpPr>
          <p:cNvPr id="18" name="object 18"/>
          <p:cNvSpPr txBox="1"/>
          <p:nvPr/>
        </p:nvSpPr>
        <p:spPr>
          <a:xfrm>
            <a:off x="2219878" y="5257800"/>
            <a:ext cx="5857322" cy="1325703"/>
          </a:xfrm>
          <a:prstGeom prst="rect">
            <a:avLst/>
          </a:prstGeom>
        </p:spPr>
        <p:txBody>
          <a:bodyPr vert="horz" wrap="square" lIns="0" tIns="0" rIns="0" bIns="0" rtlCol="0">
            <a:noAutofit/>
          </a:bodyPr>
          <a:lstStyle/>
          <a:p>
            <a:pPr marL="184785" indent="-172720">
              <a:lnSpc>
                <a:spcPct val="100000"/>
              </a:lnSpc>
              <a:buFont typeface="Arial"/>
              <a:buChar char="•"/>
              <a:tabLst>
                <a:tab pos="184785" algn="l"/>
              </a:tabLst>
            </a:pPr>
            <a:r>
              <a:rPr sz="1400" b="1" spc="0" dirty="0">
                <a:latin typeface="Calibri"/>
                <a:cs typeface="Calibri"/>
              </a:rPr>
              <a:t>Desi</a:t>
            </a:r>
            <a:r>
              <a:rPr sz="1400" b="1" spc="-5" dirty="0">
                <a:latin typeface="Calibri"/>
                <a:cs typeface="Calibri"/>
              </a:rPr>
              <a:t>g</a:t>
            </a:r>
            <a:r>
              <a:rPr sz="1400" b="1" spc="0" dirty="0">
                <a:latin typeface="Calibri"/>
                <a:cs typeface="Calibri"/>
              </a:rPr>
              <a:t>ner</a:t>
            </a:r>
            <a:r>
              <a:rPr sz="1400" b="1" spc="-25" dirty="0">
                <a:latin typeface="Calibri"/>
                <a:cs typeface="Calibri"/>
              </a:rPr>
              <a:t> </a:t>
            </a:r>
            <a:r>
              <a:rPr sz="1400" b="1" spc="0" dirty="0">
                <a:latin typeface="Calibri"/>
                <a:cs typeface="Calibri"/>
              </a:rPr>
              <a:t>&amp;</a:t>
            </a:r>
            <a:r>
              <a:rPr sz="1400" b="1" spc="-15" dirty="0">
                <a:latin typeface="Calibri"/>
                <a:cs typeface="Calibri"/>
              </a:rPr>
              <a:t> </a:t>
            </a:r>
            <a:r>
              <a:rPr lang="en-US" sz="1400" b="1" spc="-15" dirty="0">
                <a:latin typeface="Calibri"/>
                <a:cs typeface="Calibri"/>
              </a:rPr>
              <a:t>NPS</a:t>
            </a:r>
            <a:r>
              <a:rPr sz="1400" b="1" spc="0" dirty="0">
                <a:latin typeface="Calibri"/>
                <a:cs typeface="Calibri"/>
              </a:rPr>
              <a:t> D</a:t>
            </a:r>
            <a:r>
              <a:rPr sz="1400" b="1" spc="-15" dirty="0">
                <a:latin typeface="Calibri"/>
                <a:cs typeface="Calibri"/>
              </a:rPr>
              <a:t>e</a:t>
            </a:r>
            <a:r>
              <a:rPr sz="1400" b="1" spc="-20" dirty="0">
                <a:latin typeface="Calibri"/>
                <a:cs typeface="Calibri"/>
              </a:rPr>
              <a:t>v</a:t>
            </a:r>
            <a:r>
              <a:rPr sz="1400" b="1" spc="0" dirty="0">
                <a:latin typeface="Calibri"/>
                <a:cs typeface="Calibri"/>
              </a:rPr>
              <a:t>elop</a:t>
            </a:r>
            <a:r>
              <a:rPr sz="1400" b="1" spc="-15" dirty="0">
                <a:latin typeface="Calibri"/>
                <a:cs typeface="Calibri"/>
              </a:rPr>
              <a:t> </a:t>
            </a:r>
            <a:r>
              <a:rPr lang="en-US" sz="1400" b="1" spc="-15" dirty="0">
                <a:latin typeface="Calibri"/>
                <a:cs typeface="Calibri"/>
              </a:rPr>
              <a:t>Program</a:t>
            </a:r>
          </a:p>
          <a:p>
            <a:pPr marL="184785" marR="0" lvl="0" indent="-172720" algn="l" defTabSz="914400" rtl="0" eaLnBrk="1" fontAlgn="auto" latinLnBrk="0" hangingPunct="1">
              <a:lnSpc>
                <a:spcPct val="100000"/>
              </a:lnSpc>
              <a:spcBef>
                <a:spcPts val="0"/>
              </a:spcBef>
              <a:spcAft>
                <a:spcPts val="0"/>
              </a:spcAft>
              <a:buClrTx/>
              <a:buSzTx/>
              <a:buFont typeface="Arial"/>
              <a:buChar char="•"/>
              <a:tabLst>
                <a:tab pos="184785" algn="l"/>
              </a:tabLst>
              <a:defRPr/>
            </a:pPr>
            <a:r>
              <a:rPr kumimoji="0" lang="en-US" sz="1400" b="1" i="0" u="none" strike="noStrike" kern="1200" cap="none" spc="0" normalizeH="0" baseline="0" noProof="0" dirty="0">
                <a:ln>
                  <a:noFill/>
                </a:ln>
                <a:solidFill>
                  <a:prstClr val="black"/>
                </a:solidFill>
                <a:effectLst/>
                <a:uLnTx/>
                <a:uFillTx/>
                <a:latin typeface="Calibri"/>
                <a:ea typeface="+mn-ea"/>
                <a:cs typeface="Calibri"/>
              </a:rPr>
              <a:t>School Committee to Review and Confirm Program and Enrolment</a:t>
            </a:r>
          </a:p>
          <a:p>
            <a:pPr marL="184785" indent="-172720">
              <a:lnSpc>
                <a:spcPct val="100000"/>
              </a:lnSpc>
              <a:buFont typeface="Arial"/>
              <a:buChar char="•"/>
              <a:tabLst>
                <a:tab pos="184785" algn="l"/>
              </a:tabLst>
            </a:pPr>
            <a:r>
              <a:rPr sz="1400" b="1" spc="-25" dirty="0">
                <a:latin typeface="Calibri"/>
                <a:cs typeface="Calibri"/>
              </a:rPr>
              <a:t>F</a:t>
            </a:r>
            <a:r>
              <a:rPr sz="1400" b="1" spc="0" dirty="0">
                <a:latin typeface="Calibri"/>
                <a:cs typeface="Calibri"/>
              </a:rPr>
              <a:t>easibili</a:t>
            </a:r>
            <a:r>
              <a:rPr sz="1400" b="1" spc="5" dirty="0">
                <a:latin typeface="Calibri"/>
                <a:cs typeface="Calibri"/>
              </a:rPr>
              <a:t>t</a:t>
            </a:r>
            <a:r>
              <a:rPr sz="1400" b="1" spc="0" dirty="0">
                <a:latin typeface="Calibri"/>
                <a:cs typeface="Calibri"/>
              </a:rPr>
              <a:t>y</a:t>
            </a:r>
            <a:r>
              <a:rPr sz="1400" b="1" spc="-35" dirty="0">
                <a:latin typeface="Calibri"/>
                <a:cs typeface="Calibri"/>
              </a:rPr>
              <a:t> </a:t>
            </a:r>
            <a:r>
              <a:rPr sz="1400" b="1" spc="-10" dirty="0">
                <a:latin typeface="Calibri"/>
                <a:cs typeface="Calibri"/>
              </a:rPr>
              <a:t>S</a:t>
            </a:r>
            <a:r>
              <a:rPr sz="1400" b="1" spc="0" dirty="0">
                <a:latin typeface="Calibri"/>
                <a:cs typeface="Calibri"/>
              </a:rPr>
              <a:t>tudy</a:t>
            </a:r>
            <a:r>
              <a:rPr sz="1400" b="1" spc="-25" dirty="0">
                <a:latin typeface="Calibri"/>
                <a:cs typeface="Calibri"/>
              </a:rPr>
              <a:t> </a:t>
            </a:r>
            <a:r>
              <a:rPr sz="1400" b="1" spc="0" dirty="0">
                <a:latin typeface="Calibri"/>
                <a:cs typeface="Calibri"/>
              </a:rPr>
              <a:t>Al</a:t>
            </a:r>
            <a:r>
              <a:rPr sz="1400" b="1" spc="-5" dirty="0">
                <a:latin typeface="Calibri"/>
                <a:cs typeface="Calibri"/>
              </a:rPr>
              <a:t>t</a:t>
            </a:r>
            <a:r>
              <a:rPr sz="1400" b="1" spc="0" dirty="0">
                <a:latin typeface="Calibri"/>
                <a:cs typeface="Calibri"/>
              </a:rPr>
              <a:t>ern</a:t>
            </a:r>
            <a:r>
              <a:rPr sz="1400" b="1" spc="-10" dirty="0">
                <a:latin typeface="Calibri"/>
                <a:cs typeface="Calibri"/>
              </a:rPr>
              <a:t>at</a:t>
            </a:r>
            <a:r>
              <a:rPr sz="1400" b="1" spc="0" dirty="0">
                <a:latin typeface="Calibri"/>
                <a:cs typeface="Calibri"/>
              </a:rPr>
              <a:t>i</a:t>
            </a:r>
            <a:r>
              <a:rPr sz="1400" b="1" spc="-20" dirty="0">
                <a:latin typeface="Calibri"/>
                <a:cs typeface="Calibri"/>
              </a:rPr>
              <a:t>v</a:t>
            </a:r>
            <a:r>
              <a:rPr sz="1400" b="1" spc="0" dirty="0">
                <a:latin typeface="Calibri"/>
                <a:cs typeface="Calibri"/>
              </a:rPr>
              <a:t>e</a:t>
            </a:r>
            <a:r>
              <a:rPr sz="1400" b="1" spc="-40" dirty="0">
                <a:latin typeface="Calibri"/>
                <a:cs typeface="Calibri"/>
              </a:rPr>
              <a:t> </a:t>
            </a:r>
            <a:r>
              <a:rPr sz="1400" b="1" spc="0" dirty="0">
                <a:latin typeface="Calibri"/>
                <a:cs typeface="Calibri"/>
              </a:rPr>
              <a:t>Concep</a:t>
            </a:r>
            <a:r>
              <a:rPr sz="1400" b="1" spc="-10" dirty="0">
                <a:latin typeface="Calibri"/>
                <a:cs typeface="Calibri"/>
              </a:rPr>
              <a:t>t</a:t>
            </a:r>
            <a:r>
              <a:rPr sz="1400" b="1" spc="0" dirty="0">
                <a:latin typeface="Calibri"/>
                <a:cs typeface="Calibri"/>
              </a:rPr>
              <a:t>s</a:t>
            </a:r>
            <a:r>
              <a:rPr lang="en-US" sz="1400" b="1" spc="0" dirty="0">
                <a:latin typeface="Calibri"/>
                <a:cs typeface="Calibri"/>
              </a:rPr>
              <a:t> are presented/discussed with the SBC</a:t>
            </a:r>
          </a:p>
          <a:p>
            <a:pPr marL="184785" indent="-172720">
              <a:lnSpc>
                <a:spcPct val="100000"/>
              </a:lnSpc>
              <a:buFont typeface="Arial"/>
              <a:buChar char="•"/>
              <a:tabLst>
                <a:tab pos="184785" algn="l"/>
              </a:tabLst>
            </a:pPr>
            <a:r>
              <a:rPr lang="en-US" sz="1400" b="1" dirty="0">
                <a:latin typeface="Calibri"/>
                <a:cs typeface="Calibri"/>
              </a:rPr>
              <a:t>Alternatives presented to City Council and School Committee</a:t>
            </a:r>
            <a:endParaRPr sz="1400" dirty="0">
              <a:latin typeface="Calibri"/>
              <a:cs typeface="Calibri"/>
            </a:endParaRPr>
          </a:p>
          <a:p>
            <a:pPr marL="184785" indent="-172720">
              <a:lnSpc>
                <a:spcPct val="100000"/>
              </a:lnSpc>
              <a:buFont typeface="Arial"/>
              <a:buChar char="•"/>
              <a:tabLst>
                <a:tab pos="184785" algn="l"/>
              </a:tabLst>
            </a:pPr>
            <a:r>
              <a:rPr lang="en-US" sz="1400" b="1" spc="-25" dirty="0">
                <a:latin typeface="Calibri"/>
                <a:cs typeface="Calibri"/>
              </a:rPr>
              <a:t>SBC</a:t>
            </a:r>
            <a:r>
              <a:rPr sz="1400" b="1" spc="-25" dirty="0">
                <a:latin typeface="Calibri"/>
                <a:cs typeface="Calibri"/>
              </a:rPr>
              <a:t> </a:t>
            </a:r>
            <a:r>
              <a:rPr sz="1400" b="1" spc="0" dirty="0">
                <a:latin typeface="Calibri"/>
                <a:cs typeface="Calibri"/>
              </a:rPr>
              <a:t>app</a:t>
            </a:r>
            <a:r>
              <a:rPr sz="1400" b="1" spc="-5" dirty="0">
                <a:latin typeface="Calibri"/>
                <a:cs typeface="Calibri"/>
              </a:rPr>
              <a:t>r</a:t>
            </a:r>
            <a:r>
              <a:rPr sz="1400" b="1" spc="0" dirty="0">
                <a:latin typeface="Calibri"/>
                <a:cs typeface="Calibri"/>
              </a:rPr>
              <a:t>o</a:t>
            </a:r>
            <a:r>
              <a:rPr sz="1400" b="1" spc="-15" dirty="0">
                <a:latin typeface="Calibri"/>
                <a:cs typeface="Calibri"/>
              </a:rPr>
              <a:t>v</a:t>
            </a:r>
            <a:r>
              <a:rPr sz="1400" b="1" spc="0" dirty="0">
                <a:latin typeface="Calibri"/>
                <a:cs typeface="Calibri"/>
              </a:rPr>
              <a:t>es</a:t>
            </a:r>
            <a:r>
              <a:rPr sz="1400" b="1" spc="-40" dirty="0">
                <a:latin typeface="Calibri"/>
                <a:cs typeface="Calibri"/>
              </a:rPr>
              <a:t> </a:t>
            </a:r>
            <a:r>
              <a:rPr sz="1400" b="1" spc="0" dirty="0">
                <a:latin typeface="Calibri"/>
                <a:cs typeface="Calibri"/>
              </a:rPr>
              <a:t>P</a:t>
            </a:r>
            <a:r>
              <a:rPr sz="1400" b="1" spc="-15" dirty="0">
                <a:latin typeface="Calibri"/>
                <a:cs typeface="Calibri"/>
              </a:rPr>
              <a:t>re</a:t>
            </a:r>
            <a:r>
              <a:rPr sz="1400" b="1" spc="-25" dirty="0">
                <a:latin typeface="Calibri"/>
                <a:cs typeface="Calibri"/>
              </a:rPr>
              <a:t>f</a:t>
            </a:r>
            <a:r>
              <a:rPr sz="1400" b="1" spc="0" dirty="0">
                <a:latin typeface="Calibri"/>
                <a:cs typeface="Calibri"/>
              </a:rPr>
              <a:t>er</a:t>
            </a:r>
            <a:r>
              <a:rPr sz="1400" b="1" spc="-10" dirty="0">
                <a:latin typeface="Calibri"/>
                <a:cs typeface="Calibri"/>
              </a:rPr>
              <a:t>r</a:t>
            </a:r>
            <a:r>
              <a:rPr sz="1400" b="1" spc="-15" dirty="0">
                <a:latin typeface="Calibri"/>
                <a:cs typeface="Calibri"/>
              </a:rPr>
              <a:t>e</a:t>
            </a:r>
            <a:r>
              <a:rPr sz="1400" b="1" spc="0" dirty="0">
                <a:latin typeface="Calibri"/>
                <a:cs typeface="Calibri"/>
              </a:rPr>
              <a:t>d</a:t>
            </a:r>
            <a:r>
              <a:rPr sz="1400" b="1" spc="-40" dirty="0">
                <a:latin typeface="Calibri"/>
                <a:cs typeface="Calibri"/>
              </a:rPr>
              <a:t> </a:t>
            </a:r>
            <a:r>
              <a:rPr sz="1400" b="1" spc="0" dirty="0">
                <a:latin typeface="Calibri"/>
                <a:cs typeface="Calibri"/>
              </a:rPr>
              <a:t>Altern</a:t>
            </a:r>
            <a:r>
              <a:rPr sz="1400" b="1" spc="-10" dirty="0">
                <a:latin typeface="Calibri"/>
                <a:cs typeface="Calibri"/>
              </a:rPr>
              <a:t>at</a:t>
            </a:r>
            <a:r>
              <a:rPr sz="1400" b="1" spc="0" dirty="0">
                <a:latin typeface="Calibri"/>
                <a:cs typeface="Calibri"/>
              </a:rPr>
              <a:t>i</a:t>
            </a:r>
            <a:r>
              <a:rPr sz="1400" b="1" spc="-15" dirty="0">
                <a:latin typeface="Calibri"/>
                <a:cs typeface="Calibri"/>
              </a:rPr>
              <a:t>v</a:t>
            </a:r>
            <a:r>
              <a:rPr sz="1400" b="1" spc="0" dirty="0">
                <a:latin typeface="Calibri"/>
                <a:cs typeface="Calibri"/>
              </a:rPr>
              <a:t>e</a:t>
            </a:r>
            <a:endParaRPr lang="en-US" sz="1400" b="1" spc="0" dirty="0">
              <a:latin typeface="Calibri"/>
              <a:cs typeface="Calibri"/>
            </a:endParaRPr>
          </a:p>
          <a:p>
            <a:pPr marL="184785" indent="-172720">
              <a:lnSpc>
                <a:spcPct val="100000"/>
              </a:lnSpc>
              <a:buFont typeface="Arial"/>
              <a:buChar char="•"/>
              <a:tabLst>
                <a:tab pos="184785" algn="l"/>
              </a:tabLst>
            </a:pPr>
            <a:r>
              <a:rPr lang="en-US" sz="1400" b="1" dirty="0">
                <a:latin typeface="Calibri"/>
                <a:cs typeface="Calibri"/>
              </a:rPr>
              <a:t>DRC provides input to assist the SBC, and approves Preferred Alternative</a:t>
            </a:r>
            <a:endParaRPr sz="1400" dirty="0">
              <a:latin typeface="Calibri"/>
              <a:cs typeface="Calibri"/>
            </a:endParaRPr>
          </a:p>
          <a:p>
            <a:pPr marL="184785" indent="-172720">
              <a:lnSpc>
                <a:spcPct val="100000"/>
              </a:lnSpc>
              <a:buFont typeface="Arial"/>
              <a:buChar char="•"/>
              <a:tabLst>
                <a:tab pos="184785" algn="l"/>
              </a:tabLst>
            </a:pPr>
            <a:endParaRPr sz="1400" dirty="0">
              <a:latin typeface="Calibri"/>
              <a:cs typeface="Calibri"/>
            </a:endParaRPr>
          </a:p>
        </p:txBody>
      </p:sp>
      <p:sp>
        <p:nvSpPr>
          <p:cNvPr id="20" name="object 20"/>
          <p:cNvSpPr/>
          <p:nvPr/>
        </p:nvSpPr>
        <p:spPr>
          <a:xfrm>
            <a:off x="1174470" y="2240280"/>
            <a:ext cx="127025" cy="2522346"/>
          </a:xfrm>
          <a:custGeom>
            <a:avLst/>
            <a:gdLst/>
            <a:ahLst/>
            <a:cxnLst/>
            <a:rect l="l" t="t" r="r" b="b"/>
            <a:pathLst>
              <a:path w="127025" h="2522346">
                <a:moveTo>
                  <a:pt x="50806" y="2395423"/>
                </a:moveTo>
                <a:lnTo>
                  <a:pt x="0" y="2395473"/>
                </a:lnTo>
                <a:lnTo>
                  <a:pt x="63690" y="2522346"/>
                </a:lnTo>
                <a:lnTo>
                  <a:pt x="120628" y="2408173"/>
                </a:lnTo>
                <a:lnTo>
                  <a:pt x="50825" y="2408173"/>
                </a:lnTo>
                <a:lnTo>
                  <a:pt x="50806" y="2395423"/>
                </a:lnTo>
                <a:close/>
              </a:path>
              <a:path w="127025" h="2522346">
                <a:moveTo>
                  <a:pt x="76206" y="2395397"/>
                </a:moveTo>
                <a:lnTo>
                  <a:pt x="50806" y="2395423"/>
                </a:lnTo>
                <a:lnTo>
                  <a:pt x="50825" y="2408173"/>
                </a:lnTo>
                <a:lnTo>
                  <a:pt x="76225" y="2408047"/>
                </a:lnTo>
                <a:lnTo>
                  <a:pt x="76206" y="2395397"/>
                </a:lnTo>
                <a:close/>
              </a:path>
              <a:path w="127025" h="2522346">
                <a:moveTo>
                  <a:pt x="127025" y="2395347"/>
                </a:moveTo>
                <a:lnTo>
                  <a:pt x="76206" y="2395397"/>
                </a:lnTo>
                <a:lnTo>
                  <a:pt x="76225" y="2408047"/>
                </a:lnTo>
                <a:lnTo>
                  <a:pt x="50825" y="2408173"/>
                </a:lnTo>
                <a:lnTo>
                  <a:pt x="120628" y="2408173"/>
                </a:lnTo>
                <a:lnTo>
                  <a:pt x="127025" y="2395347"/>
                </a:lnTo>
                <a:close/>
              </a:path>
              <a:path w="127025" h="2522346">
                <a:moveTo>
                  <a:pt x="72669" y="0"/>
                </a:moveTo>
                <a:lnTo>
                  <a:pt x="47269" y="126"/>
                </a:lnTo>
                <a:lnTo>
                  <a:pt x="50806" y="2395423"/>
                </a:lnTo>
                <a:lnTo>
                  <a:pt x="76206" y="2395397"/>
                </a:lnTo>
                <a:lnTo>
                  <a:pt x="72669" y="0"/>
                </a:lnTo>
                <a:close/>
              </a:path>
            </a:pathLst>
          </a:custGeom>
          <a:solidFill>
            <a:srgbClr val="000000"/>
          </a:solidFill>
        </p:spPr>
        <p:txBody>
          <a:bodyPr wrap="square" lIns="0" tIns="0" rIns="0" bIns="0" rtlCol="0">
            <a:noAutofit/>
          </a:bodyPr>
          <a:lstStyle/>
          <a:p>
            <a:endParaRPr dirty="0"/>
          </a:p>
        </p:txBody>
      </p:sp>
      <p:sp>
        <p:nvSpPr>
          <p:cNvPr id="21" name="object 21"/>
          <p:cNvSpPr/>
          <p:nvPr/>
        </p:nvSpPr>
        <p:spPr>
          <a:xfrm>
            <a:off x="1167599" y="5402757"/>
            <a:ext cx="127038" cy="563130"/>
          </a:xfrm>
          <a:custGeom>
            <a:avLst/>
            <a:gdLst/>
            <a:ahLst/>
            <a:cxnLst/>
            <a:rect l="l" t="t" r="r" b="b"/>
            <a:pathLst>
              <a:path w="127038" h="563130">
                <a:moveTo>
                  <a:pt x="50800" y="436130"/>
                </a:moveTo>
                <a:lnTo>
                  <a:pt x="0" y="436130"/>
                </a:lnTo>
                <a:lnTo>
                  <a:pt x="63500" y="563130"/>
                </a:lnTo>
                <a:lnTo>
                  <a:pt x="120684" y="448830"/>
                </a:lnTo>
                <a:lnTo>
                  <a:pt x="50800" y="448830"/>
                </a:lnTo>
                <a:lnTo>
                  <a:pt x="50800" y="436130"/>
                </a:lnTo>
                <a:close/>
              </a:path>
              <a:path w="127038" h="563130">
                <a:moveTo>
                  <a:pt x="76200" y="0"/>
                </a:moveTo>
                <a:lnTo>
                  <a:pt x="50800" y="0"/>
                </a:lnTo>
                <a:lnTo>
                  <a:pt x="50800" y="448830"/>
                </a:lnTo>
                <a:lnTo>
                  <a:pt x="76200" y="448830"/>
                </a:lnTo>
                <a:lnTo>
                  <a:pt x="76200" y="0"/>
                </a:lnTo>
                <a:close/>
              </a:path>
              <a:path w="127038" h="563130">
                <a:moveTo>
                  <a:pt x="127038" y="436130"/>
                </a:moveTo>
                <a:lnTo>
                  <a:pt x="76200" y="436130"/>
                </a:lnTo>
                <a:lnTo>
                  <a:pt x="76200" y="448830"/>
                </a:lnTo>
                <a:lnTo>
                  <a:pt x="120684" y="448830"/>
                </a:lnTo>
                <a:lnTo>
                  <a:pt x="127038" y="436130"/>
                </a:lnTo>
                <a:close/>
              </a:path>
            </a:pathLst>
          </a:custGeom>
          <a:solidFill>
            <a:srgbClr val="000000"/>
          </a:solidFill>
        </p:spPr>
        <p:txBody>
          <a:bodyPr wrap="square" lIns="0" tIns="0" rIns="0" bIns="0" rtlCol="0">
            <a:noAutofit/>
          </a:bodyPr>
          <a:lstStyle/>
          <a:p>
            <a:endParaRPr dirty="0"/>
          </a:p>
        </p:txBody>
      </p:sp>
      <p:sp>
        <p:nvSpPr>
          <p:cNvPr id="38" name="object 5"/>
          <p:cNvSpPr txBox="1">
            <a:spLocks noGrp="1"/>
          </p:cNvSpPr>
          <p:nvPr>
            <p:ph type="title"/>
          </p:nvPr>
        </p:nvSpPr>
        <p:spPr>
          <a:xfrm>
            <a:off x="2743200" y="248432"/>
            <a:ext cx="3652710" cy="818368"/>
          </a:xfrm>
          <a:prstGeom prst="rect">
            <a:avLst/>
          </a:prstGeom>
        </p:spPr>
        <p:txBody>
          <a:bodyPr vert="horz" wrap="square" lIns="0" tIns="0" rIns="0" bIns="0" rtlCol="0">
            <a:noAutofit/>
          </a:bodyPr>
          <a:lstStyle/>
          <a:p>
            <a:pPr marR="0" algn="ctr">
              <a:lnSpc>
                <a:spcPct val="100000"/>
              </a:lnSpc>
            </a:pPr>
            <a:r>
              <a:rPr lang="en-US" sz="2800" b="1" spc="-20" dirty="0">
                <a:latin typeface="+mj-lt"/>
                <a:cs typeface="Arial Narrow"/>
              </a:rPr>
              <a:t>Project </a:t>
            </a:r>
            <a:r>
              <a:rPr sz="2800" b="1" spc="-20" dirty="0">
                <a:latin typeface="+mj-lt"/>
                <a:cs typeface="Arial Narrow"/>
              </a:rPr>
              <a:t>P</a:t>
            </a:r>
            <a:r>
              <a:rPr sz="2800" b="1" spc="-25" dirty="0">
                <a:latin typeface="+mj-lt"/>
                <a:cs typeface="Arial Narrow"/>
              </a:rPr>
              <a:t>r</a:t>
            </a:r>
            <a:r>
              <a:rPr sz="2800" b="1" spc="-15" dirty="0">
                <a:latin typeface="+mj-lt"/>
                <a:cs typeface="Arial Narrow"/>
              </a:rPr>
              <a:t>oce</a:t>
            </a:r>
            <a:r>
              <a:rPr sz="2800" b="1" spc="-30" dirty="0">
                <a:latin typeface="+mj-lt"/>
                <a:cs typeface="Arial Narrow"/>
              </a:rPr>
              <a:t>s</a:t>
            </a:r>
            <a:r>
              <a:rPr sz="2800" b="1" spc="-15" dirty="0">
                <a:latin typeface="+mj-lt"/>
                <a:cs typeface="Arial Narrow"/>
              </a:rPr>
              <a:t>s</a:t>
            </a:r>
            <a:r>
              <a:rPr sz="2800" b="1" spc="5" dirty="0">
                <a:latin typeface="+mj-lt"/>
                <a:cs typeface="Arial Narrow"/>
              </a:rPr>
              <a:t> </a:t>
            </a:r>
            <a:endParaRPr sz="2800" dirty="0">
              <a:latin typeface="+mj-lt"/>
              <a:cs typeface="Arial Narrow"/>
            </a:endParaRPr>
          </a:p>
          <a:p>
            <a:pPr marL="50165" algn="ctr">
              <a:lnSpc>
                <a:spcPts val="2130"/>
              </a:lnSpc>
            </a:pPr>
            <a:r>
              <a:rPr sz="1800" b="1" spc="0" dirty="0">
                <a:latin typeface="Calibri"/>
                <a:cs typeface="Calibri"/>
              </a:rPr>
              <a:t>O</a:t>
            </a:r>
            <a:r>
              <a:rPr sz="1800" b="1" spc="-20" dirty="0">
                <a:latin typeface="Calibri"/>
                <a:cs typeface="Calibri"/>
              </a:rPr>
              <a:t>v</a:t>
            </a:r>
            <a:r>
              <a:rPr sz="1800" b="1" spc="0" dirty="0">
                <a:latin typeface="Calibri"/>
                <a:cs typeface="Calibri"/>
              </a:rPr>
              <a:t>e</a:t>
            </a:r>
            <a:r>
              <a:rPr sz="1800" b="1" spc="5" dirty="0">
                <a:latin typeface="Calibri"/>
                <a:cs typeface="Calibri"/>
              </a:rPr>
              <a:t>r</a:t>
            </a:r>
            <a:r>
              <a:rPr sz="1800" b="1" spc="0" dirty="0">
                <a:latin typeface="Calibri"/>
                <a:cs typeface="Calibri"/>
              </a:rPr>
              <a:t>view</a:t>
            </a:r>
            <a:endParaRPr sz="1800" dirty="0">
              <a:latin typeface="Calibri"/>
              <a:cs typeface="Calibri"/>
            </a:endParaRPr>
          </a:p>
        </p:txBody>
      </p:sp>
      <p:pic>
        <p:nvPicPr>
          <p:cNvPr id="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object 14">
            <a:extLst>
              <a:ext uri="{FF2B5EF4-FFF2-40B4-BE49-F238E27FC236}">
                <a16:creationId xmlns:a16="http://schemas.microsoft.com/office/drawing/2014/main" id="{4332331B-A43C-4325-A998-1F65CCD3958E}"/>
              </a:ext>
            </a:extLst>
          </p:cNvPr>
          <p:cNvSpPr txBox="1"/>
          <p:nvPr/>
        </p:nvSpPr>
        <p:spPr>
          <a:xfrm>
            <a:off x="2219878" y="1669415"/>
            <a:ext cx="4236605" cy="235585"/>
          </a:xfrm>
          <a:prstGeom prst="rect">
            <a:avLst/>
          </a:prstGeom>
        </p:spPr>
        <p:txBody>
          <a:bodyPr vert="horz" wrap="square" lIns="0" tIns="0" rIns="0" bIns="0" rtlCol="0">
            <a:noAutofit/>
          </a:bodyPr>
          <a:lstStyle/>
          <a:p>
            <a:pPr marL="12700">
              <a:lnSpc>
                <a:spcPct val="100000"/>
              </a:lnSpc>
            </a:pPr>
            <a:r>
              <a:rPr lang="en-US" sz="1400" b="1" u="heavy" dirty="0">
                <a:solidFill>
                  <a:schemeClr val="bg1">
                    <a:lumMod val="50000"/>
                  </a:schemeClr>
                </a:solidFill>
                <a:latin typeface="Calibri"/>
                <a:cs typeface="Calibri"/>
              </a:rPr>
              <a:t>SELECT DESIGNER – RDA SELECTED IN 2020</a:t>
            </a:r>
            <a:endParaRPr sz="1400" dirty="0">
              <a:solidFill>
                <a:schemeClr val="bg1">
                  <a:lumMod val="50000"/>
                </a:schemeClr>
              </a:solidFill>
              <a:latin typeface="Calibri"/>
              <a:cs typeface="Calibri"/>
            </a:endParaRPr>
          </a:p>
        </p:txBody>
      </p:sp>
      <p:pic>
        <p:nvPicPr>
          <p:cNvPr id="24" name="Picture 23">
            <a:extLst>
              <a:ext uri="{FF2B5EF4-FFF2-40B4-BE49-F238E27FC236}">
                <a16:creationId xmlns:a16="http://schemas.microsoft.com/office/drawing/2014/main" id="{2BB3C661-4FEA-42C4-879F-667809A4E5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22" name="TextBox 21">
            <a:extLst>
              <a:ext uri="{FF2B5EF4-FFF2-40B4-BE49-F238E27FC236}">
                <a16:creationId xmlns:a16="http://schemas.microsoft.com/office/drawing/2014/main" id="{39CF0253-1F4F-4338-AC34-A0081A5D4332}"/>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640080" y="2876676"/>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solidFill>
            <a:srgbClr val="DCE6F1"/>
          </a:solidFill>
        </p:spPr>
        <p:txBody>
          <a:bodyPr wrap="square" lIns="0" tIns="0" rIns="0" bIns="0" rtlCol="0">
            <a:noAutofit/>
          </a:bodyPr>
          <a:lstStyle/>
          <a:p>
            <a:endParaRPr dirty="0"/>
          </a:p>
        </p:txBody>
      </p:sp>
      <p:sp>
        <p:nvSpPr>
          <p:cNvPr id="4" name="object 4"/>
          <p:cNvSpPr/>
          <p:nvPr/>
        </p:nvSpPr>
        <p:spPr>
          <a:xfrm>
            <a:off x="640080" y="2876676"/>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ln w="9525">
            <a:solidFill>
              <a:srgbClr val="000000"/>
            </a:solidFill>
          </a:ln>
        </p:spPr>
        <p:txBody>
          <a:bodyPr wrap="square" lIns="0" tIns="0" rIns="0" bIns="0" rtlCol="0">
            <a:noAutofit/>
          </a:bodyPr>
          <a:lstStyle/>
          <a:p>
            <a:endParaRPr dirty="0"/>
          </a:p>
        </p:txBody>
      </p:sp>
      <p:sp>
        <p:nvSpPr>
          <p:cNvPr id="5" name="object 5"/>
          <p:cNvSpPr txBox="1"/>
          <p:nvPr/>
        </p:nvSpPr>
        <p:spPr>
          <a:xfrm>
            <a:off x="868781" y="2972561"/>
            <a:ext cx="732156" cy="448945"/>
          </a:xfrm>
          <a:prstGeom prst="rect">
            <a:avLst/>
          </a:prstGeom>
        </p:spPr>
        <p:txBody>
          <a:bodyPr vert="horz" wrap="square" lIns="0" tIns="0" rIns="0" bIns="0" rtlCol="0">
            <a:noAutofit/>
          </a:bodyPr>
          <a:lstStyle/>
          <a:p>
            <a:pPr marL="45720">
              <a:lnSpc>
                <a:spcPct val="100000"/>
              </a:lnSpc>
            </a:pPr>
            <a:r>
              <a:rPr sz="1400" b="1" dirty="0">
                <a:latin typeface="Calibri"/>
                <a:cs typeface="Calibri"/>
              </a:rPr>
              <a:t>P</a:t>
            </a:r>
            <a:r>
              <a:rPr sz="1400" b="1" spc="-20" dirty="0">
                <a:latin typeface="Calibri"/>
                <a:cs typeface="Calibri"/>
              </a:rPr>
              <a:t>R</a:t>
            </a:r>
            <a:r>
              <a:rPr sz="1400" b="1" spc="-15" dirty="0">
                <a:latin typeface="Calibri"/>
                <a:cs typeface="Calibri"/>
              </a:rPr>
              <a:t>O</a:t>
            </a:r>
            <a:r>
              <a:rPr sz="1400" b="1" spc="0" dirty="0">
                <a:latin typeface="Calibri"/>
                <a:cs typeface="Calibri"/>
              </a:rPr>
              <a:t>J</a:t>
            </a:r>
            <a:r>
              <a:rPr sz="1400" b="1" spc="-25" dirty="0">
                <a:latin typeface="Calibri"/>
                <a:cs typeface="Calibri"/>
              </a:rPr>
              <a:t>E</a:t>
            </a:r>
            <a:r>
              <a:rPr sz="1400" b="1" spc="10" dirty="0">
                <a:latin typeface="Calibri"/>
                <a:cs typeface="Calibri"/>
              </a:rPr>
              <a:t>C</a:t>
            </a:r>
            <a:r>
              <a:rPr sz="1400" b="1" spc="0" dirty="0">
                <a:latin typeface="Calibri"/>
                <a:cs typeface="Calibri"/>
              </a:rPr>
              <a:t>T</a:t>
            </a:r>
            <a:endParaRPr sz="1400" dirty="0">
              <a:latin typeface="Calibri"/>
              <a:cs typeface="Calibri"/>
            </a:endParaRPr>
          </a:p>
          <a:p>
            <a:pPr marL="12700">
              <a:lnSpc>
                <a:spcPct val="100000"/>
              </a:lnSpc>
            </a:pPr>
            <a:r>
              <a:rPr sz="1400" b="1" dirty="0">
                <a:latin typeface="Calibri"/>
                <a:cs typeface="Calibri"/>
              </a:rPr>
              <a:t>FUNDING</a:t>
            </a:r>
            <a:endParaRPr sz="1400" dirty="0">
              <a:latin typeface="Calibri"/>
              <a:cs typeface="Calibri"/>
            </a:endParaRPr>
          </a:p>
        </p:txBody>
      </p:sp>
      <p:sp>
        <p:nvSpPr>
          <p:cNvPr id="6" name="object 6"/>
          <p:cNvSpPr/>
          <p:nvPr/>
        </p:nvSpPr>
        <p:spPr>
          <a:xfrm>
            <a:off x="685800" y="5324602"/>
            <a:ext cx="1143000" cy="274320"/>
          </a:xfrm>
          <a:custGeom>
            <a:avLst/>
            <a:gdLst/>
            <a:ahLst/>
            <a:cxnLst/>
            <a:rect l="l" t="t" r="r" b="b"/>
            <a:pathLst>
              <a:path w="1143000" h="274320">
                <a:moveTo>
                  <a:pt x="0" y="274320"/>
                </a:moveTo>
                <a:lnTo>
                  <a:pt x="1143000" y="274320"/>
                </a:lnTo>
                <a:lnTo>
                  <a:pt x="1143000" y="0"/>
                </a:lnTo>
                <a:lnTo>
                  <a:pt x="0" y="0"/>
                </a:lnTo>
                <a:lnTo>
                  <a:pt x="0" y="274320"/>
                </a:lnTo>
                <a:close/>
              </a:path>
            </a:pathLst>
          </a:custGeom>
          <a:solidFill>
            <a:srgbClr val="F1F1F1"/>
          </a:solidFill>
        </p:spPr>
        <p:txBody>
          <a:bodyPr wrap="square" lIns="0" tIns="0" rIns="0" bIns="0" rtlCol="0">
            <a:noAutofit/>
          </a:bodyPr>
          <a:lstStyle/>
          <a:p>
            <a:endParaRPr dirty="0"/>
          </a:p>
        </p:txBody>
      </p:sp>
      <p:sp>
        <p:nvSpPr>
          <p:cNvPr id="7" name="object 7"/>
          <p:cNvSpPr/>
          <p:nvPr/>
        </p:nvSpPr>
        <p:spPr>
          <a:xfrm>
            <a:off x="685800" y="5324602"/>
            <a:ext cx="1143000" cy="274320"/>
          </a:xfrm>
          <a:custGeom>
            <a:avLst/>
            <a:gdLst/>
            <a:ahLst/>
            <a:cxnLst/>
            <a:rect l="l" t="t" r="r" b="b"/>
            <a:pathLst>
              <a:path w="1143000" h="274320">
                <a:moveTo>
                  <a:pt x="0" y="274320"/>
                </a:moveTo>
                <a:lnTo>
                  <a:pt x="1143000" y="274320"/>
                </a:lnTo>
                <a:lnTo>
                  <a:pt x="1143000" y="0"/>
                </a:lnTo>
                <a:lnTo>
                  <a:pt x="0" y="0"/>
                </a:lnTo>
                <a:lnTo>
                  <a:pt x="0" y="274320"/>
                </a:lnTo>
                <a:close/>
              </a:path>
            </a:pathLst>
          </a:custGeom>
          <a:ln w="9525">
            <a:solidFill>
              <a:srgbClr val="000000"/>
            </a:solidFill>
          </a:ln>
        </p:spPr>
        <p:txBody>
          <a:bodyPr wrap="square" lIns="0" tIns="0" rIns="0" bIns="0" rtlCol="0">
            <a:noAutofit/>
          </a:bodyPr>
          <a:lstStyle/>
          <a:p>
            <a:endParaRPr dirty="0"/>
          </a:p>
        </p:txBody>
      </p:sp>
      <p:sp>
        <p:nvSpPr>
          <p:cNvPr id="8" name="object 8"/>
          <p:cNvSpPr txBox="1"/>
          <p:nvPr/>
        </p:nvSpPr>
        <p:spPr>
          <a:xfrm>
            <a:off x="797458" y="5374640"/>
            <a:ext cx="919480" cy="179705"/>
          </a:xfrm>
          <a:prstGeom prst="rect">
            <a:avLst/>
          </a:prstGeom>
        </p:spPr>
        <p:txBody>
          <a:bodyPr vert="horz" wrap="square" lIns="0" tIns="0" rIns="0" bIns="0" rtlCol="0">
            <a:noAutofit/>
          </a:bodyPr>
          <a:lstStyle/>
          <a:p>
            <a:pPr marL="12700">
              <a:lnSpc>
                <a:spcPct val="100000"/>
              </a:lnSpc>
            </a:pPr>
            <a:r>
              <a:rPr sz="1050" b="1" dirty="0">
                <a:latin typeface="Calibri"/>
                <a:cs typeface="Calibri"/>
              </a:rPr>
              <a:t>C</a:t>
            </a:r>
            <a:r>
              <a:rPr sz="1050" b="1" spc="5" dirty="0">
                <a:latin typeface="Calibri"/>
                <a:cs typeface="Calibri"/>
              </a:rPr>
              <a:t>O</a:t>
            </a:r>
            <a:r>
              <a:rPr sz="1050" b="1" spc="0" dirty="0">
                <a:latin typeface="Calibri"/>
                <a:cs typeface="Calibri"/>
              </a:rPr>
              <a:t>NST</a:t>
            </a:r>
            <a:r>
              <a:rPr sz="1050" b="1" spc="-10" dirty="0">
                <a:latin typeface="Calibri"/>
                <a:cs typeface="Calibri"/>
              </a:rPr>
              <a:t>RUC</a:t>
            </a:r>
            <a:r>
              <a:rPr sz="1050" b="1" spc="0" dirty="0">
                <a:latin typeface="Calibri"/>
                <a:cs typeface="Calibri"/>
              </a:rPr>
              <a:t>T</a:t>
            </a:r>
            <a:r>
              <a:rPr sz="1050" b="1" spc="-10" dirty="0">
                <a:latin typeface="Calibri"/>
                <a:cs typeface="Calibri"/>
              </a:rPr>
              <a:t>IO</a:t>
            </a:r>
            <a:r>
              <a:rPr sz="1050" b="1" spc="0" dirty="0">
                <a:latin typeface="Calibri"/>
                <a:cs typeface="Calibri"/>
              </a:rPr>
              <a:t>N</a:t>
            </a:r>
            <a:endParaRPr sz="1050" dirty="0">
              <a:latin typeface="Calibri"/>
              <a:cs typeface="Calibri"/>
            </a:endParaRPr>
          </a:p>
        </p:txBody>
      </p:sp>
      <p:sp>
        <p:nvSpPr>
          <p:cNvPr id="9" name="object 9"/>
          <p:cNvSpPr/>
          <p:nvPr/>
        </p:nvSpPr>
        <p:spPr>
          <a:xfrm>
            <a:off x="675386" y="6045657"/>
            <a:ext cx="1153414" cy="457200"/>
          </a:xfrm>
          <a:custGeom>
            <a:avLst/>
            <a:gdLst/>
            <a:ahLst/>
            <a:cxnLst/>
            <a:rect l="l" t="t" r="r" b="b"/>
            <a:pathLst>
              <a:path w="1153414" h="457200">
                <a:moveTo>
                  <a:pt x="0" y="457200"/>
                </a:moveTo>
                <a:lnTo>
                  <a:pt x="1153414" y="457200"/>
                </a:lnTo>
                <a:lnTo>
                  <a:pt x="1153414" y="0"/>
                </a:lnTo>
                <a:lnTo>
                  <a:pt x="0" y="0"/>
                </a:lnTo>
                <a:lnTo>
                  <a:pt x="0" y="457200"/>
                </a:lnTo>
                <a:close/>
              </a:path>
            </a:pathLst>
          </a:custGeom>
          <a:solidFill>
            <a:srgbClr val="F1F1F1"/>
          </a:solidFill>
        </p:spPr>
        <p:txBody>
          <a:bodyPr wrap="square" lIns="0" tIns="0" rIns="0" bIns="0" rtlCol="0">
            <a:noAutofit/>
          </a:bodyPr>
          <a:lstStyle/>
          <a:p>
            <a:endParaRPr dirty="0"/>
          </a:p>
        </p:txBody>
      </p:sp>
      <p:sp>
        <p:nvSpPr>
          <p:cNvPr id="10" name="object 10"/>
          <p:cNvSpPr/>
          <p:nvPr/>
        </p:nvSpPr>
        <p:spPr>
          <a:xfrm>
            <a:off x="675386" y="6045657"/>
            <a:ext cx="1153414" cy="457200"/>
          </a:xfrm>
          <a:custGeom>
            <a:avLst/>
            <a:gdLst/>
            <a:ahLst/>
            <a:cxnLst/>
            <a:rect l="l" t="t" r="r" b="b"/>
            <a:pathLst>
              <a:path w="1153414" h="457200">
                <a:moveTo>
                  <a:pt x="0" y="457200"/>
                </a:moveTo>
                <a:lnTo>
                  <a:pt x="1153414" y="457200"/>
                </a:lnTo>
                <a:lnTo>
                  <a:pt x="1153414" y="0"/>
                </a:lnTo>
                <a:lnTo>
                  <a:pt x="0" y="0"/>
                </a:lnTo>
                <a:lnTo>
                  <a:pt x="0" y="457200"/>
                </a:lnTo>
                <a:close/>
              </a:path>
            </a:pathLst>
          </a:custGeom>
          <a:ln w="9525">
            <a:solidFill>
              <a:srgbClr val="000000"/>
            </a:solidFill>
          </a:ln>
        </p:spPr>
        <p:txBody>
          <a:bodyPr wrap="square" lIns="0" tIns="0" rIns="0" bIns="0" rtlCol="0">
            <a:noAutofit/>
          </a:bodyPr>
          <a:lstStyle/>
          <a:p>
            <a:endParaRPr dirty="0"/>
          </a:p>
        </p:txBody>
      </p:sp>
      <p:sp>
        <p:nvSpPr>
          <p:cNvPr id="11" name="object 11"/>
          <p:cNvSpPr txBox="1"/>
          <p:nvPr/>
        </p:nvSpPr>
        <p:spPr>
          <a:xfrm>
            <a:off x="908405" y="6099505"/>
            <a:ext cx="687070" cy="355600"/>
          </a:xfrm>
          <a:prstGeom prst="rect">
            <a:avLst/>
          </a:prstGeom>
        </p:spPr>
        <p:txBody>
          <a:bodyPr vert="horz" wrap="square" lIns="0" tIns="0" rIns="0" bIns="0" rtlCol="0">
            <a:noAutofit/>
          </a:bodyPr>
          <a:lstStyle/>
          <a:p>
            <a:pPr marL="12700" marR="12700" indent="77470">
              <a:lnSpc>
                <a:spcPct val="100000"/>
              </a:lnSpc>
            </a:pPr>
            <a:r>
              <a:rPr sz="1100" b="1" dirty="0">
                <a:latin typeface="Calibri"/>
                <a:cs typeface="Calibri"/>
              </a:rPr>
              <a:t>PRO</a:t>
            </a:r>
            <a:r>
              <a:rPr sz="1100" b="1" spc="-5" dirty="0">
                <a:latin typeface="Calibri"/>
                <a:cs typeface="Calibri"/>
              </a:rPr>
              <a:t>J</a:t>
            </a:r>
            <a:r>
              <a:rPr sz="1100" b="1" spc="0" dirty="0">
                <a:latin typeface="Calibri"/>
                <a:cs typeface="Calibri"/>
              </a:rPr>
              <a:t>ECT CLO</a:t>
            </a:r>
            <a:r>
              <a:rPr sz="1100" b="1" spc="-10" dirty="0">
                <a:latin typeface="Calibri"/>
                <a:cs typeface="Calibri"/>
              </a:rPr>
              <a:t>S</a:t>
            </a:r>
            <a:r>
              <a:rPr sz="1100" b="1" spc="0" dirty="0">
                <a:latin typeface="Calibri"/>
                <a:cs typeface="Calibri"/>
              </a:rPr>
              <a:t>E</a:t>
            </a:r>
            <a:r>
              <a:rPr sz="1100" b="1" spc="-5" dirty="0">
                <a:latin typeface="Calibri"/>
                <a:cs typeface="Calibri"/>
              </a:rPr>
              <a:t>-</a:t>
            </a:r>
            <a:r>
              <a:rPr sz="1100" b="1" spc="0" dirty="0">
                <a:latin typeface="Calibri"/>
                <a:cs typeface="Calibri"/>
              </a:rPr>
              <a:t>OUT</a:t>
            </a:r>
            <a:endParaRPr sz="1100" dirty="0">
              <a:latin typeface="Calibri"/>
              <a:cs typeface="Calibri"/>
            </a:endParaRPr>
          </a:p>
        </p:txBody>
      </p:sp>
      <p:sp>
        <p:nvSpPr>
          <p:cNvPr id="12" name="object 12"/>
          <p:cNvSpPr/>
          <p:nvPr/>
        </p:nvSpPr>
        <p:spPr>
          <a:xfrm>
            <a:off x="640080" y="4145788"/>
            <a:ext cx="1188720" cy="640080"/>
          </a:xfrm>
          <a:custGeom>
            <a:avLst/>
            <a:gdLst/>
            <a:ahLst/>
            <a:cxnLst/>
            <a:rect l="l" t="t" r="r" b="b"/>
            <a:pathLst>
              <a:path w="1188720" h="640079">
                <a:moveTo>
                  <a:pt x="0" y="640080"/>
                </a:moveTo>
                <a:lnTo>
                  <a:pt x="1188720" y="640080"/>
                </a:lnTo>
                <a:lnTo>
                  <a:pt x="1188720" y="0"/>
                </a:lnTo>
                <a:lnTo>
                  <a:pt x="0" y="0"/>
                </a:lnTo>
                <a:lnTo>
                  <a:pt x="0" y="640080"/>
                </a:lnTo>
                <a:close/>
              </a:path>
            </a:pathLst>
          </a:custGeom>
          <a:solidFill>
            <a:srgbClr val="F1F1F1"/>
          </a:solidFill>
        </p:spPr>
        <p:txBody>
          <a:bodyPr wrap="square" lIns="0" tIns="0" rIns="0" bIns="0" rtlCol="0">
            <a:noAutofit/>
          </a:bodyPr>
          <a:lstStyle/>
          <a:p>
            <a:endParaRPr dirty="0"/>
          </a:p>
        </p:txBody>
      </p:sp>
      <p:sp>
        <p:nvSpPr>
          <p:cNvPr id="13" name="object 13"/>
          <p:cNvSpPr/>
          <p:nvPr/>
        </p:nvSpPr>
        <p:spPr>
          <a:xfrm>
            <a:off x="640080" y="4145788"/>
            <a:ext cx="1188720" cy="640080"/>
          </a:xfrm>
          <a:custGeom>
            <a:avLst/>
            <a:gdLst/>
            <a:ahLst/>
            <a:cxnLst/>
            <a:rect l="l" t="t" r="r" b="b"/>
            <a:pathLst>
              <a:path w="1188720" h="640079">
                <a:moveTo>
                  <a:pt x="0" y="640080"/>
                </a:moveTo>
                <a:lnTo>
                  <a:pt x="1188720" y="640080"/>
                </a:lnTo>
                <a:lnTo>
                  <a:pt x="1188720" y="0"/>
                </a:lnTo>
                <a:lnTo>
                  <a:pt x="0" y="0"/>
                </a:lnTo>
                <a:lnTo>
                  <a:pt x="0" y="640080"/>
                </a:lnTo>
                <a:close/>
              </a:path>
            </a:pathLst>
          </a:custGeom>
          <a:ln w="9525">
            <a:solidFill>
              <a:srgbClr val="000000"/>
            </a:solidFill>
          </a:ln>
        </p:spPr>
        <p:txBody>
          <a:bodyPr wrap="square" lIns="0" tIns="0" rIns="0" bIns="0" rtlCol="0">
            <a:noAutofit/>
          </a:bodyPr>
          <a:lstStyle/>
          <a:p>
            <a:endParaRPr dirty="0"/>
          </a:p>
        </p:txBody>
      </p:sp>
      <p:sp>
        <p:nvSpPr>
          <p:cNvPr id="14" name="object 14"/>
          <p:cNvSpPr txBox="1"/>
          <p:nvPr/>
        </p:nvSpPr>
        <p:spPr>
          <a:xfrm>
            <a:off x="752652" y="4206747"/>
            <a:ext cx="963294" cy="523240"/>
          </a:xfrm>
          <a:prstGeom prst="rect">
            <a:avLst/>
          </a:prstGeom>
        </p:spPr>
        <p:txBody>
          <a:bodyPr vert="horz" wrap="square" lIns="0" tIns="0" rIns="0" bIns="0" rtlCol="0">
            <a:noAutofit/>
          </a:bodyPr>
          <a:lstStyle/>
          <a:p>
            <a:pPr marL="12700" marR="12700" indent="635" algn="ctr">
              <a:lnSpc>
                <a:spcPct val="100000"/>
              </a:lnSpc>
            </a:pPr>
            <a:r>
              <a:rPr sz="1100" b="1" dirty="0">
                <a:latin typeface="Calibri"/>
                <a:cs typeface="Calibri"/>
              </a:rPr>
              <a:t>DE</a:t>
            </a:r>
            <a:r>
              <a:rPr sz="1100" b="1" spc="-5" dirty="0">
                <a:latin typeface="Calibri"/>
                <a:cs typeface="Calibri"/>
              </a:rPr>
              <a:t>S</a:t>
            </a:r>
            <a:r>
              <a:rPr sz="1100" b="1" spc="0" dirty="0">
                <a:latin typeface="Calibri"/>
                <a:cs typeface="Calibri"/>
              </a:rPr>
              <a:t>IGN</a:t>
            </a:r>
            <a:r>
              <a:rPr sz="1100" b="1" spc="-30" dirty="0">
                <a:latin typeface="Calibri"/>
                <a:cs typeface="Calibri"/>
              </a:rPr>
              <a:t> </a:t>
            </a:r>
            <a:r>
              <a:rPr sz="1100" b="1" spc="0" dirty="0">
                <a:latin typeface="Calibri"/>
                <a:cs typeface="Calibri"/>
              </a:rPr>
              <a:t>&amp; CON</a:t>
            </a:r>
            <a:r>
              <a:rPr sz="1100" b="1" spc="-5" dirty="0">
                <a:latin typeface="Calibri"/>
                <a:cs typeface="Calibri"/>
              </a:rPr>
              <a:t>S</a:t>
            </a:r>
            <a:r>
              <a:rPr sz="1100" b="1" spc="0" dirty="0">
                <a:latin typeface="Calibri"/>
                <a:cs typeface="Calibri"/>
              </a:rPr>
              <a:t>TRUCTION DOCU</a:t>
            </a:r>
            <a:r>
              <a:rPr sz="1100" b="1" spc="-5" dirty="0">
                <a:latin typeface="Calibri"/>
                <a:cs typeface="Calibri"/>
              </a:rPr>
              <a:t>M</a:t>
            </a:r>
            <a:r>
              <a:rPr sz="1100" b="1" spc="0" dirty="0">
                <a:latin typeface="Calibri"/>
                <a:cs typeface="Calibri"/>
              </a:rPr>
              <a:t>E</a:t>
            </a:r>
            <a:r>
              <a:rPr sz="1100" b="1" spc="5" dirty="0">
                <a:latin typeface="Calibri"/>
                <a:cs typeface="Calibri"/>
              </a:rPr>
              <a:t>N</a:t>
            </a:r>
            <a:r>
              <a:rPr sz="1100" b="1" spc="0" dirty="0">
                <a:latin typeface="Calibri"/>
                <a:cs typeface="Calibri"/>
              </a:rPr>
              <a:t>TS</a:t>
            </a:r>
            <a:endParaRPr sz="1100" dirty="0">
              <a:latin typeface="Calibri"/>
              <a:cs typeface="Calibri"/>
            </a:endParaRPr>
          </a:p>
        </p:txBody>
      </p:sp>
      <p:sp>
        <p:nvSpPr>
          <p:cNvPr id="15" name="object 15"/>
          <p:cNvSpPr txBox="1"/>
          <p:nvPr/>
        </p:nvSpPr>
        <p:spPr>
          <a:xfrm>
            <a:off x="2288794" y="6150711"/>
            <a:ext cx="5102606" cy="235585"/>
          </a:xfrm>
          <a:prstGeom prst="rect">
            <a:avLst/>
          </a:prstGeom>
        </p:spPr>
        <p:txBody>
          <a:bodyPr vert="horz" wrap="square" lIns="0" tIns="0" rIns="0" bIns="0" rtlCol="0">
            <a:noAutofit/>
          </a:bodyPr>
          <a:lstStyle/>
          <a:p>
            <a:pPr marL="184785" indent="-172720">
              <a:lnSpc>
                <a:spcPct val="100000"/>
              </a:lnSpc>
              <a:buFont typeface="Arial"/>
              <a:buChar char="•"/>
              <a:tabLst>
                <a:tab pos="184785" algn="l"/>
              </a:tabLst>
            </a:pPr>
            <a:r>
              <a:rPr lang="en-US" sz="1400" spc="-30" dirty="0">
                <a:latin typeface="Calibri"/>
                <a:cs typeface="Calibri"/>
              </a:rPr>
              <a:t>City with Designer </a:t>
            </a:r>
            <a:r>
              <a:rPr sz="1400" spc="-10" dirty="0">
                <a:latin typeface="Calibri"/>
                <a:cs typeface="Calibri"/>
              </a:rPr>
              <a:t>p</a:t>
            </a:r>
            <a:r>
              <a:rPr sz="1400" spc="0" dirty="0">
                <a:latin typeface="Calibri"/>
                <a:cs typeface="Calibri"/>
              </a:rPr>
              <a:t>er</a:t>
            </a:r>
            <a:r>
              <a:rPr sz="1400" spc="-25" dirty="0">
                <a:latin typeface="Calibri"/>
                <a:cs typeface="Calibri"/>
              </a:rPr>
              <a:t>f</a:t>
            </a:r>
            <a:r>
              <a:rPr sz="1400" spc="0" dirty="0">
                <a:latin typeface="Calibri"/>
                <a:cs typeface="Calibri"/>
              </a:rPr>
              <a:t>or</a:t>
            </a:r>
            <a:r>
              <a:rPr sz="1400" spc="-10" dirty="0">
                <a:latin typeface="Calibri"/>
                <a:cs typeface="Calibri"/>
              </a:rPr>
              <a:t>m</a:t>
            </a:r>
            <a:r>
              <a:rPr sz="1400" spc="-30" dirty="0">
                <a:latin typeface="Calibri"/>
                <a:cs typeface="Calibri"/>
              </a:rPr>
              <a:t> </a:t>
            </a:r>
            <a:r>
              <a:rPr sz="1400" spc="0" dirty="0">
                <a:latin typeface="Calibri"/>
                <a:cs typeface="Calibri"/>
              </a:rPr>
              <a:t>fi</a:t>
            </a:r>
            <a:r>
              <a:rPr sz="1400" spc="-10" dirty="0">
                <a:latin typeface="Calibri"/>
                <a:cs typeface="Calibri"/>
              </a:rPr>
              <a:t>n</a:t>
            </a:r>
            <a:r>
              <a:rPr sz="1400" spc="0" dirty="0">
                <a:latin typeface="Calibri"/>
                <a:cs typeface="Calibri"/>
              </a:rPr>
              <a:t>al</a:t>
            </a:r>
            <a:r>
              <a:rPr sz="1400" spc="5" dirty="0">
                <a:latin typeface="Calibri"/>
                <a:cs typeface="Calibri"/>
              </a:rPr>
              <a:t> </a:t>
            </a:r>
            <a:r>
              <a:rPr lang="en-US" sz="1400" spc="5" dirty="0">
                <a:latin typeface="Calibri"/>
                <a:cs typeface="Calibri"/>
              </a:rPr>
              <a:t>review and acceptance</a:t>
            </a:r>
            <a:endParaRPr sz="1400" dirty="0">
              <a:latin typeface="Calibri"/>
              <a:cs typeface="Calibri"/>
            </a:endParaRPr>
          </a:p>
        </p:txBody>
      </p:sp>
      <p:sp>
        <p:nvSpPr>
          <p:cNvPr id="16" name="object 16"/>
          <p:cNvSpPr txBox="1"/>
          <p:nvPr/>
        </p:nvSpPr>
        <p:spPr>
          <a:xfrm>
            <a:off x="2276982" y="5357876"/>
            <a:ext cx="4504818" cy="235585"/>
          </a:xfrm>
          <a:prstGeom prst="rect">
            <a:avLst/>
          </a:prstGeom>
        </p:spPr>
        <p:txBody>
          <a:bodyPr vert="horz" wrap="square" lIns="0" tIns="0" rIns="0" bIns="0" rtlCol="0">
            <a:noAutofit/>
          </a:bodyPr>
          <a:lstStyle/>
          <a:p>
            <a:pPr marL="184785" indent="-172720">
              <a:lnSpc>
                <a:spcPct val="100000"/>
              </a:lnSpc>
              <a:buFont typeface="Arial"/>
              <a:buChar char="•"/>
              <a:tabLst>
                <a:tab pos="184785" algn="l"/>
              </a:tabLst>
            </a:pPr>
            <a:r>
              <a:rPr sz="1400" spc="-5" dirty="0">
                <a:latin typeface="Calibri"/>
                <a:cs typeface="Calibri"/>
              </a:rPr>
              <a:t>C</a:t>
            </a:r>
            <a:r>
              <a:rPr sz="1400" spc="0" dirty="0">
                <a:latin typeface="Calibri"/>
                <a:cs typeface="Calibri"/>
              </a:rPr>
              <a:t>ity</a:t>
            </a:r>
            <a:r>
              <a:rPr sz="1400" spc="5" dirty="0">
                <a:latin typeface="Calibri"/>
                <a:cs typeface="Calibri"/>
              </a:rPr>
              <a:t> </a:t>
            </a:r>
            <a:r>
              <a:rPr sz="1400" spc="0" dirty="0">
                <a:latin typeface="Calibri"/>
                <a:cs typeface="Calibri"/>
              </a:rPr>
              <a:t>w</a:t>
            </a:r>
            <a:r>
              <a:rPr sz="1400" spc="5" dirty="0">
                <a:latin typeface="Calibri"/>
                <a:cs typeface="Calibri"/>
              </a:rPr>
              <a:t>i</a:t>
            </a:r>
            <a:r>
              <a:rPr sz="1400" spc="0" dirty="0">
                <a:latin typeface="Calibri"/>
                <a:cs typeface="Calibri"/>
              </a:rPr>
              <a:t>th</a:t>
            </a:r>
            <a:r>
              <a:rPr sz="1400" spc="-5" dirty="0">
                <a:latin typeface="Calibri"/>
                <a:cs typeface="Calibri"/>
              </a:rPr>
              <a:t> </a:t>
            </a:r>
            <a:r>
              <a:rPr lang="en-US" sz="1400" spc="10" dirty="0">
                <a:latin typeface="Calibri"/>
                <a:cs typeface="Calibri"/>
              </a:rPr>
              <a:t>Designer</a:t>
            </a:r>
            <a:r>
              <a:rPr sz="1400" spc="-30" dirty="0">
                <a:latin typeface="Calibri"/>
                <a:cs typeface="Calibri"/>
              </a:rPr>
              <a:t> </a:t>
            </a:r>
            <a:r>
              <a:rPr sz="1400" spc="-10" dirty="0">
                <a:latin typeface="Calibri"/>
                <a:cs typeface="Calibri"/>
              </a:rPr>
              <a:t>m</a:t>
            </a:r>
            <a:r>
              <a:rPr sz="1400" spc="0" dirty="0">
                <a:latin typeface="Calibri"/>
                <a:cs typeface="Calibri"/>
              </a:rPr>
              <a:t>oni</a:t>
            </a:r>
            <a:r>
              <a:rPr sz="1400" spc="-15" dirty="0">
                <a:latin typeface="Calibri"/>
                <a:cs typeface="Calibri"/>
              </a:rPr>
              <a:t>t</a:t>
            </a:r>
            <a:r>
              <a:rPr sz="1400" spc="0" dirty="0">
                <a:latin typeface="Calibri"/>
                <a:cs typeface="Calibri"/>
              </a:rPr>
              <a:t>or</a:t>
            </a:r>
            <a:r>
              <a:rPr sz="1400" spc="-15" dirty="0">
                <a:latin typeface="Calibri"/>
                <a:cs typeface="Calibri"/>
              </a:rPr>
              <a:t> </a:t>
            </a:r>
            <a:r>
              <a:rPr sz="1400" spc="-20" dirty="0">
                <a:latin typeface="Calibri"/>
                <a:cs typeface="Calibri"/>
              </a:rPr>
              <a:t>c</a:t>
            </a:r>
            <a:r>
              <a:rPr sz="1400" spc="0" dirty="0">
                <a:latin typeface="Calibri"/>
                <a:cs typeface="Calibri"/>
              </a:rPr>
              <a:t>on</a:t>
            </a:r>
            <a:r>
              <a:rPr sz="1400" spc="-15" dirty="0">
                <a:latin typeface="Calibri"/>
                <a:cs typeface="Calibri"/>
              </a:rPr>
              <a:t>s</a:t>
            </a:r>
            <a:r>
              <a:rPr sz="1400" spc="0" dirty="0">
                <a:latin typeface="Calibri"/>
                <a:cs typeface="Calibri"/>
              </a:rPr>
              <a:t>tr</a:t>
            </a:r>
            <a:r>
              <a:rPr sz="1400" spc="-10" dirty="0">
                <a:latin typeface="Calibri"/>
                <a:cs typeface="Calibri"/>
              </a:rPr>
              <a:t>uc</a:t>
            </a:r>
            <a:r>
              <a:rPr sz="1400" spc="0" dirty="0">
                <a:latin typeface="Calibri"/>
                <a:cs typeface="Calibri"/>
              </a:rPr>
              <a:t>tion </a:t>
            </a:r>
            <a:r>
              <a:rPr sz="1400" spc="-10" dirty="0">
                <a:latin typeface="Calibri"/>
                <a:cs typeface="Calibri"/>
              </a:rPr>
              <a:t>p</a:t>
            </a:r>
            <a:r>
              <a:rPr sz="1400" spc="-25" dirty="0">
                <a:latin typeface="Calibri"/>
                <a:cs typeface="Calibri"/>
              </a:rPr>
              <a:t>r</a:t>
            </a:r>
            <a:r>
              <a:rPr sz="1400" spc="0" dirty="0">
                <a:latin typeface="Calibri"/>
                <a:cs typeface="Calibri"/>
              </a:rPr>
              <a:t>og</a:t>
            </a:r>
            <a:r>
              <a:rPr sz="1400" spc="-20" dirty="0">
                <a:latin typeface="Calibri"/>
                <a:cs typeface="Calibri"/>
              </a:rPr>
              <a:t>r</a:t>
            </a:r>
            <a:r>
              <a:rPr sz="1400" spc="0" dirty="0">
                <a:latin typeface="Calibri"/>
                <a:cs typeface="Calibri"/>
              </a:rPr>
              <a:t>ess</a:t>
            </a:r>
            <a:endParaRPr sz="1400" dirty="0">
              <a:latin typeface="Calibri"/>
              <a:cs typeface="Calibri"/>
            </a:endParaRPr>
          </a:p>
        </p:txBody>
      </p:sp>
      <p:sp>
        <p:nvSpPr>
          <p:cNvPr id="17" name="object 17"/>
          <p:cNvSpPr txBox="1"/>
          <p:nvPr/>
        </p:nvSpPr>
        <p:spPr>
          <a:xfrm>
            <a:off x="2270251" y="4194175"/>
            <a:ext cx="4864100" cy="448945"/>
          </a:xfrm>
          <a:prstGeom prst="rect">
            <a:avLst/>
          </a:prstGeom>
        </p:spPr>
        <p:txBody>
          <a:bodyPr vert="horz" wrap="square" lIns="0" tIns="0" rIns="0" bIns="0" rtlCol="0">
            <a:noAutofit/>
          </a:bodyPr>
          <a:lstStyle/>
          <a:p>
            <a:pPr marL="184785" indent="-172720">
              <a:lnSpc>
                <a:spcPct val="100000"/>
              </a:lnSpc>
              <a:buFont typeface="Arial"/>
              <a:buChar char="•"/>
              <a:tabLst>
                <a:tab pos="184785" algn="l"/>
              </a:tabLst>
            </a:pPr>
            <a:r>
              <a:rPr sz="1400" spc="0" dirty="0">
                <a:latin typeface="Calibri"/>
                <a:cs typeface="Calibri"/>
              </a:rPr>
              <a:t>Design </a:t>
            </a:r>
            <a:r>
              <a:rPr sz="1400" spc="-120" dirty="0">
                <a:latin typeface="Calibri"/>
                <a:cs typeface="Calibri"/>
              </a:rPr>
              <a:t>T</a:t>
            </a:r>
            <a:r>
              <a:rPr sz="1400" spc="0" dirty="0">
                <a:latin typeface="Calibri"/>
                <a:cs typeface="Calibri"/>
              </a:rPr>
              <a:t>eam</a:t>
            </a:r>
            <a:r>
              <a:rPr sz="1400" spc="-15" dirty="0">
                <a:latin typeface="Calibri"/>
                <a:cs typeface="Calibri"/>
              </a:rPr>
              <a:t> </a:t>
            </a:r>
            <a:r>
              <a:rPr sz="1400" spc="0" dirty="0">
                <a:latin typeface="Calibri"/>
                <a:cs typeface="Calibri"/>
              </a:rPr>
              <a:t>a</a:t>
            </a:r>
            <a:r>
              <a:rPr sz="1400" spc="-10" dirty="0">
                <a:latin typeface="Calibri"/>
                <a:cs typeface="Calibri"/>
              </a:rPr>
              <a:t>d</a:t>
            </a:r>
            <a:r>
              <a:rPr sz="1400" spc="-25" dirty="0">
                <a:latin typeface="Calibri"/>
                <a:cs typeface="Calibri"/>
              </a:rPr>
              <a:t>v</a:t>
            </a:r>
            <a:r>
              <a:rPr sz="1400" spc="0" dirty="0">
                <a:latin typeface="Calibri"/>
                <a:cs typeface="Calibri"/>
              </a:rPr>
              <a:t>a</a:t>
            </a:r>
            <a:r>
              <a:rPr sz="1400" spc="-10" dirty="0">
                <a:latin typeface="Calibri"/>
                <a:cs typeface="Calibri"/>
              </a:rPr>
              <a:t>nc</a:t>
            </a:r>
            <a:r>
              <a:rPr sz="1400" spc="0" dirty="0">
                <a:latin typeface="Calibri"/>
                <a:cs typeface="Calibri"/>
              </a:rPr>
              <a:t>es</a:t>
            </a:r>
            <a:r>
              <a:rPr sz="1400" spc="15" dirty="0">
                <a:latin typeface="Calibri"/>
                <a:cs typeface="Calibri"/>
              </a:rPr>
              <a:t> </a:t>
            </a:r>
            <a:r>
              <a:rPr sz="1400" spc="-10" dirty="0">
                <a:latin typeface="Calibri"/>
                <a:cs typeface="Calibri"/>
              </a:rPr>
              <a:t>d</a:t>
            </a:r>
            <a:r>
              <a:rPr sz="1400" spc="0" dirty="0">
                <a:latin typeface="Calibri"/>
                <a:cs typeface="Calibri"/>
              </a:rPr>
              <a:t>esign a</a:t>
            </a:r>
            <a:r>
              <a:rPr sz="1400" spc="-10" dirty="0">
                <a:latin typeface="Calibri"/>
                <a:cs typeface="Calibri"/>
              </a:rPr>
              <a:t>n</a:t>
            </a:r>
            <a:r>
              <a:rPr sz="1400" spc="0" dirty="0">
                <a:latin typeface="Calibri"/>
                <a:cs typeface="Calibri"/>
              </a:rPr>
              <a:t>d </a:t>
            </a:r>
            <a:r>
              <a:rPr sz="1400" spc="-20" dirty="0">
                <a:latin typeface="Calibri"/>
                <a:cs typeface="Calibri"/>
              </a:rPr>
              <a:t>c</a:t>
            </a:r>
            <a:r>
              <a:rPr sz="1400" spc="0" dirty="0">
                <a:latin typeface="Calibri"/>
                <a:cs typeface="Calibri"/>
              </a:rPr>
              <a:t>on</a:t>
            </a:r>
            <a:r>
              <a:rPr sz="1400" spc="-10" dirty="0">
                <a:latin typeface="Calibri"/>
                <a:cs typeface="Calibri"/>
              </a:rPr>
              <a:t>s</a:t>
            </a:r>
            <a:r>
              <a:rPr sz="1400" spc="0" dirty="0">
                <a:latin typeface="Calibri"/>
                <a:cs typeface="Calibri"/>
              </a:rPr>
              <a:t>tr</a:t>
            </a:r>
            <a:r>
              <a:rPr sz="1400" spc="-10" dirty="0">
                <a:latin typeface="Calibri"/>
                <a:cs typeface="Calibri"/>
              </a:rPr>
              <a:t>uc</a:t>
            </a:r>
            <a:r>
              <a:rPr sz="1400" spc="0" dirty="0">
                <a:latin typeface="Calibri"/>
                <a:cs typeface="Calibri"/>
              </a:rPr>
              <a:t>tion </a:t>
            </a:r>
            <a:r>
              <a:rPr sz="1400" spc="-10" dirty="0">
                <a:latin typeface="Calibri"/>
                <a:cs typeface="Calibri"/>
              </a:rPr>
              <a:t>d</a:t>
            </a:r>
            <a:r>
              <a:rPr sz="1400" spc="0" dirty="0">
                <a:latin typeface="Calibri"/>
                <a:cs typeface="Calibri"/>
              </a:rPr>
              <a:t>oc</a:t>
            </a:r>
            <a:r>
              <a:rPr sz="1400" spc="-10" dirty="0">
                <a:latin typeface="Calibri"/>
                <a:cs typeface="Calibri"/>
              </a:rPr>
              <a:t>um</a:t>
            </a:r>
            <a:r>
              <a:rPr sz="1400" spc="0" dirty="0">
                <a:latin typeface="Calibri"/>
                <a:cs typeface="Calibri"/>
              </a:rPr>
              <a:t>e</a:t>
            </a:r>
            <a:r>
              <a:rPr sz="1400" spc="-20" dirty="0">
                <a:latin typeface="Calibri"/>
                <a:cs typeface="Calibri"/>
              </a:rPr>
              <a:t>n</a:t>
            </a:r>
            <a:r>
              <a:rPr sz="1400" spc="0" dirty="0">
                <a:latin typeface="Calibri"/>
                <a:cs typeface="Calibri"/>
              </a:rPr>
              <a:t>ts</a:t>
            </a:r>
            <a:endParaRPr sz="1400" dirty="0">
              <a:latin typeface="Calibri"/>
              <a:cs typeface="Calibri"/>
            </a:endParaRPr>
          </a:p>
          <a:p>
            <a:pPr marL="184785" indent="-172720">
              <a:lnSpc>
                <a:spcPct val="100000"/>
              </a:lnSpc>
              <a:buFont typeface="Arial"/>
              <a:buChar char="•"/>
              <a:tabLst>
                <a:tab pos="184785" algn="l"/>
              </a:tabLst>
            </a:pPr>
            <a:r>
              <a:rPr lang="en-US" sz="1400" spc="0" dirty="0">
                <a:latin typeface="Calibri"/>
                <a:cs typeface="Calibri"/>
              </a:rPr>
              <a:t>DRC reviews </a:t>
            </a:r>
            <a:r>
              <a:rPr sz="1400" spc="-10" dirty="0">
                <a:latin typeface="Calibri"/>
                <a:cs typeface="Calibri"/>
              </a:rPr>
              <a:t>p</a:t>
            </a:r>
            <a:r>
              <a:rPr sz="1400" spc="-25" dirty="0">
                <a:latin typeface="Calibri"/>
                <a:cs typeface="Calibri"/>
              </a:rPr>
              <a:t>r</a:t>
            </a:r>
            <a:r>
              <a:rPr sz="1400" spc="0" dirty="0">
                <a:latin typeface="Calibri"/>
                <a:cs typeface="Calibri"/>
              </a:rPr>
              <a:t>oje</a:t>
            </a:r>
            <a:r>
              <a:rPr sz="1400" spc="-10" dirty="0">
                <a:latin typeface="Calibri"/>
                <a:cs typeface="Calibri"/>
              </a:rPr>
              <a:t>c</a:t>
            </a:r>
            <a:r>
              <a:rPr sz="1400" spc="0" dirty="0">
                <a:latin typeface="Calibri"/>
                <a:cs typeface="Calibri"/>
              </a:rPr>
              <a:t>t </a:t>
            </a:r>
            <a:r>
              <a:rPr lang="en-US" sz="1400" spc="0" dirty="0">
                <a:latin typeface="Calibri"/>
                <a:cs typeface="Calibri"/>
              </a:rPr>
              <a:t>design </a:t>
            </a:r>
            <a:r>
              <a:rPr sz="1400" spc="0" dirty="0">
                <a:latin typeface="Calibri"/>
                <a:cs typeface="Calibri"/>
              </a:rPr>
              <a:t>p</a:t>
            </a:r>
            <a:r>
              <a:rPr sz="1400" spc="-30" dirty="0">
                <a:latin typeface="Calibri"/>
                <a:cs typeface="Calibri"/>
              </a:rPr>
              <a:t>r</a:t>
            </a:r>
            <a:r>
              <a:rPr sz="1400" spc="0" dirty="0">
                <a:latin typeface="Calibri"/>
                <a:cs typeface="Calibri"/>
              </a:rPr>
              <a:t>og</a:t>
            </a:r>
            <a:r>
              <a:rPr sz="1400" spc="-25" dirty="0">
                <a:latin typeface="Calibri"/>
                <a:cs typeface="Calibri"/>
              </a:rPr>
              <a:t>r</a:t>
            </a:r>
            <a:r>
              <a:rPr sz="1400" spc="-5" dirty="0">
                <a:latin typeface="Calibri"/>
                <a:cs typeface="Calibri"/>
              </a:rPr>
              <a:t>e</a:t>
            </a:r>
            <a:r>
              <a:rPr sz="1400" spc="0" dirty="0">
                <a:latin typeface="Calibri"/>
                <a:cs typeface="Calibri"/>
              </a:rPr>
              <a:t>ss</a:t>
            </a:r>
            <a:endParaRPr sz="1400" dirty="0">
              <a:latin typeface="Calibri"/>
              <a:cs typeface="Calibri"/>
            </a:endParaRPr>
          </a:p>
        </p:txBody>
      </p:sp>
      <p:sp>
        <p:nvSpPr>
          <p:cNvPr id="18" name="object 18"/>
          <p:cNvSpPr txBox="1"/>
          <p:nvPr/>
        </p:nvSpPr>
        <p:spPr>
          <a:xfrm>
            <a:off x="2270251" y="2985134"/>
            <a:ext cx="2433320" cy="235585"/>
          </a:xfrm>
          <a:prstGeom prst="rect">
            <a:avLst/>
          </a:prstGeom>
        </p:spPr>
        <p:txBody>
          <a:bodyPr vert="horz" wrap="square" lIns="0" tIns="0" rIns="0" bIns="0" rtlCol="0">
            <a:noAutofit/>
          </a:bodyPr>
          <a:lstStyle/>
          <a:p>
            <a:pPr marL="12700">
              <a:lnSpc>
                <a:spcPct val="100000"/>
              </a:lnSpc>
            </a:pPr>
            <a:r>
              <a:rPr sz="1400" b="1" u="heavy" dirty="0">
                <a:latin typeface="Calibri"/>
                <a:cs typeface="Calibri"/>
              </a:rPr>
              <a:t>AP</a:t>
            </a:r>
            <a:r>
              <a:rPr sz="1400" b="1" u="heavy" spc="-5" dirty="0">
                <a:latin typeface="Calibri"/>
                <a:cs typeface="Calibri"/>
              </a:rPr>
              <a:t>P</a:t>
            </a:r>
            <a:r>
              <a:rPr sz="1400" b="1" u="heavy" spc="-10" dirty="0">
                <a:latin typeface="Calibri"/>
                <a:cs typeface="Calibri"/>
              </a:rPr>
              <a:t>R</a:t>
            </a:r>
            <a:r>
              <a:rPr sz="1400" b="1" u="heavy" spc="-30" dirty="0">
                <a:latin typeface="Calibri"/>
                <a:cs typeface="Calibri"/>
              </a:rPr>
              <a:t>O</a:t>
            </a:r>
            <a:r>
              <a:rPr sz="1400" b="1" u="heavy" spc="0" dirty="0">
                <a:latin typeface="Calibri"/>
                <a:cs typeface="Calibri"/>
              </a:rPr>
              <a:t>VE</a:t>
            </a:r>
            <a:r>
              <a:rPr sz="1400" b="1" u="heavy" spc="-5" dirty="0">
                <a:latin typeface="Calibri"/>
                <a:cs typeface="Calibri"/>
              </a:rPr>
              <a:t> </a:t>
            </a:r>
            <a:r>
              <a:rPr lang="en-US" sz="1400" b="1" u="heavy" spc="-5" dirty="0">
                <a:latin typeface="Calibri"/>
                <a:cs typeface="Calibri"/>
              </a:rPr>
              <a:t> </a:t>
            </a:r>
            <a:r>
              <a:rPr sz="1400" b="1" u="heavy" spc="-10" dirty="0">
                <a:latin typeface="Calibri"/>
                <a:cs typeface="Calibri"/>
              </a:rPr>
              <a:t>PR</a:t>
            </a:r>
            <a:r>
              <a:rPr sz="1400" b="1" u="heavy" spc="-15" dirty="0">
                <a:latin typeface="Calibri"/>
                <a:cs typeface="Calibri"/>
              </a:rPr>
              <a:t>O</a:t>
            </a:r>
            <a:r>
              <a:rPr sz="1400" b="1" u="heavy" spc="0" dirty="0">
                <a:latin typeface="Calibri"/>
                <a:cs typeface="Calibri"/>
              </a:rPr>
              <a:t>J</a:t>
            </a:r>
            <a:r>
              <a:rPr sz="1400" b="1" u="heavy" spc="-25" dirty="0">
                <a:latin typeface="Calibri"/>
                <a:cs typeface="Calibri"/>
              </a:rPr>
              <a:t>E</a:t>
            </a:r>
            <a:r>
              <a:rPr sz="1400" b="1" u="heavy" spc="10" dirty="0">
                <a:latin typeface="Calibri"/>
                <a:cs typeface="Calibri"/>
              </a:rPr>
              <a:t>C</a:t>
            </a:r>
            <a:r>
              <a:rPr sz="1400" b="1" u="heavy" spc="0" dirty="0">
                <a:latin typeface="Calibri"/>
                <a:cs typeface="Calibri"/>
              </a:rPr>
              <a:t>T</a:t>
            </a:r>
            <a:r>
              <a:rPr sz="1400" b="1" u="heavy" spc="-30" dirty="0">
                <a:latin typeface="Calibri"/>
                <a:cs typeface="Calibri"/>
              </a:rPr>
              <a:t> </a:t>
            </a:r>
            <a:r>
              <a:rPr sz="1400" b="1" u="heavy" spc="0" dirty="0">
                <a:latin typeface="Calibri"/>
                <a:cs typeface="Calibri"/>
              </a:rPr>
              <a:t>FUNDI</a:t>
            </a:r>
            <a:r>
              <a:rPr lang="en-US" sz="1400" b="1" u="heavy" spc="0" dirty="0">
                <a:latin typeface="Calibri"/>
                <a:cs typeface="Calibri"/>
              </a:rPr>
              <a:t>NG</a:t>
            </a:r>
            <a:endParaRPr sz="1400" dirty="0">
              <a:latin typeface="Calibri"/>
              <a:cs typeface="Calibri"/>
            </a:endParaRPr>
          </a:p>
        </p:txBody>
      </p:sp>
      <p:sp>
        <p:nvSpPr>
          <p:cNvPr id="19" name="object 19"/>
          <p:cNvSpPr txBox="1"/>
          <p:nvPr/>
        </p:nvSpPr>
        <p:spPr>
          <a:xfrm>
            <a:off x="2270251" y="3223895"/>
            <a:ext cx="3890646" cy="509905"/>
          </a:xfrm>
          <a:prstGeom prst="rect">
            <a:avLst/>
          </a:prstGeom>
        </p:spPr>
        <p:txBody>
          <a:bodyPr vert="horz" wrap="square" lIns="0" tIns="0" rIns="0" bIns="0" rtlCol="0">
            <a:noAutofit/>
          </a:bodyPr>
          <a:lstStyle/>
          <a:p>
            <a:pPr marL="184785" indent="-172720">
              <a:lnSpc>
                <a:spcPct val="100000"/>
              </a:lnSpc>
              <a:buFont typeface="Arial"/>
              <a:buChar char="•"/>
              <a:tabLst>
                <a:tab pos="184785" algn="l"/>
              </a:tabLst>
            </a:pPr>
            <a:r>
              <a:rPr lang="en-US" sz="1400" b="1" spc="0" dirty="0">
                <a:latin typeface="Calibri"/>
                <a:cs typeface="Calibri"/>
              </a:rPr>
              <a:t>Finance Committee votes on Funding Approval</a:t>
            </a:r>
            <a:endParaRPr sz="1400" dirty="0">
              <a:latin typeface="Calibri"/>
              <a:cs typeface="Calibri"/>
            </a:endParaRPr>
          </a:p>
          <a:p>
            <a:pPr marL="184785" indent="-172720">
              <a:lnSpc>
                <a:spcPct val="100000"/>
              </a:lnSpc>
              <a:buFont typeface="Arial"/>
              <a:buChar char="•"/>
              <a:tabLst>
                <a:tab pos="184785" algn="l"/>
              </a:tabLst>
            </a:pPr>
            <a:r>
              <a:rPr sz="1400" b="1" spc="0" dirty="0">
                <a:latin typeface="Calibri"/>
                <a:cs typeface="Calibri"/>
              </a:rPr>
              <a:t>Ci</a:t>
            </a:r>
            <a:r>
              <a:rPr sz="1400" b="1" spc="5" dirty="0">
                <a:latin typeface="Calibri"/>
                <a:cs typeface="Calibri"/>
              </a:rPr>
              <a:t>t</a:t>
            </a:r>
            <a:r>
              <a:rPr sz="1400" b="1" spc="0" dirty="0">
                <a:latin typeface="Calibri"/>
                <a:cs typeface="Calibri"/>
              </a:rPr>
              <a:t>y</a:t>
            </a:r>
            <a:r>
              <a:rPr sz="1400" b="1" spc="-25" dirty="0">
                <a:latin typeface="Calibri"/>
                <a:cs typeface="Calibri"/>
              </a:rPr>
              <a:t> </a:t>
            </a:r>
            <a:r>
              <a:rPr lang="en-US" sz="1400" b="1" spc="-25" dirty="0">
                <a:latin typeface="Calibri"/>
                <a:cs typeface="Calibri"/>
              </a:rPr>
              <a:t>Council </a:t>
            </a:r>
            <a:r>
              <a:rPr lang="en-US" sz="1400" b="1" spc="0" dirty="0">
                <a:latin typeface="Calibri"/>
                <a:cs typeface="Calibri"/>
              </a:rPr>
              <a:t>votes </a:t>
            </a:r>
            <a:r>
              <a:rPr sz="1400" b="1" spc="0" dirty="0">
                <a:latin typeface="Calibri"/>
                <a:cs typeface="Calibri"/>
              </a:rPr>
              <a:t>P</a:t>
            </a:r>
            <a:r>
              <a:rPr sz="1400" b="1" spc="-15" dirty="0">
                <a:latin typeface="Calibri"/>
                <a:cs typeface="Calibri"/>
              </a:rPr>
              <a:t>r</a:t>
            </a:r>
            <a:r>
              <a:rPr sz="1400" b="1" spc="0" dirty="0">
                <a:latin typeface="Calibri"/>
                <a:cs typeface="Calibri"/>
              </a:rPr>
              <a:t>oject</a:t>
            </a:r>
            <a:r>
              <a:rPr lang="en-US" sz="1400" b="1" spc="0" dirty="0">
                <a:latin typeface="Calibri"/>
                <a:cs typeface="Calibri"/>
              </a:rPr>
              <a:t> Approval</a:t>
            </a:r>
            <a:endParaRPr sz="1400" dirty="0">
              <a:latin typeface="Calibri"/>
              <a:cs typeface="Calibri"/>
            </a:endParaRPr>
          </a:p>
        </p:txBody>
      </p:sp>
      <p:sp>
        <p:nvSpPr>
          <p:cNvPr id="20" name="object 20"/>
          <p:cNvSpPr/>
          <p:nvPr/>
        </p:nvSpPr>
        <p:spPr>
          <a:xfrm>
            <a:off x="640080" y="1676400"/>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solidFill>
            <a:srgbClr val="DCE6F1"/>
          </a:solidFill>
        </p:spPr>
        <p:txBody>
          <a:bodyPr wrap="square" lIns="0" tIns="0" rIns="0" bIns="0" rtlCol="0">
            <a:noAutofit/>
          </a:bodyPr>
          <a:lstStyle/>
          <a:p>
            <a:endParaRPr dirty="0"/>
          </a:p>
        </p:txBody>
      </p:sp>
      <p:sp>
        <p:nvSpPr>
          <p:cNvPr id="21" name="object 21"/>
          <p:cNvSpPr/>
          <p:nvPr/>
        </p:nvSpPr>
        <p:spPr>
          <a:xfrm>
            <a:off x="640080" y="1676400"/>
            <a:ext cx="1188720" cy="640079"/>
          </a:xfrm>
          <a:custGeom>
            <a:avLst/>
            <a:gdLst/>
            <a:ahLst/>
            <a:cxnLst/>
            <a:rect l="l" t="t" r="r" b="b"/>
            <a:pathLst>
              <a:path w="1188720" h="640079">
                <a:moveTo>
                  <a:pt x="0" y="640079"/>
                </a:moveTo>
                <a:lnTo>
                  <a:pt x="1188720" y="640079"/>
                </a:lnTo>
                <a:lnTo>
                  <a:pt x="1188720" y="0"/>
                </a:lnTo>
                <a:lnTo>
                  <a:pt x="0" y="0"/>
                </a:lnTo>
                <a:lnTo>
                  <a:pt x="0" y="640079"/>
                </a:lnTo>
                <a:close/>
              </a:path>
            </a:pathLst>
          </a:custGeom>
          <a:ln w="9525">
            <a:solidFill>
              <a:srgbClr val="000000"/>
            </a:solidFill>
          </a:ln>
        </p:spPr>
        <p:txBody>
          <a:bodyPr wrap="square" lIns="0" tIns="0" rIns="0" bIns="0" rtlCol="0">
            <a:noAutofit/>
          </a:bodyPr>
          <a:lstStyle/>
          <a:p>
            <a:endParaRPr dirty="0"/>
          </a:p>
        </p:txBody>
      </p:sp>
      <p:sp>
        <p:nvSpPr>
          <p:cNvPr id="22" name="object 22"/>
          <p:cNvSpPr txBox="1"/>
          <p:nvPr/>
        </p:nvSpPr>
        <p:spPr>
          <a:xfrm>
            <a:off x="792581" y="1771223"/>
            <a:ext cx="883920" cy="449580"/>
          </a:xfrm>
          <a:prstGeom prst="rect">
            <a:avLst/>
          </a:prstGeom>
        </p:spPr>
        <p:txBody>
          <a:bodyPr vert="horz" wrap="square" lIns="0" tIns="0" rIns="0" bIns="0" rtlCol="0">
            <a:noAutofit/>
          </a:bodyPr>
          <a:lstStyle/>
          <a:p>
            <a:pPr marL="161925" marR="12700" indent="-149860">
              <a:lnSpc>
                <a:spcPct val="100200"/>
              </a:lnSpc>
            </a:pPr>
            <a:r>
              <a:rPr sz="1400" b="1" dirty="0">
                <a:latin typeface="Calibri"/>
                <a:cs typeface="Calibri"/>
              </a:rPr>
              <a:t>SCHE</a:t>
            </a:r>
            <a:r>
              <a:rPr sz="1400" b="1" spc="-5" dirty="0">
                <a:latin typeface="Calibri"/>
                <a:cs typeface="Calibri"/>
              </a:rPr>
              <a:t>M</a:t>
            </a:r>
            <a:r>
              <a:rPr sz="1400" b="1" spc="-110" dirty="0">
                <a:latin typeface="Calibri"/>
                <a:cs typeface="Calibri"/>
              </a:rPr>
              <a:t>A</a:t>
            </a:r>
            <a:r>
              <a:rPr sz="1400" b="1" spc="0" dirty="0">
                <a:latin typeface="Calibri"/>
                <a:cs typeface="Calibri"/>
              </a:rPr>
              <a:t>TIC D</a:t>
            </a:r>
            <a:r>
              <a:rPr sz="1400" b="1" spc="-10" dirty="0">
                <a:latin typeface="Calibri"/>
                <a:cs typeface="Calibri"/>
              </a:rPr>
              <a:t>E</a:t>
            </a:r>
            <a:r>
              <a:rPr sz="1400" b="1" spc="0" dirty="0">
                <a:latin typeface="Calibri"/>
                <a:cs typeface="Calibri"/>
              </a:rPr>
              <a:t>S</a:t>
            </a:r>
            <a:r>
              <a:rPr sz="1400" b="1" spc="-10" dirty="0">
                <a:latin typeface="Calibri"/>
                <a:cs typeface="Calibri"/>
              </a:rPr>
              <a:t>I</a:t>
            </a:r>
            <a:r>
              <a:rPr sz="1400" b="1" spc="0" dirty="0">
                <a:latin typeface="Calibri"/>
                <a:cs typeface="Calibri"/>
              </a:rPr>
              <a:t>GN</a:t>
            </a:r>
            <a:endParaRPr sz="1400" dirty="0">
              <a:latin typeface="Calibri"/>
              <a:cs typeface="Calibri"/>
            </a:endParaRPr>
          </a:p>
        </p:txBody>
      </p:sp>
      <p:sp>
        <p:nvSpPr>
          <p:cNvPr id="23" name="object 23"/>
          <p:cNvSpPr txBox="1"/>
          <p:nvPr/>
        </p:nvSpPr>
        <p:spPr>
          <a:xfrm>
            <a:off x="2288794" y="1520190"/>
            <a:ext cx="4112006" cy="235585"/>
          </a:xfrm>
          <a:prstGeom prst="rect">
            <a:avLst/>
          </a:prstGeom>
        </p:spPr>
        <p:txBody>
          <a:bodyPr vert="horz" wrap="square" lIns="0" tIns="0" rIns="0" bIns="0" rtlCol="0">
            <a:noAutofit/>
          </a:bodyPr>
          <a:lstStyle/>
          <a:p>
            <a:pPr marL="12700">
              <a:lnSpc>
                <a:spcPct val="100000"/>
              </a:lnSpc>
            </a:pPr>
            <a:r>
              <a:rPr sz="1400" b="1" u="heavy" dirty="0">
                <a:latin typeface="Calibri"/>
                <a:cs typeface="Calibri"/>
              </a:rPr>
              <a:t>DEVE</a:t>
            </a:r>
            <a:r>
              <a:rPr sz="1400" b="1" u="heavy" spc="-35" dirty="0">
                <a:latin typeface="Calibri"/>
                <a:cs typeface="Calibri"/>
              </a:rPr>
              <a:t>L</a:t>
            </a:r>
            <a:r>
              <a:rPr sz="1400" b="1" u="heavy" spc="0" dirty="0">
                <a:latin typeface="Calibri"/>
                <a:cs typeface="Calibri"/>
              </a:rPr>
              <a:t>OP</a:t>
            </a:r>
            <a:r>
              <a:rPr sz="1400" b="1" u="heavy" spc="-5" dirty="0">
                <a:latin typeface="Calibri"/>
                <a:cs typeface="Calibri"/>
              </a:rPr>
              <a:t> </a:t>
            </a:r>
            <a:r>
              <a:rPr sz="1400" b="1" u="heavy" spc="0" dirty="0">
                <a:latin typeface="Calibri"/>
                <a:cs typeface="Calibri"/>
              </a:rPr>
              <a:t>SCHEM</a:t>
            </a:r>
            <a:r>
              <a:rPr sz="1400" b="1" u="heavy" spc="-110" dirty="0">
                <a:latin typeface="Calibri"/>
                <a:cs typeface="Calibri"/>
              </a:rPr>
              <a:t>A</a:t>
            </a:r>
            <a:r>
              <a:rPr sz="1400" b="1" u="heavy" spc="0" dirty="0">
                <a:latin typeface="Calibri"/>
                <a:cs typeface="Calibri"/>
              </a:rPr>
              <a:t>TIC</a:t>
            </a:r>
            <a:r>
              <a:rPr sz="1400" b="1" u="heavy" spc="-20" dirty="0">
                <a:latin typeface="Calibri"/>
                <a:cs typeface="Calibri"/>
              </a:rPr>
              <a:t> </a:t>
            </a:r>
            <a:r>
              <a:rPr sz="1400" b="1" u="heavy" spc="0" dirty="0">
                <a:latin typeface="Calibri"/>
                <a:cs typeface="Calibri"/>
              </a:rPr>
              <a:t>D</a:t>
            </a:r>
            <a:r>
              <a:rPr sz="1400" b="1" u="heavy" spc="-10" dirty="0">
                <a:latin typeface="Calibri"/>
                <a:cs typeface="Calibri"/>
              </a:rPr>
              <a:t>E</a:t>
            </a:r>
            <a:r>
              <a:rPr sz="1400" b="1" u="heavy" spc="0" dirty="0">
                <a:latin typeface="Calibri"/>
                <a:cs typeface="Calibri"/>
              </a:rPr>
              <a:t>S</a:t>
            </a:r>
            <a:r>
              <a:rPr sz="1400" b="1" u="heavy" spc="-10" dirty="0">
                <a:latin typeface="Calibri"/>
                <a:cs typeface="Calibri"/>
              </a:rPr>
              <a:t>I</a:t>
            </a:r>
            <a:r>
              <a:rPr sz="1400" b="1" u="heavy" spc="0" dirty="0">
                <a:latin typeface="Calibri"/>
                <a:cs typeface="Calibri"/>
              </a:rPr>
              <a:t>GN</a:t>
            </a:r>
            <a:r>
              <a:rPr lang="en-US" sz="1400" b="1" u="heavy" spc="0" dirty="0">
                <a:latin typeface="Calibri"/>
                <a:cs typeface="Calibri"/>
              </a:rPr>
              <a:t> / SITE PLAN APPROVAL </a:t>
            </a:r>
            <a:endParaRPr sz="1400" dirty="0">
              <a:latin typeface="Calibri"/>
              <a:cs typeface="Calibri"/>
            </a:endParaRPr>
          </a:p>
        </p:txBody>
      </p:sp>
      <p:sp>
        <p:nvSpPr>
          <p:cNvPr id="24" name="object 24"/>
          <p:cNvSpPr txBox="1"/>
          <p:nvPr/>
        </p:nvSpPr>
        <p:spPr>
          <a:xfrm>
            <a:off x="2288792" y="1771650"/>
            <a:ext cx="6321807" cy="1130426"/>
          </a:xfrm>
          <a:prstGeom prst="rect">
            <a:avLst/>
          </a:prstGeom>
        </p:spPr>
        <p:txBody>
          <a:bodyPr vert="horz" wrap="square" lIns="0" tIns="0" rIns="0" bIns="0" rtlCol="0">
            <a:noAutofit/>
          </a:bodyPr>
          <a:lstStyle/>
          <a:p>
            <a:pPr marL="299085" indent="-287020">
              <a:lnSpc>
                <a:spcPct val="100000"/>
              </a:lnSpc>
              <a:buFont typeface="Arial"/>
              <a:buChar char="•"/>
              <a:tabLst>
                <a:tab pos="299085" algn="l"/>
              </a:tabLst>
            </a:pPr>
            <a:r>
              <a:rPr lang="en-US" sz="1400" b="1" dirty="0">
                <a:latin typeface="Calibri"/>
                <a:cs typeface="Calibri"/>
              </a:rPr>
              <a:t>Design Team d</a:t>
            </a:r>
            <a:r>
              <a:rPr sz="1400" b="1" spc="-10" dirty="0">
                <a:latin typeface="Calibri"/>
                <a:cs typeface="Calibri"/>
              </a:rPr>
              <a:t>e</a:t>
            </a:r>
            <a:r>
              <a:rPr sz="1400" b="1" spc="-20" dirty="0">
                <a:latin typeface="Calibri"/>
                <a:cs typeface="Calibri"/>
              </a:rPr>
              <a:t>v</a:t>
            </a:r>
            <a:r>
              <a:rPr sz="1400" b="1" spc="0" dirty="0">
                <a:latin typeface="Calibri"/>
                <a:cs typeface="Calibri"/>
              </a:rPr>
              <a:t>elop</a:t>
            </a:r>
            <a:r>
              <a:rPr lang="en-US" sz="1400" b="1" spc="0" dirty="0">
                <a:latin typeface="Calibri"/>
                <a:cs typeface="Calibri"/>
              </a:rPr>
              <a:t>s</a:t>
            </a:r>
            <a:r>
              <a:rPr sz="1400" b="1" spc="-25" dirty="0">
                <a:latin typeface="Calibri"/>
                <a:cs typeface="Calibri"/>
              </a:rPr>
              <a:t> </a:t>
            </a:r>
            <a:r>
              <a:rPr sz="1400" b="1" spc="0" dirty="0">
                <a:latin typeface="Calibri"/>
                <a:cs typeface="Calibri"/>
              </a:rPr>
              <a:t>Final</a:t>
            </a:r>
            <a:r>
              <a:rPr sz="1400" b="1" spc="-15" dirty="0">
                <a:latin typeface="Calibri"/>
                <a:cs typeface="Calibri"/>
              </a:rPr>
              <a:t> </a:t>
            </a:r>
            <a:r>
              <a:rPr sz="1400" b="1" spc="0" dirty="0">
                <a:latin typeface="Calibri"/>
                <a:cs typeface="Calibri"/>
              </a:rPr>
              <a:t>Des</a:t>
            </a:r>
            <a:r>
              <a:rPr sz="1400" b="1" spc="5" dirty="0">
                <a:latin typeface="Calibri"/>
                <a:cs typeface="Calibri"/>
              </a:rPr>
              <a:t>i</a:t>
            </a:r>
            <a:r>
              <a:rPr sz="1400" b="1" spc="-10" dirty="0">
                <a:latin typeface="Calibri"/>
                <a:cs typeface="Calibri"/>
              </a:rPr>
              <a:t>g</a:t>
            </a:r>
            <a:r>
              <a:rPr sz="1400" b="1" spc="0" dirty="0">
                <a:latin typeface="Calibri"/>
                <a:cs typeface="Calibri"/>
              </a:rPr>
              <a:t>n</a:t>
            </a:r>
            <a:r>
              <a:rPr sz="1400" b="1" spc="-15" dirty="0">
                <a:latin typeface="Calibri"/>
                <a:cs typeface="Calibri"/>
              </a:rPr>
              <a:t> </a:t>
            </a:r>
            <a:r>
              <a:rPr sz="1400" b="1" spc="0" dirty="0">
                <a:latin typeface="Calibri"/>
                <a:cs typeface="Calibri"/>
              </a:rPr>
              <a:t>P</a:t>
            </a:r>
            <a:r>
              <a:rPr sz="1400" b="1" spc="-15" dirty="0">
                <a:latin typeface="Calibri"/>
                <a:cs typeface="Calibri"/>
              </a:rPr>
              <a:t>r</a:t>
            </a:r>
            <a:r>
              <a:rPr sz="1400" b="1" spc="0" dirty="0">
                <a:latin typeface="Calibri"/>
                <a:cs typeface="Calibri"/>
              </a:rPr>
              <a:t>o</a:t>
            </a:r>
            <a:r>
              <a:rPr sz="1400" b="1" spc="-5" dirty="0">
                <a:latin typeface="Calibri"/>
                <a:cs typeface="Calibri"/>
              </a:rPr>
              <a:t>g</a:t>
            </a:r>
            <a:r>
              <a:rPr sz="1400" b="1" spc="-35" dirty="0">
                <a:latin typeface="Calibri"/>
                <a:cs typeface="Calibri"/>
              </a:rPr>
              <a:t>r</a:t>
            </a:r>
            <a:r>
              <a:rPr sz="1400" b="1" spc="0" dirty="0">
                <a:latin typeface="Calibri"/>
                <a:cs typeface="Calibri"/>
              </a:rPr>
              <a:t>am</a:t>
            </a:r>
            <a:r>
              <a:rPr sz="1400" b="1" spc="-30" dirty="0">
                <a:latin typeface="Calibri"/>
                <a:cs typeface="Calibri"/>
              </a:rPr>
              <a:t> </a:t>
            </a:r>
            <a:r>
              <a:rPr sz="1400" b="1" spc="0" dirty="0">
                <a:latin typeface="Calibri"/>
                <a:cs typeface="Calibri"/>
              </a:rPr>
              <a:t>and</a:t>
            </a:r>
            <a:r>
              <a:rPr sz="1400" b="1" spc="-15" dirty="0">
                <a:latin typeface="Calibri"/>
                <a:cs typeface="Calibri"/>
              </a:rPr>
              <a:t> </a:t>
            </a:r>
            <a:r>
              <a:rPr sz="1400" b="1" spc="-25" dirty="0">
                <a:latin typeface="Calibri"/>
                <a:cs typeface="Calibri"/>
              </a:rPr>
              <a:t>R</a:t>
            </a:r>
            <a:r>
              <a:rPr sz="1400" b="1" spc="0" dirty="0">
                <a:latin typeface="Calibri"/>
                <a:cs typeface="Calibri"/>
              </a:rPr>
              <a:t>obu</a:t>
            </a:r>
            <a:r>
              <a:rPr sz="1400" b="1" spc="-10" dirty="0">
                <a:latin typeface="Calibri"/>
                <a:cs typeface="Calibri"/>
              </a:rPr>
              <a:t>s</a:t>
            </a:r>
            <a:r>
              <a:rPr sz="1400" b="1" spc="0" dirty="0">
                <a:latin typeface="Calibri"/>
                <a:cs typeface="Calibri"/>
              </a:rPr>
              <a:t>t</a:t>
            </a:r>
            <a:r>
              <a:rPr sz="1400" b="1" spc="-40" dirty="0">
                <a:latin typeface="Calibri"/>
                <a:cs typeface="Calibri"/>
              </a:rPr>
              <a:t> </a:t>
            </a:r>
            <a:r>
              <a:rPr sz="1400" b="1" spc="0" dirty="0">
                <a:latin typeface="Calibri"/>
                <a:cs typeface="Calibri"/>
              </a:rPr>
              <a:t>Schem</a:t>
            </a:r>
            <a:r>
              <a:rPr sz="1400" b="1" spc="-15" dirty="0">
                <a:latin typeface="Calibri"/>
                <a:cs typeface="Calibri"/>
              </a:rPr>
              <a:t>a</a:t>
            </a:r>
            <a:r>
              <a:rPr sz="1400" b="1" spc="0" dirty="0">
                <a:latin typeface="Calibri"/>
                <a:cs typeface="Calibri"/>
              </a:rPr>
              <a:t>tic</a:t>
            </a:r>
            <a:r>
              <a:rPr lang="en-US" sz="1400" b="1" spc="0" dirty="0">
                <a:latin typeface="Calibri"/>
                <a:cs typeface="Calibri"/>
              </a:rPr>
              <a:t> Design</a:t>
            </a:r>
          </a:p>
          <a:p>
            <a:pPr marL="299085" indent="-287020">
              <a:lnSpc>
                <a:spcPct val="100000"/>
              </a:lnSpc>
              <a:buFont typeface="Arial"/>
              <a:buChar char="•"/>
              <a:tabLst>
                <a:tab pos="299085" algn="l"/>
              </a:tabLst>
            </a:pPr>
            <a:r>
              <a:rPr sz="1400" b="1" spc="0" dirty="0">
                <a:latin typeface="Calibri"/>
                <a:cs typeface="Calibri"/>
              </a:rPr>
              <a:t>E</a:t>
            </a:r>
            <a:r>
              <a:rPr sz="1400" b="1" spc="-15" dirty="0">
                <a:latin typeface="Calibri"/>
                <a:cs typeface="Calibri"/>
              </a:rPr>
              <a:t>s</a:t>
            </a:r>
            <a:r>
              <a:rPr sz="1400" b="1" spc="-10" dirty="0">
                <a:latin typeface="Calibri"/>
                <a:cs typeface="Calibri"/>
              </a:rPr>
              <a:t>t</a:t>
            </a:r>
            <a:r>
              <a:rPr sz="1400" b="1" spc="0" dirty="0">
                <a:latin typeface="Calibri"/>
                <a:cs typeface="Calibri"/>
              </a:rPr>
              <a:t>abl</a:t>
            </a:r>
            <a:r>
              <a:rPr sz="1400" b="1" spc="5" dirty="0">
                <a:latin typeface="Calibri"/>
                <a:cs typeface="Calibri"/>
              </a:rPr>
              <a:t>i</a:t>
            </a:r>
            <a:r>
              <a:rPr sz="1400" b="1" spc="0" dirty="0">
                <a:latin typeface="Calibri"/>
                <a:cs typeface="Calibri"/>
              </a:rPr>
              <a:t>sh</a:t>
            </a:r>
            <a:r>
              <a:rPr lang="en-US" sz="1400" b="1" spc="0" dirty="0">
                <a:latin typeface="Calibri"/>
                <a:cs typeface="Calibri"/>
              </a:rPr>
              <a:t>es</a:t>
            </a:r>
            <a:r>
              <a:rPr sz="1400" b="1" spc="-25" dirty="0">
                <a:latin typeface="Calibri"/>
                <a:cs typeface="Calibri"/>
              </a:rPr>
              <a:t> </a:t>
            </a:r>
            <a:r>
              <a:rPr sz="1400" b="1" spc="-10" dirty="0">
                <a:latin typeface="Calibri"/>
                <a:cs typeface="Calibri"/>
              </a:rPr>
              <a:t>S</a:t>
            </a:r>
            <a:r>
              <a:rPr sz="1400" b="1" spc="-15" dirty="0">
                <a:latin typeface="Calibri"/>
                <a:cs typeface="Calibri"/>
              </a:rPr>
              <a:t>c</a:t>
            </a:r>
            <a:r>
              <a:rPr sz="1400" b="1" spc="0" dirty="0">
                <a:latin typeface="Calibri"/>
                <a:cs typeface="Calibri"/>
              </a:rPr>
              <a:t>ope,</a:t>
            </a:r>
            <a:r>
              <a:rPr sz="1400" b="1" spc="-20" dirty="0">
                <a:latin typeface="Calibri"/>
                <a:cs typeface="Calibri"/>
              </a:rPr>
              <a:t> </a:t>
            </a:r>
            <a:r>
              <a:rPr sz="1400" b="1" spc="0" dirty="0">
                <a:latin typeface="Calibri"/>
                <a:cs typeface="Calibri"/>
              </a:rPr>
              <a:t>Bud</a:t>
            </a:r>
            <a:r>
              <a:rPr sz="1400" b="1" spc="-20" dirty="0">
                <a:latin typeface="Calibri"/>
                <a:cs typeface="Calibri"/>
              </a:rPr>
              <a:t>g</a:t>
            </a:r>
            <a:r>
              <a:rPr sz="1400" b="1" spc="-15" dirty="0">
                <a:latin typeface="Calibri"/>
                <a:cs typeface="Calibri"/>
              </a:rPr>
              <a:t>e</a:t>
            </a:r>
            <a:r>
              <a:rPr sz="1400" b="1" spc="0" dirty="0">
                <a:latin typeface="Calibri"/>
                <a:cs typeface="Calibri"/>
              </a:rPr>
              <a:t>t</a:t>
            </a:r>
            <a:r>
              <a:rPr sz="1400" b="1" spc="-25" dirty="0">
                <a:latin typeface="Calibri"/>
                <a:cs typeface="Calibri"/>
              </a:rPr>
              <a:t> </a:t>
            </a:r>
            <a:r>
              <a:rPr sz="1400" b="1" spc="0" dirty="0">
                <a:latin typeface="Calibri"/>
                <a:cs typeface="Calibri"/>
              </a:rPr>
              <a:t>and</a:t>
            </a:r>
            <a:r>
              <a:rPr sz="1400" b="1" spc="-25" dirty="0">
                <a:latin typeface="Calibri"/>
                <a:cs typeface="Calibri"/>
              </a:rPr>
              <a:t> </a:t>
            </a:r>
            <a:r>
              <a:rPr sz="1400" b="1" spc="0" dirty="0">
                <a:latin typeface="Calibri"/>
                <a:cs typeface="Calibri"/>
              </a:rPr>
              <a:t>Final</a:t>
            </a:r>
            <a:r>
              <a:rPr sz="1400" b="1" spc="-15" dirty="0">
                <a:latin typeface="Calibri"/>
                <a:cs typeface="Calibri"/>
              </a:rPr>
              <a:t> </a:t>
            </a:r>
            <a:r>
              <a:rPr sz="1400" b="1" spc="-10" dirty="0">
                <a:latin typeface="Calibri"/>
                <a:cs typeface="Calibri"/>
              </a:rPr>
              <a:t>S</a:t>
            </a:r>
            <a:r>
              <a:rPr sz="1400" b="1" spc="0" dirty="0">
                <a:latin typeface="Calibri"/>
                <a:cs typeface="Calibri"/>
              </a:rPr>
              <a:t>chedu</a:t>
            </a:r>
            <a:r>
              <a:rPr sz="1400" b="1" spc="5" dirty="0">
                <a:latin typeface="Calibri"/>
                <a:cs typeface="Calibri"/>
              </a:rPr>
              <a:t>l</a:t>
            </a:r>
            <a:r>
              <a:rPr sz="1400" b="1" spc="0" dirty="0">
                <a:latin typeface="Calibri"/>
                <a:cs typeface="Calibri"/>
              </a:rPr>
              <a:t>e</a:t>
            </a:r>
            <a:endParaRPr lang="en-US" sz="1400" b="1" spc="0" dirty="0">
              <a:latin typeface="Calibri"/>
              <a:cs typeface="Calibri"/>
            </a:endParaRPr>
          </a:p>
          <a:p>
            <a:pPr marL="299085" indent="-287020">
              <a:buFont typeface="Arial"/>
              <a:buChar char="•"/>
              <a:tabLst>
                <a:tab pos="299085" algn="l"/>
              </a:tabLst>
            </a:pPr>
            <a:r>
              <a:rPr lang="en-US" sz="1400" b="1" dirty="0">
                <a:cs typeface="Calibri"/>
              </a:rPr>
              <a:t>SBC and Design Review Committee, DRC approve Schematic Design &amp; Site Plan</a:t>
            </a:r>
            <a:endParaRPr lang="en-US" sz="1400" b="1" dirty="0">
              <a:latin typeface="Calibri"/>
              <a:cs typeface="Calibri"/>
            </a:endParaRPr>
          </a:p>
          <a:p>
            <a:pPr marL="297815" indent="-285750">
              <a:lnSpc>
                <a:spcPct val="100000"/>
              </a:lnSpc>
              <a:buFont typeface="Arial" panose="020B0604020202020204" pitchFamily="34" charset="0"/>
              <a:buChar char="•"/>
              <a:tabLst>
                <a:tab pos="299085" algn="l"/>
              </a:tabLst>
            </a:pPr>
            <a:r>
              <a:rPr lang="en-US" sz="1400" b="1" dirty="0">
                <a:latin typeface="Calibri"/>
                <a:cs typeface="Calibri"/>
              </a:rPr>
              <a:t>Public Facilities Committee votes on Site Plan Approval</a:t>
            </a:r>
            <a:endParaRPr sz="1400" dirty="0">
              <a:latin typeface="Calibri"/>
              <a:cs typeface="Calibri"/>
            </a:endParaRPr>
          </a:p>
        </p:txBody>
      </p:sp>
      <p:sp>
        <p:nvSpPr>
          <p:cNvPr id="25" name="object 25"/>
          <p:cNvSpPr/>
          <p:nvPr/>
        </p:nvSpPr>
        <p:spPr>
          <a:xfrm>
            <a:off x="1170762" y="1219200"/>
            <a:ext cx="127050" cy="448437"/>
          </a:xfrm>
          <a:custGeom>
            <a:avLst/>
            <a:gdLst/>
            <a:ahLst/>
            <a:cxnLst/>
            <a:rect l="l" t="t" r="r" b="b"/>
            <a:pathLst>
              <a:path w="127050" h="448437">
                <a:moveTo>
                  <a:pt x="50800" y="321437"/>
                </a:moveTo>
                <a:lnTo>
                  <a:pt x="0" y="321437"/>
                </a:lnTo>
                <a:lnTo>
                  <a:pt x="63500" y="448437"/>
                </a:lnTo>
                <a:lnTo>
                  <a:pt x="120695" y="334137"/>
                </a:lnTo>
                <a:lnTo>
                  <a:pt x="50800" y="334137"/>
                </a:lnTo>
                <a:lnTo>
                  <a:pt x="50800" y="321437"/>
                </a:lnTo>
                <a:close/>
              </a:path>
              <a:path w="127050" h="448437">
                <a:moveTo>
                  <a:pt x="76200" y="0"/>
                </a:moveTo>
                <a:lnTo>
                  <a:pt x="50800" y="0"/>
                </a:lnTo>
                <a:lnTo>
                  <a:pt x="50800" y="334137"/>
                </a:lnTo>
                <a:lnTo>
                  <a:pt x="76200" y="334137"/>
                </a:lnTo>
                <a:lnTo>
                  <a:pt x="76200" y="0"/>
                </a:lnTo>
                <a:close/>
              </a:path>
              <a:path w="127050" h="448437">
                <a:moveTo>
                  <a:pt x="127050" y="321437"/>
                </a:moveTo>
                <a:lnTo>
                  <a:pt x="76200" y="321437"/>
                </a:lnTo>
                <a:lnTo>
                  <a:pt x="76200" y="334137"/>
                </a:lnTo>
                <a:lnTo>
                  <a:pt x="120695" y="334137"/>
                </a:lnTo>
                <a:lnTo>
                  <a:pt x="127050" y="321437"/>
                </a:lnTo>
                <a:close/>
              </a:path>
            </a:pathLst>
          </a:custGeom>
          <a:solidFill>
            <a:srgbClr val="000000"/>
          </a:solidFill>
        </p:spPr>
        <p:txBody>
          <a:bodyPr wrap="square" lIns="0" tIns="0" rIns="0" bIns="0" rtlCol="0">
            <a:noAutofit/>
          </a:bodyPr>
          <a:lstStyle/>
          <a:p>
            <a:endParaRPr dirty="0"/>
          </a:p>
        </p:txBody>
      </p:sp>
      <p:sp>
        <p:nvSpPr>
          <p:cNvPr id="26" name="object 26"/>
          <p:cNvSpPr/>
          <p:nvPr/>
        </p:nvSpPr>
        <p:spPr>
          <a:xfrm>
            <a:off x="1170939" y="2314575"/>
            <a:ext cx="127000" cy="581025"/>
          </a:xfrm>
          <a:custGeom>
            <a:avLst/>
            <a:gdLst/>
            <a:ahLst/>
            <a:cxnLst/>
            <a:rect l="l" t="t" r="r" b="b"/>
            <a:pathLst>
              <a:path w="127000" h="581025">
                <a:moveTo>
                  <a:pt x="50800" y="454025"/>
                </a:moveTo>
                <a:lnTo>
                  <a:pt x="0" y="454025"/>
                </a:lnTo>
                <a:lnTo>
                  <a:pt x="63500" y="581025"/>
                </a:lnTo>
                <a:lnTo>
                  <a:pt x="120650" y="466725"/>
                </a:lnTo>
                <a:lnTo>
                  <a:pt x="50800" y="466725"/>
                </a:lnTo>
                <a:lnTo>
                  <a:pt x="50800" y="454025"/>
                </a:lnTo>
                <a:close/>
              </a:path>
              <a:path w="127000" h="581025">
                <a:moveTo>
                  <a:pt x="76200" y="0"/>
                </a:moveTo>
                <a:lnTo>
                  <a:pt x="50800" y="0"/>
                </a:lnTo>
                <a:lnTo>
                  <a:pt x="50800" y="466725"/>
                </a:lnTo>
                <a:lnTo>
                  <a:pt x="76200" y="466725"/>
                </a:lnTo>
                <a:lnTo>
                  <a:pt x="76200" y="0"/>
                </a:lnTo>
                <a:close/>
              </a:path>
              <a:path w="127000" h="581025">
                <a:moveTo>
                  <a:pt x="127000" y="454025"/>
                </a:moveTo>
                <a:lnTo>
                  <a:pt x="76200" y="454025"/>
                </a:lnTo>
                <a:lnTo>
                  <a:pt x="76200" y="466725"/>
                </a:lnTo>
                <a:lnTo>
                  <a:pt x="120650" y="466725"/>
                </a:lnTo>
                <a:lnTo>
                  <a:pt x="127000" y="454025"/>
                </a:lnTo>
                <a:close/>
              </a:path>
            </a:pathLst>
          </a:custGeom>
          <a:solidFill>
            <a:srgbClr val="000000"/>
          </a:solidFill>
        </p:spPr>
        <p:txBody>
          <a:bodyPr wrap="square" lIns="0" tIns="0" rIns="0" bIns="0" rtlCol="0">
            <a:noAutofit/>
          </a:bodyPr>
          <a:lstStyle/>
          <a:p>
            <a:endParaRPr dirty="0"/>
          </a:p>
        </p:txBody>
      </p:sp>
      <p:sp>
        <p:nvSpPr>
          <p:cNvPr id="27" name="object 27"/>
          <p:cNvSpPr/>
          <p:nvPr/>
        </p:nvSpPr>
        <p:spPr>
          <a:xfrm>
            <a:off x="1168412" y="3516754"/>
            <a:ext cx="126988" cy="637287"/>
          </a:xfrm>
          <a:custGeom>
            <a:avLst/>
            <a:gdLst/>
            <a:ahLst/>
            <a:cxnLst/>
            <a:rect l="l" t="t" r="r" b="b"/>
            <a:pathLst>
              <a:path w="126987" h="725042">
                <a:moveTo>
                  <a:pt x="0" y="597788"/>
                </a:moveTo>
                <a:lnTo>
                  <a:pt x="63042" y="725042"/>
                </a:lnTo>
                <a:lnTo>
                  <a:pt x="120708" y="610742"/>
                </a:lnTo>
                <a:lnTo>
                  <a:pt x="50761" y="610742"/>
                </a:lnTo>
                <a:lnTo>
                  <a:pt x="50807" y="597992"/>
                </a:lnTo>
                <a:lnTo>
                  <a:pt x="0" y="597788"/>
                </a:lnTo>
                <a:close/>
              </a:path>
              <a:path w="126987" h="725042">
                <a:moveTo>
                  <a:pt x="50807" y="597992"/>
                </a:moveTo>
                <a:lnTo>
                  <a:pt x="50761" y="610742"/>
                </a:lnTo>
                <a:lnTo>
                  <a:pt x="76161" y="610742"/>
                </a:lnTo>
                <a:lnTo>
                  <a:pt x="76207" y="598093"/>
                </a:lnTo>
                <a:lnTo>
                  <a:pt x="50807" y="597992"/>
                </a:lnTo>
                <a:close/>
              </a:path>
              <a:path w="126987" h="725042">
                <a:moveTo>
                  <a:pt x="76207" y="598093"/>
                </a:moveTo>
                <a:lnTo>
                  <a:pt x="76161" y="610742"/>
                </a:lnTo>
                <a:lnTo>
                  <a:pt x="120708" y="610742"/>
                </a:lnTo>
                <a:lnTo>
                  <a:pt x="126987" y="598296"/>
                </a:lnTo>
                <a:lnTo>
                  <a:pt x="76207" y="598093"/>
                </a:lnTo>
                <a:close/>
              </a:path>
              <a:path w="126987" h="725042">
                <a:moveTo>
                  <a:pt x="78346" y="0"/>
                </a:moveTo>
                <a:lnTo>
                  <a:pt x="52946" y="0"/>
                </a:lnTo>
                <a:lnTo>
                  <a:pt x="50807" y="597992"/>
                </a:lnTo>
                <a:lnTo>
                  <a:pt x="76207" y="598093"/>
                </a:lnTo>
                <a:lnTo>
                  <a:pt x="78346" y="0"/>
                </a:lnTo>
                <a:close/>
              </a:path>
            </a:pathLst>
          </a:custGeom>
          <a:solidFill>
            <a:srgbClr val="000000"/>
          </a:solidFill>
        </p:spPr>
        <p:txBody>
          <a:bodyPr wrap="square" lIns="0" tIns="0" rIns="0" bIns="0" rtlCol="0">
            <a:noAutofit/>
          </a:bodyPr>
          <a:lstStyle/>
          <a:p>
            <a:endParaRPr dirty="0"/>
          </a:p>
        </p:txBody>
      </p:sp>
      <p:sp>
        <p:nvSpPr>
          <p:cNvPr id="28" name="object 28"/>
          <p:cNvSpPr/>
          <p:nvPr/>
        </p:nvSpPr>
        <p:spPr>
          <a:xfrm>
            <a:off x="1193800" y="4785867"/>
            <a:ext cx="127000" cy="538733"/>
          </a:xfrm>
          <a:custGeom>
            <a:avLst/>
            <a:gdLst/>
            <a:ahLst/>
            <a:cxnLst/>
            <a:rect l="l" t="t" r="r" b="b"/>
            <a:pathLst>
              <a:path w="127000" h="558926">
                <a:moveTo>
                  <a:pt x="50800" y="431926"/>
                </a:moveTo>
                <a:lnTo>
                  <a:pt x="0" y="431926"/>
                </a:lnTo>
                <a:lnTo>
                  <a:pt x="63500" y="558926"/>
                </a:lnTo>
                <a:lnTo>
                  <a:pt x="120650" y="444626"/>
                </a:lnTo>
                <a:lnTo>
                  <a:pt x="50800" y="444626"/>
                </a:lnTo>
                <a:lnTo>
                  <a:pt x="50800" y="431926"/>
                </a:lnTo>
                <a:close/>
              </a:path>
              <a:path w="127000" h="558926">
                <a:moveTo>
                  <a:pt x="76200" y="0"/>
                </a:moveTo>
                <a:lnTo>
                  <a:pt x="50800" y="0"/>
                </a:lnTo>
                <a:lnTo>
                  <a:pt x="50800" y="444626"/>
                </a:lnTo>
                <a:lnTo>
                  <a:pt x="76200" y="444626"/>
                </a:lnTo>
                <a:lnTo>
                  <a:pt x="76200" y="0"/>
                </a:lnTo>
                <a:close/>
              </a:path>
              <a:path w="127000" h="558926">
                <a:moveTo>
                  <a:pt x="127000" y="431926"/>
                </a:moveTo>
                <a:lnTo>
                  <a:pt x="76200" y="431926"/>
                </a:lnTo>
                <a:lnTo>
                  <a:pt x="76200" y="444626"/>
                </a:lnTo>
                <a:lnTo>
                  <a:pt x="120650" y="444626"/>
                </a:lnTo>
                <a:lnTo>
                  <a:pt x="127000" y="431926"/>
                </a:lnTo>
                <a:close/>
              </a:path>
            </a:pathLst>
          </a:custGeom>
          <a:solidFill>
            <a:srgbClr val="000000"/>
          </a:solidFill>
        </p:spPr>
        <p:txBody>
          <a:bodyPr wrap="square" lIns="0" tIns="0" rIns="0" bIns="0" rtlCol="0">
            <a:noAutofit/>
          </a:bodyPr>
          <a:lstStyle/>
          <a:p>
            <a:endParaRPr dirty="0"/>
          </a:p>
        </p:txBody>
      </p:sp>
      <p:sp>
        <p:nvSpPr>
          <p:cNvPr id="29" name="object 29"/>
          <p:cNvSpPr/>
          <p:nvPr/>
        </p:nvSpPr>
        <p:spPr>
          <a:xfrm>
            <a:off x="1190078" y="5598667"/>
            <a:ext cx="127038" cy="446989"/>
          </a:xfrm>
          <a:custGeom>
            <a:avLst/>
            <a:gdLst/>
            <a:ahLst/>
            <a:cxnLst/>
            <a:rect l="l" t="t" r="r" b="b"/>
            <a:pathLst>
              <a:path w="127038" h="446989">
                <a:moveTo>
                  <a:pt x="0" y="319265"/>
                </a:moveTo>
                <a:lnTo>
                  <a:pt x="62014" y="446989"/>
                </a:lnTo>
                <a:lnTo>
                  <a:pt x="120804" y="332841"/>
                </a:lnTo>
                <a:lnTo>
                  <a:pt x="76047" y="332841"/>
                </a:lnTo>
                <a:lnTo>
                  <a:pt x="50647" y="332549"/>
                </a:lnTo>
                <a:lnTo>
                  <a:pt x="50795" y="319854"/>
                </a:lnTo>
                <a:lnTo>
                  <a:pt x="0" y="319265"/>
                </a:lnTo>
                <a:close/>
              </a:path>
              <a:path w="127038" h="446989">
                <a:moveTo>
                  <a:pt x="50795" y="319854"/>
                </a:moveTo>
                <a:lnTo>
                  <a:pt x="50647" y="332549"/>
                </a:lnTo>
                <a:lnTo>
                  <a:pt x="76047" y="332841"/>
                </a:lnTo>
                <a:lnTo>
                  <a:pt x="76195" y="320148"/>
                </a:lnTo>
                <a:lnTo>
                  <a:pt x="50795" y="319854"/>
                </a:lnTo>
                <a:close/>
              </a:path>
              <a:path w="127038" h="446989">
                <a:moveTo>
                  <a:pt x="76195" y="320148"/>
                </a:moveTo>
                <a:lnTo>
                  <a:pt x="76047" y="332841"/>
                </a:lnTo>
                <a:lnTo>
                  <a:pt x="120804" y="332841"/>
                </a:lnTo>
                <a:lnTo>
                  <a:pt x="127038" y="320738"/>
                </a:lnTo>
                <a:lnTo>
                  <a:pt x="76195" y="320148"/>
                </a:lnTo>
                <a:close/>
              </a:path>
              <a:path w="127038" h="446989">
                <a:moveTo>
                  <a:pt x="54521" y="0"/>
                </a:moveTo>
                <a:lnTo>
                  <a:pt x="50795" y="319854"/>
                </a:lnTo>
                <a:lnTo>
                  <a:pt x="76195" y="320148"/>
                </a:lnTo>
                <a:lnTo>
                  <a:pt x="79921" y="380"/>
                </a:lnTo>
                <a:lnTo>
                  <a:pt x="54521" y="0"/>
                </a:lnTo>
                <a:close/>
              </a:path>
            </a:pathLst>
          </a:custGeom>
          <a:solidFill>
            <a:srgbClr val="000000"/>
          </a:solidFill>
        </p:spPr>
        <p:txBody>
          <a:bodyPr wrap="square" lIns="0" tIns="0" rIns="0" bIns="0" rtlCol="0">
            <a:noAutofit/>
          </a:bodyPr>
          <a:lstStyle/>
          <a:p>
            <a:endParaRPr dirty="0"/>
          </a:p>
        </p:txBody>
      </p:sp>
      <p:sp>
        <p:nvSpPr>
          <p:cNvPr id="34" name="object 5"/>
          <p:cNvSpPr txBox="1">
            <a:spLocks noGrp="1"/>
          </p:cNvSpPr>
          <p:nvPr>
            <p:ph type="title"/>
          </p:nvPr>
        </p:nvSpPr>
        <p:spPr>
          <a:xfrm>
            <a:off x="2743200" y="248432"/>
            <a:ext cx="3652710" cy="818368"/>
          </a:xfrm>
          <a:prstGeom prst="rect">
            <a:avLst/>
          </a:prstGeom>
        </p:spPr>
        <p:txBody>
          <a:bodyPr vert="horz" wrap="square" lIns="0" tIns="0" rIns="0" bIns="0" rtlCol="0">
            <a:noAutofit/>
          </a:bodyPr>
          <a:lstStyle/>
          <a:p>
            <a:pPr marR="0" algn="ctr">
              <a:lnSpc>
                <a:spcPct val="100000"/>
              </a:lnSpc>
            </a:pPr>
            <a:r>
              <a:rPr lang="en-US" sz="2800" b="1" spc="-20" dirty="0">
                <a:latin typeface="+mj-lt"/>
                <a:cs typeface="Arial Narrow"/>
              </a:rPr>
              <a:t>Project </a:t>
            </a:r>
            <a:r>
              <a:rPr sz="2800" b="1" spc="-20" dirty="0">
                <a:latin typeface="+mj-lt"/>
                <a:cs typeface="Arial Narrow"/>
              </a:rPr>
              <a:t>P</a:t>
            </a:r>
            <a:r>
              <a:rPr sz="2800" b="1" spc="-25" dirty="0">
                <a:latin typeface="+mj-lt"/>
                <a:cs typeface="Arial Narrow"/>
              </a:rPr>
              <a:t>r</a:t>
            </a:r>
            <a:r>
              <a:rPr sz="2800" b="1" spc="-15" dirty="0">
                <a:latin typeface="+mj-lt"/>
                <a:cs typeface="Arial Narrow"/>
              </a:rPr>
              <a:t>oce</a:t>
            </a:r>
            <a:r>
              <a:rPr sz="2800" b="1" spc="-30" dirty="0">
                <a:latin typeface="+mj-lt"/>
                <a:cs typeface="Arial Narrow"/>
              </a:rPr>
              <a:t>s</a:t>
            </a:r>
            <a:r>
              <a:rPr sz="2800" b="1" spc="-15" dirty="0">
                <a:latin typeface="+mj-lt"/>
                <a:cs typeface="Arial Narrow"/>
              </a:rPr>
              <a:t>s</a:t>
            </a:r>
            <a:r>
              <a:rPr sz="2800" b="1" spc="5" dirty="0">
                <a:latin typeface="+mj-lt"/>
                <a:cs typeface="Arial Narrow"/>
              </a:rPr>
              <a:t> </a:t>
            </a:r>
            <a:endParaRPr sz="2800" dirty="0">
              <a:latin typeface="+mj-lt"/>
              <a:cs typeface="Arial Narrow"/>
            </a:endParaRPr>
          </a:p>
          <a:p>
            <a:pPr marL="50165" algn="ctr">
              <a:lnSpc>
                <a:spcPts val="2130"/>
              </a:lnSpc>
            </a:pPr>
            <a:r>
              <a:rPr sz="1800" b="1" spc="0" dirty="0">
                <a:latin typeface="Calibri"/>
                <a:cs typeface="Calibri"/>
              </a:rPr>
              <a:t>O</a:t>
            </a:r>
            <a:r>
              <a:rPr sz="1800" b="1" spc="-20" dirty="0">
                <a:latin typeface="Calibri"/>
                <a:cs typeface="Calibri"/>
              </a:rPr>
              <a:t>v</a:t>
            </a:r>
            <a:r>
              <a:rPr sz="1800" b="1" spc="0" dirty="0">
                <a:latin typeface="Calibri"/>
                <a:cs typeface="Calibri"/>
              </a:rPr>
              <a:t>e</a:t>
            </a:r>
            <a:r>
              <a:rPr sz="1800" b="1" spc="5" dirty="0">
                <a:latin typeface="Calibri"/>
                <a:cs typeface="Calibri"/>
              </a:rPr>
              <a:t>r</a:t>
            </a:r>
            <a:r>
              <a:rPr sz="1800" b="1" spc="0" dirty="0">
                <a:latin typeface="Calibri"/>
                <a:cs typeface="Calibri"/>
              </a:rPr>
              <a:t>view</a:t>
            </a:r>
            <a:endParaRPr sz="1800" dirty="0">
              <a:latin typeface="Calibri"/>
              <a:cs typeface="Calibri"/>
            </a:endParaRPr>
          </a:p>
        </p:txBody>
      </p:sp>
      <p:pic>
        <p:nvPicPr>
          <p:cNvPr id="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5">
            <a:extLst>
              <a:ext uri="{FF2B5EF4-FFF2-40B4-BE49-F238E27FC236}">
                <a16:creationId xmlns:a16="http://schemas.microsoft.com/office/drawing/2014/main" id="{7AE8A523-AC61-420B-AB3E-DB24A33023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37" name="TextBox 36">
            <a:extLst>
              <a:ext uri="{FF2B5EF4-FFF2-40B4-BE49-F238E27FC236}">
                <a16:creationId xmlns:a16="http://schemas.microsoft.com/office/drawing/2014/main" id="{B64ECD28-DE50-4FDE-908D-A1383DD8858F}"/>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5"/>
          <p:cNvSpPr txBox="1">
            <a:spLocks noGrp="1"/>
          </p:cNvSpPr>
          <p:nvPr>
            <p:ph type="title"/>
          </p:nvPr>
        </p:nvSpPr>
        <p:spPr>
          <a:xfrm>
            <a:off x="2743200" y="152400"/>
            <a:ext cx="3652710" cy="818368"/>
          </a:xfrm>
          <a:prstGeom prst="rect">
            <a:avLst/>
          </a:prstGeom>
        </p:spPr>
        <p:txBody>
          <a:bodyPr vert="horz" wrap="square" lIns="0" tIns="0" rIns="0" bIns="0" rtlCol="0">
            <a:noAutofit/>
          </a:bodyPr>
          <a:lstStyle/>
          <a:p>
            <a:pPr marR="0" algn="ctr">
              <a:lnSpc>
                <a:spcPct val="100000"/>
              </a:lnSpc>
            </a:pPr>
            <a:r>
              <a:rPr lang="en-US" sz="2800" b="1" spc="-20" dirty="0">
                <a:latin typeface="+mj-lt"/>
                <a:cs typeface="Arial Narrow"/>
              </a:rPr>
              <a:t>Preliminary Project</a:t>
            </a:r>
            <a:r>
              <a:rPr sz="2800" b="1" spc="5" dirty="0">
                <a:latin typeface="+mj-lt"/>
                <a:cs typeface="Arial Narrow"/>
              </a:rPr>
              <a:t> </a:t>
            </a:r>
            <a:br>
              <a:rPr lang="en-US" sz="2800" b="1" spc="5" dirty="0">
                <a:latin typeface="+mj-lt"/>
                <a:cs typeface="Arial Narrow"/>
              </a:rPr>
            </a:br>
            <a:r>
              <a:rPr lang="en-US" sz="2800" b="1" spc="5" dirty="0">
                <a:latin typeface="+mj-lt"/>
                <a:cs typeface="Arial Narrow"/>
              </a:rPr>
              <a:t>Timeline</a:t>
            </a:r>
            <a:endParaRPr sz="2800" dirty="0">
              <a:latin typeface="+mj-lt"/>
              <a:cs typeface="Arial Narrow"/>
            </a:endParaRPr>
          </a:p>
          <a:p>
            <a:pPr marL="50165" algn="ctr">
              <a:lnSpc>
                <a:spcPts val="2130"/>
              </a:lnSpc>
            </a:pPr>
            <a:endParaRPr sz="1800" dirty="0">
              <a:latin typeface="Calibri"/>
              <a:cs typeface="Calibri"/>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7C91B625-79B5-48B9-A53A-3CBBD89E06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1" name="TextBox 10">
            <a:extLst>
              <a:ext uri="{FF2B5EF4-FFF2-40B4-BE49-F238E27FC236}">
                <a16:creationId xmlns:a16="http://schemas.microsoft.com/office/drawing/2014/main" id="{E4E52D61-2AA4-46E1-A10C-1B3CE69704D7}"/>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pic>
        <p:nvPicPr>
          <p:cNvPr id="3" name="Picture 2">
            <a:extLst>
              <a:ext uri="{FF2B5EF4-FFF2-40B4-BE49-F238E27FC236}">
                <a16:creationId xmlns:a16="http://schemas.microsoft.com/office/drawing/2014/main" id="{15FA9D19-DAF1-4949-8535-5A69238A65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83" y="1624445"/>
            <a:ext cx="9122834" cy="3609109"/>
          </a:xfrm>
          <a:prstGeom prst="rect">
            <a:avLst/>
          </a:prstGeom>
        </p:spPr>
      </p:pic>
    </p:spTree>
    <p:extLst>
      <p:ext uri="{BB962C8B-B14F-4D97-AF65-F5344CB8AC3E}">
        <p14:creationId xmlns:p14="http://schemas.microsoft.com/office/powerpoint/2010/main" val="297253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D364AD9-B355-4DC2-92ED-4207D3D3508C}"/>
              </a:ext>
            </a:extLst>
          </p:cNvPr>
          <p:cNvGrpSpPr/>
          <p:nvPr/>
        </p:nvGrpSpPr>
        <p:grpSpPr>
          <a:xfrm>
            <a:off x="914400" y="1488356"/>
            <a:ext cx="2493717" cy="1940644"/>
            <a:chOff x="1276569" y="1488356"/>
            <a:chExt cx="2476745" cy="1971774"/>
          </a:xfrm>
        </p:grpSpPr>
        <p:sp>
          <p:nvSpPr>
            <p:cNvPr id="2" name="object 2"/>
            <p:cNvSpPr/>
            <p:nvPr/>
          </p:nvSpPr>
          <p:spPr>
            <a:xfrm rot="19989771">
              <a:off x="1276569" y="1488356"/>
              <a:ext cx="2467107" cy="1965154"/>
            </a:xfrm>
            <a:custGeom>
              <a:avLst/>
              <a:gdLst/>
              <a:ahLst/>
              <a:cxnLst/>
              <a:rect l="l" t="t" r="r" b="b"/>
              <a:pathLst>
                <a:path w="2286000" h="1752600">
                  <a:moveTo>
                    <a:pt x="1993900" y="0"/>
                  </a:moveTo>
                  <a:lnTo>
                    <a:pt x="292100" y="0"/>
                  </a:lnTo>
                  <a:lnTo>
                    <a:pt x="268147" y="968"/>
                  </a:lnTo>
                  <a:lnTo>
                    <a:pt x="221915" y="8491"/>
                  </a:lnTo>
                  <a:lnTo>
                    <a:pt x="178415" y="22959"/>
                  </a:lnTo>
                  <a:lnTo>
                    <a:pt x="138248" y="43771"/>
                  </a:lnTo>
                  <a:lnTo>
                    <a:pt x="102017" y="70324"/>
                  </a:lnTo>
                  <a:lnTo>
                    <a:pt x="70324" y="102017"/>
                  </a:lnTo>
                  <a:lnTo>
                    <a:pt x="43771" y="138248"/>
                  </a:lnTo>
                  <a:lnTo>
                    <a:pt x="22959" y="178415"/>
                  </a:lnTo>
                  <a:lnTo>
                    <a:pt x="8491" y="221915"/>
                  </a:lnTo>
                  <a:lnTo>
                    <a:pt x="968" y="268147"/>
                  </a:lnTo>
                  <a:lnTo>
                    <a:pt x="0" y="292100"/>
                  </a:lnTo>
                  <a:lnTo>
                    <a:pt x="0" y="1460500"/>
                  </a:lnTo>
                  <a:lnTo>
                    <a:pt x="3823" y="1507872"/>
                  </a:lnTo>
                  <a:lnTo>
                    <a:pt x="14894" y="1552813"/>
                  </a:lnTo>
                  <a:lnTo>
                    <a:pt x="32609" y="1594722"/>
                  </a:lnTo>
                  <a:lnTo>
                    <a:pt x="56367" y="1632996"/>
                  </a:lnTo>
                  <a:lnTo>
                    <a:pt x="85566" y="1667033"/>
                  </a:lnTo>
                  <a:lnTo>
                    <a:pt x="119603" y="1696232"/>
                  </a:lnTo>
                  <a:lnTo>
                    <a:pt x="157877" y="1719990"/>
                  </a:lnTo>
                  <a:lnTo>
                    <a:pt x="199786" y="1737705"/>
                  </a:lnTo>
                  <a:lnTo>
                    <a:pt x="244727" y="1748776"/>
                  </a:lnTo>
                  <a:lnTo>
                    <a:pt x="292100" y="1752600"/>
                  </a:lnTo>
                  <a:lnTo>
                    <a:pt x="1993900" y="1752600"/>
                  </a:lnTo>
                  <a:lnTo>
                    <a:pt x="2041272" y="1748776"/>
                  </a:lnTo>
                  <a:lnTo>
                    <a:pt x="2086213" y="1737705"/>
                  </a:lnTo>
                  <a:lnTo>
                    <a:pt x="2128122" y="1719990"/>
                  </a:lnTo>
                  <a:lnTo>
                    <a:pt x="2166396" y="1696232"/>
                  </a:lnTo>
                  <a:lnTo>
                    <a:pt x="2200433" y="1667033"/>
                  </a:lnTo>
                  <a:lnTo>
                    <a:pt x="2229632" y="1632996"/>
                  </a:lnTo>
                  <a:lnTo>
                    <a:pt x="2253390" y="1594722"/>
                  </a:lnTo>
                  <a:lnTo>
                    <a:pt x="2271105" y="1552813"/>
                  </a:lnTo>
                  <a:lnTo>
                    <a:pt x="2282176" y="1507872"/>
                  </a:lnTo>
                  <a:lnTo>
                    <a:pt x="2286000" y="1460500"/>
                  </a:lnTo>
                  <a:lnTo>
                    <a:pt x="2286000" y="292100"/>
                  </a:lnTo>
                  <a:lnTo>
                    <a:pt x="2282176" y="244727"/>
                  </a:lnTo>
                  <a:lnTo>
                    <a:pt x="2271105" y="199786"/>
                  </a:lnTo>
                  <a:lnTo>
                    <a:pt x="2253390" y="157877"/>
                  </a:lnTo>
                  <a:lnTo>
                    <a:pt x="2229632" y="119603"/>
                  </a:lnTo>
                  <a:lnTo>
                    <a:pt x="2200433" y="85566"/>
                  </a:lnTo>
                  <a:lnTo>
                    <a:pt x="2166396" y="56367"/>
                  </a:lnTo>
                  <a:lnTo>
                    <a:pt x="2128122" y="32609"/>
                  </a:lnTo>
                  <a:lnTo>
                    <a:pt x="2086213" y="14894"/>
                  </a:lnTo>
                  <a:lnTo>
                    <a:pt x="2041272" y="3823"/>
                  </a:lnTo>
                  <a:lnTo>
                    <a:pt x="1993900" y="0"/>
                  </a:lnTo>
                  <a:close/>
                </a:path>
              </a:pathLst>
            </a:custGeom>
            <a:solidFill>
              <a:srgbClr val="77923B"/>
            </a:solidFill>
          </p:spPr>
          <p:txBody>
            <a:bodyPr wrap="square" lIns="0" tIns="0" rIns="0" bIns="0" rtlCol="0">
              <a:noAutofit/>
            </a:bodyPr>
            <a:lstStyle/>
            <a:p>
              <a:endParaRPr/>
            </a:p>
          </p:txBody>
        </p:sp>
        <p:sp>
          <p:nvSpPr>
            <p:cNvPr id="3" name="object 3"/>
            <p:cNvSpPr/>
            <p:nvPr/>
          </p:nvSpPr>
          <p:spPr>
            <a:xfrm rot="19989771">
              <a:off x="1286207" y="1494976"/>
              <a:ext cx="2467107" cy="1965154"/>
            </a:xfrm>
            <a:custGeom>
              <a:avLst/>
              <a:gdLst/>
              <a:ahLst/>
              <a:cxnLst/>
              <a:rect l="l" t="t" r="r" b="b"/>
              <a:pathLst>
                <a:path w="2286000" h="1752600">
                  <a:moveTo>
                    <a:pt x="0" y="292100"/>
                  </a:moveTo>
                  <a:lnTo>
                    <a:pt x="3823" y="244727"/>
                  </a:lnTo>
                  <a:lnTo>
                    <a:pt x="14894" y="199786"/>
                  </a:lnTo>
                  <a:lnTo>
                    <a:pt x="32609" y="157877"/>
                  </a:lnTo>
                  <a:lnTo>
                    <a:pt x="56367" y="119603"/>
                  </a:lnTo>
                  <a:lnTo>
                    <a:pt x="85566" y="85566"/>
                  </a:lnTo>
                  <a:lnTo>
                    <a:pt x="119603" y="56367"/>
                  </a:lnTo>
                  <a:lnTo>
                    <a:pt x="157877" y="32609"/>
                  </a:lnTo>
                  <a:lnTo>
                    <a:pt x="199786" y="14894"/>
                  </a:lnTo>
                  <a:lnTo>
                    <a:pt x="244727" y="3823"/>
                  </a:lnTo>
                  <a:lnTo>
                    <a:pt x="292100" y="0"/>
                  </a:lnTo>
                  <a:lnTo>
                    <a:pt x="1993900" y="0"/>
                  </a:lnTo>
                  <a:lnTo>
                    <a:pt x="2041272" y="3823"/>
                  </a:lnTo>
                  <a:lnTo>
                    <a:pt x="2086213" y="14894"/>
                  </a:lnTo>
                  <a:lnTo>
                    <a:pt x="2128122" y="32609"/>
                  </a:lnTo>
                  <a:lnTo>
                    <a:pt x="2166396" y="56367"/>
                  </a:lnTo>
                  <a:lnTo>
                    <a:pt x="2200433" y="85566"/>
                  </a:lnTo>
                  <a:lnTo>
                    <a:pt x="2229632" y="119603"/>
                  </a:lnTo>
                  <a:lnTo>
                    <a:pt x="2253390" y="157877"/>
                  </a:lnTo>
                  <a:lnTo>
                    <a:pt x="2271105" y="199786"/>
                  </a:lnTo>
                  <a:lnTo>
                    <a:pt x="2282176" y="244727"/>
                  </a:lnTo>
                  <a:lnTo>
                    <a:pt x="2286000" y="292100"/>
                  </a:lnTo>
                  <a:lnTo>
                    <a:pt x="2286000" y="1460500"/>
                  </a:lnTo>
                  <a:lnTo>
                    <a:pt x="2282176" y="1507872"/>
                  </a:lnTo>
                  <a:lnTo>
                    <a:pt x="2271105" y="1552813"/>
                  </a:lnTo>
                  <a:lnTo>
                    <a:pt x="2253390" y="1594722"/>
                  </a:lnTo>
                  <a:lnTo>
                    <a:pt x="2229632" y="1632996"/>
                  </a:lnTo>
                  <a:lnTo>
                    <a:pt x="2200433" y="1667033"/>
                  </a:lnTo>
                  <a:lnTo>
                    <a:pt x="2166396" y="1696232"/>
                  </a:lnTo>
                  <a:lnTo>
                    <a:pt x="2128122" y="1719990"/>
                  </a:lnTo>
                  <a:lnTo>
                    <a:pt x="2086213" y="1737705"/>
                  </a:lnTo>
                  <a:lnTo>
                    <a:pt x="2041272" y="1748776"/>
                  </a:lnTo>
                  <a:lnTo>
                    <a:pt x="1993900" y="1752600"/>
                  </a:lnTo>
                  <a:lnTo>
                    <a:pt x="292100" y="1752600"/>
                  </a:lnTo>
                  <a:lnTo>
                    <a:pt x="244727" y="1748776"/>
                  </a:lnTo>
                  <a:lnTo>
                    <a:pt x="199786" y="1737705"/>
                  </a:lnTo>
                  <a:lnTo>
                    <a:pt x="157877" y="1719990"/>
                  </a:lnTo>
                  <a:lnTo>
                    <a:pt x="119603" y="1696232"/>
                  </a:lnTo>
                  <a:lnTo>
                    <a:pt x="85566" y="1667033"/>
                  </a:lnTo>
                  <a:lnTo>
                    <a:pt x="56367" y="1632996"/>
                  </a:lnTo>
                  <a:lnTo>
                    <a:pt x="32609" y="1594722"/>
                  </a:lnTo>
                  <a:lnTo>
                    <a:pt x="14894" y="1552813"/>
                  </a:lnTo>
                  <a:lnTo>
                    <a:pt x="3823" y="1507872"/>
                  </a:lnTo>
                  <a:lnTo>
                    <a:pt x="0" y="1460500"/>
                  </a:lnTo>
                  <a:lnTo>
                    <a:pt x="0" y="292100"/>
                  </a:lnTo>
                  <a:close/>
                </a:path>
              </a:pathLst>
            </a:custGeom>
            <a:ln w="25400">
              <a:solidFill>
                <a:srgbClr val="385D89"/>
              </a:solidFill>
            </a:ln>
          </p:spPr>
          <p:txBody>
            <a:bodyPr wrap="square" lIns="0" tIns="0" rIns="0" bIns="0" rtlCol="0">
              <a:noAutofit/>
            </a:bodyPr>
            <a:lstStyle/>
            <a:p>
              <a:endParaRPr/>
            </a:p>
          </p:txBody>
        </p:sp>
        <p:sp>
          <p:nvSpPr>
            <p:cNvPr id="4" name="object 4"/>
            <p:cNvSpPr txBox="1"/>
            <p:nvPr/>
          </p:nvSpPr>
          <p:spPr>
            <a:xfrm rot="19989771">
              <a:off x="1601816" y="1777386"/>
              <a:ext cx="1796876" cy="1470305"/>
            </a:xfrm>
            <a:prstGeom prst="rect">
              <a:avLst/>
            </a:prstGeom>
          </p:spPr>
          <p:txBody>
            <a:bodyPr vert="horz" wrap="square" lIns="0" tIns="0" rIns="0" bIns="0" rtlCol="0">
              <a:noAutofit/>
            </a:bodyPr>
            <a:lstStyle/>
            <a:p>
              <a:pPr marL="12700" marR="12700" indent="-1270" algn="ctr">
                <a:lnSpc>
                  <a:spcPct val="100000"/>
                </a:lnSpc>
              </a:pPr>
              <a:r>
                <a:rPr sz="2800" b="1" spc="-15" dirty="0">
                  <a:solidFill>
                    <a:srgbClr val="FFFFFF"/>
                  </a:solidFill>
                  <a:latin typeface="Calibri"/>
                  <a:cs typeface="Calibri"/>
                </a:rPr>
                <a:t>Desi</a:t>
              </a:r>
              <a:r>
                <a:rPr sz="2800" b="1" spc="-25" dirty="0">
                  <a:solidFill>
                    <a:srgbClr val="FFFFFF"/>
                  </a:solidFill>
                  <a:latin typeface="Calibri"/>
                  <a:cs typeface="Calibri"/>
                </a:rPr>
                <a:t>g</a:t>
              </a:r>
              <a:r>
                <a:rPr sz="2800" b="1" spc="-15" dirty="0">
                  <a:solidFill>
                    <a:srgbClr val="FFFFFF"/>
                  </a:solidFill>
                  <a:latin typeface="Calibri"/>
                  <a:cs typeface="Calibri"/>
                </a:rPr>
                <a:t>n</a:t>
              </a:r>
              <a:r>
                <a:rPr sz="2800" b="1" spc="-10" dirty="0">
                  <a:solidFill>
                    <a:srgbClr val="FFFFFF"/>
                  </a:solidFill>
                  <a:latin typeface="Calibri"/>
                  <a:cs typeface="Calibri"/>
                </a:rPr>
                <a:t> </a:t>
              </a:r>
              <a:r>
                <a:rPr sz="2800" b="1" spc="-60" dirty="0">
                  <a:solidFill>
                    <a:srgbClr val="FFFFFF"/>
                  </a:solidFill>
                  <a:latin typeface="Calibri"/>
                  <a:cs typeface="Calibri"/>
                </a:rPr>
                <a:t>R</a:t>
              </a:r>
              <a:r>
                <a:rPr sz="2800" b="1" spc="-35" dirty="0">
                  <a:solidFill>
                    <a:srgbClr val="FFFFFF"/>
                  </a:solidFill>
                  <a:latin typeface="Calibri"/>
                  <a:cs typeface="Calibri"/>
                </a:rPr>
                <a:t>e</a:t>
              </a:r>
              <a:r>
                <a:rPr sz="2800" b="1" spc="-10" dirty="0">
                  <a:solidFill>
                    <a:srgbClr val="FFFFFF"/>
                  </a:solidFill>
                  <a:latin typeface="Calibri"/>
                  <a:cs typeface="Calibri"/>
                </a:rPr>
                <a:t>vi</a:t>
              </a:r>
              <a:r>
                <a:rPr sz="2800" b="1" spc="-35" dirty="0">
                  <a:solidFill>
                    <a:srgbClr val="FFFFFF"/>
                  </a:solidFill>
                  <a:latin typeface="Calibri"/>
                  <a:cs typeface="Calibri"/>
                </a:rPr>
                <a:t>e</a:t>
              </a:r>
              <a:r>
                <a:rPr sz="2800" b="1" spc="-25" dirty="0">
                  <a:solidFill>
                    <a:srgbClr val="FFFFFF"/>
                  </a:solidFill>
                  <a:latin typeface="Calibri"/>
                  <a:cs typeface="Calibri"/>
                </a:rPr>
                <a:t>w</a:t>
              </a:r>
              <a:r>
                <a:rPr sz="2800" b="1" spc="-15" dirty="0">
                  <a:solidFill>
                    <a:srgbClr val="FFFFFF"/>
                  </a:solidFill>
                  <a:latin typeface="Calibri"/>
                  <a:cs typeface="Calibri"/>
                </a:rPr>
                <a:t> C</a:t>
              </a:r>
              <a:r>
                <a:rPr sz="2800" b="1" spc="-30" dirty="0">
                  <a:solidFill>
                    <a:srgbClr val="FFFFFF"/>
                  </a:solidFill>
                  <a:latin typeface="Calibri"/>
                  <a:cs typeface="Calibri"/>
                </a:rPr>
                <a:t>o</a:t>
              </a:r>
              <a:r>
                <a:rPr sz="2800" b="1" spc="0" dirty="0">
                  <a:solidFill>
                    <a:srgbClr val="FFFFFF"/>
                  </a:solidFill>
                  <a:latin typeface="Calibri"/>
                  <a:cs typeface="Calibri"/>
                </a:rPr>
                <a:t>m</a:t>
              </a:r>
              <a:r>
                <a:rPr sz="2800" b="1" spc="5" dirty="0">
                  <a:solidFill>
                    <a:srgbClr val="FFFFFF"/>
                  </a:solidFill>
                  <a:latin typeface="Calibri"/>
                  <a:cs typeface="Calibri"/>
                </a:rPr>
                <a:t>m</a:t>
              </a:r>
              <a:r>
                <a:rPr sz="2800" b="1" spc="-10" dirty="0">
                  <a:solidFill>
                    <a:srgbClr val="FFFFFF"/>
                  </a:solidFill>
                  <a:latin typeface="Calibri"/>
                  <a:cs typeface="Calibri"/>
                </a:rPr>
                <a:t>i</a:t>
              </a:r>
              <a:r>
                <a:rPr sz="2800" b="1" spc="-50" dirty="0">
                  <a:solidFill>
                    <a:srgbClr val="FFFFFF"/>
                  </a:solidFill>
                  <a:latin typeface="Calibri"/>
                  <a:cs typeface="Calibri"/>
                </a:rPr>
                <a:t>tt</a:t>
              </a:r>
              <a:r>
                <a:rPr sz="2800" b="1" spc="0" dirty="0">
                  <a:solidFill>
                    <a:srgbClr val="FFFFFF"/>
                  </a:solidFill>
                  <a:latin typeface="Calibri"/>
                  <a:cs typeface="Calibri"/>
                </a:rPr>
                <a:t>ee</a:t>
              </a:r>
              <a:endParaRPr sz="2800" dirty="0">
                <a:latin typeface="Calibri"/>
                <a:cs typeface="Calibri"/>
              </a:endParaRPr>
            </a:p>
          </p:txBody>
        </p:sp>
      </p:grpSp>
      <p:sp>
        <p:nvSpPr>
          <p:cNvPr id="5" name="object 5"/>
          <p:cNvSpPr/>
          <p:nvPr/>
        </p:nvSpPr>
        <p:spPr>
          <a:xfrm>
            <a:off x="5638800" y="1981200"/>
            <a:ext cx="2819400" cy="2133600"/>
          </a:xfrm>
          <a:custGeom>
            <a:avLst/>
            <a:gdLst/>
            <a:ahLst/>
            <a:cxnLst/>
            <a:rect l="l" t="t" r="r" b="b"/>
            <a:pathLst>
              <a:path w="2819400" h="2133600">
                <a:moveTo>
                  <a:pt x="1409700" y="0"/>
                </a:moveTo>
                <a:lnTo>
                  <a:pt x="1294088" y="3536"/>
                </a:lnTo>
                <a:lnTo>
                  <a:pt x="1181050" y="13963"/>
                </a:lnTo>
                <a:lnTo>
                  <a:pt x="1070947" y="31005"/>
                </a:lnTo>
                <a:lnTo>
                  <a:pt x="964143" y="54388"/>
                </a:lnTo>
                <a:lnTo>
                  <a:pt x="861000" y="83837"/>
                </a:lnTo>
                <a:lnTo>
                  <a:pt x="761881" y="119078"/>
                </a:lnTo>
                <a:lnTo>
                  <a:pt x="667150" y="159836"/>
                </a:lnTo>
                <a:lnTo>
                  <a:pt x="577169" y="205837"/>
                </a:lnTo>
                <a:lnTo>
                  <a:pt x="492301" y="256805"/>
                </a:lnTo>
                <a:lnTo>
                  <a:pt x="412908" y="312467"/>
                </a:lnTo>
                <a:lnTo>
                  <a:pt x="339355" y="372547"/>
                </a:lnTo>
                <a:lnTo>
                  <a:pt x="272003" y="436772"/>
                </a:lnTo>
                <a:lnTo>
                  <a:pt x="211216" y="504866"/>
                </a:lnTo>
                <a:lnTo>
                  <a:pt x="157356" y="576554"/>
                </a:lnTo>
                <a:lnTo>
                  <a:pt x="110787" y="651563"/>
                </a:lnTo>
                <a:lnTo>
                  <a:pt x="71871" y="729618"/>
                </a:lnTo>
                <a:lnTo>
                  <a:pt x="40972" y="810443"/>
                </a:lnTo>
                <a:lnTo>
                  <a:pt x="18451" y="893765"/>
                </a:lnTo>
                <a:lnTo>
                  <a:pt x="4673" y="979309"/>
                </a:lnTo>
                <a:lnTo>
                  <a:pt x="0" y="1066800"/>
                </a:lnTo>
                <a:lnTo>
                  <a:pt x="4673" y="1154308"/>
                </a:lnTo>
                <a:lnTo>
                  <a:pt x="18451" y="1239865"/>
                </a:lnTo>
                <a:lnTo>
                  <a:pt x="40972" y="1323197"/>
                </a:lnTo>
                <a:lnTo>
                  <a:pt x="71871" y="1404030"/>
                </a:lnTo>
                <a:lnTo>
                  <a:pt x="110787" y="1482089"/>
                </a:lnTo>
                <a:lnTo>
                  <a:pt x="157356" y="1557101"/>
                </a:lnTo>
                <a:lnTo>
                  <a:pt x="211216" y="1628790"/>
                </a:lnTo>
                <a:lnTo>
                  <a:pt x="272003" y="1696882"/>
                </a:lnTo>
                <a:lnTo>
                  <a:pt x="339355" y="1761103"/>
                </a:lnTo>
                <a:lnTo>
                  <a:pt x="412908" y="1821180"/>
                </a:lnTo>
                <a:lnTo>
                  <a:pt x="492301" y="1876836"/>
                </a:lnTo>
                <a:lnTo>
                  <a:pt x="577169" y="1927799"/>
                </a:lnTo>
                <a:lnTo>
                  <a:pt x="667150" y="1973793"/>
                </a:lnTo>
                <a:lnTo>
                  <a:pt x="761881" y="2014545"/>
                </a:lnTo>
                <a:lnTo>
                  <a:pt x="861000" y="2049780"/>
                </a:lnTo>
                <a:lnTo>
                  <a:pt x="964143" y="2079223"/>
                </a:lnTo>
                <a:lnTo>
                  <a:pt x="1070947" y="2102601"/>
                </a:lnTo>
                <a:lnTo>
                  <a:pt x="1181050" y="2119640"/>
                </a:lnTo>
                <a:lnTo>
                  <a:pt x="1294088" y="2130064"/>
                </a:lnTo>
                <a:lnTo>
                  <a:pt x="1409700" y="2133600"/>
                </a:lnTo>
                <a:lnTo>
                  <a:pt x="1525311" y="2130064"/>
                </a:lnTo>
                <a:lnTo>
                  <a:pt x="1638349" y="2119640"/>
                </a:lnTo>
                <a:lnTo>
                  <a:pt x="1748452" y="2102601"/>
                </a:lnTo>
                <a:lnTo>
                  <a:pt x="1855256" y="2079223"/>
                </a:lnTo>
                <a:lnTo>
                  <a:pt x="1958399" y="2049780"/>
                </a:lnTo>
                <a:lnTo>
                  <a:pt x="2057518" y="2014545"/>
                </a:lnTo>
                <a:lnTo>
                  <a:pt x="2152249" y="1973793"/>
                </a:lnTo>
                <a:lnTo>
                  <a:pt x="2242230" y="1927799"/>
                </a:lnTo>
                <a:lnTo>
                  <a:pt x="2327098" y="1876836"/>
                </a:lnTo>
                <a:lnTo>
                  <a:pt x="2406491" y="1821180"/>
                </a:lnTo>
                <a:lnTo>
                  <a:pt x="2480044" y="1761103"/>
                </a:lnTo>
                <a:lnTo>
                  <a:pt x="2547396" y="1696882"/>
                </a:lnTo>
                <a:lnTo>
                  <a:pt x="2608183" y="1628790"/>
                </a:lnTo>
                <a:lnTo>
                  <a:pt x="2662043" y="1557101"/>
                </a:lnTo>
                <a:lnTo>
                  <a:pt x="2708612" y="1482089"/>
                </a:lnTo>
                <a:lnTo>
                  <a:pt x="2747528" y="1404030"/>
                </a:lnTo>
                <a:lnTo>
                  <a:pt x="2778427" y="1323197"/>
                </a:lnTo>
                <a:lnTo>
                  <a:pt x="2800948" y="1239865"/>
                </a:lnTo>
                <a:lnTo>
                  <a:pt x="2814726" y="1154308"/>
                </a:lnTo>
                <a:lnTo>
                  <a:pt x="2819400" y="1066800"/>
                </a:lnTo>
                <a:lnTo>
                  <a:pt x="2814726" y="979309"/>
                </a:lnTo>
                <a:lnTo>
                  <a:pt x="2800948" y="893765"/>
                </a:lnTo>
                <a:lnTo>
                  <a:pt x="2778427" y="810443"/>
                </a:lnTo>
                <a:lnTo>
                  <a:pt x="2747528" y="729618"/>
                </a:lnTo>
                <a:lnTo>
                  <a:pt x="2708612" y="651563"/>
                </a:lnTo>
                <a:lnTo>
                  <a:pt x="2662043" y="576554"/>
                </a:lnTo>
                <a:lnTo>
                  <a:pt x="2608183" y="504866"/>
                </a:lnTo>
                <a:lnTo>
                  <a:pt x="2547396" y="436772"/>
                </a:lnTo>
                <a:lnTo>
                  <a:pt x="2480044" y="372547"/>
                </a:lnTo>
                <a:lnTo>
                  <a:pt x="2406491" y="312467"/>
                </a:lnTo>
                <a:lnTo>
                  <a:pt x="2327098" y="256805"/>
                </a:lnTo>
                <a:lnTo>
                  <a:pt x="2242230" y="205837"/>
                </a:lnTo>
                <a:lnTo>
                  <a:pt x="2152249" y="159836"/>
                </a:lnTo>
                <a:lnTo>
                  <a:pt x="2057518" y="119078"/>
                </a:lnTo>
                <a:lnTo>
                  <a:pt x="1958399" y="83837"/>
                </a:lnTo>
                <a:lnTo>
                  <a:pt x="1855256" y="54388"/>
                </a:lnTo>
                <a:lnTo>
                  <a:pt x="1748452" y="31005"/>
                </a:lnTo>
                <a:lnTo>
                  <a:pt x="1638349" y="13963"/>
                </a:lnTo>
                <a:lnTo>
                  <a:pt x="1525311" y="3536"/>
                </a:lnTo>
                <a:lnTo>
                  <a:pt x="1409700" y="0"/>
                </a:lnTo>
                <a:close/>
              </a:path>
            </a:pathLst>
          </a:custGeom>
          <a:solidFill>
            <a:srgbClr val="F9C090"/>
          </a:solidFill>
        </p:spPr>
        <p:txBody>
          <a:bodyPr wrap="square" lIns="0" tIns="0" rIns="0" bIns="0" rtlCol="0">
            <a:noAutofit/>
          </a:bodyPr>
          <a:lstStyle/>
          <a:p>
            <a:endParaRPr/>
          </a:p>
        </p:txBody>
      </p:sp>
      <p:sp>
        <p:nvSpPr>
          <p:cNvPr id="6" name="object 6"/>
          <p:cNvSpPr/>
          <p:nvPr/>
        </p:nvSpPr>
        <p:spPr>
          <a:xfrm>
            <a:off x="5637657" y="1981200"/>
            <a:ext cx="2819400" cy="2133600"/>
          </a:xfrm>
          <a:custGeom>
            <a:avLst/>
            <a:gdLst/>
            <a:ahLst/>
            <a:cxnLst/>
            <a:rect l="l" t="t" r="r" b="b"/>
            <a:pathLst>
              <a:path w="2819400" h="2133600">
                <a:moveTo>
                  <a:pt x="0" y="1066800"/>
                </a:moveTo>
                <a:lnTo>
                  <a:pt x="4673" y="979309"/>
                </a:lnTo>
                <a:lnTo>
                  <a:pt x="18451" y="893765"/>
                </a:lnTo>
                <a:lnTo>
                  <a:pt x="40972" y="810443"/>
                </a:lnTo>
                <a:lnTo>
                  <a:pt x="71871" y="729618"/>
                </a:lnTo>
                <a:lnTo>
                  <a:pt x="110787" y="651563"/>
                </a:lnTo>
                <a:lnTo>
                  <a:pt x="157356" y="576554"/>
                </a:lnTo>
                <a:lnTo>
                  <a:pt x="211216" y="504866"/>
                </a:lnTo>
                <a:lnTo>
                  <a:pt x="272003" y="436772"/>
                </a:lnTo>
                <a:lnTo>
                  <a:pt x="339355" y="372547"/>
                </a:lnTo>
                <a:lnTo>
                  <a:pt x="412908" y="312467"/>
                </a:lnTo>
                <a:lnTo>
                  <a:pt x="492301" y="256805"/>
                </a:lnTo>
                <a:lnTo>
                  <a:pt x="577169" y="205837"/>
                </a:lnTo>
                <a:lnTo>
                  <a:pt x="667150" y="159836"/>
                </a:lnTo>
                <a:lnTo>
                  <a:pt x="761881" y="119078"/>
                </a:lnTo>
                <a:lnTo>
                  <a:pt x="861000" y="83837"/>
                </a:lnTo>
                <a:lnTo>
                  <a:pt x="964143" y="54388"/>
                </a:lnTo>
                <a:lnTo>
                  <a:pt x="1070947" y="31005"/>
                </a:lnTo>
                <a:lnTo>
                  <a:pt x="1181050" y="13963"/>
                </a:lnTo>
                <a:lnTo>
                  <a:pt x="1294088" y="3536"/>
                </a:lnTo>
                <a:lnTo>
                  <a:pt x="1409700" y="0"/>
                </a:lnTo>
                <a:lnTo>
                  <a:pt x="1525311" y="3536"/>
                </a:lnTo>
                <a:lnTo>
                  <a:pt x="1638349" y="13963"/>
                </a:lnTo>
                <a:lnTo>
                  <a:pt x="1748452" y="31005"/>
                </a:lnTo>
                <a:lnTo>
                  <a:pt x="1855256" y="54388"/>
                </a:lnTo>
                <a:lnTo>
                  <a:pt x="1958399" y="83837"/>
                </a:lnTo>
                <a:lnTo>
                  <a:pt x="2057518" y="119078"/>
                </a:lnTo>
                <a:lnTo>
                  <a:pt x="2152249" y="159836"/>
                </a:lnTo>
                <a:lnTo>
                  <a:pt x="2242230" y="205837"/>
                </a:lnTo>
                <a:lnTo>
                  <a:pt x="2327098" y="256805"/>
                </a:lnTo>
                <a:lnTo>
                  <a:pt x="2406491" y="312467"/>
                </a:lnTo>
                <a:lnTo>
                  <a:pt x="2480044" y="372547"/>
                </a:lnTo>
                <a:lnTo>
                  <a:pt x="2547396" y="436772"/>
                </a:lnTo>
                <a:lnTo>
                  <a:pt x="2608183" y="504866"/>
                </a:lnTo>
                <a:lnTo>
                  <a:pt x="2662043" y="576554"/>
                </a:lnTo>
                <a:lnTo>
                  <a:pt x="2708612" y="651563"/>
                </a:lnTo>
                <a:lnTo>
                  <a:pt x="2747528" y="729618"/>
                </a:lnTo>
                <a:lnTo>
                  <a:pt x="2778427" y="810443"/>
                </a:lnTo>
                <a:lnTo>
                  <a:pt x="2800948" y="893765"/>
                </a:lnTo>
                <a:lnTo>
                  <a:pt x="2814726" y="979309"/>
                </a:lnTo>
                <a:lnTo>
                  <a:pt x="2819400" y="1066800"/>
                </a:lnTo>
                <a:lnTo>
                  <a:pt x="2814726" y="1154308"/>
                </a:lnTo>
                <a:lnTo>
                  <a:pt x="2800948" y="1239865"/>
                </a:lnTo>
                <a:lnTo>
                  <a:pt x="2778427" y="1323197"/>
                </a:lnTo>
                <a:lnTo>
                  <a:pt x="2747528" y="1404030"/>
                </a:lnTo>
                <a:lnTo>
                  <a:pt x="2708612" y="1482089"/>
                </a:lnTo>
                <a:lnTo>
                  <a:pt x="2662043" y="1557101"/>
                </a:lnTo>
                <a:lnTo>
                  <a:pt x="2608183" y="1628790"/>
                </a:lnTo>
                <a:lnTo>
                  <a:pt x="2547396" y="1696882"/>
                </a:lnTo>
                <a:lnTo>
                  <a:pt x="2480044" y="1761103"/>
                </a:lnTo>
                <a:lnTo>
                  <a:pt x="2406491" y="1821180"/>
                </a:lnTo>
                <a:lnTo>
                  <a:pt x="2327098" y="1876836"/>
                </a:lnTo>
                <a:lnTo>
                  <a:pt x="2242230" y="1927799"/>
                </a:lnTo>
                <a:lnTo>
                  <a:pt x="2152249" y="1973793"/>
                </a:lnTo>
                <a:lnTo>
                  <a:pt x="2057518" y="2014545"/>
                </a:lnTo>
                <a:lnTo>
                  <a:pt x="1958399" y="2049780"/>
                </a:lnTo>
                <a:lnTo>
                  <a:pt x="1855256" y="2079223"/>
                </a:lnTo>
                <a:lnTo>
                  <a:pt x="1748452" y="2102601"/>
                </a:lnTo>
                <a:lnTo>
                  <a:pt x="1638349" y="2119640"/>
                </a:lnTo>
                <a:lnTo>
                  <a:pt x="1525311" y="2130064"/>
                </a:lnTo>
                <a:lnTo>
                  <a:pt x="1409700" y="2133600"/>
                </a:lnTo>
                <a:lnTo>
                  <a:pt x="1294088" y="2130064"/>
                </a:lnTo>
                <a:lnTo>
                  <a:pt x="1181050" y="2119640"/>
                </a:lnTo>
                <a:lnTo>
                  <a:pt x="1070947" y="2102601"/>
                </a:lnTo>
                <a:lnTo>
                  <a:pt x="964143" y="2079223"/>
                </a:lnTo>
                <a:lnTo>
                  <a:pt x="861000" y="2049780"/>
                </a:lnTo>
                <a:lnTo>
                  <a:pt x="761881" y="2014545"/>
                </a:lnTo>
                <a:lnTo>
                  <a:pt x="667150" y="1973793"/>
                </a:lnTo>
                <a:lnTo>
                  <a:pt x="577169" y="1927799"/>
                </a:lnTo>
                <a:lnTo>
                  <a:pt x="492301" y="1876836"/>
                </a:lnTo>
                <a:lnTo>
                  <a:pt x="412908" y="1821180"/>
                </a:lnTo>
                <a:lnTo>
                  <a:pt x="339355" y="1761103"/>
                </a:lnTo>
                <a:lnTo>
                  <a:pt x="272003" y="1696882"/>
                </a:lnTo>
                <a:lnTo>
                  <a:pt x="211216" y="1628790"/>
                </a:lnTo>
                <a:lnTo>
                  <a:pt x="157356" y="1557101"/>
                </a:lnTo>
                <a:lnTo>
                  <a:pt x="110787" y="1482089"/>
                </a:lnTo>
                <a:lnTo>
                  <a:pt x="71871" y="1404030"/>
                </a:lnTo>
                <a:lnTo>
                  <a:pt x="40972" y="1323197"/>
                </a:lnTo>
                <a:lnTo>
                  <a:pt x="18451" y="1239865"/>
                </a:lnTo>
                <a:lnTo>
                  <a:pt x="4673" y="1154308"/>
                </a:lnTo>
                <a:lnTo>
                  <a:pt x="0" y="1066800"/>
                </a:lnTo>
                <a:close/>
              </a:path>
            </a:pathLst>
          </a:custGeom>
          <a:ln w="25400">
            <a:solidFill>
              <a:srgbClr val="385D89"/>
            </a:solidFill>
          </a:ln>
        </p:spPr>
        <p:txBody>
          <a:bodyPr wrap="square" lIns="0" tIns="0" rIns="0" bIns="0" rtlCol="0">
            <a:noAutofit/>
          </a:bodyPr>
          <a:lstStyle/>
          <a:p>
            <a:endParaRPr/>
          </a:p>
        </p:txBody>
      </p:sp>
      <p:sp>
        <p:nvSpPr>
          <p:cNvPr id="7" name="object 7"/>
          <p:cNvSpPr txBox="1"/>
          <p:nvPr/>
        </p:nvSpPr>
        <p:spPr>
          <a:xfrm>
            <a:off x="6231924" y="2378493"/>
            <a:ext cx="1664970" cy="1311275"/>
          </a:xfrm>
          <a:prstGeom prst="rect">
            <a:avLst/>
          </a:prstGeom>
        </p:spPr>
        <p:txBody>
          <a:bodyPr vert="horz" wrap="square" lIns="0" tIns="0" rIns="0" bIns="0" rtlCol="0">
            <a:noAutofit/>
          </a:bodyPr>
          <a:lstStyle/>
          <a:p>
            <a:pPr marL="12700" marR="12700" indent="635" algn="ctr">
              <a:lnSpc>
                <a:spcPct val="100000"/>
              </a:lnSpc>
            </a:pPr>
            <a:r>
              <a:rPr sz="2800" b="1" spc="-15" dirty="0">
                <a:solidFill>
                  <a:srgbClr val="FFFFFF"/>
                </a:solidFill>
                <a:latin typeface="Calibri"/>
                <a:cs typeface="Calibri"/>
              </a:rPr>
              <a:t>School Building Commi</a:t>
            </a:r>
            <a:r>
              <a:rPr sz="2800" b="1" spc="-45" dirty="0">
                <a:solidFill>
                  <a:srgbClr val="FFFFFF"/>
                </a:solidFill>
                <a:latin typeface="Calibri"/>
                <a:cs typeface="Calibri"/>
              </a:rPr>
              <a:t>tt</a:t>
            </a:r>
            <a:r>
              <a:rPr sz="2800" b="1" spc="-15" dirty="0">
                <a:solidFill>
                  <a:srgbClr val="FFFFFF"/>
                </a:solidFill>
                <a:latin typeface="Calibri"/>
                <a:cs typeface="Calibri"/>
              </a:rPr>
              <a:t>ee</a:t>
            </a:r>
            <a:endParaRPr sz="2800" dirty="0">
              <a:latin typeface="Calibri"/>
              <a:cs typeface="Calibri"/>
            </a:endParaRPr>
          </a:p>
        </p:txBody>
      </p:sp>
      <p:sp>
        <p:nvSpPr>
          <p:cNvPr id="8" name="object 8"/>
          <p:cNvSpPr/>
          <p:nvPr/>
        </p:nvSpPr>
        <p:spPr>
          <a:xfrm>
            <a:off x="3886200" y="3581400"/>
            <a:ext cx="3100324" cy="2533142"/>
          </a:xfrm>
          <a:custGeom>
            <a:avLst/>
            <a:gdLst/>
            <a:ahLst/>
            <a:cxnLst/>
            <a:rect l="l" t="t" r="r" b="b"/>
            <a:pathLst>
              <a:path w="3100324" h="2533142">
                <a:moveTo>
                  <a:pt x="1228216" y="0"/>
                </a:moveTo>
                <a:lnTo>
                  <a:pt x="0" y="2533142"/>
                </a:lnTo>
                <a:lnTo>
                  <a:pt x="3100324" y="2147443"/>
                </a:lnTo>
                <a:lnTo>
                  <a:pt x="1228216" y="0"/>
                </a:lnTo>
                <a:close/>
              </a:path>
            </a:pathLst>
          </a:custGeom>
          <a:solidFill>
            <a:srgbClr val="585858"/>
          </a:solidFill>
        </p:spPr>
        <p:txBody>
          <a:bodyPr wrap="square" lIns="0" tIns="0" rIns="0" bIns="0" rtlCol="0">
            <a:noAutofit/>
          </a:bodyPr>
          <a:lstStyle/>
          <a:p>
            <a:endParaRPr/>
          </a:p>
        </p:txBody>
      </p:sp>
      <p:sp>
        <p:nvSpPr>
          <p:cNvPr id="9" name="object 9"/>
          <p:cNvSpPr/>
          <p:nvPr/>
        </p:nvSpPr>
        <p:spPr>
          <a:xfrm>
            <a:off x="3886200" y="3581400"/>
            <a:ext cx="3100324" cy="2533142"/>
          </a:xfrm>
          <a:custGeom>
            <a:avLst/>
            <a:gdLst/>
            <a:ahLst/>
            <a:cxnLst/>
            <a:rect l="l" t="t" r="r" b="b"/>
            <a:pathLst>
              <a:path w="3100324" h="2533142">
                <a:moveTo>
                  <a:pt x="0" y="2533142"/>
                </a:moveTo>
                <a:lnTo>
                  <a:pt x="1228216" y="0"/>
                </a:lnTo>
                <a:lnTo>
                  <a:pt x="3100324" y="2147443"/>
                </a:lnTo>
                <a:lnTo>
                  <a:pt x="0" y="2533142"/>
                </a:lnTo>
                <a:close/>
              </a:path>
            </a:pathLst>
          </a:custGeom>
          <a:ln w="25400">
            <a:solidFill>
              <a:srgbClr val="385D89"/>
            </a:solidFill>
          </a:ln>
        </p:spPr>
        <p:txBody>
          <a:bodyPr wrap="square" lIns="0" tIns="0" rIns="0" bIns="0" rtlCol="0">
            <a:noAutofit/>
          </a:bodyPr>
          <a:lstStyle/>
          <a:p>
            <a:endParaRPr/>
          </a:p>
        </p:txBody>
      </p:sp>
      <p:sp>
        <p:nvSpPr>
          <p:cNvPr id="12" name="object 12"/>
          <p:cNvSpPr/>
          <p:nvPr/>
        </p:nvSpPr>
        <p:spPr>
          <a:xfrm>
            <a:off x="9333925" y="5985428"/>
            <a:ext cx="917297" cy="288359"/>
          </a:xfrm>
          <a:prstGeom prst="rect">
            <a:avLst/>
          </a:prstGeom>
          <a:blipFill>
            <a:blip r:embed="rId2" cstate="print"/>
            <a:stretch>
              <a:fillRect/>
            </a:stretch>
          </a:blipFill>
        </p:spPr>
        <p:txBody>
          <a:bodyPr wrap="square" lIns="0" tIns="0" rIns="0" bIns="0" rtlCol="0">
            <a:noAutofit/>
          </a:bodyPr>
          <a:lstStyle/>
          <a:p>
            <a:endParaRPr dirty="0"/>
          </a:p>
        </p:txBody>
      </p:sp>
      <p:sp>
        <p:nvSpPr>
          <p:cNvPr id="31" name="TextBox 30"/>
          <p:cNvSpPr txBox="1"/>
          <p:nvPr/>
        </p:nvSpPr>
        <p:spPr>
          <a:xfrm>
            <a:off x="2362200" y="120042"/>
            <a:ext cx="4419600" cy="954107"/>
          </a:xfrm>
          <a:prstGeom prst="rect">
            <a:avLst/>
          </a:prstGeom>
          <a:noFill/>
        </p:spPr>
        <p:txBody>
          <a:bodyPr wrap="square" rtlCol="0">
            <a:spAutoFit/>
          </a:bodyPr>
          <a:lstStyle/>
          <a:p>
            <a:pPr algn="ctr"/>
            <a:r>
              <a:rPr lang="en-US" sz="2800" b="1" dirty="0"/>
              <a:t>School Building Committee </a:t>
            </a:r>
          </a:p>
          <a:p>
            <a:pPr algn="ctr"/>
            <a:r>
              <a:rPr lang="en-US" sz="2800" b="1" dirty="0"/>
              <a:t>Role &amp; Process</a:t>
            </a:r>
          </a:p>
        </p:txBody>
      </p:sp>
      <p:grpSp>
        <p:nvGrpSpPr>
          <p:cNvPr id="19" name="Group 18">
            <a:extLst>
              <a:ext uri="{FF2B5EF4-FFF2-40B4-BE49-F238E27FC236}">
                <a16:creationId xmlns:a16="http://schemas.microsoft.com/office/drawing/2014/main" id="{C1B21F2E-7C3B-4A9C-8ABF-84A9C9D1CB5A}"/>
              </a:ext>
            </a:extLst>
          </p:cNvPr>
          <p:cNvGrpSpPr/>
          <p:nvPr/>
        </p:nvGrpSpPr>
        <p:grpSpPr>
          <a:xfrm>
            <a:off x="1921972" y="3276600"/>
            <a:ext cx="2878628" cy="1905000"/>
            <a:chOff x="1849928" y="4262558"/>
            <a:chExt cx="2552700" cy="1674012"/>
          </a:xfrm>
        </p:grpSpPr>
        <p:sp>
          <p:nvSpPr>
            <p:cNvPr id="21" name="object 21"/>
            <p:cNvSpPr/>
            <p:nvPr/>
          </p:nvSpPr>
          <p:spPr>
            <a:xfrm>
              <a:off x="2802571" y="4927569"/>
              <a:ext cx="915543" cy="660400"/>
            </a:xfrm>
            <a:custGeom>
              <a:avLst/>
              <a:gdLst/>
              <a:ahLst/>
              <a:cxnLst/>
              <a:rect l="l" t="t" r="r" b="b"/>
              <a:pathLst>
                <a:path w="915543" h="660400">
                  <a:moveTo>
                    <a:pt x="886078" y="439419"/>
                  </a:moveTo>
                  <a:lnTo>
                    <a:pt x="880109" y="439419"/>
                  </a:lnTo>
                  <a:lnTo>
                    <a:pt x="878966" y="440689"/>
                  </a:lnTo>
                  <a:lnTo>
                    <a:pt x="878204" y="440689"/>
                  </a:lnTo>
                  <a:lnTo>
                    <a:pt x="877569" y="441960"/>
                  </a:lnTo>
                  <a:lnTo>
                    <a:pt x="756793" y="636269"/>
                  </a:lnTo>
                  <a:lnTo>
                    <a:pt x="756538" y="637539"/>
                  </a:lnTo>
                  <a:lnTo>
                    <a:pt x="763523" y="646430"/>
                  </a:lnTo>
                  <a:lnTo>
                    <a:pt x="765682" y="648969"/>
                  </a:lnTo>
                  <a:lnTo>
                    <a:pt x="768603" y="650239"/>
                  </a:lnTo>
                  <a:lnTo>
                    <a:pt x="775969" y="655319"/>
                  </a:lnTo>
                  <a:lnTo>
                    <a:pt x="779018" y="656589"/>
                  </a:lnTo>
                  <a:lnTo>
                    <a:pt x="781557" y="657860"/>
                  </a:lnTo>
                  <a:lnTo>
                    <a:pt x="783970" y="659130"/>
                  </a:lnTo>
                  <a:lnTo>
                    <a:pt x="786129" y="660400"/>
                  </a:lnTo>
                  <a:lnTo>
                    <a:pt x="793114" y="660400"/>
                  </a:lnTo>
                  <a:lnTo>
                    <a:pt x="793876" y="659130"/>
                  </a:lnTo>
                  <a:lnTo>
                    <a:pt x="794512" y="659130"/>
                  </a:lnTo>
                  <a:lnTo>
                    <a:pt x="915288" y="463550"/>
                  </a:lnTo>
                  <a:lnTo>
                    <a:pt x="915543" y="462280"/>
                  </a:lnTo>
                  <a:lnTo>
                    <a:pt x="915288" y="461010"/>
                  </a:lnTo>
                  <a:lnTo>
                    <a:pt x="914781" y="459739"/>
                  </a:lnTo>
                  <a:lnTo>
                    <a:pt x="913638" y="457200"/>
                  </a:lnTo>
                  <a:lnTo>
                    <a:pt x="912621" y="455930"/>
                  </a:lnTo>
                  <a:lnTo>
                    <a:pt x="910970" y="454660"/>
                  </a:lnTo>
                  <a:lnTo>
                    <a:pt x="908812" y="453389"/>
                  </a:lnTo>
                  <a:lnTo>
                    <a:pt x="903732" y="449580"/>
                  </a:lnTo>
                  <a:lnTo>
                    <a:pt x="896365" y="444500"/>
                  </a:lnTo>
                  <a:lnTo>
                    <a:pt x="893318" y="443230"/>
                  </a:lnTo>
                  <a:lnTo>
                    <a:pt x="888238" y="440689"/>
                  </a:lnTo>
                  <a:lnTo>
                    <a:pt x="886078" y="439419"/>
                  </a:lnTo>
                  <a:close/>
                </a:path>
                <a:path w="915543" h="660400">
                  <a:moveTo>
                    <a:pt x="702797" y="420369"/>
                  </a:moveTo>
                  <a:lnTo>
                    <a:pt x="690417" y="420369"/>
                  </a:lnTo>
                  <a:lnTo>
                    <a:pt x="677737" y="422910"/>
                  </a:lnTo>
                  <a:lnTo>
                    <a:pt x="645090" y="443230"/>
                  </a:lnTo>
                  <a:lnTo>
                    <a:pt x="621074" y="477519"/>
                  </a:lnTo>
                  <a:lnTo>
                    <a:pt x="610380" y="510539"/>
                  </a:lnTo>
                  <a:lnTo>
                    <a:pt x="610524" y="523239"/>
                  </a:lnTo>
                  <a:lnTo>
                    <a:pt x="626711" y="561339"/>
                  </a:lnTo>
                  <a:lnTo>
                    <a:pt x="658264" y="585469"/>
                  </a:lnTo>
                  <a:lnTo>
                    <a:pt x="696029" y="596900"/>
                  </a:lnTo>
                  <a:lnTo>
                    <a:pt x="708200" y="595630"/>
                  </a:lnTo>
                  <a:lnTo>
                    <a:pt x="754228" y="571500"/>
                  </a:lnTo>
                  <a:lnTo>
                    <a:pt x="764107" y="558800"/>
                  </a:lnTo>
                  <a:lnTo>
                    <a:pt x="687323" y="558800"/>
                  </a:lnTo>
                  <a:lnTo>
                    <a:pt x="676401" y="556260"/>
                  </a:lnTo>
                  <a:lnTo>
                    <a:pt x="670813" y="552450"/>
                  </a:lnTo>
                  <a:lnTo>
                    <a:pt x="664718" y="548639"/>
                  </a:lnTo>
                  <a:lnTo>
                    <a:pt x="660272" y="544830"/>
                  </a:lnTo>
                  <a:lnTo>
                    <a:pt x="657606" y="539750"/>
                  </a:lnTo>
                  <a:lnTo>
                    <a:pt x="654812" y="534669"/>
                  </a:lnTo>
                  <a:lnTo>
                    <a:pt x="653414" y="529589"/>
                  </a:lnTo>
                  <a:lnTo>
                    <a:pt x="666622" y="487680"/>
                  </a:lnTo>
                  <a:lnTo>
                    <a:pt x="699896" y="458469"/>
                  </a:lnTo>
                  <a:lnTo>
                    <a:pt x="705103" y="457200"/>
                  </a:lnTo>
                  <a:lnTo>
                    <a:pt x="772212" y="457200"/>
                  </a:lnTo>
                  <a:lnTo>
                    <a:pt x="771273" y="455930"/>
                  </a:lnTo>
                  <a:lnTo>
                    <a:pt x="740025" y="431800"/>
                  </a:lnTo>
                  <a:lnTo>
                    <a:pt x="717460" y="422910"/>
                  </a:lnTo>
                  <a:lnTo>
                    <a:pt x="702797" y="420369"/>
                  </a:lnTo>
                  <a:close/>
                </a:path>
                <a:path w="915543" h="660400">
                  <a:moveTo>
                    <a:pt x="772212" y="457200"/>
                  </a:moveTo>
                  <a:lnTo>
                    <a:pt x="705103" y="457200"/>
                  </a:lnTo>
                  <a:lnTo>
                    <a:pt x="715898" y="458469"/>
                  </a:lnTo>
                  <a:lnTo>
                    <a:pt x="721232" y="459739"/>
                  </a:lnTo>
                  <a:lnTo>
                    <a:pt x="726820" y="463550"/>
                  </a:lnTo>
                  <a:lnTo>
                    <a:pt x="732916" y="467360"/>
                  </a:lnTo>
                  <a:lnTo>
                    <a:pt x="737362" y="471169"/>
                  </a:lnTo>
                  <a:lnTo>
                    <a:pt x="740028" y="476250"/>
                  </a:lnTo>
                  <a:lnTo>
                    <a:pt x="742822" y="481330"/>
                  </a:lnTo>
                  <a:lnTo>
                    <a:pt x="744093" y="486410"/>
                  </a:lnTo>
                  <a:lnTo>
                    <a:pt x="744067" y="492760"/>
                  </a:lnTo>
                  <a:lnTo>
                    <a:pt x="743965" y="497839"/>
                  </a:lnTo>
                  <a:lnTo>
                    <a:pt x="742822" y="502919"/>
                  </a:lnTo>
                  <a:lnTo>
                    <a:pt x="740409" y="509269"/>
                  </a:lnTo>
                  <a:lnTo>
                    <a:pt x="738123" y="515619"/>
                  </a:lnTo>
                  <a:lnTo>
                    <a:pt x="734948" y="521969"/>
                  </a:lnTo>
                  <a:lnTo>
                    <a:pt x="730884" y="528319"/>
                  </a:lnTo>
                  <a:lnTo>
                    <a:pt x="726566" y="535939"/>
                  </a:lnTo>
                  <a:lnTo>
                    <a:pt x="697864" y="558800"/>
                  </a:lnTo>
                  <a:lnTo>
                    <a:pt x="764107" y="558800"/>
                  </a:lnTo>
                  <a:lnTo>
                    <a:pt x="785275" y="516889"/>
                  </a:lnTo>
                  <a:lnTo>
                    <a:pt x="787200" y="505460"/>
                  </a:lnTo>
                  <a:lnTo>
                    <a:pt x="787152" y="494030"/>
                  </a:lnTo>
                  <a:lnTo>
                    <a:pt x="784734" y="478789"/>
                  </a:lnTo>
                  <a:lnTo>
                    <a:pt x="779726" y="467360"/>
                  </a:lnTo>
                  <a:lnTo>
                    <a:pt x="772212" y="457200"/>
                  </a:lnTo>
                  <a:close/>
                </a:path>
                <a:path w="915543" h="660400">
                  <a:moveTo>
                    <a:pt x="540985" y="320039"/>
                  </a:moveTo>
                  <a:lnTo>
                    <a:pt x="528619" y="320039"/>
                  </a:lnTo>
                  <a:lnTo>
                    <a:pt x="515885" y="322580"/>
                  </a:lnTo>
                  <a:lnTo>
                    <a:pt x="483202" y="342900"/>
                  </a:lnTo>
                  <a:lnTo>
                    <a:pt x="459208" y="377189"/>
                  </a:lnTo>
                  <a:lnTo>
                    <a:pt x="448463" y="410210"/>
                  </a:lnTo>
                  <a:lnTo>
                    <a:pt x="448617" y="422910"/>
                  </a:lnTo>
                  <a:lnTo>
                    <a:pt x="464752" y="461010"/>
                  </a:lnTo>
                  <a:lnTo>
                    <a:pt x="496339" y="485139"/>
                  </a:lnTo>
                  <a:lnTo>
                    <a:pt x="518948" y="492760"/>
                  </a:lnTo>
                  <a:lnTo>
                    <a:pt x="534089" y="496569"/>
                  </a:lnTo>
                  <a:lnTo>
                    <a:pt x="579309" y="481330"/>
                  </a:lnTo>
                  <a:lnTo>
                    <a:pt x="602172" y="458469"/>
                  </a:lnTo>
                  <a:lnTo>
                    <a:pt x="525398" y="458469"/>
                  </a:lnTo>
                  <a:lnTo>
                    <a:pt x="520064" y="457200"/>
                  </a:lnTo>
                  <a:lnTo>
                    <a:pt x="514476" y="455930"/>
                  </a:lnTo>
                  <a:lnTo>
                    <a:pt x="508888" y="452119"/>
                  </a:lnTo>
                  <a:lnTo>
                    <a:pt x="502793" y="448310"/>
                  </a:lnTo>
                  <a:lnTo>
                    <a:pt x="498475" y="444500"/>
                  </a:lnTo>
                  <a:lnTo>
                    <a:pt x="492887" y="434339"/>
                  </a:lnTo>
                  <a:lnTo>
                    <a:pt x="491616" y="429260"/>
                  </a:lnTo>
                  <a:lnTo>
                    <a:pt x="491693" y="420369"/>
                  </a:lnTo>
                  <a:lnTo>
                    <a:pt x="509015" y="381000"/>
                  </a:lnTo>
                  <a:lnTo>
                    <a:pt x="543178" y="356869"/>
                  </a:lnTo>
                  <a:lnTo>
                    <a:pt x="610382" y="356869"/>
                  </a:lnTo>
                  <a:lnTo>
                    <a:pt x="609453" y="355600"/>
                  </a:lnTo>
                  <a:lnTo>
                    <a:pt x="578196" y="331469"/>
                  </a:lnTo>
                  <a:lnTo>
                    <a:pt x="555643" y="322580"/>
                  </a:lnTo>
                  <a:lnTo>
                    <a:pt x="540985" y="320039"/>
                  </a:lnTo>
                  <a:close/>
                </a:path>
                <a:path w="915543" h="660400">
                  <a:moveTo>
                    <a:pt x="610382" y="356869"/>
                  </a:moveTo>
                  <a:lnTo>
                    <a:pt x="548639" y="356869"/>
                  </a:lnTo>
                  <a:lnTo>
                    <a:pt x="559434" y="359410"/>
                  </a:lnTo>
                  <a:lnTo>
                    <a:pt x="564895" y="363219"/>
                  </a:lnTo>
                  <a:lnTo>
                    <a:pt x="571119" y="367030"/>
                  </a:lnTo>
                  <a:lnTo>
                    <a:pt x="575563" y="370839"/>
                  </a:lnTo>
                  <a:lnTo>
                    <a:pt x="580897" y="381000"/>
                  </a:lnTo>
                  <a:lnTo>
                    <a:pt x="582168" y="386080"/>
                  </a:lnTo>
                  <a:lnTo>
                    <a:pt x="582117" y="393700"/>
                  </a:lnTo>
                  <a:lnTo>
                    <a:pt x="564641" y="434339"/>
                  </a:lnTo>
                  <a:lnTo>
                    <a:pt x="535939" y="458469"/>
                  </a:lnTo>
                  <a:lnTo>
                    <a:pt x="602172" y="458469"/>
                  </a:lnTo>
                  <a:lnTo>
                    <a:pt x="623347" y="416560"/>
                  </a:lnTo>
                  <a:lnTo>
                    <a:pt x="625275" y="405130"/>
                  </a:lnTo>
                  <a:lnTo>
                    <a:pt x="625240" y="393700"/>
                  </a:lnTo>
                  <a:lnTo>
                    <a:pt x="622848" y="378460"/>
                  </a:lnTo>
                  <a:lnTo>
                    <a:pt x="617820" y="367030"/>
                  </a:lnTo>
                  <a:lnTo>
                    <a:pt x="610382" y="356869"/>
                  </a:lnTo>
                  <a:close/>
                </a:path>
                <a:path w="915543" h="660400">
                  <a:moveTo>
                    <a:pt x="457157" y="264160"/>
                  </a:moveTo>
                  <a:lnTo>
                    <a:pt x="394334" y="264160"/>
                  </a:lnTo>
                  <a:lnTo>
                    <a:pt x="400176" y="265430"/>
                  </a:lnTo>
                  <a:lnTo>
                    <a:pt x="408558" y="270510"/>
                  </a:lnTo>
                  <a:lnTo>
                    <a:pt x="416559" y="290830"/>
                  </a:lnTo>
                  <a:lnTo>
                    <a:pt x="416051" y="294639"/>
                  </a:lnTo>
                  <a:lnTo>
                    <a:pt x="414654" y="298450"/>
                  </a:lnTo>
                  <a:lnTo>
                    <a:pt x="413384" y="302260"/>
                  </a:lnTo>
                  <a:lnTo>
                    <a:pt x="410718" y="307339"/>
                  </a:lnTo>
                  <a:lnTo>
                    <a:pt x="360298" y="389889"/>
                  </a:lnTo>
                  <a:lnTo>
                    <a:pt x="359663" y="389889"/>
                  </a:lnTo>
                  <a:lnTo>
                    <a:pt x="359409" y="391160"/>
                  </a:lnTo>
                  <a:lnTo>
                    <a:pt x="359663" y="393700"/>
                  </a:lnTo>
                  <a:lnTo>
                    <a:pt x="360298" y="394969"/>
                  </a:lnTo>
                  <a:lnTo>
                    <a:pt x="362457" y="397510"/>
                  </a:lnTo>
                  <a:lnTo>
                    <a:pt x="364108" y="398780"/>
                  </a:lnTo>
                  <a:lnTo>
                    <a:pt x="366268" y="401319"/>
                  </a:lnTo>
                  <a:lnTo>
                    <a:pt x="368553" y="402589"/>
                  </a:lnTo>
                  <a:lnTo>
                    <a:pt x="371475" y="403860"/>
                  </a:lnTo>
                  <a:lnTo>
                    <a:pt x="375157" y="406400"/>
                  </a:lnTo>
                  <a:lnTo>
                    <a:pt x="378713" y="408939"/>
                  </a:lnTo>
                  <a:lnTo>
                    <a:pt x="381762" y="410210"/>
                  </a:lnTo>
                  <a:lnTo>
                    <a:pt x="386841" y="412750"/>
                  </a:lnTo>
                  <a:lnTo>
                    <a:pt x="389000" y="414019"/>
                  </a:lnTo>
                  <a:lnTo>
                    <a:pt x="395858" y="414019"/>
                  </a:lnTo>
                  <a:lnTo>
                    <a:pt x="396620" y="412750"/>
                  </a:lnTo>
                  <a:lnTo>
                    <a:pt x="397256" y="412750"/>
                  </a:lnTo>
                  <a:lnTo>
                    <a:pt x="449566" y="327660"/>
                  </a:lnTo>
                  <a:lnTo>
                    <a:pt x="463676" y="289560"/>
                  </a:lnTo>
                  <a:lnTo>
                    <a:pt x="463021" y="281939"/>
                  </a:lnTo>
                  <a:lnTo>
                    <a:pt x="460466" y="270510"/>
                  </a:lnTo>
                  <a:lnTo>
                    <a:pt x="457157" y="264160"/>
                  </a:lnTo>
                  <a:close/>
                </a:path>
                <a:path w="915543" h="660400">
                  <a:moveTo>
                    <a:pt x="400431" y="138430"/>
                  </a:moveTo>
                  <a:lnTo>
                    <a:pt x="393319" y="138430"/>
                  </a:lnTo>
                  <a:lnTo>
                    <a:pt x="392429" y="139700"/>
                  </a:lnTo>
                  <a:lnTo>
                    <a:pt x="391921" y="140969"/>
                  </a:lnTo>
                  <a:lnTo>
                    <a:pt x="271652" y="334010"/>
                  </a:lnTo>
                  <a:lnTo>
                    <a:pt x="271144" y="335280"/>
                  </a:lnTo>
                  <a:lnTo>
                    <a:pt x="270890" y="336550"/>
                  </a:lnTo>
                  <a:lnTo>
                    <a:pt x="271144" y="339089"/>
                  </a:lnTo>
                  <a:lnTo>
                    <a:pt x="271779" y="340360"/>
                  </a:lnTo>
                  <a:lnTo>
                    <a:pt x="272922" y="341630"/>
                  </a:lnTo>
                  <a:lnTo>
                    <a:pt x="273938" y="342900"/>
                  </a:lnTo>
                  <a:lnTo>
                    <a:pt x="275589" y="344169"/>
                  </a:lnTo>
                  <a:lnTo>
                    <a:pt x="277875" y="345439"/>
                  </a:lnTo>
                  <a:lnTo>
                    <a:pt x="280034" y="347980"/>
                  </a:lnTo>
                  <a:lnTo>
                    <a:pt x="282956" y="349250"/>
                  </a:lnTo>
                  <a:lnTo>
                    <a:pt x="286638" y="351789"/>
                  </a:lnTo>
                  <a:lnTo>
                    <a:pt x="290194" y="354330"/>
                  </a:lnTo>
                  <a:lnTo>
                    <a:pt x="293369" y="355600"/>
                  </a:lnTo>
                  <a:lnTo>
                    <a:pt x="295782" y="356869"/>
                  </a:lnTo>
                  <a:lnTo>
                    <a:pt x="298322" y="358139"/>
                  </a:lnTo>
                  <a:lnTo>
                    <a:pt x="300481" y="359410"/>
                  </a:lnTo>
                  <a:lnTo>
                    <a:pt x="307339" y="359410"/>
                  </a:lnTo>
                  <a:lnTo>
                    <a:pt x="308228" y="358139"/>
                  </a:lnTo>
                  <a:lnTo>
                    <a:pt x="308863" y="356869"/>
                  </a:lnTo>
                  <a:lnTo>
                    <a:pt x="362965" y="270510"/>
                  </a:lnTo>
                  <a:lnTo>
                    <a:pt x="372363" y="266700"/>
                  </a:lnTo>
                  <a:lnTo>
                    <a:pt x="380364" y="264160"/>
                  </a:lnTo>
                  <a:lnTo>
                    <a:pt x="457157" y="264160"/>
                  </a:lnTo>
                  <a:lnTo>
                    <a:pt x="453848" y="257810"/>
                  </a:lnTo>
                  <a:lnTo>
                    <a:pt x="445794" y="250189"/>
                  </a:lnTo>
                  <a:lnTo>
                    <a:pt x="433893" y="241300"/>
                  </a:lnTo>
                  <a:lnTo>
                    <a:pt x="423033" y="236219"/>
                  </a:lnTo>
                  <a:lnTo>
                    <a:pt x="383920" y="236219"/>
                  </a:lnTo>
                  <a:lnTo>
                    <a:pt x="429640" y="162560"/>
                  </a:lnTo>
                  <a:lnTo>
                    <a:pt x="429894" y="161289"/>
                  </a:lnTo>
                  <a:lnTo>
                    <a:pt x="429640" y="158750"/>
                  </a:lnTo>
                  <a:lnTo>
                    <a:pt x="429006" y="157480"/>
                  </a:lnTo>
                  <a:lnTo>
                    <a:pt x="427989" y="156210"/>
                  </a:lnTo>
                  <a:lnTo>
                    <a:pt x="426846" y="154939"/>
                  </a:lnTo>
                  <a:lnTo>
                    <a:pt x="425195" y="153669"/>
                  </a:lnTo>
                  <a:lnTo>
                    <a:pt x="423037" y="152400"/>
                  </a:lnTo>
                  <a:lnTo>
                    <a:pt x="420877" y="149860"/>
                  </a:lnTo>
                  <a:lnTo>
                    <a:pt x="417956" y="148589"/>
                  </a:lnTo>
                  <a:lnTo>
                    <a:pt x="414400" y="146050"/>
                  </a:lnTo>
                  <a:lnTo>
                    <a:pt x="407669" y="142239"/>
                  </a:lnTo>
                  <a:lnTo>
                    <a:pt x="402589" y="139700"/>
                  </a:lnTo>
                  <a:lnTo>
                    <a:pt x="400431" y="138430"/>
                  </a:lnTo>
                  <a:close/>
                </a:path>
                <a:path w="915543" h="660400">
                  <a:moveTo>
                    <a:pt x="254777" y="139700"/>
                  </a:moveTo>
                  <a:lnTo>
                    <a:pt x="242448" y="139700"/>
                  </a:lnTo>
                  <a:lnTo>
                    <a:pt x="229558" y="140969"/>
                  </a:lnTo>
                  <a:lnTo>
                    <a:pt x="196609" y="161289"/>
                  </a:lnTo>
                  <a:lnTo>
                    <a:pt x="172410" y="194310"/>
                  </a:lnTo>
                  <a:lnTo>
                    <a:pt x="159292" y="231139"/>
                  </a:lnTo>
                  <a:lnTo>
                    <a:pt x="159050" y="242569"/>
                  </a:lnTo>
                  <a:lnTo>
                    <a:pt x="160991" y="257810"/>
                  </a:lnTo>
                  <a:lnTo>
                    <a:pt x="165744" y="267969"/>
                  </a:lnTo>
                  <a:lnTo>
                    <a:pt x="174304" y="281939"/>
                  </a:lnTo>
                  <a:lnTo>
                    <a:pt x="183305" y="289560"/>
                  </a:lnTo>
                  <a:lnTo>
                    <a:pt x="194309" y="297180"/>
                  </a:lnTo>
                  <a:lnTo>
                    <a:pt x="198881" y="300989"/>
                  </a:lnTo>
                  <a:lnTo>
                    <a:pt x="203453" y="303530"/>
                  </a:lnTo>
                  <a:lnTo>
                    <a:pt x="212978" y="306069"/>
                  </a:lnTo>
                  <a:lnTo>
                    <a:pt x="217550" y="308610"/>
                  </a:lnTo>
                  <a:lnTo>
                    <a:pt x="226440" y="309880"/>
                  </a:lnTo>
                  <a:lnTo>
                    <a:pt x="230631" y="311150"/>
                  </a:lnTo>
                  <a:lnTo>
                    <a:pt x="241172" y="311150"/>
                  </a:lnTo>
                  <a:lnTo>
                    <a:pt x="244982" y="309880"/>
                  </a:lnTo>
                  <a:lnTo>
                    <a:pt x="246252" y="309880"/>
                  </a:lnTo>
                  <a:lnTo>
                    <a:pt x="247014" y="308610"/>
                  </a:lnTo>
                  <a:lnTo>
                    <a:pt x="247903" y="308610"/>
                  </a:lnTo>
                  <a:lnTo>
                    <a:pt x="249681" y="306069"/>
                  </a:lnTo>
                  <a:lnTo>
                    <a:pt x="250697" y="306069"/>
                  </a:lnTo>
                  <a:lnTo>
                    <a:pt x="251840" y="304800"/>
                  </a:lnTo>
                  <a:lnTo>
                    <a:pt x="252983" y="302260"/>
                  </a:lnTo>
                  <a:lnTo>
                    <a:pt x="254253" y="300989"/>
                  </a:lnTo>
                  <a:lnTo>
                    <a:pt x="255650" y="298450"/>
                  </a:lnTo>
                  <a:lnTo>
                    <a:pt x="257175" y="295910"/>
                  </a:lnTo>
                  <a:lnTo>
                    <a:pt x="259206" y="293369"/>
                  </a:lnTo>
                  <a:lnTo>
                    <a:pt x="260731" y="290830"/>
                  </a:lnTo>
                  <a:lnTo>
                    <a:pt x="261873" y="288289"/>
                  </a:lnTo>
                  <a:lnTo>
                    <a:pt x="262889" y="285750"/>
                  </a:lnTo>
                  <a:lnTo>
                    <a:pt x="263651" y="284480"/>
                  </a:lnTo>
                  <a:lnTo>
                    <a:pt x="264668" y="280669"/>
                  </a:lnTo>
                  <a:lnTo>
                    <a:pt x="264794" y="279400"/>
                  </a:lnTo>
                  <a:lnTo>
                    <a:pt x="264540" y="279400"/>
                  </a:lnTo>
                  <a:lnTo>
                    <a:pt x="264159" y="278130"/>
                  </a:lnTo>
                  <a:lnTo>
                    <a:pt x="263651" y="278130"/>
                  </a:lnTo>
                  <a:lnTo>
                    <a:pt x="262763" y="276860"/>
                  </a:lnTo>
                  <a:lnTo>
                    <a:pt x="238378" y="276860"/>
                  </a:lnTo>
                  <a:lnTo>
                    <a:pt x="204977" y="255269"/>
                  </a:lnTo>
                  <a:lnTo>
                    <a:pt x="202945" y="240030"/>
                  </a:lnTo>
                  <a:lnTo>
                    <a:pt x="203962" y="234950"/>
                  </a:lnTo>
                  <a:lnTo>
                    <a:pt x="227769" y="193039"/>
                  </a:lnTo>
                  <a:lnTo>
                    <a:pt x="260713" y="177800"/>
                  </a:lnTo>
                  <a:lnTo>
                    <a:pt x="314896" y="177800"/>
                  </a:lnTo>
                  <a:lnTo>
                    <a:pt x="314070" y="176530"/>
                  </a:lnTo>
                  <a:lnTo>
                    <a:pt x="311912" y="172719"/>
                  </a:lnTo>
                  <a:lnTo>
                    <a:pt x="309371" y="170180"/>
                  </a:lnTo>
                  <a:lnTo>
                    <a:pt x="306831" y="166369"/>
                  </a:lnTo>
                  <a:lnTo>
                    <a:pt x="303910" y="163830"/>
                  </a:lnTo>
                  <a:lnTo>
                    <a:pt x="300481" y="160019"/>
                  </a:lnTo>
                  <a:lnTo>
                    <a:pt x="297179" y="157480"/>
                  </a:lnTo>
                  <a:lnTo>
                    <a:pt x="293496" y="154939"/>
                  </a:lnTo>
                  <a:lnTo>
                    <a:pt x="280330" y="147319"/>
                  </a:lnTo>
                  <a:lnTo>
                    <a:pt x="268905" y="142239"/>
                  </a:lnTo>
                  <a:lnTo>
                    <a:pt x="254777" y="139700"/>
                  </a:lnTo>
                  <a:close/>
                </a:path>
                <a:path w="915543" h="660400">
                  <a:moveTo>
                    <a:pt x="261493" y="275589"/>
                  </a:moveTo>
                  <a:lnTo>
                    <a:pt x="259460" y="275589"/>
                  </a:lnTo>
                  <a:lnTo>
                    <a:pt x="253745" y="276860"/>
                  </a:lnTo>
                  <a:lnTo>
                    <a:pt x="262763" y="276860"/>
                  </a:lnTo>
                  <a:lnTo>
                    <a:pt x="261493" y="275589"/>
                  </a:lnTo>
                  <a:close/>
                </a:path>
                <a:path w="915543" h="660400">
                  <a:moveTo>
                    <a:pt x="409305" y="233680"/>
                  </a:moveTo>
                  <a:lnTo>
                    <a:pt x="397105" y="233680"/>
                  </a:lnTo>
                  <a:lnTo>
                    <a:pt x="383920" y="236219"/>
                  </a:lnTo>
                  <a:lnTo>
                    <a:pt x="423033" y="236219"/>
                  </a:lnTo>
                  <a:lnTo>
                    <a:pt x="409305" y="233680"/>
                  </a:lnTo>
                  <a:close/>
                </a:path>
                <a:path w="915543" h="660400">
                  <a:moveTo>
                    <a:pt x="21462" y="125730"/>
                  </a:moveTo>
                  <a:lnTo>
                    <a:pt x="18287" y="125730"/>
                  </a:lnTo>
                  <a:lnTo>
                    <a:pt x="17144" y="127000"/>
                  </a:lnTo>
                  <a:lnTo>
                    <a:pt x="15875" y="127000"/>
                  </a:lnTo>
                  <a:lnTo>
                    <a:pt x="14731" y="128269"/>
                  </a:lnTo>
                  <a:lnTo>
                    <a:pt x="13334" y="129539"/>
                  </a:lnTo>
                  <a:lnTo>
                    <a:pt x="11810" y="132080"/>
                  </a:lnTo>
                  <a:lnTo>
                    <a:pt x="8762" y="135889"/>
                  </a:lnTo>
                  <a:lnTo>
                    <a:pt x="6857" y="139700"/>
                  </a:lnTo>
                  <a:lnTo>
                    <a:pt x="4063" y="143510"/>
                  </a:lnTo>
                  <a:lnTo>
                    <a:pt x="2158" y="147319"/>
                  </a:lnTo>
                  <a:lnTo>
                    <a:pt x="1143" y="149860"/>
                  </a:lnTo>
                  <a:lnTo>
                    <a:pt x="253" y="152400"/>
                  </a:lnTo>
                  <a:lnTo>
                    <a:pt x="0" y="154939"/>
                  </a:lnTo>
                  <a:lnTo>
                    <a:pt x="1015" y="160019"/>
                  </a:lnTo>
                  <a:lnTo>
                    <a:pt x="2158" y="162560"/>
                  </a:lnTo>
                  <a:lnTo>
                    <a:pt x="4063" y="165100"/>
                  </a:lnTo>
                  <a:lnTo>
                    <a:pt x="5841" y="168910"/>
                  </a:lnTo>
                  <a:lnTo>
                    <a:pt x="8508" y="172719"/>
                  </a:lnTo>
                  <a:lnTo>
                    <a:pt x="11810" y="177800"/>
                  </a:lnTo>
                  <a:lnTo>
                    <a:pt x="15239" y="181610"/>
                  </a:lnTo>
                  <a:lnTo>
                    <a:pt x="19431" y="185419"/>
                  </a:lnTo>
                  <a:lnTo>
                    <a:pt x="29337" y="195580"/>
                  </a:lnTo>
                  <a:lnTo>
                    <a:pt x="35178" y="199389"/>
                  </a:lnTo>
                  <a:lnTo>
                    <a:pt x="44758" y="205739"/>
                  </a:lnTo>
                  <a:lnTo>
                    <a:pt x="54170" y="209550"/>
                  </a:lnTo>
                  <a:lnTo>
                    <a:pt x="65861" y="214630"/>
                  </a:lnTo>
                  <a:lnTo>
                    <a:pt x="81425" y="218439"/>
                  </a:lnTo>
                  <a:lnTo>
                    <a:pt x="93319" y="219710"/>
                  </a:lnTo>
                  <a:lnTo>
                    <a:pt x="108405" y="217169"/>
                  </a:lnTo>
                  <a:lnTo>
                    <a:pt x="141876" y="198119"/>
                  </a:lnTo>
                  <a:lnTo>
                    <a:pt x="153881" y="180339"/>
                  </a:lnTo>
                  <a:lnTo>
                    <a:pt x="83565" y="180339"/>
                  </a:lnTo>
                  <a:lnTo>
                    <a:pt x="79375" y="179069"/>
                  </a:lnTo>
                  <a:lnTo>
                    <a:pt x="74929" y="177800"/>
                  </a:lnTo>
                  <a:lnTo>
                    <a:pt x="70612" y="177800"/>
                  </a:lnTo>
                  <a:lnTo>
                    <a:pt x="66039" y="175260"/>
                  </a:lnTo>
                  <a:lnTo>
                    <a:pt x="35813" y="148589"/>
                  </a:lnTo>
                  <a:lnTo>
                    <a:pt x="33146" y="143510"/>
                  </a:lnTo>
                  <a:lnTo>
                    <a:pt x="30352" y="139700"/>
                  </a:lnTo>
                  <a:lnTo>
                    <a:pt x="28320" y="135889"/>
                  </a:lnTo>
                  <a:lnTo>
                    <a:pt x="25272" y="129539"/>
                  </a:lnTo>
                  <a:lnTo>
                    <a:pt x="23875" y="127000"/>
                  </a:lnTo>
                  <a:lnTo>
                    <a:pt x="21462" y="125730"/>
                  </a:lnTo>
                  <a:close/>
                </a:path>
                <a:path w="915543" h="660400">
                  <a:moveTo>
                    <a:pt x="314896" y="177800"/>
                  </a:moveTo>
                  <a:lnTo>
                    <a:pt x="260713" y="177800"/>
                  </a:lnTo>
                  <a:lnTo>
                    <a:pt x="272541" y="182880"/>
                  </a:lnTo>
                  <a:lnTo>
                    <a:pt x="277494" y="186689"/>
                  </a:lnTo>
                  <a:lnTo>
                    <a:pt x="281304" y="189230"/>
                  </a:lnTo>
                  <a:lnTo>
                    <a:pt x="286638" y="196850"/>
                  </a:lnTo>
                  <a:lnTo>
                    <a:pt x="288797" y="199389"/>
                  </a:lnTo>
                  <a:lnTo>
                    <a:pt x="293115" y="209550"/>
                  </a:lnTo>
                  <a:lnTo>
                    <a:pt x="295147" y="214630"/>
                  </a:lnTo>
                  <a:lnTo>
                    <a:pt x="296418" y="215900"/>
                  </a:lnTo>
                  <a:lnTo>
                    <a:pt x="299719" y="218439"/>
                  </a:lnTo>
                  <a:lnTo>
                    <a:pt x="301625" y="218439"/>
                  </a:lnTo>
                  <a:lnTo>
                    <a:pt x="316610" y="198119"/>
                  </a:lnTo>
                  <a:lnTo>
                    <a:pt x="317626" y="196850"/>
                  </a:lnTo>
                  <a:lnTo>
                    <a:pt x="318262" y="195580"/>
                  </a:lnTo>
                  <a:lnTo>
                    <a:pt x="319277" y="193039"/>
                  </a:lnTo>
                  <a:lnTo>
                    <a:pt x="319531" y="191769"/>
                  </a:lnTo>
                  <a:lnTo>
                    <a:pt x="319531" y="189230"/>
                  </a:lnTo>
                  <a:lnTo>
                    <a:pt x="318515" y="184150"/>
                  </a:lnTo>
                  <a:lnTo>
                    <a:pt x="317500" y="181610"/>
                  </a:lnTo>
                  <a:lnTo>
                    <a:pt x="315721" y="179069"/>
                  </a:lnTo>
                  <a:lnTo>
                    <a:pt x="314896" y="177800"/>
                  </a:lnTo>
                  <a:close/>
                </a:path>
                <a:path w="915543" h="660400">
                  <a:moveTo>
                    <a:pt x="134162" y="0"/>
                  </a:moveTo>
                  <a:lnTo>
                    <a:pt x="120546" y="0"/>
                  </a:lnTo>
                  <a:lnTo>
                    <a:pt x="109275" y="3810"/>
                  </a:lnTo>
                  <a:lnTo>
                    <a:pt x="79375" y="29210"/>
                  </a:lnTo>
                  <a:lnTo>
                    <a:pt x="69087" y="59689"/>
                  </a:lnTo>
                  <a:lnTo>
                    <a:pt x="69087" y="66039"/>
                  </a:lnTo>
                  <a:lnTo>
                    <a:pt x="82803" y="102869"/>
                  </a:lnTo>
                  <a:lnTo>
                    <a:pt x="86359" y="109219"/>
                  </a:lnTo>
                  <a:lnTo>
                    <a:pt x="105790" y="139700"/>
                  </a:lnTo>
                  <a:lnTo>
                    <a:pt x="108076" y="143510"/>
                  </a:lnTo>
                  <a:lnTo>
                    <a:pt x="109473" y="148589"/>
                  </a:lnTo>
                  <a:lnTo>
                    <a:pt x="109854" y="153669"/>
                  </a:lnTo>
                  <a:lnTo>
                    <a:pt x="110362" y="157480"/>
                  </a:lnTo>
                  <a:lnTo>
                    <a:pt x="91312" y="179069"/>
                  </a:lnTo>
                  <a:lnTo>
                    <a:pt x="87502" y="179069"/>
                  </a:lnTo>
                  <a:lnTo>
                    <a:pt x="83565" y="180339"/>
                  </a:lnTo>
                  <a:lnTo>
                    <a:pt x="153881" y="180339"/>
                  </a:lnTo>
                  <a:lnTo>
                    <a:pt x="154685" y="179069"/>
                  </a:lnTo>
                  <a:lnTo>
                    <a:pt x="157606" y="171450"/>
                  </a:lnTo>
                  <a:lnTo>
                    <a:pt x="159893" y="157480"/>
                  </a:lnTo>
                  <a:lnTo>
                    <a:pt x="159765" y="149860"/>
                  </a:lnTo>
                  <a:lnTo>
                    <a:pt x="158622" y="143510"/>
                  </a:lnTo>
                  <a:lnTo>
                    <a:pt x="157352" y="137160"/>
                  </a:lnTo>
                  <a:lnTo>
                    <a:pt x="155194" y="130810"/>
                  </a:lnTo>
                  <a:lnTo>
                    <a:pt x="149097" y="119380"/>
                  </a:lnTo>
                  <a:lnTo>
                    <a:pt x="145795" y="113030"/>
                  </a:lnTo>
                  <a:lnTo>
                    <a:pt x="142112" y="107950"/>
                  </a:lnTo>
                  <a:lnTo>
                    <a:pt x="138429" y="101600"/>
                  </a:lnTo>
                  <a:lnTo>
                    <a:pt x="134873" y="96519"/>
                  </a:lnTo>
                  <a:lnTo>
                    <a:pt x="131190" y="91439"/>
                  </a:lnTo>
                  <a:lnTo>
                    <a:pt x="127634" y="86360"/>
                  </a:lnTo>
                  <a:lnTo>
                    <a:pt x="124587" y="81280"/>
                  </a:lnTo>
                  <a:lnTo>
                    <a:pt x="122300" y="76200"/>
                  </a:lnTo>
                  <a:lnTo>
                    <a:pt x="119887" y="72389"/>
                  </a:lnTo>
                  <a:lnTo>
                    <a:pt x="118490" y="67310"/>
                  </a:lnTo>
                  <a:lnTo>
                    <a:pt x="117728" y="58419"/>
                  </a:lnTo>
                  <a:lnTo>
                    <a:pt x="118744" y="53339"/>
                  </a:lnTo>
                  <a:lnTo>
                    <a:pt x="139953" y="38100"/>
                  </a:lnTo>
                  <a:lnTo>
                    <a:pt x="204469" y="38100"/>
                  </a:lnTo>
                  <a:lnTo>
                    <a:pt x="198119" y="30480"/>
                  </a:lnTo>
                  <a:lnTo>
                    <a:pt x="194437" y="26669"/>
                  </a:lnTo>
                  <a:lnTo>
                    <a:pt x="190372" y="24130"/>
                  </a:lnTo>
                  <a:lnTo>
                    <a:pt x="186308" y="20319"/>
                  </a:lnTo>
                  <a:lnTo>
                    <a:pt x="181990" y="16510"/>
                  </a:lnTo>
                  <a:lnTo>
                    <a:pt x="170652" y="10160"/>
                  </a:lnTo>
                  <a:lnTo>
                    <a:pt x="159633" y="5080"/>
                  </a:lnTo>
                  <a:lnTo>
                    <a:pt x="146040" y="1269"/>
                  </a:lnTo>
                  <a:lnTo>
                    <a:pt x="134162" y="0"/>
                  </a:lnTo>
                  <a:close/>
                </a:path>
                <a:path w="915543" h="660400">
                  <a:moveTo>
                    <a:pt x="204469" y="38100"/>
                  </a:moveTo>
                  <a:lnTo>
                    <a:pt x="143509" y="38100"/>
                  </a:lnTo>
                  <a:lnTo>
                    <a:pt x="151129" y="40639"/>
                  </a:lnTo>
                  <a:lnTo>
                    <a:pt x="155066" y="41910"/>
                  </a:lnTo>
                  <a:lnTo>
                    <a:pt x="159257" y="44450"/>
                  </a:lnTo>
                  <a:lnTo>
                    <a:pt x="186562" y="74930"/>
                  </a:lnTo>
                  <a:lnTo>
                    <a:pt x="189610" y="80010"/>
                  </a:lnTo>
                  <a:lnTo>
                    <a:pt x="190881" y="82550"/>
                  </a:lnTo>
                  <a:lnTo>
                    <a:pt x="191896" y="82550"/>
                  </a:lnTo>
                  <a:lnTo>
                    <a:pt x="193039" y="83819"/>
                  </a:lnTo>
                  <a:lnTo>
                    <a:pt x="196087" y="83819"/>
                  </a:lnTo>
                  <a:lnTo>
                    <a:pt x="197103" y="82550"/>
                  </a:lnTo>
                  <a:lnTo>
                    <a:pt x="199389" y="81280"/>
                  </a:lnTo>
                  <a:lnTo>
                    <a:pt x="200659" y="78739"/>
                  </a:lnTo>
                  <a:lnTo>
                    <a:pt x="202056" y="77469"/>
                  </a:lnTo>
                  <a:lnTo>
                    <a:pt x="203453" y="74930"/>
                  </a:lnTo>
                  <a:lnTo>
                    <a:pt x="206756" y="69850"/>
                  </a:lnTo>
                  <a:lnTo>
                    <a:pt x="208279" y="67310"/>
                  </a:lnTo>
                  <a:lnTo>
                    <a:pt x="209550" y="66039"/>
                  </a:lnTo>
                  <a:lnTo>
                    <a:pt x="213487" y="55880"/>
                  </a:lnTo>
                  <a:lnTo>
                    <a:pt x="213487" y="53339"/>
                  </a:lnTo>
                  <a:lnTo>
                    <a:pt x="212725" y="50800"/>
                  </a:lnTo>
                  <a:lnTo>
                    <a:pt x="211454" y="48260"/>
                  </a:lnTo>
                  <a:lnTo>
                    <a:pt x="209295" y="44450"/>
                  </a:lnTo>
                  <a:lnTo>
                    <a:pt x="207137" y="41910"/>
                  </a:lnTo>
                  <a:lnTo>
                    <a:pt x="204469" y="38100"/>
                  </a:lnTo>
                  <a:close/>
                </a:path>
              </a:pathLst>
            </a:custGeom>
            <a:solidFill>
              <a:srgbClr val="FFFFFF"/>
            </a:solidFill>
          </p:spPr>
          <p:txBody>
            <a:bodyPr wrap="square" lIns="0" tIns="0" rIns="0" bIns="0" rtlCol="0">
              <a:noAutofit/>
            </a:bodyPr>
            <a:lstStyle/>
            <a:p>
              <a:endParaRPr/>
            </a:p>
          </p:txBody>
        </p:sp>
        <p:sp>
          <p:nvSpPr>
            <p:cNvPr id="35" name="object 8"/>
            <p:cNvSpPr/>
            <p:nvPr/>
          </p:nvSpPr>
          <p:spPr>
            <a:xfrm rot="2256369">
              <a:off x="1849928" y="4262558"/>
              <a:ext cx="2552700" cy="1674012"/>
            </a:xfrm>
            <a:custGeom>
              <a:avLst/>
              <a:gdLst/>
              <a:ahLst/>
              <a:cxnLst/>
              <a:rect l="l" t="t" r="r" b="b"/>
              <a:pathLst>
                <a:path w="2552700" h="1674012">
                  <a:moveTo>
                    <a:pt x="2134235" y="0"/>
                  </a:moveTo>
                  <a:lnTo>
                    <a:pt x="418465" y="0"/>
                  </a:lnTo>
                  <a:lnTo>
                    <a:pt x="0" y="837006"/>
                  </a:lnTo>
                  <a:lnTo>
                    <a:pt x="418465" y="1674012"/>
                  </a:lnTo>
                  <a:lnTo>
                    <a:pt x="2134235" y="1674012"/>
                  </a:lnTo>
                  <a:lnTo>
                    <a:pt x="2552700" y="837006"/>
                  </a:lnTo>
                  <a:lnTo>
                    <a:pt x="2134235" y="0"/>
                  </a:lnTo>
                  <a:close/>
                </a:path>
              </a:pathLst>
            </a:custGeom>
            <a:solidFill>
              <a:srgbClr val="4F81BC"/>
            </a:solidFill>
          </p:spPr>
          <p:txBody>
            <a:bodyPr wrap="square" lIns="0" tIns="0" rIns="0" bIns="0" rtlCol="0">
              <a:noAutofit/>
            </a:bodyPr>
            <a:lstStyle/>
            <a:p>
              <a:endParaRPr/>
            </a:p>
          </p:txBody>
        </p:sp>
        <p:sp>
          <p:nvSpPr>
            <p:cNvPr id="36" name="object 9"/>
            <p:cNvSpPr/>
            <p:nvPr/>
          </p:nvSpPr>
          <p:spPr>
            <a:xfrm rot="2256369">
              <a:off x="1849928" y="4262558"/>
              <a:ext cx="2552700" cy="1674012"/>
            </a:xfrm>
            <a:custGeom>
              <a:avLst/>
              <a:gdLst/>
              <a:ahLst/>
              <a:cxnLst/>
              <a:rect l="l" t="t" r="r" b="b"/>
              <a:pathLst>
                <a:path w="2552700" h="1674012">
                  <a:moveTo>
                    <a:pt x="0" y="837006"/>
                  </a:moveTo>
                  <a:lnTo>
                    <a:pt x="418465" y="0"/>
                  </a:lnTo>
                  <a:lnTo>
                    <a:pt x="2134235" y="0"/>
                  </a:lnTo>
                  <a:lnTo>
                    <a:pt x="2552700" y="837006"/>
                  </a:lnTo>
                  <a:lnTo>
                    <a:pt x="2134235" y="1674012"/>
                  </a:lnTo>
                  <a:lnTo>
                    <a:pt x="418465" y="1674012"/>
                  </a:lnTo>
                  <a:lnTo>
                    <a:pt x="0" y="837006"/>
                  </a:lnTo>
                  <a:close/>
                </a:path>
              </a:pathLst>
            </a:custGeom>
            <a:ln w="25400">
              <a:solidFill>
                <a:srgbClr val="385D89"/>
              </a:solidFill>
            </a:ln>
          </p:spPr>
          <p:txBody>
            <a:bodyPr wrap="square" lIns="0" tIns="0" rIns="0" bIns="0" rtlCol="0">
              <a:noAutofit/>
            </a:bodyPr>
            <a:lstStyle/>
            <a:p>
              <a:endParaRPr/>
            </a:p>
          </p:txBody>
        </p:sp>
        <p:sp>
          <p:nvSpPr>
            <p:cNvPr id="37" name="object 10"/>
            <p:cNvSpPr txBox="1"/>
            <p:nvPr/>
          </p:nvSpPr>
          <p:spPr>
            <a:xfrm rot="2256369">
              <a:off x="2295190" y="4650924"/>
              <a:ext cx="1664970" cy="883919"/>
            </a:xfrm>
            <a:prstGeom prst="rect">
              <a:avLst/>
            </a:prstGeom>
          </p:spPr>
          <p:txBody>
            <a:bodyPr vert="horz" wrap="square" lIns="0" tIns="0" rIns="0" bIns="0" rtlCol="0">
              <a:noAutofit/>
            </a:bodyPr>
            <a:lstStyle/>
            <a:p>
              <a:pPr marR="1905" algn="ctr">
                <a:lnSpc>
                  <a:spcPct val="100000"/>
                </a:lnSpc>
              </a:pPr>
              <a:r>
                <a:rPr sz="2800" b="1" spc="-15" dirty="0">
                  <a:solidFill>
                    <a:srgbClr val="FFFFFF"/>
                  </a:solidFill>
                  <a:latin typeface="Calibri"/>
                  <a:cs typeface="Calibri"/>
                </a:rPr>
                <a:t>Scho</a:t>
              </a:r>
              <a:r>
                <a:rPr sz="2800" b="1" spc="-25" dirty="0">
                  <a:solidFill>
                    <a:srgbClr val="FFFFFF"/>
                  </a:solidFill>
                  <a:latin typeface="Calibri"/>
                  <a:cs typeface="Calibri"/>
                </a:rPr>
                <a:t>o</a:t>
              </a:r>
              <a:r>
                <a:rPr sz="2800" b="1" spc="-10" dirty="0">
                  <a:solidFill>
                    <a:srgbClr val="FFFFFF"/>
                  </a:solidFill>
                  <a:latin typeface="Calibri"/>
                  <a:cs typeface="Calibri"/>
                </a:rPr>
                <a:t>l</a:t>
              </a:r>
              <a:endParaRPr sz="2800" dirty="0">
                <a:latin typeface="Calibri"/>
                <a:cs typeface="Calibri"/>
              </a:endParaRPr>
            </a:p>
            <a:p>
              <a:pPr algn="ctr">
                <a:lnSpc>
                  <a:spcPct val="100000"/>
                </a:lnSpc>
              </a:pPr>
              <a:r>
                <a:rPr sz="2800" b="1" spc="-20" dirty="0">
                  <a:solidFill>
                    <a:srgbClr val="FFFFFF"/>
                  </a:solidFill>
                  <a:latin typeface="Calibri"/>
                  <a:cs typeface="Calibri"/>
                </a:rPr>
                <a:t>Commi</a:t>
              </a:r>
              <a:r>
                <a:rPr sz="2800" b="1" spc="-45" dirty="0">
                  <a:solidFill>
                    <a:srgbClr val="FFFFFF"/>
                  </a:solidFill>
                  <a:latin typeface="Calibri"/>
                  <a:cs typeface="Calibri"/>
                </a:rPr>
                <a:t>tt</a:t>
              </a:r>
              <a:r>
                <a:rPr sz="2800" b="1" spc="-15" dirty="0">
                  <a:solidFill>
                    <a:srgbClr val="FFFFFF"/>
                  </a:solidFill>
                  <a:latin typeface="Calibri"/>
                  <a:cs typeface="Calibri"/>
                </a:rPr>
                <a:t>ee</a:t>
              </a:r>
              <a:endParaRPr sz="2800" dirty="0">
                <a:latin typeface="Calibri"/>
                <a:cs typeface="Calibri"/>
              </a:endParaRPr>
            </a:p>
          </p:txBody>
        </p:sp>
      </p:grpSp>
      <p:sp>
        <p:nvSpPr>
          <p:cNvPr id="32" name="object 5"/>
          <p:cNvSpPr/>
          <p:nvPr/>
        </p:nvSpPr>
        <p:spPr>
          <a:xfrm rot="1706547">
            <a:off x="3351823" y="1749380"/>
            <a:ext cx="2638034" cy="1624408"/>
          </a:xfrm>
          <a:custGeom>
            <a:avLst/>
            <a:gdLst/>
            <a:ahLst/>
            <a:cxnLst/>
            <a:rect l="l" t="t" r="r" b="b"/>
            <a:pathLst>
              <a:path w="2362200" h="1257300">
                <a:moveTo>
                  <a:pt x="0" y="1257300"/>
                </a:moveTo>
                <a:lnTo>
                  <a:pt x="2362200" y="1257300"/>
                </a:lnTo>
                <a:lnTo>
                  <a:pt x="2362200" y="0"/>
                </a:lnTo>
                <a:lnTo>
                  <a:pt x="0" y="0"/>
                </a:lnTo>
                <a:lnTo>
                  <a:pt x="0" y="1257300"/>
                </a:lnTo>
                <a:close/>
              </a:path>
            </a:pathLst>
          </a:custGeom>
          <a:solidFill>
            <a:srgbClr val="8063A1"/>
          </a:solidFill>
        </p:spPr>
        <p:txBody>
          <a:bodyPr wrap="square" lIns="0" tIns="0" rIns="0" bIns="0" rtlCol="0">
            <a:noAutofit/>
          </a:bodyPr>
          <a:lstStyle/>
          <a:p>
            <a:endParaRPr/>
          </a:p>
        </p:txBody>
      </p:sp>
      <p:sp>
        <p:nvSpPr>
          <p:cNvPr id="33" name="object 6"/>
          <p:cNvSpPr/>
          <p:nvPr/>
        </p:nvSpPr>
        <p:spPr>
          <a:xfrm rot="1706547">
            <a:off x="3351823" y="1749380"/>
            <a:ext cx="2638034" cy="1624408"/>
          </a:xfrm>
          <a:custGeom>
            <a:avLst/>
            <a:gdLst/>
            <a:ahLst/>
            <a:cxnLst/>
            <a:rect l="l" t="t" r="r" b="b"/>
            <a:pathLst>
              <a:path w="2362200" h="1257300">
                <a:moveTo>
                  <a:pt x="0" y="1257300"/>
                </a:moveTo>
                <a:lnTo>
                  <a:pt x="2362200" y="1257300"/>
                </a:lnTo>
                <a:lnTo>
                  <a:pt x="2362200" y="0"/>
                </a:lnTo>
                <a:lnTo>
                  <a:pt x="0" y="0"/>
                </a:lnTo>
                <a:lnTo>
                  <a:pt x="0" y="1257300"/>
                </a:lnTo>
                <a:close/>
              </a:path>
            </a:pathLst>
          </a:custGeom>
          <a:ln w="25400">
            <a:solidFill>
              <a:srgbClr val="385D89"/>
            </a:solidFill>
          </a:ln>
        </p:spPr>
        <p:txBody>
          <a:bodyPr wrap="square" lIns="0" tIns="0" rIns="0" bIns="0" rtlCol="0">
            <a:noAutofit/>
          </a:bodyPr>
          <a:lstStyle/>
          <a:p>
            <a:endParaRPr/>
          </a:p>
        </p:txBody>
      </p:sp>
      <p:sp>
        <p:nvSpPr>
          <p:cNvPr id="34" name="object 7"/>
          <p:cNvSpPr txBox="1"/>
          <p:nvPr/>
        </p:nvSpPr>
        <p:spPr>
          <a:xfrm rot="1706547">
            <a:off x="3753898" y="2001365"/>
            <a:ext cx="1654444" cy="1143649"/>
          </a:xfrm>
          <a:prstGeom prst="rect">
            <a:avLst/>
          </a:prstGeom>
        </p:spPr>
        <p:txBody>
          <a:bodyPr vert="horz" wrap="square" lIns="0" tIns="0" rIns="0" bIns="0" rtlCol="0">
            <a:noAutofit/>
          </a:bodyPr>
          <a:lstStyle/>
          <a:p>
            <a:pPr marL="12700" marR="12700" indent="95885" algn="ctr">
              <a:lnSpc>
                <a:spcPct val="100099"/>
              </a:lnSpc>
            </a:pPr>
            <a:r>
              <a:rPr lang="en-US" sz="2800" b="1" spc="-15" dirty="0">
                <a:solidFill>
                  <a:srgbClr val="FFFFFF"/>
                </a:solidFill>
                <a:latin typeface="Calibri"/>
                <a:cs typeface="Calibri"/>
              </a:rPr>
              <a:t>City</a:t>
            </a:r>
            <a:r>
              <a:rPr sz="2800" b="1" spc="-15" dirty="0">
                <a:solidFill>
                  <a:srgbClr val="FFFFFF"/>
                </a:solidFill>
                <a:latin typeface="Calibri"/>
                <a:cs typeface="Calibri"/>
              </a:rPr>
              <a:t> </a:t>
            </a:r>
            <a:r>
              <a:rPr lang="en-US" sz="2800" b="1" spc="-15" dirty="0">
                <a:solidFill>
                  <a:srgbClr val="FFFFFF"/>
                </a:solidFill>
                <a:latin typeface="Calibri"/>
                <a:cs typeface="Calibri"/>
              </a:rPr>
              <a:t>Council</a:t>
            </a:r>
            <a:endParaRPr sz="2800" dirty="0">
              <a:latin typeface="Calibri"/>
              <a:cs typeface="Calibri"/>
            </a:endParaRPr>
          </a:p>
        </p:txBody>
      </p:sp>
      <p:pic>
        <p:nvPicPr>
          <p:cNvPr id="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886200"/>
            <a:ext cx="2244644" cy="1778515"/>
          </a:xfrm>
          <a:prstGeom prst="rect">
            <a:avLst/>
          </a:prstGeom>
          <a:solidFill>
            <a:schemeClr val="bg1"/>
          </a:solidFill>
          <a:ln>
            <a:noFill/>
          </a:ln>
          <a:effectLst/>
        </p:spPr>
      </p:pic>
      <p:sp>
        <p:nvSpPr>
          <p:cNvPr id="28" name="Rectangle 27"/>
          <p:cNvSpPr/>
          <p:nvPr/>
        </p:nvSpPr>
        <p:spPr>
          <a:xfrm>
            <a:off x="6477000" y="4177603"/>
            <a:ext cx="2017713" cy="1231106"/>
          </a:xfrm>
          <a:prstGeom prst="rect">
            <a:avLst/>
          </a:prstGeom>
        </p:spPr>
        <p:txBody>
          <a:bodyPr wrap="square">
            <a:spAutoFit/>
          </a:bodyPr>
          <a:lstStyle/>
          <a:p>
            <a:pPr algn="ctr"/>
            <a:r>
              <a:rPr lang="en-US" sz="2800" b="1" dirty="0"/>
              <a:t>Executive Office</a:t>
            </a:r>
          </a:p>
          <a:p>
            <a:pPr algn="ctr"/>
            <a:endParaRPr lang="en-US" dirty="0"/>
          </a:p>
        </p:txBody>
      </p:sp>
      <p:sp>
        <p:nvSpPr>
          <p:cNvPr id="29" name="TextBox 28">
            <a:extLst>
              <a:ext uri="{FF2B5EF4-FFF2-40B4-BE49-F238E27FC236}">
                <a16:creationId xmlns:a16="http://schemas.microsoft.com/office/drawing/2014/main" id="{D2D2865D-4885-4531-B823-3BE3166A15F6}"/>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20" name="TextBox 19">
            <a:extLst>
              <a:ext uri="{FF2B5EF4-FFF2-40B4-BE49-F238E27FC236}">
                <a16:creationId xmlns:a16="http://schemas.microsoft.com/office/drawing/2014/main" id="{22538EAD-9C22-48D6-B154-5C08518FA2D0}"/>
              </a:ext>
            </a:extLst>
          </p:cNvPr>
          <p:cNvSpPr txBox="1"/>
          <p:nvPr/>
        </p:nvSpPr>
        <p:spPr>
          <a:xfrm rot="21220804">
            <a:off x="4567480" y="4269229"/>
            <a:ext cx="1497762" cy="1384995"/>
          </a:xfrm>
          <a:prstGeom prst="rect">
            <a:avLst/>
          </a:prstGeom>
          <a:noFill/>
        </p:spPr>
        <p:txBody>
          <a:bodyPr wrap="square" rtlCol="0">
            <a:spAutoFit/>
          </a:bodyPr>
          <a:lstStyle/>
          <a:p>
            <a:pPr algn="ctr"/>
            <a:r>
              <a:rPr lang="en-US" sz="2800" b="1" dirty="0">
                <a:solidFill>
                  <a:schemeClr val="bg1"/>
                </a:solidFill>
              </a:rPr>
              <a:t>SBC</a:t>
            </a:r>
          </a:p>
          <a:p>
            <a:pPr algn="ctr"/>
            <a:r>
              <a:rPr lang="en-US" sz="2800" b="1" dirty="0">
                <a:solidFill>
                  <a:schemeClr val="bg1"/>
                </a:solidFill>
              </a:rPr>
              <a:t>Working Group</a:t>
            </a:r>
          </a:p>
        </p:txBody>
      </p:sp>
      <p:pic>
        <p:nvPicPr>
          <p:cNvPr id="40" name="Picture 39">
            <a:extLst>
              <a:ext uri="{FF2B5EF4-FFF2-40B4-BE49-F238E27FC236}">
                <a16:creationId xmlns:a16="http://schemas.microsoft.com/office/drawing/2014/main" id="{49E2A09D-3547-4650-AD18-8A8DFB4E61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7201" y="1219200"/>
            <a:ext cx="2057400" cy="1502283"/>
          </a:xfrm>
          <a:custGeom>
            <a:avLst/>
            <a:gdLst/>
            <a:ahLst/>
            <a:cxnLst/>
            <a:rect l="l" t="t" r="r" b="b"/>
            <a:pathLst>
              <a:path w="2057400" h="1502283">
                <a:moveTo>
                  <a:pt x="1806956" y="0"/>
                </a:moveTo>
                <a:lnTo>
                  <a:pt x="250393" y="0"/>
                </a:lnTo>
                <a:lnTo>
                  <a:pt x="229856" y="830"/>
                </a:lnTo>
                <a:lnTo>
                  <a:pt x="190220" y="7279"/>
                </a:lnTo>
                <a:lnTo>
                  <a:pt x="152928" y="19683"/>
                </a:lnTo>
                <a:lnTo>
                  <a:pt x="118495" y="37525"/>
                </a:lnTo>
                <a:lnTo>
                  <a:pt x="87439" y="60290"/>
                </a:lnTo>
                <a:lnTo>
                  <a:pt x="60273" y="87463"/>
                </a:lnTo>
                <a:lnTo>
                  <a:pt x="37514" y="118526"/>
                </a:lnTo>
                <a:lnTo>
                  <a:pt x="19676" y="152965"/>
                </a:lnTo>
                <a:lnTo>
                  <a:pt x="7276" y="190263"/>
                </a:lnTo>
                <a:lnTo>
                  <a:pt x="830" y="229905"/>
                </a:lnTo>
                <a:lnTo>
                  <a:pt x="0" y="250444"/>
                </a:lnTo>
                <a:lnTo>
                  <a:pt x="0" y="1251965"/>
                </a:lnTo>
                <a:lnTo>
                  <a:pt x="3277" y="1292551"/>
                </a:lnTo>
                <a:lnTo>
                  <a:pt x="12765" y="1331058"/>
                </a:lnTo>
                <a:lnTo>
                  <a:pt x="27948" y="1366970"/>
                </a:lnTo>
                <a:lnTo>
                  <a:pt x="48310" y="1399769"/>
                </a:lnTo>
                <a:lnTo>
                  <a:pt x="73337" y="1428940"/>
                </a:lnTo>
                <a:lnTo>
                  <a:pt x="102513" y="1453966"/>
                </a:lnTo>
                <a:lnTo>
                  <a:pt x="135322" y="1474329"/>
                </a:lnTo>
                <a:lnTo>
                  <a:pt x="171248" y="1489514"/>
                </a:lnTo>
                <a:lnTo>
                  <a:pt x="209777" y="1499004"/>
                </a:lnTo>
                <a:lnTo>
                  <a:pt x="250393" y="1502283"/>
                </a:lnTo>
                <a:lnTo>
                  <a:pt x="1806956" y="1502283"/>
                </a:lnTo>
                <a:lnTo>
                  <a:pt x="1847576" y="1499004"/>
                </a:lnTo>
                <a:lnTo>
                  <a:pt x="1886110" y="1489514"/>
                </a:lnTo>
                <a:lnTo>
                  <a:pt x="1922043" y="1474329"/>
                </a:lnTo>
                <a:lnTo>
                  <a:pt x="1954859" y="1453966"/>
                </a:lnTo>
                <a:lnTo>
                  <a:pt x="1984041" y="1428940"/>
                </a:lnTo>
                <a:lnTo>
                  <a:pt x="2009074" y="1399769"/>
                </a:lnTo>
                <a:lnTo>
                  <a:pt x="2029443" y="1366970"/>
                </a:lnTo>
                <a:lnTo>
                  <a:pt x="2044630" y="1331058"/>
                </a:lnTo>
                <a:lnTo>
                  <a:pt x="2054121" y="1292551"/>
                </a:lnTo>
                <a:lnTo>
                  <a:pt x="2057400" y="1251965"/>
                </a:lnTo>
                <a:lnTo>
                  <a:pt x="2057400" y="250444"/>
                </a:lnTo>
                <a:lnTo>
                  <a:pt x="2054121" y="209823"/>
                </a:lnTo>
                <a:lnTo>
                  <a:pt x="2044630" y="171289"/>
                </a:lnTo>
                <a:lnTo>
                  <a:pt x="2029443" y="135356"/>
                </a:lnTo>
                <a:lnTo>
                  <a:pt x="2009074" y="102540"/>
                </a:lnTo>
                <a:lnTo>
                  <a:pt x="1984041" y="73358"/>
                </a:lnTo>
                <a:lnTo>
                  <a:pt x="1954859" y="48325"/>
                </a:lnTo>
                <a:lnTo>
                  <a:pt x="1922043" y="27956"/>
                </a:lnTo>
                <a:lnTo>
                  <a:pt x="1886110" y="12769"/>
                </a:lnTo>
                <a:lnTo>
                  <a:pt x="1847576" y="3278"/>
                </a:lnTo>
                <a:lnTo>
                  <a:pt x="1806956" y="0"/>
                </a:lnTo>
                <a:close/>
              </a:path>
            </a:pathLst>
          </a:custGeom>
          <a:solidFill>
            <a:srgbClr val="77923B"/>
          </a:solidFill>
        </p:spPr>
        <p:txBody>
          <a:bodyPr wrap="square" lIns="0" tIns="0" rIns="0" bIns="0" rtlCol="0">
            <a:noAutofit/>
          </a:bodyPr>
          <a:lstStyle/>
          <a:p>
            <a:endParaRPr/>
          </a:p>
        </p:txBody>
      </p:sp>
      <p:sp>
        <p:nvSpPr>
          <p:cNvPr id="3" name="object 3"/>
          <p:cNvSpPr/>
          <p:nvPr/>
        </p:nvSpPr>
        <p:spPr>
          <a:xfrm>
            <a:off x="177201" y="1219200"/>
            <a:ext cx="2057400" cy="1502283"/>
          </a:xfrm>
          <a:custGeom>
            <a:avLst/>
            <a:gdLst/>
            <a:ahLst/>
            <a:cxnLst/>
            <a:rect l="l" t="t" r="r" b="b"/>
            <a:pathLst>
              <a:path w="2057400" h="1502283">
                <a:moveTo>
                  <a:pt x="0" y="250444"/>
                </a:moveTo>
                <a:lnTo>
                  <a:pt x="3277" y="209823"/>
                </a:lnTo>
                <a:lnTo>
                  <a:pt x="12765" y="171289"/>
                </a:lnTo>
                <a:lnTo>
                  <a:pt x="27948" y="135356"/>
                </a:lnTo>
                <a:lnTo>
                  <a:pt x="48310" y="102540"/>
                </a:lnTo>
                <a:lnTo>
                  <a:pt x="73337" y="73358"/>
                </a:lnTo>
                <a:lnTo>
                  <a:pt x="102513" y="48325"/>
                </a:lnTo>
                <a:lnTo>
                  <a:pt x="135322" y="27956"/>
                </a:lnTo>
                <a:lnTo>
                  <a:pt x="171248" y="12769"/>
                </a:lnTo>
                <a:lnTo>
                  <a:pt x="209777" y="3278"/>
                </a:lnTo>
                <a:lnTo>
                  <a:pt x="250393" y="0"/>
                </a:lnTo>
                <a:lnTo>
                  <a:pt x="1806956" y="0"/>
                </a:lnTo>
                <a:lnTo>
                  <a:pt x="1847576" y="3278"/>
                </a:lnTo>
                <a:lnTo>
                  <a:pt x="1886110" y="12769"/>
                </a:lnTo>
                <a:lnTo>
                  <a:pt x="1922043" y="27956"/>
                </a:lnTo>
                <a:lnTo>
                  <a:pt x="1954859" y="48325"/>
                </a:lnTo>
                <a:lnTo>
                  <a:pt x="1984041" y="73358"/>
                </a:lnTo>
                <a:lnTo>
                  <a:pt x="2009074" y="102540"/>
                </a:lnTo>
                <a:lnTo>
                  <a:pt x="2029443" y="135356"/>
                </a:lnTo>
                <a:lnTo>
                  <a:pt x="2044630" y="171289"/>
                </a:lnTo>
                <a:lnTo>
                  <a:pt x="2054121" y="209823"/>
                </a:lnTo>
                <a:lnTo>
                  <a:pt x="2057400" y="250444"/>
                </a:lnTo>
                <a:lnTo>
                  <a:pt x="2057400" y="1251965"/>
                </a:lnTo>
                <a:lnTo>
                  <a:pt x="2054121" y="1292551"/>
                </a:lnTo>
                <a:lnTo>
                  <a:pt x="2044630" y="1331058"/>
                </a:lnTo>
                <a:lnTo>
                  <a:pt x="2029443" y="1366970"/>
                </a:lnTo>
                <a:lnTo>
                  <a:pt x="2009074" y="1399769"/>
                </a:lnTo>
                <a:lnTo>
                  <a:pt x="1984041" y="1428940"/>
                </a:lnTo>
                <a:lnTo>
                  <a:pt x="1954859" y="1453966"/>
                </a:lnTo>
                <a:lnTo>
                  <a:pt x="1922043" y="1474329"/>
                </a:lnTo>
                <a:lnTo>
                  <a:pt x="1886110" y="1489514"/>
                </a:lnTo>
                <a:lnTo>
                  <a:pt x="1847576" y="1499004"/>
                </a:lnTo>
                <a:lnTo>
                  <a:pt x="1806956" y="1502283"/>
                </a:lnTo>
                <a:lnTo>
                  <a:pt x="250393" y="1502283"/>
                </a:lnTo>
                <a:lnTo>
                  <a:pt x="209777" y="1499004"/>
                </a:lnTo>
                <a:lnTo>
                  <a:pt x="171248" y="1489514"/>
                </a:lnTo>
                <a:lnTo>
                  <a:pt x="135322" y="1474329"/>
                </a:lnTo>
                <a:lnTo>
                  <a:pt x="102513" y="1453966"/>
                </a:lnTo>
                <a:lnTo>
                  <a:pt x="73337" y="1428940"/>
                </a:lnTo>
                <a:lnTo>
                  <a:pt x="48310" y="1399769"/>
                </a:lnTo>
                <a:lnTo>
                  <a:pt x="27948" y="1366970"/>
                </a:lnTo>
                <a:lnTo>
                  <a:pt x="12765" y="1331058"/>
                </a:lnTo>
                <a:lnTo>
                  <a:pt x="3277" y="1292551"/>
                </a:lnTo>
                <a:lnTo>
                  <a:pt x="0" y="1251965"/>
                </a:lnTo>
                <a:lnTo>
                  <a:pt x="0" y="250444"/>
                </a:lnTo>
                <a:close/>
              </a:path>
            </a:pathLst>
          </a:custGeom>
          <a:ln w="25400">
            <a:solidFill>
              <a:srgbClr val="385D89"/>
            </a:solidFill>
          </a:ln>
        </p:spPr>
        <p:txBody>
          <a:bodyPr wrap="square" lIns="0" tIns="0" rIns="0" bIns="0" rtlCol="0">
            <a:noAutofit/>
          </a:bodyPr>
          <a:lstStyle/>
          <a:p>
            <a:endParaRPr/>
          </a:p>
        </p:txBody>
      </p:sp>
      <p:sp>
        <p:nvSpPr>
          <p:cNvPr id="4" name="object 4"/>
          <p:cNvSpPr txBox="1"/>
          <p:nvPr/>
        </p:nvSpPr>
        <p:spPr>
          <a:xfrm>
            <a:off x="373416" y="1328378"/>
            <a:ext cx="1664970" cy="1311275"/>
          </a:xfrm>
          <a:prstGeom prst="rect">
            <a:avLst/>
          </a:prstGeom>
        </p:spPr>
        <p:txBody>
          <a:bodyPr vert="horz" wrap="square" lIns="0" tIns="0" rIns="0" bIns="0" rtlCol="0">
            <a:noAutofit/>
          </a:bodyPr>
          <a:lstStyle/>
          <a:p>
            <a:pPr marL="12700" marR="12700" indent="-635" algn="ctr">
              <a:lnSpc>
                <a:spcPct val="100000"/>
              </a:lnSpc>
            </a:pPr>
            <a:r>
              <a:rPr sz="2800" b="1" spc="-15" dirty="0">
                <a:solidFill>
                  <a:srgbClr val="FFFFFF"/>
                </a:solidFill>
                <a:latin typeface="Calibri"/>
                <a:cs typeface="Calibri"/>
              </a:rPr>
              <a:t>Desi</a:t>
            </a:r>
            <a:r>
              <a:rPr sz="2800" b="1" spc="-25" dirty="0">
                <a:solidFill>
                  <a:srgbClr val="FFFFFF"/>
                </a:solidFill>
                <a:latin typeface="Calibri"/>
                <a:cs typeface="Calibri"/>
              </a:rPr>
              <a:t>g</a:t>
            </a:r>
            <a:r>
              <a:rPr sz="2800" b="1" spc="-15" dirty="0">
                <a:solidFill>
                  <a:srgbClr val="FFFFFF"/>
                </a:solidFill>
                <a:latin typeface="Calibri"/>
                <a:cs typeface="Calibri"/>
              </a:rPr>
              <a:t>n</a:t>
            </a:r>
            <a:r>
              <a:rPr sz="2800" b="1" spc="-10" dirty="0">
                <a:solidFill>
                  <a:srgbClr val="FFFFFF"/>
                </a:solidFill>
                <a:latin typeface="Calibri"/>
                <a:cs typeface="Calibri"/>
              </a:rPr>
              <a:t> </a:t>
            </a:r>
            <a:r>
              <a:rPr sz="2800" b="1" spc="-60" dirty="0">
                <a:solidFill>
                  <a:srgbClr val="FFFFFF"/>
                </a:solidFill>
                <a:latin typeface="Calibri"/>
                <a:cs typeface="Calibri"/>
              </a:rPr>
              <a:t>R</a:t>
            </a:r>
            <a:r>
              <a:rPr sz="2800" b="1" spc="-35" dirty="0">
                <a:solidFill>
                  <a:srgbClr val="FFFFFF"/>
                </a:solidFill>
                <a:latin typeface="Calibri"/>
                <a:cs typeface="Calibri"/>
              </a:rPr>
              <a:t>e</a:t>
            </a:r>
            <a:r>
              <a:rPr sz="2800" b="1" spc="-10" dirty="0">
                <a:solidFill>
                  <a:srgbClr val="FFFFFF"/>
                </a:solidFill>
                <a:latin typeface="Calibri"/>
                <a:cs typeface="Calibri"/>
              </a:rPr>
              <a:t>vi</a:t>
            </a:r>
            <a:r>
              <a:rPr sz="2800" b="1" spc="-35" dirty="0">
                <a:solidFill>
                  <a:srgbClr val="FFFFFF"/>
                </a:solidFill>
                <a:latin typeface="Calibri"/>
                <a:cs typeface="Calibri"/>
              </a:rPr>
              <a:t>e</a:t>
            </a:r>
            <a:r>
              <a:rPr sz="2800" b="1" spc="-25" dirty="0">
                <a:solidFill>
                  <a:srgbClr val="FFFFFF"/>
                </a:solidFill>
                <a:latin typeface="Calibri"/>
                <a:cs typeface="Calibri"/>
              </a:rPr>
              <a:t>w</a:t>
            </a:r>
            <a:r>
              <a:rPr sz="2800" b="1" spc="-15" dirty="0">
                <a:solidFill>
                  <a:srgbClr val="FFFFFF"/>
                </a:solidFill>
                <a:latin typeface="Calibri"/>
                <a:cs typeface="Calibri"/>
              </a:rPr>
              <a:t> C</a:t>
            </a:r>
            <a:r>
              <a:rPr sz="2800" b="1" spc="-30" dirty="0">
                <a:solidFill>
                  <a:srgbClr val="FFFFFF"/>
                </a:solidFill>
                <a:latin typeface="Calibri"/>
                <a:cs typeface="Calibri"/>
              </a:rPr>
              <a:t>o</a:t>
            </a:r>
            <a:r>
              <a:rPr sz="2800" b="1" spc="0" dirty="0">
                <a:solidFill>
                  <a:srgbClr val="FFFFFF"/>
                </a:solidFill>
                <a:latin typeface="Calibri"/>
                <a:cs typeface="Calibri"/>
              </a:rPr>
              <a:t>m</a:t>
            </a:r>
            <a:r>
              <a:rPr sz="2800" b="1" spc="5" dirty="0">
                <a:solidFill>
                  <a:srgbClr val="FFFFFF"/>
                </a:solidFill>
                <a:latin typeface="Calibri"/>
                <a:cs typeface="Calibri"/>
              </a:rPr>
              <a:t>m</a:t>
            </a:r>
            <a:r>
              <a:rPr sz="2800" b="1" spc="-10" dirty="0">
                <a:solidFill>
                  <a:srgbClr val="FFFFFF"/>
                </a:solidFill>
                <a:latin typeface="Calibri"/>
                <a:cs typeface="Calibri"/>
              </a:rPr>
              <a:t>i</a:t>
            </a:r>
            <a:r>
              <a:rPr sz="2800" b="1" spc="-50" dirty="0">
                <a:solidFill>
                  <a:srgbClr val="FFFFFF"/>
                </a:solidFill>
                <a:latin typeface="Calibri"/>
                <a:cs typeface="Calibri"/>
              </a:rPr>
              <a:t>tt</a:t>
            </a:r>
            <a:r>
              <a:rPr sz="2800" b="1" spc="0" dirty="0">
                <a:solidFill>
                  <a:srgbClr val="FFFFFF"/>
                </a:solidFill>
                <a:latin typeface="Calibri"/>
                <a:cs typeface="Calibri"/>
              </a:rPr>
              <a:t>ee</a:t>
            </a:r>
            <a:endParaRPr sz="2800" dirty="0">
              <a:latin typeface="Calibri"/>
              <a:cs typeface="Calibri"/>
            </a:endParaRPr>
          </a:p>
        </p:txBody>
      </p:sp>
      <p:sp>
        <p:nvSpPr>
          <p:cNvPr id="5" name="object 5"/>
          <p:cNvSpPr/>
          <p:nvPr/>
        </p:nvSpPr>
        <p:spPr>
          <a:xfrm>
            <a:off x="3638083" y="1276037"/>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solidFill>
            <a:srgbClr val="8063A1"/>
          </a:solidFill>
        </p:spPr>
        <p:txBody>
          <a:bodyPr wrap="square" lIns="0" tIns="0" rIns="0" bIns="0" rtlCol="0">
            <a:noAutofit/>
          </a:bodyPr>
          <a:lstStyle/>
          <a:p>
            <a:endParaRPr/>
          </a:p>
        </p:txBody>
      </p:sp>
      <p:sp>
        <p:nvSpPr>
          <p:cNvPr id="6" name="object 6"/>
          <p:cNvSpPr/>
          <p:nvPr/>
        </p:nvSpPr>
        <p:spPr>
          <a:xfrm>
            <a:off x="3638083" y="1276036"/>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ln w="25400">
            <a:solidFill>
              <a:srgbClr val="385D89"/>
            </a:solidFill>
          </a:ln>
        </p:spPr>
        <p:txBody>
          <a:bodyPr wrap="square" lIns="0" tIns="0" rIns="0" bIns="0" rtlCol="0">
            <a:noAutofit/>
          </a:bodyPr>
          <a:lstStyle/>
          <a:p>
            <a:endParaRPr/>
          </a:p>
        </p:txBody>
      </p:sp>
      <p:sp>
        <p:nvSpPr>
          <p:cNvPr id="7" name="object 7"/>
          <p:cNvSpPr txBox="1"/>
          <p:nvPr/>
        </p:nvSpPr>
        <p:spPr>
          <a:xfrm>
            <a:off x="4046989" y="1462409"/>
            <a:ext cx="1482090" cy="884555"/>
          </a:xfrm>
          <a:prstGeom prst="rect">
            <a:avLst/>
          </a:prstGeom>
        </p:spPr>
        <p:txBody>
          <a:bodyPr vert="horz" wrap="square" lIns="0" tIns="0" rIns="0" bIns="0" rtlCol="0">
            <a:noAutofit/>
          </a:bodyPr>
          <a:lstStyle/>
          <a:p>
            <a:pPr marR="635" algn="ctr">
              <a:lnSpc>
                <a:spcPct val="100000"/>
              </a:lnSpc>
            </a:pPr>
            <a:r>
              <a:rPr lang="en-US" sz="2800" b="1" spc="-15" dirty="0">
                <a:solidFill>
                  <a:srgbClr val="FFFFFF"/>
                </a:solidFill>
                <a:latin typeface="Calibri"/>
                <a:cs typeface="Calibri"/>
              </a:rPr>
              <a:t>City</a:t>
            </a:r>
            <a:endParaRPr sz="2800" dirty="0">
              <a:latin typeface="Calibri"/>
              <a:cs typeface="Calibri"/>
            </a:endParaRPr>
          </a:p>
          <a:p>
            <a:pPr algn="ctr">
              <a:lnSpc>
                <a:spcPct val="100000"/>
              </a:lnSpc>
            </a:pPr>
            <a:r>
              <a:rPr lang="en-US" sz="2800" b="1" spc="-15" dirty="0">
                <a:solidFill>
                  <a:srgbClr val="FFFFFF"/>
                </a:solidFill>
                <a:latin typeface="Calibri"/>
                <a:cs typeface="Calibri"/>
              </a:rPr>
              <a:t>Council</a:t>
            </a:r>
            <a:endParaRPr sz="2800" dirty="0">
              <a:latin typeface="Calibri"/>
              <a:cs typeface="Calibri"/>
            </a:endParaRPr>
          </a:p>
        </p:txBody>
      </p:sp>
      <p:sp>
        <p:nvSpPr>
          <p:cNvPr id="8" name="object 8"/>
          <p:cNvSpPr/>
          <p:nvPr/>
        </p:nvSpPr>
        <p:spPr>
          <a:xfrm>
            <a:off x="3581400" y="3310128"/>
            <a:ext cx="2270252" cy="1538858"/>
          </a:xfrm>
          <a:custGeom>
            <a:avLst/>
            <a:gdLst/>
            <a:ahLst/>
            <a:cxnLst/>
            <a:rect l="l" t="t" r="r" b="b"/>
            <a:pathLst>
              <a:path w="2270252" h="1538858">
                <a:moveTo>
                  <a:pt x="1885568" y="0"/>
                </a:moveTo>
                <a:lnTo>
                  <a:pt x="384682" y="0"/>
                </a:lnTo>
                <a:lnTo>
                  <a:pt x="0" y="769492"/>
                </a:lnTo>
                <a:lnTo>
                  <a:pt x="384682" y="1538858"/>
                </a:lnTo>
                <a:lnTo>
                  <a:pt x="1885568" y="1538858"/>
                </a:lnTo>
                <a:lnTo>
                  <a:pt x="2270252" y="769492"/>
                </a:lnTo>
                <a:lnTo>
                  <a:pt x="1885568" y="0"/>
                </a:lnTo>
                <a:close/>
              </a:path>
            </a:pathLst>
          </a:custGeom>
          <a:solidFill>
            <a:srgbClr val="4F81BC"/>
          </a:solidFill>
        </p:spPr>
        <p:txBody>
          <a:bodyPr wrap="square" lIns="0" tIns="0" rIns="0" bIns="0" rtlCol="0">
            <a:noAutofit/>
          </a:bodyPr>
          <a:lstStyle/>
          <a:p>
            <a:endParaRPr/>
          </a:p>
        </p:txBody>
      </p:sp>
      <p:sp>
        <p:nvSpPr>
          <p:cNvPr id="9" name="object 9"/>
          <p:cNvSpPr/>
          <p:nvPr/>
        </p:nvSpPr>
        <p:spPr>
          <a:xfrm>
            <a:off x="3581400" y="3316674"/>
            <a:ext cx="2270252" cy="1538858"/>
          </a:xfrm>
          <a:custGeom>
            <a:avLst/>
            <a:gdLst/>
            <a:ahLst/>
            <a:cxnLst/>
            <a:rect l="l" t="t" r="r" b="b"/>
            <a:pathLst>
              <a:path w="2270252" h="1538858">
                <a:moveTo>
                  <a:pt x="0" y="769492"/>
                </a:moveTo>
                <a:lnTo>
                  <a:pt x="384682" y="0"/>
                </a:lnTo>
                <a:lnTo>
                  <a:pt x="1885568" y="0"/>
                </a:lnTo>
                <a:lnTo>
                  <a:pt x="2270252" y="769492"/>
                </a:lnTo>
                <a:lnTo>
                  <a:pt x="1885568" y="1538858"/>
                </a:lnTo>
                <a:lnTo>
                  <a:pt x="384682" y="1538858"/>
                </a:lnTo>
                <a:lnTo>
                  <a:pt x="0" y="769492"/>
                </a:lnTo>
                <a:close/>
              </a:path>
            </a:pathLst>
          </a:custGeom>
          <a:ln w="25400">
            <a:solidFill>
              <a:srgbClr val="385D89"/>
            </a:solidFill>
          </a:ln>
        </p:spPr>
        <p:txBody>
          <a:bodyPr wrap="square" lIns="0" tIns="0" rIns="0" bIns="0" rtlCol="0">
            <a:noAutofit/>
          </a:bodyPr>
          <a:lstStyle/>
          <a:p>
            <a:endParaRPr/>
          </a:p>
        </p:txBody>
      </p:sp>
      <p:sp>
        <p:nvSpPr>
          <p:cNvPr id="10" name="object 10"/>
          <p:cNvSpPr txBox="1"/>
          <p:nvPr/>
        </p:nvSpPr>
        <p:spPr>
          <a:xfrm>
            <a:off x="3989831" y="3636794"/>
            <a:ext cx="1435100" cy="759460"/>
          </a:xfrm>
          <a:prstGeom prst="rect">
            <a:avLst/>
          </a:prstGeom>
        </p:spPr>
        <p:txBody>
          <a:bodyPr vert="horz" wrap="square" lIns="0" tIns="0" rIns="0" bIns="0" rtlCol="0">
            <a:noAutofit/>
          </a:bodyPr>
          <a:lstStyle/>
          <a:p>
            <a:pPr marL="12700" marR="12700" indent="285115">
              <a:lnSpc>
                <a:spcPct val="100000"/>
              </a:lnSpc>
            </a:pPr>
            <a:r>
              <a:rPr sz="2400" b="1" dirty="0">
                <a:solidFill>
                  <a:srgbClr val="FFFFFF"/>
                </a:solidFill>
                <a:latin typeface="Calibri"/>
                <a:cs typeface="Calibri"/>
              </a:rPr>
              <a:t>S</a:t>
            </a:r>
            <a:r>
              <a:rPr sz="2400" b="1" spc="10" dirty="0">
                <a:solidFill>
                  <a:srgbClr val="FFFFFF"/>
                </a:solidFill>
                <a:latin typeface="Calibri"/>
                <a:cs typeface="Calibri"/>
              </a:rPr>
              <a:t>c</a:t>
            </a:r>
            <a:r>
              <a:rPr sz="2400" b="1" spc="-15" dirty="0">
                <a:solidFill>
                  <a:srgbClr val="FFFFFF"/>
                </a:solidFill>
                <a:latin typeface="Calibri"/>
                <a:cs typeface="Calibri"/>
              </a:rPr>
              <a:t>ho</a:t>
            </a:r>
            <a:r>
              <a:rPr sz="2400" b="1" spc="-5" dirty="0">
                <a:solidFill>
                  <a:srgbClr val="FFFFFF"/>
                </a:solidFill>
                <a:latin typeface="Calibri"/>
                <a:cs typeface="Calibri"/>
              </a:rPr>
              <a:t>o</a:t>
            </a:r>
            <a:r>
              <a:rPr sz="2400" b="1" spc="-10" dirty="0">
                <a:solidFill>
                  <a:srgbClr val="FFFFFF"/>
                </a:solidFill>
                <a:latin typeface="Calibri"/>
                <a:cs typeface="Calibri"/>
              </a:rPr>
              <a:t>l Co</a:t>
            </a:r>
            <a:r>
              <a:rPr sz="2400" b="1" spc="0" dirty="0">
                <a:solidFill>
                  <a:srgbClr val="FFFFFF"/>
                </a:solidFill>
                <a:latin typeface="Calibri"/>
                <a:cs typeface="Calibri"/>
              </a:rPr>
              <a:t>m</a:t>
            </a:r>
            <a:r>
              <a:rPr sz="2400" b="1" spc="5" dirty="0">
                <a:solidFill>
                  <a:srgbClr val="FFFFFF"/>
                </a:solidFill>
                <a:latin typeface="Calibri"/>
                <a:cs typeface="Calibri"/>
              </a:rPr>
              <a:t>m</a:t>
            </a:r>
            <a:r>
              <a:rPr sz="2400" b="1" spc="-10" dirty="0">
                <a:solidFill>
                  <a:srgbClr val="FFFFFF"/>
                </a:solidFill>
                <a:latin typeface="Calibri"/>
                <a:cs typeface="Calibri"/>
              </a:rPr>
              <a:t>i</a:t>
            </a:r>
            <a:r>
              <a:rPr sz="2400" b="1" spc="-40" dirty="0">
                <a:solidFill>
                  <a:srgbClr val="FFFFFF"/>
                </a:solidFill>
                <a:latin typeface="Calibri"/>
                <a:cs typeface="Calibri"/>
              </a:rPr>
              <a:t>tt</a:t>
            </a:r>
            <a:r>
              <a:rPr sz="2400" b="1" spc="0" dirty="0">
                <a:solidFill>
                  <a:srgbClr val="FFFFFF"/>
                </a:solidFill>
                <a:latin typeface="Calibri"/>
                <a:cs typeface="Calibri"/>
              </a:rPr>
              <a:t>ee</a:t>
            </a:r>
            <a:endParaRPr sz="2400" dirty="0">
              <a:latin typeface="Calibri"/>
              <a:cs typeface="Calibri"/>
            </a:endParaRPr>
          </a:p>
        </p:txBody>
      </p:sp>
      <p:sp>
        <p:nvSpPr>
          <p:cNvPr id="11" name="object 11"/>
          <p:cNvSpPr txBox="1"/>
          <p:nvPr/>
        </p:nvSpPr>
        <p:spPr>
          <a:xfrm>
            <a:off x="2762717" y="152400"/>
            <a:ext cx="3561883" cy="817627"/>
          </a:xfrm>
          <a:prstGeom prst="rect">
            <a:avLst/>
          </a:prstGeom>
        </p:spPr>
        <p:txBody>
          <a:bodyPr vert="horz" wrap="square" lIns="0" tIns="0" rIns="0" bIns="0" rtlCol="0">
            <a:noAutofit/>
          </a:bodyPr>
          <a:lstStyle/>
          <a:p>
            <a:pPr algn="ctr">
              <a:lnSpc>
                <a:spcPct val="100000"/>
              </a:lnSpc>
              <a:tabLst>
                <a:tab pos="510540" algn="l"/>
              </a:tabLst>
            </a:pPr>
            <a:r>
              <a:rPr sz="2800" b="1" spc="-45" dirty="0">
                <a:latin typeface="Calibri"/>
                <a:cs typeface="Calibri"/>
              </a:rPr>
              <a:t>F</a:t>
            </a:r>
            <a:r>
              <a:rPr sz="2800" b="1" spc="0" dirty="0">
                <a:latin typeface="Calibri"/>
                <a:cs typeface="Calibri"/>
              </a:rPr>
              <a:t>easibili</a:t>
            </a:r>
            <a:r>
              <a:rPr sz="2800" b="1" spc="10" dirty="0">
                <a:latin typeface="Calibri"/>
                <a:cs typeface="Calibri"/>
              </a:rPr>
              <a:t>t</a:t>
            </a:r>
            <a:r>
              <a:rPr sz="2800" b="1" spc="0" dirty="0">
                <a:latin typeface="Calibri"/>
                <a:cs typeface="Calibri"/>
              </a:rPr>
              <a:t>y</a:t>
            </a:r>
            <a:r>
              <a:rPr sz="2800" b="1" spc="-50" dirty="0">
                <a:latin typeface="Calibri"/>
                <a:cs typeface="Calibri"/>
              </a:rPr>
              <a:t> </a:t>
            </a:r>
            <a:r>
              <a:rPr sz="2800" b="1" spc="0" dirty="0">
                <a:latin typeface="Calibri"/>
                <a:cs typeface="Calibri"/>
              </a:rPr>
              <a:t>&amp; </a:t>
            </a:r>
            <a:r>
              <a:rPr sz="2800" b="1" spc="-15" dirty="0">
                <a:latin typeface="Calibri"/>
                <a:cs typeface="Calibri"/>
              </a:rPr>
              <a:t>D</a:t>
            </a:r>
            <a:r>
              <a:rPr sz="2800" b="1" spc="0" dirty="0">
                <a:latin typeface="Calibri"/>
                <a:cs typeface="Calibri"/>
              </a:rPr>
              <a:t>esign</a:t>
            </a:r>
            <a:r>
              <a:rPr sz="2800" b="1" spc="-30" dirty="0">
                <a:latin typeface="Calibri"/>
                <a:cs typeface="Calibri"/>
              </a:rPr>
              <a:t> </a:t>
            </a:r>
            <a:r>
              <a:rPr sz="2800" b="1" spc="0" dirty="0">
                <a:latin typeface="Calibri"/>
                <a:cs typeface="Calibri"/>
              </a:rPr>
              <a:t>Ap</a:t>
            </a:r>
            <a:r>
              <a:rPr sz="2800" b="1" spc="-10" dirty="0">
                <a:latin typeface="Calibri"/>
                <a:cs typeface="Calibri"/>
              </a:rPr>
              <a:t>p</a:t>
            </a:r>
            <a:r>
              <a:rPr sz="2800" b="1" spc="-40" dirty="0">
                <a:latin typeface="Calibri"/>
                <a:cs typeface="Calibri"/>
              </a:rPr>
              <a:t>r</a:t>
            </a:r>
            <a:r>
              <a:rPr sz="2800" b="1" spc="0" dirty="0">
                <a:latin typeface="Calibri"/>
                <a:cs typeface="Calibri"/>
              </a:rPr>
              <a:t>o</a:t>
            </a:r>
            <a:r>
              <a:rPr sz="2800" b="1" spc="-60" dirty="0">
                <a:latin typeface="Calibri"/>
                <a:cs typeface="Calibri"/>
              </a:rPr>
              <a:t>v</a:t>
            </a:r>
            <a:r>
              <a:rPr sz="2800" b="1" spc="0" dirty="0">
                <a:latin typeface="Calibri"/>
                <a:cs typeface="Calibri"/>
              </a:rPr>
              <a:t>al</a:t>
            </a:r>
            <a:r>
              <a:rPr lang="en-US" sz="2800" b="1" spc="0" dirty="0">
                <a:latin typeface="Calibri"/>
                <a:cs typeface="Calibri"/>
              </a:rPr>
              <a:t>s</a:t>
            </a:r>
            <a:endParaRPr sz="2800" dirty="0">
              <a:latin typeface="Calibri"/>
              <a:cs typeface="Calibri"/>
            </a:endParaRPr>
          </a:p>
        </p:txBody>
      </p:sp>
      <p:sp>
        <p:nvSpPr>
          <p:cNvPr id="12" name="object 12"/>
          <p:cNvSpPr/>
          <p:nvPr/>
        </p:nvSpPr>
        <p:spPr>
          <a:xfrm>
            <a:off x="2058204" y="2715768"/>
            <a:ext cx="2299729" cy="484632"/>
          </a:xfrm>
          <a:custGeom>
            <a:avLst/>
            <a:gdLst/>
            <a:ahLst/>
            <a:cxnLst/>
            <a:rect l="l" t="t" r="r" b="b"/>
            <a:pathLst>
              <a:path w="978408" h="484632">
                <a:moveTo>
                  <a:pt x="736092" y="0"/>
                </a:moveTo>
                <a:lnTo>
                  <a:pt x="736092" y="121158"/>
                </a:lnTo>
                <a:lnTo>
                  <a:pt x="0" y="121158"/>
                </a:lnTo>
                <a:lnTo>
                  <a:pt x="0" y="363474"/>
                </a:lnTo>
                <a:lnTo>
                  <a:pt x="736092" y="363474"/>
                </a:lnTo>
                <a:lnTo>
                  <a:pt x="736092" y="484632"/>
                </a:lnTo>
                <a:lnTo>
                  <a:pt x="978408" y="242315"/>
                </a:lnTo>
                <a:lnTo>
                  <a:pt x="736092" y="0"/>
                </a:lnTo>
                <a:close/>
              </a:path>
            </a:pathLst>
          </a:custGeom>
          <a:solidFill>
            <a:srgbClr val="4F81BC"/>
          </a:solidFill>
        </p:spPr>
        <p:txBody>
          <a:bodyPr wrap="square" lIns="0" tIns="0" rIns="0" bIns="0" rtlCol="0">
            <a:noAutofit/>
          </a:bodyPr>
          <a:lstStyle/>
          <a:p>
            <a:endParaRPr/>
          </a:p>
        </p:txBody>
      </p:sp>
      <p:sp>
        <p:nvSpPr>
          <p:cNvPr id="13" name="object 13"/>
          <p:cNvSpPr/>
          <p:nvPr/>
        </p:nvSpPr>
        <p:spPr>
          <a:xfrm>
            <a:off x="2057400" y="2715768"/>
            <a:ext cx="2291662" cy="484632"/>
          </a:xfrm>
          <a:custGeom>
            <a:avLst/>
            <a:gdLst/>
            <a:ahLst/>
            <a:cxnLst/>
            <a:rect l="l" t="t" r="r" b="b"/>
            <a:pathLst>
              <a:path w="978408" h="484632">
                <a:moveTo>
                  <a:pt x="0" y="121158"/>
                </a:moveTo>
                <a:lnTo>
                  <a:pt x="736092" y="121158"/>
                </a:lnTo>
                <a:lnTo>
                  <a:pt x="736092" y="0"/>
                </a:lnTo>
                <a:lnTo>
                  <a:pt x="978408" y="242315"/>
                </a:lnTo>
                <a:lnTo>
                  <a:pt x="736092" y="484632"/>
                </a:lnTo>
                <a:lnTo>
                  <a:pt x="736092" y="363474"/>
                </a:lnTo>
                <a:lnTo>
                  <a:pt x="0" y="363474"/>
                </a:lnTo>
                <a:lnTo>
                  <a:pt x="0" y="121158"/>
                </a:lnTo>
                <a:close/>
              </a:path>
            </a:pathLst>
          </a:custGeom>
          <a:ln w="25400">
            <a:solidFill>
              <a:srgbClr val="385D89"/>
            </a:solidFill>
          </a:ln>
        </p:spPr>
        <p:txBody>
          <a:bodyPr wrap="square" lIns="0" tIns="0" rIns="0" bIns="0" rtlCol="0">
            <a:noAutofit/>
          </a:bodyPr>
          <a:lstStyle/>
          <a:p>
            <a:endParaRPr/>
          </a:p>
        </p:txBody>
      </p:sp>
      <p:sp>
        <p:nvSpPr>
          <p:cNvPr id="18" name="object 18"/>
          <p:cNvSpPr/>
          <p:nvPr/>
        </p:nvSpPr>
        <p:spPr>
          <a:xfrm>
            <a:off x="6709087" y="1784350"/>
            <a:ext cx="2182240" cy="1548904"/>
          </a:xfrm>
          <a:custGeom>
            <a:avLst/>
            <a:gdLst/>
            <a:ahLst/>
            <a:cxnLst/>
            <a:rect l="l" t="t" r="r" b="b"/>
            <a:pathLst>
              <a:path w="2182240" h="1548904">
                <a:moveTo>
                  <a:pt x="1091183" y="0"/>
                </a:moveTo>
                <a:lnTo>
                  <a:pt x="1001693" y="2567"/>
                </a:lnTo>
                <a:lnTo>
                  <a:pt x="914195" y="10135"/>
                </a:lnTo>
                <a:lnTo>
                  <a:pt x="828969" y="22506"/>
                </a:lnTo>
                <a:lnTo>
                  <a:pt x="746296" y="39479"/>
                </a:lnTo>
                <a:lnTo>
                  <a:pt x="666458" y="60856"/>
                </a:lnTo>
                <a:lnTo>
                  <a:pt x="589735" y="86438"/>
                </a:lnTo>
                <a:lnTo>
                  <a:pt x="516407" y="116024"/>
                </a:lnTo>
                <a:lnTo>
                  <a:pt x="446757" y="149417"/>
                </a:lnTo>
                <a:lnTo>
                  <a:pt x="381065" y="186415"/>
                </a:lnTo>
                <a:lnTo>
                  <a:pt x="319611" y="226822"/>
                </a:lnTo>
                <a:lnTo>
                  <a:pt x="262677" y="270436"/>
                </a:lnTo>
                <a:lnTo>
                  <a:pt x="210543" y="317059"/>
                </a:lnTo>
                <a:lnTo>
                  <a:pt x="163491" y="366491"/>
                </a:lnTo>
                <a:lnTo>
                  <a:pt x="121801" y="418534"/>
                </a:lnTo>
                <a:lnTo>
                  <a:pt x="85754" y="472987"/>
                </a:lnTo>
                <a:lnTo>
                  <a:pt x="55632" y="529652"/>
                </a:lnTo>
                <a:lnTo>
                  <a:pt x="31714" y="588330"/>
                </a:lnTo>
                <a:lnTo>
                  <a:pt x="14282" y="648821"/>
                </a:lnTo>
                <a:lnTo>
                  <a:pt x="3617" y="710926"/>
                </a:lnTo>
                <a:lnTo>
                  <a:pt x="0" y="774445"/>
                </a:lnTo>
                <a:lnTo>
                  <a:pt x="3617" y="837963"/>
                </a:lnTo>
                <a:lnTo>
                  <a:pt x="14282" y="900067"/>
                </a:lnTo>
                <a:lnTo>
                  <a:pt x="31714" y="960557"/>
                </a:lnTo>
                <a:lnTo>
                  <a:pt x="55632" y="1019235"/>
                </a:lnTo>
                <a:lnTo>
                  <a:pt x="85754" y="1075900"/>
                </a:lnTo>
                <a:lnTo>
                  <a:pt x="121801" y="1130355"/>
                </a:lnTo>
                <a:lnTo>
                  <a:pt x="163491" y="1182398"/>
                </a:lnTo>
                <a:lnTo>
                  <a:pt x="210543" y="1231831"/>
                </a:lnTo>
                <a:lnTo>
                  <a:pt x="262677" y="1278456"/>
                </a:lnTo>
                <a:lnTo>
                  <a:pt x="319611" y="1322071"/>
                </a:lnTo>
                <a:lnTo>
                  <a:pt x="381065" y="1362479"/>
                </a:lnTo>
                <a:lnTo>
                  <a:pt x="446757" y="1399479"/>
                </a:lnTo>
                <a:lnTo>
                  <a:pt x="516407" y="1432873"/>
                </a:lnTo>
                <a:lnTo>
                  <a:pt x="589735" y="1462461"/>
                </a:lnTo>
                <a:lnTo>
                  <a:pt x="666458" y="1488044"/>
                </a:lnTo>
                <a:lnTo>
                  <a:pt x="746296" y="1509422"/>
                </a:lnTo>
                <a:lnTo>
                  <a:pt x="828969" y="1526396"/>
                </a:lnTo>
                <a:lnTo>
                  <a:pt x="914195" y="1538768"/>
                </a:lnTo>
                <a:lnTo>
                  <a:pt x="1001693" y="1546337"/>
                </a:lnTo>
                <a:lnTo>
                  <a:pt x="1091183" y="1548904"/>
                </a:lnTo>
                <a:lnTo>
                  <a:pt x="1180655" y="1546337"/>
                </a:lnTo>
                <a:lnTo>
                  <a:pt x="1268138" y="1538768"/>
                </a:lnTo>
                <a:lnTo>
                  <a:pt x="1353349" y="1526396"/>
                </a:lnTo>
                <a:lnTo>
                  <a:pt x="1436009" y="1509422"/>
                </a:lnTo>
                <a:lnTo>
                  <a:pt x="1515836" y="1488044"/>
                </a:lnTo>
                <a:lnTo>
                  <a:pt x="1592549" y="1462461"/>
                </a:lnTo>
                <a:lnTo>
                  <a:pt x="1665868" y="1432873"/>
                </a:lnTo>
                <a:lnTo>
                  <a:pt x="1735510" y="1399479"/>
                </a:lnTo>
                <a:lnTo>
                  <a:pt x="1801197" y="1362479"/>
                </a:lnTo>
                <a:lnTo>
                  <a:pt x="1862645" y="1322071"/>
                </a:lnTo>
                <a:lnTo>
                  <a:pt x="1919575" y="1278456"/>
                </a:lnTo>
                <a:lnTo>
                  <a:pt x="1971705" y="1231831"/>
                </a:lnTo>
                <a:lnTo>
                  <a:pt x="2018755" y="1182398"/>
                </a:lnTo>
                <a:lnTo>
                  <a:pt x="2060442" y="1130355"/>
                </a:lnTo>
                <a:lnTo>
                  <a:pt x="2096488" y="1075900"/>
                </a:lnTo>
                <a:lnTo>
                  <a:pt x="2126609" y="1019235"/>
                </a:lnTo>
                <a:lnTo>
                  <a:pt x="2150527" y="960557"/>
                </a:lnTo>
                <a:lnTo>
                  <a:pt x="2167958" y="900067"/>
                </a:lnTo>
                <a:lnTo>
                  <a:pt x="2178623" y="837963"/>
                </a:lnTo>
                <a:lnTo>
                  <a:pt x="2182240" y="774445"/>
                </a:lnTo>
                <a:lnTo>
                  <a:pt x="2178623" y="710926"/>
                </a:lnTo>
                <a:lnTo>
                  <a:pt x="2167958" y="648821"/>
                </a:lnTo>
                <a:lnTo>
                  <a:pt x="2150527" y="588330"/>
                </a:lnTo>
                <a:lnTo>
                  <a:pt x="2126609" y="529652"/>
                </a:lnTo>
                <a:lnTo>
                  <a:pt x="2096488" y="472987"/>
                </a:lnTo>
                <a:lnTo>
                  <a:pt x="2060442" y="418534"/>
                </a:lnTo>
                <a:lnTo>
                  <a:pt x="2018755" y="366491"/>
                </a:lnTo>
                <a:lnTo>
                  <a:pt x="1971705" y="317059"/>
                </a:lnTo>
                <a:lnTo>
                  <a:pt x="1919575" y="270436"/>
                </a:lnTo>
                <a:lnTo>
                  <a:pt x="1862645" y="226822"/>
                </a:lnTo>
                <a:lnTo>
                  <a:pt x="1801197" y="186415"/>
                </a:lnTo>
                <a:lnTo>
                  <a:pt x="1735510" y="149417"/>
                </a:lnTo>
                <a:lnTo>
                  <a:pt x="1665868" y="116024"/>
                </a:lnTo>
                <a:lnTo>
                  <a:pt x="1592549" y="86438"/>
                </a:lnTo>
                <a:lnTo>
                  <a:pt x="1515836" y="60856"/>
                </a:lnTo>
                <a:lnTo>
                  <a:pt x="1436009" y="39479"/>
                </a:lnTo>
                <a:lnTo>
                  <a:pt x="1353349" y="22506"/>
                </a:lnTo>
                <a:lnTo>
                  <a:pt x="1268138" y="10135"/>
                </a:lnTo>
                <a:lnTo>
                  <a:pt x="1180655" y="2567"/>
                </a:lnTo>
                <a:lnTo>
                  <a:pt x="1091183" y="0"/>
                </a:lnTo>
                <a:close/>
              </a:path>
            </a:pathLst>
          </a:custGeom>
          <a:solidFill>
            <a:srgbClr val="F9C090"/>
          </a:solidFill>
        </p:spPr>
        <p:txBody>
          <a:bodyPr wrap="square" lIns="0" tIns="0" rIns="0" bIns="0" rtlCol="0">
            <a:noAutofit/>
          </a:bodyPr>
          <a:lstStyle/>
          <a:p>
            <a:endParaRPr/>
          </a:p>
        </p:txBody>
      </p:sp>
      <p:sp>
        <p:nvSpPr>
          <p:cNvPr id="19" name="object 19"/>
          <p:cNvSpPr/>
          <p:nvPr/>
        </p:nvSpPr>
        <p:spPr>
          <a:xfrm>
            <a:off x="6698353" y="1784350"/>
            <a:ext cx="2182240" cy="1548904"/>
          </a:xfrm>
          <a:custGeom>
            <a:avLst/>
            <a:gdLst/>
            <a:ahLst/>
            <a:cxnLst/>
            <a:rect l="l" t="t" r="r" b="b"/>
            <a:pathLst>
              <a:path w="2182240" h="1548904">
                <a:moveTo>
                  <a:pt x="0" y="774445"/>
                </a:moveTo>
                <a:lnTo>
                  <a:pt x="3617" y="710926"/>
                </a:lnTo>
                <a:lnTo>
                  <a:pt x="14282" y="648821"/>
                </a:lnTo>
                <a:lnTo>
                  <a:pt x="31714" y="588330"/>
                </a:lnTo>
                <a:lnTo>
                  <a:pt x="55632" y="529652"/>
                </a:lnTo>
                <a:lnTo>
                  <a:pt x="85754" y="472987"/>
                </a:lnTo>
                <a:lnTo>
                  <a:pt x="121801" y="418534"/>
                </a:lnTo>
                <a:lnTo>
                  <a:pt x="163491" y="366491"/>
                </a:lnTo>
                <a:lnTo>
                  <a:pt x="210543" y="317059"/>
                </a:lnTo>
                <a:lnTo>
                  <a:pt x="262677" y="270436"/>
                </a:lnTo>
                <a:lnTo>
                  <a:pt x="319611" y="226822"/>
                </a:lnTo>
                <a:lnTo>
                  <a:pt x="381065" y="186415"/>
                </a:lnTo>
                <a:lnTo>
                  <a:pt x="446757" y="149417"/>
                </a:lnTo>
                <a:lnTo>
                  <a:pt x="516407" y="116024"/>
                </a:lnTo>
                <a:lnTo>
                  <a:pt x="589735" y="86438"/>
                </a:lnTo>
                <a:lnTo>
                  <a:pt x="666458" y="60856"/>
                </a:lnTo>
                <a:lnTo>
                  <a:pt x="746296" y="39479"/>
                </a:lnTo>
                <a:lnTo>
                  <a:pt x="828969" y="22506"/>
                </a:lnTo>
                <a:lnTo>
                  <a:pt x="914195" y="10135"/>
                </a:lnTo>
                <a:lnTo>
                  <a:pt x="1001693" y="2567"/>
                </a:lnTo>
                <a:lnTo>
                  <a:pt x="1091183" y="0"/>
                </a:lnTo>
                <a:lnTo>
                  <a:pt x="1180655" y="2567"/>
                </a:lnTo>
                <a:lnTo>
                  <a:pt x="1268138" y="10135"/>
                </a:lnTo>
                <a:lnTo>
                  <a:pt x="1353349" y="22506"/>
                </a:lnTo>
                <a:lnTo>
                  <a:pt x="1436009" y="39479"/>
                </a:lnTo>
                <a:lnTo>
                  <a:pt x="1515836" y="60856"/>
                </a:lnTo>
                <a:lnTo>
                  <a:pt x="1592549" y="86438"/>
                </a:lnTo>
                <a:lnTo>
                  <a:pt x="1665868" y="116024"/>
                </a:lnTo>
                <a:lnTo>
                  <a:pt x="1735510" y="149417"/>
                </a:lnTo>
                <a:lnTo>
                  <a:pt x="1801197" y="186415"/>
                </a:lnTo>
                <a:lnTo>
                  <a:pt x="1862645" y="226822"/>
                </a:lnTo>
                <a:lnTo>
                  <a:pt x="1919575" y="270436"/>
                </a:lnTo>
                <a:lnTo>
                  <a:pt x="1971705" y="317059"/>
                </a:lnTo>
                <a:lnTo>
                  <a:pt x="2018755" y="366491"/>
                </a:lnTo>
                <a:lnTo>
                  <a:pt x="2060442" y="418534"/>
                </a:lnTo>
                <a:lnTo>
                  <a:pt x="2096488" y="472987"/>
                </a:lnTo>
                <a:lnTo>
                  <a:pt x="2126609" y="529652"/>
                </a:lnTo>
                <a:lnTo>
                  <a:pt x="2150527" y="588330"/>
                </a:lnTo>
                <a:lnTo>
                  <a:pt x="2167958" y="648821"/>
                </a:lnTo>
                <a:lnTo>
                  <a:pt x="2178623" y="710926"/>
                </a:lnTo>
                <a:lnTo>
                  <a:pt x="2182240" y="774445"/>
                </a:lnTo>
                <a:lnTo>
                  <a:pt x="2178623" y="837963"/>
                </a:lnTo>
                <a:lnTo>
                  <a:pt x="2167958" y="900067"/>
                </a:lnTo>
                <a:lnTo>
                  <a:pt x="2150527" y="960557"/>
                </a:lnTo>
                <a:lnTo>
                  <a:pt x="2126609" y="1019235"/>
                </a:lnTo>
                <a:lnTo>
                  <a:pt x="2096488" y="1075900"/>
                </a:lnTo>
                <a:lnTo>
                  <a:pt x="2060442" y="1130355"/>
                </a:lnTo>
                <a:lnTo>
                  <a:pt x="2018755" y="1182398"/>
                </a:lnTo>
                <a:lnTo>
                  <a:pt x="1971705" y="1231831"/>
                </a:lnTo>
                <a:lnTo>
                  <a:pt x="1919575" y="1278456"/>
                </a:lnTo>
                <a:lnTo>
                  <a:pt x="1862645" y="1322071"/>
                </a:lnTo>
                <a:lnTo>
                  <a:pt x="1801197" y="1362479"/>
                </a:lnTo>
                <a:lnTo>
                  <a:pt x="1735510" y="1399479"/>
                </a:lnTo>
                <a:lnTo>
                  <a:pt x="1665868" y="1432873"/>
                </a:lnTo>
                <a:lnTo>
                  <a:pt x="1592549" y="1462461"/>
                </a:lnTo>
                <a:lnTo>
                  <a:pt x="1515836" y="1488044"/>
                </a:lnTo>
                <a:lnTo>
                  <a:pt x="1436009" y="1509422"/>
                </a:lnTo>
                <a:lnTo>
                  <a:pt x="1353349" y="1526396"/>
                </a:lnTo>
                <a:lnTo>
                  <a:pt x="1268138" y="1538768"/>
                </a:lnTo>
                <a:lnTo>
                  <a:pt x="1180655" y="1546337"/>
                </a:lnTo>
                <a:lnTo>
                  <a:pt x="1091183" y="1548904"/>
                </a:lnTo>
                <a:lnTo>
                  <a:pt x="1001693" y="1546337"/>
                </a:lnTo>
                <a:lnTo>
                  <a:pt x="914195" y="1538768"/>
                </a:lnTo>
                <a:lnTo>
                  <a:pt x="828969" y="1526396"/>
                </a:lnTo>
                <a:lnTo>
                  <a:pt x="746296" y="1509422"/>
                </a:lnTo>
                <a:lnTo>
                  <a:pt x="666458" y="1488044"/>
                </a:lnTo>
                <a:lnTo>
                  <a:pt x="589735" y="1462461"/>
                </a:lnTo>
                <a:lnTo>
                  <a:pt x="516407" y="1432873"/>
                </a:lnTo>
                <a:lnTo>
                  <a:pt x="446757" y="1399479"/>
                </a:lnTo>
                <a:lnTo>
                  <a:pt x="381065" y="1362479"/>
                </a:lnTo>
                <a:lnTo>
                  <a:pt x="319611" y="1322071"/>
                </a:lnTo>
                <a:lnTo>
                  <a:pt x="262677" y="1278456"/>
                </a:lnTo>
                <a:lnTo>
                  <a:pt x="210543" y="1231831"/>
                </a:lnTo>
                <a:lnTo>
                  <a:pt x="163491" y="1182398"/>
                </a:lnTo>
                <a:lnTo>
                  <a:pt x="121801" y="1130355"/>
                </a:lnTo>
                <a:lnTo>
                  <a:pt x="85754" y="1075900"/>
                </a:lnTo>
                <a:lnTo>
                  <a:pt x="55632" y="1019235"/>
                </a:lnTo>
                <a:lnTo>
                  <a:pt x="31714" y="960557"/>
                </a:lnTo>
                <a:lnTo>
                  <a:pt x="14282" y="900067"/>
                </a:lnTo>
                <a:lnTo>
                  <a:pt x="3617" y="837963"/>
                </a:lnTo>
                <a:lnTo>
                  <a:pt x="0" y="774445"/>
                </a:lnTo>
                <a:close/>
              </a:path>
            </a:pathLst>
          </a:custGeom>
          <a:ln w="25400">
            <a:solidFill>
              <a:srgbClr val="385D89"/>
            </a:solidFill>
          </a:ln>
        </p:spPr>
        <p:txBody>
          <a:bodyPr wrap="square" lIns="0" tIns="0" rIns="0" bIns="0" rtlCol="0">
            <a:noAutofit/>
          </a:bodyPr>
          <a:lstStyle/>
          <a:p>
            <a:endParaRPr/>
          </a:p>
        </p:txBody>
      </p:sp>
      <p:sp>
        <p:nvSpPr>
          <p:cNvPr id="20" name="object 20"/>
          <p:cNvSpPr txBox="1"/>
          <p:nvPr/>
        </p:nvSpPr>
        <p:spPr>
          <a:xfrm>
            <a:off x="7176698" y="1920246"/>
            <a:ext cx="1225550" cy="1310640"/>
          </a:xfrm>
          <a:prstGeom prst="rect">
            <a:avLst/>
          </a:prstGeom>
        </p:spPr>
        <p:txBody>
          <a:bodyPr vert="horz" wrap="square" lIns="0" tIns="0" rIns="0" bIns="0" rtlCol="0">
            <a:noAutofit/>
          </a:bodyPr>
          <a:lstStyle/>
          <a:p>
            <a:pPr marL="12700" marR="12700" indent="1270" algn="ctr">
              <a:lnSpc>
                <a:spcPct val="100000"/>
              </a:lnSpc>
            </a:pPr>
            <a:r>
              <a:rPr sz="2800" b="1" spc="-15" dirty="0">
                <a:solidFill>
                  <a:srgbClr val="FFFFFF"/>
                </a:solidFill>
                <a:latin typeface="Calibri"/>
                <a:cs typeface="Calibri"/>
              </a:rPr>
              <a:t>School Building C</a:t>
            </a:r>
            <a:r>
              <a:rPr sz="2800" b="1" spc="-50" dirty="0">
                <a:solidFill>
                  <a:srgbClr val="FFFFFF"/>
                </a:solidFill>
                <a:latin typeface="Calibri"/>
                <a:cs typeface="Calibri"/>
              </a:rPr>
              <a:t>m</a:t>
            </a:r>
            <a:r>
              <a:rPr sz="2800" b="1" spc="-45" dirty="0">
                <a:solidFill>
                  <a:srgbClr val="FFFFFF"/>
                </a:solidFill>
                <a:latin typeface="Calibri"/>
                <a:cs typeface="Calibri"/>
              </a:rPr>
              <a:t>t</a:t>
            </a:r>
            <a:r>
              <a:rPr sz="2800" b="1" spc="-15" dirty="0">
                <a:solidFill>
                  <a:srgbClr val="FFFFFF"/>
                </a:solidFill>
                <a:latin typeface="Calibri"/>
                <a:cs typeface="Calibri"/>
              </a:rPr>
              <a:t>e</a:t>
            </a:r>
            <a:endParaRPr sz="2800" dirty="0">
              <a:latin typeface="Calibri"/>
              <a:cs typeface="Calibri"/>
            </a:endParaRPr>
          </a:p>
        </p:txBody>
      </p:sp>
      <p:sp>
        <p:nvSpPr>
          <p:cNvPr id="25" name="object 25"/>
          <p:cNvSpPr txBox="1"/>
          <p:nvPr/>
        </p:nvSpPr>
        <p:spPr>
          <a:xfrm>
            <a:off x="6722478" y="4435729"/>
            <a:ext cx="916305" cy="457200"/>
          </a:xfrm>
          <a:prstGeom prst="rect">
            <a:avLst/>
          </a:prstGeom>
        </p:spPr>
        <p:txBody>
          <a:bodyPr vert="horz" wrap="square" lIns="0" tIns="0" rIns="0" bIns="0" rtlCol="0">
            <a:noAutofit/>
          </a:bodyPr>
          <a:lstStyle/>
          <a:p>
            <a:pPr marL="12700">
              <a:lnSpc>
                <a:spcPct val="100000"/>
              </a:lnSpc>
            </a:pPr>
            <a:r>
              <a:rPr sz="2800" b="1" spc="-20" dirty="0">
                <a:solidFill>
                  <a:srgbClr val="FFFFFF"/>
                </a:solidFill>
                <a:latin typeface="Calibri"/>
                <a:cs typeface="Calibri"/>
              </a:rPr>
              <a:t>MS</a:t>
            </a:r>
            <a:r>
              <a:rPr sz="2800" b="1" spc="-45" dirty="0">
                <a:solidFill>
                  <a:srgbClr val="FFFFFF"/>
                </a:solidFill>
                <a:latin typeface="Calibri"/>
                <a:cs typeface="Calibri"/>
              </a:rPr>
              <a:t>B</a:t>
            </a:r>
            <a:r>
              <a:rPr sz="2800" b="1" spc="-20" dirty="0">
                <a:solidFill>
                  <a:srgbClr val="FFFFFF"/>
                </a:solidFill>
                <a:latin typeface="Calibri"/>
                <a:cs typeface="Calibri"/>
              </a:rPr>
              <a:t>A</a:t>
            </a:r>
            <a:endParaRPr sz="2800" dirty="0">
              <a:latin typeface="Calibri"/>
              <a:cs typeface="Calibri"/>
            </a:endParaRPr>
          </a:p>
        </p:txBody>
      </p:sp>
      <p:sp>
        <p:nvSpPr>
          <p:cNvPr id="35" name="Up-Down Arrow 34"/>
          <p:cNvSpPr/>
          <p:nvPr/>
        </p:nvSpPr>
        <p:spPr>
          <a:xfrm>
            <a:off x="4491481" y="2609092"/>
            <a:ext cx="457200" cy="54883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Up-Down Arrow 36"/>
          <p:cNvSpPr/>
          <p:nvPr/>
        </p:nvSpPr>
        <p:spPr>
          <a:xfrm>
            <a:off x="1331025" y="3569857"/>
            <a:ext cx="217777" cy="2979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674505">
            <a:off x="-437685" y="3263502"/>
            <a:ext cx="2376466" cy="218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701915">
            <a:off x="1657145" y="4843630"/>
            <a:ext cx="1134141" cy="1040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object 24"/>
          <p:cNvSpPr/>
          <p:nvPr/>
        </p:nvSpPr>
        <p:spPr>
          <a:xfrm>
            <a:off x="260738" y="5015877"/>
            <a:ext cx="1981199" cy="1620012"/>
          </a:xfrm>
          <a:custGeom>
            <a:avLst/>
            <a:gdLst/>
            <a:ahLst/>
            <a:cxnLst/>
            <a:rect l="l" t="t" r="r" b="b"/>
            <a:pathLst>
              <a:path w="1981200" h="1620012">
                <a:moveTo>
                  <a:pt x="971169" y="0"/>
                </a:moveTo>
                <a:lnTo>
                  <a:pt x="0" y="1620012"/>
                </a:lnTo>
                <a:lnTo>
                  <a:pt x="1981199" y="1620012"/>
                </a:lnTo>
                <a:lnTo>
                  <a:pt x="971169" y="0"/>
                </a:lnTo>
                <a:close/>
              </a:path>
            </a:pathLst>
          </a:custGeom>
          <a:solidFill>
            <a:srgbClr val="585858"/>
          </a:solidFill>
        </p:spPr>
        <p:txBody>
          <a:bodyPr wrap="square" lIns="0" tIns="0" rIns="0" bIns="0" rtlCol="0">
            <a:noAutofit/>
          </a:bodyPr>
          <a:lstStyle/>
          <a:p>
            <a:endParaRPr/>
          </a:p>
        </p:txBody>
      </p:sp>
      <p:sp>
        <p:nvSpPr>
          <p:cNvPr id="38" name="object 25"/>
          <p:cNvSpPr/>
          <p:nvPr/>
        </p:nvSpPr>
        <p:spPr>
          <a:xfrm>
            <a:off x="260738" y="5015877"/>
            <a:ext cx="1981199" cy="1620012"/>
          </a:xfrm>
          <a:custGeom>
            <a:avLst/>
            <a:gdLst/>
            <a:ahLst/>
            <a:cxnLst/>
            <a:rect l="l" t="t" r="r" b="b"/>
            <a:pathLst>
              <a:path w="1981200" h="1620012">
                <a:moveTo>
                  <a:pt x="0" y="1620012"/>
                </a:moveTo>
                <a:lnTo>
                  <a:pt x="971169" y="0"/>
                </a:lnTo>
                <a:lnTo>
                  <a:pt x="1981199" y="1620012"/>
                </a:lnTo>
                <a:lnTo>
                  <a:pt x="0" y="1620012"/>
                </a:lnTo>
                <a:close/>
              </a:path>
            </a:pathLst>
          </a:custGeom>
          <a:ln w="25400">
            <a:solidFill>
              <a:srgbClr val="385D89"/>
            </a:solidFill>
          </a:ln>
        </p:spPr>
        <p:txBody>
          <a:bodyPr wrap="square" lIns="0" tIns="0" rIns="0" bIns="0" rtlCol="0">
            <a:noAutofit/>
          </a:bodyPr>
          <a:lstStyle/>
          <a:p>
            <a:endParaRPr/>
          </a:p>
        </p:txBody>
      </p:sp>
      <p:sp>
        <p:nvSpPr>
          <p:cNvPr id="39" name="object 26"/>
          <p:cNvSpPr txBox="1"/>
          <p:nvPr/>
        </p:nvSpPr>
        <p:spPr>
          <a:xfrm>
            <a:off x="873386" y="5638800"/>
            <a:ext cx="735965" cy="754380"/>
          </a:xfrm>
          <a:prstGeom prst="rect">
            <a:avLst/>
          </a:prstGeom>
        </p:spPr>
        <p:txBody>
          <a:bodyPr vert="horz" wrap="square" lIns="0" tIns="0" rIns="0" bIns="0" rtlCol="0">
            <a:noAutofit/>
          </a:bodyPr>
          <a:lstStyle/>
          <a:p>
            <a:pPr marL="12700" marR="12700" indent="-635" algn="ctr">
              <a:lnSpc>
                <a:spcPct val="100000"/>
              </a:lnSpc>
            </a:pPr>
            <a:r>
              <a:rPr lang="en-US" sz="1600" b="1" spc="-70" dirty="0">
                <a:solidFill>
                  <a:srgbClr val="FFFFFF"/>
                </a:solidFill>
                <a:latin typeface="Calibri"/>
                <a:cs typeface="Calibri"/>
              </a:rPr>
              <a:t>SBC</a:t>
            </a:r>
          </a:p>
          <a:p>
            <a:pPr marL="12700" marR="12700" indent="-635" algn="ctr">
              <a:lnSpc>
                <a:spcPct val="100000"/>
              </a:lnSpc>
            </a:pPr>
            <a:r>
              <a:rPr sz="1600" b="1" spc="-70" dirty="0">
                <a:solidFill>
                  <a:srgbClr val="FFFFFF"/>
                </a:solidFill>
                <a:latin typeface="Calibri"/>
                <a:cs typeface="Calibri"/>
              </a:rPr>
              <a:t>W</a:t>
            </a:r>
            <a:r>
              <a:rPr sz="1600" b="1" spc="-10" dirty="0">
                <a:solidFill>
                  <a:srgbClr val="FFFFFF"/>
                </a:solidFill>
                <a:latin typeface="Calibri"/>
                <a:cs typeface="Calibri"/>
              </a:rPr>
              <a:t>orking G</a:t>
            </a:r>
            <a:r>
              <a:rPr sz="1600" b="1" spc="-35" dirty="0">
                <a:solidFill>
                  <a:srgbClr val="FFFFFF"/>
                </a:solidFill>
                <a:latin typeface="Calibri"/>
                <a:cs typeface="Calibri"/>
              </a:rPr>
              <a:t>r</a:t>
            </a:r>
            <a:r>
              <a:rPr sz="1600" b="1" spc="-10" dirty="0">
                <a:solidFill>
                  <a:srgbClr val="FFFFFF"/>
                </a:solidFill>
                <a:latin typeface="Calibri"/>
                <a:cs typeface="Calibri"/>
              </a:rPr>
              <a:t>o</a:t>
            </a:r>
            <a:r>
              <a:rPr sz="1600" b="1" spc="-15" dirty="0">
                <a:solidFill>
                  <a:srgbClr val="FFFFFF"/>
                </a:solidFill>
                <a:latin typeface="Calibri"/>
                <a:cs typeface="Calibri"/>
              </a:rPr>
              <a:t>u</a:t>
            </a:r>
            <a:r>
              <a:rPr sz="1600" b="1" spc="-10" dirty="0">
                <a:solidFill>
                  <a:srgbClr val="FFFFFF"/>
                </a:solidFill>
                <a:latin typeface="Calibri"/>
                <a:cs typeface="Calibri"/>
              </a:rPr>
              <a:t>p</a:t>
            </a:r>
            <a:endParaRPr sz="1600" dirty="0">
              <a:latin typeface="Calibri"/>
              <a:cs typeface="Calibri"/>
            </a:endParaRPr>
          </a:p>
        </p:txBody>
      </p:sp>
      <p:sp>
        <p:nvSpPr>
          <p:cNvPr id="44" name="object 18"/>
          <p:cNvSpPr/>
          <p:nvPr/>
        </p:nvSpPr>
        <p:spPr>
          <a:xfrm>
            <a:off x="1118093" y="3220708"/>
            <a:ext cx="2182240" cy="1548904"/>
          </a:xfrm>
          <a:custGeom>
            <a:avLst/>
            <a:gdLst/>
            <a:ahLst/>
            <a:cxnLst/>
            <a:rect l="l" t="t" r="r" b="b"/>
            <a:pathLst>
              <a:path w="2182240" h="1548904">
                <a:moveTo>
                  <a:pt x="1091183" y="0"/>
                </a:moveTo>
                <a:lnTo>
                  <a:pt x="1001693" y="2567"/>
                </a:lnTo>
                <a:lnTo>
                  <a:pt x="914195" y="10135"/>
                </a:lnTo>
                <a:lnTo>
                  <a:pt x="828969" y="22506"/>
                </a:lnTo>
                <a:lnTo>
                  <a:pt x="746296" y="39479"/>
                </a:lnTo>
                <a:lnTo>
                  <a:pt x="666458" y="60856"/>
                </a:lnTo>
                <a:lnTo>
                  <a:pt x="589735" y="86438"/>
                </a:lnTo>
                <a:lnTo>
                  <a:pt x="516407" y="116024"/>
                </a:lnTo>
                <a:lnTo>
                  <a:pt x="446757" y="149417"/>
                </a:lnTo>
                <a:lnTo>
                  <a:pt x="381065" y="186415"/>
                </a:lnTo>
                <a:lnTo>
                  <a:pt x="319611" y="226822"/>
                </a:lnTo>
                <a:lnTo>
                  <a:pt x="262677" y="270436"/>
                </a:lnTo>
                <a:lnTo>
                  <a:pt x="210543" y="317059"/>
                </a:lnTo>
                <a:lnTo>
                  <a:pt x="163491" y="366491"/>
                </a:lnTo>
                <a:lnTo>
                  <a:pt x="121801" y="418534"/>
                </a:lnTo>
                <a:lnTo>
                  <a:pt x="85754" y="472987"/>
                </a:lnTo>
                <a:lnTo>
                  <a:pt x="55632" y="529652"/>
                </a:lnTo>
                <a:lnTo>
                  <a:pt x="31714" y="588330"/>
                </a:lnTo>
                <a:lnTo>
                  <a:pt x="14282" y="648821"/>
                </a:lnTo>
                <a:lnTo>
                  <a:pt x="3617" y="710926"/>
                </a:lnTo>
                <a:lnTo>
                  <a:pt x="0" y="774445"/>
                </a:lnTo>
                <a:lnTo>
                  <a:pt x="3617" y="837963"/>
                </a:lnTo>
                <a:lnTo>
                  <a:pt x="14282" y="900067"/>
                </a:lnTo>
                <a:lnTo>
                  <a:pt x="31714" y="960557"/>
                </a:lnTo>
                <a:lnTo>
                  <a:pt x="55632" y="1019235"/>
                </a:lnTo>
                <a:lnTo>
                  <a:pt x="85754" y="1075900"/>
                </a:lnTo>
                <a:lnTo>
                  <a:pt x="121801" y="1130355"/>
                </a:lnTo>
                <a:lnTo>
                  <a:pt x="163491" y="1182398"/>
                </a:lnTo>
                <a:lnTo>
                  <a:pt x="210543" y="1231831"/>
                </a:lnTo>
                <a:lnTo>
                  <a:pt x="262677" y="1278456"/>
                </a:lnTo>
                <a:lnTo>
                  <a:pt x="319611" y="1322071"/>
                </a:lnTo>
                <a:lnTo>
                  <a:pt x="381065" y="1362479"/>
                </a:lnTo>
                <a:lnTo>
                  <a:pt x="446757" y="1399479"/>
                </a:lnTo>
                <a:lnTo>
                  <a:pt x="516407" y="1432873"/>
                </a:lnTo>
                <a:lnTo>
                  <a:pt x="589735" y="1462461"/>
                </a:lnTo>
                <a:lnTo>
                  <a:pt x="666458" y="1488044"/>
                </a:lnTo>
                <a:lnTo>
                  <a:pt x="746296" y="1509422"/>
                </a:lnTo>
                <a:lnTo>
                  <a:pt x="828969" y="1526396"/>
                </a:lnTo>
                <a:lnTo>
                  <a:pt x="914195" y="1538768"/>
                </a:lnTo>
                <a:lnTo>
                  <a:pt x="1001693" y="1546337"/>
                </a:lnTo>
                <a:lnTo>
                  <a:pt x="1091183" y="1548904"/>
                </a:lnTo>
                <a:lnTo>
                  <a:pt x="1180655" y="1546337"/>
                </a:lnTo>
                <a:lnTo>
                  <a:pt x="1268138" y="1538768"/>
                </a:lnTo>
                <a:lnTo>
                  <a:pt x="1353349" y="1526396"/>
                </a:lnTo>
                <a:lnTo>
                  <a:pt x="1436009" y="1509422"/>
                </a:lnTo>
                <a:lnTo>
                  <a:pt x="1515836" y="1488044"/>
                </a:lnTo>
                <a:lnTo>
                  <a:pt x="1592549" y="1462461"/>
                </a:lnTo>
                <a:lnTo>
                  <a:pt x="1665868" y="1432873"/>
                </a:lnTo>
                <a:lnTo>
                  <a:pt x="1735510" y="1399479"/>
                </a:lnTo>
                <a:lnTo>
                  <a:pt x="1801197" y="1362479"/>
                </a:lnTo>
                <a:lnTo>
                  <a:pt x="1862645" y="1322071"/>
                </a:lnTo>
                <a:lnTo>
                  <a:pt x="1919575" y="1278456"/>
                </a:lnTo>
                <a:lnTo>
                  <a:pt x="1971705" y="1231831"/>
                </a:lnTo>
                <a:lnTo>
                  <a:pt x="2018755" y="1182398"/>
                </a:lnTo>
                <a:lnTo>
                  <a:pt x="2060442" y="1130355"/>
                </a:lnTo>
                <a:lnTo>
                  <a:pt x="2096488" y="1075900"/>
                </a:lnTo>
                <a:lnTo>
                  <a:pt x="2126609" y="1019235"/>
                </a:lnTo>
                <a:lnTo>
                  <a:pt x="2150527" y="960557"/>
                </a:lnTo>
                <a:lnTo>
                  <a:pt x="2167958" y="900067"/>
                </a:lnTo>
                <a:lnTo>
                  <a:pt x="2178623" y="837963"/>
                </a:lnTo>
                <a:lnTo>
                  <a:pt x="2182240" y="774445"/>
                </a:lnTo>
                <a:lnTo>
                  <a:pt x="2178623" y="710926"/>
                </a:lnTo>
                <a:lnTo>
                  <a:pt x="2167958" y="648821"/>
                </a:lnTo>
                <a:lnTo>
                  <a:pt x="2150527" y="588330"/>
                </a:lnTo>
                <a:lnTo>
                  <a:pt x="2126609" y="529652"/>
                </a:lnTo>
                <a:lnTo>
                  <a:pt x="2096488" y="472987"/>
                </a:lnTo>
                <a:lnTo>
                  <a:pt x="2060442" y="418534"/>
                </a:lnTo>
                <a:lnTo>
                  <a:pt x="2018755" y="366491"/>
                </a:lnTo>
                <a:lnTo>
                  <a:pt x="1971705" y="317059"/>
                </a:lnTo>
                <a:lnTo>
                  <a:pt x="1919575" y="270436"/>
                </a:lnTo>
                <a:lnTo>
                  <a:pt x="1862645" y="226822"/>
                </a:lnTo>
                <a:lnTo>
                  <a:pt x="1801197" y="186415"/>
                </a:lnTo>
                <a:lnTo>
                  <a:pt x="1735510" y="149417"/>
                </a:lnTo>
                <a:lnTo>
                  <a:pt x="1665868" y="116024"/>
                </a:lnTo>
                <a:lnTo>
                  <a:pt x="1592549" y="86438"/>
                </a:lnTo>
                <a:lnTo>
                  <a:pt x="1515836" y="60856"/>
                </a:lnTo>
                <a:lnTo>
                  <a:pt x="1436009" y="39479"/>
                </a:lnTo>
                <a:lnTo>
                  <a:pt x="1353349" y="22506"/>
                </a:lnTo>
                <a:lnTo>
                  <a:pt x="1268138" y="10135"/>
                </a:lnTo>
                <a:lnTo>
                  <a:pt x="1180655" y="2567"/>
                </a:lnTo>
                <a:lnTo>
                  <a:pt x="1091183" y="0"/>
                </a:lnTo>
                <a:close/>
              </a:path>
            </a:pathLst>
          </a:custGeom>
          <a:solidFill>
            <a:srgbClr val="F9C090"/>
          </a:solidFill>
          <a:ln w="28575">
            <a:solidFill>
              <a:schemeClr val="tx2"/>
            </a:solidFill>
          </a:ln>
        </p:spPr>
        <p:txBody>
          <a:bodyPr wrap="square" lIns="0" tIns="0" rIns="0" bIns="0" rtlCol="0">
            <a:noAutofit/>
          </a:bodyPr>
          <a:lstStyle/>
          <a:p>
            <a:endParaRPr/>
          </a:p>
        </p:txBody>
      </p:sp>
      <p:sp>
        <p:nvSpPr>
          <p:cNvPr id="45" name="TextBox 44"/>
          <p:cNvSpPr txBox="1"/>
          <p:nvPr/>
        </p:nvSpPr>
        <p:spPr>
          <a:xfrm>
            <a:off x="1382869" y="3302662"/>
            <a:ext cx="1703464" cy="1384995"/>
          </a:xfrm>
          <a:prstGeom prst="rect">
            <a:avLst/>
          </a:prstGeom>
          <a:noFill/>
        </p:spPr>
        <p:txBody>
          <a:bodyPr wrap="square" rtlCol="0">
            <a:spAutoFit/>
          </a:bodyPr>
          <a:lstStyle/>
          <a:p>
            <a:pPr algn="ctr"/>
            <a:r>
              <a:rPr lang="en-US" sz="2800" b="1" dirty="0">
                <a:solidFill>
                  <a:schemeClr val="bg1"/>
                </a:solidFill>
                <a:latin typeface="Calibri" panose="020F0502020204030204" pitchFamily="34" charset="0"/>
              </a:rPr>
              <a:t>School Building Cmte</a:t>
            </a:r>
          </a:p>
        </p:txBody>
      </p:sp>
      <p:sp>
        <p:nvSpPr>
          <p:cNvPr id="46" name="Up-Down Arrow 45"/>
          <p:cNvSpPr/>
          <p:nvPr/>
        </p:nvSpPr>
        <p:spPr>
          <a:xfrm>
            <a:off x="1446611" y="2768794"/>
            <a:ext cx="457200" cy="54883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bject 2"/>
          <p:cNvSpPr/>
          <p:nvPr/>
        </p:nvSpPr>
        <p:spPr>
          <a:xfrm>
            <a:off x="6781800" y="3984117"/>
            <a:ext cx="2057400" cy="1502283"/>
          </a:xfrm>
          <a:custGeom>
            <a:avLst/>
            <a:gdLst/>
            <a:ahLst/>
            <a:cxnLst/>
            <a:rect l="l" t="t" r="r" b="b"/>
            <a:pathLst>
              <a:path w="2057400" h="1502283">
                <a:moveTo>
                  <a:pt x="1806956" y="0"/>
                </a:moveTo>
                <a:lnTo>
                  <a:pt x="250393" y="0"/>
                </a:lnTo>
                <a:lnTo>
                  <a:pt x="229856" y="830"/>
                </a:lnTo>
                <a:lnTo>
                  <a:pt x="190220" y="7279"/>
                </a:lnTo>
                <a:lnTo>
                  <a:pt x="152928" y="19683"/>
                </a:lnTo>
                <a:lnTo>
                  <a:pt x="118495" y="37525"/>
                </a:lnTo>
                <a:lnTo>
                  <a:pt x="87439" y="60290"/>
                </a:lnTo>
                <a:lnTo>
                  <a:pt x="60273" y="87463"/>
                </a:lnTo>
                <a:lnTo>
                  <a:pt x="37514" y="118526"/>
                </a:lnTo>
                <a:lnTo>
                  <a:pt x="19676" y="152965"/>
                </a:lnTo>
                <a:lnTo>
                  <a:pt x="7276" y="190263"/>
                </a:lnTo>
                <a:lnTo>
                  <a:pt x="830" y="229905"/>
                </a:lnTo>
                <a:lnTo>
                  <a:pt x="0" y="250444"/>
                </a:lnTo>
                <a:lnTo>
                  <a:pt x="0" y="1251965"/>
                </a:lnTo>
                <a:lnTo>
                  <a:pt x="3277" y="1292551"/>
                </a:lnTo>
                <a:lnTo>
                  <a:pt x="12765" y="1331058"/>
                </a:lnTo>
                <a:lnTo>
                  <a:pt x="27948" y="1366970"/>
                </a:lnTo>
                <a:lnTo>
                  <a:pt x="48310" y="1399769"/>
                </a:lnTo>
                <a:lnTo>
                  <a:pt x="73337" y="1428940"/>
                </a:lnTo>
                <a:lnTo>
                  <a:pt x="102513" y="1453966"/>
                </a:lnTo>
                <a:lnTo>
                  <a:pt x="135322" y="1474329"/>
                </a:lnTo>
                <a:lnTo>
                  <a:pt x="171248" y="1489514"/>
                </a:lnTo>
                <a:lnTo>
                  <a:pt x="209777" y="1499004"/>
                </a:lnTo>
                <a:lnTo>
                  <a:pt x="250393" y="1502283"/>
                </a:lnTo>
                <a:lnTo>
                  <a:pt x="1806956" y="1502283"/>
                </a:lnTo>
                <a:lnTo>
                  <a:pt x="1847576" y="1499004"/>
                </a:lnTo>
                <a:lnTo>
                  <a:pt x="1886110" y="1489514"/>
                </a:lnTo>
                <a:lnTo>
                  <a:pt x="1922043" y="1474329"/>
                </a:lnTo>
                <a:lnTo>
                  <a:pt x="1954859" y="1453966"/>
                </a:lnTo>
                <a:lnTo>
                  <a:pt x="1984041" y="1428940"/>
                </a:lnTo>
                <a:lnTo>
                  <a:pt x="2009074" y="1399769"/>
                </a:lnTo>
                <a:lnTo>
                  <a:pt x="2029443" y="1366970"/>
                </a:lnTo>
                <a:lnTo>
                  <a:pt x="2044630" y="1331058"/>
                </a:lnTo>
                <a:lnTo>
                  <a:pt x="2054121" y="1292551"/>
                </a:lnTo>
                <a:lnTo>
                  <a:pt x="2057400" y="1251965"/>
                </a:lnTo>
                <a:lnTo>
                  <a:pt x="2057400" y="250444"/>
                </a:lnTo>
                <a:lnTo>
                  <a:pt x="2054121" y="209823"/>
                </a:lnTo>
                <a:lnTo>
                  <a:pt x="2044630" y="171289"/>
                </a:lnTo>
                <a:lnTo>
                  <a:pt x="2029443" y="135356"/>
                </a:lnTo>
                <a:lnTo>
                  <a:pt x="2009074" y="102540"/>
                </a:lnTo>
                <a:lnTo>
                  <a:pt x="1984041" y="73358"/>
                </a:lnTo>
                <a:lnTo>
                  <a:pt x="1954859" y="48325"/>
                </a:lnTo>
                <a:lnTo>
                  <a:pt x="1922043" y="27956"/>
                </a:lnTo>
                <a:lnTo>
                  <a:pt x="1886110" y="12769"/>
                </a:lnTo>
                <a:lnTo>
                  <a:pt x="1847576" y="3278"/>
                </a:lnTo>
                <a:lnTo>
                  <a:pt x="1806956" y="0"/>
                </a:lnTo>
                <a:close/>
              </a:path>
            </a:pathLst>
          </a:custGeom>
          <a:solidFill>
            <a:srgbClr val="77923B"/>
          </a:solidFill>
        </p:spPr>
        <p:txBody>
          <a:bodyPr wrap="square" lIns="0" tIns="0" rIns="0" bIns="0" rtlCol="0">
            <a:noAutofit/>
          </a:bodyPr>
          <a:lstStyle/>
          <a:p>
            <a:endParaRPr/>
          </a:p>
        </p:txBody>
      </p:sp>
      <p:sp>
        <p:nvSpPr>
          <p:cNvPr id="49" name="object 3"/>
          <p:cNvSpPr/>
          <p:nvPr/>
        </p:nvSpPr>
        <p:spPr>
          <a:xfrm>
            <a:off x="6781800" y="3981450"/>
            <a:ext cx="2057400" cy="1502283"/>
          </a:xfrm>
          <a:custGeom>
            <a:avLst/>
            <a:gdLst/>
            <a:ahLst/>
            <a:cxnLst/>
            <a:rect l="l" t="t" r="r" b="b"/>
            <a:pathLst>
              <a:path w="2057400" h="1502283">
                <a:moveTo>
                  <a:pt x="0" y="250444"/>
                </a:moveTo>
                <a:lnTo>
                  <a:pt x="3277" y="209823"/>
                </a:lnTo>
                <a:lnTo>
                  <a:pt x="12765" y="171289"/>
                </a:lnTo>
                <a:lnTo>
                  <a:pt x="27948" y="135356"/>
                </a:lnTo>
                <a:lnTo>
                  <a:pt x="48310" y="102540"/>
                </a:lnTo>
                <a:lnTo>
                  <a:pt x="73337" y="73358"/>
                </a:lnTo>
                <a:lnTo>
                  <a:pt x="102513" y="48325"/>
                </a:lnTo>
                <a:lnTo>
                  <a:pt x="135322" y="27956"/>
                </a:lnTo>
                <a:lnTo>
                  <a:pt x="171248" y="12769"/>
                </a:lnTo>
                <a:lnTo>
                  <a:pt x="209777" y="3278"/>
                </a:lnTo>
                <a:lnTo>
                  <a:pt x="250393" y="0"/>
                </a:lnTo>
                <a:lnTo>
                  <a:pt x="1806956" y="0"/>
                </a:lnTo>
                <a:lnTo>
                  <a:pt x="1847576" y="3278"/>
                </a:lnTo>
                <a:lnTo>
                  <a:pt x="1886110" y="12769"/>
                </a:lnTo>
                <a:lnTo>
                  <a:pt x="1922043" y="27956"/>
                </a:lnTo>
                <a:lnTo>
                  <a:pt x="1954859" y="48325"/>
                </a:lnTo>
                <a:lnTo>
                  <a:pt x="1984041" y="73358"/>
                </a:lnTo>
                <a:lnTo>
                  <a:pt x="2009074" y="102540"/>
                </a:lnTo>
                <a:lnTo>
                  <a:pt x="2029443" y="135356"/>
                </a:lnTo>
                <a:lnTo>
                  <a:pt x="2044630" y="171289"/>
                </a:lnTo>
                <a:lnTo>
                  <a:pt x="2054121" y="209823"/>
                </a:lnTo>
                <a:lnTo>
                  <a:pt x="2057400" y="250444"/>
                </a:lnTo>
                <a:lnTo>
                  <a:pt x="2057400" y="1251965"/>
                </a:lnTo>
                <a:lnTo>
                  <a:pt x="2054121" y="1292551"/>
                </a:lnTo>
                <a:lnTo>
                  <a:pt x="2044630" y="1331058"/>
                </a:lnTo>
                <a:lnTo>
                  <a:pt x="2029443" y="1366970"/>
                </a:lnTo>
                <a:lnTo>
                  <a:pt x="2009074" y="1399769"/>
                </a:lnTo>
                <a:lnTo>
                  <a:pt x="1984041" y="1428940"/>
                </a:lnTo>
                <a:lnTo>
                  <a:pt x="1954859" y="1453966"/>
                </a:lnTo>
                <a:lnTo>
                  <a:pt x="1922043" y="1474329"/>
                </a:lnTo>
                <a:lnTo>
                  <a:pt x="1886110" y="1489514"/>
                </a:lnTo>
                <a:lnTo>
                  <a:pt x="1847576" y="1499004"/>
                </a:lnTo>
                <a:lnTo>
                  <a:pt x="1806956" y="1502283"/>
                </a:lnTo>
                <a:lnTo>
                  <a:pt x="250393" y="1502283"/>
                </a:lnTo>
                <a:lnTo>
                  <a:pt x="209777" y="1499004"/>
                </a:lnTo>
                <a:lnTo>
                  <a:pt x="171248" y="1489514"/>
                </a:lnTo>
                <a:lnTo>
                  <a:pt x="135322" y="1474329"/>
                </a:lnTo>
                <a:lnTo>
                  <a:pt x="102513" y="1453966"/>
                </a:lnTo>
                <a:lnTo>
                  <a:pt x="73337" y="1428940"/>
                </a:lnTo>
                <a:lnTo>
                  <a:pt x="48310" y="1399769"/>
                </a:lnTo>
                <a:lnTo>
                  <a:pt x="27948" y="1366970"/>
                </a:lnTo>
                <a:lnTo>
                  <a:pt x="12765" y="1331058"/>
                </a:lnTo>
                <a:lnTo>
                  <a:pt x="3277" y="1292551"/>
                </a:lnTo>
                <a:lnTo>
                  <a:pt x="0" y="1251965"/>
                </a:lnTo>
                <a:lnTo>
                  <a:pt x="0" y="250444"/>
                </a:lnTo>
                <a:close/>
              </a:path>
            </a:pathLst>
          </a:custGeom>
          <a:ln w="25400">
            <a:solidFill>
              <a:srgbClr val="385D89"/>
            </a:solidFill>
          </a:ln>
        </p:spPr>
        <p:txBody>
          <a:bodyPr wrap="square" lIns="0" tIns="0" rIns="0" bIns="0" rtlCol="0">
            <a:noAutofit/>
          </a:bodyPr>
          <a:lstStyle/>
          <a:p>
            <a:endParaRPr/>
          </a:p>
        </p:txBody>
      </p:sp>
      <p:sp>
        <p:nvSpPr>
          <p:cNvPr id="50" name="object 4"/>
          <p:cNvSpPr txBox="1"/>
          <p:nvPr/>
        </p:nvSpPr>
        <p:spPr>
          <a:xfrm>
            <a:off x="6978015" y="4044950"/>
            <a:ext cx="1664970" cy="1311275"/>
          </a:xfrm>
          <a:prstGeom prst="rect">
            <a:avLst/>
          </a:prstGeom>
        </p:spPr>
        <p:txBody>
          <a:bodyPr vert="horz" wrap="square" lIns="0" tIns="0" rIns="0" bIns="0" rtlCol="0">
            <a:noAutofit/>
          </a:bodyPr>
          <a:lstStyle/>
          <a:p>
            <a:pPr marL="12700" marR="12700" indent="-635" algn="ctr">
              <a:lnSpc>
                <a:spcPct val="100000"/>
              </a:lnSpc>
            </a:pPr>
            <a:r>
              <a:rPr sz="2800" b="1" spc="-15" dirty="0">
                <a:solidFill>
                  <a:srgbClr val="FFFFFF"/>
                </a:solidFill>
                <a:latin typeface="Calibri"/>
                <a:cs typeface="Calibri"/>
              </a:rPr>
              <a:t>Desi</a:t>
            </a:r>
            <a:r>
              <a:rPr sz="2800" b="1" spc="-25" dirty="0">
                <a:solidFill>
                  <a:srgbClr val="FFFFFF"/>
                </a:solidFill>
                <a:latin typeface="Calibri"/>
                <a:cs typeface="Calibri"/>
              </a:rPr>
              <a:t>g</a:t>
            </a:r>
            <a:r>
              <a:rPr sz="2800" b="1" spc="-15" dirty="0">
                <a:solidFill>
                  <a:srgbClr val="FFFFFF"/>
                </a:solidFill>
                <a:latin typeface="Calibri"/>
                <a:cs typeface="Calibri"/>
              </a:rPr>
              <a:t>n</a:t>
            </a:r>
            <a:r>
              <a:rPr sz="2800" b="1" spc="-10" dirty="0">
                <a:solidFill>
                  <a:srgbClr val="FFFFFF"/>
                </a:solidFill>
                <a:latin typeface="Calibri"/>
                <a:cs typeface="Calibri"/>
              </a:rPr>
              <a:t> </a:t>
            </a:r>
            <a:r>
              <a:rPr sz="2800" b="1" spc="-60" dirty="0">
                <a:solidFill>
                  <a:srgbClr val="FFFFFF"/>
                </a:solidFill>
                <a:latin typeface="Calibri"/>
                <a:cs typeface="Calibri"/>
              </a:rPr>
              <a:t>R</a:t>
            </a:r>
            <a:r>
              <a:rPr sz="2800" b="1" spc="-35" dirty="0">
                <a:solidFill>
                  <a:srgbClr val="FFFFFF"/>
                </a:solidFill>
                <a:latin typeface="Calibri"/>
                <a:cs typeface="Calibri"/>
              </a:rPr>
              <a:t>e</a:t>
            </a:r>
            <a:r>
              <a:rPr sz="2800" b="1" spc="-10" dirty="0">
                <a:solidFill>
                  <a:srgbClr val="FFFFFF"/>
                </a:solidFill>
                <a:latin typeface="Calibri"/>
                <a:cs typeface="Calibri"/>
              </a:rPr>
              <a:t>vi</a:t>
            </a:r>
            <a:r>
              <a:rPr sz="2800" b="1" spc="-35" dirty="0">
                <a:solidFill>
                  <a:srgbClr val="FFFFFF"/>
                </a:solidFill>
                <a:latin typeface="Calibri"/>
                <a:cs typeface="Calibri"/>
              </a:rPr>
              <a:t>e</a:t>
            </a:r>
            <a:r>
              <a:rPr sz="2800" b="1" spc="-25" dirty="0">
                <a:solidFill>
                  <a:srgbClr val="FFFFFF"/>
                </a:solidFill>
                <a:latin typeface="Calibri"/>
                <a:cs typeface="Calibri"/>
              </a:rPr>
              <a:t>w</a:t>
            </a:r>
            <a:r>
              <a:rPr sz="2800" b="1" spc="-15" dirty="0">
                <a:solidFill>
                  <a:srgbClr val="FFFFFF"/>
                </a:solidFill>
                <a:latin typeface="Calibri"/>
                <a:cs typeface="Calibri"/>
              </a:rPr>
              <a:t> C</a:t>
            </a:r>
            <a:r>
              <a:rPr sz="2800" b="1" spc="-30" dirty="0">
                <a:solidFill>
                  <a:srgbClr val="FFFFFF"/>
                </a:solidFill>
                <a:latin typeface="Calibri"/>
                <a:cs typeface="Calibri"/>
              </a:rPr>
              <a:t>o</a:t>
            </a:r>
            <a:r>
              <a:rPr sz="2800" b="1" spc="0" dirty="0">
                <a:solidFill>
                  <a:srgbClr val="FFFFFF"/>
                </a:solidFill>
                <a:latin typeface="Calibri"/>
                <a:cs typeface="Calibri"/>
              </a:rPr>
              <a:t>m</a:t>
            </a:r>
            <a:r>
              <a:rPr sz="2800" b="1" spc="5" dirty="0">
                <a:solidFill>
                  <a:srgbClr val="FFFFFF"/>
                </a:solidFill>
                <a:latin typeface="Calibri"/>
                <a:cs typeface="Calibri"/>
              </a:rPr>
              <a:t>m</a:t>
            </a:r>
            <a:r>
              <a:rPr sz="2800" b="1" spc="-10" dirty="0">
                <a:solidFill>
                  <a:srgbClr val="FFFFFF"/>
                </a:solidFill>
                <a:latin typeface="Calibri"/>
                <a:cs typeface="Calibri"/>
              </a:rPr>
              <a:t>i</a:t>
            </a:r>
            <a:r>
              <a:rPr sz="2800" b="1" spc="-50" dirty="0">
                <a:solidFill>
                  <a:srgbClr val="FFFFFF"/>
                </a:solidFill>
                <a:latin typeface="Calibri"/>
                <a:cs typeface="Calibri"/>
              </a:rPr>
              <a:t>tt</a:t>
            </a:r>
            <a:r>
              <a:rPr sz="2800" b="1" spc="0" dirty="0">
                <a:solidFill>
                  <a:srgbClr val="FFFFFF"/>
                </a:solidFill>
                <a:latin typeface="Calibri"/>
                <a:cs typeface="Calibri"/>
              </a:rPr>
              <a:t>ee</a:t>
            </a:r>
            <a:endParaRPr sz="2800" dirty="0">
              <a:latin typeface="Calibri"/>
              <a:cs typeface="Calibri"/>
            </a:endParaRPr>
          </a:p>
        </p:txBody>
      </p:sp>
      <p:sp>
        <p:nvSpPr>
          <p:cNvPr id="52" name="object 12"/>
          <p:cNvSpPr/>
          <p:nvPr/>
        </p:nvSpPr>
        <p:spPr>
          <a:xfrm rot="997331">
            <a:off x="4955564" y="3087818"/>
            <a:ext cx="2630700" cy="484632"/>
          </a:xfrm>
          <a:custGeom>
            <a:avLst/>
            <a:gdLst/>
            <a:ahLst/>
            <a:cxnLst/>
            <a:rect l="l" t="t" r="r" b="b"/>
            <a:pathLst>
              <a:path w="978408" h="484632">
                <a:moveTo>
                  <a:pt x="736092" y="0"/>
                </a:moveTo>
                <a:lnTo>
                  <a:pt x="736092" y="121158"/>
                </a:lnTo>
                <a:lnTo>
                  <a:pt x="0" y="121158"/>
                </a:lnTo>
                <a:lnTo>
                  <a:pt x="0" y="363474"/>
                </a:lnTo>
                <a:lnTo>
                  <a:pt x="736092" y="363474"/>
                </a:lnTo>
                <a:lnTo>
                  <a:pt x="736092" y="484632"/>
                </a:lnTo>
                <a:lnTo>
                  <a:pt x="978408" y="242315"/>
                </a:lnTo>
                <a:lnTo>
                  <a:pt x="736092" y="0"/>
                </a:lnTo>
                <a:close/>
              </a:path>
            </a:pathLst>
          </a:custGeom>
          <a:solidFill>
            <a:srgbClr val="4F81BC"/>
          </a:solidFill>
        </p:spPr>
        <p:txBody>
          <a:bodyPr wrap="square" lIns="0" tIns="0" rIns="0" bIns="0" rtlCol="0">
            <a:noAutofit/>
          </a:bodyPr>
          <a:lstStyle/>
          <a:p>
            <a:endParaRPr/>
          </a:p>
        </p:txBody>
      </p:sp>
      <p:sp>
        <p:nvSpPr>
          <p:cNvPr id="53" name="object 13"/>
          <p:cNvSpPr/>
          <p:nvPr/>
        </p:nvSpPr>
        <p:spPr>
          <a:xfrm rot="997331">
            <a:off x="4955742" y="3073400"/>
            <a:ext cx="2621472" cy="484632"/>
          </a:xfrm>
          <a:custGeom>
            <a:avLst/>
            <a:gdLst/>
            <a:ahLst/>
            <a:cxnLst/>
            <a:rect l="l" t="t" r="r" b="b"/>
            <a:pathLst>
              <a:path w="978408" h="484632">
                <a:moveTo>
                  <a:pt x="0" y="121158"/>
                </a:moveTo>
                <a:lnTo>
                  <a:pt x="736092" y="121158"/>
                </a:lnTo>
                <a:lnTo>
                  <a:pt x="736092" y="0"/>
                </a:lnTo>
                <a:lnTo>
                  <a:pt x="978408" y="242315"/>
                </a:lnTo>
                <a:lnTo>
                  <a:pt x="736092" y="484632"/>
                </a:lnTo>
                <a:lnTo>
                  <a:pt x="736092" y="363474"/>
                </a:lnTo>
                <a:lnTo>
                  <a:pt x="0" y="363474"/>
                </a:lnTo>
                <a:lnTo>
                  <a:pt x="0" y="121158"/>
                </a:lnTo>
                <a:close/>
              </a:path>
            </a:pathLst>
          </a:custGeom>
          <a:ln w="25400">
            <a:solidFill>
              <a:srgbClr val="385D89"/>
            </a:solidFill>
          </a:ln>
        </p:spPr>
        <p:txBody>
          <a:bodyPr wrap="square" lIns="0" tIns="0" rIns="0" bIns="0" rtlCol="0">
            <a:noAutofit/>
          </a:bodyPr>
          <a:lstStyle/>
          <a:p>
            <a:endParaRPr/>
          </a:p>
        </p:txBody>
      </p:sp>
      <p:sp>
        <p:nvSpPr>
          <p:cNvPr id="54" name="Up-Down Arrow 53"/>
          <p:cNvSpPr/>
          <p:nvPr/>
        </p:nvSpPr>
        <p:spPr>
          <a:xfrm>
            <a:off x="7620000" y="3384550"/>
            <a:ext cx="457200" cy="54883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bject 12"/>
          <p:cNvSpPr/>
          <p:nvPr/>
        </p:nvSpPr>
        <p:spPr>
          <a:xfrm rot="9286761">
            <a:off x="5255191" y="5154787"/>
            <a:ext cx="1536146" cy="484632"/>
          </a:xfrm>
          <a:custGeom>
            <a:avLst/>
            <a:gdLst/>
            <a:ahLst/>
            <a:cxnLst/>
            <a:rect l="l" t="t" r="r" b="b"/>
            <a:pathLst>
              <a:path w="978408" h="484632">
                <a:moveTo>
                  <a:pt x="736092" y="0"/>
                </a:moveTo>
                <a:lnTo>
                  <a:pt x="736092" y="121158"/>
                </a:lnTo>
                <a:lnTo>
                  <a:pt x="0" y="121158"/>
                </a:lnTo>
                <a:lnTo>
                  <a:pt x="0" y="363474"/>
                </a:lnTo>
                <a:lnTo>
                  <a:pt x="736092" y="363474"/>
                </a:lnTo>
                <a:lnTo>
                  <a:pt x="736092" y="484632"/>
                </a:lnTo>
                <a:lnTo>
                  <a:pt x="978408" y="242315"/>
                </a:lnTo>
                <a:lnTo>
                  <a:pt x="736092" y="0"/>
                </a:lnTo>
                <a:close/>
              </a:path>
            </a:pathLst>
          </a:custGeom>
          <a:solidFill>
            <a:srgbClr val="4F81BC"/>
          </a:solidFill>
        </p:spPr>
        <p:txBody>
          <a:bodyPr wrap="square" lIns="0" tIns="0" rIns="0" bIns="0" rtlCol="0">
            <a:noAutofit/>
          </a:bodyPr>
          <a:lstStyle/>
          <a:p>
            <a:endParaRPr/>
          </a:p>
        </p:txBody>
      </p:sp>
      <p:sp>
        <p:nvSpPr>
          <p:cNvPr id="56" name="object 13"/>
          <p:cNvSpPr/>
          <p:nvPr/>
        </p:nvSpPr>
        <p:spPr>
          <a:xfrm rot="9286761">
            <a:off x="5253451" y="5149850"/>
            <a:ext cx="1530754" cy="484632"/>
          </a:xfrm>
          <a:custGeom>
            <a:avLst/>
            <a:gdLst/>
            <a:ahLst/>
            <a:cxnLst/>
            <a:rect l="l" t="t" r="r" b="b"/>
            <a:pathLst>
              <a:path w="978408" h="484632">
                <a:moveTo>
                  <a:pt x="0" y="121158"/>
                </a:moveTo>
                <a:lnTo>
                  <a:pt x="736092" y="121158"/>
                </a:lnTo>
                <a:lnTo>
                  <a:pt x="736092" y="0"/>
                </a:lnTo>
                <a:lnTo>
                  <a:pt x="978408" y="242315"/>
                </a:lnTo>
                <a:lnTo>
                  <a:pt x="736092" y="484632"/>
                </a:lnTo>
                <a:lnTo>
                  <a:pt x="736092" y="363474"/>
                </a:lnTo>
                <a:lnTo>
                  <a:pt x="0" y="363474"/>
                </a:lnTo>
                <a:lnTo>
                  <a:pt x="0" y="121158"/>
                </a:lnTo>
                <a:close/>
              </a:path>
            </a:pathLst>
          </a:custGeom>
          <a:ln w="25400">
            <a:solidFill>
              <a:srgbClr val="385D89"/>
            </a:solidFill>
          </a:ln>
        </p:spPr>
        <p:txBody>
          <a:bodyPr wrap="square" lIns="0" tIns="0" rIns="0" bIns="0" rtlCol="0">
            <a:noAutofit/>
          </a:bodyPr>
          <a:lstStyle/>
          <a:p>
            <a:endParaRPr/>
          </a:p>
        </p:txBody>
      </p:sp>
      <p:sp>
        <p:nvSpPr>
          <p:cNvPr id="57" name="object 5"/>
          <p:cNvSpPr/>
          <p:nvPr/>
        </p:nvSpPr>
        <p:spPr>
          <a:xfrm>
            <a:off x="2926883" y="5155887"/>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solidFill>
            <a:srgbClr val="8063A1"/>
          </a:solidFill>
        </p:spPr>
        <p:txBody>
          <a:bodyPr wrap="square" lIns="0" tIns="0" rIns="0" bIns="0" rtlCol="0">
            <a:noAutofit/>
          </a:bodyPr>
          <a:lstStyle/>
          <a:p>
            <a:endParaRPr/>
          </a:p>
        </p:txBody>
      </p:sp>
      <p:sp>
        <p:nvSpPr>
          <p:cNvPr id="58" name="object 6"/>
          <p:cNvSpPr/>
          <p:nvPr/>
        </p:nvSpPr>
        <p:spPr>
          <a:xfrm>
            <a:off x="2926883" y="5155886"/>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ln w="25400">
            <a:solidFill>
              <a:srgbClr val="385D89"/>
            </a:solidFill>
          </a:ln>
        </p:spPr>
        <p:txBody>
          <a:bodyPr wrap="square" lIns="0" tIns="0" rIns="0" bIns="0" rtlCol="0">
            <a:noAutofit/>
          </a:bodyPr>
          <a:lstStyle/>
          <a:p>
            <a:endParaRPr/>
          </a:p>
        </p:txBody>
      </p:sp>
      <p:sp>
        <p:nvSpPr>
          <p:cNvPr id="59" name="object 7"/>
          <p:cNvSpPr txBox="1"/>
          <p:nvPr/>
        </p:nvSpPr>
        <p:spPr>
          <a:xfrm>
            <a:off x="3335789" y="5342259"/>
            <a:ext cx="1482090" cy="884555"/>
          </a:xfrm>
          <a:prstGeom prst="rect">
            <a:avLst/>
          </a:prstGeom>
        </p:spPr>
        <p:txBody>
          <a:bodyPr vert="horz" wrap="square" lIns="0" tIns="0" rIns="0" bIns="0" rtlCol="0">
            <a:noAutofit/>
          </a:bodyPr>
          <a:lstStyle/>
          <a:p>
            <a:pPr marR="635" algn="ctr">
              <a:lnSpc>
                <a:spcPct val="100000"/>
              </a:lnSpc>
            </a:pPr>
            <a:r>
              <a:rPr lang="en-US" sz="2800" b="1" spc="-15" dirty="0">
                <a:solidFill>
                  <a:srgbClr val="FFFFFF"/>
                </a:solidFill>
                <a:latin typeface="Calibri"/>
                <a:cs typeface="Calibri"/>
              </a:rPr>
              <a:t>City</a:t>
            </a:r>
            <a:endParaRPr sz="2800" dirty="0">
              <a:latin typeface="Calibri"/>
              <a:cs typeface="Calibri"/>
            </a:endParaRPr>
          </a:p>
          <a:p>
            <a:pPr algn="ctr">
              <a:lnSpc>
                <a:spcPct val="100000"/>
              </a:lnSpc>
            </a:pPr>
            <a:r>
              <a:rPr lang="en-US" sz="2800" b="1" spc="-15" dirty="0">
                <a:solidFill>
                  <a:srgbClr val="FFFFFF"/>
                </a:solidFill>
                <a:latin typeface="Calibri"/>
                <a:cs typeface="Calibri"/>
              </a:rPr>
              <a:t>Council</a:t>
            </a:r>
            <a:endParaRPr sz="2800" dirty="0">
              <a:latin typeface="Calibri"/>
              <a:cs typeface="Calibri"/>
            </a:endParaRPr>
          </a:p>
        </p:txBody>
      </p:sp>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a:extLst>
              <a:ext uri="{FF2B5EF4-FFF2-40B4-BE49-F238E27FC236}">
                <a16:creationId xmlns:a16="http://schemas.microsoft.com/office/drawing/2014/main" id="{CC43587E-04FC-4202-806A-075DC882BA90}"/>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85A270-C26E-4440-9B8A-80DC56E9DF8E}"/>
              </a:ext>
            </a:extLst>
          </p:cNvPr>
          <p:cNvSpPr>
            <a:spLocks noGrp="1"/>
          </p:cNvSpPr>
          <p:nvPr>
            <p:ph type="ctrTitle"/>
          </p:nvPr>
        </p:nvSpPr>
        <p:spPr>
          <a:xfrm>
            <a:off x="1449581" y="1269797"/>
            <a:ext cx="6244832" cy="711403"/>
          </a:xfrm>
        </p:spPr>
        <p:txBody>
          <a:bodyPr/>
          <a:lstStyle/>
          <a:p>
            <a:r>
              <a:rPr lang="en-US" sz="2000" b="1" dirty="0"/>
              <a:t>Working Group Versus School Building Committee</a:t>
            </a:r>
          </a:p>
        </p:txBody>
      </p:sp>
      <p:sp>
        <p:nvSpPr>
          <p:cNvPr id="6" name="Subtitle 5">
            <a:extLst>
              <a:ext uri="{FF2B5EF4-FFF2-40B4-BE49-F238E27FC236}">
                <a16:creationId xmlns:a16="http://schemas.microsoft.com/office/drawing/2014/main" id="{4A3759FA-F203-49AB-87C0-3F68D8E7D9CF}"/>
              </a:ext>
            </a:extLst>
          </p:cNvPr>
          <p:cNvSpPr>
            <a:spLocks noGrp="1"/>
          </p:cNvSpPr>
          <p:nvPr>
            <p:ph type="subTitle" idx="4"/>
          </p:nvPr>
        </p:nvSpPr>
        <p:spPr>
          <a:xfrm>
            <a:off x="1371598" y="2090623"/>
            <a:ext cx="6400799" cy="4462577"/>
          </a:xfrm>
        </p:spPr>
        <p:txBody>
          <a:bodyPr/>
          <a:lstStyle/>
          <a:p>
            <a:r>
              <a:rPr lang="en-US" b="1" dirty="0"/>
              <a:t>School Building Committee, SBC </a:t>
            </a:r>
            <a:r>
              <a:rPr lang="en-US" dirty="0"/>
              <a:t>– Appointed body made up of staff, elected officials, and residents. This committee typically meets monthly, reviews and guides the design evolution, and votes on the preferred conceptual option. These are public meetings, that are posted, joined by the Design Review Committee, and allow for public dialog. The SBC votes occasionally at key steps in the process. </a:t>
            </a:r>
          </a:p>
          <a:p>
            <a:endParaRPr lang="en-US" dirty="0"/>
          </a:p>
          <a:p>
            <a:r>
              <a:rPr lang="en-US" b="1" dirty="0"/>
              <a:t>Working Group </a:t>
            </a:r>
            <a:r>
              <a:rPr lang="en-US" dirty="0"/>
              <a:t>– Informal steering group made up of staff and elected officials to help manage the process. This group helps to manage political and internal processes and schedules, reviews presentations prior to presenting to the public, and helps with the minutia and day-to-day grind of design and program details. This group does not vote, nor has the capacity or authority to do so. </a:t>
            </a:r>
          </a:p>
        </p:txBody>
      </p:sp>
      <p:pic>
        <p:nvPicPr>
          <p:cNvPr id="4" name="Picture 2">
            <a:extLst>
              <a:ext uri="{FF2B5EF4-FFF2-40B4-BE49-F238E27FC236}">
                <a16:creationId xmlns:a16="http://schemas.microsoft.com/office/drawing/2014/main" id="{769C38D4-596A-4AC1-8DB8-AE30118DD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bject 5">
            <a:extLst>
              <a:ext uri="{FF2B5EF4-FFF2-40B4-BE49-F238E27FC236}">
                <a16:creationId xmlns:a16="http://schemas.microsoft.com/office/drawing/2014/main" id="{FB7C5ECE-4CA7-4034-8641-8453D52F279E}"/>
              </a:ext>
            </a:extLst>
          </p:cNvPr>
          <p:cNvSpPr txBox="1">
            <a:spLocks/>
          </p:cNvSpPr>
          <p:nvPr/>
        </p:nvSpPr>
        <p:spPr>
          <a:xfrm>
            <a:off x="1600201" y="228042"/>
            <a:ext cx="5180012" cy="83875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School Building Committee</a:t>
            </a:r>
          </a:p>
          <a:p>
            <a:pPr algn="ctr"/>
            <a:r>
              <a:rPr lang="en-US" sz="2800" b="1" kern="0" spc="5" dirty="0">
                <a:solidFill>
                  <a:sysClr val="windowText" lastClr="000000"/>
                </a:solidFill>
                <a:latin typeface="+mj-lt"/>
                <a:cs typeface="Arial Narrow"/>
              </a:rPr>
              <a:t>Working Group Roles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8" name="Picture 7">
            <a:extLst>
              <a:ext uri="{FF2B5EF4-FFF2-40B4-BE49-F238E27FC236}">
                <a16:creationId xmlns:a16="http://schemas.microsoft.com/office/drawing/2014/main" id="{F5FBBF6A-2260-4269-938B-6290915074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9" name="TextBox 8">
            <a:extLst>
              <a:ext uri="{FF2B5EF4-FFF2-40B4-BE49-F238E27FC236}">
                <a16:creationId xmlns:a16="http://schemas.microsoft.com/office/drawing/2014/main" id="{424B95C1-DADF-4912-8B8A-0D28524369E2}"/>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947229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2743200" y="248432"/>
            <a:ext cx="3652710" cy="818368"/>
          </a:xfrm>
          <a:prstGeom prst="rect">
            <a:avLst/>
          </a:prstGeom>
        </p:spPr>
        <p:txBody>
          <a:bodyPr vert="horz" wrap="square" lIns="0" tIns="0" rIns="0" bIns="0" rtlCol="0">
            <a:noAutofit/>
          </a:bodyPr>
          <a:lstStyle/>
          <a:p>
            <a:pPr marR="0" algn="ctr">
              <a:lnSpc>
                <a:spcPct val="100000"/>
              </a:lnSpc>
            </a:pPr>
            <a:r>
              <a:rPr lang="en-US" sz="2800" b="1" spc="-20" dirty="0">
                <a:latin typeface="+mj-lt"/>
                <a:cs typeface="Arial Narrow"/>
              </a:rPr>
              <a:t>Project </a:t>
            </a:r>
            <a:r>
              <a:rPr sz="2800" b="1" spc="-20" dirty="0">
                <a:latin typeface="+mj-lt"/>
                <a:cs typeface="Arial Narrow"/>
              </a:rPr>
              <a:t>P</a:t>
            </a:r>
            <a:r>
              <a:rPr sz="2800" b="1" spc="-25" dirty="0">
                <a:latin typeface="+mj-lt"/>
                <a:cs typeface="Arial Narrow"/>
              </a:rPr>
              <a:t>r</a:t>
            </a:r>
            <a:r>
              <a:rPr sz="2800" b="1" spc="-15" dirty="0">
                <a:latin typeface="+mj-lt"/>
                <a:cs typeface="Arial Narrow"/>
              </a:rPr>
              <a:t>oce</a:t>
            </a:r>
            <a:r>
              <a:rPr sz="2800" b="1" spc="-30" dirty="0">
                <a:latin typeface="+mj-lt"/>
                <a:cs typeface="Arial Narrow"/>
              </a:rPr>
              <a:t>s</a:t>
            </a:r>
            <a:r>
              <a:rPr sz="2800" b="1" spc="-15" dirty="0">
                <a:latin typeface="+mj-lt"/>
                <a:cs typeface="Arial Narrow"/>
              </a:rPr>
              <a:t>s</a:t>
            </a:r>
            <a:r>
              <a:rPr sz="2800" b="1" spc="5" dirty="0">
                <a:latin typeface="+mj-lt"/>
                <a:cs typeface="Arial Narrow"/>
              </a:rPr>
              <a:t> </a:t>
            </a:r>
            <a:endParaRPr sz="2800" dirty="0">
              <a:latin typeface="+mj-lt"/>
              <a:cs typeface="Arial Narrow"/>
            </a:endParaRPr>
          </a:p>
          <a:p>
            <a:pPr marL="50165" algn="ctr">
              <a:lnSpc>
                <a:spcPts val="2130"/>
              </a:lnSpc>
            </a:pPr>
            <a:r>
              <a:rPr sz="1800" b="1" spc="0" dirty="0">
                <a:latin typeface="Calibri"/>
                <a:cs typeface="Calibri"/>
              </a:rPr>
              <a:t>O</a:t>
            </a:r>
            <a:r>
              <a:rPr sz="1800" b="1" spc="-20" dirty="0">
                <a:latin typeface="Calibri"/>
                <a:cs typeface="Calibri"/>
              </a:rPr>
              <a:t>v</a:t>
            </a:r>
            <a:r>
              <a:rPr sz="1800" b="1" spc="0" dirty="0">
                <a:latin typeface="Calibri"/>
                <a:cs typeface="Calibri"/>
              </a:rPr>
              <a:t>e</a:t>
            </a:r>
            <a:r>
              <a:rPr sz="1800" b="1" spc="5" dirty="0">
                <a:latin typeface="Calibri"/>
                <a:cs typeface="Calibri"/>
              </a:rPr>
              <a:t>r</a:t>
            </a:r>
            <a:r>
              <a:rPr sz="1800" b="1" spc="0" dirty="0">
                <a:latin typeface="Calibri"/>
                <a:cs typeface="Calibri"/>
              </a:rPr>
              <a:t>view</a:t>
            </a:r>
            <a:endParaRPr sz="1800" dirty="0">
              <a:latin typeface="Calibri"/>
              <a:cs typeface="Calibri"/>
            </a:endParaRPr>
          </a:p>
        </p:txBody>
      </p:sp>
      <p:sp>
        <p:nvSpPr>
          <p:cNvPr id="6" name="object 6"/>
          <p:cNvSpPr txBox="1"/>
          <p:nvPr/>
        </p:nvSpPr>
        <p:spPr>
          <a:xfrm>
            <a:off x="7829041" y="1143000"/>
            <a:ext cx="837565" cy="298450"/>
          </a:xfrm>
          <a:prstGeom prst="rect">
            <a:avLst/>
          </a:prstGeom>
        </p:spPr>
        <p:txBody>
          <a:bodyPr vert="horz" wrap="square" lIns="0" tIns="0" rIns="0" bIns="0" rtlCol="0">
            <a:noAutofit/>
          </a:bodyPr>
          <a:lstStyle/>
          <a:p>
            <a:pPr marL="12700" algn="r">
              <a:lnSpc>
                <a:spcPct val="100000"/>
              </a:lnSpc>
            </a:pPr>
            <a:r>
              <a:rPr sz="1800" dirty="0">
                <a:latin typeface="Calibri"/>
                <a:cs typeface="Calibri"/>
              </a:rPr>
              <a:t>Du</a:t>
            </a:r>
            <a:r>
              <a:rPr sz="1800" spc="-40" dirty="0">
                <a:latin typeface="Calibri"/>
                <a:cs typeface="Calibri"/>
              </a:rPr>
              <a:t>r</a:t>
            </a:r>
            <a:r>
              <a:rPr sz="1800" spc="-15" dirty="0">
                <a:latin typeface="Calibri"/>
                <a:cs typeface="Calibri"/>
              </a:rPr>
              <a:t>a</a:t>
            </a:r>
            <a:r>
              <a:rPr sz="1800" spc="0" dirty="0">
                <a:latin typeface="Calibri"/>
                <a:cs typeface="Calibri"/>
              </a:rPr>
              <a:t>t</a:t>
            </a:r>
            <a:r>
              <a:rPr sz="1800" spc="-10" dirty="0">
                <a:latin typeface="Calibri"/>
                <a:cs typeface="Calibri"/>
              </a:rPr>
              <a:t>i</a:t>
            </a:r>
            <a:r>
              <a:rPr sz="1800" spc="0" dirty="0">
                <a:latin typeface="Calibri"/>
                <a:cs typeface="Calibri"/>
              </a:rPr>
              <a:t>on</a:t>
            </a:r>
            <a:endParaRPr sz="1800" dirty="0">
              <a:latin typeface="Calibri"/>
              <a:cs typeface="Calibri"/>
            </a:endParaRPr>
          </a:p>
        </p:txBody>
      </p:sp>
      <p:sp>
        <p:nvSpPr>
          <p:cNvPr id="7" name="object 7"/>
          <p:cNvSpPr/>
          <p:nvPr/>
        </p:nvSpPr>
        <p:spPr>
          <a:xfrm>
            <a:off x="7852346" y="1441450"/>
            <a:ext cx="812291" cy="0"/>
          </a:xfrm>
          <a:custGeom>
            <a:avLst/>
            <a:gdLst/>
            <a:ahLst/>
            <a:cxnLst/>
            <a:rect l="l" t="t" r="r" b="b"/>
            <a:pathLst>
              <a:path w="812291">
                <a:moveTo>
                  <a:pt x="0" y="0"/>
                </a:moveTo>
                <a:lnTo>
                  <a:pt x="812291" y="0"/>
                </a:lnTo>
              </a:path>
            </a:pathLst>
          </a:custGeom>
          <a:ln w="16510">
            <a:solidFill>
              <a:srgbClr val="000000"/>
            </a:solidFill>
          </a:ln>
        </p:spPr>
        <p:txBody>
          <a:bodyPr wrap="square" lIns="0" tIns="0" rIns="0" bIns="0" rtlCol="0">
            <a:noAutofit/>
          </a:bodyPr>
          <a:lstStyle/>
          <a:p>
            <a:endParaRPr dirty="0"/>
          </a:p>
        </p:txBody>
      </p:sp>
      <p:sp>
        <p:nvSpPr>
          <p:cNvPr id="10" name="object 10"/>
          <p:cNvSpPr/>
          <p:nvPr/>
        </p:nvSpPr>
        <p:spPr>
          <a:xfrm>
            <a:off x="932022" y="1295400"/>
            <a:ext cx="1371650" cy="838200"/>
          </a:xfrm>
          <a:custGeom>
            <a:avLst/>
            <a:gdLst/>
            <a:ahLst/>
            <a:cxnLst/>
            <a:rect l="l" t="t" r="r" b="b"/>
            <a:pathLst>
              <a:path w="1371650" h="838200">
                <a:moveTo>
                  <a:pt x="1231950" y="0"/>
                </a:moveTo>
                <a:lnTo>
                  <a:pt x="131486" y="240"/>
                </a:lnTo>
                <a:lnTo>
                  <a:pt x="89643" y="9252"/>
                </a:lnTo>
                <a:lnTo>
                  <a:pt x="53514" y="29774"/>
                </a:lnTo>
                <a:lnTo>
                  <a:pt x="25157" y="59736"/>
                </a:lnTo>
                <a:lnTo>
                  <a:pt x="6632" y="97068"/>
                </a:lnTo>
                <a:lnTo>
                  <a:pt x="0" y="139700"/>
                </a:lnTo>
                <a:lnTo>
                  <a:pt x="240" y="706765"/>
                </a:lnTo>
                <a:lnTo>
                  <a:pt x="9245" y="748605"/>
                </a:lnTo>
                <a:lnTo>
                  <a:pt x="29759" y="784722"/>
                </a:lnTo>
                <a:lnTo>
                  <a:pt x="59720" y="813063"/>
                </a:lnTo>
                <a:lnTo>
                  <a:pt x="97071" y="831573"/>
                </a:lnTo>
                <a:lnTo>
                  <a:pt x="139750" y="838200"/>
                </a:lnTo>
                <a:lnTo>
                  <a:pt x="1240163" y="837962"/>
                </a:lnTo>
                <a:lnTo>
                  <a:pt x="1281975" y="828973"/>
                </a:lnTo>
                <a:lnTo>
                  <a:pt x="1318101" y="808478"/>
                </a:lnTo>
                <a:lnTo>
                  <a:pt x="1346470" y="778530"/>
                </a:lnTo>
                <a:lnTo>
                  <a:pt x="1365010" y="741186"/>
                </a:lnTo>
                <a:lnTo>
                  <a:pt x="1371650" y="698500"/>
                </a:lnTo>
                <a:lnTo>
                  <a:pt x="1371412" y="131486"/>
                </a:lnTo>
                <a:lnTo>
                  <a:pt x="1362409" y="89674"/>
                </a:lnTo>
                <a:lnTo>
                  <a:pt x="1341889" y="53549"/>
                </a:lnTo>
                <a:lnTo>
                  <a:pt x="1311926" y="25180"/>
                </a:lnTo>
                <a:lnTo>
                  <a:pt x="1274589" y="6640"/>
                </a:lnTo>
                <a:lnTo>
                  <a:pt x="1231950" y="0"/>
                </a:lnTo>
                <a:close/>
              </a:path>
            </a:pathLst>
          </a:custGeom>
          <a:solidFill>
            <a:srgbClr val="548ED4"/>
          </a:solidFill>
        </p:spPr>
        <p:txBody>
          <a:bodyPr wrap="square" lIns="0" tIns="0" rIns="0" bIns="0" rtlCol="0">
            <a:noAutofit/>
          </a:bodyPr>
          <a:lstStyle/>
          <a:p>
            <a:endParaRPr dirty="0"/>
          </a:p>
        </p:txBody>
      </p:sp>
      <p:sp>
        <p:nvSpPr>
          <p:cNvPr id="12" name="object 12"/>
          <p:cNvSpPr txBox="1"/>
          <p:nvPr/>
        </p:nvSpPr>
        <p:spPr>
          <a:xfrm>
            <a:off x="1169220" y="1387134"/>
            <a:ext cx="897255" cy="572770"/>
          </a:xfrm>
          <a:prstGeom prst="rect">
            <a:avLst/>
          </a:prstGeom>
        </p:spPr>
        <p:txBody>
          <a:bodyPr vert="horz" wrap="square" lIns="0" tIns="0" rIns="0" bIns="0" rtlCol="0">
            <a:noAutofit/>
          </a:bodyPr>
          <a:lstStyle/>
          <a:p>
            <a:pPr marL="12700" marR="12700" indent="181610">
              <a:lnSpc>
                <a:spcPct val="100000"/>
              </a:lnSpc>
            </a:pPr>
            <a:r>
              <a:rPr sz="1800" b="1" spc="-160" dirty="0">
                <a:solidFill>
                  <a:srgbClr val="FFFFFF"/>
                </a:solidFill>
                <a:latin typeface="Calibri"/>
                <a:cs typeface="Calibri"/>
              </a:rPr>
              <a:t>T</a:t>
            </a:r>
            <a:r>
              <a:rPr sz="1800" b="1" spc="0" dirty="0">
                <a:solidFill>
                  <a:srgbClr val="FFFFFF"/>
                </a:solidFill>
                <a:latin typeface="Calibri"/>
                <a:cs typeface="Calibri"/>
              </a:rPr>
              <a:t>eam S</a:t>
            </a:r>
            <a:r>
              <a:rPr sz="1800" b="1" spc="5" dirty="0">
                <a:solidFill>
                  <a:srgbClr val="FFFFFF"/>
                </a:solidFill>
                <a:latin typeface="Calibri"/>
                <a:cs typeface="Calibri"/>
              </a:rPr>
              <a:t>e</a:t>
            </a:r>
            <a:r>
              <a:rPr sz="1800" b="1" spc="0" dirty="0">
                <a:solidFill>
                  <a:srgbClr val="FFFFFF"/>
                </a:solidFill>
                <a:latin typeface="Calibri"/>
                <a:cs typeface="Calibri"/>
              </a:rPr>
              <a:t>l</a:t>
            </a:r>
            <a:r>
              <a:rPr sz="1800" b="1" spc="5" dirty="0">
                <a:solidFill>
                  <a:srgbClr val="FFFFFF"/>
                </a:solidFill>
                <a:latin typeface="Calibri"/>
                <a:cs typeface="Calibri"/>
              </a:rPr>
              <a:t>e</a:t>
            </a:r>
            <a:r>
              <a:rPr sz="1800" b="1" spc="-10" dirty="0">
                <a:solidFill>
                  <a:srgbClr val="FFFFFF"/>
                </a:solidFill>
                <a:latin typeface="Calibri"/>
                <a:cs typeface="Calibri"/>
              </a:rPr>
              <a:t>ct</a:t>
            </a:r>
            <a:r>
              <a:rPr sz="1800" b="1" spc="-15" dirty="0">
                <a:solidFill>
                  <a:srgbClr val="FFFFFF"/>
                </a:solidFill>
                <a:latin typeface="Calibri"/>
                <a:cs typeface="Calibri"/>
              </a:rPr>
              <a:t>i</a:t>
            </a:r>
            <a:r>
              <a:rPr sz="1800" b="1" spc="-10" dirty="0">
                <a:solidFill>
                  <a:srgbClr val="FFFFFF"/>
                </a:solidFill>
                <a:latin typeface="Calibri"/>
                <a:cs typeface="Calibri"/>
              </a:rPr>
              <a:t>on</a:t>
            </a:r>
            <a:endParaRPr sz="1800" dirty="0">
              <a:latin typeface="Calibri"/>
              <a:cs typeface="Calibri"/>
            </a:endParaRPr>
          </a:p>
        </p:txBody>
      </p:sp>
      <p:sp>
        <p:nvSpPr>
          <p:cNvPr id="14" name="object 14"/>
          <p:cNvSpPr/>
          <p:nvPr/>
        </p:nvSpPr>
        <p:spPr>
          <a:xfrm>
            <a:off x="2022534" y="2219047"/>
            <a:ext cx="1371600" cy="838200"/>
          </a:xfrm>
          <a:custGeom>
            <a:avLst/>
            <a:gdLst/>
            <a:ahLst/>
            <a:cxnLst/>
            <a:rect l="l" t="t" r="r" b="b"/>
            <a:pathLst>
              <a:path w="1371600" h="838200">
                <a:moveTo>
                  <a:pt x="1231900" y="0"/>
                </a:moveTo>
                <a:lnTo>
                  <a:pt x="131474" y="237"/>
                </a:lnTo>
                <a:lnTo>
                  <a:pt x="89623" y="9226"/>
                </a:lnTo>
                <a:lnTo>
                  <a:pt x="53495" y="29721"/>
                </a:lnTo>
                <a:lnTo>
                  <a:pt x="25145" y="59669"/>
                </a:lnTo>
                <a:lnTo>
                  <a:pt x="6628" y="97013"/>
                </a:lnTo>
                <a:lnTo>
                  <a:pt x="0" y="139700"/>
                </a:lnTo>
                <a:lnTo>
                  <a:pt x="237" y="706713"/>
                </a:lnTo>
                <a:lnTo>
                  <a:pt x="9226" y="748525"/>
                </a:lnTo>
                <a:lnTo>
                  <a:pt x="29721" y="784650"/>
                </a:lnTo>
                <a:lnTo>
                  <a:pt x="59669" y="813019"/>
                </a:lnTo>
                <a:lnTo>
                  <a:pt x="97013" y="831559"/>
                </a:lnTo>
                <a:lnTo>
                  <a:pt x="139700" y="838200"/>
                </a:lnTo>
                <a:lnTo>
                  <a:pt x="1240125" y="837961"/>
                </a:lnTo>
                <a:lnTo>
                  <a:pt x="1281976" y="828958"/>
                </a:lnTo>
                <a:lnTo>
                  <a:pt x="1318104" y="808439"/>
                </a:lnTo>
                <a:lnTo>
                  <a:pt x="1346454" y="778475"/>
                </a:lnTo>
                <a:lnTo>
                  <a:pt x="1364971" y="741138"/>
                </a:lnTo>
                <a:lnTo>
                  <a:pt x="1371600" y="698500"/>
                </a:lnTo>
                <a:lnTo>
                  <a:pt x="1371362" y="131474"/>
                </a:lnTo>
                <a:lnTo>
                  <a:pt x="1362373" y="89623"/>
                </a:lnTo>
                <a:lnTo>
                  <a:pt x="1341878" y="53495"/>
                </a:lnTo>
                <a:lnTo>
                  <a:pt x="1311930" y="25145"/>
                </a:lnTo>
                <a:lnTo>
                  <a:pt x="1274586" y="6628"/>
                </a:lnTo>
                <a:lnTo>
                  <a:pt x="1231900" y="0"/>
                </a:lnTo>
                <a:close/>
              </a:path>
            </a:pathLst>
          </a:custGeom>
          <a:solidFill>
            <a:srgbClr val="548ED4"/>
          </a:solidFill>
        </p:spPr>
        <p:txBody>
          <a:bodyPr wrap="square" lIns="0" tIns="0" rIns="0" bIns="0" rtlCol="0">
            <a:noAutofit/>
          </a:bodyPr>
          <a:lstStyle/>
          <a:p>
            <a:endParaRPr dirty="0"/>
          </a:p>
        </p:txBody>
      </p:sp>
      <p:sp>
        <p:nvSpPr>
          <p:cNvPr id="15" name="object 15"/>
          <p:cNvSpPr/>
          <p:nvPr/>
        </p:nvSpPr>
        <p:spPr>
          <a:xfrm>
            <a:off x="2022534" y="2219047"/>
            <a:ext cx="1371600" cy="838200"/>
          </a:xfrm>
          <a:custGeom>
            <a:avLst/>
            <a:gdLst/>
            <a:ahLst/>
            <a:cxnLst/>
            <a:rect l="l" t="t" r="r" b="b"/>
            <a:pathLst>
              <a:path w="1371600" h="838200">
                <a:moveTo>
                  <a:pt x="0" y="139700"/>
                </a:moveTo>
                <a:lnTo>
                  <a:pt x="6628" y="97013"/>
                </a:lnTo>
                <a:lnTo>
                  <a:pt x="25145" y="59669"/>
                </a:lnTo>
                <a:lnTo>
                  <a:pt x="53495" y="29721"/>
                </a:lnTo>
                <a:lnTo>
                  <a:pt x="89623" y="9226"/>
                </a:lnTo>
                <a:lnTo>
                  <a:pt x="131474" y="237"/>
                </a:lnTo>
                <a:lnTo>
                  <a:pt x="1231900" y="0"/>
                </a:lnTo>
                <a:lnTo>
                  <a:pt x="1246595" y="761"/>
                </a:lnTo>
                <a:lnTo>
                  <a:pt x="1287729" y="11581"/>
                </a:lnTo>
                <a:lnTo>
                  <a:pt x="1322836" y="33604"/>
                </a:lnTo>
                <a:lnTo>
                  <a:pt x="1349861" y="64775"/>
                </a:lnTo>
                <a:lnTo>
                  <a:pt x="1366749" y="103039"/>
                </a:lnTo>
                <a:lnTo>
                  <a:pt x="1371600" y="698500"/>
                </a:lnTo>
                <a:lnTo>
                  <a:pt x="1370838" y="713174"/>
                </a:lnTo>
                <a:lnTo>
                  <a:pt x="1360018" y="754275"/>
                </a:lnTo>
                <a:lnTo>
                  <a:pt x="1337995" y="789384"/>
                </a:lnTo>
                <a:lnTo>
                  <a:pt x="1306824" y="816430"/>
                </a:lnTo>
                <a:lnTo>
                  <a:pt x="1268560" y="833341"/>
                </a:lnTo>
                <a:lnTo>
                  <a:pt x="139700" y="838200"/>
                </a:lnTo>
                <a:lnTo>
                  <a:pt x="125004" y="837436"/>
                </a:lnTo>
                <a:lnTo>
                  <a:pt x="83870" y="826599"/>
                </a:lnTo>
                <a:lnTo>
                  <a:pt x="48763" y="804553"/>
                </a:lnTo>
                <a:lnTo>
                  <a:pt x="21738" y="773368"/>
                </a:lnTo>
                <a:lnTo>
                  <a:pt x="4850" y="735117"/>
                </a:lnTo>
                <a:lnTo>
                  <a:pt x="0" y="139700"/>
                </a:lnTo>
                <a:close/>
              </a:path>
            </a:pathLst>
          </a:custGeom>
          <a:ln w="25400">
            <a:solidFill>
              <a:srgbClr val="385D89"/>
            </a:solidFill>
          </a:ln>
        </p:spPr>
        <p:txBody>
          <a:bodyPr wrap="square" lIns="0" tIns="0" rIns="0" bIns="0" rtlCol="0">
            <a:noAutofit/>
          </a:bodyPr>
          <a:lstStyle/>
          <a:p>
            <a:endParaRPr dirty="0"/>
          </a:p>
        </p:txBody>
      </p:sp>
      <p:sp>
        <p:nvSpPr>
          <p:cNvPr id="16" name="object 16"/>
          <p:cNvSpPr txBox="1"/>
          <p:nvPr/>
        </p:nvSpPr>
        <p:spPr>
          <a:xfrm>
            <a:off x="2217351" y="2351762"/>
            <a:ext cx="981075" cy="572770"/>
          </a:xfrm>
          <a:prstGeom prst="rect">
            <a:avLst/>
          </a:prstGeom>
        </p:spPr>
        <p:txBody>
          <a:bodyPr vert="horz" wrap="square" lIns="0" tIns="0" rIns="0" bIns="0" rtlCol="0">
            <a:noAutofit/>
          </a:bodyPr>
          <a:lstStyle/>
          <a:p>
            <a:pPr algn="ctr">
              <a:lnSpc>
                <a:spcPct val="100000"/>
              </a:lnSpc>
            </a:pPr>
            <a:r>
              <a:rPr sz="1800" b="1" spc="-25" dirty="0">
                <a:solidFill>
                  <a:srgbClr val="FFFFFF"/>
                </a:solidFill>
                <a:latin typeface="Calibri"/>
                <a:cs typeface="Calibri"/>
              </a:rPr>
              <a:t>F</a:t>
            </a:r>
            <a:r>
              <a:rPr sz="1800" b="1" spc="0" dirty="0">
                <a:solidFill>
                  <a:srgbClr val="FFFFFF"/>
                </a:solidFill>
                <a:latin typeface="Calibri"/>
                <a:cs typeface="Calibri"/>
              </a:rPr>
              <a:t>easi</a:t>
            </a:r>
            <a:r>
              <a:rPr sz="1800" b="1" spc="5" dirty="0">
                <a:solidFill>
                  <a:srgbClr val="FFFFFF"/>
                </a:solidFill>
                <a:latin typeface="Calibri"/>
                <a:cs typeface="Calibri"/>
              </a:rPr>
              <a:t>b</a:t>
            </a:r>
            <a:r>
              <a:rPr sz="1800" b="1" spc="-20" dirty="0">
                <a:solidFill>
                  <a:srgbClr val="FFFFFF"/>
                </a:solidFill>
                <a:latin typeface="Calibri"/>
                <a:cs typeface="Calibri"/>
              </a:rPr>
              <a:t>il</a:t>
            </a:r>
            <a:r>
              <a:rPr sz="1800" b="1" spc="0" dirty="0">
                <a:solidFill>
                  <a:srgbClr val="FFFFFF"/>
                </a:solidFill>
                <a:latin typeface="Calibri"/>
                <a:cs typeface="Calibri"/>
              </a:rPr>
              <a:t>ity</a:t>
            </a:r>
            <a:endParaRPr sz="1800" dirty="0">
              <a:latin typeface="Calibri"/>
              <a:cs typeface="Calibri"/>
            </a:endParaRPr>
          </a:p>
          <a:p>
            <a:pPr marL="1270" algn="ctr">
              <a:lnSpc>
                <a:spcPct val="100000"/>
              </a:lnSpc>
            </a:pPr>
            <a:r>
              <a:rPr sz="1800" b="1" spc="-10" dirty="0">
                <a:solidFill>
                  <a:srgbClr val="FFFFFF"/>
                </a:solidFill>
                <a:latin typeface="Calibri"/>
                <a:cs typeface="Calibri"/>
              </a:rPr>
              <a:t>Stu</a:t>
            </a:r>
            <a:r>
              <a:rPr sz="1800" b="1" spc="0" dirty="0">
                <a:solidFill>
                  <a:srgbClr val="FFFFFF"/>
                </a:solidFill>
                <a:latin typeface="Calibri"/>
                <a:cs typeface="Calibri"/>
              </a:rPr>
              <a:t>d</a:t>
            </a:r>
            <a:r>
              <a:rPr sz="1800" b="1" spc="-10" dirty="0">
                <a:solidFill>
                  <a:srgbClr val="FFFFFF"/>
                </a:solidFill>
                <a:latin typeface="Calibri"/>
                <a:cs typeface="Calibri"/>
              </a:rPr>
              <a:t>y</a:t>
            </a:r>
            <a:endParaRPr sz="1800" dirty="0">
              <a:latin typeface="Calibri"/>
              <a:cs typeface="Calibri"/>
            </a:endParaRPr>
          </a:p>
        </p:txBody>
      </p:sp>
      <p:sp>
        <p:nvSpPr>
          <p:cNvPr id="17" name="object 17"/>
          <p:cNvSpPr/>
          <p:nvPr/>
        </p:nvSpPr>
        <p:spPr>
          <a:xfrm>
            <a:off x="3051234" y="3114929"/>
            <a:ext cx="1371600" cy="838200"/>
          </a:xfrm>
          <a:custGeom>
            <a:avLst/>
            <a:gdLst/>
            <a:ahLst/>
            <a:cxnLst/>
            <a:rect l="l" t="t" r="r" b="b"/>
            <a:pathLst>
              <a:path w="1371600" h="838200">
                <a:moveTo>
                  <a:pt x="1231900" y="0"/>
                </a:moveTo>
                <a:lnTo>
                  <a:pt x="131474" y="238"/>
                </a:lnTo>
                <a:lnTo>
                  <a:pt x="89623" y="9241"/>
                </a:lnTo>
                <a:lnTo>
                  <a:pt x="53495" y="29760"/>
                </a:lnTo>
                <a:lnTo>
                  <a:pt x="25145" y="59724"/>
                </a:lnTo>
                <a:lnTo>
                  <a:pt x="6628" y="97061"/>
                </a:lnTo>
                <a:lnTo>
                  <a:pt x="0" y="139700"/>
                </a:lnTo>
                <a:lnTo>
                  <a:pt x="237" y="706725"/>
                </a:lnTo>
                <a:lnTo>
                  <a:pt x="9226" y="748576"/>
                </a:lnTo>
                <a:lnTo>
                  <a:pt x="29721" y="784704"/>
                </a:lnTo>
                <a:lnTo>
                  <a:pt x="59669" y="813054"/>
                </a:lnTo>
                <a:lnTo>
                  <a:pt x="97013" y="831571"/>
                </a:lnTo>
                <a:lnTo>
                  <a:pt x="139700" y="838200"/>
                </a:lnTo>
                <a:lnTo>
                  <a:pt x="1240113" y="837962"/>
                </a:lnTo>
                <a:lnTo>
                  <a:pt x="1281925" y="828973"/>
                </a:lnTo>
                <a:lnTo>
                  <a:pt x="1318050" y="808478"/>
                </a:lnTo>
                <a:lnTo>
                  <a:pt x="1346419" y="778530"/>
                </a:lnTo>
                <a:lnTo>
                  <a:pt x="1364959" y="741186"/>
                </a:lnTo>
                <a:lnTo>
                  <a:pt x="1371600" y="698500"/>
                </a:lnTo>
                <a:lnTo>
                  <a:pt x="1371361" y="131486"/>
                </a:lnTo>
                <a:lnTo>
                  <a:pt x="1362358" y="89674"/>
                </a:lnTo>
                <a:lnTo>
                  <a:pt x="1341839" y="53549"/>
                </a:lnTo>
                <a:lnTo>
                  <a:pt x="1311875" y="25180"/>
                </a:lnTo>
                <a:lnTo>
                  <a:pt x="1274538" y="6640"/>
                </a:lnTo>
                <a:lnTo>
                  <a:pt x="1231900" y="0"/>
                </a:lnTo>
                <a:close/>
              </a:path>
            </a:pathLst>
          </a:custGeom>
          <a:solidFill>
            <a:srgbClr val="548ED4"/>
          </a:solidFill>
        </p:spPr>
        <p:txBody>
          <a:bodyPr wrap="square" lIns="0" tIns="0" rIns="0" bIns="0" rtlCol="0">
            <a:noAutofit/>
          </a:bodyPr>
          <a:lstStyle/>
          <a:p>
            <a:endParaRPr dirty="0"/>
          </a:p>
        </p:txBody>
      </p:sp>
      <p:sp>
        <p:nvSpPr>
          <p:cNvPr id="18" name="object 18"/>
          <p:cNvSpPr/>
          <p:nvPr/>
        </p:nvSpPr>
        <p:spPr>
          <a:xfrm>
            <a:off x="3051234" y="3114929"/>
            <a:ext cx="1371600" cy="838200"/>
          </a:xfrm>
          <a:custGeom>
            <a:avLst/>
            <a:gdLst/>
            <a:ahLst/>
            <a:cxnLst/>
            <a:rect l="l" t="t" r="r" b="b"/>
            <a:pathLst>
              <a:path w="1371600" h="838200">
                <a:moveTo>
                  <a:pt x="0" y="139700"/>
                </a:moveTo>
                <a:lnTo>
                  <a:pt x="6628" y="97061"/>
                </a:lnTo>
                <a:lnTo>
                  <a:pt x="25145" y="59724"/>
                </a:lnTo>
                <a:lnTo>
                  <a:pt x="53495" y="29760"/>
                </a:lnTo>
                <a:lnTo>
                  <a:pt x="89623" y="9241"/>
                </a:lnTo>
                <a:lnTo>
                  <a:pt x="131474" y="238"/>
                </a:lnTo>
                <a:lnTo>
                  <a:pt x="1231900" y="0"/>
                </a:lnTo>
                <a:lnTo>
                  <a:pt x="1246574" y="763"/>
                </a:lnTo>
                <a:lnTo>
                  <a:pt x="1287675" y="11600"/>
                </a:lnTo>
                <a:lnTo>
                  <a:pt x="1322784" y="33646"/>
                </a:lnTo>
                <a:lnTo>
                  <a:pt x="1349830" y="64831"/>
                </a:lnTo>
                <a:lnTo>
                  <a:pt x="1366741" y="103082"/>
                </a:lnTo>
                <a:lnTo>
                  <a:pt x="1371600" y="698500"/>
                </a:lnTo>
                <a:lnTo>
                  <a:pt x="1370836" y="713195"/>
                </a:lnTo>
                <a:lnTo>
                  <a:pt x="1359999" y="754329"/>
                </a:lnTo>
                <a:lnTo>
                  <a:pt x="1337953" y="789436"/>
                </a:lnTo>
                <a:lnTo>
                  <a:pt x="1306768" y="816461"/>
                </a:lnTo>
                <a:lnTo>
                  <a:pt x="1268517" y="833349"/>
                </a:lnTo>
                <a:lnTo>
                  <a:pt x="139700" y="838200"/>
                </a:lnTo>
                <a:lnTo>
                  <a:pt x="125004" y="837438"/>
                </a:lnTo>
                <a:lnTo>
                  <a:pt x="83870" y="826618"/>
                </a:lnTo>
                <a:lnTo>
                  <a:pt x="48763" y="804595"/>
                </a:lnTo>
                <a:lnTo>
                  <a:pt x="21738" y="773424"/>
                </a:lnTo>
                <a:lnTo>
                  <a:pt x="4850" y="735160"/>
                </a:lnTo>
                <a:lnTo>
                  <a:pt x="0" y="139700"/>
                </a:lnTo>
                <a:close/>
              </a:path>
            </a:pathLst>
          </a:custGeom>
          <a:ln w="25400">
            <a:solidFill>
              <a:srgbClr val="385D89"/>
            </a:solidFill>
          </a:ln>
        </p:spPr>
        <p:txBody>
          <a:bodyPr wrap="square" lIns="0" tIns="0" rIns="0" bIns="0" rtlCol="0">
            <a:noAutofit/>
          </a:bodyPr>
          <a:lstStyle/>
          <a:p>
            <a:endParaRPr dirty="0"/>
          </a:p>
        </p:txBody>
      </p:sp>
      <p:sp>
        <p:nvSpPr>
          <p:cNvPr id="19" name="object 19"/>
          <p:cNvSpPr txBox="1"/>
          <p:nvPr/>
        </p:nvSpPr>
        <p:spPr>
          <a:xfrm>
            <a:off x="3238431" y="3244956"/>
            <a:ext cx="996950" cy="573405"/>
          </a:xfrm>
          <a:prstGeom prst="rect">
            <a:avLst/>
          </a:prstGeom>
        </p:spPr>
        <p:txBody>
          <a:bodyPr vert="horz" wrap="square" lIns="0" tIns="0" rIns="0" bIns="0" rtlCol="0">
            <a:noAutofit/>
          </a:bodyPr>
          <a:lstStyle/>
          <a:p>
            <a:pPr marL="178435" marR="12700" indent="-166370">
              <a:lnSpc>
                <a:spcPct val="100099"/>
              </a:lnSpc>
            </a:pPr>
            <a:r>
              <a:rPr sz="1800" b="1" spc="-10" dirty="0">
                <a:solidFill>
                  <a:srgbClr val="FFFFFF"/>
                </a:solidFill>
                <a:latin typeface="Calibri"/>
                <a:cs typeface="Calibri"/>
              </a:rPr>
              <a:t>Sc</a:t>
            </a:r>
            <a:r>
              <a:rPr sz="1800" b="1" spc="-5" dirty="0">
                <a:solidFill>
                  <a:srgbClr val="FFFFFF"/>
                </a:solidFill>
                <a:latin typeface="Calibri"/>
                <a:cs typeface="Calibri"/>
              </a:rPr>
              <a:t>h</a:t>
            </a:r>
            <a:r>
              <a:rPr sz="1800" b="1" spc="0" dirty="0">
                <a:solidFill>
                  <a:srgbClr val="FFFFFF"/>
                </a:solidFill>
                <a:latin typeface="Calibri"/>
                <a:cs typeface="Calibri"/>
              </a:rPr>
              <a:t>em</a:t>
            </a:r>
            <a:r>
              <a:rPr sz="1800" b="1" spc="-15" dirty="0">
                <a:solidFill>
                  <a:srgbClr val="FFFFFF"/>
                </a:solidFill>
                <a:latin typeface="Calibri"/>
                <a:cs typeface="Calibri"/>
              </a:rPr>
              <a:t>a</a:t>
            </a:r>
            <a:r>
              <a:rPr sz="1800" b="1" spc="-10" dirty="0">
                <a:solidFill>
                  <a:srgbClr val="FFFFFF"/>
                </a:solidFill>
                <a:latin typeface="Calibri"/>
                <a:cs typeface="Calibri"/>
              </a:rPr>
              <a:t>tic</a:t>
            </a:r>
            <a:r>
              <a:rPr sz="1800" b="1" spc="-5" dirty="0">
                <a:solidFill>
                  <a:srgbClr val="FFFFFF"/>
                </a:solidFill>
                <a:latin typeface="Calibri"/>
                <a:cs typeface="Calibri"/>
              </a:rPr>
              <a:t> De</a:t>
            </a:r>
            <a:r>
              <a:rPr sz="1800" b="1" spc="-10" dirty="0">
                <a:solidFill>
                  <a:srgbClr val="FFFFFF"/>
                </a:solidFill>
                <a:latin typeface="Calibri"/>
                <a:cs typeface="Calibri"/>
              </a:rPr>
              <a:t>sign</a:t>
            </a:r>
            <a:endParaRPr sz="1800" dirty="0">
              <a:latin typeface="Calibri"/>
              <a:cs typeface="Calibri"/>
            </a:endParaRPr>
          </a:p>
        </p:txBody>
      </p:sp>
      <p:sp>
        <p:nvSpPr>
          <p:cNvPr id="20" name="object 20"/>
          <p:cNvSpPr/>
          <p:nvPr/>
        </p:nvSpPr>
        <p:spPr>
          <a:xfrm>
            <a:off x="4043738" y="4114800"/>
            <a:ext cx="1371600" cy="838200"/>
          </a:xfrm>
          <a:custGeom>
            <a:avLst/>
            <a:gdLst/>
            <a:ahLst/>
            <a:cxnLst/>
            <a:rect l="l" t="t" r="r" b="b"/>
            <a:pathLst>
              <a:path w="1371600" h="838200">
                <a:moveTo>
                  <a:pt x="1231900" y="0"/>
                </a:moveTo>
                <a:lnTo>
                  <a:pt x="131486" y="237"/>
                </a:lnTo>
                <a:lnTo>
                  <a:pt x="89674" y="9226"/>
                </a:lnTo>
                <a:lnTo>
                  <a:pt x="53549" y="29721"/>
                </a:lnTo>
                <a:lnTo>
                  <a:pt x="25180" y="59669"/>
                </a:lnTo>
                <a:lnTo>
                  <a:pt x="6640" y="97013"/>
                </a:lnTo>
                <a:lnTo>
                  <a:pt x="0" y="139700"/>
                </a:lnTo>
                <a:lnTo>
                  <a:pt x="238" y="706713"/>
                </a:lnTo>
                <a:lnTo>
                  <a:pt x="9241" y="748525"/>
                </a:lnTo>
                <a:lnTo>
                  <a:pt x="29760" y="784650"/>
                </a:lnTo>
                <a:lnTo>
                  <a:pt x="59724" y="813019"/>
                </a:lnTo>
                <a:lnTo>
                  <a:pt x="97061" y="831559"/>
                </a:lnTo>
                <a:lnTo>
                  <a:pt x="139700" y="838200"/>
                </a:lnTo>
                <a:lnTo>
                  <a:pt x="1240125" y="837961"/>
                </a:lnTo>
                <a:lnTo>
                  <a:pt x="1281976" y="828958"/>
                </a:lnTo>
                <a:lnTo>
                  <a:pt x="1318104" y="808439"/>
                </a:lnTo>
                <a:lnTo>
                  <a:pt x="1346454" y="778475"/>
                </a:lnTo>
                <a:lnTo>
                  <a:pt x="1364971" y="741138"/>
                </a:lnTo>
                <a:lnTo>
                  <a:pt x="1371600" y="698500"/>
                </a:lnTo>
                <a:lnTo>
                  <a:pt x="1371362" y="131474"/>
                </a:lnTo>
                <a:lnTo>
                  <a:pt x="1362373" y="89623"/>
                </a:lnTo>
                <a:lnTo>
                  <a:pt x="1341878" y="53495"/>
                </a:lnTo>
                <a:lnTo>
                  <a:pt x="1311930" y="25145"/>
                </a:lnTo>
                <a:lnTo>
                  <a:pt x="1274586" y="6628"/>
                </a:lnTo>
                <a:lnTo>
                  <a:pt x="1231900" y="0"/>
                </a:lnTo>
                <a:close/>
              </a:path>
            </a:pathLst>
          </a:custGeom>
          <a:solidFill>
            <a:srgbClr val="548ED4"/>
          </a:solidFill>
        </p:spPr>
        <p:txBody>
          <a:bodyPr wrap="square" lIns="0" tIns="0" rIns="0" bIns="0" rtlCol="0">
            <a:noAutofit/>
          </a:bodyPr>
          <a:lstStyle/>
          <a:p>
            <a:endParaRPr dirty="0"/>
          </a:p>
        </p:txBody>
      </p:sp>
      <p:sp>
        <p:nvSpPr>
          <p:cNvPr id="21" name="object 21"/>
          <p:cNvSpPr/>
          <p:nvPr/>
        </p:nvSpPr>
        <p:spPr>
          <a:xfrm>
            <a:off x="914400" y="1295400"/>
            <a:ext cx="1371600" cy="838200"/>
          </a:xfrm>
          <a:custGeom>
            <a:avLst/>
            <a:gdLst/>
            <a:ahLst/>
            <a:cxnLst/>
            <a:rect l="l" t="t" r="r" b="b"/>
            <a:pathLst>
              <a:path w="1371600" h="838200">
                <a:moveTo>
                  <a:pt x="0" y="139700"/>
                </a:moveTo>
                <a:lnTo>
                  <a:pt x="6640" y="97013"/>
                </a:lnTo>
                <a:lnTo>
                  <a:pt x="25180" y="59669"/>
                </a:lnTo>
                <a:lnTo>
                  <a:pt x="53549" y="29721"/>
                </a:lnTo>
                <a:lnTo>
                  <a:pt x="89674" y="9226"/>
                </a:lnTo>
                <a:lnTo>
                  <a:pt x="131486" y="237"/>
                </a:lnTo>
                <a:lnTo>
                  <a:pt x="1231900" y="0"/>
                </a:lnTo>
                <a:lnTo>
                  <a:pt x="1246595" y="761"/>
                </a:lnTo>
                <a:lnTo>
                  <a:pt x="1287729" y="11581"/>
                </a:lnTo>
                <a:lnTo>
                  <a:pt x="1322836" y="33604"/>
                </a:lnTo>
                <a:lnTo>
                  <a:pt x="1349861" y="64775"/>
                </a:lnTo>
                <a:lnTo>
                  <a:pt x="1366749" y="103039"/>
                </a:lnTo>
                <a:lnTo>
                  <a:pt x="1371600" y="698500"/>
                </a:lnTo>
                <a:lnTo>
                  <a:pt x="1370838" y="713174"/>
                </a:lnTo>
                <a:lnTo>
                  <a:pt x="1360018" y="754275"/>
                </a:lnTo>
                <a:lnTo>
                  <a:pt x="1337995" y="789384"/>
                </a:lnTo>
                <a:lnTo>
                  <a:pt x="1306824" y="816430"/>
                </a:lnTo>
                <a:lnTo>
                  <a:pt x="1268560" y="833341"/>
                </a:lnTo>
                <a:lnTo>
                  <a:pt x="139700" y="838200"/>
                </a:lnTo>
                <a:lnTo>
                  <a:pt x="125025" y="837436"/>
                </a:lnTo>
                <a:lnTo>
                  <a:pt x="83924" y="826599"/>
                </a:lnTo>
                <a:lnTo>
                  <a:pt x="48815" y="804553"/>
                </a:lnTo>
                <a:lnTo>
                  <a:pt x="21769" y="773368"/>
                </a:lnTo>
                <a:lnTo>
                  <a:pt x="4858" y="735117"/>
                </a:lnTo>
                <a:lnTo>
                  <a:pt x="0" y="139700"/>
                </a:lnTo>
                <a:close/>
              </a:path>
            </a:pathLst>
          </a:custGeom>
          <a:ln w="25400">
            <a:solidFill>
              <a:srgbClr val="385D89"/>
            </a:solidFill>
          </a:ln>
        </p:spPr>
        <p:txBody>
          <a:bodyPr wrap="square" lIns="0" tIns="0" rIns="0" bIns="0" rtlCol="0">
            <a:noAutofit/>
          </a:bodyPr>
          <a:lstStyle/>
          <a:p>
            <a:endParaRPr dirty="0"/>
          </a:p>
        </p:txBody>
      </p:sp>
      <p:sp>
        <p:nvSpPr>
          <p:cNvPr id="22" name="object 22"/>
          <p:cNvSpPr txBox="1"/>
          <p:nvPr/>
        </p:nvSpPr>
        <p:spPr>
          <a:xfrm>
            <a:off x="4336347" y="4245609"/>
            <a:ext cx="787400" cy="572770"/>
          </a:xfrm>
          <a:prstGeom prst="rect">
            <a:avLst/>
          </a:prstGeom>
        </p:spPr>
        <p:txBody>
          <a:bodyPr vert="horz" wrap="square" lIns="0" tIns="0" rIns="0" bIns="0" rtlCol="0">
            <a:noAutofit/>
          </a:bodyPr>
          <a:lstStyle/>
          <a:p>
            <a:pPr marL="56515">
              <a:lnSpc>
                <a:spcPct val="100000"/>
              </a:lnSpc>
            </a:pPr>
            <a:r>
              <a:rPr sz="1800" b="1" dirty="0">
                <a:solidFill>
                  <a:srgbClr val="FFFFFF"/>
                </a:solidFill>
                <a:latin typeface="Calibri"/>
                <a:cs typeface="Calibri"/>
              </a:rPr>
              <a:t>P</a:t>
            </a:r>
            <a:r>
              <a:rPr sz="1800" b="1" spc="-30" dirty="0">
                <a:solidFill>
                  <a:srgbClr val="FFFFFF"/>
                </a:solidFill>
                <a:latin typeface="Calibri"/>
                <a:cs typeface="Calibri"/>
              </a:rPr>
              <a:t>r</a:t>
            </a:r>
            <a:r>
              <a:rPr sz="1800" b="1" spc="0" dirty="0">
                <a:solidFill>
                  <a:srgbClr val="FFFFFF"/>
                </a:solidFill>
                <a:latin typeface="Calibri"/>
                <a:cs typeface="Calibri"/>
              </a:rPr>
              <a:t>oject</a:t>
            </a:r>
            <a:endParaRPr sz="1800" dirty="0">
              <a:latin typeface="Calibri"/>
              <a:cs typeface="Calibri"/>
            </a:endParaRPr>
          </a:p>
          <a:p>
            <a:pPr marL="12700">
              <a:lnSpc>
                <a:spcPct val="100000"/>
              </a:lnSpc>
            </a:pPr>
            <a:r>
              <a:rPr sz="1800" b="1" spc="-10" dirty="0">
                <a:solidFill>
                  <a:srgbClr val="FFFFFF"/>
                </a:solidFill>
                <a:latin typeface="Calibri"/>
                <a:cs typeface="Calibri"/>
              </a:rPr>
              <a:t>F</a:t>
            </a:r>
            <a:r>
              <a:rPr sz="1800" b="1" spc="-5" dirty="0">
                <a:solidFill>
                  <a:srgbClr val="FFFFFF"/>
                </a:solidFill>
                <a:latin typeface="Calibri"/>
                <a:cs typeface="Calibri"/>
              </a:rPr>
              <a:t>u</a:t>
            </a:r>
            <a:r>
              <a:rPr sz="1800" b="1" spc="-10" dirty="0">
                <a:solidFill>
                  <a:srgbClr val="FFFFFF"/>
                </a:solidFill>
                <a:latin typeface="Calibri"/>
                <a:cs typeface="Calibri"/>
              </a:rPr>
              <a:t>nding</a:t>
            </a:r>
            <a:endParaRPr sz="1800" dirty="0">
              <a:latin typeface="Calibri"/>
              <a:cs typeface="Calibri"/>
            </a:endParaRPr>
          </a:p>
        </p:txBody>
      </p:sp>
      <p:sp>
        <p:nvSpPr>
          <p:cNvPr id="32" name="object 32"/>
          <p:cNvSpPr/>
          <p:nvPr/>
        </p:nvSpPr>
        <p:spPr>
          <a:xfrm>
            <a:off x="3365559" y="3953128"/>
            <a:ext cx="714501" cy="661771"/>
          </a:xfrm>
          <a:custGeom>
            <a:avLst/>
            <a:gdLst/>
            <a:ahLst/>
            <a:cxnLst/>
            <a:rect l="l" t="t" r="r" b="b"/>
            <a:pathLst>
              <a:path w="714501" h="661771">
                <a:moveTo>
                  <a:pt x="665528" y="504825"/>
                </a:moveTo>
                <a:lnTo>
                  <a:pt x="657733" y="504825"/>
                </a:lnTo>
                <a:lnTo>
                  <a:pt x="657733" y="561975"/>
                </a:lnTo>
                <a:lnTo>
                  <a:pt x="552101" y="561975"/>
                </a:lnTo>
                <a:lnTo>
                  <a:pt x="471932" y="608711"/>
                </a:lnTo>
                <a:lnTo>
                  <a:pt x="462957" y="617020"/>
                </a:lnTo>
                <a:lnTo>
                  <a:pt x="458341" y="627909"/>
                </a:lnTo>
                <a:lnTo>
                  <a:pt x="458489" y="639784"/>
                </a:lnTo>
                <a:lnTo>
                  <a:pt x="467203" y="652209"/>
                </a:lnTo>
                <a:lnTo>
                  <a:pt x="477211" y="659431"/>
                </a:lnTo>
                <a:lnTo>
                  <a:pt x="487729" y="661771"/>
                </a:lnTo>
                <a:lnTo>
                  <a:pt x="497973" y="659552"/>
                </a:lnTo>
                <a:lnTo>
                  <a:pt x="500761" y="658114"/>
                </a:lnTo>
                <a:lnTo>
                  <a:pt x="665528" y="561975"/>
                </a:lnTo>
                <a:lnTo>
                  <a:pt x="657733" y="561975"/>
                </a:lnTo>
                <a:lnTo>
                  <a:pt x="665563" y="561954"/>
                </a:lnTo>
                <a:lnTo>
                  <a:pt x="714501" y="533400"/>
                </a:lnTo>
                <a:lnTo>
                  <a:pt x="665528" y="504825"/>
                </a:lnTo>
                <a:close/>
              </a:path>
              <a:path w="714501" h="661771">
                <a:moveTo>
                  <a:pt x="601108" y="533405"/>
                </a:moveTo>
                <a:lnTo>
                  <a:pt x="552136" y="561954"/>
                </a:lnTo>
                <a:lnTo>
                  <a:pt x="657733" y="561975"/>
                </a:lnTo>
                <a:lnTo>
                  <a:pt x="657733" y="558165"/>
                </a:lnTo>
                <a:lnTo>
                  <a:pt x="643382" y="558165"/>
                </a:lnTo>
                <a:lnTo>
                  <a:pt x="601108" y="533405"/>
                </a:lnTo>
                <a:close/>
              </a:path>
              <a:path w="714501" h="661771">
                <a:moveTo>
                  <a:pt x="57150" y="0"/>
                </a:moveTo>
                <a:lnTo>
                  <a:pt x="0" y="0"/>
                </a:lnTo>
                <a:lnTo>
                  <a:pt x="1" y="533405"/>
                </a:lnTo>
                <a:lnTo>
                  <a:pt x="3493" y="547130"/>
                </a:lnTo>
                <a:lnTo>
                  <a:pt x="12742" y="557206"/>
                </a:lnTo>
                <a:lnTo>
                  <a:pt x="25903" y="561852"/>
                </a:lnTo>
                <a:lnTo>
                  <a:pt x="552136" y="561954"/>
                </a:lnTo>
                <a:lnTo>
                  <a:pt x="601108" y="533405"/>
                </a:lnTo>
                <a:lnTo>
                  <a:pt x="57150" y="533400"/>
                </a:lnTo>
                <a:lnTo>
                  <a:pt x="28575" y="504825"/>
                </a:lnTo>
                <a:lnTo>
                  <a:pt x="57150" y="504825"/>
                </a:lnTo>
                <a:lnTo>
                  <a:pt x="57150" y="0"/>
                </a:lnTo>
                <a:close/>
              </a:path>
              <a:path w="714501" h="661771">
                <a:moveTo>
                  <a:pt x="643382" y="508762"/>
                </a:moveTo>
                <a:lnTo>
                  <a:pt x="601108" y="533405"/>
                </a:lnTo>
                <a:lnTo>
                  <a:pt x="643382" y="558165"/>
                </a:lnTo>
                <a:lnTo>
                  <a:pt x="643382" y="508762"/>
                </a:lnTo>
                <a:close/>
              </a:path>
              <a:path w="714501" h="661771">
                <a:moveTo>
                  <a:pt x="657733" y="508762"/>
                </a:moveTo>
                <a:lnTo>
                  <a:pt x="643382" y="508762"/>
                </a:lnTo>
                <a:lnTo>
                  <a:pt x="643382" y="558165"/>
                </a:lnTo>
                <a:lnTo>
                  <a:pt x="657733" y="558165"/>
                </a:lnTo>
                <a:lnTo>
                  <a:pt x="657733" y="508762"/>
                </a:lnTo>
                <a:close/>
              </a:path>
              <a:path w="714501" h="661771">
                <a:moveTo>
                  <a:pt x="489145" y="404961"/>
                </a:moveTo>
                <a:lnTo>
                  <a:pt x="477399" y="406285"/>
                </a:lnTo>
                <a:lnTo>
                  <a:pt x="467116" y="412252"/>
                </a:lnTo>
                <a:lnTo>
                  <a:pt x="460671" y="425700"/>
                </a:lnTo>
                <a:lnTo>
                  <a:pt x="459195" y="437744"/>
                </a:lnTo>
                <a:lnTo>
                  <a:pt x="462052" y="447929"/>
                </a:lnTo>
                <a:lnTo>
                  <a:pt x="468607" y="455801"/>
                </a:lnTo>
                <a:lnTo>
                  <a:pt x="601118" y="533400"/>
                </a:lnTo>
                <a:lnTo>
                  <a:pt x="643382" y="508762"/>
                </a:lnTo>
                <a:lnTo>
                  <a:pt x="657733" y="508762"/>
                </a:lnTo>
                <a:lnTo>
                  <a:pt x="657733" y="504825"/>
                </a:lnTo>
                <a:lnTo>
                  <a:pt x="665528" y="504825"/>
                </a:lnTo>
                <a:lnTo>
                  <a:pt x="500761" y="408686"/>
                </a:lnTo>
                <a:lnTo>
                  <a:pt x="489145" y="404961"/>
                </a:lnTo>
                <a:close/>
              </a:path>
              <a:path w="714501" h="661771">
                <a:moveTo>
                  <a:pt x="57150" y="504825"/>
                </a:moveTo>
                <a:lnTo>
                  <a:pt x="28575" y="504825"/>
                </a:lnTo>
                <a:lnTo>
                  <a:pt x="57150" y="533400"/>
                </a:lnTo>
                <a:lnTo>
                  <a:pt x="57150" y="504825"/>
                </a:lnTo>
                <a:close/>
              </a:path>
              <a:path w="714501" h="661771">
                <a:moveTo>
                  <a:pt x="552310" y="504825"/>
                </a:moveTo>
                <a:lnTo>
                  <a:pt x="57150" y="504825"/>
                </a:lnTo>
                <a:lnTo>
                  <a:pt x="57150" y="533400"/>
                </a:lnTo>
                <a:lnTo>
                  <a:pt x="601098" y="533400"/>
                </a:lnTo>
                <a:lnTo>
                  <a:pt x="552310" y="504825"/>
                </a:lnTo>
                <a:close/>
              </a:path>
            </a:pathLst>
          </a:custGeom>
          <a:solidFill>
            <a:srgbClr val="497DBA"/>
          </a:solidFill>
        </p:spPr>
        <p:txBody>
          <a:bodyPr wrap="square" lIns="0" tIns="0" rIns="0" bIns="0" rtlCol="0">
            <a:noAutofit/>
          </a:bodyPr>
          <a:lstStyle/>
          <a:p>
            <a:endParaRP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object 11"/>
          <p:cNvSpPr/>
          <p:nvPr/>
        </p:nvSpPr>
        <p:spPr>
          <a:xfrm>
            <a:off x="4038550" y="4114800"/>
            <a:ext cx="1371650" cy="838200"/>
          </a:xfrm>
          <a:custGeom>
            <a:avLst/>
            <a:gdLst/>
            <a:ahLst/>
            <a:cxnLst/>
            <a:rect l="l" t="t" r="r" b="b"/>
            <a:pathLst>
              <a:path w="1371650" h="838200">
                <a:moveTo>
                  <a:pt x="0" y="139700"/>
                </a:moveTo>
                <a:lnTo>
                  <a:pt x="6632" y="97068"/>
                </a:lnTo>
                <a:lnTo>
                  <a:pt x="25157" y="59736"/>
                </a:lnTo>
                <a:lnTo>
                  <a:pt x="53514" y="29774"/>
                </a:lnTo>
                <a:lnTo>
                  <a:pt x="89643" y="9252"/>
                </a:lnTo>
                <a:lnTo>
                  <a:pt x="131486" y="240"/>
                </a:lnTo>
                <a:lnTo>
                  <a:pt x="1231950" y="0"/>
                </a:lnTo>
                <a:lnTo>
                  <a:pt x="1246624" y="763"/>
                </a:lnTo>
                <a:lnTo>
                  <a:pt x="1287726" y="11600"/>
                </a:lnTo>
                <a:lnTo>
                  <a:pt x="1322835" y="33646"/>
                </a:lnTo>
                <a:lnTo>
                  <a:pt x="1349881" y="64831"/>
                </a:lnTo>
                <a:lnTo>
                  <a:pt x="1366792" y="103082"/>
                </a:lnTo>
                <a:lnTo>
                  <a:pt x="1371650" y="698500"/>
                </a:lnTo>
                <a:lnTo>
                  <a:pt x="1370887" y="713195"/>
                </a:lnTo>
                <a:lnTo>
                  <a:pt x="1360050" y="754329"/>
                </a:lnTo>
                <a:lnTo>
                  <a:pt x="1338003" y="789436"/>
                </a:lnTo>
                <a:lnTo>
                  <a:pt x="1306819" y="816461"/>
                </a:lnTo>
                <a:lnTo>
                  <a:pt x="1268568" y="833349"/>
                </a:lnTo>
                <a:lnTo>
                  <a:pt x="139750" y="838200"/>
                </a:lnTo>
                <a:lnTo>
                  <a:pt x="125059" y="837438"/>
                </a:lnTo>
                <a:lnTo>
                  <a:pt x="83927" y="826622"/>
                </a:lnTo>
                <a:lnTo>
                  <a:pt x="48810" y="804607"/>
                </a:lnTo>
                <a:lnTo>
                  <a:pt x="21769" y="773446"/>
                </a:lnTo>
                <a:lnTo>
                  <a:pt x="4863" y="735193"/>
                </a:lnTo>
                <a:lnTo>
                  <a:pt x="0" y="139700"/>
                </a:lnTo>
                <a:close/>
              </a:path>
            </a:pathLst>
          </a:custGeom>
          <a:ln w="57150">
            <a:solidFill>
              <a:srgbClr val="FF0000"/>
            </a:solidFill>
          </a:ln>
        </p:spPr>
        <p:txBody>
          <a:bodyPr wrap="square" lIns="0" tIns="0" rIns="0" bIns="0" rtlCol="0">
            <a:noAutofit/>
          </a:bodyPr>
          <a:lstStyle/>
          <a:p>
            <a:endParaRPr dirty="0"/>
          </a:p>
        </p:txBody>
      </p:sp>
      <p:sp>
        <p:nvSpPr>
          <p:cNvPr id="62" name="object 23">
            <a:extLst>
              <a:ext uri="{FF2B5EF4-FFF2-40B4-BE49-F238E27FC236}">
                <a16:creationId xmlns:a16="http://schemas.microsoft.com/office/drawing/2014/main" id="{6F84212C-4AB8-49C7-ACA7-206C0B18D5F8}"/>
              </a:ext>
            </a:extLst>
          </p:cNvPr>
          <p:cNvSpPr/>
          <p:nvPr/>
        </p:nvSpPr>
        <p:spPr>
          <a:xfrm>
            <a:off x="4724400" y="5105400"/>
            <a:ext cx="1905511" cy="398272"/>
          </a:xfrm>
          <a:custGeom>
            <a:avLst/>
            <a:gdLst/>
            <a:ahLst/>
            <a:cxnLst/>
            <a:rect l="l" t="t" r="r" b="b"/>
            <a:pathLst>
              <a:path w="1256792" h="398272">
                <a:moveTo>
                  <a:pt x="1190370" y="0"/>
                </a:moveTo>
                <a:lnTo>
                  <a:pt x="60573" y="244"/>
                </a:lnTo>
                <a:lnTo>
                  <a:pt x="22498" y="16562"/>
                </a:lnTo>
                <a:lnTo>
                  <a:pt x="1576" y="51959"/>
                </a:lnTo>
                <a:lnTo>
                  <a:pt x="0" y="66420"/>
                </a:lnTo>
                <a:lnTo>
                  <a:pt x="235" y="337600"/>
                </a:lnTo>
                <a:lnTo>
                  <a:pt x="16515" y="375733"/>
                </a:lnTo>
                <a:lnTo>
                  <a:pt x="51864" y="396692"/>
                </a:lnTo>
                <a:lnTo>
                  <a:pt x="66293" y="398272"/>
                </a:lnTo>
                <a:lnTo>
                  <a:pt x="1196110" y="398027"/>
                </a:lnTo>
                <a:lnTo>
                  <a:pt x="1234272" y="381721"/>
                </a:lnTo>
                <a:lnTo>
                  <a:pt x="1255215" y="346394"/>
                </a:lnTo>
                <a:lnTo>
                  <a:pt x="1256791" y="331978"/>
                </a:lnTo>
                <a:lnTo>
                  <a:pt x="1256539" y="60584"/>
                </a:lnTo>
                <a:lnTo>
                  <a:pt x="1240194" y="22479"/>
                </a:lnTo>
                <a:lnTo>
                  <a:pt x="1204818" y="1573"/>
                </a:lnTo>
                <a:lnTo>
                  <a:pt x="1190370" y="0"/>
                </a:lnTo>
                <a:close/>
              </a:path>
            </a:pathLst>
          </a:custGeom>
          <a:solidFill>
            <a:srgbClr val="F1F1F1"/>
          </a:solidFill>
        </p:spPr>
        <p:txBody>
          <a:bodyPr wrap="square" lIns="0" tIns="0" rIns="0" bIns="0" rtlCol="0">
            <a:noAutofit/>
          </a:bodyPr>
          <a:lstStyle/>
          <a:p>
            <a:endParaRPr dirty="0"/>
          </a:p>
        </p:txBody>
      </p:sp>
      <p:sp>
        <p:nvSpPr>
          <p:cNvPr id="63" name="object 24">
            <a:extLst>
              <a:ext uri="{FF2B5EF4-FFF2-40B4-BE49-F238E27FC236}">
                <a16:creationId xmlns:a16="http://schemas.microsoft.com/office/drawing/2014/main" id="{B095D372-6BD5-4E94-8139-7C265A8754E2}"/>
              </a:ext>
            </a:extLst>
          </p:cNvPr>
          <p:cNvSpPr/>
          <p:nvPr/>
        </p:nvSpPr>
        <p:spPr>
          <a:xfrm>
            <a:off x="4724400" y="5105400"/>
            <a:ext cx="1905516" cy="398272"/>
          </a:xfrm>
          <a:custGeom>
            <a:avLst/>
            <a:gdLst/>
            <a:ahLst/>
            <a:cxnLst/>
            <a:rect l="l" t="t" r="r" b="b"/>
            <a:pathLst>
              <a:path w="1256792" h="398272">
                <a:moveTo>
                  <a:pt x="0" y="66420"/>
                </a:moveTo>
                <a:lnTo>
                  <a:pt x="13165" y="26692"/>
                </a:lnTo>
                <a:lnTo>
                  <a:pt x="46543" y="3000"/>
                </a:lnTo>
                <a:lnTo>
                  <a:pt x="1190370" y="0"/>
                </a:lnTo>
                <a:lnTo>
                  <a:pt x="1204818" y="1573"/>
                </a:lnTo>
                <a:lnTo>
                  <a:pt x="1240194" y="22479"/>
                </a:lnTo>
                <a:lnTo>
                  <a:pt x="1256539" y="60584"/>
                </a:lnTo>
                <a:lnTo>
                  <a:pt x="1256791" y="331978"/>
                </a:lnTo>
                <a:lnTo>
                  <a:pt x="1255215" y="346394"/>
                </a:lnTo>
                <a:lnTo>
                  <a:pt x="1234272" y="381721"/>
                </a:lnTo>
                <a:lnTo>
                  <a:pt x="1196110" y="398027"/>
                </a:lnTo>
                <a:lnTo>
                  <a:pt x="66293" y="398272"/>
                </a:lnTo>
                <a:lnTo>
                  <a:pt x="51864" y="396692"/>
                </a:lnTo>
                <a:lnTo>
                  <a:pt x="16515" y="375733"/>
                </a:lnTo>
                <a:lnTo>
                  <a:pt x="235" y="337600"/>
                </a:lnTo>
                <a:lnTo>
                  <a:pt x="0" y="66420"/>
                </a:lnTo>
                <a:close/>
              </a:path>
            </a:pathLst>
          </a:custGeom>
          <a:ln w="25400">
            <a:solidFill>
              <a:srgbClr val="385D89"/>
            </a:solidFill>
          </a:ln>
        </p:spPr>
        <p:txBody>
          <a:bodyPr wrap="square" lIns="0" tIns="0" rIns="0" bIns="0" rtlCol="0">
            <a:noAutofit/>
          </a:bodyPr>
          <a:lstStyle/>
          <a:p>
            <a:endParaRPr dirty="0"/>
          </a:p>
        </p:txBody>
      </p:sp>
      <p:sp>
        <p:nvSpPr>
          <p:cNvPr id="64" name="object 25">
            <a:extLst>
              <a:ext uri="{FF2B5EF4-FFF2-40B4-BE49-F238E27FC236}">
                <a16:creationId xmlns:a16="http://schemas.microsoft.com/office/drawing/2014/main" id="{7FF7AD7A-63A9-4A47-89AC-074777D017DD}"/>
              </a:ext>
            </a:extLst>
          </p:cNvPr>
          <p:cNvSpPr txBox="1"/>
          <p:nvPr/>
        </p:nvSpPr>
        <p:spPr>
          <a:xfrm>
            <a:off x="4862958" y="5171313"/>
            <a:ext cx="1837181" cy="266700"/>
          </a:xfrm>
          <a:prstGeom prst="rect">
            <a:avLst/>
          </a:prstGeom>
        </p:spPr>
        <p:txBody>
          <a:bodyPr vert="horz" wrap="square" lIns="0" tIns="0" rIns="0" bIns="0" rtlCol="0">
            <a:noAutofit/>
          </a:bodyPr>
          <a:lstStyle/>
          <a:p>
            <a:pPr marL="12700">
              <a:lnSpc>
                <a:spcPct val="100000"/>
              </a:lnSpc>
            </a:pPr>
            <a:r>
              <a:rPr sz="1600" b="1" spc="-10" dirty="0">
                <a:latin typeface="Calibri"/>
                <a:cs typeface="Calibri"/>
              </a:rPr>
              <a:t>D</a:t>
            </a:r>
            <a:r>
              <a:rPr lang="en-US" sz="1600" b="1" spc="-10" dirty="0">
                <a:latin typeface="Calibri"/>
                <a:cs typeface="Calibri"/>
              </a:rPr>
              <a:t>esign / D</a:t>
            </a:r>
            <a:r>
              <a:rPr sz="1600" b="1" spc="-5" dirty="0">
                <a:latin typeface="Calibri"/>
                <a:cs typeface="Calibri"/>
              </a:rPr>
              <a:t>o</a:t>
            </a:r>
            <a:r>
              <a:rPr sz="1600" b="1" spc="-10" dirty="0">
                <a:latin typeface="Calibri"/>
                <a:cs typeface="Calibri"/>
              </a:rPr>
              <a:t>c</a:t>
            </a:r>
            <a:r>
              <a:rPr sz="1600" b="1" spc="-15" dirty="0">
                <a:latin typeface="Calibri"/>
                <a:cs typeface="Calibri"/>
              </a:rPr>
              <a:t>ume</a:t>
            </a:r>
            <a:r>
              <a:rPr sz="1600" b="1" spc="-30" dirty="0">
                <a:latin typeface="Calibri"/>
                <a:cs typeface="Calibri"/>
              </a:rPr>
              <a:t>n</a:t>
            </a:r>
            <a:r>
              <a:rPr sz="1600" b="1" spc="-10" dirty="0">
                <a:latin typeface="Calibri"/>
                <a:cs typeface="Calibri"/>
              </a:rPr>
              <a:t>ts</a:t>
            </a:r>
            <a:endParaRPr sz="1600" dirty="0">
              <a:latin typeface="Calibri"/>
              <a:cs typeface="Calibri"/>
            </a:endParaRPr>
          </a:p>
        </p:txBody>
      </p:sp>
      <p:sp>
        <p:nvSpPr>
          <p:cNvPr id="65" name="object 26">
            <a:extLst>
              <a:ext uri="{FF2B5EF4-FFF2-40B4-BE49-F238E27FC236}">
                <a16:creationId xmlns:a16="http://schemas.microsoft.com/office/drawing/2014/main" id="{D0BAAEBD-11D0-4AC2-B43E-88840201059E}"/>
              </a:ext>
            </a:extLst>
          </p:cNvPr>
          <p:cNvSpPr/>
          <p:nvPr/>
        </p:nvSpPr>
        <p:spPr>
          <a:xfrm>
            <a:off x="5680134" y="5663044"/>
            <a:ext cx="1328547" cy="398322"/>
          </a:xfrm>
          <a:custGeom>
            <a:avLst/>
            <a:gdLst/>
            <a:ahLst/>
            <a:cxnLst/>
            <a:rect l="l" t="t" r="r" b="b"/>
            <a:pathLst>
              <a:path w="1328547" h="398322">
                <a:moveTo>
                  <a:pt x="1262126" y="0"/>
                </a:moveTo>
                <a:lnTo>
                  <a:pt x="60613" y="249"/>
                </a:lnTo>
                <a:lnTo>
                  <a:pt x="22491" y="16583"/>
                </a:lnTo>
                <a:lnTo>
                  <a:pt x="1574" y="51944"/>
                </a:lnTo>
                <a:lnTo>
                  <a:pt x="0" y="66382"/>
                </a:lnTo>
                <a:lnTo>
                  <a:pt x="250" y="337738"/>
                </a:lnTo>
                <a:lnTo>
                  <a:pt x="16590" y="375834"/>
                </a:lnTo>
                <a:lnTo>
                  <a:pt x="51970" y="396748"/>
                </a:lnTo>
                <a:lnTo>
                  <a:pt x="66421" y="398322"/>
                </a:lnTo>
                <a:lnTo>
                  <a:pt x="1267943" y="398071"/>
                </a:lnTo>
                <a:lnTo>
                  <a:pt x="1306059" y="381730"/>
                </a:lnTo>
                <a:lnTo>
                  <a:pt x="1326972" y="346364"/>
                </a:lnTo>
                <a:lnTo>
                  <a:pt x="1328547" y="331927"/>
                </a:lnTo>
                <a:lnTo>
                  <a:pt x="1328297" y="60581"/>
                </a:lnTo>
                <a:lnTo>
                  <a:pt x="1311959" y="22485"/>
                </a:lnTo>
                <a:lnTo>
                  <a:pt x="1276577" y="1574"/>
                </a:lnTo>
                <a:lnTo>
                  <a:pt x="1262126" y="0"/>
                </a:lnTo>
                <a:close/>
              </a:path>
            </a:pathLst>
          </a:custGeom>
          <a:solidFill>
            <a:srgbClr val="F1F1F1"/>
          </a:solidFill>
        </p:spPr>
        <p:txBody>
          <a:bodyPr wrap="square" lIns="0" tIns="0" rIns="0" bIns="0" rtlCol="0">
            <a:noAutofit/>
          </a:bodyPr>
          <a:lstStyle/>
          <a:p>
            <a:endParaRPr dirty="0"/>
          </a:p>
        </p:txBody>
      </p:sp>
      <p:sp>
        <p:nvSpPr>
          <p:cNvPr id="66" name="object 27">
            <a:extLst>
              <a:ext uri="{FF2B5EF4-FFF2-40B4-BE49-F238E27FC236}">
                <a16:creationId xmlns:a16="http://schemas.microsoft.com/office/drawing/2014/main" id="{FED6C6A5-4A3C-4D28-B6B4-74F0113A8A92}"/>
              </a:ext>
            </a:extLst>
          </p:cNvPr>
          <p:cNvSpPr/>
          <p:nvPr/>
        </p:nvSpPr>
        <p:spPr>
          <a:xfrm>
            <a:off x="5680134" y="5663044"/>
            <a:ext cx="1328547" cy="398322"/>
          </a:xfrm>
          <a:custGeom>
            <a:avLst/>
            <a:gdLst/>
            <a:ahLst/>
            <a:cxnLst/>
            <a:rect l="l" t="t" r="r" b="b"/>
            <a:pathLst>
              <a:path w="1328547" h="398322">
                <a:moveTo>
                  <a:pt x="0" y="66382"/>
                </a:moveTo>
                <a:lnTo>
                  <a:pt x="13157" y="26706"/>
                </a:lnTo>
                <a:lnTo>
                  <a:pt x="46556" y="3017"/>
                </a:lnTo>
                <a:lnTo>
                  <a:pt x="1262126" y="0"/>
                </a:lnTo>
                <a:lnTo>
                  <a:pt x="1276577" y="1574"/>
                </a:lnTo>
                <a:lnTo>
                  <a:pt x="1311959" y="22485"/>
                </a:lnTo>
                <a:lnTo>
                  <a:pt x="1328297" y="60581"/>
                </a:lnTo>
                <a:lnTo>
                  <a:pt x="1328547" y="331927"/>
                </a:lnTo>
                <a:lnTo>
                  <a:pt x="1326972" y="346364"/>
                </a:lnTo>
                <a:lnTo>
                  <a:pt x="1306059" y="381730"/>
                </a:lnTo>
                <a:lnTo>
                  <a:pt x="1267943" y="398071"/>
                </a:lnTo>
                <a:lnTo>
                  <a:pt x="66421" y="398322"/>
                </a:lnTo>
                <a:lnTo>
                  <a:pt x="51970" y="396748"/>
                </a:lnTo>
                <a:lnTo>
                  <a:pt x="16590" y="375834"/>
                </a:lnTo>
                <a:lnTo>
                  <a:pt x="250" y="337738"/>
                </a:lnTo>
                <a:lnTo>
                  <a:pt x="0" y="66382"/>
                </a:lnTo>
                <a:close/>
              </a:path>
            </a:pathLst>
          </a:custGeom>
          <a:ln w="25400">
            <a:solidFill>
              <a:srgbClr val="385D89"/>
            </a:solidFill>
          </a:ln>
        </p:spPr>
        <p:txBody>
          <a:bodyPr wrap="square" lIns="0" tIns="0" rIns="0" bIns="0" rtlCol="0">
            <a:noAutofit/>
          </a:bodyPr>
          <a:lstStyle/>
          <a:p>
            <a:endParaRPr dirty="0"/>
          </a:p>
        </p:txBody>
      </p:sp>
      <p:sp>
        <p:nvSpPr>
          <p:cNvPr id="67" name="object 28">
            <a:extLst>
              <a:ext uri="{FF2B5EF4-FFF2-40B4-BE49-F238E27FC236}">
                <a16:creationId xmlns:a16="http://schemas.microsoft.com/office/drawing/2014/main" id="{36030DE8-5321-4395-A09F-C5336C78EA80}"/>
              </a:ext>
            </a:extLst>
          </p:cNvPr>
          <p:cNvSpPr txBox="1"/>
          <p:nvPr/>
        </p:nvSpPr>
        <p:spPr>
          <a:xfrm>
            <a:off x="5793037" y="5729122"/>
            <a:ext cx="1102995" cy="266700"/>
          </a:xfrm>
          <a:prstGeom prst="rect">
            <a:avLst/>
          </a:prstGeom>
        </p:spPr>
        <p:txBody>
          <a:bodyPr vert="horz" wrap="square" lIns="0" tIns="0" rIns="0" bIns="0" rtlCol="0">
            <a:noAutofit/>
          </a:bodyPr>
          <a:lstStyle/>
          <a:p>
            <a:pPr marL="12700">
              <a:lnSpc>
                <a:spcPct val="100000"/>
              </a:lnSpc>
            </a:pPr>
            <a:r>
              <a:rPr sz="1600" b="1" spc="-10" dirty="0">
                <a:latin typeface="Calibri"/>
                <a:cs typeface="Calibri"/>
              </a:rPr>
              <a:t>Con</a:t>
            </a:r>
            <a:r>
              <a:rPr sz="1600" b="1" spc="-30" dirty="0">
                <a:latin typeface="Calibri"/>
                <a:cs typeface="Calibri"/>
              </a:rPr>
              <a:t>s</a:t>
            </a:r>
            <a:r>
              <a:rPr sz="1600" b="1" spc="-10" dirty="0">
                <a:latin typeface="Calibri"/>
                <a:cs typeface="Calibri"/>
              </a:rPr>
              <a:t>tr</a:t>
            </a:r>
            <a:r>
              <a:rPr sz="1600" b="1" spc="-20" dirty="0">
                <a:latin typeface="Calibri"/>
                <a:cs typeface="Calibri"/>
              </a:rPr>
              <a:t>u</a:t>
            </a:r>
            <a:r>
              <a:rPr sz="1600" b="1" spc="-10" dirty="0">
                <a:latin typeface="Calibri"/>
                <a:cs typeface="Calibri"/>
              </a:rPr>
              <a:t>cti</a:t>
            </a:r>
            <a:r>
              <a:rPr sz="1600" b="1" spc="-5" dirty="0">
                <a:latin typeface="Calibri"/>
                <a:cs typeface="Calibri"/>
              </a:rPr>
              <a:t>o</a:t>
            </a:r>
            <a:r>
              <a:rPr sz="1600" b="1" spc="-10" dirty="0">
                <a:latin typeface="Calibri"/>
                <a:cs typeface="Calibri"/>
              </a:rPr>
              <a:t>n</a:t>
            </a:r>
            <a:endParaRPr sz="1600" dirty="0">
              <a:latin typeface="Calibri"/>
              <a:cs typeface="Calibri"/>
            </a:endParaRPr>
          </a:p>
        </p:txBody>
      </p:sp>
      <p:sp>
        <p:nvSpPr>
          <p:cNvPr id="68" name="object 29">
            <a:extLst>
              <a:ext uri="{FF2B5EF4-FFF2-40B4-BE49-F238E27FC236}">
                <a16:creationId xmlns:a16="http://schemas.microsoft.com/office/drawing/2014/main" id="{94BBC226-93BB-45CD-9A81-F8B90C7A1F1F}"/>
              </a:ext>
            </a:extLst>
          </p:cNvPr>
          <p:cNvSpPr/>
          <p:nvPr/>
        </p:nvSpPr>
        <p:spPr>
          <a:xfrm>
            <a:off x="6218232" y="6248400"/>
            <a:ext cx="1128141" cy="398322"/>
          </a:xfrm>
          <a:custGeom>
            <a:avLst/>
            <a:gdLst/>
            <a:ahLst/>
            <a:cxnLst/>
            <a:rect l="l" t="t" r="r" b="b"/>
            <a:pathLst>
              <a:path w="1128141" h="398322">
                <a:moveTo>
                  <a:pt x="1061847" y="0"/>
                </a:moveTo>
                <a:lnTo>
                  <a:pt x="60603" y="241"/>
                </a:lnTo>
                <a:lnTo>
                  <a:pt x="22510" y="16548"/>
                </a:lnTo>
                <a:lnTo>
                  <a:pt x="1577" y="51931"/>
                </a:lnTo>
                <a:lnTo>
                  <a:pt x="0" y="66382"/>
                </a:lnTo>
                <a:lnTo>
                  <a:pt x="242" y="337641"/>
                </a:lnTo>
                <a:lnTo>
                  <a:pt x="16543" y="375794"/>
                </a:lnTo>
                <a:lnTo>
                  <a:pt x="51875" y="396745"/>
                </a:lnTo>
                <a:lnTo>
                  <a:pt x="66294" y="398322"/>
                </a:lnTo>
                <a:lnTo>
                  <a:pt x="1067547" y="398080"/>
                </a:lnTo>
                <a:lnTo>
                  <a:pt x="1105634" y="381765"/>
                </a:lnTo>
                <a:lnTo>
                  <a:pt x="1126564" y="346378"/>
                </a:lnTo>
                <a:lnTo>
                  <a:pt x="1128141" y="331927"/>
                </a:lnTo>
                <a:lnTo>
                  <a:pt x="1127899" y="60678"/>
                </a:lnTo>
                <a:lnTo>
                  <a:pt x="1111600" y="22524"/>
                </a:lnTo>
                <a:lnTo>
                  <a:pt x="1076267" y="1577"/>
                </a:lnTo>
                <a:lnTo>
                  <a:pt x="1061847" y="0"/>
                </a:lnTo>
                <a:close/>
              </a:path>
            </a:pathLst>
          </a:custGeom>
          <a:solidFill>
            <a:srgbClr val="F1F1F1"/>
          </a:solidFill>
        </p:spPr>
        <p:txBody>
          <a:bodyPr wrap="square" lIns="0" tIns="0" rIns="0" bIns="0" rtlCol="0">
            <a:noAutofit/>
          </a:bodyPr>
          <a:lstStyle/>
          <a:p>
            <a:endParaRPr dirty="0"/>
          </a:p>
        </p:txBody>
      </p:sp>
      <p:sp>
        <p:nvSpPr>
          <p:cNvPr id="69" name="object 30">
            <a:extLst>
              <a:ext uri="{FF2B5EF4-FFF2-40B4-BE49-F238E27FC236}">
                <a16:creationId xmlns:a16="http://schemas.microsoft.com/office/drawing/2014/main" id="{351A0F98-ADD8-47CA-A1C0-B3C666236058}"/>
              </a:ext>
            </a:extLst>
          </p:cNvPr>
          <p:cNvSpPr/>
          <p:nvPr/>
        </p:nvSpPr>
        <p:spPr>
          <a:xfrm>
            <a:off x="6218232" y="6248400"/>
            <a:ext cx="1128141" cy="398322"/>
          </a:xfrm>
          <a:custGeom>
            <a:avLst/>
            <a:gdLst/>
            <a:ahLst/>
            <a:cxnLst/>
            <a:rect l="l" t="t" r="r" b="b"/>
            <a:pathLst>
              <a:path w="1128141" h="398322">
                <a:moveTo>
                  <a:pt x="0" y="66382"/>
                </a:moveTo>
                <a:lnTo>
                  <a:pt x="13172" y="26675"/>
                </a:lnTo>
                <a:lnTo>
                  <a:pt x="46566" y="2992"/>
                </a:lnTo>
                <a:lnTo>
                  <a:pt x="1061847" y="0"/>
                </a:lnTo>
                <a:lnTo>
                  <a:pt x="1076267" y="1577"/>
                </a:lnTo>
                <a:lnTo>
                  <a:pt x="1111600" y="22524"/>
                </a:lnTo>
                <a:lnTo>
                  <a:pt x="1127899" y="60678"/>
                </a:lnTo>
                <a:lnTo>
                  <a:pt x="1128141" y="331927"/>
                </a:lnTo>
                <a:lnTo>
                  <a:pt x="1126564" y="346378"/>
                </a:lnTo>
                <a:lnTo>
                  <a:pt x="1105634" y="381765"/>
                </a:lnTo>
                <a:lnTo>
                  <a:pt x="1067547" y="398080"/>
                </a:lnTo>
                <a:lnTo>
                  <a:pt x="66294" y="398322"/>
                </a:lnTo>
                <a:lnTo>
                  <a:pt x="51875" y="396745"/>
                </a:lnTo>
                <a:lnTo>
                  <a:pt x="16543" y="375794"/>
                </a:lnTo>
                <a:lnTo>
                  <a:pt x="242" y="337641"/>
                </a:lnTo>
                <a:lnTo>
                  <a:pt x="0" y="66382"/>
                </a:lnTo>
                <a:close/>
              </a:path>
            </a:pathLst>
          </a:custGeom>
          <a:ln w="25399">
            <a:solidFill>
              <a:srgbClr val="385D89"/>
            </a:solidFill>
          </a:ln>
        </p:spPr>
        <p:txBody>
          <a:bodyPr wrap="square" lIns="0" tIns="0" rIns="0" bIns="0" rtlCol="0">
            <a:noAutofit/>
          </a:bodyPr>
          <a:lstStyle/>
          <a:p>
            <a:endParaRPr dirty="0"/>
          </a:p>
        </p:txBody>
      </p:sp>
      <p:sp>
        <p:nvSpPr>
          <p:cNvPr id="70" name="object 31">
            <a:extLst>
              <a:ext uri="{FF2B5EF4-FFF2-40B4-BE49-F238E27FC236}">
                <a16:creationId xmlns:a16="http://schemas.microsoft.com/office/drawing/2014/main" id="{5BCFB162-82F0-4B73-BC80-8C20CEBC893C}"/>
              </a:ext>
            </a:extLst>
          </p:cNvPr>
          <p:cNvSpPr txBox="1"/>
          <p:nvPr/>
        </p:nvSpPr>
        <p:spPr>
          <a:xfrm>
            <a:off x="6364537" y="6314643"/>
            <a:ext cx="836930" cy="266700"/>
          </a:xfrm>
          <a:prstGeom prst="rect">
            <a:avLst/>
          </a:prstGeom>
        </p:spPr>
        <p:txBody>
          <a:bodyPr vert="horz" wrap="square" lIns="0" tIns="0" rIns="0" bIns="0" rtlCol="0">
            <a:noAutofit/>
          </a:bodyPr>
          <a:lstStyle/>
          <a:p>
            <a:pPr marL="12700">
              <a:lnSpc>
                <a:spcPct val="100000"/>
              </a:lnSpc>
            </a:pPr>
            <a:r>
              <a:rPr sz="1600" b="1" spc="-10" dirty="0">
                <a:latin typeface="Calibri"/>
                <a:cs typeface="Calibri"/>
              </a:rPr>
              <a:t>Close Out</a:t>
            </a:r>
            <a:endParaRPr sz="1600" dirty="0">
              <a:latin typeface="Calibri"/>
              <a:cs typeface="Calibri"/>
            </a:endParaRPr>
          </a:p>
        </p:txBody>
      </p:sp>
      <p:sp>
        <p:nvSpPr>
          <p:cNvPr id="71" name="object 41">
            <a:extLst>
              <a:ext uri="{FF2B5EF4-FFF2-40B4-BE49-F238E27FC236}">
                <a16:creationId xmlns:a16="http://schemas.microsoft.com/office/drawing/2014/main" id="{7A244522-3753-4C96-AB22-8288C8B3D17E}"/>
              </a:ext>
            </a:extLst>
          </p:cNvPr>
          <p:cNvSpPr/>
          <p:nvPr/>
        </p:nvSpPr>
        <p:spPr>
          <a:xfrm>
            <a:off x="5257800" y="5495671"/>
            <a:ext cx="0" cy="351586"/>
          </a:xfrm>
          <a:custGeom>
            <a:avLst/>
            <a:gdLst/>
            <a:ahLst/>
            <a:cxnLst/>
            <a:rect l="l" t="t" r="r" b="b"/>
            <a:pathLst>
              <a:path h="351586">
                <a:moveTo>
                  <a:pt x="0" y="0"/>
                </a:moveTo>
                <a:lnTo>
                  <a:pt x="0" y="351586"/>
                </a:lnTo>
              </a:path>
            </a:pathLst>
          </a:custGeom>
          <a:ln w="57150">
            <a:solidFill>
              <a:srgbClr val="497DBA"/>
            </a:solidFill>
          </a:ln>
        </p:spPr>
        <p:txBody>
          <a:bodyPr wrap="square" lIns="0" tIns="0" rIns="0" bIns="0" rtlCol="0">
            <a:noAutofit/>
          </a:bodyPr>
          <a:lstStyle/>
          <a:p>
            <a:endParaRPr dirty="0"/>
          </a:p>
        </p:txBody>
      </p:sp>
      <p:sp>
        <p:nvSpPr>
          <p:cNvPr id="72" name="object 42">
            <a:extLst>
              <a:ext uri="{FF2B5EF4-FFF2-40B4-BE49-F238E27FC236}">
                <a16:creationId xmlns:a16="http://schemas.microsoft.com/office/drawing/2014/main" id="{B82D46F8-8B9A-4AE1-9463-A3F9364D7755}"/>
              </a:ext>
            </a:extLst>
          </p:cNvPr>
          <p:cNvSpPr/>
          <p:nvPr/>
        </p:nvSpPr>
        <p:spPr>
          <a:xfrm>
            <a:off x="5877111" y="6061367"/>
            <a:ext cx="126" cy="351548"/>
          </a:xfrm>
          <a:custGeom>
            <a:avLst/>
            <a:gdLst/>
            <a:ahLst/>
            <a:cxnLst/>
            <a:rect l="l" t="t" r="r" b="b"/>
            <a:pathLst>
              <a:path w="126" h="351548">
                <a:moveTo>
                  <a:pt x="0" y="0"/>
                </a:moveTo>
                <a:lnTo>
                  <a:pt x="126" y="351548"/>
                </a:lnTo>
              </a:path>
            </a:pathLst>
          </a:custGeom>
          <a:ln w="57150">
            <a:solidFill>
              <a:srgbClr val="497DBA"/>
            </a:solidFill>
          </a:ln>
        </p:spPr>
        <p:txBody>
          <a:bodyPr wrap="square" lIns="0" tIns="0" rIns="0" bIns="0" rtlCol="0">
            <a:noAutofit/>
          </a:bodyPr>
          <a:lstStyle/>
          <a:p>
            <a:endParaRPr dirty="0"/>
          </a:p>
        </p:txBody>
      </p:sp>
      <p:sp>
        <p:nvSpPr>
          <p:cNvPr id="73" name="object 43">
            <a:extLst>
              <a:ext uri="{FF2B5EF4-FFF2-40B4-BE49-F238E27FC236}">
                <a16:creationId xmlns:a16="http://schemas.microsoft.com/office/drawing/2014/main" id="{73E79678-553F-4180-8993-9A6FF09BD5C8}"/>
              </a:ext>
            </a:extLst>
          </p:cNvPr>
          <p:cNvSpPr/>
          <p:nvPr/>
        </p:nvSpPr>
        <p:spPr>
          <a:xfrm>
            <a:off x="5257800" y="5718916"/>
            <a:ext cx="419735" cy="256793"/>
          </a:xfrm>
          <a:custGeom>
            <a:avLst/>
            <a:gdLst/>
            <a:ahLst/>
            <a:cxnLst/>
            <a:rect l="l" t="t" r="r" b="b"/>
            <a:pathLst>
              <a:path w="419735" h="256793">
                <a:moveTo>
                  <a:pt x="306302" y="128334"/>
                </a:moveTo>
                <a:lnTo>
                  <a:pt x="177164" y="203664"/>
                </a:lnTo>
                <a:lnTo>
                  <a:pt x="173713" y="206020"/>
                </a:lnTo>
                <a:lnTo>
                  <a:pt x="167160" y="213893"/>
                </a:lnTo>
                <a:lnTo>
                  <a:pt x="164327" y="224083"/>
                </a:lnTo>
                <a:lnTo>
                  <a:pt x="165844" y="236119"/>
                </a:lnTo>
                <a:lnTo>
                  <a:pt x="172339" y="249532"/>
                </a:lnTo>
                <a:lnTo>
                  <a:pt x="182577" y="255489"/>
                </a:lnTo>
                <a:lnTo>
                  <a:pt x="194324" y="256793"/>
                </a:lnTo>
                <a:lnTo>
                  <a:pt x="205994" y="253029"/>
                </a:lnTo>
                <a:lnTo>
                  <a:pt x="370751" y="156916"/>
                </a:lnTo>
                <a:lnTo>
                  <a:pt x="362965" y="156916"/>
                </a:lnTo>
                <a:lnTo>
                  <a:pt x="362965" y="153017"/>
                </a:lnTo>
                <a:lnTo>
                  <a:pt x="348614" y="153017"/>
                </a:lnTo>
                <a:lnTo>
                  <a:pt x="306302" y="128334"/>
                </a:lnTo>
                <a:close/>
              </a:path>
              <a:path w="419735" h="256793">
                <a:moveTo>
                  <a:pt x="257327" y="99766"/>
                </a:moveTo>
                <a:lnTo>
                  <a:pt x="0" y="99766"/>
                </a:lnTo>
                <a:lnTo>
                  <a:pt x="0" y="156916"/>
                </a:lnTo>
                <a:lnTo>
                  <a:pt x="257305" y="156916"/>
                </a:lnTo>
                <a:lnTo>
                  <a:pt x="306302" y="128334"/>
                </a:lnTo>
                <a:lnTo>
                  <a:pt x="257327" y="99766"/>
                </a:lnTo>
                <a:close/>
              </a:path>
              <a:path w="419735" h="256793">
                <a:moveTo>
                  <a:pt x="370756" y="99766"/>
                </a:moveTo>
                <a:lnTo>
                  <a:pt x="362965" y="99766"/>
                </a:lnTo>
                <a:lnTo>
                  <a:pt x="362965" y="156916"/>
                </a:lnTo>
                <a:lnTo>
                  <a:pt x="370751" y="156916"/>
                </a:lnTo>
                <a:lnTo>
                  <a:pt x="419735" y="128341"/>
                </a:lnTo>
                <a:lnTo>
                  <a:pt x="370756" y="99766"/>
                </a:lnTo>
                <a:close/>
              </a:path>
              <a:path w="419735" h="256793">
                <a:moveTo>
                  <a:pt x="348614" y="103652"/>
                </a:moveTo>
                <a:lnTo>
                  <a:pt x="306302" y="128334"/>
                </a:lnTo>
                <a:lnTo>
                  <a:pt x="348614" y="153017"/>
                </a:lnTo>
                <a:lnTo>
                  <a:pt x="348614" y="103652"/>
                </a:lnTo>
                <a:close/>
              </a:path>
              <a:path w="419735" h="256793">
                <a:moveTo>
                  <a:pt x="362965" y="103652"/>
                </a:moveTo>
                <a:lnTo>
                  <a:pt x="348614" y="103652"/>
                </a:lnTo>
                <a:lnTo>
                  <a:pt x="348614" y="153017"/>
                </a:lnTo>
                <a:lnTo>
                  <a:pt x="362965" y="153017"/>
                </a:lnTo>
                <a:lnTo>
                  <a:pt x="362965" y="103652"/>
                </a:lnTo>
                <a:close/>
              </a:path>
              <a:path w="419735" h="256793">
                <a:moveTo>
                  <a:pt x="192847" y="0"/>
                </a:moveTo>
                <a:lnTo>
                  <a:pt x="182316" y="2349"/>
                </a:lnTo>
                <a:lnTo>
                  <a:pt x="172323" y="9589"/>
                </a:lnTo>
                <a:lnTo>
                  <a:pt x="163645" y="22067"/>
                </a:lnTo>
                <a:lnTo>
                  <a:pt x="163490" y="33914"/>
                </a:lnTo>
                <a:lnTo>
                  <a:pt x="168131" y="44753"/>
                </a:lnTo>
                <a:lnTo>
                  <a:pt x="177164" y="53004"/>
                </a:lnTo>
                <a:lnTo>
                  <a:pt x="306302" y="128334"/>
                </a:lnTo>
                <a:lnTo>
                  <a:pt x="348614" y="103652"/>
                </a:lnTo>
                <a:lnTo>
                  <a:pt x="362965" y="103652"/>
                </a:lnTo>
                <a:lnTo>
                  <a:pt x="362965" y="99766"/>
                </a:lnTo>
                <a:lnTo>
                  <a:pt x="370756" y="99766"/>
                </a:lnTo>
                <a:lnTo>
                  <a:pt x="205994" y="3639"/>
                </a:lnTo>
                <a:lnTo>
                  <a:pt x="203140" y="2190"/>
                </a:lnTo>
                <a:lnTo>
                  <a:pt x="192847" y="0"/>
                </a:lnTo>
                <a:close/>
              </a:path>
            </a:pathLst>
          </a:custGeom>
          <a:solidFill>
            <a:srgbClr val="497DBA"/>
          </a:solidFill>
        </p:spPr>
        <p:txBody>
          <a:bodyPr wrap="square" lIns="0" tIns="0" rIns="0" bIns="0" rtlCol="0">
            <a:noAutofit/>
          </a:bodyPr>
          <a:lstStyle/>
          <a:p>
            <a:endParaRPr dirty="0"/>
          </a:p>
        </p:txBody>
      </p:sp>
      <p:sp>
        <p:nvSpPr>
          <p:cNvPr id="74" name="object 44">
            <a:extLst>
              <a:ext uri="{FF2B5EF4-FFF2-40B4-BE49-F238E27FC236}">
                <a16:creationId xmlns:a16="http://schemas.microsoft.com/office/drawing/2014/main" id="{C7ACECA7-275C-405C-B0AF-3EB635FADA9A}"/>
              </a:ext>
            </a:extLst>
          </p:cNvPr>
          <p:cNvSpPr/>
          <p:nvPr/>
        </p:nvSpPr>
        <p:spPr>
          <a:xfrm>
            <a:off x="5875841" y="6282471"/>
            <a:ext cx="360806" cy="256571"/>
          </a:xfrm>
          <a:custGeom>
            <a:avLst/>
            <a:gdLst/>
            <a:ahLst/>
            <a:cxnLst/>
            <a:rect l="l" t="t" r="r" b="b"/>
            <a:pathLst>
              <a:path w="360806" h="256571">
                <a:moveTo>
                  <a:pt x="197515" y="159851"/>
                </a:moveTo>
                <a:lnTo>
                  <a:pt x="111559" y="204754"/>
                </a:lnTo>
                <a:lnTo>
                  <a:pt x="104584" y="212293"/>
                </a:lnTo>
                <a:lnTo>
                  <a:pt x="101198" y="222345"/>
                </a:lnTo>
                <a:lnTo>
                  <a:pt x="102069" y="234463"/>
                </a:lnTo>
                <a:lnTo>
                  <a:pt x="107866" y="248201"/>
                </a:lnTo>
                <a:lnTo>
                  <a:pt x="117827" y="254685"/>
                </a:lnTo>
                <a:lnTo>
                  <a:pt x="129496" y="256571"/>
                </a:lnTo>
                <a:lnTo>
                  <a:pt x="141350" y="253367"/>
                </a:lnTo>
                <a:lnTo>
                  <a:pt x="311236" y="164924"/>
                </a:lnTo>
                <a:lnTo>
                  <a:pt x="302767" y="164924"/>
                </a:lnTo>
                <a:lnTo>
                  <a:pt x="197515" y="159851"/>
                </a:lnTo>
                <a:close/>
              </a:path>
              <a:path w="360806" h="256571">
                <a:moveTo>
                  <a:pt x="247567" y="133704"/>
                </a:moveTo>
                <a:lnTo>
                  <a:pt x="197515" y="159851"/>
                </a:lnTo>
                <a:lnTo>
                  <a:pt x="302767" y="164924"/>
                </a:lnTo>
                <a:lnTo>
                  <a:pt x="302992" y="160339"/>
                </a:lnTo>
                <a:lnTo>
                  <a:pt x="288543" y="160339"/>
                </a:lnTo>
                <a:lnTo>
                  <a:pt x="247567" y="133704"/>
                </a:lnTo>
                <a:close/>
              </a:path>
              <a:path w="360806" h="256571">
                <a:moveTo>
                  <a:pt x="140337" y="0"/>
                </a:moveTo>
                <a:lnTo>
                  <a:pt x="129769" y="1869"/>
                </a:lnTo>
                <a:lnTo>
                  <a:pt x="119468" y="8629"/>
                </a:lnTo>
                <a:lnTo>
                  <a:pt x="110177" y="20666"/>
                </a:lnTo>
                <a:lnTo>
                  <a:pt x="109485" y="32488"/>
                </a:lnTo>
                <a:lnTo>
                  <a:pt x="113603" y="43530"/>
                </a:lnTo>
                <a:lnTo>
                  <a:pt x="122173" y="52199"/>
                </a:lnTo>
                <a:lnTo>
                  <a:pt x="199943" y="102749"/>
                </a:lnTo>
                <a:lnTo>
                  <a:pt x="305562" y="107837"/>
                </a:lnTo>
                <a:lnTo>
                  <a:pt x="302767" y="164924"/>
                </a:lnTo>
                <a:lnTo>
                  <a:pt x="311236" y="164924"/>
                </a:lnTo>
                <a:lnTo>
                  <a:pt x="360806" y="139117"/>
                </a:lnTo>
                <a:lnTo>
                  <a:pt x="153288" y="4269"/>
                </a:lnTo>
                <a:lnTo>
                  <a:pt x="150431" y="2636"/>
                </a:lnTo>
                <a:lnTo>
                  <a:pt x="140337" y="0"/>
                </a:lnTo>
                <a:close/>
              </a:path>
              <a:path w="360806" h="256571">
                <a:moveTo>
                  <a:pt x="290956" y="111038"/>
                </a:moveTo>
                <a:lnTo>
                  <a:pt x="247567" y="133704"/>
                </a:lnTo>
                <a:lnTo>
                  <a:pt x="288543" y="160339"/>
                </a:lnTo>
                <a:lnTo>
                  <a:pt x="290956" y="111038"/>
                </a:lnTo>
                <a:close/>
              </a:path>
              <a:path w="360806" h="256571">
                <a:moveTo>
                  <a:pt x="305405" y="111038"/>
                </a:moveTo>
                <a:lnTo>
                  <a:pt x="290956" y="111038"/>
                </a:lnTo>
                <a:lnTo>
                  <a:pt x="288543" y="160339"/>
                </a:lnTo>
                <a:lnTo>
                  <a:pt x="302992" y="160339"/>
                </a:lnTo>
                <a:lnTo>
                  <a:pt x="305405" y="111038"/>
                </a:lnTo>
                <a:close/>
              </a:path>
              <a:path w="360806" h="256571">
                <a:moveTo>
                  <a:pt x="2666" y="93245"/>
                </a:moveTo>
                <a:lnTo>
                  <a:pt x="0" y="150332"/>
                </a:lnTo>
                <a:lnTo>
                  <a:pt x="197515" y="159851"/>
                </a:lnTo>
                <a:lnTo>
                  <a:pt x="247567" y="133704"/>
                </a:lnTo>
                <a:lnTo>
                  <a:pt x="199943" y="102749"/>
                </a:lnTo>
                <a:lnTo>
                  <a:pt x="2666" y="93245"/>
                </a:lnTo>
                <a:close/>
              </a:path>
              <a:path w="360806" h="256571">
                <a:moveTo>
                  <a:pt x="199943" y="102749"/>
                </a:moveTo>
                <a:lnTo>
                  <a:pt x="247567" y="133704"/>
                </a:lnTo>
                <a:lnTo>
                  <a:pt x="290956" y="111038"/>
                </a:lnTo>
                <a:lnTo>
                  <a:pt x="305405" y="111038"/>
                </a:lnTo>
                <a:lnTo>
                  <a:pt x="305562" y="107837"/>
                </a:lnTo>
                <a:lnTo>
                  <a:pt x="199943" y="102749"/>
                </a:lnTo>
                <a:close/>
              </a:path>
            </a:pathLst>
          </a:custGeom>
          <a:solidFill>
            <a:srgbClr val="497DBA"/>
          </a:solidFill>
        </p:spPr>
        <p:txBody>
          <a:bodyPr wrap="square" lIns="0" tIns="0" rIns="0" bIns="0" rtlCol="0">
            <a:noAutofit/>
          </a:bodyPr>
          <a:lstStyle/>
          <a:p>
            <a:endParaRPr dirty="0"/>
          </a:p>
        </p:txBody>
      </p:sp>
      <p:sp>
        <p:nvSpPr>
          <p:cNvPr id="75" name="object 41">
            <a:extLst>
              <a:ext uri="{FF2B5EF4-FFF2-40B4-BE49-F238E27FC236}">
                <a16:creationId xmlns:a16="http://schemas.microsoft.com/office/drawing/2014/main" id="{538F45A8-3C1B-4166-8E36-988C0AAF17E1}"/>
              </a:ext>
            </a:extLst>
          </p:cNvPr>
          <p:cNvSpPr/>
          <p:nvPr/>
        </p:nvSpPr>
        <p:spPr>
          <a:xfrm>
            <a:off x="4311292" y="4957975"/>
            <a:ext cx="0" cy="351586"/>
          </a:xfrm>
          <a:custGeom>
            <a:avLst/>
            <a:gdLst/>
            <a:ahLst/>
            <a:cxnLst/>
            <a:rect l="l" t="t" r="r" b="b"/>
            <a:pathLst>
              <a:path h="351586">
                <a:moveTo>
                  <a:pt x="0" y="0"/>
                </a:moveTo>
                <a:lnTo>
                  <a:pt x="0" y="351586"/>
                </a:lnTo>
              </a:path>
            </a:pathLst>
          </a:custGeom>
          <a:ln w="57150">
            <a:solidFill>
              <a:srgbClr val="497DBA"/>
            </a:solidFill>
          </a:ln>
        </p:spPr>
        <p:txBody>
          <a:bodyPr wrap="square" lIns="0" tIns="0" rIns="0" bIns="0" rtlCol="0">
            <a:noAutofit/>
          </a:bodyPr>
          <a:lstStyle/>
          <a:p>
            <a:endParaRPr dirty="0"/>
          </a:p>
        </p:txBody>
      </p:sp>
      <p:sp>
        <p:nvSpPr>
          <p:cNvPr id="76" name="object 43">
            <a:extLst>
              <a:ext uri="{FF2B5EF4-FFF2-40B4-BE49-F238E27FC236}">
                <a16:creationId xmlns:a16="http://schemas.microsoft.com/office/drawing/2014/main" id="{77DF9D9A-81C1-4556-A6D3-3CB215C0FA0B}"/>
              </a:ext>
            </a:extLst>
          </p:cNvPr>
          <p:cNvSpPr/>
          <p:nvPr/>
        </p:nvSpPr>
        <p:spPr>
          <a:xfrm>
            <a:off x="4311292" y="5181220"/>
            <a:ext cx="419735" cy="256793"/>
          </a:xfrm>
          <a:custGeom>
            <a:avLst/>
            <a:gdLst/>
            <a:ahLst/>
            <a:cxnLst/>
            <a:rect l="l" t="t" r="r" b="b"/>
            <a:pathLst>
              <a:path w="419735" h="256793">
                <a:moveTo>
                  <a:pt x="306302" y="128334"/>
                </a:moveTo>
                <a:lnTo>
                  <a:pt x="177164" y="203664"/>
                </a:lnTo>
                <a:lnTo>
                  <a:pt x="173713" y="206020"/>
                </a:lnTo>
                <a:lnTo>
                  <a:pt x="167160" y="213893"/>
                </a:lnTo>
                <a:lnTo>
                  <a:pt x="164327" y="224083"/>
                </a:lnTo>
                <a:lnTo>
                  <a:pt x="165844" y="236119"/>
                </a:lnTo>
                <a:lnTo>
                  <a:pt x="172339" y="249532"/>
                </a:lnTo>
                <a:lnTo>
                  <a:pt x="182577" y="255489"/>
                </a:lnTo>
                <a:lnTo>
                  <a:pt x="194324" y="256793"/>
                </a:lnTo>
                <a:lnTo>
                  <a:pt x="205994" y="253029"/>
                </a:lnTo>
                <a:lnTo>
                  <a:pt x="370751" y="156916"/>
                </a:lnTo>
                <a:lnTo>
                  <a:pt x="362965" y="156916"/>
                </a:lnTo>
                <a:lnTo>
                  <a:pt x="362965" y="153017"/>
                </a:lnTo>
                <a:lnTo>
                  <a:pt x="348614" y="153017"/>
                </a:lnTo>
                <a:lnTo>
                  <a:pt x="306302" y="128334"/>
                </a:lnTo>
                <a:close/>
              </a:path>
              <a:path w="419735" h="256793">
                <a:moveTo>
                  <a:pt x="257327" y="99766"/>
                </a:moveTo>
                <a:lnTo>
                  <a:pt x="0" y="99766"/>
                </a:lnTo>
                <a:lnTo>
                  <a:pt x="0" y="156916"/>
                </a:lnTo>
                <a:lnTo>
                  <a:pt x="257305" y="156916"/>
                </a:lnTo>
                <a:lnTo>
                  <a:pt x="306302" y="128334"/>
                </a:lnTo>
                <a:lnTo>
                  <a:pt x="257327" y="99766"/>
                </a:lnTo>
                <a:close/>
              </a:path>
              <a:path w="419735" h="256793">
                <a:moveTo>
                  <a:pt x="370756" y="99766"/>
                </a:moveTo>
                <a:lnTo>
                  <a:pt x="362965" y="99766"/>
                </a:lnTo>
                <a:lnTo>
                  <a:pt x="362965" y="156916"/>
                </a:lnTo>
                <a:lnTo>
                  <a:pt x="370751" y="156916"/>
                </a:lnTo>
                <a:lnTo>
                  <a:pt x="419735" y="128341"/>
                </a:lnTo>
                <a:lnTo>
                  <a:pt x="370756" y="99766"/>
                </a:lnTo>
                <a:close/>
              </a:path>
              <a:path w="419735" h="256793">
                <a:moveTo>
                  <a:pt x="348614" y="103652"/>
                </a:moveTo>
                <a:lnTo>
                  <a:pt x="306302" y="128334"/>
                </a:lnTo>
                <a:lnTo>
                  <a:pt x="348614" y="153017"/>
                </a:lnTo>
                <a:lnTo>
                  <a:pt x="348614" y="103652"/>
                </a:lnTo>
                <a:close/>
              </a:path>
              <a:path w="419735" h="256793">
                <a:moveTo>
                  <a:pt x="362965" y="103652"/>
                </a:moveTo>
                <a:lnTo>
                  <a:pt x="348614" y="103652"/>
                </a:lnTo>
                <a:lnTo>
                  <a:pt x="348614" y="153017"/>
                </a:lnTo>
                <a:lnTo>
                  <a:pt x="362965" y="153017"/>
                </a:lnTo>
                <a:lnTo>
                  <a:pt x="362965" y="103652"/>
                </a:lnTo>
                <a:close/>
              </a:path>
              <a:path w="419735" h="256793">
                <a:moveTo>
                  <a:pt x="192847" y="0"/>
                </a:moveTo>
                <a:lnTo>
                  <a:pt x="182316" y="2349"/>
                </a:lnTo>
                <a:lnTo>
                  <a:pt x="172323" y="9589"/>
                </a:lnTo>
                <a:lnTo>
                  <a:pt x="163645" y="22067"/>
                </a:lnTo>
                <a:lnTo>
                  <a:pt x="163490" y="33914"/>
                </a:lnTo>
                <a:lnTo>
                  <a:pt x="168131" y="44753"/>
                </a:lnTo>
                <a:lnTo>
                  <a:pt x="177164" y="53004"/>
                </a:lnTo>
                <a:lnTo>
                  <a:pt x="306302" y="128334"/>
                </a:lnTo>
                <a:lnTo>
                  <a:pt x="348614" y="103652"/>
                </a:lnTo>
                <a:lnTo>
                  <a:pt x="362965" y="103652"/>
                </a:lnTo>
                <a:lnTo>
                  <a:pt x="362965" y="99766"/>
                </a:lnTo>
                <a:lnTo>
                  <a:pt x="370756" y="99766"/>
                </a:lnTo>
                <a:lnTo>
                  <a:pt x="205994" y="3639"/>
                </a:lnTo>
                <a:lnTo>
                  <a:pt x="203140" y="2190"/>
                </a:lnTo>
                <a:lnTo>
                  <a:pt x="192847" y="0"/>
                </a:lnTo>
                <a:close/>
              </a:path>
            </a:pathLst>
          </a:custGeom>
          <a:solidFill>
            <a:srgbClr val="497DBA"/>
          </a:solidFill>
        </p:spPr>
        <p:txBody>
          <a:bodyPr wrap="square" lIns="0" tIns="0" rIns="0" bIns="0" rtlCol="0">
            <a:noAutofit/>
          </a:bodyPr>
          <a:lstStyle/>
          <a:p>
            <a:endParaRPr dirty="0"/>
          </a:p>
        </p:txBody>
      </p:sp>
      <p:sp>
        <p:nvSpPr>
          <p:cNvPr id="43" name="object 13">
            <a:extLst>
              <a:ext uri="{FF2B5EF4-FFF2-40B4-BE49-F238E27FC236}">
                <a16:creationId xmlns:a16="http://schemas.microsoft.com/office/drawing/2014/main" id="{0B613518-F419-4C81-BF1D-C8FA4AAE55C4}"/>
              </a:ext>
            </a:extLst>
          </p:cNvPr>
          <p:cNvSpPr txBox="1"/>
          <p:nvPr/>
        </p:nvSpPr>
        <p:spPr>
          <a:xfrm>
            <a:off x="7543800" y="1600200"/>
            <a:ext cx="1171576" cy="298450"/>
          </a:xfrm>
          <a:prstGeom prst="rect">
            <a:avLst/>
          </a:prstGeom>
        </p:spPr>
        <p:txBody>
          <a:bodyPr vert="horz" wrap="square" lIns="0" tIns="0" rIns="0" bIns="0" rtlCol="0">
            <a:noAutofit/>
          </a:bodyPr>
          <a:lstStyle/>
          <a:p>
            <a:pPr marL="12700" algn="r">
              <a:lnSpc>
                <a:spcPct val="100000"/>
              </a:lnSpc>
            </a:pPr>
            <a:r>
              <a:rPr sz="1800" spc="-10" dirty="0">
                <a:latin typeface="Calibri"/>
                <a:cs typeface="Calibri"/>
              </a:rPr>
              <a:t> </a:t>
            </a:r>
            <a:r>
              <a:rPr lang="en-US" sz="1800" spc="-10" dirty="0">
                <a:latin typeface="Calibri"/>
                <a:cs typeface="Calibri"/>
              </a:rPr>
              <a:t>3 - mo</a:t>
            </a:r>
            <a:r>
              <a:rPr lang="en-US" sz="1800" spc="-15" dirty="0">
                <a:latin typeface="Calibri"/>
                <a:cs typeface="Calibri"/>
              </a:rPr>
              <a:t>n</a:t>
            </a:r>
            <a:r>
              <a:rPr lang="en-US" sz="1800" spc="0" dirty="0">
                <a:latin typeface="Calibri"/>
                <a:cs typeface="Calibri"/>
              </a:rPr>
              <a:t>ths</a:t>
            </a:r>
            <a:endParaRPr sz="1800" dirty="0">
              <a:latin typeface="Calibri"/>
              <a:cs typeface="Calibri"/>
            </a:endParaRPr>
          </a:p>
        </p:txBody>
      </p:sp>
      <p:sp>
        <p:nvSpPr>
          <p:cNvPr id="44" name="object 33">
            <a:extLst>
              <a:ext uri="{FF2B5EF4-FFF2-40B4-BE49-F238E27FC236}">
                <a16:creationId xmlns:a16="http://schemas.microsoft.com/office/drawing/2014/main" id="{69CC86B7-028A-4E70-AF62-FFBC1EA6740A}"/>
              </a:ext>
            </a:extLst>
          </p:cNvPr>
          <p:cNvSpPr txBox="1"/>
          <p:nvPr/>
        </p:nvSpPr>
        <p:spPr>
          <a:xfrm>
            <a:off x="6650319" y="2444750"/>
            <a:ext cx="2065056" cy="298450"/>
          </a:xfrm>
          <a:prstGeom prst="rect">
            <a:avLst/>
          </a:prstGeom>
        </p:spPr>
        <p:txBody>
          <a:bodyPr vert="horz" wrap="square" lIns="0" tIns="0" rIns="0" bIns="0" rtlCol="0">
            <a:noAutofit/>
          </a:bodyPr>
          <a:lstStyle/>
          <a:p>
            <a:pPr marL="12700" algn="r">
              <a:lnSpc>
                <a:spcPct val="100000"/>
              </a:lnSpc>
            </a:pPr>
            <a:r>
              <a:rPr sz="1800" spc="-10" dirty="0">
                <a:latin typeface="Calibri"/>
                <a:cs typeface="Calibri"/>
              </a:rPr>
              <a:t> </a:t>
            </a:r>
            <a:r>
              <a:rPr lang="en-US" sz="1800" spc="-10" dirty="0">
                <a:latin typeface="Calibri"/>
                <a:cs typeface="Calibri"/>
              </a:rPr>
              <a:t>6 -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47" name="object 34">
            <a:extLst>
              <a:ext uri="{FF2B5EF4-FFF2-40B4-BE49-F238E27FC236}">
                <a16:creationId xmlns:a16="http://schemas.microsoft.com/office/drawing/2014/main" id="{E61D7DFC-B155-4300-AB48-0C4593B2E459}"/>
              </a:ext>
            </a:extLst>
          </p:cNvPr>
          <p:cNvSpPr txBox="1"/>
          <p:nvPr/>
        </p:nvSpPr>
        <p:spPr>
          <a:xfrm>
            <a:off x="7682847" y="3282950"/>
            <a:ext cx="1032528" cy="298450"/>
          </a:xfrm>
          <a:prstGeom prst="rect">
            <a:avLst/>
          </a:prstGeom>
        </p:spPr>
        <p:txBody>
          <a:bodyPr vert="horz" wrap="square" lIns="0" tIns="0" rIns="0" bIns="0" rtlCol="0">
            <a:noAutofit/>
          </a:bodyPr>
          <a:lstStyle/>
          <a:p>
            <a:pPr marL="12700" algn="r">
              <a:lnSpc>
                <a:spcPct val="100000"/>
              </a:lnSpc>
            </a:pPr>
            <a:r>
              <a:rPr lang="en-US" sz="1800" spc="-10" dirty="0">
                <a:latin typeface="Calibri"/>
                <a:cs typeface="Calibri"/>
              </a:rPr>
              <a:t>9 -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48" name="object 35">
            <a:extLst>
              <a:ext uri="{FF2B5EF4-FFF2-40B4-BE49-F238E27FC236}">
                <a16:creationId xmlns:a16="http://schemas.microsoft.com/office/drawing/2014/main" id="{65CEE704-F313-4A73-99BB-4606804D6345}"/>
              </a:ext>
            </a:extLst>
          </p:cNvPr>
          <p:cNvSpPr txBox="1"/>
          <p:nvPr/>
        </p:nvSpPr>
        <p:spPr>
          <a:xfrm>
            <a:off x="7339252" y="4349750"/>
            <a:ext cx="1327354" cy="298450"/>
          </a:xfrm>
          <a:prstGeom prst="rect">
            <a:avLst/>
          </a:prstGeom>
        </p:spPr>
        <p:txBody>
          <a:bodyPr vert="horz" wrap="square" lIns="0" tIns="0" rIns="0" bIns="0" rtlCol="0">
            <a:noAutofit/>
          </a:bodyPr>
          <a:lstStyle/>
          <a:p>
            <a:pPr marL="12700" algn="r">
              <a:lnSpc>
                <a:spcPct val="100000"/>
              </a:lnSpc>
            </a:pPr>
            <a:r>
              <a:rPr sz="1800" spc="-10" dirty="0">
                <a:latin typeface="Calibri"/>
                <a:cs typeface="Calibri"/>
              </a:rPr>
              <a:t> </a:t>
            </a:r>
            <a:r>
              <a:rPr lang="en-US" sz="1800" spc="-10" dirty="0">
                <a:latin typeface="Calibri"/>
                <a:cs typeface="Calibri"/>
              </a:rPr>
              <a:t>6 -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49" name="object 36">
            <a:extLst>
              <a:ext uri="{FF2B5EF4-FFF2-40B4-BE49-F238E27FC236}">
                <a16:creationId xmlns:a16="http://schemas.microsoft.com/office/drawing/2014/main" id="{CF382F99-DCDF-4655-AD22-DDDF30881282}"/>
              </a:ext>
            </a:extLst>
          </p:cNvPr>
          <p:cNvSpPr txBox="1"/>
          <p:nvPr/>
        </p:nvSpPr>
        <p:spPr>
          <a:xfrm>
            <a:off x="7233919" y="5128768"/>
            <a:ext cx="1432687" cy="299085"/>
          </a:xfrm>
          <a:prstGeom prst="rect">
            <a:avLst/>
          </a:prstGeom>
        </p:spPr>
        <p:txBody>
          <a:bodyPr vert="horz" wrap="square" lIns="0" tIns="0" rIns="0" bIns="0" rtlCol="0">
            <a:noAutofit/>
          </a:bodyPr>
          <a:lstStyle/>
          <a:p>
            <a:pPr marL="12700" algn="r">
              <a:lnSpc>
                <a:spcPct val="100000"/>
              </a:lnSpc>
            </a:pPr>
            <a:r>
              <a:rPr lang="en-US" sz="1800" dirty="0">
                <a:latin typeface="Calibri"/>
                <a:cs typeface="Calibri"/>
              </a:rPr>
              <a:t>15</a:t>
            </a:r>
            <a:r>
              <a:rPr sz="1800" dirty="0">
                <a:latin typeface="Calibri"/>
                <a:cs typeface="Calibri"/>
              </a:rPr>
              <a:t> </a:t>
            </a:r>
            <a:r>
              <a:rPr lang="en-US" sz="1800" dirty="0">
                <a:latin typeface="Calibri"/>
                <a:cs typeface="Calibri"/>
              </a:rPr>
              <a:t>- </a:t>
            </a:r>
            <a:r>
              <a:rPr sz="1800" dirty="0">
                <a:latin typeface="Calibri"/>
                <a:cs typeface="Calibri"/>
              </a:rPr>
              <a:t>mo</a:t>
            </a:r>
            <a:r>
              <a:rPr sz="1800" spc="-15" dirty="0">
                <a:latin typeface="Calibri"/>
                <a:cs typeface="Calibri"/>
              </a:rPr>
              <a:t>n</a:t>
            </a:r>
            <a:r>
              <a:rPr sz="1800" spc="0" dirty="0">
                <a:latin typeface="Calibri"/>
                <a:cs typeface="Calibri"/>
              </a:rPr>
              <a:t>ths</a:t>
            </a:r>
            <a:endParaRPr sz="1800" dirty="0">
              <a:latin typeface="Calibri"/>
              <a:cs typeface="Calibri"/>
            </a:endParaRPr>
          </a:p>
        </p:txBody>
      </p:sp>
      <p:sp>
        <p:nvSpPr>
          <p:cNvPr id="50" name="object 37">
            <a:extLst>
              <a:ext uri="{FF2B5EF4-FFF2-40B4-BE49-F238E27FC236}">
                <a16:creationId xmlns:a16="http://schemas.microsoft.com/office/drawing/2014/main" id="{373A3E2A-932F-4BE9-82A8-7B6D1F190BD6}"/>
              </a:ext>
            </a:extLst>
          </p:cNvPr>
          <p:cNvSpPr txBox="1"/>
          <p:nvPr/>
        </p:nvSpPr>
        <p:spPr>
          <a:xfrm>
            <a:off x="7391401" y="5694578"/>
            <a:ext cx="1323974" cy="298450"/>
          </a:xfrm>
          <a:prstGeom prst="rect">
            <a:avLst/>
          </a:prstGeom>
        </p:spPr>
        <p:txBody>
          <a:bodyPr vert="horz" wrap="square" lIns="0" tIns="0" rIns="0" bIns="0" rtlCol="0">
            <a:noAutofit/>
          </a:bodyPr>
          <a:lstStyle/>
          <a:p>
            <a:pPr marL="12700" algn="r">
              <a:lnSpc>
                <a:spcPct val="100000"/>
              </a:lnSpc>
            </a:pPr>
            <a:r>
              <a:rPr lang="en-US" sz="1800" spc="-10" dirty="0">
                <a:latin typeface="Calibri"/>
                <a:cs typeface="Calibri"/>
              </a:rPr>
              <a:t>21- </a:t>
            </a:r>
            <a:r>
              <a:rPr sz="1800" spc="-10" dirty="0">
                <a:latin typeface="Calibri"/>
                <a:cs typeface="Calibri"/>
              </a:rPr>
              <a:t>mon</a:t>
            </a:r>
            <a:r>
              <a:rPr sz="1800" spc="0" dirty="0">
                <a:latin typeface="Calibri"/>
                <a:cs typeface="Calibri"/>
              </a:rPr>
              <a:t>ths</a:t>
            </a:r>
            <a:endParaRPr sz="1800" dirty="0">
              <a:latin typeface="Calibri"/>
              <a:cs typeface="Calibri"/>
            </a:endParaRPr>
          </a:p>
        </p:txBody>
      </p:sp>
      <p:sp>
        <p:nvSpPr>
          <p:cNvPr id="51" name="object 38">
            <a:extLst>
              <a:ext uri="{FF2B5EF4-FFF2-40B4-BE49-F238E27FC236}">
                <a16:creationId xmlns:a16="http://schemas.microsoft.com/office/drawing/2014/main" id="{38F0349E-15CE-4EC1-BD86-4C75103C07B4}"/>
              </a:ext>
            </a:extLst>
          </p:cNvPr>
          <p:cNvSpPr txBox="1"/>
          <p:nvPr/>
        </p:nvSpPr>
        <p:spPr>
          <a:xfrm>
            <a:off x="7764906" y="6295034"/>
            <a:ext cx="901700" cy="298450"/>
          </a:xfrm>
          <a:prstGeom prst="rect">
            <a:avLst/>
          </a:prstGeom>
        </p:spPr>
        <p:txBody>
          <a:bodyPr vert="horz" wrap="square" lIns="0" tIns="0" rIns="0" bIns="0" rtlCol="0">
            <a:noAutofit/>
          </a:bodyPr>
          <a:lstStyle/>
          <a:p>
            <a:pPr marL="12700" algn="r">
              <a:lnSpc>
                <a:spcPct val="100000"/>
              </a:lnSpc>
            </a:pPr>
            <a:r>
              <a:rPr lang="en-US" sz="1800" spc="-10" dirty="0">
                <a:latin typeface="Calibri"/>
                <a:cs typeface="Calibri"/>
              </a:rPr>
              <a:t>2</a:t>
            </a:r>
            <a:r>
              <a:rPr sz="1800" spc="-10" dirty="0">
                <a:latin typeface="Calibri"/>
                <a:cs typeface="Calibri"/>
              </a:rPr>
              <a:t> mon</a:t>
            </a:r>
            <a:r>
              <a:rPr sz="1800" spc="0" dirty="0">
                <a:latin typeface="Calibri"/>
                <a:cs typeface="Calibri"/>
              </a:rPr>
              <a:t>ths</a:t>
            </a:r>
            <a:endParaRPr sz="1800" dirty="0">
              <a:latin typeface="Calibri"/>
              <a:cs typeface="Calibri"/>
            </a:endParaRPr>
          </a:p>
        </p:txBody>
      </p:sp>
      <p:pic>
        <p:nvPicPr>
          <p:cNvPr id="52" name="Picture 51">
            <a:extLst>
              <a:ext uri="{FF2B5EF4-FFF2-40B4-BE49-F238E27FC236}">
                <a16:creationId xmlns:a16="http://schemas.microsoft.com/office/drawing/2014/main" id="{4BDCB136-18EC-48D7-866F-EC2ABB2307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46" name="TextBox 45">
            <a:extLst>
              <a:ext uri="{FF2B5EF4-FFF2-40B4-BE49-F238E27FC236}">
                <a16:creationId xmlns:a16="http://schemas.microsoft.com/office/drawing/2014/main" id="{86618CEB-7BE8-434D-90EE-734BB8E49874}"/>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2341958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769C38D4-596A-4AC1-8DB8-AE30118DD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bject 5">
            <a:extLst>
              <a:ext uri="{FF2B5EF4-FFF2-40B4-BE49-F238E27FC236}">
                <a16:creationId xmlns:a16="http://schemas.microsoft.com/office/drawing/2014/main" id="{FB7C5ECE-4CA7-4034-8641-8453D52F279E}"/>
              </a:ext>
            </a:extLst>
          </p:cNvPr>
          <p:cNvSpPr txBox="1">
            <a:spLocks/>
          </p:cNvSpPr>
          <p:nvPr/>
        </p:nvSpPr>
        <p:spPr>
          <a:xfrm>
            <a:off x="2514600" y="228600"/>
            <a:ext cx="4114799" cy="83875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 Committee Organization</a:t>
            </a:r>
          </a:p>
          <a:p>
            <a:pPr algn="ctr"/>
            <a:r>
              <a:rPr lang="en-US" sz="2800" b="1" kern="0" spc="5" dirty="0">
                <a:solidFill>
                  <a:sysClr val="windowText" lastClr="000000"/>
                </a:solidFill>
                <a:latin typeface="+mj-lt"/>
                <a:cs typeface="Arial Narrow"/>
              </a:rPr>
              <a:t>And Recommendations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8" name="Picture 7">
            <a:extLst>
              <a:ext uri="{FF2B5EF4-FFF2-40B4-BE49-F238E27FC236}">
                <a16:creationId xmlns:a16="http://schemas.microsoft.com/office/drawing/2014/main" id="{F5FBBF6A-2260-4269-938B-6290915074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9" name="TextBox 8">
            <a:extLst>
              <a:ext uri="{FF2B5EF4-FFF2-40B4-BE49-F238E27FC236}">
                <a16:creationId xmlns:a16="http://schemas.microsoft.com/office/drawing/2014/main" id="{424B95C1-DADF-4912-8B8A-0D28524369E2}"/>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13" name="TextBox 12">
            <a:extLst>
              <a:ext uri="{FF2B5EF4-FFF2-40B4-BE49-F238E27FC236}">
                <a16:creationId xmlns:a16="http://schemas.microsoft.com/office/drawing/2014/main" id="{192F548E-BA67-48BF-889C-60AA41A24BB7}"/>
              </a:ext>
            </a:extLst>
          </p:cNvPr>
          <p:cNvSpPr txBox="1"/>
          <p:nvPr/>
        </p:nvSpPr>
        <p:spPr>
          <a:xfrm>
            <a:off x="1066800" y="1676400"/>
            <a:ext cx="7238999" cy="36471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Committee Organization:</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Determine Requirements for a Quorum</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800"/>
              </a:spcAft>
              <a:buClrTx/>
              <a:buSzTx/>
              <a:buFontTx/>
              <a:buNone/>
              <a:tabLst/>
              <a:defRPr/>
            </a:pPr>
            <a:r>
              <a:rPr lang="en-US" sz="2800" b="1" dirty="0">
                <a:solidFill>
                  <a:prstClr val="black"/>
                </a:solidFill>
                <a:latin typeface="Calibri"/>
              </a:rPr>
              <a:t>Committee</a:t>
            </a:r>
            <a:r>
              <a:rPr lang="en-US" sz="2000" b="1" dirty="0">
                <a:solidFill>
                  <a:prstClr val="black"/>
                </a:solidFill>
                <a:latin typeface="Calibri"/>
              </a:rPr>
              <a:t> </a:t>
            </a:r>
            <a:r>
              <a:rPr lang="en-US" sz="2800" b="1" dirty="0">
                <a:solidFill>
                  <a:prstClr val="black"/>
                </a:solidFill>
                <a:latin typeface="Calibri"/>
              </a:rPr>
              <a:t>Recommendations</a:t>
            </a:r>
            <a:r>
              <a:rPr kumimoji="0" lang="en-US" sz="20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2400" dirty="0">
                <a:solidFill>
                  <a:prstClr val="black"/>
                </a:solidFill>
                <a:latin typeface="Calibri"/>
              </a:rPr>
              <a:t>Determine Number of Votes Required for </a:t>
            </a:r>
            <a:br>
              <a:rPr lang="en-US" sz="2400" dirty="0">
                <a:solidFill>
                  <a:prstClr val="black"/>
                </a:solidFill>
                <a:latin typeface="Calibri"/>
              </a:rPr>
            </a:br>
            <a:r>
              <a:rPr lang="en-US" sz="2400" dirty="0">
                <a:solidFill>
                  <a:prstClr val="black"/>
                </a:solidFill>
                <a:latin typeface="Calibri"/>
              </a:rPr>
              <a:t>Committee Recommendations </a:t>
            </a:r>
          </a:p>
        </p:txBody>
      </p:sp>
    </p:spTree>
    <p:extLst>
      <p:ext uri="{BB962C8B-B14F-4D97-AF65-F5344CB8AC3E}">
        <p14:creationId xmlns:p14="http://schemas.microsoft.com/office/powerpoint/2010/main" val="25625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769C38D4-596A-4AC1-8DB8-AE30118DDF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bject 5">
            <a:extLst>
              <a:ext uri="{FF2B5EF4-FFF2-40B4-BE49-F238E27FC236}">
                <a16:creationId xmlns:a16="http://schemas.microsoft.com/office/drawing/2014/main" id="{FB7C5ECE-4CA7-4034-8641-8453D52F279E}"/>
              </a:ext>
            </a:extLst>
          </p:cNvPr>
          <p:cNvSpPr txBox="1">
            <a:spLocks/>
          </p:cNvSpPr>
          <p:nvPr/>
        </p:nvSpPr>
        <p:spPr>
          <a:xfrm>
            <a:off x="2514600" y="228600"/>
            <a:ext cx="4114799" cy="83875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 Committee Organization</a:t>
            </a:r>
          </a:p>
          <a:p>
            <a:pPr algn="ctr"/>
            <a:r>
              <a:rPr lang="en-US" sz="2800" b="1" kern="0" spc="5" dirty="0">
                <a:solidFill>
                  <a:sysClr val="windowText" lastClr="000000"/>
                </a:solidFill>
                <a:latin typeface="+mj-lt"/>
                <a:cs typeface="Arial Narrow"/>
              </a:rPr>
              <a:t>and Recommendations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8" name="Picture 7">
            <a:extLst>
              <a:ext uri="{FF2B5EF4-FFF2-40B4-BE49-F238E27FC236}">
                <a16:creationId xmlns:a16="http://schemas.microsoft.com/office/drawing/2014/main" id="{F5FBBF6A-2260-4269-938B-6290915074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9" name="TextBox 8">
            <a:extLst>
              <a:ext uri="{FF2B5EF4-FFF2-40B4-BE49-F238E27FC236}">
                <a16:creationId xmlns:a16="http://schemas.microsoft.com/office/drawing/2014/main" id="{424B95C1-DADF-4912-8B8A-0D28524369E2}"/>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10" name="TextBox 9">
            <a:extLst>
              <a:ext uri="{FF2B5EF4-FFF2-40B4-BE49-F238E27FC236}">
                <a16:creationId xmlns:a16="http://schemas.microsoft.com/office/drawing/2014/main" id="{C44D8793-52DF-424F-9A26-204A5A331808}"/>
              </a:ext>
            </a:extLst>
          </p:cNvPr>
          <p:cNvSpPr txBox="1"/>
          <p:nvPr/>
        </p:nvSpPr>
        <p:spPr>
          <a:xfrm>
            <a:off x="419099" y="1612232"/>
            <a:ext cx="8305800" cy="5029200"/>
          </a:xfrm>
          <a:prstGeom prst="rect">
            <a:avLst/>
          </a:prstGeom>
          <a:noFill/>
          <a:ln w="19050">
            <a:solidFill>
              <a:srgbClr val="FF0000"/>
            </a:solidFill>
          </a:ln>
        </p:spPr>
        <p:txBody>
          <a:bodyPr wrap="square" rtlCol="0">
            <a:noAutofit/>
          </a:bodyPr>
          <a:lstStyle/>
          <a:p>
            <a:pPr algn="ctr">
              <a:spcAft>
                <a:spcPts val="600"/>
              </a:spcAft>
            </a:pPr>
            <a:endParaRPr lang="en-US" b="1" dirty="0">
              <a:solidFill>
                <a:prstClr val="black"/>
              </a:solidFill>
            </a:endParaRPr>
          </a:p>
          <a:p>
            <a:pPr algn="ctr">
              <a:spcAft>
                <a:spcPts val="600"/>
              </a:spcAft>
            </a:pPr>
            <a:r>
              <a:rPr lang="en-US" b="1" dirty="0">
                <a:solidFill>
                  <a:prstClr val="black"/>
                </a:solidFill>
              </a:rPr>
              <a:t>Members Required for A Quorum:</a:t>
            </a:r>
          </a:p>
          <a:p>
            <a:pPr algn="ctr">
              <a:spcAft>
                <a:spcPts val="600"/>
              </a:spcAft>
            </a:pPr>
            <a:r>
              <a:rPr lang="en-US" b="1" dirty="0">
                <a:solidFill>
                  <a:prstClr val="black"/>
                </a:solidFill>
              </a:rPr>
              <a:t>Motion:</a:t>
            </a:r>
          </a:p>
          <a:p>
            <a:pPr algn="ctr"/>
            <a:r>
              <a:rPr lang="en-US" dirty="0"/>
              <a:t>Moved that a majority of the voting members of the Horace Mann School Building</a:t>
            </a:r>
          </a:p>
          <a:p>
            <a:pPr algn="ctr">
              <a:spcAft>
                <a:spcPts val="1800"/>
              </a:spcAft>
            </a:pPr>
            <a:r>
              <a:rPr lang="en-US" dirty="0"/>
              <a:t> Committee constitute a quorum</a:t>
            </a:r>
            <a:r>
              <a:rPr lang="en-US" sz="1600" dirty="0"/>
              <a:t>.</a:t>
            </a:r>
          </a:p>
          <a:p>
            <a:pPr algn="ctr">
              <a:spcAft>
                <a:spcPts val="600"/>
              </a:spcAft>
            </a:pPr>
            <a:r>
              <a:rPr lang="en-US" b="1" dirty="0"/>
              <a:t>Vote required for Approval of Matters:</a:t>
            </a:r>
          </a:p>
          <a:p>
            <a:pPr algn="ctr">
              <a:spcAft>
                <a:spcPts val="600"/>
              </a:spcAft>
            </a:pPr>
            <a:r>
              <a:rPr lang="en-US" b="1" dirty="0"/>
              <a:t>Motion:</a:t>
            </a:r>
          </a:p>
          <a:p>
            <a:pPr algn="ctr">
              <a:spcAft>
                <a:spcPts val="600"/>
              </a:spcAft>
            </a:pPr>
            <a:r>
              <a:rPr lang="en-US" dirty="0"/>
              <a:t>Moved that matters coming before the Horace Mann School Building Committee </a:t>
            </a:r>
          </a:p>
          <a:p>
            <a:pPr algn="ctr">
              <a:spcAft>
                <a:spcPts val="1800"/>
              </a:spcAft>
            </a:pPr>
            <a:r>
              <a:rPr lang="en-US" dirty="0"/>
              <a:t>that require a vote be approved by a majority of those voting members present.</a:t>
            </a:r>
            <a:endParaRPr lang="en-US" b="1" dirty="0"/>
          </a:p>
          <a:p>
            <a:pPr lvl="0" algn="ctr">
              <a:spcAft>
                <a:spcPts val="600"/>
              </a:spcAft>
            </a:pPr>
            <a:endParaRPr lang="en-US" dirty="0"/>
          </a:p>
          <a:p>
            <a:pPr algn="ctr">
              <a:spcAft>
                <a:spcPts val="600"/>
              </a:spcAft>
            </a:pPr>
            <a:endParaRPr lang="en-US" dirty="0"/>
          </a:p>
          <a:p>
            <a:pPr algn="ctr">
              <a:spcAft>
                <a:spcPts val="600"/>
              </a:spcAft>
            </a:pPr>
            <a:endParaRPr lang="en-US" b="1" dirty="0"/>
          </a:p>
          <a:p>
            <a:pPr algn="ctr">
              <a:spcAft>
                <a:spcPts val="600"/>
              </a:spcAft>
            </a:pPr>
            <a:endParaRPr lang="en-US" b="1" dirty="0"/>
          </a:p>
          <a:p>
            <a:pPr algn="ctr">
              <a:spcAft>
                <a:spcPts val="600"/>
              </a:spcAft>
            </a:pPr>
            <a:endParaRPr lang="en-US" sz="1600" dirty="0"/>
          </a:p>
          <a:p>
            <a:endParaRPr lang="en-US" sz="1600" dirty="0">
              <a:solidFill>
                <a:prstClr val="black"/>
              </a:solidFill>
            </a:endParaRPr>
          </a:p>
          <a:p>
            <a:endParaRPr lang="en-US" sz="1600" dirty="0">
              <a:solidFill>
                <a:prstClr val="black"/>
              </a:solidFill>
            </a:endParaRPr>
          </a:p>
          <a:p>
            <a:pPr>
              <a:lnSpc>
                <a:spcPct val="150000"/>
              </a:lnSpc>
            </a:pPr>
            <a:endParaRPr lang="en-US" b="1" dirty="0">
              <a:solidFill>
                <a:prstClr val="black"/>
              </a:solidFill>
            </a:endParaRPr>
          </a:p>
          <a:p>
            <a:pPr algn="ctr">
              <a:lnSpc>
                <a:spcPct val="150000"/>
              </a:lnSpc>
            </a:pPr>
            <a:endParaRPr lang="en-US" dirty="0">
              <a:solidFill>
                <a:prstClr val="black"/>
              </a:solidFill>
            </a:endParaRPr>
          </a:p>
          <a:p>
            <a:pPr algn="ctr"/>
            <a:endParaRPr lang="en-US" dirty="0">
              <a:solidFill>
                <a:prstClr val="black"/>
              </a:solidFill>
            </a:endParaRPr>
          </a:p>
          <a:p>
            <a:pPr algn="ctr"/>
            <a:endParaRPr lang="en-US" dirty="0">
              <a:solidFill>
                <a:prstClr val="black"/>
              </a:solidFill>
            </a:endParaRPr>
          </a:p>
        </p:txBody>
      </p:sp>
    </p:spTree>
    <p:extLst>
      <p:ext uri="{BB962C8B-B14F-4D97-AF65-F5344CB8AC3E}">
        <p14:creationId xmlns:p14="http://schemas.microsoft.com/office/powerpoint/2010/main" val="422098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19100" y="1219200"/>
            <a:ext cx="8305800" cy="5638800"/>
          </a:xfrm>
          <a:prstGeom prst="rect">
            <a:avLst/>
          </a:prstGeom>
          <a:noFill/>
        </p:spPr>
        <p:txBody>
          <a:bodyPr wrap="square" rtlCol="0">
            <a:noAutofit/>
          </a:bodyPr>
          <a:lstStyle/>
          <a:p>
            <a:pPr marL="0" marR="0">
              <a:spcBef>
                <a:spcPts val="0"/>
              </a:spcBef>
              <a:spcAft>
                <a:spcPts val="0"/>
              </a:spcAft>
            </a:pPr>
            <a:r>
              <a:rPr lang="en-US" b="1" dirty="0">
                <a:solidFill>
                  <a:srgbClr val="000000"/>
                </a:solidFill>
                <a:effectLst/>
                <a:latin typeface="Calibri" panose="020F0502020204030204" pitchFamily="34" charset="0"/>
                <a:ea typeface="Times New Roman" panose="02020603050405020304" pitchFamily="18" charset="0"/>
              </a:rPr>
              <a:t>April Vacation 2019</a:t>
            </a:r>
            <a:r>
              <a:rPr lang="en-US" dirty="0">
                <a:solidFill>
                  <a:srgbClr val="000000"/>
                </a:solidFill>
                <a:effectLst/>
                <a:latin typeface="Calibri" panose="020F0502020204030204" pitchFamily="34" charset="0"/>
                <a:ea typeface="Times New Roman" panose="02020603050405020304" pitchFamily="18" charset="0"/>
              </a:rPr>
              <a:t> </a:t>
            </a:r>
            <a:endParaRPr lang="en-US" dirty="0">
              <a:effectLst/>
              <a:latin typeface="Calibri" panose="020F0502020204030204" pitchFamily="34" charset="0"/>
              <a:ea typeface="Calibri" panose="020F0502020204030204" pitchFamily="34" charset="0"/>
            </a:endParaRPr>
          </a:p>
          <a:p>
            <a:pPr marL="0" marR="0">
              <a:spcBef>
                <a:spcPts val="0"/>
              </a:spcBef>
              <a:spcAft>
                <a:spcPts val="800"/>
              </a:spcAft>
            </a:pPr>
            <a:r>
              <a:rPr lang="en-US" dirty="0">
                <a:solidFill>
                  <a:srgbClr val="000000"/>
                </a:solidFill>
                <a:effectLst/>
                <a:latin typeface="Calibri" panose="020F0502020204030204" pitchFamily="34" charset="0"/>
                <a:ea typeface="Times New Roman" panose="02020603050405020304" pitchFamily="18" charset="0"/>
              </a:rPr>
              <a:t>• Expansion of second floor Classroom 211 from 613 square feet to 775 square feet by ‘rightsizing’ the adjacent SPED Learning Center (Rm 210) from 528 square feet to 369 square feet.</a:t>
            </a:r>
            <a:endParaRPr lang="en-US" dirty="0">
              <a:effectLst/>
              <a:latin typeface="Calibri" panose="020F0502020204030204" pitchFamily="34" charset="0"/>
              <a:ea typeface="Calibri" panose="020F0502020204030204" pitchFamily="34" charset="0"/>
            </a:endParaRPr>
          </a:p>
          <a:p>
            <a:pPr marL="0" marR="0">
              <a:spcBef>
                <a:spcPts val="0"/>
              </a:spcBef>
              <a:spcAft>
                <a:spcPts val="0"/>
              </a:spcAft>
            </a:pPr>
            <a:r>
              <a:rPr lang="en-US" dirty="0">
                <a:solidFill>
                  <a:srgbClr val="000000"/>
                </a:solidFill>
                <a:effectLst/>
                <a:latin typeface="Calibri" panose="020F0502020204030204" pitchFamily="34" charset="0"/>
                <a:ea typeface="Times New Roman" panose="02020603050405020304" pitchFamily="18" charset="0"/>
              </a:rPr>
              <a:t> </a:t>
            </a:r>
            <a:r>
              <a:rPr lang="en-US" b="1" dirty="0">
                <a:solidFill>
                  <a:srgbClr val="000000"/>
                </a:solidFill>
                <a:effectLst/>
                <a:latin typeface="Calibri" panose="020F0502020204030204" pitchFamily="34" charset="0"/>
                <a:ea typeface="Times New Roman" panose="02020603050405020304" pitchFamily="18" charset="0"/>
              </a:rPr>
              <a:t> Summer 2019</a:t>
            </a:r>
            <a:endParaRPr lang="en-US" dirty="0">
              <a:effectLst/>
              <a:latin typeface="Calibri" panose="020F0502020204030204" pitchFamily="34" charset="0"/>
              <a:ea typeface="Calibri" panose="020F0502020204030204" pitchFamily="34" charset="0"/>
            </a:endParaRPr>
          </a:p>
          <a:p>
            <a:pPr marL="0" marR="0">
              <a:spcBef>
                <a:spcPts val="0"/>
              </a:spcBef>
              <a:spcAft>
                <a:spcPts val="300"/>
              </a:spcAft>
            </a:pPr>
            <a:r>
              <a:rPr lang="en-US" dirty="0">
                <a:solidFill>
                  <a:srgbClr val="000000"/>
                </a:solidFill>
                <a:effectLst/>
                <a:latin typeface="Calibri" panose="020F0502020204030204" pitchFamily="34" charset="0"/>
                <a:ea typeface="Times New Roman" panose="02020603050405020304" pitchFamily="18" charset="0"/>
              </a:rPr>
              <a:t>• Expansion of first floor Classroom 141 from 858 square feet to 1,012 square feet. This space was originally to be used as an Art classroom but was instead used as a Kindergarten classroom.</a:t>
            </a:r>
            <a:endParaRPr lang="en-US" dirty="0">
              <a:effectLst/>
              <a:latin typeface="Calibri" panose="020F0502020204030204" pitchFamily="34" charset="0"/>
              <a:ea typeface="Calibri" panose="020F0502020204030204" pitchFamily="34" charset="0"/>
            </a:endParaRPr>
          </a:p>
          <a:p>
            <a:pPr marL="0" marR="0">
              <a:spcBef>
                <a:spcPts val="0"/>
              </a:spcBef>
              <a:spcAft>
                <a:spcPts val="800"/>
              </a:spcAft>
            </a:pPr>
            <a:r>
              <a:rPr lang="en-US" dirty="0">
                <a:solidFill>
                  <a:srgbClr val="000000"/>
                </a:solidFill>
                <a:effectLst/>
                <a:latin typeface="Calibri" panose="020F0502020204030204" pitchFamily="34" charset="0"/>
                <a:ea typeface="Times New Roman" panose="02020603050405020304" pitchFamily="18" charset="0"/>
              </a:rPr>
              <a:t>• Subdivision of the After-School Program space adjacent to the Cafeteria for use as the DAD Afterschool Office and Staff Room.</a:t>
            </a:r>
            <a:endParaRPr lang="en-US" dirty="0">
              <a:effectLst/>
              <a:latin typeface="Calibri" panose="020F0502020204030204" pitchFamily="34" charset="0"/>
              <a:ea typeface="Calibri" panose="020F0502020204030204" pitchFamily="34" charset="0"/>
            </a:endParaRPr>
          </a:p>
          <a:p>
            <a:pPr marL="0" marR="0">
              <a:spcBef>
                <a:spcPts val="0"/>
              </a:spcBef>
              <a:spcAft>
                <a:spcPts val="0"/>
              </a:spcAft>
            </a:pPr>
            <a:r>
              <a:rPr lang="en-US" dirty="0">
                <a:solidFill>
                  <a:srgbClr val="000000"/>
                </a:solidFill>
                <a:effectLst/>
                <a:latin typeface="Calibri" panose="020F0502020204030204" pitchFamily="34" charset="0"/>
                <a:ea typeface="Times New Roman" panose="02020603050405020304" pitchFamily="18" charset="0"/>
              </a:rPr>
              <a:t>  </a:t>
            </a:r>
            <a:r>
              <a:rPr lang="en-US" b="1" dirty="0">
                <a:solidFill>
                  <a:srgbClr val="000000"/>
                </a:solidFill>
                <a:effectLst/>
                <a:latin typeface="Calibri" panose="020F0502020204030204" pitchFamily="34" charset="0"/>
                <a:ea typeface="Times New Roman" panose="02020603050405020304" pitchFamily="18" charset="0"/>
              </a:rPr>
              <a:t>December 2019 – August 2020</a:t>
            </a:r>
            <a:endParaRPr lang="en-US" dirty="0">
              <a:effectLst/>
              <a:latin typeface="Calibri" panose="020F0502020204030204" pitchFamily="34" charset="0"/>
              <a:ea typeface="Calibri" panose="020F0502020204030204" pitchFamily="34" charset="0"/>
            </a:endParaRPr>
          </a:p>
          <a:p>
            <a:pPr marL="0" marR="0">
              <a:spcBef>
                <a:spcPts val="0"/>
              </a:spcBef>
              <a:spcAft>
                <a:spcPts val="300"/>
              </a:spcAft>
            </a:pPr>
            <a:r>
              <a:rPr lang="en-US" dirty="0">
                <a:solidFill>
                  <a:srgbClr val="000000"/>
                </a:solidFill>
                <a:effectLst/>
                <a:latin typeface="Calibri" panose="020F0502020204030204" pitchFamily="34" charset="0"/>
                <a:ea typeface="Times New Roman" panose="02020603050405020304" pitchFamily="18" charset="0"/>
              </a:rPr>
              <a:t>• Expansion of second floor Classroom 202 from 723 square feet to 870 square feet.</a:t>
            </a:r>
            <a:endParaRPr lang="en-US" dirty="0">
              <a:effectLst/>
              <a:latin typeface="Calibri" panose="020F0502020204030204" pitchFamily="34" charset="0"/>
              <a:ea typeface="Calibri" panose="020F0502020204030204" pitchFamily="34" charset="0"/>
            </a:endParaRPr>
          </a:p>
          <a:p>
            <a:pPr marL="0" marR="0">
              <a:spcBef>
                <a:spcPts val="0"/>
              </a:spcBef>
              <a:spcAft>
                <a:spcPts val="300"/>
              </a:spcAft>
            </a:pPr>
            <a:r>
              <a:rPr lang="en-US" dirty="0">
                <a:solidFill>
                  <a:srgbClr val="000000"/>
                </a:solidFill>
                <a:effectLst/>
                <a:latin typeface="Calibri" panose="020F0502020204030204" pitchFamily="34" charset="0"/>
                <a:ea typeface="Times New Roman" panose="02020603050405020304" pitchFamily="18" charset="0"/>
              </a:rPr>
              <a:t>• Creation of a Safe Room on the second floor.</a:t>
            </a:r>
            <a:endParaRPr lang="en-US" dirty="0">
              <a:effectLst/>
              <a:latin typeface="Calibri" panose="020F0502020204030204" pitchFamily="34" charset="0"/>
              <a:ea typeface="Calibri" panose="020F0502020204030204" pitchFamily="34" charset="0"/>
            </a:endParaRPr>
          </a:p>
          <a:p>
            <a:pPr marL="0" marR="0">
              <a:spcBef>
                <a:spcPts val="0"/>
              </a:spcBef>
              <a:spcAft>
                <a:spcPts val="300"/>
              </a:spcAft>
            </a:pPr>
            <a:r>
              <a:rPr lang="en-US" dirty="0">
                <a:solidFill>
                  <a:srgbClr val="000000"/>
                </a:solidFill>
                <a:effectLst/>
                <a:latin typeface="Calibri" panose="020F0502020204030204" pitchFamily="34" charset="0"/>
                <a:ea typeface="Times New Roman" panose="02020603050405020304" pitchFamily="18" charset="0"/>
              </a:rPr>
              <a:t>• The installation of two modular classrooms and exterior connectors between the modular classrooms and the main building. This added two 919 square foot Classrooms and two 415 square foot Small Group spaces to the school, allowing for the subsequent Summer 2020 expansion of five undersized classrooms within the main building.</a:t>
            </a:r>
            <a:endParaRPr lang="en-US" dirty="0">
              <a:effectLst/>
              <a:latin typeface="Calibri" panose="020F0502020204030204" pitchFamily="34" charset="0"/>
              <a:ea typeface="Calibri" panose="020F0502020204030204" pitchFamily="34" charset="0"/>
            </a:endParaRPr>
          </a:p>
          <a:p>
            <a:pPr marL="0" marR="0">
              <a:spcBef>
                <a:spcPts val="0"/>
              </a:spcBef>
              <a:spcAft>
                <a:spcPts val="0"/>
              </a:spcAft>
            </a:pPr>
            <a:r>
              <a:rPr lang="en-US" dirty="0">
                <a:solidFill>
                  <a:srgbClr val="000000"/>
                </a:solidFill>
                <a:effectLst/>
                <a:latin typeface="Calibri" panose="020F0502020204030204" pitchFamily="34" charset="0"/>
                <a:ea typeface="Times New Roman" panose="02020603050405020304" pitchFamily="18" charset="0"/>
              </a:rPr>
              <a:t>• Acoustical Upgrades at All Classrooms, the Cafeteria, and the Music Room.</a:t>
            </a:r>
            <a:endParaRPr lang="en-US" dirty="0">
              <a:effectLst/>
              <a:latin typeface="Calibri" panose="020F0502020204030204" pitchFamily="34" charset="0"/>
              <a:ea typeface="Calibri" panose="020F0502020204030204" pitchFamily="34" charset="0"/>
            </a:endParaRPr>
          </a:p>
          <a:p>
            <a:pPr marL="0" marR="0">
              <a:spcBef>
                <a:spcPts val="0"/>
              </a:spcBef>
              <a:spcAft>
                <a:spcPts val="0"/>
              </a:spcAft>
            </a:pPr>
            <a:r>
              <a:rPr lang="en-US" dirty="0">
                <a:solidFill>
                  <a:srgbClr val="000000"/>
                </a:solidFill>
                <a:effectLst/>
                <a:latin typeface="Calibri" panose="020F0502020204030204" pitchFamily="34" charset="0"/>
                <a:ea typeface="Times New Roman" panose="02020603050405020304" pitchFamily="18" charset="0"/>
              </a:rPr>
              <a:t> </a:t>
            </a:r>
            <a:endParaRPr lang="en-US" dirty="0">
              <a:effectLst/>
              <a:latin typeface="Calibri" panose="020F0502020204030204" pitchFamily="34" charset="0"/>
              <a:ea typeface="Calibri" panose="020F0502020204030204" pitchFamily="34" charset="0"/>
            </a:endParaRPr>
          </a:p>
          <a:p>
            <a:pPr>
              <a:lnSpc>
                <a:spcPct val="150000"/>
              </a:lnSpc>
            </a:pPr>
            <a:endParaRPr lang="en-US" b="1" dirty="0">
              <a:solidFill>
                <a:prstClr val="black"/>
              </a:solidFill>
            </a:endParaRPr>
          </a:p>
          <a:p>
            <a:pPr algn="ctr">
              <a:lnSpc>
                <a:spcPct val="150000"/>
              </a:lnSpc>
            </a:pPr>
            <a:endParaRPr lang="en-US" dirty="0">
              <a:solidFill>
                <a:prstClr val="black"/>
              </a:solidFill>
            </a:endParaRPr>
          </a:p>
          <a:p>
            <a:pPr algn="ctr"/>
            <a:endParaRPr lang="en-US" dirty="0">
              <a:solidFill>
                <a:prstClr val="black"/>
              </a:solidFill>
            </a:endParaRPr>
          </a:p>
          <a:p>
            <a:pPr algn="ctr"/>
            <a:endParaRPr lang="en-US" dirty="0">
              <a:solidFill>
                <a:prstClr val="black"/>
              </a:solidFill>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bject 5">
            <a:extLst>
              <a:ext uri="{FF2B5EF4-FFF2-40B4-BE49-F238E27FC236}">
                <a16:creationId xmlns:a16="http://schemas.microsoft.com/office/drawing/2014/main" id="{754E2915-FB5E-44C4-83F3-63D88227022C}"/>
              </a:ext>
            </a:extLst>
          </p:cNvPr>
          <p:cNvSpPr txBox="1">
            <a:spLocks noGrp="1"/>
          </p:cNvSpPr>
          <p:nvPr>
            <p:ph type="title"/>
          </p:nvPr>
        </p:nvSpPr>
        <p:spPr>
          <a:xfrm>
            <a:off x="2363788" y="95250"/>
            <a:ext cx="4416425" cy="100965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Work to Date</a:t>
            </a:r>
            <a:br>
              <a:rPr lang="en-US" sz="2800" b="1" kern="0" spc="5" dirty="0">
                <a:solidFill>
                  <a:sysClr val="windowText" lastClr="000000"/>
                </a:solidFill>
                <a:latin typeface="+mj-lt"/>
                <a:cs typeface="Arial Narrow"/>
              </a:rPr>
            </a:br>
            <a:r>
              <a:rPr lang="en-US" sz="2800" b="1" kern="0" spc="5" dirty="0">
                <a:solidFill>
                  <a:sysClr val="windowText" lastClr="000000"/>
                </a:solidFill>
                <a:latin typeface="+mj-lt"/>
                <a:cs typeface="Arial Narrow"/>
              </a:rPr>
              <a:t>Summary</a:t>
            </a:r>
            <a:br>
              <a:rPr lang="en-US" sz="2800" b="1" kern="0" spc="5" dirty="0">
                <a:solidFill>
                  <a:sysClr val="windowText" lastClr="000000"/>
                </a:solidFill>
                <a:latin typeface="+mj-lt"/>
                <a:cs typeface="Arial Narrow"/>
              </a:rPr>
            </a:b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8" name="Picture 7">
            <a:extLst>
              <a:ext uri="{FF2B5EF4-FFF2-40B4-BE49-F238E27FC236}">
                <a16:creationId xmlns:a16="http://schemas.microsoft.com/office/drawing/2014/main" id="{39811905-599B-4EB5-B938-0A5685C87C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0" name="TextBox 9">
            <a:extLst>
              <a:ext uri="{FF2B5EF4-FFF2-40B4-BE49-F238E27FC236}">
                <a16:creationId xmlns:a16="http://schemas.microsoft.com/office/drawing/2014/main" id="{7619F3B0-00BA-4D7E-BA1E-79173E670B62}"/>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1704771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19100" y="1219200"/>
            <a:ext cx="8305800" cy="5638800"/>
          </a:xfrm>
          <a:prstGeom prst="rect">
            <a:avLst/>
          </a:prstGeom>
          <a:noFill/>
        </p:spPr>
        <p:txBody>
          <a:bodyPr wrap="square" rtlCol="0">
            <a:noAutofit/>
          </a:bodyPr>
          <a:lstStyle/>
          <a:p>
            <a:pPr marL="0" marR="0">
              <a:spcBef>
                <a:spcPts val="0"/>
              </a:spcBef>
              <a:spcAft>
                <a:spcPts val="800"/>
              </a:spcAft>
            </a:pPr>
            <a:r>
              <a:rPr lang="en-US" sz="1800" b="1" dirty="0">
                <a:solidFill>
                  <a:srgbClr val="000000"/>
                </a:solidFill>
                <a:effectLst/>
                <a:latin typeface="Calibri" panose="020F0502020204030204" pitchFamily="34" charset="0"/>
                <a:ea typeface="Times New Roman" panose="02020603050405020304" pitchFamily="18" charset="0"/>
              </a:rPr>
              <a:t>Summer 2020</a:t>
            </a:r>
            <a:r>
              <a:rPr lang="en-US" sz="1800" dirty="0">
                <a:solidFill>
                  <a:srgbClr val="000000"/>
                </a:solidFill>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rPr>
              <a:t>• The expansion of two undersized first floor Classrooms (116 and 117) from 724 and 773 square feet respectively to 950 and 970 square feet respectively by relocating the</a:t>
            </a:r>
            <a:endParaRPr lang="en-US" sz="1800" dirty="0">
              <a:effectLst/>
              <a:latin typeface="Calibri" panose="020F0502020204030204" pitchFamily="34" charset="0"/>
              <a:ea typeface="Calibri" panose="020F0502020204030204" pitchFamily="34" charset="0"/>
            </a:endParaRPr>
          </a:p>
          <a:p>
            <a:pPr marL="0" marR="0">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rPr>
              <a:t>Literacy/Book Room.</a:t>
            </a:r>
            <a:endParaRPr lang="en-US" sz="1800" dirty="0">
              <a:effectLst/>
              <a:latin typeface="Calibri" panose="020F0502020204030204" pitchFamily="34" charset="0"/>
              <a:ea typeface="Calibri" panose="020F0502020204030204" pitchFamily="34" charset="0"/>
            </a:endParaRPr>
          </a:p>
          <a:p>
            <a:pPr marL="0" marR="0">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rPr>
              <a:t>• The expansion of two undersized second floor Classrooms (212 and 214) from 789 and 763 square feet respectively to 950 and 960 square feet respectively by right-sizing the 737 square foot ‘break out and OT/Speech space that had been a small classroom into a 370 square foot OT/Speech small group room.</a:t>
            </a:r>
            <a:endParaRPr lang="en-US" sz="1800" dirty="0">
              <a:effectLst/>
              <a:latin typeface="Calibri" panose="020F0502020204030204" pitchFamily="34" charset="0"/>
              <a:ea typeface="Calibri" panose="020F0502020204030204" pitchFamily="34" charset="0"/>
            </a:endParaRPr>
          </a:p>
          <a:p>
            <a:pPr marL="0" marR="0">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rPr>
              <a:t>• The expansion of an undersized 734 square foot Kindergarten Classroom (102) on the first floor to 895 square feet by incorporating an adjacent Art Storage Room and Safe Room.</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rPr>
              <a:t>• The repurposing of the Teaching Supply Room on the first floor into a 222 square foot</a:t>
            </a:r>
            <a:endParaRPr lang="en-US" sz="1800" dirty="0">
              <a:effectLst/>
              <a:latin typeface="Calibri" panose="020F0502020204030204" pitchFamily="34" charset="0"/>
              <a:ea typeface="Calibri" panose="020F0502020204030204" pitchFamily="34" charset="0"/>
            </a:endParaRPr>
          </a:p>
          <a:p>
            <a:pPr marL="0" marR="0">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rPr>
              <a:t>Breakout Room that will double as a Safe Space.</a:t>
            </a:r>
            <a:endParaRPr lang="en-US" sz="1800" dirty="0">
              <a:effectLst/>
              <a:latin typeface="Calibri" panose="020F0502020204030204" pitchFamily="34" charset="0"/>
              <a:ea typeface="Calibri" panose="020F0502020204030204" pitchFamily="34" charset="0"/>
            </a:endParaRPr>
          </a:p>
          <a:p>
            <a:pPr marL="0" marR="0">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rPr>
              <a:t>• The installation of new accessible sinks at four locations along the second-floor corridor, providing water for all second-floor classrooms that had not previously been outfitted with sinks during the 2013 work (as had classrooms on the first floor).</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rPr>
              <a:t>• The replacement of two drinking fountains at the second-floor corridor with accessible drinking fountain/bottle filler stations.</a:t>
            </a:r>
            <a:endParaRPr lang="en-US" sz="1800" dirty="0">
              <a:effectLst/>
              <a:latin typeface="Calibri" panose="020F0502020204030204" pitchFamily="34" charset="0"/>
              <a:ea typeface="Calibri" panose="020F0502020204030204" pitchFamily="34" charset="0"/>
            </a:endParaRPr>
          </a:p>
          <a:p>
            <a:pPr>
              <a:lnSpc>
                <a:spcPct val="150000"/>
              </a:lnSpc>
            </a:pPr>
            <a:endParaRPr lang="en-US" b="1" dirty="0">
              <a:solidFill>
                <a:prstClr val="black"/>
              </a:solidFill>
            </a:endParaRPr>
          </a:p>
          <a:p>
            <a:pPr algn="ctr">
              <a:lnSpc>
                <a:spcPct val="150000"/>
              </a:lnSpc>
            </a:pPr>
            <a:endParaRPr lang="en-US" dirty="0">
              <a:solidFill>
                <a:prstClr val="black"/>
              </a:solidFill>
            </a:endParaRPr>
          </a:p>
          <a:p>
            <a:pPr algn="ctr"/>
            <a:endParaRPr lang="en-US" dirty="0">
              <a:solidFill>
                <a:prstClr val="black"/>
              </a:solidFill>
            </a:endParaRPr>
          </a:p>
          <a:p>
            <a:pPr algn="ctr"/>
            <a:endParaRPr lang="en-US" dirty="0">
              <a:solidFill>
                <a:prstClr val="black"/>
              </a:solidFill>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bject 5">
            <a:extLst>
              <a:ext uri="{FF2B5EF4-FFF2-40B4-BE49-F238E27FC236}">
                <a16:creationId xmlns:a16="http://schemas.microsoft.com/office/drawing/2014/main" id="{754E2915-FB5E-44C4-83F3-63D88227022C}"/>
              </a:ext>
            </a:extLst>
          </p:cNvPr>
          <p:cNvSpPr txBox="1">
            <a:spLocks noGrp="1"/>
          </p:cNvSpPr>
          <p:nvPr>
            <p:ph type="title"/>
          </p:nvPr>
        </p:nvSpPr>
        <p:spPr>
          <a:xfrm>
            <a:off x="2363788" y="95250"/>
            <a:ext cx="4416425" cy="100965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Work to Date</a:t>
            </a:r>
            <a:br>
              <a:rPr lang="en-US" sz="2800" b="1" kern="0" spc="5" dirty="0">
                <a:solidFill>
                  <a:sysClr val="windowText" lastClr="000000"/>
                </a:solidFill>
                <a:latin typeface="+mj-lt"/>
                <a:cs typeface="Arial Narrow"/>
              </a:rPr>
            </a:br>
            <a:r>
              <a:rPr lang="en-US" sz="2800" b="1" kern="0" spc="5" dirty="0">
                <a:solidFill>
                  <a:sysClr val="windowText" lastClr="000000"/>
                </a:solidFill>
                <a:latin typeface="+mj-lt"/>
                <a:cs typeface="Arial Narrow"/>
              </a:rPr>
              <a:t>Summary Cont.</a:t>
            </a:r>
            <a:br>
              <a:rPr lang="en-US" sz="2800" b="1" kern="0" spc="5" dirty="0">
                <a:solidFill>
                  <a:sysClr val="windowText" lastClr="000000"/>
                </a:solidFill>
                <a:latin typeface="+mj-lt"/>
                <a:cs typeface="Arial Narrow"/>
              </a:rPr>
            </a:b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8" name="Picture 7">
            <a:extLst>
              <a:ext uri="{FF2B5EF4-FFF2-40B4-BE49-F238E27FC236}">
                <a16:creationId xmlns:a16="http://schemas.microsoft.com/office/drawing/2014/main" id="{9279E351-D7EC-4BDD-9E09-EB2E43298D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0" name="TextBox 9">
            <a:extLst>
              <a:ext uri="{FF2B5EF4-FFF2-40B4-BE49-F238E27FC236}">
                <a16:creationId xmlns:a16="http://schemas.microsoft.com/office/drawing/2014/main" id="{3835EB6B-A066-4D58-B602-57E29F7A6530}"/>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3944825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41DD620-C6D7-4438-BA9A-70C64401931C}"/>
              </a:ext>
            </a:extLst>
          </p:cNvPr>
          <p:cNvPicPr>
            <a:picLocks noChangeAspect="1"/>
          </p:cNvPicPr>
          <p:nvPr/>
        </p:nvPicPr>
        <p:blipFill rotWithShape="1">
          <a:blip r:embed="rId3">
            <a:extLst>
              <a:ext uri="{28A0092B-C50C-407E-A947-70E740481C1C}">
                <a14:useLocalDpi xmlns:a14="http://schemas.microsoft.com/office/drawing/2010/main" val="0"/>
              </a:ext>
            </a:extLst>
          </a:blip>
          <a:srcRect l="153" t="1" r="153" b="1471"/>
          <a:stretch/>
        </p:blipFill>
        <p:spPr>
          <a:xfrm>
            <a:off x="609600" y="1371600"/>
            <a:ext cx="8000600" cy="5105400"/>
          </a:xfrm>
          <a:prstGeom prst="rect">
            <a:avLst/>
          </a:prstGeom>
        </p:spPr>
      </p:pic>
      <p:pic>
        <p:nvPicPr>
          <p:cNvPr id="9" name="Picture 2">
            <a:extLst>
              <a:ext uri="{FF2B5EF4-FFF2-40B4-BE49-F238E27FC236}">
                <a16:creationId xmlns:a16="http://schemas.microsoft.com/office/drawing/2014/main" id="{CD92AB3E-3DC9-43A8-9872-244A5D728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bject 5">
            <a:extLst>
              <a:ext uri="{FF2B5EF4-FFF2-40B4-BE49-F238E27FC236}">
                <a16:creationId xmlns:a16="http://schemas.microsoft.com/office/drawing/2014/main" id="{E9459B68-8404-4826-8E8D-EBC6DB8C3448}"/>
              </a:ext>
            </a:extLst>
          </p:cNvPr>
          <p:cNvSpPr txBox="1">
            <a:spLocks/>
          </p:cNvSpPr>
          <p:nvPr/>
        </p:nvSpPr>
        <p:spPr>
          <a:xfrm>
            <a:off x="0" y="157151"/>
            <a:ext cx="9144000" cy="81836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Existing First Floor Plan</a:t>
            </a:r>
            <a:br>
              <a:rPr lang="en-US" sz="2800" b="1" kern="0" spc="5" dirty="0">
                <a:solidFill>
                  <a:sysClr val="windowText" lastClr="000000"/>
                </a:solidFill>
                <a:latin typeface="+mj-lt"/>
                <a:cs typeface="Arial Narrow"/>
              </a:rPr>
            </a:br>
            <a:r>
              <a:rPr lang="en-US" sz="2000" b="1" kern="0" spc="5" dirty="0">
                <a:solidFill>
                  <a:sysClr val="windowText" lastClr="000000"/>
                </a:solidFill>
                <a:latin typeface="+mj-lt"/>
                <a:cs typeface="Arial Narrow"/>
              </a:rPr>
              <a:t>September 2020</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
        <p:nvSpPr>
          <p:cNvPr id="10" name="TextBox 9">
            <a:extLst>
              <a:ext uri="{FF2B5EF4-FFF2-40B4-BE49-F238E27FC236}">
                <a16:creationId xmlns:a16="http://schemas.microsoft.com/office/drawing/2014/main" id="{3CB2906D-26BD-46FE-AAE3-0E52A8BDEEB5}"/>
              </a:ext>
            </a:extLst>
          </p:cNvPr>
          <p:cNvSpPr txBox="1"/>
          <p:nvPr/>
        </p:nvSpPr>
        <p:spPr>
          <a:xfrm flipH="1">
            <a:off x="228600" y="1219200"/>
            <a:ext cx="2819400" cy="923330"/>
          </a:xfrm>
          <a:prstGeom prst="rect">
            <a:avLst/>
          </a:prstGeom>
          <a:noFill/>
        </p:spPr>
        <p:txBody>
          <a:bodyPr wrap="square" rtlCol="0">
            <a:spAutoFit/>
          </a:bodyPr>
          <a:lstStyle/>
          <a:p>
            <a:pPr algn="just"/>
            <a:r>
              <a:rPr lang="en-US" b="1" dirty="0"/>
              <a:t>Design Enrollment Remains 396-414 Students and</a:t>
            </a:r>
          </a:p>
          <a:p>
            <a:pPr algn="just"/>
            <a:r>
              <a:rPr lang="en-US" b="1" dirty="0"/>
              <a:t>18 Classrooms</a:t>
            </a:r>
          </a:p>
        </p:txBody>
      </p:sp>
      <p:pic>
        <p:nvPicPr>
          <p:cNvPr id="12" name="Picture 11">
            <a:extLst>
              <a:ext uri="{FF2B5EF4-FFF2-40B4-BE49-F238E27FC236}">
                <a16:creationId xmlns:a16="http://schemas.microsoft.com/office/drawing/2014/main" id="{4F1F1431-7897-4484-B65E-ED826F0B3AD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4" name="TextBox 13">
            <a:extLst>
              <a:ext uri="{FF2B5EF4-FFF2-40B4-BE49-F238E27FC236}">
                <a16:creationId xmlns:a16="http://schemas.microsoft.com/office/drawing/2014/main" id="{730FA348-3EAA-48D8-BA7A-4DC924647D7C}"/>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2339075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41DD620-C6D7-4438-BA9A-70C64401931C}"/>
              </a:ext>
            </a:extLst>
          </p:cNvPr>
          <p:cNvPicPr>
            <a:picLocks noChangeAspect="1"/>
          </p:cNvPicPr>
          <p:nvPr/>
        </p:nvPicPr>
        <p:blipFill rotWithShape="1">
          <a:blip r:embed="rId3">
            <a:extLst>
              <a:ext uri="{28A0092B-C50C-407E-A947-70E740481C1C}">
                <a14:useLocalDpi xmlns:a14="http://schemas.microsoft.com/office/drawing/2010/main" val="0"/>
              </a:ext>
            </a:extLst>
          </a:blip>
          <a:srcRect l="953" t="787" b="787"/>
          <a:stretch/>
        </p:blipFill>
        <p:spPr>
          <a:xfrm>
            <a:off x="685800" y="1371600"/>
            <a:ext cx="7924400" cy="5105400"/>
          </a:xfrm>
          <a:prstGeom prst="rect">
            <a:avLst/>
          </a:prstGeom>
        </p:spPr>
      </p:pic>
      <p:pic>
        <p:nvPicPr>
          <p:cNvPr id="9" name="Picture 2">
            <a:extLst>
              <a:ext uri="{FF2B5EF4-FFF2-40B4-BE49-F238E27FC236}">
                <a16:creationId xmlns:a16="http://schemas.microsoft.com/office/drawing/2014/main" id="{CD92AB3E-3DC9-43A8-9872-244A5D728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14035DA3-2FF0-4506-BBCD-9FD890C67199}"/>
              </a:ext>
            </a:extLst>
          </p:cNvPr>
          <p:cNvSpPr txBox="1"/>
          <p:nvPr/>
        </p:nvSpPr>
        <p:spPr>
          <a:xfrm flipH="1">
            <a:off x="228600" y="1219200"/>
            <a:ext cx="2819400" cy="923330"/>
          </a:xfrm>
          <a:prstGeom prst="rect">
            <a:avLst/>
          </a:prstGeom>
          <a:noFill/>
        </p:spPr>
        <p:txBody>
          <a:bodyPr wrap="square" rtlCol="0">
            <a:spAutoFit/>
          </a:bodyPr>
          <a:lstStyle/>
          <a:p>
            <a:pPr algn="just"/>
            <a:r>
              <a:rPr lang="en-US" b="1" dirty="0"/>
              <a:t>Design Enrollment Remains 396-414 Students and</a:t>
            </a:r>
          </a:p>
          <a:p>
            <a:pPr algn="just"/>
            <a:r>
              <a:rPr lang="en-US" b="1" dirty="0"/>
              <a:t>18 Classrooms</a:t>
            </a:r>
          </a:p>
        </p:txBody>
      </p:sp>
      <p:pic>
        <p:nvPicPr>
          <p:cNvPr id="12" name="Picture 11">
            <a:extLst>
              <a:ext uri="{FF2B5EF4-FFF2-40B4-BE49-F238E27FC236}">
                <a16:creationId xmlns:a16="http://schemas.microsoft.com/office/drawing/2014/main" id="{0D8DEF4E-8DA3-44D3-9CF4-54B598B0083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5" name="object 5">
            <a:extLst>
              <a:ext uri="{FF2B5EF4-FFF2-40B4-BE49-F238E27FC236}">
                <a16:creationId xmlns:a16="http://schemas.microsoft.com/office/drawing/2014/main" id="{985BAED1-F82E-4B98-A5A3-D28C63837F8F}"/>
              </a:ext>
            </a:extLst>
          </p:cNvPr>
          <p:cNvSpPr txBox="1">
            <a:spLocks/>
          </p:cNvSpPr>
          <p:nvPr/>
        </p:nvSpPr>
        <p:spPr>
          <a:xfrm>
            <a:off x="0" y="157151"/>
            <a:ext cx="9144000" cy="81836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Existing Second Floor Plan</a:t>
            </a:r>
            <a:br>
              <a:rPr lang="en-US" sz="2800" b="1" kern="0" spc="5" dirty="0">
                <a:solidFill>
                  <a:sysClr val="windowText" lastClr="000000"/>
                </a:solidFill>
                <a:latin typeface="+mj-lt"/>
                <a:cs typeface="Arial Narrow"/>
              </a:rPr>
            </a:br>
            <a:r>
              <a:rPr lang="en-US" sz="2000" b="1" kern="0" spc="5" dirty="0">
                <a:solidFill>
                  <a:sysClr val="windowText" lastClr="000000"/>
                </a:solidFill>
                <a:latin typeface="+mj-lt"/>
                <a:cs typeface="Arial Narrow"/>
              </a:rPr>
              <a:t>September 2020</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
        <p:nvSpPr>
          <p:cNvPr id="8" name="TextBox 7">
            <a:extLst>
              <a:ext uri="{FF2B5EF4-FFF2-40B4-BE49-F238E27FC236}">
                <a16:creationId xmlns:a16="http://schemas.microsoft.com/office/drawing/2014/main" id="{795C6CFA-58BF-49CA-B85A-2618BB04473A}"/>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2392182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41DD620-C6D7-4438-BA9A-70C64401931C}"/>
              </a:ext>
            </a:extLst>
          </p:cNvPr>
          <p:cNvPicPr>
            <a:picLocks noChangeAspect="1"/>
          </p:cNvPicPr>
          <p:nvPr/>
        </p:nvPicPr>
        <p:blipFill rotWithShape="1">
          <a:blip r:embed="rId3">
            <a:extLst>
              <a:ext uri="{28A0092B-C50C-407E-A947-70E740481C1C}">
                <a14:useLocalDpi xmlns:a14="http://schemas.microsoft.com/office/drawing/2010/main" val="0"/>
              </a:ext>
            </a:extLst>
          </a:blip>
          <a:srcRect l="313" r="313" b="701"/>
          <a:stretch/>
        </p:blipFill>
        <p:spPr>
          <a:xfrm>
            <a:off x="609600" y="1371600"/>
            <a:ext cx="8000600" cy="5181600"/>
          </a:xfrm>
          <a:prstGeom prst="rect">
            <a:avLst/>
          </a:prstGeom>
        </p:spPr>
      </p:pic>
      <p:pic>
        <p:nvPicPr>
          <p:cNvPr id="9" name="Picture 2">
            <a:extLst>
              <a:ext uri="{FF2B5EF4-FFF2-40B4-BE49-F238E27FC236}">
                <a16:creationId xmlns:a16="http://schemas.microsoft.com/office/drawing/2014/main" id="{CD92AB3E-3DC9-43A8-9872-244A5D728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28475714-E1E2-411C-969D-7CE9110F4FFF}"/>
              </a:ext>
            </a:extLst>
          </p:cNvPr>
          <p:cNvSpPr txBox="1"/>
          <p:nvPr/>
        </p:nvSpPr>
        <p:spPr>
          <a:xfrm flipH="1">
            <a:off x="228600" y="1219200"/>
            <a:ext cx="2819400" cy="923330"/>
          </a:xfrm>
          <a:prstGeom prst="rect">
            <a:avLst/>
          </a:prstGeom>
          <a:noFill/>
        </p:spPr>
        <p:txBody>
          <a:bodyPr wrap="square" rtlCol="0">
            <a:spAutoFit/>
          </a:bodyPr>
          <a:lstStyle/>
          <a:p>
            <a:pPr algn="just"/>
            <a:r>
              <a:rPr lang="en-US" b="1" dirty="0"/>
              <a:t>Design Enrollment Remains 396-414 Students and</a:t>
            </a:r>
          </a:p>
          <a:p>
            <a:pPr algn="just"/>
            <a:r>
              <a:rPr lang="en-US" b="1" dirty="0"/>
              <a:t>18 Classrooms</a:t>
            </a:r>
          </a:p>
        </p:txBody>
      </p:sp>
      <p:pic>
        <p:nvPicPr>
          <p:cNvPr id="10" name="Picture 9">
            <a:extLst>
              <a:ext uri="{FF2B5EF4-FFF2-40B4-BE49-F238E27FC236}">
                <a16:creationId xmlns:a16="http://schemas.microsoft.com/office/drawing/2014/main" id="{FA107DB9-C437-4BF2-A2FE-5A942334160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2" name="object 5">
            <a:extLst>
              <a:ext uri="{FF2B5EF4-FFF2-40B4-BE49-F238E27FC236}">
                <a16:creationId xmlns:a16="http://schemas.microsoft.com/office/drawing/2014/main" id="{B6AC8954-BA53-4A0E-A462-F20FDAE16B3C}"/>
              </a:ext>
            </a:extLst>
          </p:cNvPr>
          <p:cNvSpPr txBox="1">
            <a:spLocks/>
          </p:cNvSpPr>
          <p:nvPr/>
        </p:nvSpPr>
        <p:spPr>
          <a:xfrm>
            <a:off x="0" y="157151"/>
            <a:ext cx="9144000" cy="81836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Existing Ground Floor Plan</a:t>
            </a:r>
            <a:br>
              <a:rPr lang="en-US" sz="2800" b="1" kern="0" spc="5" dirty="0">
                <a:solidFill>
                  <a:sysClr val="windowText" lastClr="000000"/>
                </a:solidFill>
                <a:latin typeface="+mj-lt"/>
                <a:cs typeface="Arial Narrow"/>
              </a:rPr>
            </a:br>
            <a:r>
              <a:rPr lang="en-US" sz="2000" b="1" kern="0" spc="5" dirty="0">
                <a:solidFill>
                  <a:sysClr val="windowText" lastClr="000000"/>
                </a:solidFill>
                <a:latin typeface="+mj-lt"/>
                <a:cs typeface="Arial Narrow"/>
              </a:rPr>
              <a:t>September 2020</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
        <p:nvSpPr>
          <p:cNvPr id="8" name="TextBox 7">
            <a:extLst>
              <a:ext uri="{FF2B5EF4-FFF2-40B4-BE49-F238E27FC236}">
                <a16:creationId xmlns:a16="http://schemas.microsoft.com/office/drawing/2014/main" id="{AEF158EB-10ED-4D2C-81C4-DBD57681D0C3}"/>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2722627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29D4A-3B8C-4352-8F44-3109366CEC38}"/>
              </a:ext>
            </a:extLst>
          </p:cNvPr>
          <p:cNvSpPr>
            <a:spLocks noGrp="1"/>
          </p:cNvSpPr>
          <p:nvPr>
            <p:ph type="title"/>
          </p:nvPr>
        </p:nvSpPr>
        <p:spPr>
          <a:xfrm>
            <a:off x="1714500" y="2743200"/>
            <a:ext cx="5715000" cy="1009248"/>
          </a:xfrm>
        </p:spPr>
        <p:txBody>
          <a:bodyPr/>
          <a:lstStyle/>
          <a:p>
            <a:pPr algn="ctr"/>
            <a:r>
              <a:rPr lang="en-US" sz="3600" dirty="0">
                <a:latin typeface="+mn-lt"/>
              </a:rPr>
              <a:t>Existing Conditions Versus MSBA Guidelines</a:t>
            </a:r>
          </a:p>
        </p:txBody>
      </p:sp>
      <p:pic>
        <p:nvPicPr>
          <p:cNvPr id="3" name="Picture 2">
            <a:extLst>
              <a:ext uri="{FF2B5EF4-FFF2-40B4-BE49-F238E27FC236}">
                <a16:creationId xmlns:a16="http://schemas.microsoft.com/office/drawing/2014/main" id="{C2AD2EC7-9943-4F01-AFBC-86744BEC9F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bject 5">
            <a:extLst>
              <a:ext uri="{FF2B5EF4-FFF2-40B4-BE49-F238E27FC236}">
                <a16:creationId xmlns:a16="http://schemas.microsoft.com/office/drawing/2014/main" id="{7DEDA069-9EB0-4F32-8F20-51B93870AB9F}"/>
              </a:ext>
            </a:extLst>
          </p:cNvPr>
          <p:cNvSpPr txBox="1">
            <a:spLocks/>
          </p:cNvSpPr>
          <p:nvPr/>
        </p:nvSpPr>
        <p:spPr>
          <a:xfrm>
            <a:off x="3163093" y="228042"/>
            <a:ext cx="2817813" cy="79504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Aligning to MSBA</a:t>
            </a:r>
          </a:p>
          <a:p>
            <a:pPr algn="ctr"/>
            <a:r>
              <a:rPr lang="en-US" sz="2800" b="1" kern="0" spc="5" dirty="0">
                <a:solidFill>
                  <a:sysClr val="windowText" lastClr="000000"/>
                </a:solidFill>
                <a:latin typeface="+mj-lt"/>
                <a:cs typeface="Arial Narrow"/>
              </a:rPr>
              <a:t>Guidelines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5" name="Picture 4">
            <a:extLst>
              <a:ext uri="{FF2B5EF4-FFF2-40B4-BE49-F238E27FC236}">
                <a16:creationId xmlns:a16="http://schemas.microsoft.com/office/drawing/2014/main" id="{62616DA8-7202-4D21-A22E-673B5D794C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6" name="TextBox 5">
            <a:extLst>
              <a:ext uri="{FF2B5EF4-FFF2-40B4-BE49-F238E27FC236}">
                <a16:creationId xmlns:a16="http://schemas.microsoft.com/office/drawing/2014/main" id="{48C8E43B-2E4D-41BE-96AD-CEEB5F51428B}"/>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3810702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473612-89C8-40F3-9F96-071FFF3C80E3}"/>
              </a:ext>
            </a:extLst>
          </p:cNvPr>
          <p:cNvPicPr>
            <a:picLocks noChangeAspect="1"/>
          </p:cNvPicPr>
          <p:nvPr/>
        </p:nvPicPr>
        <p:blipFill rotWithShape="1">
          <a:blip r:embed="rId2"/>
          <a:srcRect l="20000" t="3968" r="15833"/>
          <a:stretch/>
        </p:blipFill>
        <p:spPr>
          <a:xfrm>
            <a:off x="1524000" y="1146878"/>
            <a:ext cx="6096000" cy="5711122"/>
          </a:xfrm>
          <a:prstGeom prst="rect">
            <a:avLst/>
          </a:prstGeom>
        </p:spPr>
      </p:pic>
      <p:pic>
        <p:nvPicPr>
          <p:cNvPr id="5" name="Picture 2">
            <a:extLst>
              <a:ext uri="{FF2B5EF4-FFF2-40B4-BE49-F238E27FC236}">
                <a16:creationId xmlns:a16="http://schemas.microsoft.com/office/drawing/2014/main" id="{BF14BBDC-E6D5-42D5-8CFC-17788BA70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ECDB916E-22A3-46E7-9EC9-44E9617A07C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8" name="TextBox 7">
            <a:extLst>
              <a:ext uri="{FF2B5EF4-FFF2-40B4-BE49-F238E27FC236}">
                <a16:creationId xmlns:a16="http://schemas.microsoft.com/office/drawing/2014/main" id="{C9D1B4A7-5151-4FA5-8910-51B9BC8D98F9}"/>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2" name="TextBox 1">
            <a:extLst>
              <a:ext uri="{FF2B5EF4-FFF2-40B4-BE49-F238E27FC236}">
                <a16:creationId xmlns:a16="http://schemas.microsoft.com/office/drawing/2014/main" id="{9F937ACC-15E4-44E0-9659-6F0C33631082}"/>
              </a:ext>
            </a:extLst>
          </p:cNvPr>
          <p:cNvSpPr txBox="1"/>
          <p:nvPr/>
        </p:nvSpPr>
        <p:spPr>
          <a:xfrm>
            <a:off x="2705099" y="7315200"/>
            <a:ext cx="3733800" cy="307777"/>
          </a:xfrm>
          <a:prstGeom prst="rect">
            <a:avLst/>
          </a:prstGeom>
          <a:noFill/>
        </p:spPr>
        <p:txBody>
          <a:bodyPr wrap="square" rtlCol="0">
            <a:spAutoFit/>
          </a:bodyPr>
          <a:lstStyle/>
          <a:p>
            <a:r>
              <a:rPr lang="en-US" sz="1400" b="1" i="1" dirty="0"/>
              <a:t>Proposed Space Summary – Elementary Schools</a:t>
            </a:r>
          </a:p>
        </p:txBody>
      </p:sp>
      <p:sp>
        <p:nvSpPr>
          <p:cNvPr id="9" name="TextBox 8">
            <a:extLst>
              <a:ext uri="{FF2B5EF4-FFF2-40B4-BE49-F238E27FC236}">
                <a16:creationId xmlns:a16="http://schemas.microsoft.com/office/drawing/2014/main" id="{B8E933F8-DECD-4B74-8F19-B6115BB72FA5}"/>
              </a:ext>
            </a:extLst>
          </p:cNvPr>
          <p:cNvSpPr txBox="1"/>
          <p:nvPr/>
        </p:nvSpPr>
        <p:spPr>
          <a:xfrm>
            <a:off x="422767" y="1092213"/>
            <a:ext cx="4114800" cy="307777"/>
          </a:xfrm>
          <a:prstGeom prst="rect">
            <a:avLst/>
          </a:prstGeom>
          <a:noFill/>
        </p:spPr>
        <p:txBody>
          <a:bodyPr wrap="square" rtlCol="0">
            <a:spAutoFit/>
          </a:bodyPr>
          <a:lstStyle/>
          <a:p>
            <a:r>
              <a:rPr lang="en-US" sz="1400" b="1" i="1" dirty="0"/>
              <a:t>Proposed Space Summary-Elementary Schools</a:t>
            </a:r>
          </a:p>
        </p:txBody>
      </p:sp>
      <p:sp>
        <p:nvSpPr>
          <p:cNvPr id="12" name="object 5">
            <a:extLst>
              <a:ext uri="{FF2B5EF4-FFF2-40B4-BE49-F238E27FC236}">
                <a16:creationId xmlns:a16="http://schemas.microsoft.com/office/drawing/2014/main" id="{57A32018-A817-49DF-95A2-B4CADB9372FA}"/>
              </a:ext>
            </a:extLst>
          </p:cNvPr>
          <p:cNvSpPr txBox="1">
            <a:spLocks/>
          </p:cNvSpPr>
          <p:nvPr/>
        </p:nvSpPr>
        <p:spPr>
          <a:xfrm>
            <a:off x="3163093" y="228042"/>
            <a:ext cx="2817813" cy="79504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Aligning to MSBA</a:t>
            </a:r>
          </a:p>
          <a:p>
            <a:pPr algn="ctr"/>
            <a:r>
              <a:rPr lang="en-US" sz="2800" b="1" kern="0" spc="5" dirty="0">
                <a:solidFill>
                  <a:sysClr val="windowText" lastClr="000000"/>
                </a:solidFill>
                <a:latin typeface="+mj-lt"/>
                <a:cs typeface="Arial Narrow"/>
              </a:rPr>
              <a:t>Guidelines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Tree>
    <p:extLst>
      <p:ext uri="{BB962C8B-B14F-4D97-AF65-F5344CB8AC3E}">
        <p14:creationId xmlns:p14="http://schemas.microsoft.com/office/powerpoint/2010/main" val="2224317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D0C7FE-8AAA-45C4-9712-AC3D99EBDCED}"/>
              </a:ext>
            </a:extLst>
          </p:cNvPr>
          <p:cNvPicPr>
            <a:picLocks noChangeAspect="1"/>
          </p:cNvPicPr>
          <p:nvPr/>
        </p:nvPicPr>
        <p:blipFill rotWithShape="1">
          <a:blip r:embed="rId2"/>
          <a:srcRect l="18699" t="5709" r="16301" b="2558"/>
          <a:stretch/>
        </p:blipFill>
        <p:spPr>
          <a:xfrm>
            <a:off x="1752600" y="1143000"/>
            <a:ext cx="6256990" cy="5615247"/>
          </a:xfrm>
          <a:prstGeom prst="rect">
            <a:avLst/>
          </a:prstGeom>
        </p:spPr>
      </p:pic>
      <p:pic>
        <p:nvPicPr>
          <p:cNvPr id="5" name="Picture 2">
            <a:extLst>
              <a:ext uri="{FF2B5EF4-FFF2-40B4-BE49-F238E27FC236}">
                <a16:creationId xmlns:a16="http://schemas.microsoft.com/office/drawing/2014/main" id="{EBCDCF9C-065B-469A-A466-CE8B365913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7BB126C4-11A1-490D-8311-AB124BEF77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8" name="TextBox 7">
            <a:extLst>
              <a:ext uri="{FF2B5EF4-FFF2-40B4-BE49-F238E27FC236}">
                <a16:creationId xmlns:a16="http://schemas.microsoft.com/office/drawing/2014/main" id="{CFF68707-A5C2-4E60-9BD7-C766DCD95AB8}"/>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9" name="TextBox 8">
            <a:extLst>
              <a:ext uri="{FF2B5EF4-FFF2-40B4-BE49-F238E27FC236}">
                <a16:creationId xmlns:a16="http://schemas.microsoft.com/office/drawing/2014/main" id="{EEBBDA7A-FF8A-4AD6-9D91-F36D8EEBAE73}"/>
              </a:ext>
            </a:extLst>
          </p:cNvPr>
          <p:cNvSpPr txBox="1"/>
          <p:nvPr/>
        </p:nvSpPr>
        <p:spPr>
          <a:xfrm>
            <a:off x="422767" y="1092213"/>
            <a:ext cx="4114800" cy="307777"/>
          </a:xfrm>
          <a:prstGeom prst="rect">
            <a:avLst/>
          </a:prstGeom>
          <a:noFill/>
        </p:spPr>
        <p:txBody>
          <a:bodyPr wrap="square" rtlCol="0">
            <a:spAutoFit/>
          </a:bodyPr>
          <a:lstStyle/>
          <a:p>
            <a:r>
              <a:rPr lang="en-US" sz="1400" b="1" i="1" dirty="0"/>
              <a:t>Proposed Space Summary-Elementary Schools</a:t>
            </a:r>
          </a:p>
        </p:txBody>
      </p:sp>
      <p:sp>
        <p:nvSpPr>
          <p:cNvPr id="11" name="object 5">
            <a:extLst>
              <a:ext uri="{FF2B5EF4-FFF2-40B4-BE49-F238E27FC236}">
                <a16:creationId xmlns:a16="http://schemas.microsoft.com/office/drawing/2014/main" id="{9A0DE3A3-432B-4F84-B216-7E994F36C402}"/>
              </a:ext>
            </a:extLst>
          </p:cNvPr>
          <p:cNvSpPr txBox="1">
            <a:spLocks/>
          </p:cNvSpPr>
          <p:nvPr/>
        </p:nvSpPr>
        <p:spPr>
          <a:xfrm>
            <a:off x="3163093" y="228042"/>
            <a:ext cx="2817813" cy="79504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Aligning to MSBA</a:t>
            </a:r>
          </a:p>
          <a:p>
            <a:pPr algn="ctr"/>
            <a:r>
              <a:rPr lang="en-US" sz="2800" b="1" kern="0" spc="5" dirty="0">
                <a:solidFill>
                  <a:sysClr val="windowText" lastClr="000000"/>
                </a:solidFill>
                <a:latin typeface="+mj-lt"/>
                <a:cs typeface="Arial Narrow"/>
              </a:rPr>
              <a:t>Guidelines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Tree>
    <p:extLst>
      <p:ext uri="{BB962C8B-B14F-4D97-AF65-F5344CB8AC3E}">
        <p14:creationId xmlns:p14="http://schemas.microsoft.com/office/powerpoint/2010/main" val="1048460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BCB14D-34FE-4E6B-8FC3-182D0A9DBA36}"/>
              </a:ext>
            </a:extLst>
          </p:cNvPr>
          <p:cNvPicPr>
            <a:picLocks noChangeAspect="1"/>
          </p:cNvPicPr>
          <p:nvPr/>
        </p:nvPicPr>
        <p:blipFill rotWithShape="1">
          <a:blip r:embed="rId2"/>
          <a:srcRect l="19167" t="3963" r="16667" b="1703"/>
          <a:stretch/>
        </p:blipFill>
        <p:spPr>
          <a:xfrm>
            <a:off x="1752599" y="1143000"/>
            <a:ext cx="5962709" cy="5615248"/>
          </a:xfrm>
          <a:prstGeom prst="rect">
            <a:avLst/>
          </a:prstGeom>
        </p:spPr>
      </p:pic>
      <p:pic>
        <p:nvPicPr>
          <p:cNvPr id="5" name="Picture 2">
            <a:extLst>
              <a:ext uri="{FF2B5EF4-FFF2-40B4-BE49-F238E27FC236}">
                <a16:creationId xmlns:a16="http://schemas.microsoft.com/office/drawing/2014/main" id="{F686AFFB-8E55-412A-8A7C-B1689F7F9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D9D2ADDA-C221-4C34-A693-489B4DDA2A7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8" name="TextBox 7">
            <a:extLst>
              <a:ext uri="{FF2B5EF4-FFF2-40B4-BE49-F238E27FC236}">
                <a16:creationId xmlns:a16="http://schemas.microsoft.com/office/drawing/2014/main" id="{0E906F12-6F08-41F7-9512-05251BAC2291}"/>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11" name="TextBox 10">
            <a:extLst>
              <a:ext uri="{FF2B5EF4-FFF2-40B4-BE49-F238E27FC236}">
                <a16:creationId xmlns:a16="http://schemas.microsoft.com/office/drawing/2014/main" id="{AC0B6621-B3E2-484A-BC23-89AD50C6F462}"/>
              </a:ext>
            </a:extLst>
          </p:cNvPr>
          <p:cNvSpPr txBox="1"/>
          <p:nvPr/>
        </p:nvSpPr>
        <p:spPr>
          <a:xfrm>
            <a:off x="422767" y="1092213"/>
            <a:ext cx="4114800" cy="307777"/>
          </a:xfrm>
          <a:prstGeom prst="rect">
            <a:avLst/>
          </a:prstGeom>
          <a:noFill/>
        </p:spPr>
        <p:txBody>
          <a:bodyPr wrap="square" rtlCol="0">
            <a:spAutoFit/>
          </a:bodyPr>
          <a:lstStyle/>
          <a:p>
            <a:r>
              <a:rPr lang="en-US" sz="1400" b="1" i="1" dirty="0"/>
              <a:t>Proposed Space Summary-Elementary Schools</a:t>
            </a:r>
          </a:p>
        </p:txBody>
      </p:sp>
      <p:sp>
        <p:nvSpPr>
          <p:cNvPr id="12" name="object 5">
            <a:extLst>
              <a:ext uri="{FF2B5EF4-FFF2-40B4-BE49-F238E27FC236}">
                <a16:creationId xmlns:a16="http://schemas.microsoft.com/office/drawing/2014/main" id="{D35224D7-B210-405E-A438-8E8E7808C039}"/>
              </a:ext>
            </a:extLst>
          </p:cNvPr>
          <p:cNvSpPr txBox="1">
            <a:spLocks/>
          </p:cNvSpPr>
          <p:nvPr/>
        </p:nvSpPr>
        <p:spPr>
          <a:xfrm>
            <a:off x="3163093" y="228042"/>
            <a:ext cx="2817813" cy="79504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Aligning to MSBA</a:t>
            </a:r>
          </a:p>
          <a:p>
            <a:pPr algn="ctr"/>
            <a:r>
              <a:rPr lang="en-US" sz="2800" b="1" kern="0" spc="5" dirty="0">
                <a:solidFill>
                  <a:sysClr val="windowText" lastClr="000000"/>
                </a:solidFill>
                <a:latin typeface="+mj-lt"/>
                <a:cs typeface="Arial Narrow"/>
              </a:rPr>
              <a:t>Guidelines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Tree>
    <p:extLst>
      <p:ext uri="{BB962C8B-B14F-4D97-AF65-F5344CB8AC3E}">
        <p14:creationId xmlns:p14="http://schemas.microsoft.com/office/powerpoint/2010/main" val="2638231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B6DC0D-119E-48CB-8898-436C06A1D9F1}"/>
              </a:ext>
            </a:extLst>
          </p:cNvPr>
          <p:cNvPicPr>
            <a:picLocks noChangeAspect="1"/>
          </p:cNvPicPr>
          <p:nvPr/>
        </p:nvPicPr>
        <p:blipFill rotWithShape="1">
          <a:blip r:embed="rId2"/>
          <a:srcRect t="6303" r="15000"/>
          <a:stretch/>
        </p:blipFill>
        <p:spPr>
          <a:xfrm>
            <a:off x="0" y="1371600"/>
            <a:ext cx="9061946" cy="3810000"/>
          </a:xfrm>
          <a:prstGeom prst="rect">
            <a:avLst/>
          </a:prstGeom>
        </p:spPr>
      </p:pic>
      <p:pic>
        <p:nvPicPr>
          <p:cNvPr id="3" name="Picture 2">
            <a:extLst>
              <a:ext uri="{FF2B5EF4-FFF2-40B4-BE49-F238E27FC236}">
                <a16:creationId xmlns:a16="http://schemas.microsoft.com/office/drawing/2014/main" id="{339935D4-42B8-4C39-BA0F-0E980B5E9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4B053282-B4B4-4943-B10E-87E346B7D44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7" name="TextBox 6">
            <a:extLst>
              <a:ext uri="{FF2B5EF4-FFF2-40B4-BE49-F238E27FC236}">
                <a16:creationId xmlns:a16="http://schemas.microsoft.com/office/drawing/2014/main" id="{9AC683F4-5A35-44A1-A898-5BC030730A5F}"/>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9" name="object 5">
            <a:extLst>
              <a:ext uri="{FF2B5EF4-FFF2-40B4-BE49-F238E27FC236}">
                <a16:creationId xmlns:a16="http://schemas.microsoft.com/office/drawing/2014/main" id="{9649188A-05B9-41E5-82D3-2E06F5B16D7D}"/>
              </a:ext>
            </a:extLst>
          </p:cNvPr>
          <p:cNvSpPr txBox="1">
            <a:spLocks/>
          </p:cNvSpPr>
          <p:nvPr/>
        </p:nvSpPr>
        <p:spPr>
          <a:xfrm>
            <a:off x="3163093" y="228042"/>
            <a:ext cx="2817813" cy="795040"/>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Aligning to MSBA</a:t>
            </a:r>
          </a:p>
          <a:p>
            <a:pPr algn="ctr"/>
            <a:r>
              <a:rPr lang="en-US" sz="2800" b="1" kern="0" spc="5" dirty="0">
                <a:solidFill>
                  <a:sysClr val="windowText" lastClr="000000"/>
                </a:solidFill>
                <a:latin typeface="+mj-lt"/>
                <a:cs typeface="Arial Narrow"/>
              </a:rPr>
              <a:t>Guidelines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
        <p:nvSpPr>
          <p:cNvPr id="10" name="TextBox 9">
            <a:extLst>
              <a:ext uri="{FF2B5EF4-FFF2-40B4-BE49-F238E27FC236}">
                <a16:creationId xmlns:a16="http://schemas.microsoft.com/office/drawing/2014/main" id="{A71771A6-207C-467F-82C3-820E040D8428}"/>
              </a:ext>
            </a:extLst>
          </p:cNvPr>
          <p:cNvSpPr txBox="1"/>
          <p:nvPr/>
        </p:nvSpPr>
        <p:spPr>
          <a:xfrm>
            <a:off x="422767" y="1092213"/>
            <a:ext cx="4114800" cy="307777"/>
          </a:xfrm>
          <a:prstGeom prst="rect">
            <a:avLst/>
          </a:prstGeom>
          <a:noFill/>
        </p:spPr>
        <p:txBody>
          <a:bodyPr wrap="square" rtlCol="0">
            <a:spAutoFit/>
          </a:bodyPr>
          <a:lstStyle/>
          <a:p>
            <a:r>
              <a:rPr lang="en-US" sz="1400" b="1" i="1" dirty="0"/>
              <a:t>Proposed Space Summary-Elementary Schools</a:t>
            </a:r>
          </a:p>
        </p:txBody>
      </p:sp>
    </p:spTree>
    <p:extLst>
      <p:ext uri="{BB962C8B-B14F-4D97-AF65-F5344CB8AC3E}">
        <p14:creationId xmlns:p14="http://schemas.microsoft.com/office/powerpoint/2010/main" val="910254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ject 2"/>
          <p:cNvSpPr txBox="1"/>
          <p:nvPr/>
        </p:nvSpPr>
        <p:spPr>
          <a:xfrm>
            <a:off x="0" y="228600"/>
            <a:ext cx="9144000" cy="770930"/>
          </a:xfrm>
          <a:prstGeom prst="rect">
            <a:avLst/>
          </a:prstGeom>
        </p:spPr>
        <p:txBody>
          <a:bodyPr vert="horz" wrap="square" lIns="0" tIns="0" rIns="0" bIns="0" rtlCol="0">
            <a:noAutofit/>
          </a:bodyPr>
          <a:lstStyle/>
          <a:p>
            <a:pPr marL="0" marR="1905"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Square Footage Challenges</a:t>
            </a:r>
          </a:p>
          <a:p>
            <a:pPr marL="0" marR="1905"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0" normalizeH="0" baseline="0" noProof="0" dirty="0">
                <a:ln>
                  <a:noFill/>
                </a:ln>
                <a:solidFill>
                  <a:prstClr val="black"/>
                </a:solidFill>
                <a:effectLst/>
                <a:uLnTx/>
                <a:uFillTx/>
                <a:latin typeface="Calibri"/>
                <a:ea typeface="+mn-ea"/>
                <a:cs typeface="Calibri"/>
              </a:rPr>
              <a:t>January 2020</a:t>
            </a:r>
          </a:p>
          <a:p>
            <a:pPr marL="0" marR="1905"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8" name="Picture 7">
            <a:extLst>
              <a:ext uri="{FF2B5EF4-FFF2-40B4-BE49-F238E27FC236}">
                <a16:creationId xmlns:a16="http://schemas.microsoft.com/office/drawing/2014/main" id="{4051F780-3F80-4472-8FE1-E358FD9DC8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grpSp>
        <p:nvGrpSpPr>
          <p:cNvPr id="15" name="Group 2">
            <a:extLst>
              <a:ext uri="{FF2B5EF4-FFF2-40B4-BE49-F238E27FC236}">
                <a16:creationId xmlns:a16="http://schemas.microsoft.com/office/drawing/2014/main" id="{099E3F34-2C05-4E00-9C90-35A1E929D65E}"/>
              </a:ext>
            </a:extLst>
          </p:cNvPr>
          <p:cNvGrpSpPr>
            <a:grpSpLocks noChangeAspect="1"/>
          </p:cNvGrpSpPr>
          <p:nvPr/>
        </p:nvGrpSpPr>
        <p:grpSpPr bwMode="auto">
          <a:xfrm>
            <a:off x="52307" y="2244396"/>
            <a:ext cx="8991600" cy="2271562"/>
            <a:chOff x="152400" y="2209800"/>
            <a:chExt cx="14478000" cy="3657601"/>
          </a:xfrm>
        </p:grpSpPr>
        <p:pic>
          <p:nvPicPr>
            <p:cNvPr id="16" name="Picture 4" descr="A picture containing screenshot&#10;&#10;Description automatically generated">
              <a:extLst>
                <a:ext uri="{FF2B5EF4-FFF2-40B4-BE49-F238E27FC236}">
                  <a16:creationId xmlns:a16="http://schemas.microsoft.com/office/drawing/2014/main" id="{256494F5-7735-4473-BF85-D046E0A23D7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2209800"/>
              <a:ext cx="14309558" cy="347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E4876C8A-5611-48F1-AC4B-C819F9378FDA}"/>
                </a:ext>
              </a:extLst>
            </p:cNvPr>
            <p:cNvSpPr/>
            <p:nvPr/>
          </p:nvSpPr>
          <p:spPr>
            <a:xfrm>
              <a:off x="958850" y="5257800"/>
              <a:ext cx="3308349" cy="6096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3062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solidFill>
                      <a:prstClr val="white"/>
                    </a:solidFill>
                  </a:ln>
                  <a:solidFill>
                    <a:prstClr val="white"/>
                  </a:solidFill>
                  <a:effectLst/>
                  <a:uLnTx/>
                  <a:uFillTx/>
                  <a:latin typeface="Calibri"/>
                  <a:ea typeface="+mn-ea"/>
                  <a:cs typeface="+mn-cs"/>
                </a:rPr>
                <a:t>Exist</a:t>
              </a:r>
            </a:p>
          </p:txBody>
        </p:sp>
        <p:sp>
          <p:nvSpPr>
            <p:cNvPr id="18" name="Rectangle 17">
              <a:extLst>
                <a:ext uri="{FF2B5EF4-FFF2-40B4-BE49-F238E27FC236}">
                  <a16:creationId xmlns:a16="http://schemas.microsoft.com/office/drawing/2014/main" id="{6186D03A-1AEB-4504-AEA2-6D39A54C0389}"/>
                </a:ext>
              </a:extLst>
            </p:cNvPr>
            <p:cNvSpPr/>
            <p:nvPr/>
          </p:nvSpPr>
          <p:spPr>
            <a:xfrm>
              <a:off x="5943600" y="4419600"/>
              <a:ext cx="102235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30622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prstClr val="white"/>
                  </a:solidFill>
                </a:ln>
                <a:solidFill>
                  <a:prstClr val="white"/>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D53FD87B-320C-4699-9F6D-B4BD602698F6}"/>
                </a:ext>
              </a:extLst>
            </p:cNvPr>
            <p:cNvSpPr/>
            <p:nvPr/>
          </p:nvSpPr>
          <p:spPr>
            <a:xfrm>
              <a:off x="7064375" y="5080000"/>
              <a:ext cx="2689225"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30622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prstClr val="white"/>
                  </a:solidFill>
                </a:ln>
                <a:solidFill>
                  <a:prstClr val="white"/>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AF4680B8-4138-4472-9D27-ECC539504364}"/>
                </a:ext>
              </a:extLst>
            </p:cNvPr>
            <p:cNvSpPr/>
            <p:nvPr/>
          </p:nvSpPr>
          <p:spPr>
            <a:xfrm>
              <a:off x="9601200" y="4375150"/>
              <a:ext cx="4860925"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30622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prstClr val="white"/>
                  </a:solid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5C874CC5-8291-4CF7-B007-5B1D163B49D6}"/>
                </a:ext>
              </a:extLst>
            </p:cNvPr>
            <p:cNvSpPr/>
            <p:nvPr/>
          </p:nvSpPr>
          <p:spPr>
            <a:xfrm>
              <a:off x="9601200" y="2362200"/>
              <a:ext cx="50292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30622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prstClr val="white"/>
                  </a:solidFill>
                </a:ln>
                <a:solidFill>
                  <a:prstClr val="white"/>
                </a:solidFill>
                <a:effectLst/>
                <a:uLnTx/>
                <a:uFillTx/>
                <a:latin typeface="Calibri"/>
                <a:ea typeface="+mn-ea"/>
                <a:cs typeface="+mn-cs"/>
              </a:endParaRPr>
            </a:p>
          </p:txBody>
        </p:sp>
      </p:grpSp>
      <p:sp>
        <p:nvSpPr>
          <p:cNvPr id="26" name="TextBox 25">
            <a:extLst>
              <a:ext uri="{FF2B5EF4-FFF2-40B4-BE49-F238E27FC236}">
                <a16:creationId xmlns:a16="http://schemas.microsoft.com/office/drawing/2014/main" id="{67B8805E-5171-4741-AA1E-0F7922F65407}"/>
              </a:ext>
            </a:extLst>
          </p:cNvPr>
          <p:cNvSpPr txBox="1"/>
          <p:nvPr/>
        </p:nvSpPr>
        <p:spPr>
          <a:xfrm>
            <a:off x="4119846" y="1468794"/>
            <a:ext cx="178452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Specials</a:t>
            </a: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7" name="TextBox 8">
            <a:extLst>
              <a:ext uri="{FF2B5EF4-FFF2-40B4-BE49-F238E27FC236}">
                <a16:creationId xmlns:a16="http://schemas.microsoft.com/office/drawing/2014/main" id="{7C85508F-A7E8-4EEC-B0B0-86D3FE052BD8}"/>
              </a:ext>
            </a:extLst>
          </p:cNvPr>
          <p:cNvSpPr txBox="1">
            <a:spLocks noChangeArrowheads="1"/>
          </p:cNvSpPr>
          <p:nvPr/>
        </p:nvSpPr>
        <p:spPr bwMode="auto">
          <a:xfrm>
            <a:off x="6929445" y="1256306"/>
            <a:ext cx="169629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600">
                <a:solidFill>
                  <a:srgbClr val="262626"/>
                </a:solidFill>
                <a:latin typeface="Century Gothic" panose="020B0502020202020204" pitchFamily="34" charset="0"/>
              </a:defRPr>
            </a:lvl1pPr>
            <a:lvl2pPr marL="742950" indent="-285750" eaLnBrk="0" hangingPunct="0">
              <a:spcBef>
                <a:spcPct val="20000"/>
              </a:spcBef>
              <a:buFont typeface="Arial" panose="020B0604020202020204" pitchFamily="34" charset="0"/>
              <a:buChar char="–"/>
              <a:defRPr sz="3200">
                <a:solidFill>
                  <a:srgbClr val="262626"/>
                </a:solidFill>
                <a:latin typeface="Century Gothic" panose="020B0502020202020204" pitchFamily="34" charset="0"/>
              </a:defRPr>
            </a:lvl2pPr>
            <a:lvl3pPr marL="1143000" indent="-228600" eaLnBrk="0" hangingPunct="0">
              <a:spcBef>
                <a:spcPct val="20000"/>
              </a:spcBef>
              <a:buFont typeface="Arial" panose="020B0604020202020204" pitchFamily="34" charset="0"/>
              <a:buChar char="•"/>
              <a:defRPr sz="2800">
                <a:solidFill>
                  <a:srgbClr val="262626"/>
                </a:solidFill>
                <a:latin typeface="Century Gothic" panose="020B0502020202020204" pitchFamily="34" charset="0"/>
              </a:defRPr>
            </a:lvl3pPr>
            <a:lvl4pPr marL="1600200" indent="-228600" eaLnBrk="0" hangingPunct="0">
              <a:spcBef>
                <a:spcPct val="20000"/>
              </a:spcBef>
              <a:buFont typeface="Arial" panose="020B0604020202020204" pitchFamily="34" charset="0"/>
              <a:buChar char="–"/>
              <a:defRPr sz="2800">
                <a:solidFill>
                  <a:srgbClr val="262626"/>
                </a:solidFill>
                <a:latin typeface="Century Gothic" panose="020B0502020202020204" pitchFamily="34" charset="0"/>
              </a:defRPr>
            </a:lvl4pPr>
            <a:lvl5pPr marL="2057400" indent="-228600" eaLnBrk="0" hangingPunct="0">
              <a:spcBef>
                <a:spcPct val="20000"/>
              </a:spcBef>
              <a:buFont typeface="Arial" panose="020B0604020202020204" pitchFamily="34" charset="0"/>
              <a:buChar char="»"/>
              <a:defRPr sz="2800">
                <a:solidFill>
                  <a:srgbClr val="262626"/>
                </a:solidFill>
                <a:latin typeface="Century Gothic" panose="020B0502020202020204" pitchFamily="34" charset="0"/>
              </a:defRPr>
            </a:lvl5pPr>
            <a:lvl6pPr marL="25146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6pPr>
            <a:lvl7pPr marL="29718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7pPr>
            <a:lvl8pPr marL="34290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8pPr>
            <a:lvl9pPr marL="38862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Admin &amp;</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Health</a:t>
            </a:r>
          </a:p>
        </p:txBody>
      </p:sp>
      <p:sp>
        <p:nvSpPr>
          <p:cNvPr id="28" name="TextBox 5">
            <a:extLst>
              <a:ext uri="{FF2B5EF4-FFF2-40B4-BE49-F238E27FC236}">
                <a16:creationId xmlns:a16="http://schemas.microsoft.com/office/drawing/2014/main" id="{8A81E370-CFA9-4BF4-BB71-991ACC53968F}"/>
              </a:ext>
            </a:extLst>
          </p:cNvPr>
          <p:cNvSpPr txBox="1">
            <a:spLocks noChangeArrowheads="1"/>
          </p:cNvSpPr>
          <p:nvPr/>
        </p:nvSpPr>
        <p:spPr bwMode="auto">
          <a:xfrm>
            <a:off x="264966" y="1256307"/>
            <a:ext cx="28312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600">
                <a:solidFill>
                  <a:srgbClr val="262626"/>
                </a:solidFill>
                <a:latin typeface="Century Gothic" panose="020B0502020202020204" pitchFamily="34" charset="0"/>
              </a:defRPr>
            </a:lvl1pPr>
            <a:lvl2pPr marL="742950" indent="-285750" eaLnBrk="0" hangingPunct="0">
              <a:spcBef>
                <a:spcPct val="20000"/>
              </a:spcBef>
              <a:buFont typeface="Arial" panose="020B0604020202020204" pitchFamily="34" charset="0"/>
              <a:buChar char="–"/>
              <a:defRPr sz="3200">
                <a:solidFill>
                  <a:srgbClr val="262626"/>
                </a:solidFill>
                <a:latin typeface="Century Gothic" panose="020B0502020202020204" pitchFamily="34" charset="0"/>
              </a:defRPr>
            </a:lvl2pPr>
            <a:lvl3pPr marL="1143000" indent="-228600" eaLnBrk="0" hangingPunct="0">
              <a:spcBef>
                <a:spcPct val="20000"/>
              </a:spcBef>
              <a:buFont typeface="Arial" panose="020B0604020202020204" pitchFamily="34" charset="0"/>
              <a:buChar char="•"/>
              <a:defRPr sz="2800">
                <a:solidFill>
                  <a:srgbClr val="262626"/>
                </a:solidFill>
                <a:latin typeface="Century Gothic" panose="020B0502020202020204" pitchFamily="34" charset="0"/>
              </a:defRPr>
            </a:lvl3pPr>
            <a:lvl4pPr marL="1600200" indent="-228600" eaLnBrk="0" hangingPunct="0">
              <a:spcBef>
                <a:spcPct val="20000"/>
              </a:spcBef>
              <a:buFont typeface="Arial" panose="020B0604020202020204" pitchFamily="34" charset="0"/>
              <a:buChar char="–"/>
              <a:defRPr sz="2800">
                <a:solidFill>
                  <a:srgbClr val="262626"/>
                </a:solidFill>
                <a:latin typeface="Century Gothic" panose="020B0502020202020204" pitchFamily="34" charset="0"/>
              </a:defRPr>
            </a:lvl4pPr>
            <a:lvl5pPr marL="2057400" indent="-228600" eaLnBrk="0" hangingPunct="0">
              <a:spcBef>
                <a:spcPct val="20000"/>
              </a:spcBef>
              <a:buFont typeface="Arial" panose="020B0604020202020204" pitchFamily="34" charset="0"/>
              <a:buChar char="»"/>
              <a:defRPr sz="2800">
                <a:solidFill>
                  <a:srgbClr val="262626"/>
                </a:solidFill>
                <a:latin typeface="Century Gothic" panose="020B0502020202020204" pitchFamily="34" charset="0"/>
              </a:defRPr>
            </a:lvl5pPr>
            <a:lvl6pPr marL="25146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6pPr>
            <a:lvl7pPr marL="29718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7pPr>
            <a:lvl8pPr marL="34290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8pPr>
            <a:lvl9pPr marL="3886200" indent="-228600" defTabSz="1304925" eaLnBrk="0" fontAlgn="base" hangingPunct="0">
              <a:spcBef>
                <a:spcPct val="20000"/>
              </a:spcBef>
              <a:spcAft>
                <a:spcPct val="0"/>
              </a:spcAft>
              <a:buFont typeface="Arial" panose="020B0604020202020204" pitchFamily="34" charset="0"/>
              <a:buChar char="»"/>
              <a:defRPr sz="2800">
                <a:solidFill>
                  <a:srgbClr val="262626"/>
                </a:solidFill>
                <a:latin typeface="Century Gothic" panose="020B0502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K-5</a:t>
            </a:r>
            <a:r>
              <a:rPr kumimoji="0" lang="en-US" altLang="en-U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 </a:t>
            </a:r>
            <a:r>
              <a:rPr kumimoji="0" lang="en-US" alt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SPED Core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Academics</a:t>
            </a:r>
          </a:p>
        </p:txBody>
      </p:sp>
      <p:sp>
        <p:nvSpPr>
          <p:cNvPr id="5" name="TextBox 4">
            <a:extLst>
              <a:ext uri="{FF2B5EF4-FFF2-40B4-BE49-F238E27FC236}">
                <a16:creationId xmlns:a16="http://schemas.microsoft.com/office/drawing/2014/main" id="{A4278FE6-6E12-4B85-B207-ADB6D4557406}"/>
              </a:ext>
            </a:extLst>
          </p:cNvPr>
          <p:cNvSpPr txBox="1"/>
          <p:nvPr/>
        </p:nvSpPr>
        <p:spPr>
          <a:xfrm>
            <a:off x="4509324" y="3093751"/>
            <a:ext cx="4878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Caf</a:t>
            </a:r>
          </a:p>
        </p:txBody>
      </p:sp>
      <p:sp>
        <p:nvSpPr>
          <p:cNvPr id="31" name="TextBox 30">
            <a:extLst>
              <a:ext uri="{FF2B5EF4-FFF2-40B4-BE49-F238E27FC236}">
                <a16:creationId xmlns:a16="http://schemas.microsoft.com/office/drawing/2014/main" id="{CC842152-BC88-4D36-A1D0-48EF6C9A8EED}"/>
              </a:ext>
            </a:extLst>
          </p:cNvPr>
          <p:cNvSpPr txBox="1"/>
          <p:nvPr/>
        </p:nvSpPr>
        <p:spPr>
          <a:xfrm>
            <a:off x="5101825" y="2766337"/>
            <a:ext cx="6156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Gym</a:t>
            </a:r>
          </a:p>
        </p:txBody>
      </p:sp>
      <p:sp>
        <p:nvSpPr>
          <p:cNvPr id="32" name="TextBox 31">
            <a:extLst>
              <a:ext uri="{FF2B5EF4-FFF2-40B4-BE49-F238E27FC236}">
                <a16:creationId xmlns:a16="http://schemas.microsoft.com/office/drawing/2014/main" id="{769E835E-6762-4DC0-9C0D-45B0957853C8}"/>
              </a:ext>
            </a:extLst>
          </p:cNvPr>
          <p:cNvSpPr txBox="1"/>
          <p:nvPr/>
        </p:nvSpPr>
        <p:spPr>
          <a:xfrm>
            <a:off x="3532657" y="3521527"/>
            <a:ext cx="1000442" cy="788036"/>
          </a:xfrm>
          <a:prstGeom prst="rect">
            <a:avLst/>
          </a:prstGeom>
          <a:noFill/>
        </p:spPr>
        <p:txBody>
          <a:bodyPr wrap="squar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Library-</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Media</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Center</a:t>
            </a:r>
          </a:p>
        </p:txBody>
      </p:sp>
      <p:sp>
        <p:nvSpPr>
          <p:cNvPr id="33" name="TextBox 32">
            <a:extLst>
              <a:ext uri="{FF2B5EF4-FFF2-40B4-BE49-F238E27FC236}">
                <a16:creationId xmlns:a16="http://schemas.microsoft.com/office/drawing/2014/main" id="{96881071-C7A6-4AE2-9874-ED13692DA367}"/>
              </a:ext>
            </a:extLst>
          </p:cNvPr>
          <p:cNvSpPr txBox="1"/>
          <p:nvPr/>
        </p:nvSpPr>
        <p:spPr>
          <a:xfrm>
            <a:off x="5725355" y="3248891"/>
            <a:ext cx="744114" cy="557204"/>
          </a:xfrm>
          <a:prstGeom prst="rect">
            <a:avLst/>
          </a:prstGeom>
          <a:noFill/>
        </p:spPr>
        <p:txBody>
          <a:bodyPr wrap="non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Music</a:t>
            </a: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100%</a:t>
            </a:r>
          </a:p>
        </p:txBody>
      </p:sp>
      <p:sp>
        <p:nvSpPr>
          <p:cNvPr id="34" name="TextBox 33">
            <a:extLst>
              <a:ext uri="{FF2B5EF4-FFF2-40B4-BE49-F238E27FC236}">
                <a16:creationId xmlns:a16="http://schemas.microsoft.com/office/drawing/2014/main" id="{AEFB3AAB-C711-4DE8-850B-43AE710BA84F}"/>
              </a:ext>
            </a:extLst>
          </p:cNvPr>
          <p:cNvSpPr txBox="1"/>
          <p:nvPr/>
        </p:nvSpPr>
        <p:spPr>
          <a:xfrm>
            <a:off x="7793676" y="3586560"/>
            <a:ext cx="798617" cy="326371"/>
          </a:xfrm>
          <a:prstGeom prst="rect">
            <a:avLst/>
          </a:prstGeom>
          <a:noFill/>
        </p:spPr>
        <p:txBody>
          <a:bodyPr wrap="non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Admin</a:t>
            </a:r>
          </a:p>
        </p:txBody>
      </p:sp>
      <p:sp>
        <p:nvSpPr>
          <p:cNvPr id="30" name="Rectangle 29">
            <a:extLst>
              <a:ext uri="{FF2B5EF4-FFF2-40B4-BE49-F238E27FC236}">
                <a16:creationId xmlns:a16="http://schemas.microsoft.com/office/drawing/2014/main" id="{78A2A9D9-3674-403E-8398-267CCBD60294}"/>
              </a:ext>
            </a:extLst>
          </p:cNvPr>
          <p:cNvSpPr/>
          <p:nvPr/>
        </p:nvSpPr>
        <p:spPr>
          <a:xfrm>
            <a:off x="7124255" y="2485962"/>
            <a:ext cx="966421" cy="3263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A1612195-C325-4649-B793-FB757B978DFD}"/>
              </a:ext>
            </a:extLst>
          </p:cNvPr>
          <p:cNvSpPr txBox="1"/>
          <p:nvPr/>
        </p:nvSpPr>
        <p:spPr>
          <a:xfrm>
            <a:off x="7186337" y="2571956"/>
            <a:ext cx="736933" cy="326371"/>
          </a:xfrm>
          <a:prstGeom prst="rect">
            <a:avLst/>
          </a:prstGeom>
          <a:noFill/>
        </p:spPr>
        <p:txBody>
          <a:bodyPr wrap="non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Nurse</a:t>
            </a:r>
          </a:p>
        </p:txBody>
      </p:sp>
      <p:sp>
        <p:nvSpPr>
          <p:cNvPr id="36" name="TextBox 35">
            <a:extLst>
              <a:ext uri="{FF2B5EF4-FFF2-40B4-BE49-F238E27FC236}">
                <a16:creationId xmlns:a16="http://schemas.microsoft.com/office/drawing/2014/main" id="{3B4C1D20-9858-498E-B682-E0AB4E8B92E1}"/>
              </a:ext>
            </a:extLst>
          </p:cNvPr>
          <p:cNvSpPr txBox="1"/>
          <p:nvPr/>
        </p:nvSpPr>
        <p:spPr>
          <a:xfrm>
            <a:off x="376412" y="4066142"/>
            <a:ext cx="2510490" cy="22775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Existing: 18,530 sf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MSBA:  22,380 sf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Existing is </a:t>
            </a:r>
            <a:r>
              <a:rPr kumimoji="0" lang="en-US" sz="1800" b="1" i="0" u="none" strike="noStrike" kern="1200" cap="none" spc="0" normalizeH="0" baseline="0" noProof="0" dirty="0">
                <a:ln>
                  <a:noFill/>
                </a:ln>
                <a:solidFill>
                  <a:prstClr val="black"/>
                </a:solidFill>
                <a:effectLst/>
                <a:uLnTx/>
                <a:uFillTx/>
                <a:latin typeface="Calibri"/>
                <a:ea typeface="+mn-ea"/>
                <a:cs typeface="+mn-cs"/>
              </a:rPr>
              <a:t>83%</a:t>
            </a:r>
            <a:r>
              <a:rPr kumimoji="0" lang="en-US" sz="1800" b="0" i="0" u="none" strike="noStrike" kern="1200" cap="none" spc="0" normalizeH="0" baseline="0" noProof="0" dirty="0">
                <a:ln>
                  <a:noFill/>
                </a:ln>
                <a:solidFill>
                  <a:prstClr val="black"/>
                </a:solidFill>
                <a:effectLst/>
                <a:uLnTx/>
                <a:uFillTx/>
                <a:latin typeface="Calibri"/>
                <a:ea typeface="+mn-ea"/>
                <a:cs typeface="+mn-cs"/>
              </a:rPr>
              <a:t> of MSBA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3 K’s &lt; 1,200 sf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6 Grade 1-5 CR’s &lt; 850 sf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SPED is 1,500-2,000 sf shy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Breakout Space Needed</a:t>
            </a:r>
          </a:p>
        </p:txBody>
      </p:sp>
      <p:sp>
        <p:nvSpPr>
          <p:cNvPr id="38" name="TextBox 37">
            <a:extLst>
              <a:ext uri="{FF2B5EF4-FFF2-40B4-BE49-F238E27FC236}">
                <a16:creationId xmlns:a16="http://schemas.microsoft.com/office/drawing/2014/main" id="{8E21DD6A-61E4-4E80-AA28-AB22C9BC2AD3}"/>
              </a:ext>
            </a:extLst>
          </p:cNvPr>
          <p:cNvSpPr txBox="1"/>
          <p:nvPr/>
        </p:nvSpPr>
        <p:spPr>
          <a:xfrm>
            <a:off x="2942191" y="4233542"/>
            <a:ext cx="411004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Existing: 9,376 sf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MSBA:  17,525 sf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Existing is </a:t>
            </a:r>
            <a:r>
              <a:rPr kumimoji="0" lang="en-US" sz="1800" b="1" i="0" u="none" strike="noStrike" kern="1200" cap="none" spc="0" normalizeH="0" baseline="0" noProof="0" dirty="0">
                <a:ln>
                  <a:noFill/>
                </a:ln>
                <a:solidFill>
                  <a:prstClr val="black"/>
                </a:solidFill>
                <a:effectLst/>
                <a:uLnTx/>
                <a:uFillTx/>
                <a:latin typeface="Calibri"/>
                <a:ea typeface="+mn-ea"/>
                <a:cs typeface="+mn-cs"/>
              </a:rPr>
              <a:t>53%</a:t>
            </a:r>
            <a:r>
              <a:rPr kumimoji="0" lang="en-US" sz="1800" b="0" i="0" u="none" strike="noStrike" kern="1200" cap="none" spc="0" normalizeH="0" baseline="0" noProof="0" dirty="0">
                <a:ln>
                  <a:noFill/>
                </a:ln>
                <a:solidFill>
                  <a:prstClr val="black"/>
                </a:solidFill>
                <a:effectLst/>
                <a:uLnTx/>
                <a:uFillTx/>
                <a:latin typeface="Calibri"/>
                <a:ea typeface="+mn-ea"/>
                <a:cs typeface="+mn-cs"/>
              </a:rPr>
              <a:t> of MSBA</a:t>
            </a:r>
          </a:p>
        </p:txBody>
      </p:sp>
      <p:sp>
        <p:nvSpPr>
          <p:cNvPr id="39" name="TextBox 38">
            <a:extLst>
              <a:ext uri="{FF2B5EF4-FFF2-40B4-BE49-F238E27FC236}">
                <a16:creationId xmlns:a16="http://schemas.microsoft.com/office/drawing/2014/main" id="{1558DA96-111E-40AA-9A40-40779804A81B}"/>
              </a:ext>
            </a:extLst>
          </p:cNvPr>
          <p:cNvSpPr txBox="1"/>
          <p:nvPr/>
        </p:nvSpPr>
        <p:spPr>
          <a:xfrm>
            <a:off x="6428577" y="4101878"/>
            <a:ext cx="2510490"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Existing: 1,325 sf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MSBA:  2,621 sf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Existing is </a:t>
            </a:r>
            <a:r>
              <a:rPr kumimoji="0" lang="en-US" sz="1800" b="1" i="0" u="none" strike="noStrike" kern="1200" cap="none" spc="0" normalizeH="0" baseline="0" noProof="0" dirty="0">
                <a:ln>
                  <a:noFill/>
                </a:ln>
                <a:solidFill>
                  <a:prstClr val="black"/>
                </a:solidFill>
                <a:effectLst/>
                <a:uLnTx/>
                <a:uFillTx/>
                <a:latin typeface="Calibri"/>
                <a:ea typeface="+mn-ea"/>
                <a:cs typeface="+mn-cs"/>
              </a:rPr>
              <a:t>50%</a:t>
            </a:r>
            <a:r>
              <a:rPr kumimoji="0" lang="en-US" sz="1800" b="0" i="0" u="none" strike="noStrike" kern="1200" cap="none" spc="0" normalizeH="0" baseline="0" noProof="0" dirty="0">
                <a:ln>
                  <a:noFill/>
                </a:ln>
                <a:solidFill>
                  <a:prstClr val="black"/>
                </a:solidFill>
                <a:effectLst/>
                <a:uLnTx/>
                <a:uFillTx/>
                <a:latin typeface="Calibri"/>
                <a:ea typeface="+mn-ea"/>
                <a:cs typeface="+mn-cs"/>
              </a:rPr>
              <a:t> of MSBA</a:t>
            </a:r>
          </a:p>
        </p:txBody>
      </p:sp>
      <p:sp>
        <p:nvSpPr>
          <p:cNvPr id="37" name="TextBox 36">
            <a:extLst>
              <a:ext uri="{FF2B5EF4-FFF2-40B4-BE49-F238E27FC236}">
                <a16:creationId xmlns:a16="http://schemas.microsoft.com/office/drawing/2014/main" id="{C68348A0-42F2-4B90-B5B1-5AE69EE8AE2A}"/>
              </a:ext>
            </a:extLst>
          </p:cNvPr>
          <p:cNvSpPr txBox="1"/>
          <p:nvPr/>
        </p:nvSpPr>
        <p:spPr>
          <a:xfrm>
            <a:off x="3763138" y="3033223"/>
            <a:ext cx="5848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31%</a:t>
            </a:r>
          </a:p>
        </p:txBody>
      </p:sp>
      <p:sp>
        <p:nvSpPr>
          <p:cNvPr id="42" name="TextBox 41">
            <a:extLst>
              <a:ext uri="{FF2B5EF4-FFF2-40B4-BE49-F238E27FC236}">
                <a16:creationId xmlns:a16="http://schemas.microsoft.com/office/drawing/2014/main" id="{00154468-63E8-4295-A742-99A3BEA0121D}"/>
              </a:ext>
            </a:extLst>
          </p:cNvPr>
          <p:cNvSpPr txBox="1"/>
          <p:nvPr/>
        </p:nvSpPr>
        <p:spPr>
          <a:xfrm>
            <a:off x="4469106" y="3358502"/>
            <a:ext cx="5848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45%</a:t>
            </a:r>
          </a:p>
        </p:txBody>
      </p:sp>
      <p:sp>
        <p:nvSpPr>
          <p:cNvPr id="43" name="TextBox 42">
            <a:extLst>
              <a:ext uri="{FF2B5EF4-FFF2-40B4-BE49-F238E27FC236}">
                <a16:creationId xmlns:a16="http://schemas.microsoft.com/office/drawing/2014/main" id="{8E5ECD65-FFA8-4E72-88B4-AAC4E45E733F}"/>
              </a:ext>
            </a:extLst>
          </p:cNvPr>
          <p:cNvSpPr txBox="1"/>
          <p:nvPr/>
        </p:nvSpPr>
        <p:spPr>
          <a:xfrm>
            <a:off x="5132704" y="3005443"/>
            <a:ext cx="5848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63%</a:t>
            </a:r>
          </a:p>
        </p:txBody>
      </p:sp>
      <p:sp>
        <p:nvSpPr>
          <p:cNvPr id="44" name="TextBox 43">
            <a:extLst>
              <a:ext uri="{FF2B5EF4-FFF2-40B4-BE49-F238E27FC236}">
                <a16:creationId xmlns:a16="http://schemas.microsoft.com/office/drawing/2014/main" id="{BDC0B693-F652-4524-9E79-DAAC363BFF4E}"/>
              </a:ext>
            </a:extLst>
          </p:cNvPr>
          <p:cNvSpPr txBox="1"/>
          <p:nvPr/>
        </p:nvSpPr>
        <p:spPr>
          <a:xfrm>
            <a:off x="5739935" y="2473105"/>
            <a:ext cx="107139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75%</a:t>
            </a:r>
          </a:p>
        </p:txBody>
      </p:sp>
      <p:sp>
        <p:nvSpPr>
          <p:cNvPr id="41" name="TextBox 40">
            <a:extLst>
              <a:ext uri="{FF2B5EF4-FFF2-40B4-BE49-F238E27FC236}">
                <a16:creationId xmlns:a16="http://schemas.microsoft.com/office/drawing/2014/main" id="{A752660B-67B5-4EA7-B072-5F4EB7521ED4}"/>
              </a:ext>
            </a:extLst>
          </p:cNvPr>
          <p:cNvSpPr txBox="1"/>
          <p:nvPr/>
        </p:nvSpPr>
        <p:spPr>
          <a:xfrm>
            <a:off x="5748570" y="5280999"/>
            <a:ext cx="387050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Overall 27,734 Net Square Feet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 </a:t>
            </a:r>
            <a:r>
              <a:rPr kumimoji="0" lang="en-US" sz="1200" b="1" i="1" u="none" strike="noStrike" kern="1200" cap="none" spc="0" normalizeH="0" baseline="0" noProof="0" dirty="0">
                <a:ln>
                  <a:noFill/>
                </a:ln>
                <a:solidFill>
                  <a:prstClr val="black"/>
                </a:solidFill>
                <a:effectLst/>
                <a:uLnTx/>
                <a:uFillTx/>
                <a:latin typeface="Calibri"/>
                <a:ea typeface="+mn-ea"/>
                <a:cs typeface="+mn-cs"/>
              </a:rPr>
              <a:t>62%</a:t>
            </a:r>
            <a:r>
              <a:rPr kumimoji="0" lang="en-US" sz="1200" b="0" i="1" u="none" strike="noStrike" kern="1200" cap="none" spc="0" normalizeH="0" baseline="0" noProof="0" dirty="0">
                <a:ln>
                  <a:noFill/>
                </a:ln>
                <a:solidFill>
                  <a:prstClr val="black"/>
                </a:solidFill>
                <a:effectLst/>
                <a:uLnTx/>
                <a:uFillTx/>
                <a:latin typeface="Calibri"/>
                <a:ea typeface="+mn-ea"/>
                <a:cs typeface="+mn-cs"/>
              </a:rPr>
              <a:t> of 44,522 gsf MSBA</a:t>
            </a:r>
          </a:p>
        </p:txBody>
      </p:sp>
      <p:sp>
        <p:nvSpPr>
          <p:cNvPr id="46" name="TextBox 45">
            <a:extLst>
              <a:ext uri="{FF2B5EF4-FFF2-40B4-BE49-F238E27FC236}">
                <a16:creationId xmlns:a16="http://schemas.microsoft.com/office/drawing/2014/main" id="{2F29DCC2-EE1A-4096-8FF8-39C831A6D20D}"/>
              </a:ext>
            </a:extLst>
          </p:cNvPr>
          <p:cNvSpPr txBox="1"/>
          <p:nvPr/>
        </p:nvSpPr>
        <p:spPr>
          <a:xfrm>
            <a:off x="6006971" y="5706552"/>
            <a:ext cx="352982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Overall 50,232 Gross Square Feet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a:t>
            </a:r>
            <a:r>
              <a:rPr kumimoji="0" lang="en-US" sz="1200" b="1" i="1" u="none" strike="noStrike" kern="1200" cap="none" spc="0" normalizeH="0" baseline="0" noProof="0" dirty="0">
                <a:ln>
                  <a:noFill/>
                </a:ln>
                <a:solidFill>
                  <a:prstClr val="black"/>
                </a:solidFill>
                <a:effectLst/>
                <a:uLnTx/>
                <a:uFillTx/>
                <a:latin typeface="Calibri"/>
                <a:ea typeface="+mn-ea"/>
                <a:cs typeface="+mn-cs"/>
              </a:rPr>
              <a:t>75%</a:t>
            </a:r>
            <a:r>
              <a:rPr kumimoji="0" lang="en-US" sz="1200" b="0" i="1" u="none" strike="noStrike" kern="1200" cap="none" spc="0" normalizeH="0" baseline="0" noProof="0" dirty="0">
                <a:ln>
                  <a:noFill/>
                </a:ln>
                <a:solidFill>
                  <a:prstClr val="black"/>
                </a:solidFill>
                <a:effectLst/>
                <a:uLnTx/>
                <a:uFillTx/>
                <a:latin typeface="Calibri"/>
                <a:ea typeface="+mn-ea"/>
                <a:cs typeface="+mn-cs"/>
              </a:rPr>
              <a:t> of 66,845 gsf MSBA</a:t>
            </a:r>
          </a:p>
        </p:txBody>
      </p:sp>
      <p:sp>
        <p:nvSpPr>
          <p:cNvPr id="45" name="Oval 44">
            <a:extLst>
              <a:ext uri="{FF2B5EF4-FFF2-40B4-BE49-F238E27FC236}">
                <a16:creationId xmlns:a16="http://schemas.microsoft.com/office/drawing/2014/main" id="{EAD69044-6454-42F7-B461-9F5522CF4345}"/>
              </a:ext>
            </a:extLst>
          </p:cNvPr>
          <p:cNvSpPr/>
          <p:nvPr/>
        </p:nvSpPr>
        <p:spPr>
          <a:xfrm>
            <a:off x="3298259" y="1189037"/>
            <a:ext cx="3441848" cy="4689193"/>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Oval 47">
            <a:extLst>
              <a:ext uri="{FF2B5EF4-FFF2-40B4-BE49-F238E27FC236}">
                <a16:creationId xmlns:a16="http://schemas.microsoft.com/office/drawing/2014/main" id="{17C9287C-71ED-429D-A0C5-078BDD406AE0}"/>
              </a:ext>
            </a:extLst>
          </p:cNvPr>
          <p:cNvSpPr/>
          <p:nvPr/>
        </p:nvSpPr>
        <p:spPr>
          <a:xfrm rot="16200000">
            <a:off x="1108540" y="4206380"/>
            <a:ext cx="1133486" cy="3094340"/>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9" name="Oval 48">
            <a:extLst>
              <a:ext uri="{FF2B5EF4-FFF2-40B4-BE49-F238E27FC236}">
                <a16:creationId xmlns:a16="http://schemas.microsoft.com/office/drawing/2014/main" id="{B86EFC29-99FE-4B3A-9147-139334C738D2}"/>
              </a:ext>
            </a:extLst>
          </p:cNvPr>
          <p:cNvSpPr/>
          <p:nvPr/>
        </p:nvSpPr>
        <p:spPr>
          <a:xfrm rot="16200000">
            <a:off x="7404657" y="3367086"/>
            <a:ext cx="734458" cy="2132567"/>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214F90B9-ABBE-4272-879A-15E3CF22F0BE}"/>
              </a:ext>
            </a:extLst>
          </p:cNvPr>
          <p:cNvSpPr txBox="1"/>
          <p:nvPr/>
        </p:nvSpPr>
        <p:spPr>
          <a:xfrm>
            <a:off x="77323" y="6304259"/>
            <a:ext cx="8966583"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mn-ea"/>
                <a:cs typeface="+mn-cs"/>
              </a:rPr>
              <a:t>**NOTE: MSBA Guidelines are often applied to schools of higher enrollments.  We still need to work with NPS, HM Staff,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mn-ea"/>
                <a:cs typeface="+mn-cs"/>
              </a:rPr>
              <a:t>     and the Community to align project goals with enrollment and the specific needs of the Horace Mann School.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41DD620-C6D7-4438-BA9A-70C64401931C}"/>
              </a:ext>
            </a:extLst>
          </p:cNvPr>
          <p:cNvPicPr>
            <a:picLocks noChangeAspect="1"/>
          </p:cNvPicPr>
          <p:nvPr/>
        </p:nvPicPr>
        <p:blipFill rotWithShape="1">
          <a:blip r:embed="rId3">
            <a:extLst>
              <a:ext uri="{28A0092B-C50C-407E-A947-70E740481C1C}">
                <a14:useLocalDpi xmlns:a14="http://schemas.microsoft.com/office/drawing/2010/main" val="0"/>
              </a:ext>
            </a:extLst>
          </a:blip>
          <a:srcRect l="939"/>
          <a:stretch/>
        </p:blipFill>
        <p:spPr>
          <a:xfrm>
            <a:off x="609600" y="1371600"/>
            <a:ext cx="8000600" cy="5218176"/>
          </a:xfrm>
          <a:prstGeom prst="rect">
            <a:avLst/>
          </a:prstGeom>
        </p:spPr>
      </p:pic>
      <p:pic>
        <p:nvPicPr>
          <p:cNvPr id="9" name="Picture 2">
            <a:extLst>
              <a:ext uri="{FF2B5EF4-FFF2-40B4-BE49-F238E27FC236}">
                <a16:creationId xmlns:a16="http://schemas.microsoft.com/office/drawing/2014/main" id="{CD92AB3E-3DC9-43A8-9872-244A5D728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3E6F53A4-92D9-4FA8-AD17-44D556E7F6F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7" name="object 2">
            <a:extLst>
              <a:ext uri="{FF2B5EF4-FFF2-40B4-BE49-F238E27FC236}">
                <a16:creationId xmlns:a16="http://schemas.microsoft.com/office/drawing/2014/main" id="{310AFB26-43A0-4080-BBFD-A1BDD4F2154A}"/>
              </a:ext>
            </a:extLst>
          </p:cNvPr>
          <p:cNvSpPr txBox="1"/>
          <p:nvPr/>
        </p:nvSpPr>
        <p:spPr>
          <a:xfrm>
            <a:off x="3276600" y="228600"/>
            <a:ext cx="2590800" cy="763861"/>
          </a:xfrm>
          <a:prstGeom prst="rect">
            <a:avLst/>
          </a:prstGeom>
        </p:spPr>
        <p:txBody>
          <a:bodyPr vert="horz" wrap="square" lIns="0" tIns="0" rIns="0" bIns="0" rtlCol="0">
            <a:noAutofit/>
          </a:bodyPr>
          <a:lstStyle/>
          <a:p>
            <a:pPr marR="1905" algn="ctr">
              <a:lnSpc>
                <a:spcPct val="100000"/>
              </a:lnSpc>
            </a:pPr>
            <a:r>
              <a:rPr lang="en-US" sz="2800" b="1" dirty="0">
                <a:latin typeface="+mj-lt"/>
                <a:cs typeface="Calibri"/>
              </a:rPr>
              <a:t>Site Review and Opportunities</a:t>
            </a:r>
          </a:p>
          <a:p>
            <a:pPr marR="1905" algn="ctr">
              <a:lnSpc>
                <a:spcPct val="100000"/>
              </a:lnSpc>
            </a:pPr>
            <a:endParaRPr lang="en-US" spc="-10" dirty="0">
              <a:latin typeface="Calibri"/>
              <a:cs typeface="Calibri"/>
            </a:endParaRPr>
          </a:p>
          <a:p>
            <a:pPr marR="1905">
              <a:lnSpc>
                <a:spcPct val="100000"/>
              </a:lnSpc>
            </a:pPr>
            <a:endParaRPr lang="en-US" sz="1800" spc="0" dirty="0">
              <a:latin typeface="Calibri"/>
              <a:cs typeface="Calibri"/>
            </a:endParaRPr>
          </a:p>
        </p:txBody>
      </p:sp>
      <p:sp>
        <p:nvSpPr>
          <p:cNvPr id="10" name="TextBox 9">
            <a:extLst>
              <a:ext uri="{FF2B5EF4-FFF2-40B4-BE49-F238E27FC236}">
                <a16:creationId xmlns:a16="http://schemas.microsoft.com/office/drawing/2014/main" id="{6A9CAE8F-EE4D-4CFB-8DC2-4181D87CA59A}"/>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1937723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4051F780-3F80-4472-8FE1-E358FD9DC8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pic>
        <p:nvPicPr>
          <p:cNvPr id="7" name="Picture 6" descr="A picture containing tree, nature, outdoor, mountain&#10;&#10;Description automatically generated">
            <a:extLst>
              <a:ext uri="{FF2B5EF4-FFF2-40B4-BE49-F238E27FC236}">
                <a16:creationId xmlns:a16="http://schemas.microsoft.com/office/drawing/2014/main" id="{8BCBFD20-AB5E-4BDA-B2BC-C861D82381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057933"/>
            <a:ext cx="9144000" cy="4742133"/>
          </a:xfrm>
          <a:prstGeom prst="rect">
            <a:avLst/>
          </a:prstGeom>
        </p:spPr>
      </p:pic>
      <p:sp>
        <p:nvSpPr>
          <p:cNvPr id="10" name="object 2">
            <a:extLst>
              <a:ext uri="{FF2B5EF4-FFF2-40B4-BE49-F238E27FC236}">
                <a16:creationId xmlns:a16="http://schemas.microsoft.com/office/drawing/2014/main" id="{B6500075-686C-4076-8C53-E42CE5972DCD}"/>
              </a:ext>
            </a:extLst>
          </p:cNvPr>
          <p:cNvSpPr txBox="1"/>
          <p:nvPr/>
        </p:nvSpPr>
        <p:spPr>
          <a:xfrm>
            <a:off x="2171700" y="242677"/>
            <a:ext cx="4800600" cy="770930"/>
          </a:xfrm>
          <a:prstGeom prst="rect">
            <a:avLst/>
          </a:prstGeom>
        </p:spPr>
        <p:txBody>
          <a:bodyPr vert="horz" wrap="square" lIns="0" tIns="0" rIns="0" bIns="0" rtlCol="0">
            <a:noAutofit/>
          </a:bodyPr>
          <a:lstStyle/>
          <a:p>
            <a:pPr marR="1905" algn="ctr">
              <a:lnSpc>
                <a:spcPct val="100000"/>
              </a:lnSpc>
            </a:pPr>
            <a:r>
              <a:rPr lang="en-US" sz="2800" b="1" dirty="0">
                <a:latin typeface="+mj-lt"/>
                <a:cs typeface="Calibri"/>
              </a:rPr>
              <a:t>Site Review and Opportunities</a:t>
            </a:r>
          </a:p>
          <a:p>
            <a:pPr marR="1905" algn="ctr">
              <a:lnSpc>
                <a:spcPct val="100000"/>
              </a:lnSpc>
            </a:pPr>
            <a:r>
              <a:rPr lang="en-US" sz="1800" spc="-10" dirty="0">
                <a:latin typeface="Calibri"/>
                <a:cs typeface="Calibri"/>
              </a:rPr>
              <a:t>(Image is Prior to Modular CR Installation)</a:t>
            </a:r>
            <a:endParaRPr lang="en-US" spc="-10" dirty="0">
              <a:latin typeface="Calibri"/>
              <a:cs typeface="Calibri"/>
            </a:endParaRPr>
          </a:p>
          <a:p>
            <a:pPr marR="1905">
              <a:lnSpc>
                <a:spcPct val="100000"/>
              </a:lnSpc>
            </a:pPr>
            <a:endParaRPr lang="en-US" sz="1800" spc="0" dirty="0">
              <a:latin typeface="Calibri"/>
              <a:cs typeface="Calibri"/>
            </a:endParaRPr>
          </a:p>
        </p:txBody>
      </p:sp>
      <p:sp>
        <p:nvSpPr>
          <p:cNvPr id="9" name="TextBox 8">
            <a:extLst>
              <a:ext uri="{FF2B5EF4-FFF2-40B4-BE49-F238E27FC236}">
                <a16:creationId xmlns:a16="http://schemas.microsoft.com/office/drawing/2014/main" id="{8B7104F2-FFF3-46DC-9089-E69138F2C52F}"/>
              </a:ext>
            </a:extLst>
          </p:cNvPr>
          <p:cNvSpPr txBox="1"/>
          <p:nvPr/>
        </p:nvSpPr>
        <p:spPr>
          <a:xfrm>
            <a:off x="2362200" y="3733800"/>
            <a:ext cx="1918667" cy="369332"/>
          </a:xfrm>
          <a:prstGeom prst="rect">
            <a:avLst/>
          </a:prstGeom>
          <a:noFill/>
        </p:spPr>
        <p:txBody>
          <a:bodyPr wrap="none" rtlCol="0">
            <a:spAutoFit/>
          </a:bodyPr>
          <a:lstStyle/>
          <a:p>
            <a:r>
              <a:rPr lang="en-US" dirty="0">
                <a:solidFill>
                  <a:schemeClr val="bg1"/>
                </a:solidFill>
              </a:rPr>
              <a:t>Lower Site Plateau</a:t>
            </a:r>
          </a:p>
        </p:txBody>
      </p:sp>
      <p:sp>
        <p:nvSpPr>
          <p:cNvPr id="11" name="TextBox 10">
            <a:extLst>
              <a:ext uri="{FF2B5EF4-FFF2-40B4-BE49-F238E27FC236}">
                <a16:creationId xmlns:a16="http://schemas.microsoft.com/office/drawing/2014/main" id="{C721A0ED-2FD9-4FE6-9CA5-30BA08D9AB4B}"/>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284060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4051F780-3F80-4472-8FE1-E358FD9DC8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060" y="1"/>
            <a:ext cx="1062666" cy="1016012"/>
          </a:xfrm>
          <a:prstGeom prst="rect">
            <a:avLst/>
          </a:prstGeom>
        </p:spPr>
      </p:pic>
      <p:pic>
        <p:nvPicPr>
          <p:cNvPr id="7" name="Picture 6" descr="A picture containing tree, mountain, nature, ravine&#10;&#10;Description automatically generated">
            <a:extLst>
              <a:ext uri="{FF2B5EF4-FFF2-40B4-BE49-F238E27FC236}">
                <a16:creationId xmlns:a16="http://schemas.microsoft.com/office/drawing/2014/main" id="{0FA42713-558F-415A-8D70-9A5DBEA6F7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524000"/>
            <a:ext cx="9144000" cy="4791069"/>
          </a:xfrm>
          <a:prstGeom prst="rect">
            <a:avLst/>
          </a:prstGeom>
        </p:spPr>
      </p:pic>
      <p:sp>
        <p:nvSpPr>
          <p:cNvPr id="9" name="object 2">
            <a:extLst>
              <a:ext uri="{FF2B5EF4-FFF2-40B4-BE49-F238E27FC236}">
                <a16:creationId xmlns:a16="http://schemas.microsoft.com/office/drawing/2014/main" id="{1C04BC39-2228-4C47-A9BC-314194CB6B8C}"/>
              </a:ext>
            </a:extLst>
          </p:cNvPr>
          <p:cNvSpPr txBox="1"/>
          <p:nvPr/>
        </p:nvSpPr>
        <p:spPr>
          <a:xfrm>
            <a:off x="2171700" y="242677"/>
            <a:ext cx="4800600" cy="770930"/>
          </a:xfrm>
          <a:prstGeom prst="rect">
            <a:avLst/>
          </a:prstGeom>
        </p:spPr>
        <p:txBody>
          <a:bodyPr vert="horz" wrap="square" lIns="0" tIns="0" rIns="0" bIns="0" rtlCol="0">
            <a:noAutofit/>
          </a:bodyPr>
          <a:lstStyle/>
          <a:p>
            <a:pPr marR="1905" algn="ctr">
              <a:lnSpc>
                <a:spcPct val="100000"/>
              </a:lnSpc>
            </a:pPr>
            <a:r>
              <a:rPr lang="en-US" sz="2800" b="1" dirty="0">
                <a:latin typeface="+mj-lt"/>
                <a:cs typeface="Calibri"/>
              </a:rPr>
              <a:t>Site Review and Opportunities</a:t>
            </a:r>
          </a:p>
          <a:p>
            <a:pPr marR="1905" algn="ctr">
              <a:lnSpc>
                <a:spcPct val="100000"/>
              </a:lnSpc>
            </a:pPr>
            <a:r>
              <a:rPr lang="en-US" sz="1800" spc="-10" dirty="0">
                <a:latin typeface="Calibri"/>
                <a:cs typeface="Calibri"/>
              </a:rPr>
              <a:t>(Image is Prior to Modular CR Installation)</a:t>
            </a:r>
            <a:endParaRPr lang="en-US" spc="-10" dirty="0">
              <a:latin typeface="Calibri"/>
              <a:cs typeface="Calibri"/>
            </a:endParaRPr>
          </a:p>
          <a:p>
            <a:pPr marR="1905">
              <a:lnSpc>
                <a:spcPct val="100000"/>
              </a:lnSpc>
            </a:pPr>
            <a:endParaRPr lang="en-US" sz="1800" spc="0" dirty="0">
              <a:latin typeface="Calibri"/>
              <a:cs typeface="Calibri"/>
            </a:endParaRPr>
          </a:p>
        </p:txBody>
      </p:sp>
      <p:sp>
        <p:nvSpPr>
          <p:cNvPr id="10" name="TextBox 9">
            <a:extLst>
              <a:ext uri="{FF2B5EF4-FFF2-40B4-BE49-F238E27FC236}">
                <a16:creationId xmlns:a16="http://schemas.microsoft.com/office/drawing/2014/main" id="{78BC5B61-31C9-4EC6-97D6-2FD6DCBF18CF}"/>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954446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E53F50-9577-446C-BF13-9216EDDC6894}"/>
              </a:ext>
            </a:extLst>
          </p:cNvPr>
          <p:cNvPicPr>
            <a:picLocks noChangeAspect="1"/>
          </p:cNvPicPr>
          <p:nvPr/>
        </p:nvPicPr>
        <p:blipFill rotWithShape="1">
          <a:blip r:embed="rId2"/>
          <a:srcRect l="11" t="-14" r="-11" b="97487"/>
          <a:stretch/>
        </p:blipFill>
        <p:spPr>
          <a:xfrm>
            <a:off x="4877188" y="2142166"/>
            <a:ext cx="3610599" cy="173487"/>
          </a:xfrm>
          <a:prstGeom prst="rect">
            <a:avLst/>
          </a:prstGeom>
        </p:spPr>
      </p:pic>
      <p:pic>
        <p:nvPicPr>
          <p:cNvPr id="4" name="Picture 3">
            <a:extLst>
              <a:ext uri="{FF2B5EF4-FFF2-40B4-BE49-F238E27FC236}">
                <a16:creationId xmlns:a16="http://schemas.microsoft.com/office/drawing/2014/main" id="{A31C10A3-32CC-4710-A175-FD2D65ADF10C}"/>
              </a:ext>
            </a:extLst>
          </p:cNvPr>
          <p:cNvPicPr>
            <a:picLocks noChangeAspect="1"/>
          </p:cNvPicPr>
          <p:nvPr/>
        </p:nvPicPr>
        <p:blipFill rotWithShape="1">
          <a:blip r:embed="rId2"/>
          <a:srcRect b="47500"/>
          <a:stretch/>
        </p:blipFill>
        <p:spPr>
          <a:xfrm>
            <a:off x="1019331" y="2132641"/>
            <a:ext cx="3552669" cy="3600450"/>
          </a:xfrm>
          <a:prstGeom prst="rect">
            <a:avLst/>
          </a:prstGeom>
        </p:spPr>
      </p:pic>
      <p:pic>
        <p:nvPicPr>
          <p:cNvPr id="6" name="Picture 5">
            <a:extLst>
              <a:ext uri="{FF2B5EF4-FFF2-40B4-BE49-F238E27FC236}">
                <a16:creationId xmlns:a16="http://schemas.microsoft.com/office/drawing/2014/main" id="{510B6473-A7B9-4822-B8B2-D27B2F5044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pic>
        <p:nvPicPr>
          <p:cNvPr id="7" name="Picture 2">
            <a:extLst>
              <a:ext uri="{FF2B5EF4-FFF2-40B4-BE49-F238E27FC236}">
                <a16:creationId xmlns:a16="http://schemas.microsoft.com/office/drawing/2014/main" id="{8CB0C708-F725-4EAC-8002-DBDEBC57A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bject 5">
            <a:extLst>
              <a:ext uri="{FF2B5EF4-FFF2-40B4-BE49-F238E27FC236}">
                <a16:creationId xmlns:a16="http://schemas.microsoft.com/office/drawing/2014/main" id="{E87CBD8A-5AA6-424D-9B03-C7B83D83E591}"/>
              </a:ext>
            </a:extLst>
          </p:cNvPr>
          <p:cNvSpPr txBox="1">
            <a:spLocks noGrp="1"/>
          </p:cNvSpPr>
          <p:nvPr>
            <p:ph type="title"/>
          </p:nvPr>
        </p:nvSpPr>
        <p:spPr>
          <a:xfrm>
            <a:off x="2438796" y="228042"/>
            <a:ext cx="4266407" cy="838758"/>
          </a:xfrm>
          <a:prstGeom prst="rect">
            <a:avLst/>
          </a:prstGeom>
        </p:spPr>
        <p:txBody>
          <a:bodyPr vert="horz" wrap="square" lIns="0" tIns="0" rIns="0" bIns="0" rtlCol="0">
            <a:noAutofit/>
          </a:bodyPr>
          <a:lstStyle/>
          <a:p>
            <a:pPr algn="ctr"/>
            <a:r>
              <a:rPr lang="en-US" sz="2800" b="1" spc="5" dirty="0">
                <a:latin typeface="+mj-lt"/>
                <a:cs typeface="Arial Narrow"/>
              </a:rPr>
              <a:t>Feasibility Meeting and</a:t>
            </a:r>
            <a:br>
              <a:rPr lang="en-US" sz="2800" b="1" spc="5" dirty="0">
                <a:latin typeface="+mj-lt"/>
                <a:cs typeface="Arial Narrow"/>
              </a:rPr>
            </a:br>
            <a:r>
              <a:rPr lang="en-US" sz="2800" b="1" spc="5" dirty="0">
                <a:latin typeface="+mj-lt"/>
                <a:cs typeface="Arial Narrow"/>
              </a:rPr>
              <a:t>Milestone Dates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sp>
        <p:nvSpPr>
          <p:cNvPr id="9" name="TextBox 8">
            <a:extLst>
              <a:ext uri="{FF2B5EF4-FFF2-40B4-BE49-F238E27FC236}">
                <a16:creationId xmlns:a16="http://schemas.microsoft.com/office/drawing/2014/main" id="{80E41CA6-D12F-40FC-9E59-ECE3C332CDE8}"/>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
        <p:nvSpPr>
          <p:cNvPr id="2" name="TextBox 1">
            <a:extLst>
              <a:ext uri="{FF2B5EF4-FFF2-40B4-BE49-F238E27FC236}">
                <a16:creationId xmlns:a16="http://schemas.microsoft.com/office/drawing/2014/main" id="{D4AD69A4-F665-463E-A4DF-698AB9F85C65}"/>
              </a:ext>
            </a:extLst>
          </p:cNvPr>
          <p:cNvSpPr txBox="1"/>
          <p:nvPr/>
        </p:nvSpPr>
        <p:spPr>
          <a:xfrm>
            <a:off x="2500233" y="1242536"/>
            <a:ext cx="4143531" cy="738664"/>
          </a:xfrm>
          <a:prstGeom prst="rect">
            <a:avLst/>
          </a:prstGeom>
          <a:noFill/>
        </p:spPr>
        <p:txBody>
          <a:bodyPr wrap="square" rtlCol="0">
            <a:spAutoFit/>
          </a:bodyPr>
          <a:lstStyle/>
          <a:p>
            <a:pPr algn="ctr"/>
            <a:r>
              <a:rPr lang="en-US" dirty="0"/>
              <a:t>What’s Ahead?</a:t>
            </a:r>
          </a:p>
          <a:p>
            <a:pPr algn="ctr"/>
            <a:r>
              <a:rPr lang="en-US" sz="2400" b="1" i="1" dirty="0"/>
              <a:t>HOLD ON TIGHT!</a:t>
            </a:r>
          </a:p>
        </p:txBody>
      </p:sp>
      <p:pic>
        <p:nvPicPr>
          <p:cNvPr id="3" name="Picture 2">
            <a:extLst>
              <a:ext uri="{FF2B5EF4-FFF2-40B4-BE49-F238E27FC236}">
                <a16:creationId xmlns:a16="http://schemas.microsoft.com/office/drawing/2014/main" id="{A2F7E87B-FA1B-4D3E-A0C8-60F6EE97B010}"/>
              </a:ext>
            </a:extLst>
          </p:cNvPr>
          <p:cNvPicPr>
            <a:picLocks noChangeAspect="1"/>
          </p:cNvPicPr>
          <p:nvPr/>
        </p:nvPicPr>
        <p:blipFill rotWithShape="1">
          <a:blip r:embed="rId2"/>
          <a:srcRect l="-11" t="52478" r="11" b="510"/>
          <a:stretch/>
        </p:blipFill>
        <p:spPr>
          <a:xfrm>
            <a:off x="4876799" y="2286000"/>
            <a:ext cx="3610599" cy="3276602"/>
          </a:xfrm>
          <a:prstGeom prst="rect">
            <a:avLst/>
          </a:prstGeom>
        </p:spPr>
      </p:pic>
      <p:cxnSp>
        <p:nvCxnSpPr>
          <p:cNvPr id="271" name="Straight Connector 270">
            <a:extLst>
              <a:ext uri="{FF2B5EF4-FFF2-40B4-BE49-F238E27FC236}">
                <a16:creationId xmlns:a16="http://schemas.microsoft.com/office/drawing/2014/main" id="{8DAAB660-3D0A-4D02-A5FD-AA330FB8676F}"/>
              </a:ext>
            </a:extLst>
          </p:cNvPr>
          <p:cNvCxnSpPr>
            <a:cxnSpLocks/>
          </p:cNvCxnSpPr>
          <p:nvPr/>
        </p:nvCxnSpPr>
        <p:spPr>
          <a:xfrm>
            <a:off x="5029200" y="5638800"/>
            <a:ext cx="340995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9286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19100" y="1590675"/>
            <a:ext cx="8305800" cy="4846320"/>
          </a:xfrm>
          <a:prstGeom prst="rect">
            <a:avLst/>
          </a:prstGeom>
          <a:noFill/>
        </p:spPr>
        <p:txBody>
          <a:bodyPr wrap="square" rtlCol="0">
            <a:noAutofit/>
          </a:bodyPr>
          <a:lstStyle/>
          <a:p>
            <a:pPr algn="ctr">
              <a:spcAft>
                <a:spcPts val="600"/>
              </a:spcAft>
            </a:pPr>
            <a:r>
              <a:rPr lang="en-US" sz="2000" b="1" dirty="0">
                <a:solidFill>
                  <a:prstClr val="black"/>
                </a:solidFill>
              </a:rPr>
              <a:t>Next Steps:</a:t>
            </a:r>
          </a:p>
          <a:p>
            <a:pPr algn="ctr">
              <a:spcAft>
                <a:spcPts val="1200"/>
              </a:spcAft>
            </a:pPr>
            <a:r>
              <a:rPr lang="en-US" dirty="0">
                <a:solidFill>
                  <a:prstClr val="black"/>
                </a:solidFill>
              </a:rPr>
              <a:t>Feasibility Study Kick-Off	January-February 2022</a:t>
            </a:r>
            <a:r>
              <a:rPr lang="en-US" sz="2400" dirty="0">
                <a:solidFill>
                  <a:prstClr val="black"/>
                </a:solidFill>
              </a:rPr>
              <a:t>	</a:t>
            </a:r>
          </a:p>
          <a:p>
            <a:pPr algn="ctr"/>
            <a:r>
              <a:rPr lang="en-US" sz="2000" b="1" dirty="0">
                <a:solidFill>
                  <a:prstClr val="black"/>
                </a:solidFill>
              </a:rPr>
              <a:t>Questions and Answers:</a:t>
            </a:r>
          </a:p>
          <a:p>
            <a:pPr algn="ctr"/>
            <a:endParaRPr lang="en-US" dirty="0">
              <a:solidFill>
                <a:prstClr val="black"/>
              </a:solidFill>
            </a:endParaRPr>
          </a:p>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Information and Updates: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Project E-Mail    </a:t>
            </a:r>
            <a:r>
              <a:rPr lang="en-US" b="1" u="sng" dirty="0">
                <a:solidFill>
                  <a:srgbClr val="0000FF"/>
                </a:solidFill>
                <a:latin typeface="Calibri"/>
              </a:rPr>
              <a:t>HoraceMann</a:t>
            </a:r>
            <a:r>
              <a:rPr kumimoji="0" lang="en-US" sz="1800" b="1" i="0" u="sng" strike="noStrike" kern="1200" cap="none" spc="0" normalizeH="0" baseline="0" noProof="0" dirty="0">
                <a:ln>
                  <a:noFill/>
                </a:ln>
                <a:solidFill>
                  <a:srgbClr val="0000FF"/>
                </a:solidFill>
                <a:effectLst/>
                <a:uLnTx/>
                <a:uFillTx/>
                <a:latin typeface="Calibri"/>
                <a:ea typeface="+mn-ea"/>
                <a:cs typeface="+mn-cs"/>
              </a:rPr>
              <a:t>@newtonma.gov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Contact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Josh Morse or Alex Valcarce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Newton Public Buildings</a:t>
            </a:r>
          </a:p>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617 796 1600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Meeting Concluded: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Thank You for your Participation</a:t>
            </a:r>
          </a:p>
          <a:p>
            <a:pPr algn="ctr"/>
            <a:endParaRPr lang="en-US" dirty="0">
              <a:solidFill>
                <a:prstClr val="black"/>
              </a:solidFill>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bject 5">
            <a:extLst>
              <a:ext uri="{FF2B5EF4-FFF2-40B4-BE49-F238E27FC236}">
                <a16:creationId xmlns:a16="http://schemas.microsoft.com/office/drawing/2014/main" id="{754E2915-FB5E-44C4-83F3-63D88227022C}"/>
              </a:ext>
            </a:extLst>
          </p:cNvPr>
          <p:cNvSpPr txBox="1">
            <a:spLocks noGrp="1"/>
          </p:cNvSpPr>
          <p:nvPr>
            <p:ph type="title"/>
          </p:nvPr>
        </p:nvSpPr>
        <p:spPr>
          <a:xfrm>
            <a:off x="2628900" y="245783"/>
            <a:ext cx="3886200" cy="838758"/>
          </a:xfrm>
          <a:prstGeom prst="rect">
            <a:avLst/>
          </a:prstGeom>
        </p:spPr>
        <p:txBody>
          <a:bodyPr vert="horz" wrap="square" lIns="0" tIns="0" rIns="0" bIns="0" rtlCol="0">
            <a:noAutofit/>
          </a:bodyPr>
          <a:lstStyle/>
          <a:p>
            <a:pPr algn="ctr"/>
            <a:r>
              <a:rPr lang="en-US" sz="2800" b="1" kern="0" spc="5" dirty="0">
                <a:solidFill>
                  <a:sysClr val="windowText" lastClr="000000"/>
                </a:solidFill>
                <a:latin typeface="+mj-lt"/>
                <a:cs typeface="Arial Narrow"/>
              </a:rPr>
              <a:t>Next Steps</a:t>
            </a:r>
            <a:br>
              <a:rPr lang="en-US" sz="2800" b="1" kern="0" spc="5" dirty="0">
                <a:solidFill>
                  <a:sysClr val="windowText" lastClr="000000"/>
                </a:solidFill>
                <a:latin typeface="+mj-lt"/>
                <a:cs typeface="Arial Narrow"/>
              </a:rPr>
            </a:br>
            <a:r>
              <a:rPr lang="en-US" sz="2800" b="1" kern="0" spc="5" dirty="0">
                <a:solidFill>
                  <a:sysClr val="windowText" lastClr="000000"/>
                </a:solidFill>
                <a:latin typeface="+mj-lt"/>
                <a:cs typeface="Arial Narrow"/>
              </a:rPr>
              <a:t>Questions &amp; Answers</a:t>
            </a:r>
            <a:endParaRPr lang="en-US" sz="2800" kern="0" dirty="0">
              <a:solidFill>
                <a:sysClr val="windowText" lastClr="000000"/>
              </a:solidFill>
              <a:latin typeface="+mj-lt"/>
              <a:cs typeface="Arial Narrow"/>
            </a:endParaRPr>
          </a:p>
          <a:p>
            <a:pPr marL="50165" algn="ctr">
              <a:lnSpc>
                <a:spcPts val="2130"/>
              </a:lnSpc>
            </a:pPr>
            <a:endParaRPr lang="en-US" kern="0" dirty="0">
              <a:solidFill>
                <a:sysClr val="windowText" lastClr="000000"/>
              </a:solidFill>
              <a:latin typeface="Calibri"/>
              <a:cs typeface="Calibri"/>
            </a:endParaRPr>
          </a:p>
        </p:txBody>
      </p:sp>
      <p:pic>
        <p:nvPicPr>
          <p:cNvPr id="8" name="Picture 7">
            <a:extLst>
              <a:ext uri="{FF2B5EF4-FFF2-40B4-BE49-F238E27FC236}">
                <a16:creationId xmlns:a16="http://schemas.microsoft.com/office/drawing/2014/main" id="{7FCD4CE0-6332-4033-BD94-613FDDFD7D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060" y="1"/>
            <a:ext cx="1062666" cy="1016012"/>
          </a:xfrm>
          <a:prstGeom prst="rect">
            <a:avLst/>
          </a:prstGeom>
        </p:spPr>
      </p:pic>
      <p:sp>
        <p:nvSpPr>
          <p:cNvPr id="10" name="TextBox 9">
            <a:extLst>
              <a:ext uri="{FF2B5EF4-FFF2-40B4-BE49-F238E27FC236}">
                <a16:creationId xmlns:a16="http://schemas.microsoft.com/office/drawing/2014/main" id="{ECE7AA32-E171-4240-940B-14E7A6D59D95}"/>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1058311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AF4C8D3-FA67-4099-9C64-CF14C3180603}"/>
              </a:ext>
            </a:extLst>
          </p:cNvPr>
          <p:cNvSpPr>
            <a:spLocks noGrp="1"/>
          </p:cNvSpPr>
          <p:nvPr>
            <p:ph type="subTitle" idx="4"/>
          </p:nvPr>
        </p:nvSpPr>
        <p:spPr>
          <a:xfrm>
            <a:off x="2019300" y="6091105"/>
            <a:ext cx="5372100" cy="690695"/>
          </a:xfrm>
        </p:spPr>
        <p:txBody>
          <a:bodyPr/>
          <a:lstStyle/>
          <a:p>
            <a:pPr algn="ctr"/>
            <a:r>
              <a:rPr lang="en-US" sz="2800" b="1" dirty="0">
                <a:latin typeface="+mn-lt"/>
              </a:rPr>
              <a:t>School Building Committee Meeting</a:t>
            </a:r>
          </a:p>
          <a:p>
            <a:pPr algn="ctr"/>
            <a:r>
              <a:rPr lang="en-US" sz="2000" b="1" dirty="0">
                <a:latin typeface="+mn-lt"/>
              </a:rPr>
              <a:t>January 27, 2022</a:t>
            </a:r>
          </a:p>
          <a:p>
            <a:endParaRPr lang="en-US" sz="2800" b="1" dirty="0">
              <a:latin typeface="+mn-lt"/>
            </a:endParaRPr>
          </a:p>
        </p:txBody>
      </p:sp>
      <p:pic>
        <p:nvPicPr>
          <p:cNvPr id="11" name="Picture 10">
            <a:extLst>
              <a:ext uri="{FF2B5EF4-FFF2-40B4-BE49-F238E27FC236}">
                <a16:creationId xmlns:a16="http://schemas.microsoft.com/office/drawing/2014/main" id="{241DD620-C6D7-4438-BA9A-70C6440193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95400" y="1239825"/>
            <a:ext cx="6804279" cy="4861070"/>
          </a:xfrm>
          <a:prstGeom prst="rect">
            <a:avLst/>
          </a:prstGeom>
        </p:spPr>
      </p:pic>
      <p:pic>
        <p:nvPicPr>
          <p:cNvPr id="9" name="Picture 2">
            <a:extLst>
              <a:ext uri="{FF2B5EF4-FFF2-40B4-BE49-F238E27FC236}">
                <a16:creationId xmlns:a16="http://schemas.microsoft.com/office/drawing/2014/main" id="{CD92AB3E-3DC9-43A8-9872-244A5D728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bject 2">
            <a:extLst>
              <a:ext uri="{FF2B5EF4-FFF2-40B4-BE49-F238E27FC236}">
                <a16:creationId xmlns:a16="http://schemas.microsoft.com/office/drawing/2014/main" id="{449AE177-6102-40B0-A86A-3501EABAAF4C}"/>
              </a:ext>
            </a:extLst>
          </p:cNvPr>
          <p:cNvSpPr txBox="1"/>
          <p:nvPr/>
        </p:nvSpPr>
        <p:spPr>
          <a:xfrm>
            <a:off x="990600" y="228600"/>
            <a:ext cx="7620000" cy="91440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HORACE MANN ELEMENTARY SCHOOL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PROJECT</a:t>
            </a:r>
          </a:p>
          <a:p>
            <a:pPr marL="0" marR="1905"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Calibri"/>
            </a:endParaRPr>
          </a:p>
          <a:p>
            <a:pPr marL="0" marR="1905"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10" normalizeH="0" baseline="0" noProof="0" dirty="0">
                <a:ln>
                  <a:noFill/>
                </a:ln>
                <a:solidFill>
                  <a:prstClr val="black"/>
                </a:solidFill>
                <a:effectLst/>
                <a:uLnTx/>
                <a:uFillTx/>
                <a:latin typeface="Calibri"/>
                <a:ea typeface="+mn-ea"/>
                <a:cs typeface="Calibri"/>
              </a:rPr>
              <a:t> </a:t>
            </a:r>
            <a:endParaRPr kumimoji="0" lang="en-US" sz="1800" b="1" i="0" u="none" strike="noStrike" kern="1200" cap="none" spc="-10" normalizeH="0" baseline="0" noProof="0" dirty="0">
              <a:ln>
                <a:noFill/>
              </a:ln>
              <a:solidFill>
                <a:prstClr val="black"/>
              </a:solidFill>
              <a:effectLst/>
              <a:uLnTx/>
              <a:uFillTx/>
              <a:latin typeface="Calibri"/>
              <a:ea typeface="+mn-ea"/>
              <a:cs typeface="Calibri"/>
            </a:endParaRPr>
          </a:p>
          <a:p>
            <a:pPr marL="0" marR="1905"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7" name="Picture 6">
            <a:extLst>
              <a:ext uri="{FF2B5EF4-FFF2-40B4-BE49-F238E27FC236}">
                <a16:creationId xmlns:a16="http://schemas.microsoft.com/office/drawing/2014/main" id="{26417920-590D-43A3-AD34-0664BAF2A5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060" y="1"/>
            <a:ext cx="1062666" cy="1016012"/>
          </a:xfrm>
          <a:prstGeom prst="rect">
            <a:avLst/>
          </a:prstGeom>
        </p:spPr>
      </p:pic>
    </p:spTree>
    <p:extLst>
      <p:ext uri="{BB962C8B-B14F-4D97-AF65-F5344CB8AC3E}">
        <p14:creationId xmlns:p14="http://schemas.microsoft.com/office/powerpoint/2010/main" val="152846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4945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52600" y="2214929"/>
            <a:ext cx="2286000" cy="1752600"/>
          </a:xfrm>
          <a:custGeom>
            <a:avLst/>
            <a:gdLst/>
            <a:ahLst/>
            <a:cxnLst/>
            <a:rect l="l" t="t" r="r" b="b"/>
            <a:pathLst>
              <a:path w="2286000" h="1752600">
                <a:moveTo>
                  <a:pt x="1993900" y="0"/>
                </a:moveTo>
                <a:lnTo>
                  <a:pt x="292100" y="0"/>
                </a:lnTo>
                <a:lnTo>
                  <a:pt x="268147" y="968"/>
                </a:lnTo>
                <a:lnTo>
                  <a:pt x="221915" y="8491"/>
                </a:lnTo>
                <a:lnTo>
                  <a:pt x="178415" y="22959"/>
                </a:lnTo>
                <a:lnTo>
                  <a:pt x="138248" y="43771"/>
                </a:lnTo>
                <a:lnTo>
                  <a:pt x="102017" y="70324"/>
                </a:lnTo>
                <a:lnTo>
                  <a:pt x="70324" y="102017"/>
                </a:lnTo>
                <a:lnTo>
                  <a:pt x="43771" y="138248"/>
                </a:lnTo>
                <a:lnTo>
                  <a:pt x="22959" y="178415"/>
                </a:lnTo>
                <a:lnTo>
                  <a:pt x="8491" y="221915"/>
                </a:lnTo>
                <a:lnTo>
                  <a:pt x="968" y="268147"/>
                </a:lnTo>
                <a:lnTo>
                  <a:pt x="0" y="292100"/>
                </a:lnTo>
                <a:lnTo>
                  <a:pt x="0" y="1460500"/>
                </a:lnTo>
                <a:lnTo>
                  <a:pt x="3823" y="1507872"/>
                </a:lnTo>
                <a:lnTo>
                  <a:pt x="14894" y="1552813"/>
                </a:lnTo>
                <a:lnTo>
                  <a:pt x="32609" y="1594722"/>
                </a:lnTo>
                <a:lnTo>
                  <a:pt x="56367" y="1632996"/>
                </a:lnTo>
                <a:lnTo>
                  <a:pt x="85566" y="1667033"/>
                </a:lnTo>
                <a:lnTo>
                  <a:pt x="119603" y="1696232"/>
                </a:lnTo>
                <a:lnTo>
                  <a:pt x="157877" y="1719990"/>
                </a:lnTo>
                <a:lnTo>
                  <a:pt x="199786" y="1737705"/>
                </a:lnTo>
                <a:lnTo>
                  <a:pt x="244727" y="1748776"/>
                </a:lnTo>
                <a:lnTo>
                  <a:pt x="292100" y="1752600"/>
                </a:lnTo>
                <a:lnTo>
                  <a:pt x="1993900" y="1752600"/>
                </a:lnTo>
                <a:lnTo>
                  <a:pt x="2041272" y="1748776"/>
                </a:lnTo>
                <a:lnTo>
                  <a:pt x="2086213" y="1737705"/>
                </a:lnTo>
                <a:lnTo>
                  <a:pt x="2128122" y="1719990"/>
                </a:lnTo>
                <a:lnTo>
                  <a:pt x="2166396" y="1696232"/>
                </a:lnTo>
                <a:lnTo>
                  <a:pt x="2200433" y="1667033"/>
                </a:lnTo>
                <a:lnTo>
                  <a:pt x="2229632" y="1632996"/>
                </a:lnTo>
                <a:lnTo>
                  <a:pt x="2253390" y="1594722"/>
                </a:lnTo>
                <a:lnTo>
                  <a:pt x="2271105" y="1552813"/>
                </a:lnTo>
                <a:lnTo>
                  <a:pt x="2282176" y="1507872"/>
                </a:lnTo>
                <a:lnTo>
                  <a:pt x="2286000" y="1460500"/>
                </a:lnTo>
                <a:lnTo>
                  <a:pt x="2286000" y="292100"/>
                </a:lnTo>
                <a:lnTo>
                  <a:pt x="2282176" y="244727"/>
                </a:lnTo>
                <a:lnTo>
                  <a:pt x="2271105" y="199786"/>
                </a:lnTo>
                <a:lnTo>
                  <a:pt x="2253390" y="157877"/>
                </a:lnTo>
                <a:lnTo>
                  <a:pt x="2229632" y="119603"/>
                </a:lnTo>
                <a:lnTo>
                  <a:pt x="2200433" y="85566"/>
                </a:lnTo>
                <a:lnTo>
                  <a:pt x="2166396" y="56367"/>
                </a:lnTo>
                <a:lnTo>
                  <a:pt x="2128122" y="32609"/>
                </a:lnTo>
                <a:lnTo>
                  <a:pt x="2086213" y="14894"/>
                </a:lnTo>
                <a:lnTo>
                  <a:pt x="2041272" y="3823"/>
                </a:lnTo>
                <a:lnTo>
                  <a:pt x="1993900" y="0"/>
                </a:lnTo>
                <a:close/>
              </a:path>
            </a:pathLst>
          </a:custGeom>
          <a:solidFill>
            <a:srgbClr val="77923B"/>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1762238" y="2221549"/>
            <a:ext cx="2286000" cy="1752600"/>
          </a:xfrm>
          <a:custGeom>
            <a:avLst/>
            <a:gdLst/>
            <a:ahLst/>
            <a:cxnLst/>
            <a:rect l="l" t="t" r="r" b="b"/>
            <a:pathLst>
              <a:path w="2286000" h="1752600">
                <a:moveTo>
                  <a:pt x="0" y="292100"/>
                </a:moveTo>
                <a:lnTo>
                  <a:pt x="3823" y="244727"/>
                </a:lnTo>
                <a:lnTo>
                  <a:pt x="14894" y="199786"/>
                </a:lnTo>
                <a:lnTo>
                  <a:pt x="32609" y="157877"/>
                </a:lnTo>
                <a:lnTo>
                  <a:pt x="56367" y="119603"/>
                </a:lnTo>
                <a:lnTo>
                  <a:pt x="85566" y="85566"/>
                </a:lnTo>
                <a:lnTo>
                  <a:pt x="119603" y="56367"/>
                </a:lnTo>
                <a:lnTo>
                  <a:pt x="157877" y="32609"/>
                </a:lnTo>
                <a:lnTo>
                  <a:pt x="199786" y="14894"/>
                </a:lnTo>
                <a:lnTo>
                  <a:pt x="244727" y="3823"/>
                </a:lnTo>
                <a:lnTo>
                  <a:pt x="292100" y="0"/>
                </a:lnTo>
                <a:lnTo>
                  <a:pt x="1993900" y="0"/>
                </a:lnTo>
                <a:lnTo>
                  <a:pt x="2041272" y="3823"/>
                </a:lnTo>
                <a:lnTo>
                  <a:pt x="2086213" y="14894"/>
                </a:lnTo>
                <a:lnTo>
                  <a:pt x="2128122" y="32609"/>
                </a:lnTo>
                <a:lnTo>
                  <a:pt x="2166396" y="56367"/>
                </a:lnTo>
                <a:lnTo>
                  <a:pt x="2200433" y="85566"/>
                </a:lnTo>
                <a:lnTo>
                  <a:pt x="2229632" y="119603"/>
                </a:lnTo>
                <a:lnTo>
                  <a:pt x="2253390" y="157877"/>
                </a:lnTo>
                <a:lnTo>
                  <a:pt x="2271105" y="199786"/>
                </a:lnTo>
                <a:lnTo>
                  <a:pt x="2282176" y="244727"/>
                </a:lnTo>
                <a:lnTo>
                  <a:pt x="2286000" y="292100"/>
                </a:lnTo>
                <a:lnTo>
                  <a:pt x="2286000" y="1460500"/>
                </a:lnTo>
                <a:lnTo>
                  <a:pt x="2282176" y="1507872"/>
                </a:lnTo>
                <a:lnTo>
                  <a:pt x="2271105" y="1552813"/>
                </a:lnTo>
                <a:lnTo>
                  <a:pt x="2253390" y="1594722"/>
                </a:lnTo>
                <a:lnTo>
                  <a:pt x="2229632" y="1632996"/>
                </a:lnTo>
                <a:lnTo>
                  <a:pt x="2200433" y="1667033"/>
                </a:lnTo>
                <a:lnTo>
                  <a:pt x="2166396" y="1696232"/>
                </a:lnTo>
                <a:lnTo>
                  <a:pt x="2128122" y="1719990"/>
                </a:lnTo>
                <a:lnTo>
                  <a:pt x="2086213" y="1737705"/>
                </a:lnTo>
                <a:lnTo>
                  <a:pt x="2041272" y="1748776"/>
                </a:lnTo>
                <a:lnTo>
                  <a:pt x="1993900" y="1752600"/>
                </a:lnTo>
                <a:lnTo>
                  <a:pt x="292100" y="1752600"/>
                </a:lnTo>
                <a:lnTo>
                  <a:pt x="244727" y="1748776"/>
                </a:lnTo>
                <a:lnTo>
                  <a:pt x="199786" y="1737705"/>
                </a:lnTo>
                <a:lnTo>
                  <a:pt x="157877" y="1719990"/>
                </a:lnTo>
                <a:lnTo>
                  <a:pt x="119603" y="1696232"/>
                </a:lnTo>
                <a:lnTo>
                  <a:pt x="85566" y="1667033"/>
                </a:lnTo>
                <a:lnTo>
                  <a:pt x="56367" y="1632996"/>
                </a:lnTo>
                <a:lnTo>
                  <a:pt x="32609" y="1594722"/>
                </a:lnTo>
                <a:lnTo>
                  <a:pt x="14894" y="1552813"/>
                </a:lnTo>
                <a:lnTo>
                  <a:pt x="3823" y="1507872"/>
                </a:lnTo>
                <a:lnTo>
                  <a:pt x="0" y="1460500"/>
                </a:lnTo>
                <a:lnTo>
                  <a:pt x="0" y="292100"/>
                </a:lnTo>
                <a:close/>
              </a:path>
            </a:pathLst>
          </a:custGeom>
          <a:ln w="25400">
            <a:solidFill>
              <a:srgbClr val="385D89"/>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p:nvPr/>
        </p:nvSpPr>
        <p:spPr>
          <a:xfrm>
            <a:off x="2063115" y="2442211"/>
            <a:ext cx="1664970" cy="1311275"/>
          </a:xfrm>
          <a:prstGeom prst="rect">
            <a:avLst/>
          </a:prstGeom>
        </p:spPr>
        <p:txBody>
          <a:bodyPr vert="horz" wrap="square" lIns="0" tIns="0" rIns="0" bIns="0" rtlCol="0">
            <a:noAutofit/>
          </a:bodyPr>
          <a:lstStyle/>
          <a:p>
            <a:pPr marL="12700" marR="12700" lvl="0" indent="-1270" algn="ctr"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15" normalizeH="0" baseline="0" noProof="0" dirty="0">
                <a:ln>
                  <a:noFill/>
                </a:ln>
                <a:solidFill>
                  <a:srgbClr val="FFFFFF"/>
                </a:solidFill>
                <a:effectLst/>
                <a:uLnTx/>
                <a:uFillTx/>
                <a:latin typeface="Calibri"/>
                <a:ea typeface="+mn-ea"/>
                <a:cs typeface="Calibri"/>
              </a:rPr>
              <a:t>Desi</a:t>
            </a:r>
            <a:r>
              <a:rPr kumimoji="0" sz="2800" b="1" i="0" u="none" strike="noStrike" kern="1200" cap="none" spc="-25" normalizeH="0" baseline="0" noProof="0" dirty="0">
                <a:ln>
                  <a:noFill/>
                </a:ln>
                <a:solidFill>
                  <a:srgbClr val="FFFFFF"/>
                </a:solidFill>
                <a:effectLst/>
                <a:uLnTx/>
                <a:uFillTx/>
                <a:latin typeface="Calibri"/>
                <a:ea typeface="+mn-ea"/>
                <a:cs typeface="Calibri"/>
              </a:rPr>
              <a:t>g</a:t>
            </a:r>
            <a:r>
              <a:rPr kumimoji="0" sz="2800" b="1" i="0" u="none" strike="noStrike" kern="1200" cap="none" spc="-15" normalizeH="0" baseline="0" noProof="0" dirty="0">
                <a:ln>
                  <a:noFill/>
                </a:ln>
                <a:solidFill>
                  <a:srgbClr val="FFFFFF"/>
                </a:solidFill>
                <a:effectLst/>
                <a:uLnTx/>
                <a:uFillTx/>
                <a:latin typeface="Calibri"/>
                <a:ea typeface="+mn-ea"/>
                <a:cs typeface="Calibri"/>
              </a:rPr>
              <a:t>n</a:t>
            </a:r>
            <a:r>
              <a:rPr kumimoji="0" sz="2800" b="1" i="0" u="none" strike="noStrike" kern="1200" cap="none" spc="-10" normalizeH="0" baseline="0" noProof="0" dirty="0">
                <a:ln>
                  <a:noFill/>
                </a:ln>
                <a:solidFill>
                  <a:srgbClr val="FFFFFF"/>
                </a:solidFill>
                <a:effectLst/>
                <a:uLnTx/>
                <a:uFillTx/>
                <a:latin typeface="Calibri"/>
                <a:ea typeface="+mn-ea"/>
                <a:cs typeface="Calibri"/>
              </a:rPr>
              <a:t> </a:t>
            </a:r>
            <a:r>
              <a:rPr kumimoji="0" sz="2800" b="1" i="0" u="none" strike="noStrike" kern="1200" cap="none" spc="-60" normalizeH="0" baseline="0" noProof="0" dirty="0">
                <a:ln>
                  <a:noFill/>
                </a:ln>
                <a:solidFill>
                  <a:srgbClr val="FFFFFF"/>
                </a:solidFill>
                <a:effectLst/>
                <a:uLnTx/>
                <a:uFillTx/>
                <a:latin typeface="Calibri"/>
                <a:ea typeface="+mn-ea"/>
                <a:cs typeface="Calibri"/>
              </a:rPr>
              <a:t>R</a:t>
            </a:r>
            <a:r>
              <a:rPr kumimoji="0" sz="2800" b="1" i="0" u="none" strike="noStrike" kern="1200" cap="none" spc="-35" normalizeH="0" baseline="0" noProof="0" dirty="0">
                <a:ln>
                  <a:noFill/>
                </a:ln>
                <a:solidFill>
                  <a:srgbClr val="FFFFFF"/>
                </a:solidFill>
                <a:effectLst/>
                <a:uLnTx/>
                <a:uFillTx/>
                <a:latin typeface="Calibri"/>
                <a:ea typeface="+mn-ea"/>
                <a:cs typeface="Calibri"/>
              </a:rPr>
              <a:t>e</a:t>
            </a:r>
            <a:r>
              <a:rPr kumimoji="0" sz="2800" b="1" i="0" u="none" strike="noStrike" kern="1200" cap="none" spc="-10" normalizeH="0" baseline="0" noProof="0" dirty="0">
                <a:ln>
                  <a:noFill/>
                </a:ln>
                <a:solidFill>
                  <a:srgbClr val="FFFFFF"/>
                </a:solidFill>
                <a:effectLst/>
                <a:uLnTx/>
                <a:uFillTx/>
                <a:latin typeface="Calibri"/>
                <a:ea typeface="+mn-ea"/>
                <a:cs typeface="Calibri"/>
              </a:rPr>
              <a:t>vi</a:t>
            </a:r>
            <a:r>
              <a:rPr kumimoji="0" sz="2800" b="1" i="0" u="none" strike="noStrike" kern="1200" cap="none" spc="-35" normalizeH="0" baseline="0" noProof="0" dirty="0">
                <a:ln>
                  <a:noFill/>
                </a:ln>
                <a:solidFill>
                  <a:srgbClr val="FFFFFF"/>
                </a:solidFill>
                <a:effectLst/>
                <a:uLnTx/>
                <a:uFillTx/>
                <a:latin typeface="Calibri"/>
                <a:ea typeface="+mn-ea"/>
                <a:cs typeface="Calibri"/>
              </a:rPr>
              <a:t>e</a:t>
            </a:r>
            <a:r>
              <a:rPr kumimoji="0" sz="2800" b="1" i="0" u="none" strike="noStrike" kern="1200" cap="none" spc="-25" normalizeH="0" baseline="0" noProof="0" dirty="0">
                <a:ln>
                  <a:noFill/>
                </a:ln>
                <a:solidFill>
                  <a:srgbClr val="FFFFFF"/>
                </a:solidFill>
                <a:effectLst/>
                <a:uLnTx/>
                <a:uFillTx/>
                <a:latin typeface="Calibri"/>
                <a:ea typeface="+mn-ea"/>
                <a:cs typeface="Calibri"/>
              </a:rPr>
              <a:t>w</a:t>
            </a:r>
            <a:r>
              <a:rPr kumimoji="0" sz="2800" b="1" i="0" u="none" strike="noStrike" kern="1200" cap="none" spc="-15" normalizeH="0" baseline="0" noProof="0" dirty="0">
                <a:ln>
                  <a:noFill/>
                </a:ln>
                <a:solidFill>
                  <a:srgbClr val="FFFFFF"/>
                </a:solidFill>
                <a:effectLst/>
                <a:uLnTx/>
                <a:uFillTx/>
                <a:latin typeface="Calibri"/>
                <a:ea typeface="+mn-ea"/>
                <a:cs typeface="Calibri"/>
              </a:rPr>
              <a:t> C</a:t>
            </a:r>
            <a:r>
              <a:rPr kumimoji="0" sz="2800" b="1" i="0" u="none" strike="noStrike" kern="1200" cap="none" spc="-30" normalizeH="0" baseline="0" noProof="0" dirty="0">
                <a:ln>
                  <a:noFill/>
                </a:ln>
                <a:solidFill>
                  <a:srgbClr val="FFFFFF"/>
                </a:solidFill>
                <a:effectLst/>
                <a:uLnTx/>
                <a:uFillTx/>
                <a:latin typeface="Calibri"/>
                <a:ea typeface="+mn-ea"/>
                <a:cs typeface="Calibri"/>
              </a:rPr>
              <a:t>o</a:t>
            </a:r>
            <a:r>
              <a:rPr kumimoji="0" sz="2800" b="1" i="0" u="none" strike="noStrike" kern="1200" cap="none" spc="0" normalizeH="0" baseline="0" noProof="0" dirty="0">
                <a:ln>
                  <a:noFill/>
                </a:ln>
                <a:solidFill>
                  <a:srgbClr val="FFFFFF"/>
                </a:solidFill>
                <a:effectLst/>
                <a:uLnTx/>
                <a:uFillTx/>
                <a:latin typeface="Calibri"/>
                <a:ea typeface="+mn-ea"/>
                <a:cs typeface="Calibri"/>
              </a:rPr>
              <a:t>m</a:t>
            </a:r>
            <a:r>
              <a:rPr kumimoji="0" sz="2800" b="1" i="0" u="none" strike="noStrike" kern="1200" cap="none" spc="5" normalizeH="0" baseline="0" noProof="0" dirty="0">
                <a:ln>
                  <a:noFill/>
                </a:ln>
                <a:solidFill>
                  <a:srgbClr val="FFFFFF"/>
                </a:solidFill>
                <a:effectLst/>
                <a:uLnTx/>
                <a:uFillTx/>
                <a:latin typeface="Calibri"/>
                <a:ea typeface="+mn-ea"/>
                <a:cs typeface="Calibri"/>
              </a:rPr>
              <a:t>m</a:t>
            </a:r>
            <a:r>
              <a:rPr kumimoji="0" sz="2800" b="1" i="0" u="none" strike="noStrike" kern="1200" cap="none" spc="-10" normalizeH="0" baseline="0" noProof="0" dirty="0">
                <a:ln>
                  <a:noFill/>
                </a:ln>
                <a:solidFill>
                  <a:srgbClr val="FFFFFF"/>
                </a:solidFill>
                <a:effectLst/>
                <a:uLnTx/>
                <a:uFillTx/>
                <a:latin typeface="Calibri"/>
                <a:ea typeface="+mn-ea"/>
                <a:cs typeface="Calibri"/>
              </a:rPr>
              <a:t>i</a:t>
            </a:r>
            <a:r>
              <a:rPr kumimoji="0" sz="2800" b="1" i="0" u="none" strike="noStrike" kern="1200" cap="none" spc="-50" normalizeH="0" baseline="0" noProof="0" dirty="0">
                <a:ln>
                  <a:noFill/>
                </a:ln>
                <a:solidFill>
                  <a:srgbClr val="FFFFFF"/>
                </a:solidFill>
                <a:effectLst/>
                <a:uLnTx/>
                <a:uFillTx/>
                <a:latin typeface="Calibri"/>
                <a:ea typeface="+mn-ea"/>
                <a:cs typeface="Calibri"/>
              </a:rPr>
              <a:t>tt</a:t>
            </a:r>
            <a:r>
              <a:rPr kumimoji="0" sz="2800" b="1" i="0" u="none" strike="noStrike" kern="1200" cap="none" spc="0" normalizeH="0" baseline="0" noProof="0" dirty="0">
                <a:ln>
                  <a:noFill/>
                </a:ln>
                <a:solidFill>
                  <a:srgbClr val="FFFFFF"/>
                </a:solidFill>
                <a:effectLst/>
                <a:uLnTx/>
                <a:uFillTx/>
                <a:latin typeface="Calibri"/>
                <a:ea typeface="+mn-ea"/>
                <a:cs typeface="Calibri"/>
              </a:rPr>
              <a:t>ee</a:t>
            </a:r>
            <a:endParaRPr kumimoji="0" sz="2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5" name="object 5"/>
          <p:cNvSpPr/>
          <p:nvPr/>
        </p:nvSpPr>
        <p:spPr>
          <a:xfrm>
            <a:off x="5486400" y="2362200"/>
            <a:ext cx="2819400" cy="2133600"/>
          </a:xfrm>
          <a:custGeom>
            <a:avLst/>
            <a:gdLst/>
            <a:ahLst/>
            <a:cxnLst/>
            <a:rect l="l" t="t" r="r" b="b"/>
            <a:pathLst>
              <a:path w="2819400" h="2133600">
                <a:moveTo>
                  <a:pt x="1409700" y="0"/>
                </a:moveTo>
                <a:lnTo>
                  <a:pt x="1294088" y="3536"/>
                </a:lnTo>
                <a:lnTo>
                  <a:pt x="1181050" y="13963"/>
                </a:lnTo>
                <a:lnTo>
                  <a:pt x="1070947" y="31005"/>
                </a:lnTo>
                <a:lnTo>
                  <a:pt x="964143" y="54388"/>
                </a:lnTo>
                <a:lnTo>
                  <a:pt x="861000" y="83837"/>
                </a:lnTo>
                <a:lnTo>
                  <a:pt x="761881" y="119078"/>
                </a:lnTo>
                <a:lnTo>
                  <a:pt x="667150" y="159836"/>
                </a:lnTo>
                <a:lnTo>
                  <a:pt x="577169" y="205837"/>
                </a:lnTo>
                <a:lnTo>
                  <a:pt x="492301" y="256805"/>
                </a:lnTo>
                <a:lnTo>
                  <a:pt x="412908" y="312467"/>
                </a:lnTo>
                <a:lnTo>
                  <a:pt x="339355" y="372547"/>
                </a:lnTo>
                <a:lnTo>
                  <a:pt x="272003" y="436772"/>
                </a:lnTo>
                <a:lnTo>
                  <a:pt x="211216" y="504866"/>
                </a:lnTo>
                <a:lnTo>
                  <a:pt x="157356" y="576554"/>
                </a:lnTo>
                <a:lnTo>
                  <a:pt x="110787" y="651563"/>
                </a:lnTo>
                <a:lnTo>
                  <a:pt x="71871" y="729618"/>
                </a:lnTo>
                <a:lnTo>
                  <a:pt x="40972" y="810443"/>
                </a:lnTo>
                <a:lnTo>
                  <a:pt x="18451" y="893765"/>
                </a:lnTo>
                <a:lnTo>
                  <a:pt x="4673" y="979309"/>
                </a:lnTo>
                <a:lnTo>
                  <a:pt x="0" y="1066800"/>
                </a:lnTo>
                <a:lnTo>
                  <a:pt x="4673" y="1154308"/>
                </a:lnTo>
                <a:lnTo>
                  <a:pt x="18451" y="1239865"/>
                </a:lnTo>
                <a:lnTo>
                  <a:pt x="40972" y="1323197"/>
                </a:lnTo>
                <a:lnTo>
                  <a:pt x="71871" y="1404030"/>
                </a:lnTo>
                <a:lnTo>
                  <a:pt x="110787" y="1482089"/>
                </a:lnTo>
                <a:lnTo>
                  <a:pt x="157356" y="1557101"/>
                </a:lnTo>
                <a:lnTo>
                  <a:pt x="211216" y="1628790"/>
                </a:lnTo>
                <a:lnTo>
                  <a:pt x="272003" y="1696882"/>
                </a:lnTo>
                <a:lnTo>
                  <a:pt x="339355" y="1761103"/>
                </a:lnTo>
                <a:lnTo>
                  <a:pt x="412908" y="1821180"/>
                </a:lnTo>
                <a:lnTo>
                  <a:pt x="492301" y="1876836"/>
                </a:lnTo>
                <a:lnTo>
                  <a:pt x="577169" y="1927799"/>
                </a:lnTo>
                <a:lnTo>
                  <a:pt x="667150" y="1973793"/>
                </a:lnTo>
                <a:lnTo>
                  <a:pt x="761881" y="2014545"/>
                </a:lnTo>
                <a:lnTo>
                  <a:pt x="861000" y="2049780"/>
                </a:lnTo>
                <a:lnTo>
                  <a:pt x="964143" y="2079223"/>
                </a:lnTo>
                <a:lnTo>
                  <a:pt x="1070947" y="2102601"/>
                </a:lnTo>
                <a:lnTo>
                  <a:pt x="1181050" y="2119640"/>
                </a:lnTo>
                <a:lnTo>
                  <a:pt x="1294088" y="2130064"/>
                </a:lnTo>
                <a:lnTo>
                  <a:pt x="1409700" y="2133600"/>
                </a:lnTo>
                <a:lnTo>
                  <a:pt x="1525311" y="2130064"/>
                </a:lnTo>
                <a:lnTo>
                  <a:pt x="1638349" y="2119640"/>
                </a:lnTo>
                <a:lnTo>
                  <a:pt x="1748452" y="2102601"/>
                </a:lnTo>
                <a:lnTo>
                  <a:pt x="1855256" y="2079223"/>
                </a:lnTo>
                <a:lnTo>
                  <a:pt x="1958399" y="2049780"/>
                </a:lnTo>
                <a:lnTo>
                  <a:pt x="2057518" y="2014545"/>
                </a:lnTo>
                <a:lnTo>
                  <a:pt x="2152249" y="1973793"/>
                </a:lnTo>
                <a:lnTo>
                  <a:pt x="2242230" y="1927799"/>
                </a:lnTo>
                <a:lnTo>
                  <a:pt x="2327098" y="1876836"/>
                </a:lnTo>
                <a:lnTo>
                  <a:pt x="2406491" y="1821180"/>
                </a:lnTo>
                <a:lnTo>
                  <a:pt x="2480044" y="1761103"/>
                </a:lnTo>
                <a:lnTo>
                  <a:pt x="2547396" y="1696882"/>
                </a:lnTo>
                <a:lnTo>
                  <a:pt x="2608183" y="1628790"/>
                </a:lnTo>
                <a:lnTo>
                  <a:pt x="2662043" y="1557101"/>
                </a:lnTo>
                <a:lnTo>
                  <a:pt x="2708612" y="1482089"/>
                </a:lnTo>
                <a:lnTo>
                  <a:pt x="2747528" y="1404030"/>
                </a:lnTo>
                <a:lnTo>
                  <a:pt x="2778427" y="1323197"/>
                </a:lnTo>
                <a:lnTo>
                  <a:pt x="2800948" y="1239865"/>
                </a:lnTo>
                <a:lnTo>
                  <a:pt x="2814726" y="1154308"/>
                </a:lnTo>
                <a:lnTo>
                  <a:pt x="2819400" y="1066800"/>
                </a:lnTo>
                <a:lnTo>
                  <a:pt x="2814726" y="979309"/>
                </a:lnTo>
                <a:lnTo>
                  <a:pt x="2800948" y="893765"/>
                </a:lnTo>
                <a:lnTo>
                  <a:pt x="2778427" y="810443"/>
                </a:lnTo>
                <a:lnTo>
                  <a:pt x="2747528" y="729618"/>
                </a:lnTo>
                <a:lnTo>
                  <a:pt x="2708612" y="651563"/>
                </a:lnTo>
                <a:lnTo>
                  <a:pt x="2662043" y="576554"/>
                </a:lnTo>
                <a:lnTo>
                  <a:pt x="2608183" y="504866"/>
                </a:lnTo>
                <a:lnTo>
                  <a:pt x="2547396" y="436772"/>
                </a:lnTo>
                <a:lnTo>
                  <a:pt x="2480044" y="372547"/>
                </a:lnTo>
                <a:lnTo>
                  <a:pt x="2406491" y="312467"/>
                </a:lnTo>
                <a:lnTo>
                  <a:pt x="2327098" y="256805"/>
                </a:lnTo>
                <a:lnTo>
                  <a:pt x="2242230" y="205837"/>
                </a:lnTo>
                <a:lnTo>
                  <a:pt x="2152249" y="159836"/>
                </a:lnTo>
                <a:lnTo>
                  <a:pt x="2057518" y="119078"/>
                </a:lnTo>
                <a:lnTo>
                  <a:pt x="1958399" y="83837"/>
                </a:lnTo>
                <a:lnTo>
                  <a:pt x="1855256" y="54388"/>
                </a:lnTo>
                <a:lnTo>
                  <a:pt x="1748452" y="31005"/>
                </a:lnTo>
                <a:lnTo>
                  <a:pt x="1638349" y="13963"/>
                </a:lnTo>
                <a:lnTo>
                  <a:pt x="1525311" y="3536"/>
                </a:lnTo>
                <a:lnTo>
                  <a:pt x="1409700" y="0"/>
                </a:lnTo>
                <a:close/>
              </a:path>
            </a:pathLst>
          </a:custGeom>
          <a:solidFill>
            <a:srgbClr val="F9C09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5485257" y="2362200"/>
            <a:ext cx="2819400" cy="2133600"/>
          </a:xfrm>
          <a:custGeom>
            <a:avLst/>
            <a:gdLst/>
            <a:ahLst/>
            <a:cxnLst/>
            <a:rect l="l" t="t" r="r" b="b"/>
            <a:pathLst>
              <a:path w="2819400" h="2133600">
                <a:moveTo>
                  <a:pt x="0" y="1066800"/>
                </a:moveTo>
                <a:lnTo>
                  <a:pt x="4673" y="979309"/>
                </a:lnTo>
                <a:lnTo>
                  <a:pt x="18451" y="893765"/>
                </a:lnTo>
                <a:lnTo>
                  <a:pt x="40972" y="810443"/>
                </a:lnTo>
                <a:lnTo>
                  <a:pt x="71871" y="729618"/>
                </a:lnTo>
                <a:lnTo>
                  <a:pt x="110787" y="651563"/>
                </a:lnTo>
                <a:lnTo>
                  <a:pt x="157356" y="576554"/>
                </a:lnTo>
                <a:lnTo>
                  <a:pt x="211216" y="504866"/>
                </a:lnTo>
                <a:lnTo>
                  <a:pt x="272003" y="436772"/>
                </a:lnTo>
                <a:lnTo>
                  <a:pt x="339355" y="372547"/>
                </a:lnTo>
                <a:lnTo>
                  <a:pt x="412908" y="312467"/>
                </a:lnTo>
                <a:lnTo>
                  <a:pt x="492301" y="256805"/>
                </a:lnTo>
                <a:lnTo>
                  <a:pt x="577169" y="205837"/>
                </a:lnTo>
                <a:lnTo>
                  <a:pt x="667150" y="159836"/>
                </a:lnTo>
                <a:lnTo>
                  <a:pt x="761881" y="119078"/>
                </a:lnTo>
                <a:lnTo>
                  <a:pt x="861000" y="83837"/>
                </a:lnTo>
                <a:lnTo>
                  <a:pt x="964143" y="54388"/>
                </a:lnTo>
                <a:lnTo>
                  <a:pt x="1070947" y="31005"/>
                </a:lnTo>
                <a:lnTo>
                  <a:pt x="1181050" y="13963"/>
                </a:lnTo>
                <a:lnTo>
                  <a:pt x="1294088" y="3536"/>
                </a:lnTo>
                <a:lnTo>
                  <a:pt x="1409700" y="0"/>
                </a:lnTo>
                <a:lnTo>
                  <a:pt x="1525311" y="3536"/>
                </a:lnTo>
                <a:lnTo>
                  <a:pt x="1638349" y="13963"/>
                </a:lnTo>
                <a:lnTo>
                  <a:pt x="1748452" y="31005"/>
                </a:lnTo>
                <a:lnTo>
                  <a:pt x="1855256" y="54388"/>
                </a:lnTo>
                <a:lnTo>
                  <a:pt x="1958399" y="83837"/>
                </a:lnTo>
                <a:lnTo>
                  <a:pt x="2057518" y="119078"/>
                </a:lnTo>
                <a:lnTo>
                  <a:pt x="2152249" y="159836"/>
                </a:lnTo>
                <a:lnTo>
                  <a:pt x="2242230" y="205837"/>
                </a:lnTo>
                <a:lnTo>
                  <a:pt x="2327098" y="256805"/>
                </a:lnTo>
                <a:lnTo>
                  <a:pt x="2406491" y="312467"/>
                </a:lnTo>
                <a:lnTo>
                  <a:pt x="2480044" y="372547"/>
                </a:lnTo>
                <a:lnTo>
                  <a:pt x="2547396" y="436772"/>
                </a:lnTo>
                <a:lnTo>
                  <a:pt x="2608183" y="504866"/>
                </a:lnTo>
                <a:lnTo>
                  <a:pt x="2662043" y="576554"/>
                </a:lnTo>
                <a:lnTo>
                  <a:pt x="2708612" y="651563"/>
                </a:lnTo>
                <a:lnTo>
                  <a:pt x="2747528" y="729618"/>
                </a:lnTo>
                <a:lnTo>
                  <a:pt x="2778427" y="810443"/>
                </a:lnTo>
                <a:lnTo>
                  <a:pt x="2800948" y="893765"/>
                </a:lnTo>
                <a:lnTo>
                  <a:pt x="2814726" y="979309"/>
                </a:lnTo>
                <a:lnTo>
                  <a:pt x="2819400" y="1066800"/>
                </a:lnTo>
                <a:lnTo>
                  <a:pt x="2814726" y="1154308"/>
                </a:lnTo>
                <a:lnTo>
                  <a:pt x="2800948" y="1239865"/>
                </a:lnTo>
                <a:lnTo>
                  <a:pt x="2778427" y="1323197"/>
                </a:lnTo>
                <a:lnTo>
                  <a:pt x="2747528" y="1404030"/>
                </a:lnTo>
                <a:lnTo>
                  <a:pt x="2708612" y="1482089"/>
                </a:lnTo>
                <a:lnTo>
                  <a:pt x="2662043" y="1557101"/>
                </a:lnTo>
                <a:lnTo>
                  <a:pt x="2608183" y="1628790"/>
                </a:lnTo>
                <a:lnTo>
                  <a:pt x="2547396" y="1696882"/>
                </a:lnTo>
                <a:lnTo>
                  <a:pt x="2480044" y="1761103"/>
                </a:lnTo>
                <a:lnTo>
                  <a:pt x="2406491" y="1821180"/>
                </a:lnTo>
                <a:lnTo>
                  <a:pt x="2327098" y="1876836"/>
                </a:lnTo>
                <a:lnTo>
                  <a:pt x="2242230" y="1927799"/>
                </a:lnTo>
                <a:lnTo>
                  <a:pt x="2152249" y="1973793"/>
                </a:lnTo>
                <a:lnTo>
                  <a:pt x="2057518" y="2014545"/>
                </a:lnTo>
                <a:lnTo>
                  <a:pt x="1958399" y="2049780"/>
                </a:lnTo>
                <a:lnTo>
                  <a:pt x="1855256" y="2079223"/>
                </a:lnTo>
                <a:lnTo>
                  <a:pt x="1748452" y="2102601"/>
                </a:lnTo>
                <a:lnTo>
                  <a:pt x="1638349" y="2119640"/>
                </a:lnTo>
                <a:lnTo>
                  <a:pt x="1525311" y="2130064"/>
                </a:lnTo>
                <a:lnTo>
                  <a:pt x="1409700" y="2133600"/>
                </a:lnTo>
                <a:lnTo>
                  <a:pt x="1294088" y="2130064"/>
                </a:lnTo>
                <a:lnTo>
                  <a:pt x="1181050" y="2119640"/>
                </a:lnTo>
                <a:lnTo>
                  <a:pt x="1070947" y="2102601"/>
                </a:lnTo>
                <a:lnTo>
                  <a:pt x="964143" y="2079223"/>
                </a:lnTo>
                <a:lnTo>
                  <a:pt x="861000" y="2049780"/>
                </a:lnTo>
                <a:lnTo>
                  <a:pt x="761881" y="2014545"/>
                </a:lnTo>
                <a:lnTo>
                  <a:pt x="667150" y="1973793"/>
                </a:lnTo>
                <a:lnTo>
                  <a:pt x="577169" y="1927799"/>
                </a:lnTo>
                <a:lnTo>
                  <a:pt x="492301" y="1876836"/>
                </a:lnTo>
                <a:lnTo>
                  <a:pt x="412908" y="1821180"/>
                </a:lnTo>
                <a:lnTo>
                  <a:pt x="339355" y="1761103"/>
                </a:lnTo>
                <a:lnTo>
                  <a:pt x="272003" y="1696882"/>
                </a:lnTo>
                <a:lnTo>
                  <a:pt x="211216" y="1628790"/>
                </a:lnTo>
                <a:lnTo>
                  <a:pt x="157356" y="1557101"/>
                </a:lnTo>
                <a:lnTo>
                  <a:pt x="110787" y="1482089"/>
                </a:lnTo>
                <a:lnTo>
                  <a:pt x="71871" y="1404030"/>
                </a:lnTo>
                <a:lnTo>
                  <a:pt x="40972" y="1323197"/>
                </a:lnTo>
                <a:lnTo>
                  <a:pt x="18451" y="1239865"/>
                </a:lnTo>
                <a:lnTo>
                  <a:pt x="4673" y="1154308"/>
                </a:lnTo>
                <a:lnTo>
                  <a:pt x="0" y="1066800"/>
                </a:lnTo>
                <a:close/>
              </a:path>
            </a:pathLst>
          </a:custGeom>
          <a:ln w="25400">
            <a:solidFill>
              <a:srgbClr val="385D89"/>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p:nvPr/>
        </p:nvSpPr>
        <p:spPr>
          <a:xfrm>
            <a:off x="6079524" y="2759493"/>
            <a:ext cx="1664970" cy="1311275"/>
          </a:xfrm>
          <a:prstGeom prst="rect">
            <a:avLst/>
          </a:prstGeom>
        </p:spPr>
        <p:txBody>
          <a:bodyPr vert="horz" wrap="square" lIns="0" tIns="0" rIns="0" bIns="0" rtlCol="0">
            <a:noAutofit/>
          </a:bodyPr>
          <a:lstStyle/>
          <a:p>
            <a:pPr marL="12700" marR="12700" lvl="0" indent="635" algn="ctr"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15" normalizeH="0" baseline="0" noProof="0" dirty="0">
                <a:ln>
                  <a:noFill/>
                </a:ln>
                <a:solidFill>
                  <a:srgbClr val="FFFFFF"/>
                </a:solidFill>
                <a:effectLst/>
                <a:uLnTx/>
                <a:uFillTx/>
                <a:latin typeface="Calibri"/>
                <a:ea typeface="+mn-ea"/>
                <a:cs typeface="Calibri"/>
              </a:rPr>
              <a:t>School Building Commi</a:t>
            </a:r>
            <a:r>
              <a:rPr kumimoji="0" sz="2800" b="1" i="0" u="none" strike="noStrike" kern="1200" cap="none" spc="-45" normalizeH="0" baseline="0" noProof="0" dirty="0">
                <a:ln>
                  <a:noFill/>
                </a:ln>
                <a:solidFill>
                  <a:srgbClr val="FFFFFF"/>
                </a:solidFill>
                <a:effectLst/>
                <a:uLnTx/>
                <a:uFillTx/>
                <a:latin typeface="Calibri"/>
                <a:ea typeface="+mn-ea"/>
                <a:cs typeface="Calibri"/>
              </a:rPr>
              <a:t>tt</a:t>
            </a:r>
            <a:r>
              <a:rPr kumimoji="0" sz="2800" b="1" i="0" u="none" strike="noStrike" kern="1200" cap="none" spc="-15" normalizeH="0" baseline="0" noProof="0" dirty="0">
                <a:ln>
                  <a:noFill/>
                </a:ln>
                <a:solidFill>
                  <a:srgbClr val="FFFFFF"/>
                </a:solidFill>
                <a:effectLst/>
                <a:uLnTx/>
                <a:uFillTx/>
                <a:latin typeface="Calibri"/>
                <a:ea typeface="+mn-ea"/>
                <a:cs typeface="Calibri"/>
              </a:rPr>
              <a:t>ee</a:t>
            </a:r>
            <a:endParaRPr kumimoji="0" sz="2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object 8"/>
          <p:cNvSpPr/>
          <p:nvPr/>
        </p:nvSpPr>
        <p:spPr>
          <a:xfrm>
            <a:off x="4119665" y="3740645"/>
            <a:ext cx="3100324" cy="2533142"/>
          </a:xfrm>
          <a:custGeom>
            <a:avLst/>
            <a:gdLst/>
            <a:ahLst/>
            <a:cxnLst/>
            <a:rect l="l" t="t" r="r" b="b"/>
            <a:pathLst>
              <a:path w="3100324" h="2533142">
                <a:moveTo>
                  <a:pt x="1228216" y="0"/>
                </a:moveTo>
                <a:lnTo>
                  <a:pt x="0" y="2533142"/>
                </a:lnTo>
                <a:lnTo>
                  <a:pt x="3100324" y="2147443"/>
                </a:lnTo>
                <a:lnTo>
                  <a:pt x="1228216" y="0"/>
                </a:lnTo>
                <a:close/>
              </a:path>
            </a:pathLst>
          </a:custGeom>
          <a:solidFill>
            <a:srgbClr val="585858"/>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4119665" y="3740645"/>
            <a:ext cx="3100324" cy="2533142"/>
          </a:xfrm>
          <a:custGeom>
            <a:avLst/>
            <a:gdLst/>
            <a:ahLst/>
            <a:cxnLst/>
            <a:rect l="l" t="t" r="r" b="b"/>
            <a:pathLst>
              <a:path w="3100324" h="2533142">
                <a:moveTo>
                  <a:pt x="0" y="2533142"/>
                </a:moveTo>
                <a:lnTo>
                  <a:pt x="1228216" y="0"/>
                </a:lnTo>
                <a:lnTo>
                  <a:pt x="3100324" y="2147443"/>
                </a:lnTo>
                <a:lnTo>
                  <a:pt x="0" y="2533142"/>
                </a:lnTo>
                <a:close/>
              </a:path>
            </a:pathLst>
          </a:custGeom>
          <a:ln w="25400">
            <a:solidFill>
              <a:srgbClr val="385D89"/>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4953000" y="4953000"/>
            <a:ext cx="1269618" cy="354964"/>
          </a:xfrm>
          <a:prstGeom prst="rect">
            <a:avLst/>
          </a:prstGeom>
          <a:blipFill>
            <a:blip r:embed="rId2" cstate="print"/>
            <a:stretch>
              <a:fillRect/>
            </a:stretch>
          </a:blip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5162064" y="5320031"/>
            <a:ext cx="917297" cy="288359"/>
          </a:xfrm>
          <a:prstGeom prst="rect">
            <a:avLst/>
          </a:prstGeom>
          <a:blipFill>
            <a:blip r:embed="rId3" cstate="print"/>
            <a:stretch>
              <a:fillRect/>
            </a:stretch>
          </a:blip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3453707" y="1318229"/>
            <a:ext cx="3653790" cy="2063369"/>
          </a:xfrm>
          <a:custGeom>
            <a:avLst/>
            <a:gdLst/>
            <a:ahLst/>
            <a:cxnLst/>
            <a:rect l="l" t="t" r="r" b="b"/>
            <a:pathLst>
              <a:path w="3653790" h="2063369">
                <a:moveTo>
                  <a:pt x="1068324" y="0"/>
                </a:moveTo>
                <a:lnTo>
                  <a:pt x="0" y="1349248"/>
                </a:lnTo>
                <a:lnTo>
                  <a:pt x="2585466" y="2063369"/>
                </a:lnTo>
                <a:lnTo>
                  <a:pt x="3653790" y="714121"/>
                </a:lnTo>
                <a:lnTo>
                  <a:pt x="1068324" y="0"/>
                </a:lnTo>
                <a:close/>
              </a:path>
            </a:pathLst>
          </a:custGeom>
          <a:solidFill>
            <a:srgbClr val="D99593"/>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3453707" y="1330515"/>
            <a:ext cx="3653790" cy="2063369"/>
          </a:xfrm>
          <a:custGeom>
            <a:avLst/>
            <a:gdLst/>
            <a:ahLst/>
            <a:cxnLst/>
            <a:rect l="l" t="t" r="r" b="b"/>
            <a:pathLst>
              <a:path w="3653790" h="2063369">
                <a:moveTo>
                  <a:pt x="0" y="1349248"/>
                </a:moveTo>
                <a:lnTo>
                  <a:pt x="1068324" y="0"/>
                </a:lnTo>
                <a:lnTo>
                  <a:pt x="3653790" y="714121"/>
                </a:lnTo>
                <a:lnTo>
                  <a:pt x="2585466" y="2063369"/>
                </a:lnTo>
                <a:lnTo>
                  <a:pt x="0" y="1349248"/>
                </a:lnTo>
                <a:close/>
              </a:path>
            </a:pathLst>
          </a:custGeom>
          <a:ln w="25400">
            <a:solidFill>
              <a:srgbClr val="385D89"/>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4266057" y="1598323"/>
            <a:ext cx="1667115" cy="1432940"/>
          </a:xfrm>
          <a:prstGeom prst="rect">
            <a:avLst/>
          </a:prstGeom>
          <a:blipFill>
            <a:blip r:embed="rId4" cstate="print"/>
            <a:stretch>
              <a:fillRect/>
            </a:stretch>
          </a:blip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2802571" y="4927569"/>
            <a:ext cx="915543" cy="660400"/>
          </a:xfrm>
          <a:custGeom>
            <a:avLst/>
            <a:gdLst/>
            <a:ahLst/>
            <a:cxnLst/>
            <a:rect l="l" t="t" r="r" b="b"/>
            <a:pathLst>
              <a:path w="915543" h="660400">
                <a:moveTo>
                  <a:pt x="886078" y="439419"/>
                </a:moveTo>
                <a:lnTo>
                  <a:pt x="880109" y="439419"/>
                </a:lnTo>
                <a:lnTo>
                  <a:pt x="878966" y="440689"/>
                </a:lnTo>
                <a:lnTo>
                  <a:pt x="878204" y="440689"/>
                </a:lnTo>
                <a:lnTo>
                  <a:pt x="877569" y="441960"/>
                </a:lnTo>
                <a:lnTo>
                  <a:pt x="756793" y="636269"/>
                </a:lnTo>
                <a:lnTo>
                  <a:pt x="756538" y="637539"/>
                </a:lnTo>
                <a:lnTo>
                  <a:pt x="763523" y="646430"/>
                </a:lnTo>
                <a:lnTo>
                  <a:pt x="765682" y="648969"/>
                </a:lnTo>
                <a:lnTo>
                  <a:pt x="768603" y="650239"/>
                </a:lnTo>
                <a:lnTo>
                  <a:pt x="775969" y="655319"/>
                </a:lnTo>
                <a:lnTo>
                  <a:pt x="779018" y="656589"/>
                </a:lnTo>
                <a:lnTo>
                  <a:pt x="781557" y="657860"/>
                </a:lnTo>
                <a:lnTo>
                  <a:pt x="783970" y="659130"/>
                </a:lnTo>
                <a:lnTo>
                  <a:pt x="786129" y="660400"/>
                </a:lnTo>
                <a:lnTo>
                  <a:pt x="793114" y="660400"/>
                </a:lnTo>
                <a:lnTo>
                  <a:pt x="793876" y="659130"/>
                </a:lnTo>
                <a:lnTo>
                  <a:pt x="794512" y="659130"/>
                </a:lnTo>
                <a:lnTo>
                  <a:pt x="915288" y="463550"/>
                </a:lnTo>
                <a:lnTo>
                  <a:pt x="915543" y="462280"/>
                </a:lnTo>
                <a:lnTo>
                  <a:pt x="915288" y="461010"/>
                </a:lnTo>
                <a:lnTo>
                  <a:pt x="914781" y="459739"/>
                </a:lnTo>
                <a:lnTo>
                  <a:pt x="913638" y="457200"/>
                </a:lnTo>
                <a:lnTo>
                  <a:pt x="912621" y="455930"/>
                </a:lnTo>
                <a:lnTo>
                  <a:pt x="910970" y="454660"/>
                </a:lnTo>
                <a:lnTo>
                  <a:pt x="908812" y="453389"/>
                </a:lnTo>
                <a:lnTo>
                  <a:pt x="903732" y="449580"/>
                </a:lnTo>
                <a:lnTo>
                  <a:pt x="896365" y="444500"/>
                </a:lnTo>
                <a:lnTo>
                  <a:pt x="893318" y="443230"/>
                </a:lnTo>
                <a:lnTo>
                  <a:pt x="888238" y="440689"/>
                </a:lnTo>
                <a:lnTo>
                  <a:pt x="886078" y="439419"/>
                </a:lnTo>
                <a:close/>
              </a:path>
              <a:path w="915543" h="660400">
                <a:moveTo>
                  <a:pt x="702797" y="420369"/>
                </a:moveTo>
                <a:lnTo>
                  <a:pt x="690417" y="420369"/>
                </a:lnTo>
                <a:lnTo>
                  <a:pt x="677737" y="422910"/>
                </a:lnTo>
                <a:lnTo>
                  <a:pt x="645090" y="443230"/>
                </a:lnTo>
                <a:lnTo>
                  <a:pt x="621074" y="477519"/>
                </a:lnTo>
                <a:lnTo>
                  <a:pt x="610380" y="510539"/>
                </a:lnTo>
                <a:lnTo>
                  <a:pt x="610524" y="523239"/>
                </a:lnTo>
                <a:lnTo>
                  <a:pt x="626711" y="561339"/>
                </a:lnTo>
                <a:lnTo>
                  <a:pt x="658264" y="585469"/>
                </a:lnTo>
                <a:lnTo>
                  <a:pt x="696029" y="596900"/>
                </a:lnTo>
                <a:lnTo>
                  <a:pt x="708200" y="595630"/>
                </a:lnTo>
                <a:lnTo>
                  <a:pt x="754228" y="571500"/>
                </a:lnTo>
                <a:lnTo>
                  <a:pt x="764107" y="558800"/>
                </a:lnTo>
                <a:lnTo>
                  <a:pt x="687323" y="558800"/>
                </a:lnTo>
                <a:lnTo>
                  <a:pt x="676401" y="556260"/>
                </a:lnTo>
                <a:lnTo>
                  <a:pt x="670813" y="552450"/>
                </a:lnTo>
                <a:lnTo>
                  <a:pt x="664718" y="548639"/>
                </a:lnTo>
                <a:lnTo>
                  <a:pt x="660272" y="544830"/>
                </a:lnTo>
                <a:lnTo>
                  <a:pt x="657606" y="539750"/>
                </a:lnTo>
                <a:lnTo>
                  <a:pt x="654812" y="534669"/>
                </a:lnTo>
                <a:lnTo>
                  <a:pt x="653414" y="529589"/>
                </a:lnTo>
                <a:lnTo>
                  <a:pt x="666622" y="487680"/>
                </a:lnTo>
                <a:lnTo>
                  <a:pt x="699896" y="458469"/>
                </a:lnTo>
                <a:lnTo>
                  <a:pt x="705103" y="457200"/>
                </a:lnTo>
                <a:lnTo>
                  <a:pt x="772212" y="457200"/>
                </a:lnTo>
                <a:lnTo>
                  <a:pt x="771273" y="455930"/>
                </a:lnTo>
                <a:lnTo>
                  <a:pt x="740025" y="431800"/>
                </a:lnTo>
                <a:lnTo>
                  <a:pt x="717460" y="422910"/>
                </a:lnTo>
                <a:lnTo>
                  <a:pt x="702797" y="420369"/>
                </a:lnTo>
                <a:close/>
              </a:path>
              <a:path w="915543" h="660400">
                <a:moveTo>
                  <a:pt x="772212" y="457200"/>
                </a:moveTo>
                <a:lnTo>
                  <a:pt x="705103" y="457200"/>
                </a:lnTo>
                <a:lnTo>
                  <a:pt x="715898" y="458469"/>
                </a:lnTo>
                <a:lnTo>
                  <a:pt x="721232" y="459739"/>
                </a:lnTo>
                <a:lnTo>
                  <a:pt x="726820" y="463550"/>
                </a:lnTo>
                <a:lnTo>
                  <a:pt x="732916" y="467360"/>
                </a:lnTo>
                <a:lnTo>
                  <a:pt x="737362" y="471169"/>
                </a:lnTo>
                <a:lnTo>
                  <a:pt x="740028" y="476250"/>
                </a:lnTo>
                <a:lnTo>
                  <a:pt x="742822" y="481330"/>
                </a:lnTo>
                <a:lnTo>
                  <a:pt x="744093" y="486410"/>
                </a:lnTo>
                <a:lnTo>
                  <a:pt x="744067" y="492760"/>
                </a:lnTo>
                <a:lnTo>
                  <a:pt x="743965" y="497839"/>
                </a:lnTo>
                <a:lnTo>
                  <a:pt x="742822" y="502919"/>
                </a:lnTo>
                <a:lnTo>
                  <a:pt x="740409" y="509269"/>
                </a:lnTo>
                <a:lnTo>
                  <a:pt x="738123" y="515619"/>
                </a:lnTo>
                <a:lnTo>
                  <a:pt x="734948" y="521969"/>
                </a:lnTo>
                <a:lnTo>
                  <a:pt x="730884" y="528319"/>
                </a:lnTo>
                <a:lnTo>
                  <a:pt x="726566" y="535939"/>
                </a:lnTo>
                <a:lnTo>
                  <a:pt x="697864" y="558800"/>
                </a:lnTo>
                <a:lnTo>
                  <a:pt x="764107" y="558800"/>
                </a:lnTo>
                <a:lnTo>
                  <a:pt x="785275" y="516889"/>
                </a:lnTo>
                <a:lnTo>
                  <a:pt x="787200" y="505460"/>
                </a:lnTo>
                <a:lnTo>
                  <a:pt x="787152" y="494030"/>
                </a:lnTo>
                <a:lnTo>
                  <a:pt x="784734" y="478789"/>
                </a:lnTo>
                <a:lnTo>
                  <a:pt x="779726" y="467360"/>
                </a:lnTo>
                <a:lnTo>
                  <a:pt x="772212" y="457200"/>
                </a:lnTo>
                <a:close/>
              </a:path>
              <a:path w="915543" h="660400">
                <a:moveTo>
                  <a:pt x="540985" y="320039"/>
                </a:moveTo>
                <a:lnTo>
                  <a:pt x="528619" y="320039"/>
                </a:lnTo>
                <a:lnTo>
                  <a:pt x="515885" y="322580"/>
                </a:lnTo>
                <a:lnTo>
                  <a:pt x="483202" y="342900"/>
                </a:lnTo>
                <a:lnTo>
                  <a:pt x="459208" y="377189"/>
                </a:lnTo>
                <a:lnTo>
                  <a:pt x="448463" y="410210"/>
                </a:lnTo>
                <a:lnTo>
                  <a:pt x="448617" y="422910"/>
                </a:lnTo>
                <a:lnTo>
                  <a:pt x="464752" y="461010"/>
                </a:lnTo>
                <a:lnTo>
                  <a:pt x="496339" y="485139"/>
                </a:lnTo>
                <a:lnTo>
                  <a:pt x="518948" y="492760"/>
                </a:lnTo>
                <a:lnTo>
                  <a:pt x="534089" y="496569"/>
                </a:lnTo>
                <a:lnTo>
                  <a:pt x="579309" y="481330"/>
                </a:lnTo>
                <a:lnTo>
                  <a:pt x="602172" y="458469"/>
                </a:lnTo>
                <a:lnTo>
                  <a:pt x="525398" y="458469"/>
                </a:lnTo>
                <a:lnTo>
                  <a:pt x="520064" y="457200"/>
                </a:lnTo>
                <a:lnTo>
                  <a:pt x="514476" y="455930"/>
                </a:lnTo>
                <a:lnTo>
                  <a:pt x="508888" y="452119"/>
                </a:lnTo>
                <a:lnTo>
                  <a:pt x="502793" y="448310"/>
                </a:lnTo>
                <a:lnTo>
                  <a:pt x="498475" y="444500"/>
                </a:lnTo>
                <a:lnTo>
                  <a:pt x="492887" y="434339"/>
                </a:lnTo>
                <a:lnTo>
                  <a:pt x="491616" y="429260"/>
                </a:lnTo>
                <a:lnTo>
                  <a:pt x="491693" y="420369"/>
                </a:lnTo>
                <a:lnTo>
                  <a:pt x="509015" y="381000"/>
                </a:lnTo>
                <a:lnTo>
                  <a:pt x="543178" y="356869"/>
                </a:lnTo>
                <a:lnTo>
                  <a:pt x="610382" y="356869"/>
                </a:lnTo>
                <a:lnTo>
                  <a:pt x="609453" y="355600"/>
                </a:lnTo>
                <a:lnTo>
                  <a:pt x="578196" y="331469"/>
                </a:lnTo>
                <a:lnTo>
                  <a:pt x="555643" y="322580"/>
                </a:lnTo>
                <a:lnTo>
                  <a:pt x="540985" y="320039"/>
                </a:lnTo>
                <a:close/>
              </a:path>
              <a:path w="915543" h="660400">
                <a:moveTo>
                  <a:pt x="610382" y="356869"/>
                </a:moveTo>
                <a:lnTo>
                  <a:pt x="548639" y="356869"/>
                </a:lnTo>
                <a:lnTo>
                  <a:pt x="559434" y="359410"/>
                </a:lnTo>
                <a:lnTo>
                  <a:pt x="564895" y="363219"/>
                </a:lnTo>
                <a:lnTo>
                  <a:pt x="571119" y="367030"/>
                </a:lnTo>
                <a:lnTo>
                  <a:pt x="575563" y="370839"/>
                </a:lnTo>
                <a:lnTo>
                  <a:pt x="580897" y="381000"/>
                </a:lnTo>
                <a:lnTo>
                  <a:pt x="582168" y="386080"/>
                </a:lnTo>
                <a:lnTo>
                  <a:pt x="582117" y="393700"/>
                </a:lnTo>
                <a:lnTo>
                  <a:pt x="564641" y="434339"/>
                </a:lnTo>
                <a:lnTo>
                  <a:pt x="535939" y="458469"/>
                </a:lnTo>
                <a:lnTo>
                  <a:pt x="602172" y="458469"/>
                </a:lnTo>
                <a:lnTo>
                  <a:pt x="623347" y="416560"/>
                </a:lnTo>
                <a:lnTo>
                  <a:pt x="625275" y="405130"/>
                </a:lnTo>
                <a:lnTo>
                  <a:pt x="625240" y="393700"/>
                </a:lnTo>
                <a:lnTo>
                  <a:pt x="622848" y="378460"/>
                </a:lnTo>
                <a:lnTo>
                  <a:pt x="617820" y="367030"/>
                </a:lnTo>
                <a:lnTo>
                  <a:pt x="610382" y="356869"/>
                </a:lnTo>
                <a:close/>
              </a:path>
              <a:path w="915543" h="660400">
                <a:moveTo>
                  <a:pt x="457157" y="264160"/>
                </a:moveTo>
                <a:lnTo>
                  <a:pt x="394334" y="264160"/>
                </a:lnTo>
                <a:lnTo>
                  <a:pt x="400176" y="265430"/>
                </a:lnTo>
                <a:lnTo>
                  <a:pt x="408558" y="270510"/>
                </a:lnTo>
                <a:lnTo>
                  <a:pt x="416559" y="290830"/>
                </a:lnTo>
                <a:lnTo>
                  <a:pt x="416051" y="294639"/>
                </a:lnTo>
                <a:lnTo>
                  <a:pt x="414654" y="298450"/>
                </a:lnTo>
                <a:lnTo>
                  <a:pt x="413384" y="302260"/>
                </a:lnTo>
                <a:lnTo>
                  <a:pt x="410718" y="307339"/>
                </a:lnTo>
                <a:lnTo>
                  <a:pt x="360298" y="389889"/>
                </a:lnTo>
                <a:lnTo>
                  <a:pt x="359663" y="389889"/>
                </a:lnTo>
                <a:lnTo>
                  <a:pt x="359409" y="391160"/>
                </a:lnTo>
                <a:lnTo>
                  <a:pt x="359663" y="393700"/>
                </a:lnTo>
                <a:lnTo>
                  <a:pt x="360298" y="394969"/>
                </a:lnTo>
                <a:lnTo>
                  <a:pt x="362457" y="397510"/>
                </a:lnTo>
                <a:lnTo>
                  <a:pt x="364108" y="398780"/>
                </a:lnTo>
                <a:lnTo>
                  <a:pt x="366268" y="401319"/>
                </a:lnTo>
                <a:lnTo>
                  <a:pt x="368553" y="402589"/>
                </a:lnTo>
                <a:lnTo>
                  <a:pt x="371475" y="403860"/>
                </a:lnTo>
                <a:lnTo>
                  <a:pt x="375157" y="406400"/>
                </a:lnTo>
                <a:lnTo>
                  <a:pt x="378713" y="408939"/>
                </a:lnTo>
                <a:lnTo>
                  <a:pt x="381762" y="410210"/>
                </a:lnTo>
                <a:lnTo>
                  <a:pt x="386841" y="412750"/>
                </a:lnTo>
                <a:lnTo>
                  <a:pt x="389000" y="414019"/>
                </a:lnTo>
                <a:lnTo>
                  <a:pt x="395858" y="414019"/>
                </a:lnTo>
                <a:lnTo>
                  <a:pt x="396620" y="412750"/>
                </a:lnTo>
                <a:lnTo>
                  <a:pt x="397256" y="412750"/>
                </a:lnTo>
                <a:lnTo>
                  <a:pt x="449566" y="327660"/>
                </a:lnTo>
                <a:lnTo>
                  <a:pt x="463676" y="289560"/>
                </a:lnTo>
                <a:lnTo>
                  <a:pt x="463021" y="281939"/>
                </a:lnTo>
                <a:lnTo>
                  <a:pt x="460466" y="270510"/>
                </a:lnTo>
                <a:lnTo>
                  <a:pt x="457157" y="264160"/>
                </a:lnTo>
                <a:close/>
              </a:path>
              <a:path w="915543" h="660400">
                <a:moveTo>
                  <a:pt x="400431" y="138430"/>
                </a:moveTo>
                <a:lnTo>
                  <a:pt x="393319" y="138430"/>
                </a:lnTo>
                <a:lnTo>
                  <a:pt x="392429" y="139700"/>
                </a:lnTo>
                <a:lnTo>
                  <a:pt x="391921" y="140969"/>
                </a:lnTo>
                <a:lnTo>
                  <a:pt x="271652" y="334010"/>
                </a:lnTo>
                <a:lnTo>
                  <a:pt x="271144" y="335280"/>
                </a:lnTo>
                <a:lnTo>
                  <a:pt x="270890" y="336550"/>
                </a:lnTo>
                <a:lnTo>
                  <a:pt x="271144" y="339089"/>
                </a:lnTo>
                <a:lnTo>
                  <a:pt x="271779" y="340360"/>
                </a:lnTo>
                <a:lnTo>
                  <a:pt x="272922" y="341630"/>
                </a:lnTo>
                <a:lnTo>
                  <a:pt x="273938" y="342900"/>
                </a:lnTo>
                <a:lnTo>
                  <a:pt x="275589" y="344169"/>
                </a:lnTo>
                <a:lnTo>
                  <a:pt x="277875" y="345439"/>
                </a:lnTo>
                <a:lnTo>
                  <a:pt x="280034" y="347980"/>
                </a:lnTo>
                <a:lnTo>
                  <a:pt x="282956" y="349250"/>
                </a:lnTo>
                <a:lnTo>
                  <a:pt x="286638" y="351789"/>
                </a:lnTo>
                <a:lnTo>
                  <a:pt x="290194" y="354330"/>
                </a:lnTo>
                <a:lnTo>
                  <a:pt x="293369" y="355600"/>
                </a:lnTo>
                <a:lnTo>
                  <a:pt x="295782" y="356869"/>
                </a:lnTo>
                <a:lnTo>
                  <a:pt x="298322" y="358139"/>
                </a:lnTo>
                <a:lnTo>
                  <a:pt x="300481" y="359410"/>
                </a:lnTo>
                <a:lnTo>
                  <a:pt x="307339" y="359410"/>
                </a:lnTo>
                <a:lnTo>
                  <a:pt x="308228" y="358139"/>
                </a:lnTo>
                <a:lnTo>
                  <a:pt x="308863" y="356869"/>
                </a:lnTo>
                <a:lnTo>
                  <a:pt x="362965" y="270510"/>
                </a:lnTo>
                <a:lnTo>
                  <a:pt x="372363" y="266700"/>
                </a:lnTo>
                <a:lnTo>
                  <a:pt x="380364" y="264160"/>
                </a:lnTo>
                <a:lnTo>
                  <a:pt x="457157" y="264160"/>
                </a:lnTo>
                <a:lnTo>
                  <a:pt x="453848" y="257810"/>
                </a:lnTo>
                <a:lnTo>
                  <a:pt x="445794" y="250189"/>
                </a:lnTo>
                <a:lnTo>
                  <a:pt x="433893" y="241300"/>
                </a:lnTo>
                <a:lnTo>
                  <a:pt x="423033" y="236219"/>
                </a:lnTo>
                <a:lnTo>
                  <a:pt x="383920" y="236219"/>
                </a:lnTo>
                <a:lnTo>
                  <a:pt x="429640" y="162560"/>
                </a:lnTo>
                <a:lnTo>
                  <a:pt x="429894" y="161289"/>
                </a:lnTo>
                <a:lnTo>
                  <a:pt x="429640" y="158750"/>
                </a:lnTo>
                <a:lnTo>
                  <a:pt x="429006" y="157480"/>
                </a:lnTo>
                <a:lnTo>
                  <a:pt x="427989" y="156210"/>
                </a:lnTo>
                <a:lnTo>
                  <a:pt x="426846" y="154939"/>
                </a:lnTo>
                <a:lnTo>
                  <a:pt x="425195" y="153669"/>
                </a:lnTo>
                <a:lnTo>
                  <a:pt x="423037" y="152400"/>
                </a:lnTo>
                <a:lnTo>
                  <a:pt x="420877" y="149860"/>
                </a:lnTo>
                <a:lnTo>
                  <a:pt x="417956" y="148589"/>
                </a:lnTo>
                <a:lnTo>
                  <a:pt x="414400" y="146050"/>
                </a:lnTo>
                <a:lnTo>
                  <a:pt x="407669" y="142239"/>
                </a:lnTo>
                <a:lnTo>
                  <a:pt x="402589" y="139700"/>
                </a:lnTo>
                <a:lnTo>
                  <a:pt x="400431" y="138430"/>
                </a:lnTo>
                <a:close/>
              </a:path>
              <a:path w="915543" h="660400">
                <a:moveTo>
                  <a:pt x="254777" y="139700"/>
                </a:moveTo>
                <a:lnTo>
                  <a:pt x="242448" y="139700"/>
                </a:lnTo>
                <a:lnTo>
                  <a:pt x="229558" y="140969"/>
                </a:lnTo>
                <a:lnTo>
                  <a:pt x="196609" y="161289"/>
                </a:lnTo>
                <a:lnTo>
                  <a:pt x="172410" y="194310"/>
                </a:lnTo>
                <a:lnTo>
                  <a:pt x="159292" y="231139"/>
                </a:lnTo>
                <a:lnTo>
                  <a:pt x="159050" y="242569"/>
                </a:lnTo>
                <a:lnTo>
                  <a:pt x="160991" y="257810"/>
                </a:lnTo>
                <a:lnTo>
                  <a:pt x="165744" y="267969"/>
                </a:lnTo>
                <a:lnTo>
                  <a:pt x="174304" y="281939"/>
                </a:lnTo>
                <a:lnTo>
                  <a:pt x="183305" y="289560"/>
                </a:lnTo>
                <a:lnTo>
                  <a:pt x="194309" y="297180"/>
                </a:lnTo>
                <a:lnTo>
                  <a:pt x="198881" y="300989"/>
                </a:lnTo>
                <a:lnTo>
                  <a:pt x="203453" y="303530"/>
                </a:lnTo>
                <a:lnTo>
                  <a:pt x="212978" y="306069"/>
                </a:lnTo>
                <a:lnTo>
                  <a:pt x="217550" y="308610"/>
                </a:lnTo>
                <a:lnTo>
                  <a:pt x="226440" y="309880"/>
                </a:lnTo>
                <a:lnTo>
                  <a:pt x="230631" y="311150"/>
                </a:lnTo>
                <a:lnTo>
                  <a:pt x="241172" y="311150"/>
                </a:lnTo>
                <a:lnTo>
                  <a:pt x="244982" y="309880"/>
                </a:lnTo>
                <a:lnTo>
                  <a:pt x="246252" y="309880"/>
                </a:lnTo>
                <a:lnTo>
                  <a:pt x="247014" y="308610"/>
                </a:lnTo>
                <a:lnTo>
                  <a:pt x="247903" y="308610"/>
                </a:lnTo>
                <a:lnTo>
                  <a:pt x="249681" y="306069"/>
                </a:lnTo>
                <a:lnTo>
                  <a:pt x="250697" y="306069"/>
                </a:lnTo>
                <a:lnTo>
                  <a:pt x="251840" y="304800"/>
                </a:lnTo>
                <a:lnTo>
                  <a:pt x="252983" y="302260"/>
                </a:lnTo>
                <a:lnTo>
                  <a:pt x="254253" y="300989"/>
                </a:lnTo>
                <a:lnTo>
                  <a:pt x="255650" y="298450"/>
                </a:lnTo>
                <a:lnTo>
                  <a:pt x="257175" y="295910"/>
                </a:lnTo>
                <a:lnTo>
                  <a:pt x="259206" y="293369"/>
                </a:lnTo>
                <a:lnTo>
                  <a:pt x="260731" y="290830"/>
                </a:lnTo>
                <a:lnTo>
                  <a:pt x="261873" y="288289"/>
                </a:lnTo>
                <a:lnTo>
                  <a:pt x="262889" y="285750"/>
                </a:lnTo>
                <a:lnTo>
                  <a:pt x="263651" y="284480"/>
                </a:lnTo>
                <a:lnTo>
                  <a:pt x="264668" y="280669"/>
                </a:lnTo>
                <a:lnTo>
                  <a:pt x="264794" y="279400"/>
                </a:lnTo>
                <a:lnTo>
                  <a:pt x="264540" y="279400"/>
                </a:lnTo>
                <a:lnTo>
                  <a:pt x="264159" y="278130"/>
                </a:lnTo>
                <a:lnTo>
                  <a:pt x="263651" y="278130"/>
                </a:lnTo>
                <a:lnTo>
                  <a:pt x="262763" y="276860"/>
                </a:lnTo>
                <a:lnTo>
                  <a:pt x="238378" y="276860"/>
                </a:lnTo>
                <a:lnTo>
                  <a:pt x="204977" y="255269"/>
                </a:lnTo>
                <a:lnTo>
                  <a:pt x="202945" y="240030"/>
                </a:lnTo>
                <a:lnTo>
                  <a:pt x="203962" y="234950"/>
                </a:lnTo>
                <a:lnTo>
                  <a:pt x="227769" y="193039"/>
                </a:lnTo>
                <a:lnTo>
                  <a:pt x="260713" y="177800"/>
                </a:lnTo>
                <a:lnTo>
                  <a:pt x="314896" y="177800"/>
                </a:lnTo>
                <a:lnTo>
                  <a:pt x="314070" y="176530"/>
                </a:lnTo>
                <a:lnTo>
                  <a:pt x="311912" y="172719"/>
                </a:lnTo>
                <a:lnTo>
                  <a:pt x="309371" y="170180"/>
                </a:lnTo>
                <a:lnTo>
                  <a:pt x="306831" y="166369"/>
                </a:lnTo>
                <a:lnTo>
                  <a:pt x="303910" y="163830"/>
                </a:lnTo>
                <a:lnTo>
                  <a:pt x="300481" y="160019"/>
                </a:lnTo>
                <a:lnTo>
                  <a:pt x="297179" y="157480"/>
                </a:lnTo>
                <a:lnTo>
                  <a:pt x="293496" y="154939"/>
                </a:lnTo>
                <a:lnTo>
                  <a:pt x="280330" y="147319"/>
                </a:lnTo>
                <a:lnTo>
                  <a:pt x="268905" y="142239"/>
                </a:lnTo>
                <a:lnTo>
                  <a:pt x="254777" y="139700"/>
                </a:lnTo>
                <a:close/>
              </a:path>
              <a:path w="915543" h="660400">
                <a:moveTo>
                  <a:pt x="261493" y="275589"/>
                </a:moveTo>
                <a:lnTo>
                  <a:pt x="259460" y="275589"/>
                </a:lnTo>
                <a:lnTo>
                  <a:pt x="253745" y="276860"/>
                </a:lnTo>
                <a:lnTo>
                  <a:pt x="262763" y="276860"/>
                </a:lnTo>
                <a:lnTo>
                  <a:pt x="261493" y="275589"/>
                </a:lnTo>
                <a:close/>
              </a:path>
              <a:path w="915543" h="660400">
                <a:moveTo>
                  <a:pt x="409305" y="233680"/>
                </a:moveTo>
                <a:lnTo>
                  <a:pt x="397105" y="233680"/>
                </a:lnTo>
                <a:lnTo>
                  <a:pt x="383920" y="236219"/>
                </a:lnTo>
                <a:lnTo>
                  <a:pt x="423033" y="236219"/>
                </a:lnTo>
                <a:lnTo>
                  <a:pt x="409305" y="233680"/>
                </a:lnTo>
                <a:close/>
              </a:path>
              <a:path w="915543" h="660400">
                <a:moveTo>
                  <a:pt x="21462" y="125730"/>
                </a:moveTo>
                <a:lnTo>
                  <a:pt x="18287" y="125730"/>
                </a:lnTo>
                <a:lnTo>
                  <a:pt x="17144" y="127000"/>
                </a:lnTo>
                <a:lnTo>
                  <a:pt x="15875" y="127000"/>
                </a:lnTo>
                <a:lnTo>
                  <a:pt x="14731" y="128269"/>
                </a:lnTo>
                <a:lnTo>
                  <a:pt x="13334" y="129539"/>
                </a:lnTo>
                <a:lnTo>
                  <a:pt x="11810" y="132080"/>
                </a:lnTo>
                <a:lnTo>
                  <a:pt x="8762" y="135889"/>
                </a:lnTo>
                <a:lnTo>
                  <a:pt x="6857" y="139700"/>
                </a:lnTo>
                <a:lnTo>
                  <a:pt x="4063" y="143510"/>
                </a:lnTo>
                <a:lnTo>
                  <a:pt x="2158" y="147319"/>
                </a:lnTo>
                <a:lnTo>
                  <a:pt x="1143" y="149860"/>
                </a:lnTo>
                <a:lnTo>
                  <a:pt x="253" y="152400"/>
                </a:lnTo>
                <a:lnTo>
                  <a:pt x="0" y="154939"/>
                </a:lnTo>
                <a:lnTo>
                  <a:pt x="1015" y="160019"/>
                </a:lnTo>
                <a:lnTo>
                  <a:pt x="2158" y="162560"/>
                </a:lnTo>
                <a:lnTo>
                  <a:pt x="4063" y="165100"/>
                </a:lnTo>
                <a:lnTo>
                  <a:pt x="5841" y="168910"/>
                </a:lnTo>
                <a:lnTo>
                  <a:pt x="8508" y="172719"/>
                </a:lnTo>
                <a:lnTo>
                  <a:pt x="11810" y="177800"/>
                </a:lnTo>
                <a:lnTo>
                  <a:pt x="15239" y="181610"/>
                </a:lnTo>
                <a:lnTo>
                  <a:pt x="19431" y="185419"/>
                </a:lnTo>
                <a:lnTo>
                  <a:pt x="29337" y="195580"/>
                </a:lnTo>
                <a:lnTo>
                  <a:pt x="35178" y="199389"/>
                </a:lnTo>
                <a:lnTo>
                  <a:pt x="44758" y="205739"/>
                </a:lnTo>
                <a:lnTo>
                  <a:pt x="54170" y="209550"/>
                </a:lnTo>
                <a:lnTo>
                  <a:pt x="65861" y="214630"/>
                </a:lnTo>
                <a:lnTo>
                  <a:pt x="81425" y="218439"/>
                </a:lnTo>
                <a:lnTo>
                  <a:pt x="93319" y="219710"/>
                </a:lnTo>
                <a:lnTo>
                  <a:pt x="108405" y="217169"/>
                </a:lnTo>
                <a:lnTo>
                  <a:pt x="141876" y="198119"/>
                </a:lnTo>
                <a:lnTo>
                  <a:pt x="153881" y="180339"/>
                </a:lnTo>
                <a:lnTo>
                  <a:pt x="83565" y="180339"/>
                </a:lnTo>
                <a:lnTo>
                  <a:pt x="79375" y="179069"/>
                </a:lnTo>
                <a:lnTo>
                  <a:pt x="74929" y="177800"/>
                </a:lnTo>
                <a:lnTo>
                  <a:pt x="70612" y="177800"/>
                </a:lnTo>
                <a:lnTo>
                  <a:pt x="66039" y="175260"/>
                </a:lnTo>
                <a:lnTo>
                  <a:pt x="35813" y="148589"/>
                </a:lnTo>
                <a:lnTo>
                  <a:pt x="33146" y="143510"/>
                </a:lnTo>
                <a:lnTo>
                  <a:pt x="30352" y="139700"/>
                </a:lnTo>
                <a:lnTo>
                  <a:pt x="28320" y="135889"/>
                </a:lnTo>
                <a:lnTo>
                  <a:pt x="25272" y="129539"/>
                </a:lnTo>
                <a:lnTo>
                  <a:pt x="23875" y="127000"/>
                </a:lnTo>
                <a:lnTo>
                  <a:pt x="21462" y="125730"/>
                </a:lnTo>
                <a:close/>
              </a:path>
              <a:path w="915543" h="660400">
                <a:moveTo>
                  <a:pt x="314896" y="177800"/>
                </a:moveTo>
                <a:lnTo>
                  <a:pt x="260713" y="177800"/>
                </a:lnTo>
                <a:lnTo>
                  <a:pt x="272541" y="182880"/>
                </a:lnTo>
                <a:lnTo>
                  <a:pt x="277494" y="186689"/>
                </a:lnTo>
                <a:lnTo>
                  <a:pt x="281304" y="189230"/>
                </a:lnTo>
                <a:lnTo>
                  <a:pt x="286638" y="196850"/>
                </a:lnTo>
                <a:lnTo>
                  <a:pt x="288797" y="199389"/>
                </a:lnTo>
                <a:lnTo>
                  <a:pt x="293115" y="209550"/>
                </a:lnTo>
                <a:lnTo>
                  <a:pt x="295147" y="214630"/>
                </a:lnTo>
                <a:lnTo>
                  <a:pt x="296418" y="215900"/>
                </a:lnTo>
                <a:lnTo>
                  <a:pt x="299719" y="218439"/>
                </a:lnTo>
                <a:lnTo>
                  <a:pt x="301625" y="218439"/>
                </a:lnTo>
                <a:lnTo>
                  <a:pt x="316610" y="198119"/>
                </a:lnTo>
                <a:lnTo>
                  <a:pt x="317626" y="196850"/>
                </a:lnTo>
                <a:lnTo>
                  <a:pt x="318262" y="195580"/>
                </a:lnTo>
                <a:lnTo>
                  <a:pt x="319277" y="193039"/>
                </a:lnTo>
                <a:lnTo>
                  <a:pt x="319531" y="191769"/>
                </a:lnTo>
                <a:lnTo>
                  <a:pt x="319531" y="189230"/>
                </a:lnTo>
                <a:lnTo>
                  <a:pt x="318515" y="184150"/>
                </a:lnTo>
                <a:lnTo>
                  <a:pt x="317500" y="181610"/>
                </a:lnTo>
                <a:lnTo>
                  <a:pt x="315721" y="179069"/>
                </a:lnTo>
                <a:lnTo>
                  <a:pt x="314896" y="177800"/>
                </a:lnTo>
                <a:close/>
              </a:path>
              <a:path w="915543" h="660400">
                <a:moveTo>
                  <a:pt x="134162" y="0"/>
                </a:moveTo>
                <a:lnTo>
                  <a:pt x="120546" y="0"/>
                </a:lnTo>
                <a:lnTo>
                  <a:pt x="109275" y="3810"/>
                </a:lnTo>
                <a:lnTo>
                  <a:pt x="79375" y="29210"/>
                </a:lnTo>
                <a:lnTo>
                  <a:pt x="69087" y="59689"/>
                </a:lnTo>
                <a:lnTo>
                  <a:pt x="69087" y="66039"/>
                </a:lnTo>
                <a:lnTo>
                  <a:pt x="82803" y="102869"/>
                </a:lnTo>
                <a:lnTo>
                  <a:pt x="86359" y="109219"/>
                </a:lnTo>
                <a:lnTo>
                  <a:pt x="105790" y="139700"/>
                </a:lnTo>
                <a:lnTo>
                  <a:pt x="108076" y="143510"/>
                </a:lnTo>
                <a:lnTo>
                  <a:pt x="109473" y="148589"/>
                </a:lnTo>
                <a:lnTo>
                  <a:pt x="109854" y="153669"/>
                </a:lnTo>
                <a:lnTo>
                  <a:pt x="110362" y="157480"/>
                </a:lnTo>
                <a:lnTo>
                  <a:pt x="91312" y="179069"/>
                </a:lnTo>
                <a:lnTo>
                  <a:pt x="87502" y="179069"/>
                </a:lnTo>
                <a:lnTo>
                  <a:pt x="83565" y="180339"/>
                </a:lnTo>
                <a:lnTo>
                  <a:pt x="153881" y="180339"/>
                </a:lnTo>
                <a:lnTo>
                  <a:pt x="154685" y="179069"/>
                </a:lnTo>
                <a:lnTo>
                  <a:pt x="157606" y="171450"/>
                </a:lnTo>
                <a:lnTo>
                  <a:pt x="159893" y="157480"/>
                </a:lnTo>
                <a:lnTo>
                  <a:pt x="159765" y="149860"/>
                </a:lnTo>
                <a:lnTo>
                  <a:pt x="158622" y="143510"/>
                </a:lnTo>
                <a:lnTo>
                  <a:pt x="157352" y="137160"/>
                </a:lnTo>
                <a:lnTo>
                  <a:pt x="155194" y="130810"/>
                </a:lnTo>
                <a:lnTo>
                  <a:pt x="149097" y="119380"/>
                </a:lnTo>
                <a:lnTo>
                  <a:pt x="145795" y="113030"/>
                </a:lnTo>
                <a:lnTo>
                  <a:pt x="142112" y="107950"/>
                </a:lnTo>
                <a:lnTo>
                  <a:pt x="138429" y="101600"/>
                </a:lnTo>
                <a:lnTo>
                  <a:pt x="134873" y="96519"/>
                </a:lnTo>
                <a:lnTo>
                  <a:pt x="131190" y="91439"/>
                </a:lnTo>
                <a:lnTo>
                  <a:pt x="127634" y="86360"/>
                </a:lnTo>
                <a:lnTo>
                  <a:pt x="124587" y="81280"/>
                </a:lnTo>
                <a:lnTo>
                  <a:pt x="122300" y="76200"/>
                </a:lnTo>
                <a:lnTo>
                  <a:pt x="119887" y="72389"/>
                </a:lnTo>
                <a:lnTo>
                  <a:pt x="118490" y="67310"/>
                </a:lnTo>
                <a:lnTo>
                  <a:pt x="117728" y="58419"/>
                </a:lnTo>
                <a:lnTo>
                  <a:pt x="118744" y="53339"/>
                </a:lnTo>
                <a:lnTo>
                  <a:pt x="139953" y="38100"/>
                </a:lnTo>
                <a:lnTo>
                  <a:pt x="204469" y="38100"/>
                </a:lnTo>
                <a:lnTo>
                  <a:pt x="198119" y="30480"/>
                </a:lnTo>
                <a:lnTo>
                  <a:pt x="194437" y="26669"/>
                </a:lnTo>
                <a:lnTo>
                  <a:pt x="190372" y="24130"/>
                </a:lnTo>
                <a:lnTo>
                  <a:pt x="186308" y="20319"/>
                </a:lnTo>
                <a:lnTo>
                  <a:pt x="181990" y="16510"/>
                </a:lnTo>
                <a:lnTo>
                  <a:pt x="170652" y="10160"/>
                </a:lnTo>
                <a:lnTo>
                  <a:pt x="159633" y="5080"/>
                </a:lnTo>
                <a:lnTo>
                  <a:pt x="146040" y="1269"/>
                </a:lnTo>
                <a:lnTo>
                  <a:pt x="134162" y="0"/>
                </a:lnTo>
                <a:close/>
              </a:path>
              <a:path w="915543" h="660400">
                <a:moveTo>
                  <a:pt x="204469" y="38100"/>
                </a:moveTo>
                <a:lnTo>
                  <a:pt x="143509" y="38100"/>
                </a:lnTo>
                <a:lnTo>
                  <a:pt x="151129" y="40639"/>
                </a:lnTo>
                <a:lnTo>
                  <a:pt x="155066" y="41910"/>
                </a:lnTo>
                <a:lnTo>
                  <a:pt x="159257" y="44450"/>
                </a:lnTo>
                <a:lnTo>
                  <a:pt x="186562" y="74930"/>
                </a:lnTo>
                <a:lnTo>
                  <a:pt x="189610" y="80010"/>
                </a:lnTo>
                <a:lnTo>
                  <a:pt x="190881" y="82550"/>
                </a:lnTo>
                <a:lnTo>
                  <a:pt x="191896" y="82550"/>
                </a:lnTo>
                <a:lnTo>
                  <a:pt x="193039" y="83819"/>
                </a:lnTo>
                <a:lnTo>
                  <a:pt x="196087" y="83819"/>
                </a:lnTo>
                <a:lnTo>
                  <a:pt x="197103" y="82550"/>
                </a:lnTo>
                <a:lnTo>
                  <a:pt x="199389" y="81280"/>
                </a:lnTo>
                <a:lnTo>
                  <a:pt x="200659" y="78739"/>
                </a:lnTo>
                <a:lnTo>
                  <a:pt x="202056" y="77469"/>
                </a:lnTo>
                <a:lnTo>
                  <a:pt x="203453" y="74930"/>
                </a:lnTo>
                <a:lnTo>
                  <a:pt x="206756" y="69850"/>
                </a:lnTo>
                <a:lnTo>
                  <a:pt x="208279" y="67310"/>
                </a:lnTo>
                <a:lnTo>
                  <a:pt x="209550" y="66039"/>
                </a:lnTo>
                <a:lnTo>
                  <a:pt x="213487" y="55880"/>
                </a:lnTo>
                <a:lnTo>
                  <a:pt x="213487" y="53339"/>
                </a:lnTo>
                <a:lnTo>
                  <a:pt x="212725" y="50800"/>
                </a:lnTo>
                <a:lnTo>
                  <a:pt x="211454" y="48260"/>
                </a:lnTo>
                <a:lnTo>
                  <a:pt x="209295" y="44450"/>
                </a:lnTo>
                <a:lnTo>
                  <a:pt x="207137" y="41910"/>
                </a:lnTo>
                <a:lnTo>
                  <a:pt x="204469" y="38100"/>
                </a:lnTo>
                <a:close/>
              </a:path>
            </a:pathLst>
          </a:custGeom>
          <a:solidFill>
            <a:srgbClr val="FFFFFF"/>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535965" y="1882047"/>
            <a:ext cx="882129" cy="467867"/>
          </a:xfrm>
          <a:custGeom>
            <a:avLst/>
            <a:gdLst/>
            <a:ahLst/>
            <a:cxnLst/>
            <a:rect l="l" t="t" r="r" b="b"/>
            <a:pathLst>
              <a:path w="882129" h="467867">
                <a:moveTo>
                  <a:pt x="83502" y="466597"/>
                </a:moveTo>
                <a:lnTo>
                  <a:pt x="69087" y="466597"/>
                </a:lnTo>
                <a:lnTo>
                  <a:pt x="70904" y="467867"/>
                </a:lnTo>
                <a:lnTo>
                  <a:pt x="80772" y="467867"/>
                </a:lnTo>
                <a:lnTo>
                  <a:pt x="83502" y="466597"/>
                </a:lnTo>
                <a:close/>
              </a:path>
              <a:path w="882129" h="467867">
                <a:moveTo>
                  <a:pt x="64401" y="240537"/>
                </a:moveTo>
                <a:lnTo>
                  <a:pt x="49758" y="240537"/>
                </a:lnTo>
                <a:lnTo>
                  <a:pt x="45300" y="241807"/>
                </a:lnTo>
                <a:lnTo>
                  <a:pt x="12141" y="253237"/>
                </a:lnTo>
                <a:lnTo>
                  <a:pt x="7238" y="254507"/>
                </a:lnTo>
                <a:lnTo>
                  <a:pt x="3822" y="258317"/>
                </a:lnTo>
                <a:lnTo>
                  <a:pt x="0" y="265938"/>
                </a:lnTo>
                <a:lnTo>
                  <a:pt x="12" y="271017"/>
                </a:lnTo>
                <a:lnTo>
                  <a:pt x="68072" y="465327"/>
                </a:lnTo>
                <a:lnTo>
                  <a:pt x="68453" y="466597"/>
                </a:lnTo>
                <a:lnTo>
                  <a:pt x="86842" y="466597"/>
                </a:lnTo>
                <a:lnTo>
                  <a:pt x="90766" y="464057"/>
                </a:lnTo>
                <a:lnTo>
                  <a:pt x="94805" y="462788"/>
                </a:lnTo>
                <a:lnTo>
                  <a:pt x="98043" y="461517"/>
                </a:lnTo>
                <a:lnTo>
                  <a:pt x="102946" y="458977"/>
                </a:lnTo>
                <a:lnTo>
                  <a:pt x="104889" y="457707"/>
                </a:lnTo>
                <a:lnTo>
                  <a:pt x="106337" y="457707"/>
                </a:lnTo>
                <a:lnTo>
                  <a:pt x="107784" y="456438"/>
                </a:lnTo>
                <a:lnTo>
                  <a:pt x="108648" y="455167"/>
                </a:lnTo>
                <a:lnTo>
                  <a:pt x="109232" y="452627"/>
                </a:lnTo>
                <a:lnTo>
                  <a:pt x="109194" y="451357"/>
                </a:lnTo>
                <a:lnTo>
                  <a:pt x="108813" y="450088"/>
                </a:lnTo>
                <a:lnTo>
                  <a:pt x="48437" y="278638"/>
                </a:lnTo>
                <a:lnTo>
                  <a:pt x="100831" y="278638"/>
                </a:lnTo>
                <a:lnTo>
                  <a:pt x="82207" y="255777"/>
                </a:lnTo>
                <a:lnTo>
                  <a:pt x="76415" y="248157"/>
                </a:lnTo>
                <a:lnTo>
                  <a:pt x="70751" y="244347"/>
                </a:lnTo>
                <a:lnTo>
                  <a:pt x="67690" y="241807"/>
                </a:lnTo>
                <a:lnTo>
                  <a:pt x="64401" y="240537"/>
                </a:lnTo>
                <a:close/>
              </a:path>
              <a:path w="882129" h="467867">
                <a:moveTo>
                  <a:pt x="100831" y="278638"/>
                </a:moveTo>
                <a:lnTo>
                  <a:pt x="48768" y="278638"/>
                </a:lnTo>
                <a:lnTo>
                  <a:pt x="168313" y="429767"/>
                </a:lnTo>
                <a:lnTo>
                  <a:pt x="169062" y="431038"/>
                </a:lnTo>
                <a:lnTo>
                  <a:pt x="170078" y="431038"/>
                </a:lnTo>
                <a:lnTo>
                  <a:pt x="171373" y="432307"/>
                </a:lnTo>
                <a:lnTo>
                  <a:pt x="180365" y="432307"/>
                </a:lnTo>
                <a:lnTo>
                  <a:pt x="185788" y="431038"/>
                </a:lnTo>
                <a:lnTo>
                  <a:pt x="189001" y="429767"/>
                </a:lnTo>
                <a:lnTo>
                  <a:pt x="196418" y="427227"/>
                </a:lnTo>
                <a:lnTo>
                  <a:pt x="199555" y="425957"/>
                </a:lnTo>
                <a:lnTo>
                  <a:pt x="202107" y="425957"/>
                </a:lnTo>
                <a:lnTo>
                  <a:pt x="204673" y="424688"/>
                </a:lnTo>
                <a:lnTo>
                  <a:pt x="212517" y="380238"/>
                </a:lnTo>
                <a:lnTo>
                  <a:pt x="212593" y="366267"/>
                </a:lnTo>
                <a:lnTo>
                  <a:pt x="172224" y="366267"/>
                </a:lnTo>
                <a:lnTo>
                  <a:pt x="100831" y="278638"/>
                </a:lnTo>
                <a:close/>
              </a:path>
              <a:path w="882129" h="467867">
                <a:moveTo>
                  <a:pt x="284086" y="395477"/>
                </a:moveTo>
                <a:lnTo>
                  <a:pt x="277101" y="395477"/>
                </a:lnTo>
                <a:lnTo>
                  <a:pt x="278371" y="396747"/>
                </a:lnTo>
                <a:lnTo>
                  <a:pt x="281800" y="396747"/>
                </a:lnTo>
                <a:lnTo>
                  <a:pt x="284086" y="395477"/>
                </a:lnTo>
                <a:close/>
              </a:path>
              <a:path w="882129" h="467867">
                <a:moveTo>
                  <a:pt x="289547" y="394207"/>
                </a:moveTo>
                <a:lnTo>
                  <a:pt x="275069" y="394207"/>
                </a:lnTo>
                <a:lnTo>
                  <a:pt x="276085" y="395477"/>
                </a:lnTo>
                <a:lnTo>
                  <a:pt x="286753" y="395477"/>
                </a:lnTo>
                <a:lnTo>
                  <a:pt x="289547" y="394207"/>
                </a:lnTo>
                <a:close/>
              </a:path>
              <a:path w="882129" h="467867">
                <a:moveTo>
                  <a:pt x="259417" y="220217"/>
                </a:moveTo>
                <a:lnTo>
                  <a:pt x="213702" y="220217"/>
                </a:lnTo>
                <a:lnTo>
                  <a:pt x="274053" y="392938"/>
                </a:lnTo>
                <a:lnTo>
                  <a:pt x="274434" y="394207"/>
                </a:lnTo>
                <a:lnTo>
                  <a:pt x="292849" y="394207"/>
                </a:lnTo>
                <a:lnTo>
                  <a:pt x="296786" y="392938"/>
                </a:lnTo>
                <a:lnTo>
                  <a:pt x="300850" y="391667"/>
                </a:lnTo>
                <a:lnTo>
                  <a:pt x="315201" y="380238"/>
                </a:lnTo>
                <a:lnTo>
                  <a:pt x="315201" y="378967"/>
                </a:lnTo>
                <a:lnTo>
                  <a:pt x="314820" y="378967"/>
                </a:lnTo>
                <a:lnTo>
                  <a:pt x="259417" y="220217"/>
                </a:lnTo>
                <a:close/>
              </a:path>
              <a:path w="882129" h="467867">
                <a:moveTo>
                  <a:pt x="238226" y="177037"/>
                </a:moveTo>
                <a:lnTo>
                  <a:pt x="228625" y="177037"/>
                </a:lnTo>
                <a:lnTo>
                  <a:pt x="225678" y="178307"/>
                </a:lnTo>
                <a:lnTo>
                  <a:pt x="196722" y="188467"/>
                </a:lnTo>
                <a:lnTo>
                  <a:pt x="192684" y="189737"/>
                </a:lnTo>
                <a:lnTo>
                  <a:pt x="189280" y="192277"/>
                </a:lnTo>
                <a:lnTo>
                  <a:pt x="183743" y="194817"/>
                </a:lnTo>
                <a:lnTo>
                  <a:pt x="181584" y="197357"/>
                </a:lnTo>
                <a:lnTo>
                  <a:pt x="180035" y="201167"/>
                </a:lnTo>
                <a:lnTo>
                  <a:pt x="178485" y="203707"/>
                </a:lnTo>
                <a:lnTo>
                  <a:pt x="177431" y="206247"/>
                </a:lnTo>
                <a:lnTo>
                  <a:pt x="176263" y="213867"/>
                </a:lnTo>
                <a:lnTo>
                  <a:pt x="176212" y="215137"/>
                </a:lnTo>
                <a:lnTo>
                  <a:pt x="176107" y="220217"/>
                </a:lnTo>
                <a:lnTo>
                  <a:pt x="176220" y="225297"/>
                </a:lnTo>
                <a:lnTo>
                  <a:pt x="172885" y="366267"/>
                </a:lnTo>
                <a:lnTo>
                  <a:pt x="212593" y="366267"/>
                </a:lnTo>
                <a:lnTo>
                  <a:pt x="213385" y="220217"/>
                </a:lnTo>
                <a:lnTo>
                  <a:pt x="259417" y="220217"/>
                </a:lnTo>
                <a:lnTo>
                  <a:pt x="248780" y="189737"/>
                </a:lnTo>
                <a:lnTo>
                  <a:pt x="247764" y="187197"/>
                </a:lnTo>
                <a:lnTo>
                  <a:pt x="246557" y="184657"/>
                </a:lnTo>
                <a:lnTo>
                  <a:pt x="245109" y="183387"/>
                </a:lnTo>
                <a:lnTo>
                  <a:pt x="243649" y="180847"/>
                </a:lnTo>
                <a:lnTo>
                  <a:pt x="241985" y="179577"/>
                </a:lnTo>
                <a:lnTo>
                  <a:pt x="238226" y="177037"/>
                </a:lnTo>
                <a:close/>
              </a:path>
              <a:path w="882129" h="467867">
                <a:moveTo>
                  <a:pt x="347459" y="321817"/>
                </a:moveTo>
                <a:lnTo>
                  <a:pt x="338950" y="321817"/>
                </a:lnTo>
                <a:lnTo>
                  <a:pt x="338188" y="323088"/>
                </a:lnTo>
                <a:lnTo>
                  <a:pt x="336918" y="324357"/>
                </a:lnTo>
                <a:lnTo>
                  <a:pt x="336664" y="325627"/>
                </a:lnTo>
                <a:lnTo>
                  <a:pt x="336664" y="329438"/>
                </a:lnTo>
                <a:lnTo>
                  <a:pt x="336918" y="330707"/>
                </a:lnTo>
                <a:lnTo>
                  <a:pt x="337553" y="333247"/>
                </a:lnTo>
                <a:lnTo>
                  <a:pt x="338061" y="335788"/>
                </a:lnTo>
                <a:lnTo>
                  <a:pt x="338950" y="338327"/>
                </a:lnTo>
                <a:lnTo>
                  <a:pt x="340220" y="342138"/>
                </a:lnTo>
                <a:lnTo>
                  <a:pt x="341871" y="347217"/>
                </a:lnTo>
                <a:lnTo>
                  <a:pt x="343522" y="351027"/>
                </a:lnTo>
                <a:lnTo>
                  <a:pt x="345173" y="353567"/>
                </a:lnTo>
                <a:lnTo>
                  <a:pt x="346697" y="356107"/>
                </a:lnTo>
                <a:lnTo>
                  <a:pt x="348348" y="357377"/>
                </a:lnTo>
                <a:lnTo>
                  <a:pt x="352158" y="359917"/>
                </a:lnTo>
                <a:lnTo>
                  <a:pt x="355079" y="359917"/>
                </a:lnTo>
                <a:lnTo>
                  <a:pt x="362826" y="361188"/>
                </a:lnTo>
                <a:lnTo>
                  <a:pt x="367398" y="362457"/>
                </a:lnTo>
                <a:lnTo>
                  <a:pt x="378193" y="362457"/>
                </a:lnTo>
                <a:lnTo>
                  <a:pt x="384289" y="361188"/>
                </a:lnTo>
                <a:lnTo>
                  <a:pt x="397624" y="359917"/>
                </a:lnTo>
                <a:lnTo>
                  <a:pt x="435574" y="343407"/>
                </a:lnTo>
                <a:lnTo>
                  <a:pt x="455526" y="325627"/>
                </a:lnTo>
                <a:lnTo>
                  <a:pt x="365366" y="325627"/>
                </a:lnTo>
                <a:lnTo>
                  <a:pt x="355206" y="324357"/>
                </a:lnTo>
                <a:lnTo>
                  <a:pt x="350888" y="323088"/>
                </a:lnTo>
                <a:lnTo>
                  <a:pt x="347459" y="321817"/>
                </a:lnTo>
                <a:close/>
              </a:path>
              <a:path w="882129" h="467867">
                <a:moveTo>
                  <a:pt x="397624" y="124967"/>
                </a:moveTo>
                <a:lnTo>
                  <a:pt x="370573" y="124967"/>
                </a:lnTo>
                <a:lnTo>
                  <a:pt x="354952" y="128777"/>
                </a:lnTo>
                <a:lnTo>
                  <a:pt x="319965" y="146557"/>
                </a:lnTo>
                <a:lnTo>
                  <a:pt x="296243" y="191007"/>
                </a:lnTo>
                <a:lnTo>
                  <a:pt x="296928" y="203707"/>
                </a:lnTo>
                <a:lnTo>
                  <a:pt x="316979" y="243077"/>
                </a:lnTo>
                <a:lnTo>
                  <a:pt x="359651" y="260857"/>
                </a:lnTo>
                <a:lnTo>
                  <a:pt x="391655" y="263397"/>
                </a:lnTo>
                <a:lnTo>
                  <a:pt x="397243" y="263397"/>
                </a:lnTo>
                <a:lnTo>
                  <a:pt x="407530" y="265938"/>
                </a:lnTo>
                <a:lnTo>
                  <a:pt x="426072" y="290067"/>
                </a:lnTo>
                <a:lnTo>
                  <a:pt x="425691" y="293877"/>
                </a:lnTo>
                <a:lnTo>
                  <a:pt x="425437" y="297688"/>
                </a:lnTo>
                <a:lnTo>
                  <a:pt x="424167" y="301497"/>
                </a:lnTo>
                <a:lnTo>
                  <a:pt x="422135" y="305307"/>
                </a:lnTo>
                <a:lnTo>
                  <a:pt x="419976" y="307847"/>
                </a:lnTo>
                <a:lnTo>
                  <a:pt x="417055" y="310388"/>
                </a:lnTo>
                <a:lnTo>
                  <a:pt x="413372" y="314197"/>
                </a:lnTo>
                <a:lnTo>
                  <a:pt x="409689" y="316738"/>
                </a:lnTo>
                <a:lnTo>
                  <a:pt x="405244" y="318007"/>
                </a:lnTo>
                <a:lnTo>
                  <a:pt x="400037" y="320547"/>
                </a:lnTo>
                <a:lnTo>
                  <a:pt x="392036" y="323088"/>
                </a:lnTo>
                <a:lnTo>
                  <a:pt x="384670" y="324357"/>
                </a:lnTo>
                <a:lnTo>
                  <a:pt x="378066" y="325627"/>
                </a:lnTo>
                <a:lnTo>
                  <a:pt x="455526" y="325627"/>
                </a:lnTo>
                <a:lnTo>
                  <a:pt x="456521" y="324357"/>
                </a:lnTo>
                <a:lnTo>
                  <a:pt x="465050" y="311657"/>
                </a:lnTo>
                <a:lnTo>
                  <a:pt x="468838" y="300227"/>
                </a:lnTo>
                <a:lnTo>
                  <a:pt x="471288" y="286257"/>
                </a:lnTo>
                <a:lnTo>
                  <a:pt x="470218" y="273557"/>
                </a:lnTo>
                <a:lnTo>
                  <a:pt x="450329" y="234187"/>
                </a:lnTo>
                <a:lnTo>
                  <a:pt x="407149" y="217677"/>
                </a:lnTo>
                <a:lnTo>
                  <a:pt x="381241" y="215137"/>
                </a:lnTo>
                <a:lnTo>
                  <a:pt x="374891" y="215137"/>
                </a:lnTo>
                <a:lnTo>
                  <a:pt x="369176" y="213867"/>
                </a:lnTo>
                <a:lnTo>
                  <a:pt x="342252" y="196087"/>
                </a:lnTo>
                <a:lnTo>
                  <a:pt x="341109" y="193547"/>
                </a:lnTo>
                <a:lnTo>
                  <a:pt x="340855" y="191007"/>
                </a:lnTo>
                <a:lnTo>
                  <a:pt x="340931" y="184657"/>
                </a:lnTo>
                <a:lnTo>
                  <a:pt x="340982" y="183387"/>
                </a:lnTo>
                <a:lnTo>
                  <a:pt x="341871" y="180847"/>
                </a:lnTo>
                <a:lnTo>
                  <a:pt x="345173" y="175767"/>
                </a:lnTo>
                <a:lnTo>
                  <a:pt x="347586" y="171957"/>
                </a:lnTo>
                <a:lnTo>
                  <a:pt x="350634" y="169417"/>
                </a:lnTo>
                <a:lnTo>
                  <a:pt x="353682" y="168147"/>
                </a:lnTo>
                <a:lnTo>
                  <a:pt x="357619" y="165607"/>
                </a:lnTo>
                <a:lnTo>
                  <a:pt x="362318" y="164337"/>
                </a:lnTo>
                <a:lnTo>
                  <a:pt x="368287" y="161797"/>
                </a:lnTo>
                <a:lnTo>
                  <a:pt x="374002" y="160527"/>
                </a:lnTo>
                <a:lnTo>
                  <a:pt x="415023" y="160527"/>
                </a:lnTo>
                <a:lnTo>
                  <a:pt x="415531" y="159257"/>
                </a:lnTo>
                <a:lnTo>
                  <a:pt x="415658" y="157987"/>
                </a:lnTo>
                <a:lnTo>
                  <a:pt x="415150" y="152907"/>
                </a:lnTo>
                <a:lnTo>
                  <a:pt x="414515" y="151637"/>
                </a:lnTo>
                <a:lnTo>
                  <a:pt x="413880" y="149097"/>
                </a:lnTo>
                <a:lnTo>
                  <a:pt x="412991" y="146557"/>
                </a:lnTo>
                <a:lnTo>
                  <a:pt x="411975" y="142747"/>
                </a:lnTo>
                <a:lnTo>
                  <a:pt x="410959" y="140207"/>
                </a:lnTo>
                <a:lnTo>
                  <a:pt x="410070" y="137667"/>
                </a:lnTo>
                <a:lnTo>
                  <a:pt x="408546" y="133857"/>
                </a:lnTo>
                <a:lnTo>
                  <a:pt x="407022" y="131317"/>
                </a:lnTo>
                <a:lnTo>
                  <a:pt x="406387" y="130047"/>
                </a:lnTo>
                <a:lnTo>
                  <a:pt x="405625" y="130047"/>
                </a:lnTo>
                <a:lnTo>
                  <a:pt x="404355" y="128777"/>
                </a:lnTo>
                <a:lnTo>
                  <a:pt x="403339" y="127507"/>
                </a:lnTo>
                <a:lnTo>
                  <a:pt x="401815" y="127507"/>
                </a:lnTo>
                <a:lnTo>
                  <a:pt x="400291" y="126237"/>
                </a:lnTo>
                <a:lnTo>
                  <a:pt x="397624" y="124967"/>
                </a:lnTo>
                <a:close/>
              </a:path>
              <a:path w="882129" h="467867">
                <a:moveTo>
                  <a:pt x="555630" y="69087"/>
                </a:moveTo>
                <a:lnTo>
                  <a:pt x="539099" y="70357"/>
                </a:lnTo>
                <a:lnTo>
                  <a:pt x="526933" y="72897"/>
                </a:lnTo>
                <a:lnTo>
                  <a:pt x="513448" y="77977"/>
                </a:lnTo>
                <a:lnTo>
                  <a:pt x="456679" y="97027"/>
                </a:lnTo>
                <a:lnTo>
                  <a:pt x="454012" y="99567"/>
                </a:lnTo>
                <a:lnTo>
                  <a:pt x="452361" y="102107"/>
                </a:lnTo>
                <a:lnTo>
                  <a:pt x="450710" y="105917"/>
                </a:lnTo>
                <a:lnTo>
                  <a:pt x="450583" y="109727"/>
                </a:lnTo>
                <a:lnTo>
                  <a:pt x="517004" y="298957"/>
                </a:lnTo>
                <a:lnTo>
                  <a:pt x="518655" y="304038"/>
                </a:lnTo>
                <a:lnTo>
                  <a:pt x="521068" y="306577"/>
                </a:lnTo>
                <a:lnTo>
                  <a:pt x="524370" y="307847"/>
                </a:lnTo>
                <a:lnTo>
                  <a:pt x="527545" y="309117"/>
                </a:lnTo>
                <a:lnTo>
                  <a:pt x="530974" y="309117"/>
                </a:lnTo>
                <a:lnTo>
                  <a:pt x="534530" y="307847"/>
                </a:lnTo>
                <a:lnTo>
                  <a:pt x="590791" y="288797"/>
                </a:lnTo>
                <a:lnTo>
                  <a:pt x="599300" y="284988"/>
                </a:lnTo>
                <a:lnTo>
                  <a:pt x="606793" y="282447"/>
                </a:lnTo>
                <a:lnTo>
                  <a:pt x="620001" y="274827"/>
                </a:lnTo>
                <a:lnTo>
                  <a:pt x="625970" y="271017"/>
                </a:lnTo>
                <a:lnTo>
                  <a:pt x="633590" y="264667"/>
                </a:lnTo>
                <a:lnTo>
                  <a:pt x="552437" y="264667"/>
                </a:lnTo>
                <a:lnTo>
                  <a:pt x="531355" y="204977"/>
                </a:lnTo>
                <a:lnTo>
                  <a:pt x="556882" y="196087"/>
                </a:lnTo>
                <a:lnTo>
                  <a:pt x="564756" y="193547"/>
                </a:lnTo>
                <a:lnTo>
                  <a:pt x="571360" y="191007"/>
                </a:lnTo>
                <a:lnTo>
                  <a:pt x="651319" y="191007"/>
                </a:lnTo>
                <a:lnTo>
                  <a:pt x="650354" y="188467"/>
                </a:lnTo>
                <a:lnTo>
                  <a:pt x="646925" y="182117"/>
                </a:lnTo>
                <a:lnTo>
                  <a:pt x="639591" y="173227"/>
                </a:lnTo>
                <a:lnTo>
                  <a:pt x="520306" y="173227"/>
                </a:lnTo>
                <a:lnTo>
                  <a:pt x="501129" y="118617"/>
                </a:lnTo>
                <a:lnTo>
                  <a:pt x="522846" y="110997"/>
                </a:lnTo>
                <a:lnTo>
                  <a:pt x="529450" y="108457"/>
                </a:lnTo>
                <a:lnTo>
                  <a:pt x="535038" y="107187"/>
                </a:lnTo>
                <a:lnTo>
                  <a:pt x="607615" y="107187"/>
                </a:lnTo>
                <a:lnTo>
                  <a:pt x="605833" y="102107"/>
                </a:lnTo>
                <a:lnTo>
                  <a:pt x="600077" y="90677"/>
                </a:lnTo>
                <a:lnTo>
                  <a:pt x="591210" y="80517"/>
                </a:lnTo>
                <a:lnTo>
                  <a:pt x="581801" y="74167"/>
                </a:lnTo>
                <a:lnTo>
                  <a:pt x="567048" y="70357"/>
                </a:lnTo>
                <a:lnTo>
                  <a:pt x="555630" y="69087"/>
                </a:lnTo>
                <a:close/>
              </a:path>
              <a:path w="882129" h="467867">
                <a:moveTo>
                  <a:pt x="651319" y="191007"/>
                </a:moveTo>
                <a:lnTo>
                  <a:pt x="586854" y="191007"/>
                </a:lnTo>
                <a:lnTo>
                  <a:pt x="591045" y="193547"/>
                </a:lnTo>
                <a:lnTo>
                  <a:pt x="595109" y="194817"/>
                </a:lnTo>
                <a:lnTo>
                  <a:pt x="598665" y="197357"/>
                </a:lnTo>
                <a:lnTo>
                  <a:pt x="610984" y="221487"/>
                </a:lnTo>
                <a:lnTo>
                  <a:pt x="610476" y="225297"/>
                </a:lnTo>
                <a:lnTo>
                  <a:pt x="610095" y="230377"/>
                </a:lnTo>
                <a:lnTo>
                  <a:pt x="608825" y="234187"/>
                </a:lnTo>
                <a:lnTo>
                  <a:pt x="606666" y="237997"/>
                </a:lnTo>
                <a:lnTo>
                  <a:pt x="604507" y="240537"/>
                </a:lnTo>
                <a:lnTo>
                  <a:pt x="601713" y="244347"/>
                </a:lnTo>
                <a:lnTo>
                  <a:pt x="594347" y="249427"/>
                </a:lnTo>
                <a:lnTo>
                  <a:pt x="589521" y="251967"/>
                </a:lnTo>
                <a:lnTo>
                  <a:pt x="583552" y="254507"/>
                </a:lnTo>
                <a:lnTo>
                  <a:pt x="552437" y="264667"/>
                </a:lnTo>
                <a:lnTo>
                  <a:pt x="633590" y="264667"/>
                </a:lnTo>
                <a:lnTo>
                  <a:pt x="641210" y="258317"/>
                </a:lnTo>
                <a:lnTo>
                  <a:pt x="648957" y="248157"/>
                </a:lnTo>
                <a:lnTo>
                  <a:pt x="652005" y="241807"/>
                </a:lnTo>
                <a:lnTo>
                  <a:pt x="653910" y="235457"/>
                </a:lnTo>
                <a:lnTo>
                  <a:pt x="655942" y="230377"/>
                </a:lnTo>
                <a:lnTo>
                  <a:pt x="656958" y="224027"/>
                </a:lnTo>
                <a:lnTo>
                  <a:pt x="656831" y="210057"/>
                </a:lnTo>
                <a:lnTo>
                  <a:pt x="655434" y="202437"/>
                </a:lnTo>
                <a:lnTo>
                  <a:pt x="652767" y="194817"/>
                </a:lnTo>
                <a:lnTo>
                  <a:pt x="651319" y="191007"/>
                </a:lnTo>
                <a:close/>
              </a:path>
              <a:path w="882129" h="467867">
                <a:moveTo>
                  <a:pt x="57531" y="239267"/>
                </a:moveTo>
                <a:lnTo>
                  <a:pt x="53644" y="240537"/>
                </a:lnTo>
                <a:lnTo>
                  <a:pt x="61112" y="240537"/>
                </a:lnTo>
                <a:lnTo>
                  <a:pt x="57531" y="239267"/>
                </a:lnTo>
                <a:close/>
              </a:path>
              <a:path w="882129" h="467867">
                <a:moveTo>
                  <a:pt x="607615" y="107187"/>
                </a:moveTo>
                <a:lnTo>
                  <a:pt x="547738" y="107187"/>
                </a:lnTo>
                <a:lnTo>
                  <a:pt x="551167" y="108457"/>
                </a:lnTo>
                <a:lnTo>
                  <a:pt x="554469" y="109727"/>
                </a:lnTo>
                <a:lnTo>
                  <a:pt x="557517" y="112267"/>
                </a:lnTo>
                <a:lnTo>
                  <a:pt x="559930" y="114807"/>
                </a:lnTo>
                <a:lnTo>
                  <a:pt x="562470" y="117347"/>
                </a:lnTo>
                <a:lnTo>
                  <a:pt x="564502" y="121157"/>
                </a:lnTo>
                <a:lnTo>
                  <a:pt x="565899" y="124967"/>
                </a:lnTo>
                <a:lnTo>
                  <a:pt x="567296" y="130047"/>
                </a:lnTo>
                <a:lnTo>
                  <a:pt x="567931" y="133857"/>
                </a:lnTo>
                <a:lnTo>
                  <a:pt x="567931" y="141477"/>
                </a:lnTo>
                <a:lnTo>
                  <a:pt x="544436" y="164337"/>
                </a:lnTo>
                <a:lnTo>
                  <a:pt x="520306" y="173227"/>
                </a:lnTo>
                <a:lnTo>
                  <a:pt x="639591" y="173227"/>
                </a:lnTo>
                <a:lnTo>
                  <a:pt x="638543" y="171957"/>
                </a:lnTo>
                <a:lnTo>
                  <a:pt x="633844" y="168147"/>
                </a:lnTo>
                <a:lnTo>
                  <a:pt x="628510" y="165607"/>
                </a:lnTo>
                <a:lnTo>
                  <a:pt x="623176" y="161797"/>
                </a:lnTo>
                <a:lnTo>
                  <a:pt x="617588" y="160527"/>
                </a:lnTo>
                <a:lnTo>
                  <a:pt x="611619" y="159257"/>
                </a:lnTo>
                <a:lnTo>
                  <a:pt x="592950" y="159257"/>
                </a:lnTo>
                <a:lnTo>
                  <a:pt x="597014" y="155447"/>
                </a:lnTo>
                <a:lnTo>
                  <a:pt x="610476" y="124967"/>
                </a:lnTo>
                <a:lnTo>
                  <a:pt x="609968" y="114807"/>
                </a:lnTo>
                <a:lnTo>
                  <a:pt x="608952" y="110997"/>
                </a:lnTo>
                <a:lnTo>
                  <a:pt x="607615" y="107187"/>
                </a:lnTo>
                <a:close/>
              </a:path>
              <a:path w="882129" h="467867">
                <a:moveTo>
                  <a:pt x="413753" y="161797"/>
                </a:moveTo>
                <a:lnTo>
                  <a:pt x="402831" y="161797"/>
                </a:lnTo>
                <a:lnTo>
                  <a:pt x="406006" y="163067"/>
                </a:lnTo>
                <a:lnTo>
                  <a:pt x="412483" y="163067"/>
                </a:lnTo>
                <a:lnTo>
                  <a:pt x="413753" y="161797"/>
                </a:lnTo>
                <a:close/>
              </a:path>
              <a:path w="882129" h="467867">
                <a:moveTo>
                  <a:pt x="415023" y="160527"/>
                </a:moveTo>
                <a:lnTo>
                  <a:pt x="390131" y="160527"/>
                </a:lnTo>
                <a:lnTo>
                  <a:pt x="399021" y="161797"/>
                </a:lnTo>
                <a:lnTo>
                  <a:pt x="414515" y="161797"/>
                </a:lnTo>
                <a:lnTo>
                  <a:pt x="415023" y="160527"/>
                </a:lnTo>
                <a:close/>
              </a:path>
              <a:path w="882129" h="467867">
                <a:moveTo>
                  <a:pt x="605523" y="157987"/>
                </a:moveTo>
                <a:lnTo>
                  <a:pt x="599300" y="157987"/>
                </a:lnTo>
                <a:lnTo>
                  <a:pt x="592950" y="159257"/>
                </a:lnTo>
                <a:lnTo>
                  <a:pt x="611619" y="159257"/>
                </a:lnTo>
                <a:lnTo>
                  <a:pt x="605523" y="157987"/>
                </a:lnTo>
                <a:close/>
              </a:path>
              <a:path w="882129" h="467867">
                <a:moveTo>
                  <a:pt x="736587" y="0"/>
                </a:moveTo>
                <a:lnTo>
                  <a:pt x="699503" y="10921"/>
                </a:lnTo>
                <a:lnTo>
                  <a:pt x="685406" y="20192"/>
                </a:lnTo>
                <a:lnTo>
                  <a:pt x="684898" y="21716"/>
                </a:lnTo>
                <a:lnTo>
                  <a:pt x="685141" y="231901"/>
                </a:lnTo>
                <a:lnTo>
                  <a:pt x="692772" y="252221"/>
                </a:lnTo>
                <a:lnTo>
                  <a:pt x="695693" y="251460"/>
                </a:lnTo>
                <a:lnTo>
                  <a:pt x="698614" y="250825"/>
                </a:lnTo>
                <a:lnTo>
                  <a:pt x="702551" y="249681"/>
                </a:lnTo>
                <a:lnTo>
                  <a:pt x="712330" y="246252"/>
                </a:lnTo>
                <a:lnTo>
                  <a:pt x="716013" y="244728"/>
                </a:lnTo>
                <a:lnTo>
                  <a:pt x="718934" y="243586"/>
                </a:lnTo>
                <a:lnTo>
                  <a:pt x="727735" y="236219"/>
                </a:lnTo>
                <a:lnTo>
                  <a:pt x="728078" y="235076"/>
                </a:lnTo>
                <a:lnTo>
                  <a:pt x="728078" y="231901"/>
                </a:lnTo>
                <a:lnTo>
                  <a:pt x="727062" y="185800"/>
                </a:lnTo>
                <a:lnTo>
                  <a:pt x="806564" y="157861"/>
                </a:lnTo>
                <a:lnTo>
                  <a:pt x="865433" y="157861"/>
                </a:lnTo>
                <a:lnTo>
                  <a:pt x="858656" y="149351"/>
                </a:lnTo>
                <a:lnTo>
                  <a:pt x="724903" y="149351"/>
                </a:lnTo>
                <a:lnTo>
                  <a:pt x="723379" y="48894"/>
                </a:lnTo>
                <a:lnTo>
                  <a:pt x="778647" y="48894"/>
                </a:lnTo>
                <a:lnTo>
                  <a:pt x="743953" y="5333"/>
                </a:lnTo>
                <a:lnTo>
                  <a:pt x="742556" y="3428"/>
                </a:lnTo>
                <a:lnTo>
                  <a:pt x="741159" y="2158"/>
                </a:lnTo>
                <a:lnTo>
                  <a:pt x="739762" y="1269"/>
                </a:lnTo>
                <a:lnTo>
                  <a:pt x="738492" y="380"/>
                </a:lnTo>
                <a:lnTo>
                  <a:pt x="736587" y="0"/>
                </a:lnTo>
                <a:close/>
              </a:path>
              <a:path w="882129" h="467867">
                <a:moveTo>
                  <a:pt x="865433" y="157861"/>
                </a:moveTo>
                <a:lnTo>
                  <a:pt x="806564" y="157861"/>
                </a:lnTo>
                <a:lnTo>
                  <a:pt x="835647" y="195452"/>
                </a:lnTo>
                <a:lnTo>
                  <a:pt x="836663" y="196723"/>
                </a:lnTo>
                <a:lnTo>
                  <a:pt x="837552" y="197738"/>
                </a:lnTo>
                <a:lnTo>
                  <a:pt x="838568" y="198374"/>
                </a:lnTo>
                <a:lnTo>
                  <a:pt x="839457" y="199008"/>
                </a:lnTo>
                <a:lnTo>
                  <a:pt x="840854" y="199262"/>
                </a:lnTo>
                <a:lnTo>
                  <a:pt x="844537" y="199136"/>
                </a:lnTo>
                <a:lnTo>
                  <a:pt x="846950" y="198627"/>
                </a:lnTo>
                <a:lnTo>
                  <a:pt x="850125" y="197612"/>
                </a:lnTo>
                <a:lnTo>
                  <a:pt x="853300" y="196723"/>
                </a:lnTo>
                <a:lnTo>
                  <a:pt x="857618" y="195325"/>
                </a:lnTo>
                <a:lnTo>
                  <a:pt x="863206" y="193293"/>
                </a:lnTo>
                <a:lnTo>
                  <a:pt x="868540" y="191515"/>
                </a:lnTo>
                <a:lnTo>
                  <a:pt x="872731" y="189864"/>
                </a:lnTo>
                <a:lnTo>
                  <a:pt x="875652" y="188467"/>
                </a:lnTo>
                <a:lnTo>
                  <a:pt x="878700" y="187198"/>
                </a:lnTo>
                <a:lnTo>
                  <a:pt x="880478" y="185674"/>
                </a:lnTo>
                <a:lnTo>
                  <a:pt x="881367" y="184150"/>
                </a:lnTo>
                <a:lnTo>
                  <a:pt x="882129" y="182625"/>
                </a:lnTo>
                <a:lnTo>
                  <a:pt x="882002" y="180720"/>
                </a:lnTo>
                <a:lnTo>
                  <a:pt x="879716" y="176402"/>
                </a:lnTo>
                <a:lnTo>
                  <a:pt x="877811" y="173481"/>
                </a:lnTo>
                <a:lnTo>
                  <a:pt x="875144" y="170052"/>
                </a:lnTo>
                <a:lnTo>
                  <a:pt x="865433" y="157861"/>
                </a:lnTo>
                <a:close/>
              </a:path>
              <a:path w="882129" h="467867">
                <a:moveTo>
                  <a:pt x="778647" y="48894"/>
                </a:moveTo>
                <a:lnTo>
                  <a:pt x="723506" y="48894"/>
                </a:lnTo>
                <a:lnTo>
                  <a:pt x="784974" y="128396"/>
                </a:lnTo>
                <a:lnTo>
                  <a:pt x="724903" y="149351"/>
                </a:lnTo>
                <a:lnTo>
                  <a:pt x="858656" y="149351"/>
                </a:lnTo>
                <a:lnTo>
                  <a:pt x="778647" y="48894"/>
                </a:lnTo>
                <a:close/>
              </a:path>
            </a:pathLst>
          </a:custGeom>
          <a:solidFill>
            <a:srgbClr val="FFFFFF"/>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0"/>
          <p:cNvSpPr txBox="1"/>
          <p:nvPr/>
        </p:nvSpPr>
        <p:spPr>
          <a:xfrm>
            <a:off x="2362200" y="120042"/>
            <a:ext cx="44196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School Building Committee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Role &amp; Process</a:t>
            </a:r>
          </a:p>
        </p:txBody>
      </p:sp>
      <p:sp>
        <p:nvSpPr>
          <p:cNvPr id="35" name="object 8"/>
          <p:cNvSpPr/>
          <p:nvPr/>
        </p:nvSpPr>
        <p:spPr>
          <a:xfrm rot="2256369">
            <a:off x="1849928" y="4262558"/>
            <a:ext cx="2552700" cy="1674012"/>
          </a:xfrm>
          <a:custGeom>
            <a:avLst/>
            <a:gdLst/>
            <a:ahLst/>
            <a:cxnLst/>
            <a:rect l="l" t="t" r="r" b="b"/>
            <a:pathLst>
              <a:path w="2552700" h="1674012">
                <a:moveTo>
                  <a:pt x="2134235" y="0"/>
                </a:moveTo>
                <a:lnTo>
                  <a:pt x="418465" y="0"/>
                </a:lnTo>
                <a:lnTo>
                  <a:pt x="0" y="837006"/>
                </a:lnTo>
                <a:lnTo>
                  <a:pt x="418465" y="1674012"/>
                </a:lnTo>
                <a:lnTo>
                  <a:pt x="2134235" y="1674012"/>
                </a:lnTo>
                <a:lnTo>
                  <a:pt x="2552700" y="837006"/>
                </a:lnTo>
                <a:lnTo>
                  <a:pt x="2134235" y="0"/>
                </a:lnTo>
                <a:close/>
              </a:path>
            </a:pathLst>
          </a:custGeom>
          <a:solidFill>
            <a:srgbClr val="4F81BC"/>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9"/>
          <p:cNvSpPr/>
          <p:nvPr/>
        </p:nvSpPr>
        <p:spPr>
          <a:xfrm rot="2256369">
            <a:off x="1849928" y="4262558"/>
            <a:ext cx="2552700" cy="1674012"/>
          </a:xfrm>
          <a:custGeom>
            <a:avLst/>
            <a:gdLst/>
            <a:ahLst/>
            <a:cxnLst/>
            <a:rect l="l" t="t" r="r" b="b"/>
            <a:pathLst>
              <a:path w="2552700" h="1674012">
                <a:moveTo>
                  <a:pt x="0" y="837006"/>
                </a:moveTo>
                <a:lnTo>
                  <a:pt x="418465" y="0"/>
                </a:lnTo>
                <a:lnTo>
                  <a:pt x="2134235" y="0"/>
                </a:lnTo>
                <a:lnTo>
                  <a:pt x="2552700" y="837006"/>
                </a:lnTo>
                <a:lnTo>
                  <a:pt x="2134235" y="1674012"/>
                </a:lnTo>
                <a:lnTo>
                  <a:pt x="418465" y="1674012"/>
                </a:lnTo>
                <a:lnTo>
                  <a:pt x="0" y="837006"/>
                </a:lnTo>
                <a:close/>
              </a:path>
            </a:pathLst>
          </a:custGeom>
          <a:ln w="25400">
            <a:solidFill>
              <a:srgbClr val="385D89"/>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5"/>
          <p:cNvSpPr/>
          <p:nvPr/>
        </p:nvSpPr>
        <p:spPr>
          <a:xfrm rot="20180577">
            <a:off x="3581998" y="3579399"/>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solidFill>
            <a:srgbClr val="8063A1"/>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10"/>
          <p:cNvSpPr txBox="1"/>
          <p:nvPr/>
        </p:nvSpPr>
        <p:spPr>
          <a:xfrm rot="2256369">
            <a:off x="2295190" y="4650924"/>
            <a:ext cx="1664970" cy="883919"/>
          </a:xfrm>
          <a:prstGeom prst="rect">
            <a:avLst/>
          </a:prstGeom>
        </p:spPr>
        <p:txBody>
          <a:bodyPr vert="horz" wrap="square" lIns="0" tIns="0" rIns="0" bIns="0" rtlCol="0">
            <a:noAutofit/>
          </a:bodyPr>
          <a:lstStyle/>
          <a:p>
            <a:pPr marL="0" marR="1905" lvl="0" indent="0" algn="ctr"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15" normalizeH="0" baseline="0" noProof="0" dirty="0">
                <a:ln>
                  <a:noFill/>
                </a:ln>
                <a:solidFill>
                  <a:srgbClr val="FFFFFF"/>
                </a:solidFill>
                <a:effectLst/>
                <a:uLnTx/>
                <a:uFillTx/>
                <a:latin typeface="Calibri"/>
                <a:ea typeface="+mn-ea"/>
                <a:cs typeface="Calibri"/>
              </a:rPr>
              <a:t>Scho</a:t>
            </a:r>
            <a:r>
              <a:rPr kumimoji="0" sz="2800" b="1" i="0" u="none" strike="noStrike" kern="1200" cap="none" spc="-25" normalizeH="0" baseline="0" noProof="0" dirty="0">
                <a:ln>
                  <a:noFill/>
                </a:ln>
                <a:solidFill>
                  <a:srgbClr val="FFFFFF"/>
                </a:solidFill>
                <a:effectLst/>
                <a:uLnTx/>
                <a:uFillTx/>
                <a:latin typeface="Calibri"/>
                <a:ea typeface="+mn-ea"/>
                <a:cs typeface="Calibri"/>
              </a:rPr>
              <a:t>o</a:t>
            </a:r>
            <a:r>
              <a:rPr kumimoji="0" sz="2800" b="1" i="0" u="none" strike="noStrike" kern="1200" cap="none" spc="-10" normalizeH="0" baseline="0" noProof="0" dirty="0">
                <a:ln>
                  <a:noFill/>
                </a:ln>
                <a:solidFill>
                  <a:srgbClr val="FFFFFF"/>
                </a:solidFill>
                <a:effectLst/>
                <a:uLnTx/>
                <a:uFillTx/>
                <a:latin typeface="Calibri"/>
                <a:ea typeface="+mn-ea"/>
                <a:cs typeface="Calibri"/>
              </a:rPr>
              <a:t>l</a:t>
            </a:r>
            <a:endParaRPr kumimoji="0" sz="28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20" normalizeH="0" baseline="0" noProof="0" dirty="0">
                <a:ln>
                  <a:noFill/>
                </a:ln>
                <a:solidFill>
                  <a:srgbClr val="FFFFFF"/>
                </a:solidFill>
                <a:effectLst/>
                <a:uLnTx/>
                <a:uFillTx/>
                <a:latin typeface="Calibri"/>
                <a:ea typeface="+mn-ea"/>
                <a:cs typeface="Calibri"/>
              </a:rPr>
              <a:t>Commi</a:t>
            </a:r>
            <a:r>
              <a:rPr kumimoji="0" sz="2800" b="1" i="0" u="none" strike="noStrike" kern="1200" cap="none" spc="-45" normalizeH="0" baseline="0" noProof="0" dirty="0">
                <a:ln>
                  <a:noFill/>
                </a:ln>
                <a:solidFill>
                  <a:srgbClr val="FFFFFF"/>
                </a:solidFill>
                <a:effectLst/>
                <a:uLnTx/>
                <a:uFillTx/>
                <a:latin typeface="Calibri"/>
                <a:ea typeface="+mn-ea"/>
                <a:cs typeface="Calibri"/>
              </a:rPr>
              <a:t>tt</a:t>
            </a:r>
            <a:r>
              <a:rPr kumimoji="0" sz="2800" b="1" i="0" u="none" strike="noStrike" kern="1200" cap="none" spc="-15" normalizeH="0" baseline="0" noProof="0" dirty="0">
                <a:ln>
                  <a:noFill/>
                </a:ln>
                <a:solidFill>
                  <a:srgbClr val="FFFFFF"/>
                </a:solidFill>
                <a:effectLst/>
                <a:uLnTx/>
                <a:uFillTx/>
                <a:latin typeface="Calibri"/>
                <a:ea typeface="+mn-ea"/>
                <a:cs typeface="Calibri"/>
              </a:rPr>
              <a:t>ee</a:t>
            </a:r>
            <a:endParaRPr kumimoji="0" sz="2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3" name="object 6"/>
          <p:cNvSpPr/>
          <p:nvPr/>
        </p:nvSpPr>
        <p:spPr>
          <a:xfrm rot="20180577">
            <a:off x="3581998" y="3579399"/>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ln w="25400">
            <a:solidFill>
              <a:srgbClr val="385D89"/>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7"/>
          <p:cNvSpPr txBox="1"/>
          <p:nvPr/>
        </p:nvSpPr>
        <p:spPr>
          <a:xfrm rot="20180577">
            <a:off x="4023450" y="3757789"/>
            <a:ext cx="1481455" cy="885190"/>
          </a:xfrm>
          <a:prstGeom prst="rect">
            <a:avLst/>
          </a:prstGeom>
        </p:spPr>
        <p:txBody>
          <a:bodyPr vert="horz" wrap="square" lIns="0" tIns="0" rIns="0" bIns="0" rtlCol="0">
            <a:noAutofit/>
          </a:bodyPr>
          <a:lstStyle/>
          <a:p>
            <a:pPr marL="12700" marR="12700" lvl="0" indent="95885" algn="ctr" defTabSz="914400" rtl="0" eaLnBrk="1" fontAlgn="auto" latinLnBrk="0" hangingPunct="1">
              <a:lnSpc>
                <a:spcPct val="100099"/>
              </a:lnSpc>
              <a:spcBef>
                <a:spcPts val="0"/>
              </a:spcBef>
              <a:spcAft>
                <a:spcPts val="0"/>
              </a:spcAft>
              <a:buClrTx/>
              <a:buSzTx/>
              <a:buFontTx/>
              <a:buNone/>
              <a:tabLst/>
              <a:defRPr/>
            </a:pPr>
            <a:r>
              <a:rPr kumimoji="0" lang="en-US" sz="2800" b="1" i="0" u="none" strike="noStrike" kern="1200" cap="none" spc="-15" normalizeH="0" baseline="0" noProof="0" dirty="0">
                <a:ln>
                  <a:noFill/>
                </a:ln>
                <a:solidFill>
                  <a:srgbClr val="FFFFFF"/>
                </a:solidFill>
                <a:effectLst/>
                <a:uLnTx/>
                <a:uFillTx/>
                <a:latin typeface="Calibri"/>
                <a:ea typeface="+mn-ea"/>
                <a:cs typeface="Calibri"/>
              </a:rPr>
              <a:t>City</a:t>
            </a:r>
            <a:r>
              <a:rPr kumimoji="0" sz="2800" b="1" i="0" u="none" strike="noStrike" kern="1200" cap="none" spc="-15" normalizeH="0" baseline="0" noProof="0" dirty="0">
                <a:ln>
                  <a:noFill/>
                </a:ln>
                <a:solidFill>
                  <a:srgbClr val="FFFFFF"/>
                </a:solidFill>
                <a:effectLst/>
                <a:uLnTx/>
                <a:uFillTx/>
                <a:latin typeface="Calibri"/>
                <a:ea typeface="+mn-ea"/>
                <a:cs typeface="Calibri"/>
              </a:rPr>
              <a:t> </a:t>
            </a:r>
            <a:r>
              <a:rPr kumimoji="0" lang="en-US" sz="2800" b="1" i="0" u="none" strike="noStrike" kern="1200" cap="none" spc="-15" normalizeH="0" baseline="0" noProof="0" dirty="0">
                <a:ln>
                  <a:noFill/>
                </a:ln>
                <a:solidFill>
                  <a:srgbClr val="FFFFFF"/>
                </a:solidFill>
                <a:effectLst/>
                <a:uLnTx/>
                <a:uFillTx/>
                <a:latin typeface="Calibri"/>
                <a:ea typeface="+mn-ea"/>
                <a:cs typeface="Calibri"/>
              </a:rPr>
              <a:t>Council</a:t>
            </a:r>
            <a:endParaRPr kumimoji="0" sz="2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6955" y="4116291"/>
            <a:ext cx="2017713" cy="1598709"/>
          </a:xfrm>
          <a:prstGeom prst="rect">
            <a:avLst/>
          </a:prstGeom>
          <a:solidFill>
            <a:schemeClr val="bg1"/>
          </a:solidFill>
          <a:ln>
            <a:noFill/>
          </a:ln>
          <a:effectLst/>
        </p:spPr>
      </p:pic>
      <p:sp>
        <p:nvSpPr>
          <p:cNvPr id="28" name="Rectangle 27"/>
          <p:cNvSpPr/>
          <p:nvPr/>
        </p:nvSpPr>
        <p:spPr>
          <a:xfrm>
            <a:off x="6746955" y="4331494"/>
            <a:ext cx="2017713" cy="123110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Executive Office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TextBox 28">
            <a:extLst>
              <a:ext uri="{FF2B5EF4-FFF2-40B4-BE49-F238E27FC236}">
                <a16:creationId xmlns:a16="http://schemas.microsoft.com/office/drawing/2014/main" id="{D2D2865D-4885-4531-B823-3BE3166A15F6}"/>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2602620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86100" y="2971800"/>
            <a:ext cx="2743200" cy="1600200"/>
          </a:xfrm>
          <a:custGeom>
            <a:avLst/>
            <a:gdLst/>
            <a:ahLst/>
            <a:cxnLst/>
            <a:rect l="l" t="t" r="r" b="b"/>
            <a:pathLst>
              <a:path w="2743200" h="1600200">
                <a:moveTo>
                  <a:pt x="2743200" y="0"/>
                </a:moveTo>
                <a:lnTo>
                  <a:pt x="548639" y="0"/>
                </a:lnTo>
                <a:lnTo>
                  <a:pt x="0" y="1600200"/>
                </a:lnTo>
                <a:lnTo>
                  <a:pt x="2194560" y="1600200"/>
                </a:lnTo>
                <a:lnTo>
                  <a:pt x="2743200" y="0"/>
                </a:lnTo>
                <a:close/>
              </a:path>
            </a:pathLst>
          </a:custGeom>
          <a:solidFill>
            <a:srgbClr val="D99593"/>
          </a:solidFill>
        </p:spPr>
        <p:txBody>
          <a:bodyPr wrap="square" lIns="0" tIns="0" rIns="0" bIns="0" rtlCol="0">
            <a:noAutofit/>
          </a:bodyPr>
          <a:lstStyle/>
          <a:p>
            <a:endParaRPr/>
          </a:p>
        </p:txBody>
      </p:sp>
      <p:sp>
        <p:nvSpPr>
          <p:cNvPr id="3" name="object 3"/>
          <p:cNvSpPr/>
          <p:nvPr/>
        </p:nvSpPr>
        <p:spPr>
          <a:xfrm>
            <a:off x="3086100" y="2971800"/>
            <a:ext cx="2743200" cy="1600200"/>
          </a:xfrm>
          <a:custGeom>
            <a:avLst/>
            <a:gdLst/>
            <a:ahLst/>
            <a:cxnLst/>
            <a:rect l="l" t="t" r="r" b="b"/>
            <a:pathLst>
              <a:path w="2743200" h="1600200">
                <a:moveTo>
                  <a:pt x="0" y="1600200"/>
                </a:moveTo>
                <a:lnTo>
                  <a:pt x="548639" y="0"/>
                </a:lnTo>
                <a:lnTo>
                  <a:pt x="2743200" y="0"/>
                </a:lnTo>
                <a:lnTo>
                  <a:pt x="2194560" y="1600200"/>
                </a:lnTo>
                <a:lnTo>
                  <a:pt x="0" y="1600200"/>
                </a:lnTo>
                <a:close/>
              </a:path>
            </a:pathLst>
          </a:custGeom>
          <a:ln w="25400">
            <a:solidFill>
              <a:srgbClr val="385D89"/>
            </a:solidFill>
          </a:ln>
        </p:spPr>
        <p:txBody>
          <a:bodyPr wrap="square" lIns="0" tIns="0" rIns="0" bIns="0" rtlCol="0">
            <a:noAutofit/>
          </a:bodyPr>
          <a:lstStyle/>
          <a:p>
            <a:endParaRPr/>
          </a:p>
        </p:txBody>
      </p:sp>
      <p:sp>
        <p:nvSpPr>
          <p:cNvPr id="4" name="object 4"/>
          <p:cNvSpPr txBox="1"/>
          <p:nvPr/>
        </p:nvSpPr>
        <p:spPr>
          <a:xfrm>
            <a:off x="3769106" y="3109340"/>
            <a:ext cx="1377950" cy="1310640"/>
          </a:xfrm>
          <a:prstGeom prst="rect">
            <a:avLst/>
          </a:prstGeom>
        </p:spPr>
        <p:txBody>
          <a:bodyPr vert="horz" wrap="square" lIns="0" tIns="0" rIns="0" bIns="0" rtlCol="0">
            <a:noAutofit/>
          </a:bodyPr>
          <a:lstStyle/>
          <a:p>
            <a:pPr marL="12700" marR="12700" indent="0" algn="ctr">
              <a:lnSpc>
                <a:spcPct val="100000"/>
              </a:lnSpc>
            </a:pPr>
            <a:r>
              <a:rPr sz="2800" b="1" spc="-15" dirty="0">
                <a:solidFill>
                  <a:srgbClr val="FFFFFF"/>
                </a:solidFill>
                <a:latin typeface="Calibri"/>
                <a:cs typeface="Calibri"/>
              </a:rPr>
              <a:t>Desi</a:t>
            </a:r>
            <a:r>
              <a:rPr sz="2800" b="1" spc="-25" dirty="0">
                <a:solidFill>
                  <a:srgbClr val="FFFFFF"/>
                </a:solidFill>
                <a:latin typeface="Calibri"/>
                <a:cs typeface="Calibri"/>
              </a:rPr>
              <a:t>g</a:t>
            </a:r>
            <a:r>
              <a:rPr sz="2800" b="1" spc="-15" dirty="0">
                <a:solidFill>
                  <a:srgbClr val="FFFFFF"/>
                </a:solidFill>
                <a:latin typeface="Calibri"/>
                <a:cs typeface="Calibri"/>
              </a:rPr>
              <a:t>ner Se</a:t>
            </a:r>
            <a:r>
              <a:rPr sz="2800" b="1" spc="-20" dirty="0">
                <a:solidFill>
                  <a:srgbClr val="FFFFFF"/>
                </a:solidFill>
                <a:latin typeface="Calibri"/>
                <a:cs typeface="Calibri"/>
              </a:rPr>
              <a:t>l</a:t>
            </a:r>
            <a:r>
              <a:rPr sz="2800" b="1" spc="-15" dirty="0">
                <a:solidFill>
                  <a:srgbClr val="FFFFFF"/>
                </a:solidFill>
                <a:latin typeface="Calibri"/>
                <a:cs typeface="Calibri"/>
              </a:rPr>
              <a:t>ection C</a:t>
            </a:r>
            <a:r>
              <a:rPr sz="2800" b="1" spc="-50" dirty="0">
                <a:solidFill>
                  <a:srgbClr val="FFFFFF"/>
                </a:solidFill>
                <a:latin typeface="Calibri"/>
                <a:cs typeface="Calibri"/>
              </a:rPr>
              <a:t>m</a:t>
            </a:r>
            <a:r>
              <a:rPr sz="2800" b="1" spc="-45" dirty="0">
                <a:solidFill>
                  <a:srgbClr val="FFFFFF"/>
                </a:solidFill>
                <a:latin typeface="Calibri"/>
                <a:cs typeface="Calibri"/>
              </a:rPr>
              <a:t>t</a:t>
            </a:r>
            <a:r>
              <a:rPr sz="2800" b="1" spc="-15" dirty="0">
                <a:solidFill>
                  <a:srgbClr val="FFFFFF"/>
                </a:solidFill>
                <a:latin typeface="Calibri"/>
                <a:cs typeface="Calibri"/>
              </a:rPr>
              <a:t>e</a:t>
            </a:r>
            <a:endParaRPr sz="2800" dirty="0">
              <a:latin typeface="Calibri"/>
              <a:cs typeface="Calibri"/>
            </a:endParaRPr>
          </a:p>
        </p:txBody>
      </p:sp>
      <p:sp>
        <p:nvSpPr>
          <p:cNvPr id="5" name="object 5"/>
          <p:cNvSpPr/>
          <p:nvPr/>
        </p:nvSpPr>
        <p:spPr>
          <a:xfrm>
            <a:off x="4184903" y="1236725"/>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solidFill>
            <a:srgbClr val="8063A1"/>
          </a:solidFill>
        </p:spPr>
        <p:txBody>
          <a:bodyPr wrap="square" lIns="0" tIns="0" rIns="0" bIns="0" rtlCol="0">
            <a:noAutofit/>
          </a:bodyPr>
          <a:lstStyle/>
          <a:p>
            <a:endParaRPr/>
          </a:p>
        </p:txBody>
      </p:sp>
      <p:sp>
        <p:nvSpPr>
          <p:cNvPr id="6" name="object 6"/>
          <p:cNvSpPr/>
          <p:nvPr/>
        </p:nvSpPr>
        <p:spPr>
          <a:xfrm>
            <a:off x="4184903" y="1236725"/>
            <a:ext cx="2362200" cy="1257300"/>
          </a:xfrm>
          <a:custGeom>
            <a:avLst/>
            <a:gdLst/>
            <a:ahLst/>
            <a:cxnLst/>
            <a:rect l="l" t="t" r="r" b="b"/>
            <a:pathLst>
              <a:path w="2362200" h="1257300">
                <a:moveTo>
                  <a:pt x="0" y="1257300"/>
                </a:moveTo>
                <a:lnTo>
                  <a:pt x="2362200" y="1257300"/>
                </a:lnTo>
                <a:lnTo>
                  <a:pt x="2362200" y="0"/>
                </a:lnTo>
                <a:lnTo>
                  <a:pt x="0" y="0"/>
                </a:lnTo>
                <a:lnTo>
                  <a:pt x="0" y="1257300"/>
                </a:lnTo>
                <a:close/>
              </a:path>
            </a:pathLst>
          </a:custGeom>
          <a:ln w="25400">
            <a:solidFill>
              <a:srgbClr val="385D89"/>
            </a:solidFill>
          </a:ln>
        </p:spPr>
        <p:txBody>
          <a:bodyPr wrap="square" lIns="0" tIns="0" rIns="0" bIns="0" rtlCol="0">
            <a:noAutofit/>
          </a:bodyPr>
          <a:lstStyle/>
          <a:p>
            <a:endParaRPr/>
          </a:p>
        </p:txBody>
      </p:sp>
      <p:sp>
        <p:nvSpPr>
          <p:cNvPr id="7" name="object 7"/>
          <p:cNvSpPr txBox="1"/>
          <p:nvPr/>
        </p:nvSpPr>
        <p:spPr>
          <a:xfrm>
            <a:off x="4626355" y="1415115"/>
            <a:ext cx="1481455" cy="885190"/>
          </a:xfrm>
          <a:prstGeom prst="rect">
            <a:avLst/>
          </a:prstGeom>
        </p:spPr>
        <p:txBody>
          <a:bodyPr vert="horz" wrap="square" lIns="0" tIns="0" rIns="0" bIns="0" rtlCol="0">
            <a:noAutofit/>
          </a:bodyPr>
          <a:lstStyle/>
          <a:p>
            <a:pPr marL="12700" marR="12700" indent="95885" algn="ctr">
              <a:lnSpc>
                <a:spcPct val="100099"/>
              </a:lnSpc>
            </a:pPr>
            <a:r>
              <a:rPr lang="en-US" sz="2800" b="1" spc="-15" dirty="0">
                <a:solidFill>
                  <a:srgbClr val="FFFFFF"/>
                </a:solidFill>
                <a:latin typeface="Calibri"/>
                <a:cs typeface="Calibri"/>
              </a:rPr>
              <a:t>City</a:t>
            </a:r>
            <a:r>
              <a:rPr sz="2800" b="1" spc="-15" dirty="0">
                <a:solidFill>
                  <a:srgbClr val="FFFFFF"/>
                </a:solidFill>
                <a:latin typeface="Calibri"/>
                <a:cs typeface="Calibri"/>
              </a:rPr>
              <a:t> </a:t>
            </a:r>
            <a:r>
              <a:rPr lang="en-US" sz="2800" b="1" spc="-15" dirty="0">
                <a:solidFill>
                  <a:srgbClr val="FFFFFF"/>
                </a:solidFill>
                <a:latin typeface="Calibri"/>
                <a:cs typeface="Calibri"/>
              </a:rPr>
              <a:t>Council</a:t>
            </a:r>
            <a:endParaRPr sz="2800" dirty="0">
              <a:latin typeface="Calibri"/>
              <a:cs typeface="Calibri"/>
            </a:endParaRPr>
          </a:p>
        </p:txBody>
      </p:sp>
      <p:sp>
        <p:nvSpPr>
          <p:cNvPr id="8" name="object 8"/>
          <p:cNvSpPr/>
          <p:nvPr/>
        </p:nvSpPr>
        <p:spPr>
          <a:xfrm>
            <a:off x="4089653" y="4800600"/>
            <a:ext cx="2552700" cy="1674012"/>
          </a:xfrm>
          <a:custGeom>
            <a:avLst/>
            <a:gdLst/>
            <a:ahLst/>
            <a:cxnLst/>
            <a:rect l="l" t="t" r="r" b="b"/>
            <a:pathLst>
              <a:path w="2552700" h="1674012">
                <a:moveTo>
                  <a:pt x="2134235" y="0"/>
                </a:moveTo>
                <a:lnTo>
                  <a:pt x="418465" y="0"/>
                </a:lnTo>
                <a:lnTo>
                  <a:pt x="0" y="837006"/>
                </a:lnTo>
                <a:lnTo>
                  <a:pt x="418465" y="1674012"/>
                </a:lnTo>
                <a:lnTo>
                  <a:pt x="2134235" y="1674012"/>
                </a:lnTo>
                <a:lnTo>
                  <a:pt x="2552700" y="837006"/>
                </a:lnTo>
                <a:lnTo>
                  <a:pt x="2134235" y="0"/>
                </a:lnTo>
                <a:close/>
              </a:path>
            </a:pathLst>
          </a:custGeom>
          <a:solidFill>
            <a:srgbClr val="4F81BC"/>
          </a:solidFill>
        </p:spPr>
        <p:txBody>
          <a:bodyPr wrap="square" lIns="0" tIns="0" rIns="0" bIns="0" rtlCol="0">
            <a:noAutofit/>
          </a:bodyPr>
          <a:lstStyle/>
          <a:p>
            <a:endParaRPr/>
          </a:p>
        </p:txBody>
      </p:sp>
      <p:sp>
        <p:nvSpPr>
          <p:cNvPr id="9" name="object 9"/>
          <p:cNvSpPr/>
          <p:nvPr/>
        </p:nvSpPr>
        <p:spPr>
          <a:xfrm>
            <a:off x="4089653" y="4800600"/>
            <a:ext cx="2552700" cy="1674012"/>
          </a:xfrm>
          <a:custGeom>
            <a:avLst/>
            <a:gdLst/>
            <a:ahLst/>
            <a:cxnLst/>
            <a:rect l="l" t="t" r="r" b="b"/>
            <a:pathLst>
              <a:path w="2552700" h="1674012">
                <a:moveTo>
                  <a:pt x="0" y="837006"/>
                </a:moveTo>
                <a:lnTo>
                  <a:pt x="418465" y="0"/>
                </a:lnTo>
                <a:lnTo>
                  <a:pt x="2134235" y="0"/>
                </a:lnTo>
                <a:lnTo>
                  <a:pt x="2552700" y="837006"/>
                </a:lnTo>
                <a:lnTo>
                  <a:pt x="2134235" y="1674012"/>
                </a:lnTo>
                <a:lnTo>
                  <a:pt x="418465" y="1674012"/>
                </a:lnTo>
                <a:lnTo>
                  <a:pt x="0" y="837006"/>
                </a:lnTo>
                <a:close/>
              </a:path>
            </a:pathLst>
          </a:custGeom>
          <a:ln w="25400">
            <a:solidFill>
              <a:srgbClr val="385D89"/>
            </a:solidFill>
          </a:ln>
        </p:spPr>
        <p:txBody>
          <a:bodyPr wrap="square" lIns="0" tIns="0" rIns="0" bIns="0" rtlCol="0">
            <a:noAutofit/>
          </a:bodyPr>
          <a:lstStyle/>
          <a:p>
            <a:endParaRPr/>
          </a:p>
        </p:txBody>
      </p:sp>
      <p:sp>
        <p:nvSpPr>
          <p:cNvPr id="10" name="object 10"/>
          <p:cNvSpPr txBox="1"/>
          <p:nvPr/>
        </p:nvSpPr>
        <p:spPr>
          <a:xfrm>
            <a:off x="4534915" y="5188966"/>
            <a:ext cx="1664970" cy="883919"/>
          </a:xfrm>
          <a:prstGeom prst="rect">
            <a:avLst/>
          </a:prstGeom>
        </p:spPr>
        <p:txBody>
          <a:bodyPr vert="horz" wrap="square" lIns="0" tIns="0" rIns="0" bIns="0" rtlCol="0">
            <a:noAutofit/>
          </a:bodyPr>
          <a:lstStyle/>
          <a:p>
            <a:pPr marR="1905" algn="ctr">
              <a:lnSpc>
                <a:spcPct val="100000"/>
              </a:lnSpc>
            </a:pPr>
            <a:r>
              <a:rPr sz="2800" b="1" spc="-15" dirty="0">
                <a:solidFill>
                  <a:srgbClr val="FFFFFF"/>
                </a:solidFill>
                <a:latin typeface="Calibri"/>
                <a:cs typeface="Calibri"/>
              </a:rPr>
              <a:t>Scho</a:t>
            </a:r>
            <a:r>
              <a:rPr sz="2800" b="1" spc="-25" dirty="0">
                <a:solidFill>
                  <a:srgbClr val="FFFFFF"/>
                </a:solidFill>
                <a:latin typeface="Calibri"/>
                <a:cs typeface="Calibri"/>
              </a:rPr>
              <a:t>o</a:t>
            </a:r>
            <a:r>
              <a:rPr sz="2800" b="1" spc="-10" dirty="0">
                <a:solidFill>
                  <a:srgbClr val="FFFFFF"/>
                </a:solidFill>
                <a:latin typeface="Calibri"/>
                <a:cs typeface="Calibri"/>
              </a:rPr>
              <a:t>l</a:t>
            </a:r>
            <a:endParaRPr sz="2800" dirty="0">
              <a:latin typeface="Calibri"/>
              <a:cs typeface="Calibri"/>
            </a:endParaRPr>
          </a:p>
          <a:p>
            <a:pPr algn="ctr">
              <a:lnSpc>
                <a:spcPct val="100000"/>
              </a:lnSpc>
            </a:pPr>
            <a:r>
              <a:rPr sz="2800" b="1" spc="-20" dirty="0">
                <a:solidFill>
                  <a:srgbClr val="FFFFFF"/>
                </a:solidFill>
                <a:latin typeface="Calibri"/>
                <a:cs typeface="Calibri"/>
              </a:rPr>
              <a:t>Commi</a:t>
            </a:r>
            <a:r>
              <a:rPr sz="2800" b="1" spc="-45" dirty="0">
                <a:solidFill>
                  <a:srgbClr val="FFFFFF"/>
                </a:solidFill>
                <a:latin typeface="Calibri"/>
                <a:cs typeface="Calibri"/>
              </a:rPr>
              <a:t>tt</a:t>
            </a:r>
            <a:r>
              <a:rPr sz="2800" b="1" spc="-15" dirty="0">
                <a:solidFill>
                  <a:srgbClr val="FFFFFF"/>
                </a:solidFill>
                <a:latin typeface="Calibri"/>
                <a:cs typeface="Calibri"/>
              </a:rPr>
              <a:t>ee</a:t>
            </a:r>
            <a:endParaRPr sz="2800" dirty="0">
              <a:latin typeface="Calibri"/>
              <a:cs typeface="Calibri"/>
            </a:endParaRPr>
          </a:p>
        </p:txBody>
      </p:sp>
      <p:sp>
        <p:nvSpPr>
          <p:cNvPr id="13" name="object 13"/>
          <p:cNvSpPr txBox="1"/>
          <p:nvPr/>
        </p:nvSpPr>
        <p:spPr>
          <a:xfrm>
            <a:off x="7442823" y="5402325"/>
            <a:ext cx="915669" cy="457200"/>
          </a:xfrm>
          <a:prstGeom prst="rect">
            <a:avLst/>
          </a:prstGeom>
        </p:spPr>
        <p:txBody>
          <a:bodyPr vert="horz" wrap="square" lIns="0" tIns="0" rIns="0" bIns="0" rtlCol="0">
            <a:noAutofit/>
          </a:bodyPr>
          <a:lstStyle/>
          <a:p>
            <a:pPr marL="12700">
              <a:lnSpc>
                <a:spcPct val="100000"/>
              </a:lnSpc>
            </a:pPr>
            <a:r>
              <a:rPr sz="2800" b="1" spc="-20" dirty="0">
                <a:solidFill>
                  <a:srgbClr val="FFFFFF"/>
                </a:solidFill>
                <a:latin typeface="Calibri"/>
                <a:cs typeface="Calibri"/>
              </a:rPr>
              <a:t>MS</a:t>
            </a:r>
            <a:r>
              <a:rPr sz="2800" b="1" spc="-40" dirty="0">
                <a:solidFill>
                  <a:srgbClr val="FFFFFF"/>
                </a:solidFill>
                <a:latin typeface="Calibri"/>
                <a:cs typeface="Calibri"/>
              </a:rPr>
              <a:t>B</a:t>
            </a:r>
            <a:r>
              <a:rPr sz="2800" b="1" spc="-20" dirty="0">
                <a:solidFill>
                  <a:srgbClr val="FFFFFF"/>
                </a:solidFill>
                <a:latin typeface="Calibri"/>
                <a:cs typeface="Calibri"/>
              </a:rPr>
              <a:t>A</a:t>
            </a:r>
            <a:endParaRPr sz="2800" dirty="0">
              <a:latin typeface="Calibri"/>
              <a:cs typeface="Calibri"/>
            </a:endParaRPr>
          </a:p>
        </p:txBody>
      </p:sp>
      <p:sp>
        <p:nvSpPr>
          <p:cNvPr id="14" name="object 14"/>
          <p:cNvSpPr/>
          <p:nvPr/>
        </p:nvSpPr>
        <p:spPr>
          <a:xfrm>
            <a:off x="279797" y="2971800"/>
            <a:ext cx="2029825" cy="1421383"/>
          </a:xfrm>
          <a:custGeom>
            <a:avLst/>
            <a:gdLst/>
            <a:ahLst/>
            <a:cxnLst/>
            <a:rect l="l" t="t" r="r" b="b"/>
            <a:pathLst>
              <a:path w="2029825" h="1421383">
                <a:moveTo>
                  <a:pt x="1014917" y="0"/>
                </a:moveTo>
                <a:lnTo>
                  <a:pt x="931678" y="2355"/>
                </a:lnTo>
                <a:lnTo>
                  <a:pt x="850292" y="9300"/>
                </a:lnTo>
                <a:lnTo>
                  <a:pt x="771020" y="20651"/>
                </a:lnTo>
                <a:lnTo>
                  <a:pt x="694124" y="36226"/>
                </a:lnTo>
                <a:lnTo>
                  <a:pt x="619864" y="55842"/>
                </a:lnTo>
                <a:lnTo>
                  <a:pt x="548503" y="79316"/>
                </a:lnTo>
                <a:lnTo>
                  <a:pt x="480300" y="106465"/>
                </a:lnTo>
                <a:lnTo>
                  <a:pt x="415519" y="137107"/>
                </a:lnTo>
                <a:lnTo>
                  <a:pt x="354418" y="171058"/>
                </a:lnTo>
                <a:lnTo>
                  <a:pt x="297261" y="208137"/>
                </a:lnTo>
                <a:lnTo>
                  <a:pt x="244307" y="248159"/>
                </a:lnTo>
                <a:lnTo>
                  <a:pt x="195819" y="290943"/>
                </a:lnTo>
                <a:lnTo>
                  <a:pt x="152057" y="336306"/>
                </a:lnTo>
                <a:lnTo>
                  <a:pt x="113282" y="384064"/>
                </a:lnTo>
                <a:lnTo>
                  <a:pt x="79756" y="434036"/>
                </a:lnTo>
                <a:lnTo>
                  <a:pt x="51740" y="486038"/>
                </a:lnTo>
                <a:lnTo>
                  <a:pt x="29496" y="539887"/>
                </a:lnTo>
                <a:lnTo>
                  <a:pt x="13283" y="595401"/>
                </a:lnTo>
                <a:lnTo>
                  <a:pt x="3364" y="652397"/>
                </a:lnTo>
                <a:lnTo>
                  <a:pt x="0" y="710692"/>
                </a:lnTo>
                <a:lnTo>
                  <a:pt x="3364" y="768986"/>
                </a:lnTo>
                <a:lnTo>
                  <a:pt x="13283" y="825982"/>
                </a:lnTo>
                <a:lnTo>
                  <a:pt x="29496" y="881496"/>
                </a:lnTo>
                <a:lnTo>
                  <a:pt x="51740" y="935345"/>
                </a:lnTo>
                <a:lnTo>
                  <a:pt x="79756" y="987347"/>
                </a:lnTo>
                <a:lnTo>
                  <a:pt x="113282" y="1037319"/>
                </a:lnTo>
                <a:lnTo>
                  <a:pt x="152057" y="1085077"/>
                </a:lnTo>
                <a:lnTo>
                  <a:pt x="195819" y="1130440"/>
                </a:lnTo>
                <a:lnTo>
                  <a:pt x="244307" y="1173224"/>
                </a:lnTo>
                <a:lnTo>
                  <a:pt x="297261" y="1213246"/>
                </a:lnTo>
                <a:lnTo>
                  <a:pt x="354418" y="1250325"/>
                </a:lnTo>
                <a:lnTo>
                  <a:pt x="415519" y="1284276"/>
                </a:lnTo>
                <a:lnTo>
                  <a:pt x="480300" y="1314918"/>
                </a:lnTo>
                <a:lnTo>
                  <a:pt x="548503" y="1342067"/>
                </a:lnTo>
                <a:lnTo>
                  <a:pt x="619864" y="1365541"/>
                </a:lnTo>
                <a:lnTo>
                  <a:pt x="694124" y="1385157"/>
                </a:lnTo>
                <a:lnTo>
                  <a:pt x="771020" y="1400732"/>
                </a:lnTo>
                <a:lnTo>
                  <a:pt x="850292" y="1412083"/>
                </a:lnTo>
                <a:lnTo>
                  <a:pt x="931678" y="1419028"/>
                </a:lnTo>
                <a:lnTo>
                  <a:pt x="1014917" y="1421383"/>
                </a:lnTo>
                <a:lnTo>
                  <a:pt x="1098153" y="1419028"/>
                </a:lnTo>
                <a:lnTo>
                  <a:pt x="1179537" y="1412083"/>
                </a:lnTo>
                <a:lnTo>
                  <a:pt x="1258806" y="1400732"/>
                </a:lnTo>
                <a:lnTo>
                  <a:pt x="1335701" y="1385157"/>
                </a:lnTo>
                <a:lnTo>
                  <a:pt x="1409959" y="1365541"/>
                </a:lnTo>
                <a:lnTo>
                  <a:pt x="1481319" y="1342067"/>
                </a:lnTo>
                <a:lnTo>
                  <a:pt x="1549520" y="1314918"/>
                </a:lnTo>
                <a:lnTo>
                  <a:pt x="1614302" y="1284276"/>
                </a:lnTo>
                <a:lnTo>
                  <a:pt x="1675402" y="1250325"/>
                </a:lnTo>
                <a:lnTo>
                  <a:pt x="1732560" y="1213246"/>
                </a:lnTo>
                <a:lnTo>
                  <a:pt x="1785513" y="1173224"/>
                </a:lnTo>
                <a:lnTo>
                  <a:pt x="1834002" y="1130440"/>
                </a:lnTo>
                <a:lnTo>
                  <a:pt x="1877765" y="1085077"/>
                </a:lnTo>
                <a:lnTo>
                  <a:pt x="1916540" y="1037319"/>
                </a:lnTo>
                <a:lnTo>
                  <a:pt x="1950066" y="987347"/>
                </a:lnTo>
                <a:lnTo>
                  <a:pt x="1978083" y="935345"/>
                </a:lnTo>
                <a:lnTo>
                  <a:pt x="2000328" y="881496"/>
                </a:lnTo>
                <a:lnTo>
                  <a:pt x="2016541" y="825982"/>
                </a:lnTo>
                <a:lnTo>
                  <a:pt x="2026461" y="768986"/>
                </a:lnTo>
                <a:lnTo>
                  <a:pt x="2029825" y="710692"/>
                </a:lnTo>
                <a:lnTo>
                  <a:pt x="2026461" y="652397"/>
                </a:lnTo>
                <a:lnTo>
                  <a:pt x="2016541" y="595401"/>
                </a:lnTo>
                <a:lnTo>
                  <a:pt x="2000328" y="539887"/>
                </a:lnTo>
                <a:lnTo>
                  <a:pt x="1978083" y="486038"/>
                </a:lnTo>
                <a:lnTo>
                  <a:pt x="1950066" y="434036"/>
                </a:lnTo>
                <a:lnTo>
                  <a:pt x="1916540" y="384064"/>
                </a:lnTo>
                <a:lnTo>
                  <a:pt x="1877765" y="336306"/>
                </a:lnTo>
                <a:lnTo>
                  <a:pt x="1834002" y="290943"/>
                </a:lnTo>
                <a:lnTo>
                  <a:pt x="1785513" y="248159"/>
                </a:lnTo>
                <a:lnTo>
                  <a:pt x="1732560" y="208137"/>
                </a:lnTo>
                <a:lnTo>
                  <a:pt x="1675402" y="171058"/>
                </a:lnTo>
                <a:lnTo>
                  <a:pt x="1614302" y="137107"/>
                </a:lnTo>
                <a:lnTo>
                  <a:pt x="1549520" y="106465"/>
                </a:lnTo>
                <a:lnTo>
                  <a:pt x="1481319" y="79316"/>
                </a:lnTo>
                <a:lnTo>
                  <a:pt x="1409959" y="55842"/>
                </a:lnTo>
                <a:lnTo>
                  <a:pt x="1335701" y="36226"/>
                </a:lnTo>
                <a:lnTo>
                  <a:pt x="1258806" y="20651"/>
                </a:lnTo>
                <a:lnTo>
                  <a:pt x="1179537" y="9300"/>
                </a:lnTo>
                <a:lnTo>
                  <a:pt x="1098153" y="2355"/>
                </a:lnTo>
                <a:lnTo>
                  <a:pt x="1014917" y="0"/>
                </a:lnTo>
                <a:close/>
              </a:path>
            </a:pathLst>
          </a:custGeom>
          <a:solidFill>
            <a:srgbClr val="F9C090"/>
          </a:solidFill>
        </p:spPr>
        <p:txBody>
          <a:bodyPr wrap="square" lIns="0" tIns="0" rIns="0" bIns="0" rtlCol="0">
            <a:noAutofit/>
          </a:bodyPr>
          <a:lstStyle/>
          <a:p>
            <a:endParaRPr/>
          </a:p>
        </p:txBody>
      </p:sp>
      <p:sp>
        <p:nvSpPr>
          <p:cNvPr id="15" name="object 15"/>
          <p:cNvSpPr/>
          <p:nvPr/>
        </p:nvSpPr>
        <p:spPr>
          <a:xfrm>
            <a:off x="279797" y="2971800"/>
            <a:ext cx="2029825" cy="1421383"/>
          </a:xfrm>
          <a:custGeom>
            <a:avLst/>
            <a:gdLst/>
            <a:ahLst/>
            <a:cxnLst/>
            <a:rect l="l" t="t" r="r" b="b"/>
            <a:pathLst>
              <a:path w="2029825" h="1421383">
                <a:moveTo>
                  <a:pt x="0" y="710692"/>
                </a:moveTo>
                <a:lnTo>
                  <a:pt x="3364" y="652397"/>
                </a:lnTo>
                <a:lnTo>
                  <a:pt x="13283" y="595401"/>
                </a:lnTo>
                <a:lnTo>
                  <a:pt x="29496" y="539887"/>
                </a:lnTo>
                <a:lnTo>
                  <a:pt x="51740" y="486038"/>
                </a:lnTo>
                <a:lnTo>
                  <a:pt x="79756" y="434036"/>
                </a:lnTo>
                <a:lnTo>
                  <a:pt x="113282" y="384064"/>
                </a:lnTo>
                <a:lnTo>
                  <a:pt x="152057" y="336306"/>
                </a:lnTo>
                <a:lnTo>
                  <a:pt x="195819" y="290943"/>
                </a:lnTo>
                <a:lnTo>
                  <a:pt x="244307" y="248159"/>
                </a:lnTo>
                <a:lnTo>
                  <a:pt x="297261" y="208137"/>
                </a:lnTo>
                <a:lnTo>
                  <a:pt x="354418" y="171058"/>
                </a:lnTo>
                <a:lnTo>
                  <a:pt x="415519" y="137107"/>
                </a:lnTo>
                <a:lnTo>
                  <a:pt x="480300" y="106465"/>
                </a:lnTo>
                <a:lnTo>
                  <a:pt x="548503" y="79316"/>
                </a:lnTo>
                <a:lnTo>
                  <a:pt x="619864" y="55842"/>
                </a:lnTo>
                <a:lnTo>
                  <a:pt x="694124" y="36226"/>
                </a:lnTo>
                <a:lnTo>
                  <a:pt x="771020" y="20651"/>
                </a:lnTo>
                <a:lnTo>
                  <a:pt x="850292" y="9300"/>
                </a:lnTo>
                <a:lnTo>
                  <a:pt x="931678" y="2355"/>
                </a:lnTo>
                <a:lnTo>
                  <a:pt x="1014917" y="0"/>
                </a:lnTo>
                <a:lnTo>
                  <a:pt x="1098153" y="2355"/>
                </a:lnTo>
                <a:lnTo>
                  <a:pt x="1179537" y="9300"/>
                </a:lnTo>
                <a:lnTo>
                  <a:pt x="1258806" y="20651"/>
                </a:lnTo>
                <a:lnTo>
                  <a:pt x="1335701" y="36226"/>
                </a:lnTo>
                <a:lnTo>
                  <a:pt x="1409959" y="55842"/>
                </a:lnTo>
                <a:lnTo>
                  <a:pt x="1481319" y="79316"/>
                </a:lnTo>
                <a:lnTo>
                  <a:pt x="1549520" y="106465"/>
                </a:lnTo>
                <a:lnTo>
                  <a:pt x="1614302" y="137107"/>
                </a:lnTo>
                <a:lnTo>
                  <a:pt x="1675402" y="171058"/>
                </a:lnTo>
                <a:lnTo>
                  <a:pt x="1732560" y="208137"/>
                </a:lnTo>
                <a:lnTo>
                  <a:pt x="1785513" y="248159"/>
                </a:lnTo>
                <a:lnTo>
                  <a:pt x="1834002" y="290943"/>
                </a:lnTo>
                <a:lnTo>
                  <a:pt x="1877765" y="336306"/>
                </a:lnTo>
                <a:lnTo>
                  <a:pt x="1916540" y="384064"/>
                </a:lnTo>
                <a:lnTo>
                  <a:pt x="1950066" y="434036"/>
                </a:lnTo>
                <a:lnTo>
                  <a:pt x="1978083" y="486038"/>
                </a:lnTo>
                <a:lnTo>
                  <a:pt x="2000328" y="539887"/>
                </a:lnTo>
                <a:lnTo>
                  <a:pt x="2016541" y="595401"/>
                </a:lnTo>
                <a:lnTo>
                  <a:pt x="2026461" y="652397"/>
                </a:lnTo>
                <a:lnTo>
                  <a:pt x="2029825" y="710692"/>
                </a:lnTo>
                <a:lnTo>
                  <a:pt x="2026461" y="768986"/>
                </a:lnTo>
                <a:lnTo>
                  <a:pt x="2016541" y="825982"/>
                </a:lnTo>
                <a:lnTo>
                  <a:pt x="2000328" y="881496"/>
                </a:lnTo>
                <a:lnTo>
                  <a:pt x="1978083" y="935345"/>
                </a:lnTo>
                <a:lnTo>
                  <a:pt x="1950066" y="987347"/>
                </a:lnTo>
                <a:lnTo>
                  <a:pt x="1916540" y="1037319"/>
                </a:lnTo>
                <a:lnTo>
                  <a:pt x="1877765" y="1085077"/>
                </a:lnTo>
                <a:lnTo>
                  <a:pt x="1834002" y="1130440"/>
                </a:lnTo>
                <a:lnTo>
                  <a:pt x="1785513" y="1173224"/>
                </a:lnTo>
                <a:lnTo>
                  <a:pt x="1732560" y="1213246"/>
                </a:lnTo>
                <a:lnTo>
                  <a:pt x="1675402" y="1250325"/>
                </a:lnTo>
                <a:lnTo>
                  <a:pt x="1614302" y="1284276"/>
                </a:lnTo>
                <a:lnTo>
                  <a:pt x="1549520" y="1314918"/>
                </a:lnTo>
                <a:lnTo>
                  <a:pt x="1481319" y="1342067"/>
                </a:lnTo>
                <a:lnTo>
                  <a:pt x="1409959" y="1365541"/>
                </a:lnTo>
                <a:lnTo>
                  <a:pt x="1335701" y="1385157"/>
                </a:lnTo>
                <a:lnTo>
                  <a:pt x="1258806" y="1400732"/>
                </a:lnTo>
                <a:lnTo>
                  <a:pt x="1179537" y="1412083"/>
                </a:lnTo>
                <a:lnTo>
                  <a:pt x="1098153" y="1419028"/>
                </a:lnTo>
                <a:lnTo>
                  <a:pt x="1014917" y="1421383"/>
                </a:lnTo>
                <a:lnTo>
                  <a:pt x="931678" y="1419028"/>
                </a:lnTo>
                <a:lnTo>
                  <a:pt x="850292" y="1412083"/>
                </a:lnTo>
                <a:lnTo>
                  <a:pt x="771020" y="1400732"/>
                </a:lnTo>
                <a:lnTo>
                  <a:pt x="694124" y="1385157"/>
                </a:lnTo>
                <a:lnTo>
                  <a:pt x="619864" y="1365541"/>
                </a:lnTo>
                <a:lnTo>
                  <a:pt x="548503" y="1342067"/>
                </a:lnTo>
                <a:lnTo>
                  <a:pt x="480300" y="1314918"/>
                </a:lnTo>
                <a:lnTo>
                  <a:pt x="415519" y="1284276"/>
                </a:lnTo>
                <a:lnTo>
                  <a:pt x="354418" y="1250325"/>
                </a:lnTo>
                <a:lnTo>
                  <a:pt x="297261" y="1213246"/>
                </a:lnTo>
                <a:lnTo>
                  <a:pt x="244307" y="1173224"/>
                </a:lnTo>
                <a:lnTo>
                  <a:pt x="195819" y="1130440"/>
                </a:lnTo>
                <a:lnTo>
                  <a:pt x="152057" y="1085077"/>
                </a:lnTo>
                <a:lnTo>
                  <a:pt x="113282" y="1037319"/>
                </a:lnTo>
                <a:lnTo>
                  <a:pt x="79756" y="987347"/>
                </a:lnTo>
                <a:lnTo>
                  <a:pt x="51740" y="935345"/>
                </a:lnTo>
                <a:lnTo>
                  <a:pt x="29496" y="881496"/>
                </a:lnTo>
                <a:lnTo>
                  <a:pt x="13283" y="825982"/>
                </a:lnTo>
                <a:lnTo>
                  <a:pt x="3364" y="768986"/>
                </a:lnTo>
                <a:lnTo>
                  <a:pt x="0" y="710692"/>
                </a:lnTo>
                <a:close/>
              </a:path>
            </a:pathLst>
          </a:custGeom>
          <a:ln w="25400">
            <a:solidFill>
              <a:srgbClr val="385D89"/>
            </a:solidFill>
          </a:ln>
        </p:spPr>
        <p:txBody>
          <a:bodyPr wrap="square" lIns="0" tIns="0" rIns="0" bIns="0" rtlCol="0">
            <a:noAutofit/>
          </a:bodyPr>
          <a:lstStyle/>
          <a:p>
            <a:endParaRPr/>
          </a:p>
        </p:txBody>
      </p:sp>
      <p:sp>
        <p:nvSpPr>
          <p:cNvPr id="16" name="object 16"/>
          <p:cNvSpPr txBox="1"/>
          <p:nvPr/>
        </p:nvSpPr>
        <p:spPr>
          <a:xfrm>
            <a:off x="682702" y="3019805"/>
            <a:ext cx="1225550" cy="1311275"/>
          </a:xfrm>
          <a:prstGeom prst="rect">
            <a:avLst/>
          </a:prstGeom>
        </p:spPr>
        <p:txBody>
          <a:bodyPr vert="horz" wrap="square" lIns="0" tIns="0" rIns="0" bIns="0" rtlCol="0">
            <a:noAutofit/>
          </a:bodyPr>
          <a:lstStyle/>
          <a:p>
            <a:pPr marL="12700" marR="12700" indent="-1905" algn="ctr">
              <a:lnSpc>
                <a:spcPct val="100000"/>
              </a:lnSpc>
            </a:pPr>
            <a:r>
              <a:rPr sz="2800" b="1" spc="-15" dirty="0">
                <a:solidFill>
                  <a:srgbClr val="FFFFFF"/>
                </a:solidFill>
                <a:latin typeface="Calibri"/>
                <a:cs typeface="Calibri"/>
              </a:rPr>
              <a:t>School Building C</a:t>
            </a:r>
            <a:r>
              <a:rPr sz="2800" b="1" spc="-50" dirty="0">
                <a:solidFill>
                  <a:srgbClr val="FFFFFF"/>
                </a:solidFill>
                <a:latin typeface="Calibri"/>
                <a:cs typeface="Calibri"/>
              </a:rPr>
              <a:t>m</a:t>
            </a:r>
            <a:r>
              <a:rPr sz="2800" b="1" spc="-45" dirty="0">
                <a:solidFill>
                  <a:srgbClr val="FFFFFF"/>
                </a:solidFill>
                <a:latin typeface="Calibri"/>
                <a:cs typeface="Calibri"/>
              </a:rPr>
              <a:t>t</a:t>
            </a:r>
            <a:r>
              <a:rPr sz="2800" b="1" spc="-15" dirty="0">
                <a:solidFill>
                  <a:srgbClr val="FFFFFF"/>
                </a:solidFill>
                <a:latin typeface="Calibri"/>
                <a:cs typeface="Calibri"/>
              </a:rPr>
              <a:t>e</a:t>
            </a:r>
            <a:endParaRPr sz="2800" dirty="0">
              <a:latin typeface="Calibri"/>
              <a:cs typeface="Calibri"/>
            </a:endParaRPr>
          </a:p>
        </p:txBody>
      </p:sp>
      <p:sp>
        <p:nvSpPr>
          <p:cNvPr id="17" name="object 17"/>
          <p:cNvSpPr txBox="1">
            <a:spLocks noGrp="1"/>
          </p:cNvSpPr>
          <p:nvPr>
            <p:ph type="title"/>
          </p:nvPr>
        </p:nvSpPr>
        <p:spPr>
          <a:xfrm>
            <a:off x="2351407" y="154534"/>
            <a:ext cx="4430393" cy="768796"/>
          </a:xfrm>
          <a:prstGeom prst="rect">
            <a:avLst/>
          </a:prstGeom>
        </p:spPr>
        <p:txBody>
          <a:bodyPr vert="horz" wrap="square" lIns="0" tIns="0" rIns="0" bIns="0" rtlCol="0">
            <a:noAutofit/>
          </a:bodyPr>
          <a:lstStyle/>
          <a:p>
            <a:pPr marR="12700" algn="ctr">
              <a:lnSpc>
                <a:spcPct val="100099"/>
              </a:lnSpc>
            </a:pPr>
            <a:r>
              <a:rPr kumimoji="0" lang="en-US" sz="2800" b="1" i="0" u="none" strike="noStrike" kern="0" cap="none" spc="0" normalizeH="0" baseline="0" noProof="0" dirty="0">
                <a:ln>
                  <a:noFill/>
                </a:ln>
                <a:solidFill>
                  <a:schemeClr val="tx1"/>
                </a:solidFill>
                <a:effectLst/>
                <a:uLnTx/>
                <a:uFillTx/>
                <a:latin typeface="Calibri"/>
                <a:cs typeface="Calibri"/>
              </a:rPr>
              <a:t>Selecti</a:t>
            </a:r>
            <a:r>
              <a:rPr kumimoji="0" lang="en-US" sz="2800" b="1" i="0" u="none" strike="noStrike" kern="0" cap="none" spc="5" normalizeH="0" baseline="0" noProof="0" dirty="0">
                <a:ln>
                  <a:noFill/>
                </a:ln>
                <a:solidFill>
                  <a:schemeClr val="tx1"/>
                </a:solidFill>
                <a:effectLst/>
                <a:uLnTx/>
                <a:uFillTx/>
                <a:latin typeface="Calibri"/>
                <a:cs typeface="Calibri"/>
              </a:rPr>
              <a:t>o</a:t>
            </a:r>
            <a:r>
              <a:rPr kumimoji="0" lang="en-US" sz="2800" b="1" i="0" u="none" strike="noStrike" kern="0" cap="none" spc="0" normalizeH="0" baseline="0" noProof="0" dirty="0">
                <a:ln>
                  <a:noFill/>
                </a:ln>
                <a:solidFill>
                  <a:schemeClr val="tx1"/>
                </a:solidFill>
                <a:effectLst/>
                <a:uLnTx/>
                <a:uFillTx/>
                <a:latin typeface="Calibri"/>
                <a:cs typeface="Calibri"/>
              </a:rPr>
              <a:t>n</a:t>
            </a:r>
            <a:r>
              <a:rPr kumimoji="0" lang="en-US" sz="2800" b="1" i="0" u="none" strike="noStrike" kern="0" cap="none" spc="-15" normalizeH="0" baseline="0" noProof="0" dirty="0">
                <a:ln>
                  <a:noFill/>
                </a:ln>
                <a:solidFill>
                  <a:schemeClr val="tx1"/>
                </a:solidFill>
                <a:effectLst/>
                <a:uLnTx/>
                <a:uFillTx/>
                <a:latin typeface="Calibri"/>
                <a:cs typeface="Calibri"/>
              </a:rPr>
              <a:t> </a:t>
            </a:r>
            <a:r>
              <a:rPr kumimoji="0" lang="en-US" sz="2800" b="1" i="0" u="none" strike="noStrike" kern="0" cap="none" spc="0" normalizeH="0" baseline="0" noProof="0" dirty="0">
                <a:ln>
                  <a:noFill/>
                </a:ln>
                <a:solidFill>
                  <a:schemeClr val="tx1"/>
                </a:solidFill>
                <a:effectLst/>
                <a:uLnTx/>
                <a:uFillTx/>
                <a:latin typeface="Calibri"/>
                <a:cs typeface="Calibri"/>
              </a:rPr>
              <a:t>of </a:t>
            </a:r>
            <a:br>
              <a:rPr kumimoji="0" lang="en-US" sz="2800" b="1" i="0" u="none" strike="noStrike" kern="0" cap="none" spc="0" normalizeH="0" baseline="0" noProof="0" dirty="0">
                <a:ln>
                  <a:noFill/>
                </a:ln>
                <a:solidFill>
                  <a:schemeClr val="tx1"/>
                </a:solidFill>
                <a:effectLst/>
                <a:uLnTx/>
                <a:uFillTx/>
                <a:latin typeface="Calibri"/>
                <a:cs typeface="Calibri"/>
              </a:rPr>
            </a:br>
            <a:r>
              <a:rPr kumimoji="0" lang="en-US" sz="2800" b="1" i="0" u="none" strike="noStrike" kern="0" cap="none" spc="0" normalizeH="0" baseline="0" noProof="0" dirty="0">
                <a:ln>
                  <a:noFill/>
                </a:ln>
                <a:solidFill>
                  <a:schemeClr val="tx1"/>
                </a:solidFill>
                <a:effectLst/>
                <a:uLnTx/>
                <a:uFillTx/>
                <a:latin typeface="Calibri"/>
                <a:cs typeface="Calibri"/>
              </a:rPr>
              <a:t>Designer</a:t>
            </a:r>
            <a:endParaRPr sz="2800" dirty="0">
              <a:solidFill>
                <a:schemeClr val="tx1"/>
              </a:solidFill>
              <a:latin typeface="Calibri"/>
              <a:cs typeface="Calibri"/>
            </a:endParaRPr>
          </a:p>
        </p:txBody>
      </p:sp>
      <p:sp>
        <p:nvSpPr>
          <p:cNvPr id="18" name="object 18"/>
          <p:cNvSpPr/>
          <p:nvPr/>
        </p:nvSpPr>
        <p:spPr>
          <a:xfrm>
            <a:off x="2379727" y="3440176"/>
            <a:ext cx="978407" cy="484631"/>
          </a:xfrm>
          <a:custGeom>
            <a:avLst/>
            <a:gdLst/>
            <a:ahLst/>
            <a:cxnLst/>
            <a:rect l="l" t="t" r="r" b="b"/>
            <a:pathLst>
              <a:path w="978407" h="484631">
                <a:moveTo>
                  <a:pt x="736092" y="0"/>
                </a:moveTo>
                <a:lnTo>
                  <a:pt x="736092" y="121158"/>
                </a:lnTo>
                <a:lnTo>
                  <a:pt x="0" y="121158"/>
                </a:lnTo>
                <a:lnTo>
                  <a:pt x="0" y="363474"/>
                </a:lnTo>
                <a:lnTo>
                  <a:pt x="736092" y="363474"/>
                </a:lnTo>
                <a:lnTo>
                  <a:pt x="736092" y="484631"/>
                </a:lnTo>
                <a:lnTo>
                  <a:pt x="978407" y="242316"/>
                </a:lnTo>
                <a:lnTo>
                  <a:pt x="736092" y="0"/>
                </a:lnTo>
                <a:close/>
              </a:path>
            </a:pathLst>
          </a:custGeom>
          <a:solidFill>
            <a:srgbClr val="4F81BC"/>
          </a:solidFill>
        </p:spPr>
        <p:txBody>
          <a:bodyPr wrap="square" lIns="0" tIns="0" rIns="0" bIns="0" rtlCol="0">
            <a:noAutofit/>
          </a:bodyPr>
          <a:lstStyle/>
          <a:p>
            <a:endParaRPr/>
          </a:p>
        </p:txBody>
      </p:sp>
      <p:sp>
        <p:nvSpPr>
          <p:cNvPr id="19" name="object 19"/>
          <p:cNvSpPr/>
          <p:nvPr/>
        </p:nvSpPr>
        <p:spPr>
          <a:xfrm>
            <a:off x="2379727" y="3440176"/>
            <a:ext cx="978407" cy="484631"/>
          </a:xfrm>
          <a:custGeom>
            <a:avLst/>
            <a:gdLst/>
            <a:ahLst/>
            <a:cxnLst/>
            <a:rect l="l" t="t" r="r" b="b"/>
            <a:pathLst>
              <a:path w="978407" h="484631">
                <a:moveTo>
                  <a:pt x="0" y="121158"/>
                </a:moveTo>
                <a:lnTo>
                  <a:pt x="736092" y="121158"/>
                </a:lnTo>
                <a:lnTo>
                  <a:pt x="736092" y="0"/>
                </a:lnTo>
                <a:lnTo>
                  <a:pt x="978407" y="242316"/>
                </a:lnTo>
                <a:lnTo>
                  <a:pt x="736092" y="484631"/>
                </a:lnTo>
                <a:lnTo>
                  <a:pt x="736092" y="363474"/>
                </a:lnTo>
                <a:lnTo>
                  <a:pt x="0" y="363474"/>
                </a:lnTo>
                <a:lnTo>
                  <a:pt x="0" y="121158"/>
                </a:lnTo>
                <a:close/>
              </a:path>
            </a:pathLst>
          </a:custGeom>
          <a:ln w="25400">
            <a:solidFill>
              <a:srgbClr val="385D89"/>
            </a:solidFill>
          </a:ln>
        </p:spPr>
        <p:txBody>
          <a:bodyPr wrap="square" lIns="0" tIns="0" rIns="0" bIns="0" rtlCol="0">
            <a:noAutofit/>
          </a:bodyPr>
          <a:lstStyle/>
          <a:p>
            <a:endParaRPr/>
          </a:p>
        </p:txBody>
      </p:sp>
      <p:sp>
        <p:nvSpPr>
          <p:cNvPr id="20" name="object 20"/>
          <p:cNvSpPr/>
          <p:nvPr/>
        </p:nvSpPr>
        <p:spPr>
          <a:xfrm>
            <a:off x="5697473" y="3336035"/>
            <a:ext cx="1028700" cy="484631"/>
          </a:xfrm>
          <a:custGeom>
            <a:avLst/>
            <a:gdLst/>
            <a:ahLst/>
            <a:cxnLst/>
            <a:rect l="l" t="t" r="r" b="b"/>
            <a:pathLst>
              <a:path w="1143000" h="484631">
                <a:moveTo>
                  <a:pt x="900684" y="0"/>
                </a:moveTo>
                <a:lnTo>
                  <a:pt x="900684" y="121158"/>
                </a:lnTo>
                <a:lnTo>
                  <a:pt x="0" y="121158"/>
                </a:lnTo>
                <a:lnTo>
                  <a:pt x="0" y="363474"/>
                </a:lnTo>
                <a:lnTo>
                  <a:pt x="900684" y="363474"/>
                </a:lnTo>
                <a:lnTo>
                  <a:pt x="900684" y="484631"/>
                </a:lnTo>
                <a:lnTo>
                  <a:pt x="1143000" y="242315"/>
                </a:lnTo>
                <a:lnTo>
                  <a:pt x="900684" y="0"/>
                </a:lnTo>
                <a:close/>
              </a:path>
            </a:pathLst>
          </a:custGeom>
          <a:solidFill>
            <a:srgbClr val="4F81BC"/>
          </a:solidFill>
        </p:spPr>
        <p:txBody>
          <a:bodyPr wrap="square" lIns="0" tIns="0" rIns="0" bIns="0" rtlCol="0">
            <a:noAutofit/>
          </a:bodyPr>
          <a:lstStyle/>
          <a:p>
            <a:endParaRPr/>
          </a:p>
        </p:txBody>
      </p:sp>
      <p:sp>
        <p:nvSpPr>
          <p:cNvPr id="21" name="object 21"/>
          <p:cNvSpPr/>
          <p:nvPr/>
        </p:nvSpPr>
        <p:spPr>
          <a:xfrm>
            <a:off x="5697473" y="3336035"/>
            <a:ext cx="1028700" cy="484631"/>
          </a:xfrm>
          <a:custGeom>
            <a:avLst/>
            <a:gdLst/>
            <a:ahLst/>
            <a:cxnLst/>
            <a:rect l="l" t="t" r="r" b="b"/>
            <a:pathLst>
              <a:path w="1143000" h="484631">
                <a:moveTo>
                  <a:pt x="0" y="121158"/>
                </a:moveTo>
                <a:lnTo>
                  <a:pt x="900684" y="121158"/>
                </a:lnTo>
                <a:lnTo>
                  <a:pt x="900684" y="0"/>
                </a:lnTo>
                <a:lnTo>
                  <a:pt x="1143000" y="242315"/>
                </a:lnTo>
                <a:lnTo>
                  <a:pt x="900684" y="484631"/>
                </a:lnTo>
                <a:lnTo>
                  <a:pt x="900684" y="363474"/>
                </a:lnTo>
                <a:lnTo>
                  <a:pt x="0" y="363474"/>
                </a:lnTo>
                <a:lnTo>
                  <a:pt x="0" y="121158"/>
                </a:lnTo>
                <a:close/>
              </a:path>
            </a:pathLst>
          </a:custGeom>
          <a:ln w="25399">
            <a:solidFill>
              <a:srgbClr val="385D89"/>
            </a:solidFill>
          </a:ln>
        </p:spPr>
        <p:txBody>
          <a:bodyPr wrap="square" lIns="0" tIns="0" rIns="0" bIns="0" rtlCol="0">
            <a:noAutofit/>
          </a:bodyPr>
          <a:lstStyle/>
          <a:p>
            <a:endParaRPr/>
          </a:p>
        </p:txBody>
      </p:sp>
      <p:sp>
        <p:nvSpPr>
          <p:cNvPr id="22" name="object 22"/>
          <p:cNvSpPr/>
          <p:nvPr/>
        </p:nvSpPr>
        <p:spPr>
          <a:xfrm flipH="1">
            <a:off x="5515737" y="2486914"/>
            <a:ext cx="427863" cy="484886"/>
          </a:xfrm>
          <a:custGeom>
            <a:avLst/>
            <a:gdLst/>
            <a:ahLst/>
            <a:cxnLst/>
            <a:rect l="l" t="t" r="r" b="b"/>
            <a:pathLst>
              <a:path w="457200" h="953262">
                <a:moveTo>
                  <a:pt x="0" y="0"/>
                </a:moveTo>
                <a:lnTo>
                  <a:pt x="457200" y="953262"/>
                </a:lnTo>
              </a:path>
            </a:pathLst>
          </a:custGeom>
          <a:ln w="38100">
            <a:solidFill>
              <a:srgbClr val="497DBA"/>
            </a:solidFill>
            <a:prstDash val="lgDash"/>
          </a:ln>
        </p:spPr>
        <p:txBody>
          <a:bodyPr wrap="square" lIns="0" tIns="0" rIns="0" bIns="0" rtlCol="0">
            <a:noAutofit/>
          </a:bodyPr>
          <a:lstStyle/>
          <a:p>
            <a:endParaRPr/>
          </a:p>
        </p:txBody>
      </p:sp>
      <p:sp>
        <p:nvSpPr>
          <p:cNvPr id="23" name="object 23"/>
          <p:cNvSpPr/>
          <p:nvPr/>
        </p:nvSpPr>
        <p:spPr>
          <a:xfrm flipH="1">
            <a:off x="5410200" y="4140562"/>
            <a:ext cx="309375" cy="736238"/>
          </a:xfrm>
          <a:custGeom>
            <a:avLst/>
            <a:gdLst/>
            <a:ahLst/>
            <a:cxnLst/>
            <a:rect l="l" t="t" r="r" b="b"/>
            <a:pathLst>
              <a:path w="720851" h="1118107">
                <a:moveTo>
                  <a:pt x="720851" y="0"/>
                </a:moveTo>
                <a:lnTo>
                  <a:pt x="0" y="1118108"/>
                </a:lnTo>
              </a:path>
            </a:pathLst>
          </a:custGeom>
          <a:ln w="38099">
            <a:solidFill>
              <a:srgbClr val="497DBA"/>
            </a:solidFill>
            <a:prstDash val="lgDash"/>
          </a:ln>
        </p:spPr>
        <p:txBody>
          <a:bodyPr wrap="square" lIns="0" tIns="0" rIns="0" bIns="0" rtlCol="0">
            <a:noAutofit/>
          </a:bodyPr>
          <a:lstStyle/>
          <a:p>
            <a:endParaRPr/>
          </a:p>
        </p:txBody>
      </p:sp>
      <p:sp>
        <p:nvSpPr>
          <p:cNvPr id="24" name="object 24"/>
          <p:cNvSpPr/>
          <p:nvPr/>
        </p:nvSpPr>
        <p:spPr>
          <a:xfrm>
            <a:off x="1066800" y="4876800"/>
            <a:ext cx="1981200" cy="1620012"/>
          </a:xfrm>
          <a:custGeom>
            <a:avLst/>
            <a:gdLst/>
            <a:ahLst/>
            <a:cxnLst/>
            <a:rect l="l" t="t" r="r" b="b"/>
            <a:pathLst>
              <a:path w="1981200" h="1620011">
                <a:moveTo>
                  <a:pt x="971169" y="0"/>
                </a:moveTo>
                <a:lnTo>
                  <a:pt x="0" y="1620012"/>
                </a:lnTo>
                <a:lnTo>
                  <a:pt x="1981200" y="1620012"/>
                </a:lnTo>
                <a:lnTo>
                  <a:pt x="971169" y="0"/>
                </a:lnTo>
                <a:close/>
              </a:path>
            </a:pathLst>
          </a:custGeom>
          <a:solidFill>
            <a:srgbClr val="585858"/>
          </a:solidFill>
        </p:spPr>
        <p:txBody>
          <a:bodyPr wrap="square" lIns="0" tIns="0" rIns="0" bIns="0" rtlCol="0">
            <a:noAutofit/>
          </a:bodyPr>
          <a:lstStyle/>
          <a:p>
            <a:endParaRPr/>
          </a:p>
        </p:txBody>
      </p:sp>
      <p:sp>
        <p:nvSpPr>
          <p:cNvPr id="25" name="object 25"/>
          <p:cNvSpPr/>
          <p:nvPr/>
        </p:nvSpPr>
        <p:spPr>
          <a:xfrm>
            <a:off x="1066800" y="4876800"/>
            <a:ext cx="1981200" cy="1620012"/>
          </a:xfrm>
          <a:custGeom>
            <a:avLst/>
            <a:gdLst/>
            <a:ahLst/>
            <a:cxnLst/>
            <a:rect l="l" t="t" r="r" b="b"/>
            <a:pathLst>
              <a:path w="1981200" h="1620011">
                <a:moveTo>
                  <a:pt x="0" y="1620012"/>
                </a:moveTo>
                <a:lnTo>
                  <a:pt x="971169" y="0"/>
                </a:lnTo>
                <a:lnTo>
                  <a:pt x="1981200" y="1620012"/>
                </a:lnTo>
                <a:lnTo>
                  <a:pt x="0" y="1620012"/>
                </a:lnTo>
                <a:close/>
              </a:path>
            </a:pathLst>
          </a:custGeom>
          <a:ln w="25400">
            <a:solidFill>
              <a:srgbClr val="385D89"/>
            </a:solidFill>
          </a:ln>
        </p:spPr>
        <p:txBody>
          <a:bodyPr wrap="square" lIns="0" tIns="0" rIns="0" bIns="0" rtlCol="0">
            <a:noAutofit/>
          </a:bodyPr>
          <a:lstStyle/>
          <a:p>
            <a:endParaRPr/>
          </a:p>
        </p:txBody>
      </p:sp>
      <p:sp>
        <p:nvSpPr>
          <p:cNvPr id="26" name="object 26"/>
          <p:cNvSpPr txBox="1"/>
          <p:nvPr/>
        </p:nvSpPr>
        <p:spPr>
          <a:xfrm>
            <a:off x="1679194" y="5714796"/>
            <a:ext cx="735965" cy="754380"/>
          </a:xfrm>
          <a:prstGeom prst="rect">
            <a:avLst/>
          </a:prstGeom>
        </p:spPr>
        <p:txBody>
          <a:bodyPr vert="horz" wrap="square" lIns="0" tIns="0" rIns="0" bIns="0" rtlCol="0">
            <a:noAutofit/>
          </a:bodyPr>
          <a:lstStyle/>
          <a:p>
            <a:pPr marL="12700" marR="12700" indent="-635" algn="ctr">
              <a:lnSpc>
                <a:spcPct val="100000"/>
              </a:lnSpc>
            </a:pPr>
            <a:r>
              <a:rPr sz="1600" b="1" spc="-70" dirty="0">
                <a:solidFill>
                  <a:srgbClr val="FFFFFF"/>
                </a:solidFill>
                <a:latin typeface="Calibri"/>
                <a:cs typeface="Calibri"/>
              </a:rPr>
              <a:t>W</a:t>
            </a:r>
            <a:r>
              <a:rPr sz="1600" b="1" spc="-10" dirty="0">
                <a:solidFill>
                  <a:srgbClr val="FFFFFF"/>
                </a:solidFill>
                <a:latin typeface="Calibri"/>
                <a:cs typeface="Calibri"/>
              </a:rPr>
              <a:t>orking G</a:t>
            </a:r>
            <a:r>
              <a:rPr sz="1600" b="1" spc="-35" dirty="0">
                <a:solidFill>
                  <a:srgbClr val="FFFFFF"/>
                </a:solidFill>
                <a:latin typeface="Calibri"/>
                <a:cs typeface="Calibri"/>
              </a:rPr>
              <a:t>r</a:t>
            </a:r>
            <a:r>
              <a:rPr sz="1600" b="1" spc="-10" dirty="0">
                <a:solidFill>
                  <a:srgbClr val="FFFFFF"/>
                </a:solidFill>
                <a:latin typeface="Calibri"/>
                <a:cs typeface="Calibri"/>
              </a:rPr>
              <a:t>o</a:t>
            </a:r>
            <a:r>
              <a:rPr sz="1600" b="1" spc="-15" dirty="0">
                <a:solidFill>
                  <a:srgbClr val="FFFFFF"/>
                </a:solidFill>
                <a:latin typeface="Calibri"/>
                <a:cs typeface="Calibri"/>
              </a:rPr>
              <a:t>u</a:t>
            </a:r>
            <a:r>
              <a:rPr sz="1600" b="1" spc="-10" dirty="0">
                <a:solidFill>
                  <a:srgbClr val="FFFFFF"/>
                </a:solidFill>
                <a:latin typeface="Calibri"/>
                <a:cs typeface="Calibri"/>
              </a:rPr>
              <a:t>p</a:t>
            </a:r>
            <a:endParaRPr sz="1600" dirty="0">
              <a:latin typeface="Calibri"/>
              <a:cs typeface="Calibri"/>
            </a:endParaRPr>
          </a:p>
        </p:txBody>
      </p:sp>
      <p:sp>
        <p:nvSpPr>
          <p:cNvPr id="27" name="object 27"/>
          <p:cNvSpPr/>
          <p:nvPr/>
        </p:nvSpPr>
        <p:spPr>
          <a:xfrm>
            <a:off x="2622805" y="4572000"/>
            <a:ext cx="1339596" cy="1295400"/>
          </a:xfrm>
          <a:custGeom>
            <a:avLst/>
            <a:gdLst/>
            <a:ahLst/>
            <a:cxnLst/>
            <a:rect l="l" t="t" r="r" b="b"/>
            <a:pathLst>
              <a:path w="1393698" h="1219200">
                <a:moveTo>
                  <a:pt x="0" y="1219200"/>
                </a:moveTo>
                <a:lnTo>
                  <a:pt x="1393697" y="0"/>
                </a:lnTo>
              </a:path>
            </a:pathLst>
          </a:custGeom>
          <a:ln w="38100">
            <a:solidFill>
              <a:srgbClr val="497DBA"/>
            </a:solidFill>
            <a:prstDash val="lgDash"/>
          </a:ln>
        </p:spPr>
        <p:txBody>
          <a:bodyPr wrap="square" lIns="0" tIns="0" rIns="0" bIns="0" rtlCol="0">
            <a:noAutofit/>
          </a:bodyPr>
          <a:lstStyle/>
          <a:p>
            <a:endParaRPr/>
          </a:p>
        </p:txBody>
      </p:sp>
      <p:sp>
        <p:nvSpPr>
          <p:cNvPr id="28" name="object 28"/>
          <p:cNvSpPr/>
          <p:nvPr/>
        </p:nvSpPr>
        <p:spPr>
          <a:xfrm>
            <a:off x="838200" y="4316983"/>
            <a:ext cx="764794" cy="1244409"/>
          </a:xfrm>
          <a:custGeom>
            <a:avLst/>
            <a:gdLst/>
            <a:ahLst/>
            <a:cxnLst/>
            <a:rect l="l" t="t" r="r" b="b"/>
            <a:pathLst>
              <a:path w="1219184" h="1244409">
                <a:moveTo>
                  <a:pt x="0" y="0"/>
                </a:moveTo>
                <a:lnTo>
                  <a:pt x="1219184" y="1244409"/>
                </a:lnTo>
              </a:path>
            </a:pathLst>
          </a:custGeom>
          <a:ln w="38100">
            <a:solidFill>
              <a:srgbClr val="497DBA"/>
            </a:solidFill>
            <a:prstDash val="lgDash"/>
          </a:ln>
        </p:spPr>
        <p:txBody>
          <a:bodyPr wrap="square" lIns="0" tIns="0" rIns="0" bIns="0" rtlCol="0">
            <a:noAutofit/>
          </a:bodyPr>
          <a:lstStyle/>
          <a:p>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955" y="2592291"/>
            <a:ext cx="2017713" cy="1598709"/>
          </a:xfrm>
          <a:prstGeom prst="rect">
            <a:avLst/>
          </a:prstGeom>
          <a:solidFill>
            <a:schemeClr val="bg1"/>
          </a:solidFill>
          <a:ln>
            <a:noFill/>
          </a:ln>
          <a:effectLst/>
        </p:spPr>
      </p:pic>
      <p:sp>
        <p:nvSpPr>
          <p:cNvPr id="29" name="Rectangle 28"/>
          <p:cNvSpPr/>
          <p:nvPr/>
        </p:nvSpPr>
        <p:spPr>
          <a:xfrm>
            <a:off x="6746955" y="2590800"/>
            <a:ext cx="2017713" cy="1508105"/>
          </a:xfrm>
          <a:prstGeom prst="rect">
            <a:avLst/>
          </a:prstGeom>
        </p:spPr>
        <p:txBody>
          <a:bodyPr wrap="square">
            <a:spAutoFit/>
          </a:bodyPr>
          <a:lstStyle/>
          <a:p>
            <a:pPr algn="ctr"/>
            <a:r>
              <a:rPr lang="en-US" sz="2800" b="1" dirty="0"/>
              <a:t>Executive Office</a:t>
            </a:r>
          </a:p>
          <a:p>
            <a:pPr algn="ctr"/>
            <a:r>
              <a:rPr lang="en-US" dirty="0"/>
              <a:t>Selects &amp; Negotiates</a:t>
            </a:r>
          </a:p>
        </p:txBody>
      </p:sp>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1066800"/>
            <a:ext cx="9229726"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29">
            <a:extLst>
              <a:ext uri="{FF2B5EF4-FFF2-40B4-BE49-F238E27FC236}">
                <a16:creationId xmlns:a16="http://schemas.microsoft.com/office/drawing/2014/main" id="{480F0E56-2942-4805-9359-EB70983489EB}"/>
              </a:ext>
            </a:extLst>
          </p:cNvPr>
          <p:cNvSpPr txBox="1"/>
          <p:nvPr/>
        </p:nvSpPr>
        <p:spPr>
          <a:xfrm>
            <a:off x="7010400" y="99752"/>
            <a:ext cx="198119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HORACE MANN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SCHOOL BUILDING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COMMITTEE </a:t>
            </a:r>
          </a:p>
        </p:txBody>
      </p:sp>
    </p:spTree>
    <p:extLst>
      <p:ext uri="{BB962C8B-B14F-4D97-AF65-F5344CB8AC3E}">
        <p14:creationId xmlns:p14="http://schemas.microsoft.com/office/powerpoint/2010/main" val="1721702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3274</TotalTime>
  <Words>1718</Words>
  <Application>Microsoft Office PowerPoint</Application>
  <PresentationFormat>On-screen Show (4:3)</PresentationFormat>
  <Paragraphs>402</Paragraphs>
  <Slides>33</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Century Gothic</vt:lpstr>
      <vt:lpstr>Office Theme</vt:lpstr>
      <vt:lpstr>PowerPoint Presentation</vt:lpstr>
      <vt:lpstr>PowerPoint Presentation</vt:lpstr>
      <vt:lpstr>PowerPoint Presentation</vt:lpstr>
      <vt:lpstr>Project Process  Overview</vt:lpstr>
      <vt:lpstr>Project Process  Overview</vt:lpstr>
      <vt:lpstr>Project Process  Overview</vt:lpstr>
      <vt:lpstr>Preliminary Project  Timeline </vt:lpstr>
      <vt:lpstr>PowerPoint Presentation</vt:lpstr>
      <vt:lpstr>PowerPoint Presentation</vt:lpstr>
      <vt:lpstr>Working Group Versus School Building Committee</vt:lpstr>
      <vt:lpstr>Project Process  Overview</vt:lpstr>
      <vt:lpstr>PowerPoint Presentation</vt:lpstr>
      <vt:lpstr>PowerPoint Presentation</vt:lpstr>
      <vt:lpstr>Work to Date Summary  </vt:lpstr>
      <vt:lpstr>Work to Date Summary Cont.  </vt:lpstr>
      <vt:lpstr>PowerPoint Presentation</vt:lpstr>
      <vt:lpstr>PowerPoint Presentation</vt:lpstr>
      <vt:lpstr>PowerPoint Presentation</vt:lpstr>
      <vt:lpstr>Existing Conditions Versus MSBA Guidelines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Feasibility Meeting and Milestone Dates </vt:lpstr>
      <vt:lpstr>Next Steps Questions &amp; Answers </vt:lpstr>
      <vt:lpstr>PowerPoint Presentation</vt:lpstr>
      <vt:lpstr>PowerPoint Presentation</vt:lpstr>
      <vt:lpstr>PowerPoint Presentation</vt:lpstr>
      <vt:lpstr>Selection of  Designer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avalcarce</dc:creator>
  <cp:lastModifiedBy>Alejandro M. Valcarce</cp:lastModifiedBy>
  <cp:revision>271</cp:revision>
  <cp:lastPrinted>2014-04-11T14:58:01Z</cp:lastPrinted>
  <dcterms:created xsi:type="dcterms:W3CDTF">2014-04-04T11:55:21Z</dcterms:created>
  <dcterms:modified xsi:type="dcterms:W3CDTF">2022-01-22T13:58:26Z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2012-04-11T00:00:00Z</vt:filetime>
  </property>
  <property fmtid="{D5CDD505-2E9C-101B-9397-08002B2CF9AE}" pid="3" name="LastSaved">
    <vt:filetime>2014-04-04T00:00:00Z</vt:filetime>
  </property>
</Properties>
</file>