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7" r:id="rId1"/>
  </p:sldMasterIdLst>
  <p:notesMasterIdLst>
    <p:notesMasterId r:id="rId12"/>
  </p:notesMasterIdLst>
  <p:handoutMasterIdLst>
    <p:handoutMasterId r:id="rId13"/>
  </p:handoutMasterIdLst>
  <p:sldIdLst>
    <p:sldId id="356" r:id="rId2"/>
    <p:sldId id="338" r:id="rId3"/>
    <p:sldId id="344" r:id="rId4"/>
    <p:sldId id="369" r:id="rId5"/>
    <p:sldId id="371" r:id="rId6"/>
    <p:sldId id="361" r:id="rId7"/>
    <p:sldId id="362" r:id="rId8"/>
    <p:sldId id="347" r:id="rId9"/>
    <p:sldId id="350" r:id="rId10"/>
    <p:sldId id="368" r:id="rId11"/>
  </p:sldIdLst>
  <p:sldSz cx="9144000" cy="6858000" type="screen4x3"/>
  <p:notesSz cx="7053263" cy="9309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mageBuild" initials="I" lastIdx="0" clrIdx="0">
    <p:extLst>
      <p:ext uri="{19B8F6BF-5375-455C-9EA6-DF929625EA0E}">
        <p15:presenceInfo xmlns:p15="http://schemas.microsoft.com/office/powerpoint/2012/main" userId="ImageBuil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497D"/>
    <a:srgbClr val="003366"/>
    <a:srgbClr val="666699"/>
    <a:srgbClr val="D0D8E8"/>
    <a:srgbClr val="E9EDF4"/>
    <a:srgbClr val="00B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405" autoAdjust="0"/>
  </p:normalViewPr>
  <p:slideViewPr>
    <p:cSldViewPr snapToGrid="0" snapToObjects="1">
      <p:cViewPr varScale="1">
        <p:scale>
          <a:sx n="91" d="100"/>
          <a:sy n="91" d="100"/>
        </p:scale>
        <p:origin x="276" y="9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1723"/>
    </p:cViewPr>
  </p:sorterViewPr>
  <p:notesViewPr>
    <p:cSldViewPr snapToGrid="0" snapToObjects="1">
      <p:cViewPr varScale="1">
        <p:scale>
          <a:sx n="65" d="100"/>
          <a:sy n="65" d="100"/>
        </p:scale>
        <p:origin x="2472" y="6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308" cy="465138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5361" y="0"/>
            <a:ext cx="3056308" cy="465138"/>
          </a:xfrm>
          <a:prstGeom prst="rect">
            <a:avLst/>
          </a:prstGeom>
        </p:spPr>
        <p:txBody>
          <a:bodyPr vert="horz" lIns="91427" tIns="45714" rIns="91427" bIns="45714" rtlCol="0"/>
          <a:lstStyle>
            <a:lvl1pPr algn="r">
              <a:defRPr sz="1200"/>
            </a:lvl1pPr>
          </a:lstStyle>
          <a:p>
            <a:fld id="{F3CF415F-F197-4378-B38B-0D5EED38834E}" type="datetimeFigureOut">
              <a:rPr lang="en-US" smtClean="0"/>
              <a:pPr/>
              <a:t>8/20/2018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56308" cy="465138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5361" y="8842375"/>
            <a:ext cx="3056308" cy="465138"/>
          </a:xfrm>
          <a:prstGeom prst="rect">
            <a:avLst/>
          </a:prstGeom>
        </p:spPr>
        <p:txBody>
          <a:bodyPr vert="horz" lIns="91427" tIns="45714" rIns="91427" bIns="45714" rtlCol="0" anchor="b"/>
          <a:lstStyle>
            <a:lvl1pPr algn="r">
              <a:defRPr sz="1200"/>
            </a:lvl1pPr>
          </a:lstStyle>
          <a:p>
            <a:fld id="{7D552FA9-BB0A-43C1-A554-DC478C1D01F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0474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056414" cy="465455"/>
          </a:xfrm>
          <a:prstGeom prst="rect">
            <a:avLst/>
          </a:prstGeom>
        </p:spPr>
        <p:txBody>
          <a:bodyPr vert="horz" lIns="93296" tIns="46649" rIns="93296" bIns="466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9" y="2"/>
            <a:ext cx="3056414" cy="465455"/>
          </a:xfrm>
          <a:prstGeom prst="rect">
            <a:avLst/>
          </a:prstGeom>
        </p:spPr>
        <p:txBody>
          <a:bodyPr vert="horz" lIns="93296" tIns="46649" rIns="93296" bIns="46649" rtlCol="0"/>
          <a:lstStyle>
            <a:lvl1pPr algn="r">
              <a:defRPr sz="1200"/>
            </a:lvl1pPr>
          </a:lstStyle>
          <a:p>
            <a:fld id="{9F34B82D-F548-224C-9B3B-7DE2392B53C3}" type="datetimeFigureOut">
              <a:rPr lang="en-US" smtClean="0"/>
              <a:pPr/>
              <a:t>8/20/2018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8563" y="698500"/>
            <a:ext cx="4656137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296" tIns="46649" rIns="93296" bIns="466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5"/>
            <a:ext cx="5642610" cy="4189095"/>
          </a:xfrm>
          <a:prstGeom prst="rect">
            <a:avLst/>
          </a:prstGeom>
        </p:spPr>
        <p:txBody>
          <a:bodyPr vert="horz" lIns="93296" tIns="46649" rIns="93296" bIns="4664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32"/>
            <a:ext cx="3056414" cy="465455"/>
          </a:xfrm>
          <a:prstGeom prst="rect">
            <a:avLst/>
          </a:prstGeom>
        </p:spPr>
        <p:txBody>
          <a:bodyPr vert="horz" lIns="93296" tIns="46649" rIns="93296" bIns="466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9" y="8842032"/>
            <a:ext cx="3056414" cy="465455"/>
          </a:xfrm>
          <a:prstGeom prst="rect">
            <a:avLst/>
          </a:prstGeom>
        </p:spPr>
        <p:txBody>
          <a:bodyPr vert="horz" lIns="93296" tIns="46649" rIns="93296" bIns="46649" rtlCol="0" anchor="b"/>
          <a:lstStyle>
            <a:lvl1pPr algn="r">
              <a:defRPr sz="1200"/>
            </a:lvl1pPr>
          </a:lstStyle>
          <a:p>
            <a:fld id="{C0AF1796-EA5C-BE43-A2FE-6223D651C90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6033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F1796-EA5C-BE43-A2FE-6223D651C908}" type="slidenum">
              <a:rPr lang="en-US" smtClean="0">
                <a:solidFill>
                  <a:prstClr val="black"/>
                </a:solidFill>
              </a:rPr>
              <a:pPr/>
              <a:t>8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45538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AF1796-EA5C-BE43-A2FE-6223D651C908}" type="slidenum">
              <a:rPr lang="en-US" smtClean="0">
                <a:solidFill>
                  <a:prstClr val="black"/>
                </a:solidFill>
              </a:rPr>
              <a:pPr/>
              <a:t>9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9367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010400" y="2052960"/>
            <a:ext cx="1981200" cy="1828800"/>
          </a:xfrm>
        </p:spPr>
        <p:txBody>
          <a:bodyPr anchor="ctr">
            <a:normAutofit/>
          </a:bodyPr>
          <a:lstStyle>
            <a:lvl1pPr marL="0" indent="0" algn="l">
              <a:buNone/>
              <a:defRPr sz="19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20F8A9D-5269-4CCB-9BE4-4721BE6CB8E4}" type="datetime1">
              <a:rPr lang="en-US" smtClean="0"/>
              <a:pPr/>
              <a:t>8/20/2018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457200" y="2052960"/>
            <a:ext cx="6324600" cy="182880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7048D-7C2A-48EF-916B-71C6D2E70E12}" type="datetime1">
              <a:rPr lang="en-US" smtClean="0"/>
              <a:pPr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7010400" y="152399"/>
            <a:ext cx="1981200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400" y="153923"/>
            <a:ext cx="6705600" cy="6553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162799" y="2892277"/>
            <a:ext cx="1600201" cy="1645920"/>
          </a:xfrm>
        </p:spPr>
        <p:txBody>
          <a:bodyPr anchor="ctr"/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17F17B5-BA4E-4316-8AED-A7A744538782}" type="datetime1">
              <a:rPr lang="en-US" smtClean="0"/>
              <a:pPr/>
              <a:t>8/20/2018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56A72F1-C897-1647-9CE8-BFFB194180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381000" y="2892277"/>
            <a:ext cx="6324600" cy="1645920"/>
          </a:xfrm>
        </p:spPr>
        <p:txBody>
          <a:bodyPr/>
          <a:lstStyle>
            <a:lvl1pPr algn="r">
              <a:defRPr sz="42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2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D2101-1F6B-4EA2-AAB3-8378B4BB1EC1}" type="datetime1">
              <a:rPr lang="en-US" smtClean="0"/>
              <a:pPr/>
              <a:t>8/20/2018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22438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399"/>
            <a:ext cx="4040188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399"/>
            <a:ext cx="4041775" cy="3687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126640-AE2A-436F-879D-BDDC1D40AB31}" type="datetime1">
              <a:rPr lang="en-US" smtClean="0"/>
              <a:pPr/>
              <a:t>8/20/2018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47FE2-3719-4F83-9290-B19FA54C1EFF}" type="datetime1">
              <a:rPr lang="en-US" smtClean="0"/>
              <a:pPr/>
              <a:t>8/20/2018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52400" y="150919"/>
            <a:ext cx="8831802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C97C5-2F6B-4A8F-957B-3AD8D985A564}" type="datetime1">
              <a:rPr lang="en-US" smtClean="0"/>
              <a:pPr/>
              <a:t>8/20/2018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152400" y="152400"/>
            <a:ext cx="6705600" cy="65532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58674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59752" y="2130552"/>
            <a:ext cx="1673352" cy="2816352"/>
          </a:xfrm>
        </p:spPr>
        <p:txBody>
          <a:bodyPr tIns="0"/>
          <a:lstStyle>
            <a:lvl1pPr marL="0" indent="0"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B9DA3-3443-4DA6-BE71-C1C4ACDE0BA9}" type="datetime1">
              <a:rPr lang="en-US" smtClean="0"/>
              <a:pPr/>
              <a:t>8/20/2018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noFill/>
          </a:ln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754ED01-E2A0-4C1E-8E21-014B99041579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7159752" y="457200"/>
            <a:ext cx="1675660" cy="1673352"/>
          </a:xfrm>
        </p:spPr>
        <p:txBody>
          <a:bodyPr anchor="b"/>
          <a:lstStyle>
            <a:lvl1pPr algn="l">
              <a:defRPr sz="2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ectangle 8"/>
          <p:cNvSpPr/>
          <p:nvPr/>
        </p:nvSpPr>
        <p:spPr>
          <a:xfrm>
            <a:off x="7010400" y="150876"/>
            <a:ext cx="1981200" cy="655624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2400" y="152400"/>
            <a:ext cx="6705600" cy="65532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162800" y="2133600"/>
            <a:ext cx="1676400" cy="2971800"/>
          </a:xfrm>
        </p:spPr>
        <p:txBody>
          <a:bodyPr tIns="0"/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0B49C2-3F9A-47C8-8B88-30914B3E0B3F}" type="datetime1">
              <a:rPr lang="en-US" smtClean="0"/>
              <a:pPr/>
              <a:t>8/20/2018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7162800" y="460248"/>
            <a:ext cx="1676400" cy="1673352"/>
          </a:xfrm>
        </p:spPr>
        <p:txBody>
          <a:bodyPr anchor="b"/>
          <a:lstStyle>
            <a:lvl1pPr algn="l">
              <a:defRPr sz="2000" spc="150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D7D2C1-B42F-41B6-9576-1DD3D181C60D}" type="datetime1">
              <a:rPr lang="en-US" smtClean="0"/>
              <a:pPr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52400" y="147319"/>
            <a:ext cx="6705600" cy="6556248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010400" y="147319"/>
            <a:ext cx="1956046" cy="6556248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62800" y="274638"/>
            <a:ext cx="1676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C2C220-7E8E-4C14-8EFD-F00007C3A0F7}" type="datetime1">
              <a:rPr lang="en-US" smtClean="0"/>
              <a:pPr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56A72F1-C897-1647-9CE8-BFFB1941801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868" y="1"/>
            <a:ext cx="2571751" cy="6857999"/>
          </a:xfrm>
          <a:prstGeom prst="rect">
            <a:avLst/>
          </a:prstGeom>
        </p:spPr>
        <p:txBody>
          <a:bodyPr anchor="ctr"/>
          <a:lstStyle>
            <a:lvl1pPr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2793207" y="57150"/>
            <a:ext cx="6279356" cy="6743700"/>
          </a:xfrm>
          <a:prstGeom prst="rect">
            <a:avLst/>
          </a:prstGeom>
        </p:spPr>
        <p:txBody>
          <a:bodyPr anchor="ctr"/>
          <a:lstStyle>
            <a:lvl1pPr>
              <a:defRPr sz="44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5163" y="642166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8F0EC-FC9C-4238-896F-44ACA83D8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1608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443662" y="1"/>
            <a:ext cx="2571751" cy="6857999"/>
          </a:xfrm>
          <a:prstGeom prst="rect">
            <a:avLst/>
          </a:prstGeom>
        </p:spPr>
        <p:txBody>
          <a:bodyPr anchor="ctr"/>
          <a:lstStyle>
            <a:lvl1pPr>
              <a:defRPr sz="3600" b="1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quarter" idx="11"/>
          </p:nvPr>
        </p:nvSpPr>
        <p:spPr>
          <a:xfrm>
            <a:off x="-7144" y="57150"/>
            <a:ext cx="6329363" cy="6743700"/>
          </a:xfrm>
          <a:prstGeom prst="rect">
            <a:avLst/>
          </a:prstGeom>
        </p:spPr>
        <p:txBody>
          <a:bodyPr anchor="ctr"/>
          <a:lstStyle>
            <a:lvl1pPr>
              <a:defRPr sz="4400"/>
            </a:lvl1pPr>
            <a:lvl2pPr>
              <a:defRPr sz="4000"/>
            </a:lvl2pPr>
            <a:lvl3pPr>
              <a:defRPr sz="3600"/>
            </a:lvl3pPr>
            <a:lvl4pPr>
              <a:defRPr sz="3200"/>
            </a:lvl4pPr>
            <a:lvl5pPr>
              <a:defRPr sz="32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7015163" y="642166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8F0EC-FC9C-4238-896F-44ACA83D8630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6430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2400" y="1634971"/>
            <a:ext cx="8831802" cy="504547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52399" y="152400"/>
            <a:ext cx="8814047" cy="134644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3558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0999" y="1719071"/>
            <a:ext cx="8407893" cy="44074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70888" y="6356350"/>
            <a:ext cx="21336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fld id="{DE3078E3-BBF3-4149-A2E3-F3F22E874E47}" type="datetime1">
              <a:rPr lang="en-US" smtClean="0"/>
              <a:pPr/>
              <a:t>8/20/2018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48000" y="6356350"/>
            <a:ext cx="33528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34680" y="6355080"/>
            <a:ext cx="582966" cy="274320"/>
          </a:xfrm>
          <a:prstGeom prst="rect">
            <a:avLst/>
          </a:prstGeom>
          <a:ln w="19050">
            <a:noFill/>
          </a:ln>
        </p:spPr>
        <p:txBody>
          <a:bodyPr vert="horz" lIns="91440" tIns="45720" rIns="91440" bIns="45720" rtlCol="0" anchor="ctr"/>
          <a:lstStyle>
            <a:lvl1pPr algn="ctr">
              <a:defRPr sz="1100">
                <a:solidFill>
                  <a:schemeClr val="tx2"/>
                </a:solidFill>
              </a:defRPr>
            </a:lvl1pPr>
          </a:lstStyle>
          <a:p>
            <a:fld id="{356A72F1-C897-1647-9CE8-BFFB1941801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8" r:id="rId1"/>
    <p:sldLayoutId id="2147483749" r:id="rId2"/>
    <p:sldLayoutId id="2147483750" r:id="rId3"/>
    <p:sldLayoutId id="2147483751" r:id="rId4"/>
    <p:sldLayoutId id="2147483752" r:id="rId5"/>
    <p:sldLayoutId id="2147483753" r:id="rId6"/>
    <p:sldLayoutId id="2147483754" r:id="rId7"/>
    <p:sldLayoutId id="2147483755" r:id="rId8"/>
    <p:sldLayoutId id="2147483756" r:id="rId9"/>
    <p:sldLayoutId id="2147483757" r:id="rId10"/>
    <p:sldLayoutId id="2147483758" r:id="rId11"/>
    <p:sldLayoutId id="2147483759" r:id="rId12"/>
    <p:sldLayoutId id="2147483760" r:id="rId13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200" kern="1200" cap="all" spc="200" baseline="0">
          <a:ln>
            <a:noFill/>
          </a:ln>
          <a:solidFill>
            <a:schemeClr val="bg1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spcBef>
          <a:spcPct val="20000"/>
        </a:spcBef>
        <a:buClr>
          <a:schemeClr val="accent1"/>
        </a:buClr>
        <a:buFont typeface="Wingdings 2" pitchFamily="18" charset="2"/>
        <a:buChar char=""/>
        <a:defRPr sz="2000" kern="1200" spc="150" baseline="0">
          <a:solidFill>
            <a:schemeClr val="tx2"/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800" kern="1200" spc="100" baseline="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600" kern="1200" spc="100" baseline="0">
          <a:solidFill>
            <a:schemeClr val="tx2"/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buClr>
          <a:schemeClr val="accent4"/>
        </a:buClr>
        <a:buFont typeface="Wingdings" pitchFamily="2" charset="2"/>
        <a:buChar char="§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spcBef>
          <a:spcPct val="20000"/>
        </a:spcBef>
        <a:buClr>
          <a:schemeClr val="accent6"/>
        </a:buClr>
        <a:buFont typeface="Wingdings" pitchFamily="2" charset="2"/>
        <a:buChar char="§"/>
        <a:defRPr sz="1300" kern="1200" spc="100" baseline="0">
          <a:solidFill>
            <a:schemeClr val="tx2"/>
          </a:solidFill>
          <a:latin typeface="+mn-lt"/>
          <a:ea typeface="+mn-ea"/>
          <a:cs typeface="+mn-cs"/>
        </a:defRPr>
      </a:lvl5pPr>
      <a:lvl6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1828800" indent="-182880" algn="l" defTabSz="914400" rtl="0" eaLnBrk="1" latinLnBrk="0" hangingPunct="1">
        <a:spcBef>
          <a:spcPct val="20000"/>
        </a:spcBef>
        <a:buClr>
          <a:schemeClr val="accent2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5"/>
        </a:buClr>
        <a:buFont typeface="Wingdings" pitchFamily="2" charset="2"/>
        <a:buChar char="§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Measuring College and Career Readiness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5" name="Rectangle 4"/>
          <p:cNvSpPr/>
          <p:nvPr/>
        </p:nvSpPr>
        <p:spPr>
          <a:xfrm>
            <a:off x="597244" y="812930"/>
            <a:ext cx="561408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</a:rPr>
              <a:t>PARCC Results: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>Spring </a:t>
            </a:r>
            <a:r>
              <a:rPr lang="en-US" sz="3600" dirty="0" smtClean="0">
                <a:solidFill>
                  <a:schemeClr val="bg1"/>
                </a:solidFill>
              </a:rPr>
              <a:t>2018 </a:t>
            </a:r>
            <a:r>
              <a:rPr lang="en-US" sz="3600" dirty="0">
                <a:solidFill>
                  <a:schemeClr val="bg1"/>
                </a:solidFill>
              </a:rPr>
              <a:t>Administrations </a:t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>
                <a:solidFill>
                  <a:schemeClr val="bg1"/>
                </a:solidFill>
              </a:rPr>
              <a:t/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Somerset County Vo-Tech</a:t>
            </a:r>
            <a:r>
              <a:rPr lang="en-US" sz="3600" dirty="0">
                <a:solidFill>
                  <a:schemeClr val="bg1"/>
                </a:solidFill>
              </a:rPr>
              <a:t/>
            </a:r>
            <a:br>
              <a:rPr lang="en-US" sz="3600" dirty="0">
                <a:solidFill>
                  <a:schemeClr val="bg1"/>
                </a:solidFill>
              </a:rPr>
            </a:br>
            <a:r>
              <a:rPr lang="en-US" sz="3600" dirty="0" smtClean="0">
                <a:solidFill>
                  <a:schemeClr val="bg1"/>
                </a:solidFill>
              </a:rPr>
              <a:t>September 2018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31919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545626" y="6425243"/>
            <a:ext cx="433267" cy="274320"/>
          </a:xfrm>
        </p:spPr>
        <p:txBody>
          <a:bodyPr/>
          <a:lstStyle/>
          <a:p>
            <a:fld id="{356A72F1-C897-1647-9CE8-BFFB19418015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7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Comparison </a:t>
            </a:r>
            <a:r>
              <a:rPr lang="en-US" sz="1600" dirty="0" smtClean="0"/>
              <a:t>of Somerset County’s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Spring </a:t>
            </a:r>
            <a:r>
              <a:rPr lang="en-US" sz="1600" dirty="0" smtClean="0"/>
              <a:t>2016, </a:t>
            </a:r>
            <a:r>
              <a:rPr lang="en-US" sz="1600" dirty="0"/>
              <a:t>Spring </a:t>
            </a:r>
            <a:r>
              <a:rPr lang="en-US" sz="1600" dirty="0" smtClean="0"/>
              <a:t>2017, </a:t>
            </a:r>
            <a:r>
              <a:rPr lang="en-US" sz="1600" dirty="0"/>
              <a:t>&amp; SPRING </a:t>
            </a:r>
            <a:r>
              <a:rPr lang="en-US" sz="1600" dirty="0" smtClean="0"/>
              <a:t>2018 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PARCC Administrations</a:t>
            </a:r>
            <a:br>
              <a:rPr lang="en-US" sz="1600" dirty="0"/>
            </a:br>
            <a:r>
              <a:rPr lang="en-US" sz="1600" b="1" dirty="0"/>
              <a:t>English Language Arts/Literacy - PERCENTAGES</a:t>
            </a:r>
          </a:p>
        </p:txBody>
      </p:sp>
      <p:graphicFrame>
        <p:nvGraphicFramePr>
          <p:cNvPr id="34" name="Table 3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6400201"/>
              </p:ext>
            </p:extLst>
          </p:nvPr>
        </p:nvGraphicFramePr>
        <p:xfrm>
          <a:off x="168209" y="1556150"/>
          <a:ext cx="8868700" cy="259850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3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5810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728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5095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7461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7289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0832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04497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39426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0452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2897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25208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1360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25208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47289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40366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740622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739349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10845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en-US" sz="1050" dirty="0">
                        <a:effectLst/>
                        <a:latin typeface="+mn-lt"/>
                      </a:endParaRPr>
                    </a:p>
                  </a:txBody>
                  <a:tcPr marL="47832" marR="47832" marT="23916" marB="23916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kern="1200" dirty="0">
                          <a:effectLst/>
                          <a:latin typeface="+mn-lt"/>
                        </a:rPr>
                        <a:t>Not Yet Meeting Expectations              (Level 1)</a:t>
                      </a:r>
                      <a:endParaRPr lang="en-US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01" marR="13301" marT="6651" marB="6651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kern="1200" dirty="0">
                          <a:effectLst/>
                          <a:latin typeface="+mn-lt"/>
                        </a:rPr>
                        <a:t>Partially Meeting Expectations                  (Level 2)</a:t>
                      </a:r>
                      <a:endParaRPr lang="en-US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01" marR="13301" marT="6651" marB="6651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kern="1200" dirty="0">
                          <a:effectLst/>
                          <a:latin typeface="+mn-lt"/>
                        </a:rPr>
                        <a:t>Approaching  Expectations             (Level 3)</a:t>
                      </a:r>
                      <a:endParaRPr lang="en-US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01" marR="13301" marT="6651" marB="6651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kern="1200" dirty="0">
                          <a:effectLst/>
                          <a:latin typeface="+mn-lt"/>
                        </a:rPr>
                        <a:t>Meeting      Expectations          (Level 4)</a:t>
                      </a:r>
                      <a:endParaRPr lang="en-US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01" marR="13301" marT="6651" marB="6651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kern="1200" dirty="0">
                          <a:effectLst/>
                          <a:latin typeface="+mn-lt"/>
                        </a:rPr>
                        <a:t>Exceeding     Expectations            (Level 5)</a:t>
                      </a:r>
                      <a:endParaRPr lang="en-US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01" marR="13301" marT="6651" marB="6651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kern="1200" dirty="0">
                          <a:effectLst/>
                          <a:latin typeface="+mn-lt"/>
                        </a:rPr>
                        <a:t>Change in Level 1 and Level 2 From </a:t>
                      </a:r>
                      <a:r>
                        <a:rPr lang="en-US" sz="1050" kern="1200" dirty="0" smtClean="0">
                          <a:effectLst/>
                          <a:latin typeface="+mn-lt"/>
                        </a:rPr>
                        <a:t>2016 </a:t>
                      </a:r>
                      <a:r>
                        <a:rPr lang="en-US" sz="1050" kern="1200" dirty="0">
                          <a:effectLst/>
                          <a:latin typeface="+mn-lt"/>
                        </a:rPr>
                        <a:t>to </a:t>
                      </a:r>
                      <a:r>
                        <a:rPr lang="en-US" sz="1050" kern="1200" dirty="0" smtClean="0">
                          <a:effectLst/>
                          <a:latin typeface="+mn-lt"/>
                        </a:rPr>
                        <a:t>2018</a:t>
                      </a:r>
                      <a:endParaRPr lang="en-US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kern="1200" dirty="0">
                          <a:effectLst/>
                          <a:latin typeface="+mn-lt"/>
                        </a:rPr>
                        <a:t>Change in Level 4 and    Level 5 </a:t>
                      </a:r>
                      <a:r>
                        <a:rPr lang="en-US" sz="1050" kern="1200" baseline="0" dirty="0">
                          <a:effectLst/>
                          <a:latin typeface="+mn-lt"/>
                          <a:cs typeface="Times New Roman" panose="02020603050405020304" pitchFamily="18" charset="0"/>
                        </a:rPr>
                        <a:t>From </a:t>
                      </a:r>
                      <a:r>
                        <a:rPr lang="en-US" sz="1050" kern="1200" dirty="0" smtClean="0">
                          <a:effectLst/>
                          <a:latin typeface="+mn-lt"/>
                        </a:rPr>
                        <a:t>2016 </a:t>
                      </a:r>
                      <a:r>
                        <a:rPr lang="en-US" sz="1050" kern="1200" dirty="0">
                          <a:effectLst/>
                          <a:latin typeface="+mn-lt"/>
                        </a:rPr>
                        <a:t>to </a:t>
                      </a:r>
                      <a:r>
                        <a:rPr lang="en-US" sz="1050" kern="1200" dirty="0" smtClean="0">
                          <a:effectLst/>
                          <a:latin typeface="+mn-lt"/>
                        </a:rPr>
                        <a:t>2018**</a:t>
                      </a:r>
                      <a:endParaRPr lang="en-US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6724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Grade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2017 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2017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2017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 smtClean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2017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2017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2018</a:t>
                      </a:r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1" marR="7321" marT="7321" marB="0" anchor="ctr"/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21" marR="7321" marT="7321" marB="0" anchor="ctr"/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321" marR="7321" marT="7321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487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12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47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39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33</a:t>
                      </a:r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1" marR="7321" marT="7321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-10%</a:t>
                      </a:r>
                      <a:endParaRPr lang="en-US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+15%</a:t>
                      </a:r>
                      <a:endParaRPr lang="en-US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6838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13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11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17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49</a:t>
                      </a:r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1" marR="7321" marT="7321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-2%</a:t>
                      </a:r>
                      <a:endParaRPr lang="en-US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+16%</a:t>
                      </a:r>
                      <a:endParaRPr lang="en-US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5021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11*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19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24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44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32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21</a:t>
                      </a: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7832" marR="47832" marT="23916" marB="23916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1" marR="7321" marT="7321" marB="0" anchor="ctr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4</a:t>
                      </a:r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321" marR="7321" marT="7321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+1%</a:t>
                      </a:r>
                      <a:endParaRPr lang="en-US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-8%</a:t>
                      </a:r>
                      <a:endParaRPr lang="en-US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6" name="TextBox 35"/>
          <p:cNvSpPr txBox="1"/>
          <p:nvPr/>
        </p:nvSpPr>
        <p:spPr>
          <a:xfrm>
            <a:off x="96979" y="6355080"/>
            <a:ext cx="8881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US" sz="900" dirty="0">
                <a:solidFill>
                  <a:srgbClr val="FF0000"/>
                </a:solidFill>
              </a:rPr>
              <a:t>*Grade 11 does not include students who took an AP/IB test. **Level 4 and Level 5 is an indication a student is on pace to be college and career ready. </a:t>
            </a:r>
          </a:p>
          <a:p>
            <a:r>
              <a:rPr lang="en-US" sz="900" dirty="0"/>
              <a:t>Notes: Data shown is preliminary.  Percentages may not total 100 due to rounding.</a:t>
            </a:r>
          </a:p>
        </p:txBody>
      </p:sp>
    </p:spTree>
    <p:extLst>
      <p:ext uri="{BB962C8B-B14F-4D97-AF65-F5344CB8AC3E}">
        <p14:creationId xmlns:p14="http://schemas.microsoft.com/office/powerpoint/2010/main" val="3792679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 rot="10800000" flipV="1">
            <a:off x="8377578" y="6458292"/>
            <a:ext cx="582966" cy="171107"/>
          </a:xfrm>
        </p:spPr>
        <p:txBody>
          <a:bodyPr/>
          <a:lstStyle/>
          <a:p>
            <a:fld id="{356A72F1-C897-1647-9CE8-BFFB19418015}" type="slidenum">
              <a:rPr lang="en-US" smtClean="0"/>
              <a:pPr/>
              <a:t>3</a:t>
            </a:fld>
            <a:endParaRPr lang="en-US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19020236"/>
              </p:ext>
            </p:extLst>
          </p:nvPr>
        </p:nvGraphicFramePr>
        <p:xfrm>
          <a:off x="117793" y="1497814"/>
          <a:ext cx="8905101" cy="26173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3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022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9205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6911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48516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49205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458576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467311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48405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412478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469555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436606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411892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494270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  <a:gridCol w="510746">
                  <a:extLst>
                    <a:ext uri="{9D8B030D-6E8A-4147-A177-3AD203B41FA5}">
                      <a16:colId xmlns:a16="http://schemas.microsoft.com/office/drawing/2014/main" val="20014"/>
                    </a:ext>
                  </a:extLst>
                </a:gridCol>
                <a:gridCol w="436605">
                  <a:extLst>
                    <a:ext uri="{9D8B030D-6E8A-4147-A177-3AD203B41FA5}">
                      <a16:colId xmlns:a16="http://schemas.microsoft.com/office/drawing/2014/main" val="20015"/>
                    </a:ext>
                  </a:extLst>
                </a:gridCol>
                <a:gridCol w="642552">
                  <a:extLst>
                    <a:ext uri="{9D8B030D-6E8A-4147-A177-3AD203B41FA5}">
                      <a16:colId xmlns:a16="http://schemas.microsoft.com/office/drawing/2014/main" val="20016"/>
                    </a:ext>
                  </a:extLst>
                </a:gridCol>
                <a:gridCol w="708453">
                  <a:extLst>
                    <a:ext uri="{9D8B030D-6E8A-4147-A177-3AD203B41FA5}">
                      <a16:colId xmlns:a16="http://schemas.microsoft.com/office/drawing/2014/main" val="20017"/>
                    </a:ext>
                  </a:extLst>
                </a:gridCol>
              </a:tblGrid>
              <a:tr h="125635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endParaRPr lang="en-US" sz="1050" dirty="0">
                        <a:effectLst/>
                        <a:latin typeface="+mn-lt"/>
                      </a:endParaRPr>
                    </a:p>
                  </a:txBody>
                  <a:tcPr marL="48688" marR="48688" marT="24344" marB="24344" anchor="ctr"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kern="1200" dirty="0">
                          <a:effectLst/>
                          <a:latin typeface="+mn-lt"/>
                        </a:rPr>
                        <a:t>Not Yet Meeting Expectations              (Level 1)</a:t>
                      </a:r>
                      <a:endParaRPr lang="en-US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01" marR="13301" marT="6651" marB="6651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kern="1200" dirty="0">
                          <a:effectLst/>
                          <a:latin typeface="+mn-lt"/>
                        </a:rPr>
                        <a:t>Partially Meeting Expectations                  (Level 2)</a:t>
                      </a:r>
                      <a:endParaRPr lang="en-US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01" marR="13301" marT="6651" marB="6651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kern="1200" dirty="0">
                          <a:effectLst/>
                          <a:latin typeface="+mn-lt"/>
                        </a:rPr>
                        <a:t>Approaching  Expectations             (Level 3)</a:t>
                      </a:r>
                      <a:endParaRPr lang="en-US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01" marR="13301" marT="6651" marB="6651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kern="1200" dirty="0">
                          <a:effectLst/>
                          <a:latin typeface="+mn-lt"/>
                        </a:rPr>
                        <a:t>Meeting      Expectations          (Level 4)</a:t>
                      </a:r>
                      <a:endParaRPr lang="en-US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01" marR="13301" marT="6651" marB="6651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kern="1200" dirty="0">
                          <a:effectLst/>
                          <a:latin typeface="+mn-lt"/>
                        </a:rPr>
                        <a:t>Exceeding     Expectations            (Level 5)</a:t>
                      </a:r>
                      <a:endParaRPr lang="en-US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3301" marR="13301" marT="6651" marB="6651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Change in Level 1 and Level 2 From 2015 to 2017</a:t>
                      </a:r>
                      <a:endParaRPr lang="en-US" sz="105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88" marR="48688" marT="24344" marB="2434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Change in Level 4 and </a:t>
                      </a:r>
                      <a:r>
                        <a:rPr lang="en-US" sz="105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lang="en-US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Level 5 </a:t>
                      </a:r>
                      <a:r>
                        <a:rPr lang="en-US" sz="1050" b="1" kern="1200" baseline="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Times New Roman" panose="02020603050405020304" pitchFamily="18" charset="0"/>
                        </a:rPr>
                        <a:t>From </a:t>
                      </a:r>
                      <a:r>
                        <a:rPr lang="en-US" sz="1050" b="1" kern="12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2015 to 2017**</a:t>
                      </a:r>
                      <a:endParaRPr lang="en-US" sz="1050" b="1" kern="1200" dirty="0">
                        <a:solidFill>
                          <a:schemeClr val="lt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88" marR="48688" marT="24344" marB="24344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31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kern="1200" dirty="0">
                          <a:effectLst/>
                          <a:latin typeface="+mn-lt"/>
                        </a:rPr>
                        <a:t>Grade</a:t>
                      </a:r>
                      <a:endParaRPr lang="en-US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2017 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2017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2017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2017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2018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200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kern="1200" dirty="0">
                          <a:effectLst/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2017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2018</a:t>
                      </a:r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52" marR="7452" marT="7452" marB="0" anchor="ctr"/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452" marR="7452" marT="7452" marB="0" anchor="ctr"/>
                </a:tc>
                <a:tc vMerge="1"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endParaRPr lang="en-US" sz="95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7452" marR="7452" marT="7452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762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kern="1200" dirty="0">
                          <a:effectLst/>
                          <a:latin typeface="+mn-lt"/>
                        </a:rPr>
                        <a:t>ALG I</a:t>
                      </a:r>
                      <a:endParaRPr lang="en-US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47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45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31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0</a:t>
                      </a:r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52" marR="7452" marT="745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-32%</a:t>
                      </a:r>
                      <a:endParaRPr lang="en-US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88" marR="48688" marT="24344" marB="243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+22%</a:t>
                      </a:r>
                      <a:endParaRPr lang="en-US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88" marR="48688" marT="24344" marB="243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325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kern="1200" dirty="0">
                          <a:effectLst/>
                          <a:latin typeface="+mn-lt"/>
                        </a:rPr>
                        <a:t>GEO</a:t>
                      </a:r>
                      <a:endParaRPr lang="en-US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27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16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22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25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14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52" marR="7452" marT="745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-4%</a:t>
                      </a:r>
                      <a:endParaRPr lang="en-US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88" marR="48688" marT="24344" marB="243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+4%</a:t>
                      </a:r>
                      <a:endParaRPr lang="en-US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88" marR="48688" marT="24344" marB="243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47675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kern="1200" dirty="0">
                          <a:effectLst/>
                          <a:latin typeface="+mn-lt"/>
                        </a:rPr>
                        <a:t>ALG II</a:t>
                      </a:r>
                      <a:endParaRPr lang="en-US" sz="1050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</a:t>
                      </a: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20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23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10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37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34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28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7</a:t>
                      </a:r>
                      <a:endParaRPr lang="en-US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48688" marR="48688" marT="24344" marB="24344" anchor="ctr"/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b="1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8</a:t>
                      </a:r>
                      <a:endParaRPr lang="en-US" sz="10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52" marR="7452" marT="7452" marB="0" anchor="ctr"/>
                </a:tc>
                <a:tc>
                  <a:txBody>
                    <a:bodyPr/>
                    <a:lstStyle/>
                    <a:p>
                      <a:r>
                        <a:rPr lang="en-US" sz="10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9</a:t>
                      </a:r>
                      <a:endParaRPr lang="en-US" sz="1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7452" marR="7452" marT="7452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+14%</a:t>
                      </a:r>
                      <a:endParaRPr lang="en-US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88" marR="48688" marT="24344" marB="243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50" b="1" dirty="0" smtClean="0"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-7%</a:t>
                      </a:r>
                      <a:endParaRPr lang="en-US" sz="1050" b="1" dirty="0">
                        <a:effectLst/>
                        <a:latin typeface="+mn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8688" marR="48688" marT="24344" marB="24344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Comparison of </a:t>
            </a:r>
            <a:r>
              <a:rPr lang="en-US" sz="1600" dirty="0" smtClean="0"/>
              <a:t>Somerset County’s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Spring </a:t>
            </a:r>
            <a:r>
              <a:rPr lang="en-US" sz="1600" dirty="0" smtClean="0"/>
              <a:t>2016, </a:t>
            </a:r>
            <a:r>
              <a:rPr lang="en-US" sz="1600" dirty="0"/>
              <a:t>Spring </a:t>
            </a:r>
            <a:r>
              <a:rPr lang="en-US" sz="1600" dirty="0" smtClean="0"/>
              <a:t>2017, </a:t>
            </a:r>
            <a:r>
              <a:rPr lang="en-US" sz="1600" dirty="0"/>
              <a:t>&amp; SPRING </a:t>
            </a:r>
            <a:r>
              <a:rPr lang="en-US" sz="1600" dirty="0" smtClean="0"/>
              <a:t>2018 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/>
              <a:t>PARCC Administrations</a:t>
            </a:r>
            <a:br>
              <a:rPr lang="en-US" sz="1600" dirty="0"/>
            </a:br>
            <a:r>
              <a:rPr lang="en-US" sz="1600" b="1" dirty="0"/>
              <a:t>Mathematics - PERCENTAGES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17792" y="6216027"/>
            <a:ext cx="9026207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*Approximately 30,000 New Jersey students in grade 8 participated in the PARCC Algebra I assessment. Thus, PARCC Math 8 outcomes are not representative of grade 8 performance as a whole. **Level 4 and Level 5 is an indication a student is on pace to be college and career ready.</a:t>
            </a:r>
          </a:p>
          <a:p>
            <a:r>
              <a:rPr lang="en-US" sz="900" dirty="0"/>
              <a:t>Notes: Data shown is preliminary.  Percentages may not total 100 due to rounding.</a:t>
            </a:r>
          </a:p>
        </p:txBody>
      </p:sp>
    </p:spTree>
    <p:extLst>
      <p:ext uri="{BB962C8B-B14F-4D97-AF65-F5344CB8AC3E}">
        <p14:creationId xmlns:p14="http://schemas.microsoft.com/office/powerpoint/2010/main" val="6417523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533400" y="5082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2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Comparison of Somerset</a:t>
            </a:r>
            <a:r>
              <a:rPr kumimoji="0" lang="en-US" sz="2000" b="0" i="0" u="none" strike="noStrike" kern="1200" cap="none" spc="20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County Vocational and Technical School’s 2</a:t>
            </a:r>
            <a:r>
              <a:rPr kumimoji="0" lang="en-US" sz="2000" b="0" i="0" u="none" strike="noStrike" kern="1200" cap="none" spc="2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016 to 2018 Spring PARCC Administrations</a:t>
            </a:r>
            <a:r>
              <a:rPr kumimoji="0" lang="en-US" sz="2000" b="1" i="0" u="none" strike="noStrike" kern="1200" cap="none" spc="2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/>
            </a:r>
            <a:br>
              <a:rPr kumimoji="0" lang="en-US" sz="2000" b="1" i="0" u="none" strike="noStrike" kern="1200" cap="none" spc="2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</a:br>
            <a:r>
              <a:rPr kumimoji="0" lang="en-US" sz="2000" b="1" i="0" u="none" strike="noStrike" kern="1200" cap="none" spc="2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English Language Arts/Literacy – Percentage Changes</a:t>
            </a:r>
            <a:endParaRPr kumimoji="0" lang="en-US" sz="2000" b="1" i="0" u="none" strike="noStrike" kern="1200" cap="none" spc="2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graphicFrame>
        <p:nvGraphicFramePr>
          <p:cNvPr id="5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8207336"/>
              </p:ext>
            </p:extLst>
          </p:nvPr>
        </p:nvGraphicFramePr>
        <p:xfrm>
          <a:off x="378823" y="1824687"/>
          <a:ext cx="8654146" cy="4328160"/>
        </p:xfrm>
        <a:graphic>
          <a:graphicData uri="http://schemas.openxmlformats.org/drawingml/2006/table">
            <a:tbl>
              <a:tblPr firstRow="1" firstCol="1" bandRow="1"/>
              <a:tblGrid>
                <a:gridCol w="4769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814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1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14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14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14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1432">
                  <a:extLst>
                    <a:ext uri="{9D8B030D-6E8A-4147-A177-3AD203B41FA5}">
                      <a16:colId xmlns:a16="http://schemas.microsoft.com/office/drawing/2014/main" val="972366700"/>
                    </a:ext>
                  </a:extLst>
                </a:gridCol>
                <a:gridCol w="681432">
                  <a:extLst>
                    <a:ext uri="{9D8B030D-6E8A-4147-A177-3AD203B41FA5}">
                      <a16:colId xmlns:a16="http://schemas.microsoft.com/office/drawing/2014/main" val="1581615188"/>
                    </a:ext>
                  </a:extLst>
                </a:gridCol>
                <a:gridCol w="681432">
                  <a:extLst>
                    <a:ext uri="{9D8B030D-6E8A-4147-A177-3AD203B41FA5}">
                      <a16:colId xmlns:a16="http://schemas.microsoft.com/office/drawing/2014/main" val="1613050618"/>
                    </a:ext>
                  </a:extLst>
                </a:gridCol>
                <a:gridCol w="681432">
                  <a:extLst>
                    <a:ext uri="{9D8B030D-6E8A-4147-A177-3AD203B41FA5}">
                      <a16:colId xmlns:a16="http://schemas.microsoft.com/office/drawing/2014/main" val="3318471596"/>
                    </a:ext>
                  </a:extLst>
                </a:gridCol>
                <a:gridCol w="681432">
                  <a:extLst>
                    <a:ext uri="{9D8B030D-6E8A-4147-A177-3AD203B41FA5}">
                      <a16:colId xmlns:a16="http://schemas.microsoft.com/office/drawing/2014/main" val="3246941817"/>
                    </a:ext>
                  </a:extLst>
                </a:gridCol>
                <a:gridCol w="68143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143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97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Grade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Levels 1 &amp;</a:t>
                      </a:r>
                      <a:r>
                        <a:rPr lang="en-US" sz="1100" dirty="0"/>
                        <a:t> 2</a:t>
                      </a:r>
                    </a:p>
                    <a:p>
                      <a:pPr algn="ctr"/>
                      <a:r>
                        <a:rPr lang="en-US" sz="1100" dirty="0"/>
                        <a:t> District</a:t>
                      </a:r>
                    </a:p>
                    <a:p>
                      <a:pPr algn="ctr"/>
                      <a:r>
                        <a:rPr lang="en-US" sz="1100" dirty="0"/>
                        <a:t>Trend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Levels 1 &amp;</a:t>
                      </a:r>
                      <a:r>
                        <a:rPr lang="en-US" sz="1100" dirty="0"/>
                        <a:t> 2</a:t>
                      </a:r>
                    </a:p>
                    <a:p>
                      <a:pPr algn="ctr"/>
                      <a:r>
                        <a:rPr lang="en-US" sz="1100" dirty="0"/>
                        <a:t> District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Levels 1 &amp;</a:t>
                      </a:r>
                      <a:r>
                        <a:rPr lang="en-US" sz="1100" dirty="0"/>
                        <a:t> 2</a:t>
                      </a:r>
                    </a:p>
                    <a:p>
                      <a:pPr algn="ctr"/>
                      <a:r>
                        <a:rPr lang="en-US" sz="1100" dirty="0"/>
                        <a:t>State</a:t>
                      </a:r>
                    </a:p>
                    <a:p>
                      <a:pPr algn="ctr"/>
                      <a:r>
                        <a:rPr lang="en-US" sz="1100" dirty="0"/>
                        <a:t>Trend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Levels 1 &amp;</a:t>
                      </a:r>
                      <a:r>
                        <a:rPr lang="en-US" sz="1100" dirty="0"/>
                        <a:t> 2</a:t>
                      </a:r>
                    </a:p>
                    <a:p>
                      <a:pPr algn="ctr"/>
                      <a:r>
                        <a:rPr lang="en-US" sz="1100" dirty="0"/>
                        <a:t>State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Level 3</a:t>
                      </a:r>
                      <a:endParaRPr lang="en-US" sz="1100" dirty="0"/>
                    </a:p>
                    <a:p>
                      <a:pPr algn="ctr"/>
                      <a:r>
                        <a:rPr lang="en-US" sz="1100" dirty="0"/>
                        <a:t>District</a:t>
                      </a:r>
                    </a:p>
                    <a:p>
                      <a:pPr algn="ctr"/>
                      <a:r>
                        <a:rPr lang="en-US" sz="1100" dirty="0"/>
                        <a:t>Trend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Level 3</a:t>
                      </a:r>
                      <a:endParaRPr lang="en-US" sz="1100" dirty="0"/>
                    </a:p>
                    <a:p>
                      <a:pPr algn="ctr"/>
                      <a:r>
                        <a:rPr lang="en-US" sz="1100" dirty="0"/>
                        <a:t>District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Level 3</a:t>
                      </a:r>
                      <a:endParaRPr lang="en-US" sz="1100" dirty="0"/>
                    </a:p>
                    <a:p>
                      <a:pPr algn="ctr"/>
                      <a:r>
                        <a:rPr lang="en-US" sz="1100" dirty="0"/>
                        <a:t>State</a:t>
                      </a:r>
                    </a:p>
                    <a:p>
                      <a:pPr algn="ctr"/>
                      <a:r>
                        <a:rPr lang="en-US" sz="1100" dirty="0"/>
                        <a:t>Trend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Level 3</a:t>
                      </a:r>
                      <a:endParaRPr lang="en-US" sz="1100" dirty="0"/>
                    </a:p>
                    <a:p>
                      <a:pPr algn="ctr"/>
                      <a:r>
                        <a:rPr lang="en-US" sz="1100" dirty="0"/>
                        <a:t>State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Levels 4 &amp; </a:t>
                      </a:r>
                      <a:r>
                        <a:rPr lang="en-US" sz="1100" dirty="0"/>
                        <a:t>5</a:t>
                      </a:r>
                    </a:p>
                    <a:p>
                      <a:pPr algn="ctr"/>
                      <a:r>
                        <a:rPr lang="en-US" sz="1100" dirty="0"/>
                        <a:t>District Trend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Levels 4 &amp; </a:t>
                      </a:r>
                      <a:r>
                        <a:rPr lang="en-US" sz="1100" dirty="0"/>
                        <a:t>5</a:t>
                      </a:r>
                    </a:p>
                    <a:p>
                      <a:pPr algn="ctr"/>
                      <a:r>
                        <a:rPr lang="en-US" sz="1100" dirty="0"/>
                        <a:t>District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Levels 4 &amp; </a:t>
                      </a:r>
                      <a:r>
                        <a:rPr lang="en-US" sz="1100" dirty="0"/>
                        <a:t>5</a:t>
                      </a:r>
                    </a:p>
                    <a:p>
                      <a:pPr algn="ctr"/>
                      <a:r>
                        <a:rPr lang="en-US" sz="1100" dirty="0"/>
                        <a:t>State</a:t>
                      </a:r>
                    </a:p>
                    <a:p>
                      <a:pPr algn="ctr"/>
                      <a:r>
                        <a:rPr lang="en-US" sz="1100" dirty="0"/>
                        <a:t>Trend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Levels 4 &amp; </a:t>
                      </a:r>
                      <a:r>
                        <a:rPr lang="en-US" sz="1100" dirty="0"/>
                        <a:t>5</a:t>
                      </a:r>
                    </a:p>
                    <a:p>
                      <a:pPr algn="ctr"/>
                      <a:r>
                        <a:rPr lang="en-US" sz="1100" dirty="0"/>
                        <a:t>State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0404708"/>
                  </a:ext>
                </a:extLst>
              </a:tr>
              <a:tr h="297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3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/>
                        <a:t>2.4%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/>
                        <a:t>1.6%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dirty="0"/>
                        <a:t>+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/>
                        <a:t>4.1%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8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4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/>
                        <a:t>1.8%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/>
                        <a:t>2.7%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dirty="0"/>
                        <a:t>+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/>
                        <a:t>4.5%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9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5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/>
                        <a:t>1.9%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/>
                        <a:t>2.9%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dirty="0"/>
                        <a:t>+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/>
                        <a:t>4.7%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9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6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/>
                        <a:t>1.7%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/>
                        <a:t>2.2%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dirty="0"/>
                        <a:t>+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/>
                        <a:t>3.9%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9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7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/>
                        <a:t>3.3%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/>
                        <a:t>3.1%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dirty="0"/>
                        <a:t>+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/>
                        <a:t>6.3%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8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/>
                        <a:t>3.3%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/>
                        <a:t>1.9%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dirty="0"/>
                        <a:t>+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/>
                        <a:t>5.2%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9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9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-10%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/>
                        <a:t>3.9%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-4%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/>
                        <a:t>1.9%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+15%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dirty="0"/>
                        <a:t>+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/>
                        <a:t>5.7%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9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10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-2%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/>
                        <a:t>5.3%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-14%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/>
                        <a:t>1.2%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+16%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dirty="0"/>
                        <a:t>+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/>
                        <a:t>6.6%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09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11*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+1%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dirty="0"/>
                        <a:t>+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/>
                        <a:t>2.0%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+8%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/>
                        <a:t>0.9%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-8%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/>
                        <a:t>1.1%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78823" y="6282270"/>
            <a:ext cx="8060270" cy="5078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>
                <a:solidFill>
                  <a:srgbClr val="C00000"/>
                </a:solidFill>
                <a:latin typeface="Calibri" panose="020F0502020204030204"/>
              </a:rPr>
              <a:t>*Grade 11 does not include students who took an AP/IB test.</a:t>
            </a:r>
          </a:p>
          <a:p>
            <a:r>
              <a:rPr lang="en-US" sz="900" dirty="0">
                <a:solidFill>
                  <a:prstClr val="black"/>
                </a:solidFill>
                <a:latin typeface="Calibri" panose="020F0502020204030204"/>
              </a:rPr>
              <a:t>Notes: Percentages may not total 100 due to rounding.</a:t>
            </a:r>
          </a:p>
          <a:p>
            <a:pPr marL="171450" indent="-171450">
              <a:buFontTx/>
              <a:buChar char="-"/>
            </a:pPr>
            <a:r>
              <a:rPr lang="en-US" sz="900" dirty="0">
                <a:solidFill>
                  <a:srgbClr val="C00000"/>
                </a:solidFill>
                <a:latin typeface="Calibri" panose="020F0502020204030204"/>
              </a:rPr>
              <a:t>The plus sign (+) indicates an increase of the % change from the previous year where a minus sign (-) arrow shows a decrease of the % change from the previous year.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37756" y="5047256"/>
            <a:ext cx="179314" cy="2390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1137756" y="5428844"/>
            <a:ext cx="179314" cy="23908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561094" y="5858931"/>
            <a:ext cx="179314" cy="23908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849425" y="5047256"/>
            <a:ext cx="179314" cy="23908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849425" y="5428844"/>
            <a:ext cx="179314" cy="239085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1134174" y="5810432"/>
            <a:ext cx="182896" cy="2438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3845843" y="5810432"/>
            <a:ext cx="182896" cy="243861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6557512" y="5042480"/>
            <a:ext cx="182896" cy="24386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grayscl/>
          </a:blip>
          <a:stretch>
            <a:fillRect/>
          </a:stretch>
        </p:blipFill>
        <p:spPr>
          <a:xfrm>
            <a:off x="6557512" y="5412837"/>
            <a:ext cx="182896" cy="24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7222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4" name="Title 3"/>
          <p:cNvSpPr txBox="1">
            <a:spLocks/>
          </p:cNvSpPr>
          <p:nvPr/>
        </p:nvSpPr>
        <p:spPr>
          <a:xfrm>
            <a:off x="533400" y="508247"/>
            <a:ext cx="8381260" cy="105439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200" kern="1200" cap="all" spc="200" baseline="0">
                <a:ln>
                  <a:noFill/>
                </a:ln>
                <a:solidFill>
                  <a:schemeClr val="bg1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2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Comparison of Somerset</a:t>
            </a:r>
            <a:r>
              <a:rPr kumimoji="0" lang="en-US" sz="2000" b="0" i="0" u="none" strike="noStrike" kern="1200" cap="none" spc="200" normalizeH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 County Vocational and Technical School’s 2</a:t>
            </a:r>
            <a:r>
              <a:rPr kumimoji="0" lang="en-US" sz="2000" b="0" i="0" u="none" strike="noStrike" kern="1200" cap="none" spc="2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016 to 2018 Spring PARCC Administrations</a:t>
            </a:r>
            <a:r>
              <a:rPr kumimoji="0" lang="en-US" sz="2000" b="1" i="0" u="none" strike="noStrike" kern="1200" cap="none" spc="2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/>
            </a:r>
            <a:br>
              <a:rPr kumimoji="0" lang="en-US" sz="2000" b="1" i="0" u="none" strike="noStrike" kern="1200" cap="none" spc="2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</a:br>
            <a:r>
              <a:rPr kumimoji="0" lang="en-US" sz="2000" b="1" i="0" u="none" strike="noStrike" kern="1200" cap="none" spc="20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Calibri" panose="020F0502020204030204"/>
                <a:ea typeface="+mj-ea"/>
                <a:cs typeface="+mj-cs"/>
              </a:rPr>
              <a:t>Mathematics– Percentage Changes</a:t>
            </a:r>
            <a:endParaRPr kumimoji="0" lang="en-US" sz="2000" b="1" i="0" u="none" strike="noStrike" kern="1200" cap="none" spc="20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Calibri" panose="020F0502020204030204"/>
              <a:ea typeface="+mj-ea"/>
              <a:cs typeface="+mj-cs"/>
            </a:endParaRPr>
          </a:p>
        </p:txBody>
      </p:sp>
      <p:graphicFrame>
        <p:nvGraphicFramePr>
          <p:cNvPr id="5" name="Content Placeholder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46608774"/>
              </p:ext>
            </p:extLst>
          </p:nvPr>
        </p:nvGraphicFramePr>
        <p:xfrm>
          <a:off x="194871" y="1562641"/>
          <a:ext cx="8654146" cy="4328160"/>
        </p:xfrm>
        <a:graphic>
          <a:graphicData uri="http://schemas.openxmlformats.org/drawingml/2006/table">
            <a:tbl>
              <a:tblPr firstRow="1" firstCol="1" bandRow="1"/>
              <a:tblGrid>
                <a:gridCol w="5303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280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8143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8143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1432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8143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81432">
                  <a:extLst>
                    <a:ext uri="{9D8B030D-6E8A-4147-A177-3AD203B41FA5}">
                      <a16:colId xmlns:a16="http://schemas.microsoft.com/office/drawing/2014/main" val="972366700"/>
                    </a:ext>
                  </a:extLst>
                </a:gridCol>
                <a:gridCol w="681432">
                  <a:extLst>
                    <a:ext uri="{9D8B030D-6E8A-4147-A177-3AD203B41FA5}">
                      <a16:colId xmlns:a16="http://schemas.microsoft.com/office/drawing/2014/main" val="1581615188"/>
                    </a:ext>
                  </a:extLst>
                </a:gridCol>
                <a:gridCol w="681432">
                  <a:extLst>
                    <a:ext uri="{9D8B030D-6E8A-4147-A177-3AD203B41FA5}">
                      <a16:colId xmlns:a16="http://schemas.microsoft.com/office/drawing/2014/main" val="1613050618"/>
                    </a:ext>
                  </a:extLst>
                </a:gridCol>
                <a:gridCol w="681432">
                  <a:extLst>
                    <a:ext uri="{9D8B030D-6E8A-4147-A177-3AD203B41FA5}">
                      <a16:colId xmlns:a16="http://schemas.microsoft.com/office/drawing/2014/main" val="3318471596"/>
                    </a:ext>
                  </a:extLst>
                </a:gridCol>
                <a:gridCol w="681432">
                  <a:extLst>
                    <a:ext uri="{9D8B030D-6E8A-4147-A177-3AD203B41FA5}">
                      <a16:colId xmlns:a16="http://schemas.microsoft.com/office/drawing/2014/main" val="3246941817"/>
                    </a:ext>
                  </a:extLst>
                </a:gridCol>
                <a:gridCol w="681432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8143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297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dirty="0">
                          <a:effectLst/>
                        </a:rPr>
                        <a:t>Grade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Levels 1 &amp;</a:t>
                      </a:r>
                      <a:r>
                        <a:rPr lang="en-US" sz="1100" dirty="0"/>
                        <a:t> 2</a:t>
                      </a:r>
                    </a:p>
                    <a:p>
                      <a:pPr algn="ctr"/>
                      <a:r>
                        <a:rPr lang="en-US" sz="1100" dirty="0"/>
                        <a:t> District</a:t>
                      </a:r>
                    </a:p>
                    <a:p>
                      <a:pPr algn="ctr"/>
                      <a:r>
                        <a:rPr lang="en-US" sz="1100" dirty="0"/>
                        <a:t>Trend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Levels 1 &amp;</a:t>
                      </a:r>
                      <a:r>
                        <a:rPr lang="en-US" sz="1100" dirty="0"/>
                        <a:t> 2</a:t>
                      </a:r>
                    </a:p>
                    <a:p>
                      <a:pPr algn="ctr"/>
                      <a:r>
                        <a:rPr lang="en-US" sz="1100" dirty="0"/>
                        <a:t> District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Levels 1 &amp;</a:t>
                      </a:r>
                      <a:r>
                        <a:rPr lang="en-US" sz="1100" dirty="0"/>
                        <a:t> 2</a:t>
                      </a:r>
                    </a:p>
                    <a:p>
                      <a:pPr algn="ctr"/>
                      <a:r>
                        <a:rPr lang="en-US" sz="1100" dirty="0"/>
                        <a:t>State</a:t>
                      </a:r>
                    </a:p>
                    <a:p>
                      <a:pPr algn="ctr"/>
                      <a:r>
                        <a:rPr lang="en-US" sz="1100" dirty="0"/>
                        <a:t>Trend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Levels 1 &amp;</a:t>
                      </a:r>
                      <a:r>
                        <a:rPr lang="en-US" sz="1100" dirty="0"/>
                        <a:t> 2</a:t>
                      </a:r>
                    </a:p>
                    <a:p>
                      <a:pPr algn="ctr"/>
                      <a:r>
                        <a:rPr lang="en-US" sz="1100" dirty="0"/>
                        <a:t>State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Level 3</a:t>
                      </a:r>
                      <a:endParaRPr lang="en-US" sz="1100" dirty="0"/>
                    </a:p>
                    <a:p>
                      <a:pPr algn="ctr"/>
                      <a:r>
                        <a:rPr lang="en-US" sz="1100" dirty="0"/>
                        <a:t>District</a:t>
                      </a:r>
                    </a:p>
                    <a:p>
                      <a:pPr algn="ctr"/>
                      <a:r>
                        <a:rPr lang="en-US" sz="1100" dirty="0"/>
                        <a:t>Trend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Level 3</a:t>
                      </a:r>
                      <a:endParaRPr lang="en-US" sz="1100" dirty="0"/>
                    </a:p>
                    <a:p>
                      <a:pPr algn="ctr"/>
                      <a:r>
                        <a:rPr lang="en-US" sz="1100" dirty="0"/>
                        <a:t>District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Level 3</a:t>
                      </a:r>
                      <a:endParaRPr lang="en-US" sz="1100" dirty="0"/>
                    </a:p>
                    <a:p>
                      <a:pPr algn="ctr"/>
                      <a:r>
                        <a:rPr lang="en-US" sz="1100" dirty="0"/>
                        <a:t>State</a:t>
                      </a:r>
                    </a:p>
                    <a:p>
                      <a:pPr algn="ctr"/>
                      <a:r>
                        <a:rPr lang="en-US" sz="1100" dirty="0"/>
                        <a:t>Trend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Level 3</a:t>
                      </a:r>
                      <a:endParaRPr lang="en-US" sz="1100" dirty="0"/>
                    </a:p>
                    <a:p>
                      <a:pPr algn="ctr"/>
                      <a:r>
                        <a:rPr lang="en-US" sz="1100" dirty="0"/>
                        <a:t>State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Levels 4 &amp; </a:t>
                      </a:r>
                      <a:r>
                        <a:rPr lang="en-US" sz="1100" dirty="0"/>
                        <a:t>5</a:t>
                      </a:r>
                    </a:p>
                    <a:p>
                      <a:pPr algn="ctr"/>
                      <a:r>
                        <a:rPr lang="en-US" sz="1100" dirty="0"/>
                        <a:t>District Trend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Levels 4 &amp; </a:t>
                      </a:r>
                      <a:r>
                        <a:rPr lang="en-US" sz="1100" dirty="0"/>
                        <a:t>5</a:t>
                      </a:r>
                    </a:p>
                    <a:p>
                      <a:pPr algn="ctr"/>
                      <a:r>
                        <a:rPr lang="en-US" sz="1100" dirty="0"/>
                        <a:t>District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Levels 4 &amp; </a:t>
                      </a:r>
                      <a:r>
                        <a:rPr lang="en-US" sz="1100" dirty="0"/>
                        <a:t>5</a:t>
                      </a:r>
                    </a:p>
                    <a:p>
                      <a:pPr algn="ctr"/>
                      <a:r>
                        <a:rPr lang="en-US" sz="1100" dirty="0"/>
                        <a:t>State</a:t>
                      </a:r>
                    </a:p>
                    <a:p>
                      <a:pPr algn="ctr"/>
                      <a:r>
                        <a:rPr lang="en-US" sz="1100" dirty="0"/>
                        <a:t>Trend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baseline="0" dirty="0"/>
                        <a:t>Levels 4 &amp; </a:t>
                      </a:r>
                      <a:r>
                        <a:rPr lang="en-US" sz="1100" dirty="0"/>
                        <a:t>5</a:t>
                      </a:r>
                    </a:p>
                    <a:p>
                      <a:pPr algn="ctr"/>
                      <a:r>
                        <a:rPr lang="en-US" sz="1100" dirty="0"/>
                        <a:t>State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0404708"/>
                  </a:ext>
                </a:extLst>
              </a:tr>
              <a:tr h="29765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3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0.7%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0.6%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+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1.3%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282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4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2.2%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0.5%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+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2.8%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09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5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0.2%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1.5%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+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1.6%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09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6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</a:t>
                      </a: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0.6%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1.2%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+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0.5%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09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7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1.1%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3.7%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+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4.7%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09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>
                          <a:effectLst/>
                        </a:rPr>
                        <a:t>8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2.1%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0.4%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+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2.6%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09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 smtClean="0">
                          <a:effectLst/>
                        </a:rPr>
                        <a:t>Algebra 1*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-32%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4.1%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+9%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0.5%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+22%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+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4.6%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09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1000" kern="1200" dirty="0" smtClean="0"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Algebra</a:t>
                      </a:r>
                      <a:r>
                        <a:rPr lang="en-US" sz="1000" kern="1200" baseline="0" dirty="0" smtClean="0"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 II</a:t>
                      </a:r>
                      <a:endParaRPr lang="en-US" sz="10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+14%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2.8%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-7%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0.8%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-7%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+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3.6%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098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marL="0" marR="0" 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800" kern="1200" dirty="0" smtClean="0">
                          <a:effectLst/>
                          <a:latin typeface="Calibri" panose="020F0502020204030204"/>
                          <a:ea typeface="+mn-ea"/>
                          <a:cs typeface="+mn-cs"/>
                        </a:rPr>
                        <a:t>Geometry</a:t>
                      </a:r>
                      <a:endParaRPr lang="en-US" sz="800" dirty="0">
                        <a:effectLst/>
                        <a:latin typeface="+mj-lt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47832" marR="47832" marT="23916" marB="23916" anchor="ctr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1F497D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-4%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0.7%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+1%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-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1.8%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endParaRPr lang="en-US" sz="18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/>
                      <a:r>
                        <a:rPr lang="en-US" sz="1100" dirty="0" smtClean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+4%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68580" marR="68580" marT="34290" marB="34290">
                    <a:lnL w="12700" cmpd="sng">
                      <a:solidFill>
                        <a:sysClr val="window" lastClr="FFFFFF"/>
                      </a:solidFill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/>
                        <a:t>+</a:t>
                      </a:r>
                      <a:endParaRPr lang="en-US" sz="20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2.5%</a:t>
                      </a:r>
                      <a:endParaRPr lang="en-US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4F81BD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6" name="Rectangle 5"/>
          <p:cNvSpPr/>
          <p:nvPr/>
        </p:nvSpPr>
        <p:spPr>
          <a:xfrm>
            <a:off x="304800" y="5890801"/>
            <a:ext cx="8512846" cy="7848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 smtClean="0">
                <a:solidFill>
                  <a:srgbClr val="C00000"/>
                </a:solidFill>
              </a:rPr>
              <a:t>*Some </a:t>
            </a:r>
            <a:r>
              <a:rPr lang="en-US" sz="900" dirty="0">
                <a:solidFill>
                  <a:srgbClr val="C00000"/>
                </a:solidFill>
              </a:rPr>
              <a:t>students in grade 8 participated in the PARCC Algebra I assessment in place of the 8</a:t>
            </a:r>
            <a:r>
              <a:rPr lang="en-US" sz="900" baseline="30000" dirty="0">
                <a:solidFill>
                  <a:srgbClr val="C00000"/>
                </a:solidFill>
              </a:rPr>
              <a:t>th</a:t>
            </a:r>
            <a:r>
              <a:rPr lang="en-US" sz="900" dirty="0">
                <a:solidFill>
                  <a:srgbClr val="C00000"/>
                </a:solidFill>
              </a:rPr>
              <a:t> grade Math assessment. Thus, PARCC Math 8 outcomes are not representative of grade 8 performance as a whole.</a:t>
            </a:r>
          </a:p>
          <a:p>
            <a:r>
              <a:rPr lang="en-US" sz="900" dirty="0"/>
              <a:t>Notes: Percentages may not total 100 due to rounding.</a:t>
            </a:r>
          </a:p>
          <a:p>
            <a:r>
              <a:rPr lang="en-US" sz="900" dirty="0">
                <a:solidFill>
                  <a:srgbClr val="C00000"/>
                </a:solidFill>
              </a:rPr>
              <a:t>- The plus sign (+) indicates an increase of the % change from the previous year where a minus sign (-) arrow shows a decrease of the % change from the previous year.</a:t>
            </a:r>
          </a:p>
          <a:p>
            <a:endParaRPr lang="en-US" sz="900" dirty="0">
              <a:solidFill>
                <a:srgbClr val="C00000"/>
              </a:solidFill>
              <a:latin typeface="Calibri" panose="020F050202020403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49674" y="4762978"/>
            <a:ext cx="179314" cy="23908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29812" y="4786710"/>
            <a:ext cx="182896" cy="24386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394032" y="4796359"/>
            <a:ext cx="182896" cy="243861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57040" y="5172083"/>
            <a:ext cx="182896" cy="243861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33394" y="5159190"/>
            <a:ext cx="179314" cy="23908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397614" y="5152817"/>
            <a:ext cx="179314" cy="239085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949674" y="5528541"/>
            <a:ext cx="179314" cy="23908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397614" y="5515077"/>
            <a:ext cx="182896" cy="24386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3633394" y="5521450"/>
            <a:ext cx="182896" cy="243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47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600" dirty="0"/>
              <a:t>Comparison of </a:t>
            </a:r>
            <a:r>
              <a:rPr lang="en-US" sz="1600" dirty="0" smtClean="0"/>
              <a:t>Somerset County’s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1600" dirty="0"/>
              <a:t>Students Tested </a:t>
            </a:r>
            <a:br>
              <a:rPr lang="en-US" sz="1600" dirty="0"/>
            </a:br>
            <a:r>
              <a:rPr lang="en-US" sz="1600" dirty="0"/>
              <a:t>Spring </a:t>
            </a:r>
            <a:r>
              <a:rPr lang="en-US" sz="1600" dirty="0" smtClean="0"/>
              <a:t>2017 </a:t>
            </a:r>
            <a:r>
              <a:rPr lang="en-US" sz="1600" dirty="0"/>
              <a:t>and Spring </a:t>
            </a:r>
            <a:r>
              <a:rPr lang="en-US" sz="1600" dirty="0" smtClean="0"/>
              <a:t>2018 </a:t>
            </a:r>
            <a:r>
              <a:rPr lang="en-US" sz="1600" dirty="0"/>
              <a:t>PARCC Administrations</a:t>
            </a:r>
            <a:br>
              <a:rPr lang="en-US" sz="1600" dirty="0"/>
            </a:br>
            <a:r>
              <a:rPr lang="en-US" sz="1600" dirty="0"/>
              <a:t>English Language Arts/Literacy</a:t>
            </a:r>
          </a:p>
        </p:txBody>
      </p:sp>
      <p:graphicFrame>
        <p:nvGraphicFramePr>
          <p:cNvPr id="5" name="Content Placeholder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39338175"/>
              </p:ext>
            </p:extLst>
          </p:nvPr>
        </p:nvGraphicFramePr>
        <p:xfrm>
          <a:off x="1161500" y="2022417"/>
          <a:ext cx="6820259" cy="1935480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17736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1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65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8268" marR="98268" marT="34290" marB="3429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Students Tested</a:t>
                      </a:r>
                    </a:p>
                  </a:txBody>
                  <a:tcPr marL="98268" marR="98268" marT="34290" marB="34290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131024" marR="131024"/>
                </a:tc>
                <a:tc rowSpan="2">
                  <a:txBody>
                    <a:bodyPr/>
                    <a:lstStyle/>
                    <a:p>
                      <a:pPr algn="ctr"/>
                      <a:endParaRPr lang="en-US" sz="1100" b="0" dirty="0"/>
                    </a:p>
                    <a:p>
                      <a:pPr algn="ctr"/>
                      <a:r>
                        <a:rPr lang="en-US" sz="1400" b="0" dirty="0"/>
                        <a:t>Year to Year</a:t>
                      </a:r>
                      <a:r>
                        <a:rPr lang="en-US" sz="1400" b="0" baseline="0" dirty="0"/>
                        <a:t> Increase</a:t>
                      </a:r>
                      <a:endParaRPr lang="en-US" sz="1400" b="0" dirty="0"/>
                    </a:p>
                  </a:txBody>
                  <a:tcPr marL="98268" marR="98268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2017</a:t>
                      </a:r>
                      <a:endParaRPr lang="en-US" sz="1400" dirty="0">
                        <a:solidFill>
                          <a:schemeClr val="tx1"/>
                        </a:solidFill>
                      </a:endParaRPr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/>
                        <a:t>2018</a:t>
                      </a:r>
                      <a:endParaRPr lang="en-US" sz="1400" dirty="0"/>
                    </a:p>
                  </a:txBody>
                  <a:tcPr marL="98268" marR="98268" marT="34290" marB="34290"/>
                </a:tc>
                <a:tc v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131024" marR="13102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/>
                        <a:t>Grade 9</a:t>
                      </a:r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71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78</a:t>
                      </a:r>
                      <a:endParaRPr lang="en-US" dirty="0"/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+7</a:t>
                      </a:r>
                      <a:endParaRPr lang="en-US" sz="1400" dirty="0"/>
                    </a:p>
                  </a:txBody>
                  <a:tcPr marL="98268" marR="98268" marT="34290" marB="342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/>
                        <a:t>Grade 10</a:t>
                      </a:r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74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-4</a:t>
                      </a:r>
                      <a:endParaRPr lang="en-US" sz="1400" dirty="0"/>
                    </a:p>
                  </a:txBody>
                  <a:tcPr marL="98268" marR="98268" marT="34290" marB="3429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/>
                        <a:t>Grade 11*</a:t>
                      </a:r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39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47</a:t>
                      </a:r>
                      <a:endParaRPr lang="en-US" dirty="0"/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+8</a:t>
                      </a:r>
                      <a:endParaRPr lang="en-US" sz="1400" dirty="0"/>
                    </a:p>
                  </a:txBody>
                  <a:tcPr marL="98268" marR="98268" marT="34290" marB="3429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/>
                        <a:t>TOTAL</a:t>
                      </a:r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184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195</a:t>
                      </a:r>
                      <a:endParaRPr lang="en-US" dirty="0"/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+11</a:t>
                      </a:r>
                      <a:endParaRPr lang="en-US" sz="1400" dirty="0"/>
                    </a:p>
                  </a:txBody>
                  <a:tcPr marL="98268" marR="98268" marT="34290" marB="3429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428751" y="5561114"/>
            <a:ext cx="53538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*Grade 11 does not include students who took an AP/IB test.</a:t>
            </a:r>
          </a:p>
          <a:p>
            <a:r>
              <a:rPr lang="en-US" sz="900" dirty="0"/>
              <a:t>Note: “Students Tested” represents individual valid test scores for English Language Arts/Literacy.</a:t>
            </a:r>
          </a:p>
        </p:txBody>
      </p:sp>
    </p:spTree>
    <p:extLst>
      <p:ext uri="{BB962C8B-B14F-4D97-AF65-F5344CB8AC3E}">
        <p14:creationId xmlns:p14="http://schemas.microsoft.com/office/powerpoint/2010/main" val="34220356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1800" dirty="0"/>
              <a:t>Comparison of </a:t>
            </a:r>
            <a:r>
              <a:rPr lang="en-US" sz="1800" dirty="0" smtClean="0">
                <a:solidFill>
                  <a:schemeClr val="accent6">
                    <a:lumMod val="75000"/>
                  </a:schemeClr>
                </a:solidFill>
              </a:rPr>
              <a:t>Somerset County’s </a:t>
            </a:r>
            <a:r>
              <a:rPr lang="en-US" sz="1800" dirty="0" smtClean="0"/>
              <a:t>Students </a:t>
            </a:r>
            <a:r>
              <a:rPr lang="en-US" sz="1800" dirty="0"/>
              <a:t>Tested</a:t>
            </a:r>
            <a:br>
              <a:rPr lang="en-US" sz="1800" dirty="0"/>
            </a:br>
            <a:r>
              <a:rPr lang="en-US" sz="1800" dirty="0"/>
              <a:t>Spring </a:t>
            </a:r>
            <a:r>
              <a:rPr lang="en-US" sz="1800" dirty="0" smtClean="0"/>
              <a:t>2017 </a:t>
            </a:r>
            <a:r>
              <a:rPr lang="en-US" sz="1800" dirty="0"/>
              <a:t>and Spring </a:t>
            </a:r>
            <a:r>
              <a:rPr lang="en-US" sz="1800" dirty="0" smtClean="0"/>
              <a:t>2018 </a:t>
            </a:r>
            <a:r>
              <a:rPr lang="en-US" sz="1800" dirty="0"/>
              <a:t>PARCC Administrations</a:t>
            </a:r>
            <a:br>
              <a:rPr lang="en-US" sz="1800" dirty="0"/>
            </a:br>
            <a:r>
              <a:rPr lang="en-US" sz="1800" dirty="0"/>
              <a:t>Mathematics</a:t>
            </a:r>
          </a:p>
        </p:txBody>
      </p:sp>
      <p:graphicFrame>
        <p:nvGraphicFramePr>
          <p:cNvPr id="5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08068229"/>
              </p:ext>
            </p:extLst>
          </p:nvPr>
        </p:nvGraphicFramePr>
        <p:xfrm>
          <a:off x="1161500" y="2060116"/>
          <a:ext cx="6820259" cy="1996440"/>
        </p:xfrm>
        <a:graphic>
          <a:graphicData uri="http://schemas.openxmlformats.org/drawingml/2006/table">
            <a:tbl>
              <a:tblPr firstRow="1" lastCol="1" bandRow="1">
                <a:tableStyleId>{5C22544A-7EE6-4342-B048-85BDC9FD1C3A}</a:tableStyleId>
              </a:tblPr>
              <a:tblGrid>
                <a:gridCol w="17736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4877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6122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658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27813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8268" marR="98268" marT="34290" marB="3429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Students Tested</a:t>
                      </a:r>
                    </a:p>
                  </a:txBody>
                  <a:tcPr marL="98268" marR="98268" marT="34290" marB="34290"/>
                </a:tc>
                <a:tc hMerge="1">
                  <a:txBody>
                    <a:bodyPr/>
                    <a:lstStyle/>
                    <a:p>
                      <a:pPr algn="ctr"/>
                      <a:endParaRPr lang="en-US" sz="1400" dirty="0"/>
                    </a:p>
                  </a:txBody>
                  <a:tcPr marL="131024" marR="131024"/>
                </a:tc>
                <a:tc rowSpan="2">
                  <a:txBody>
                    <a:bodyPr/>
                    <a:lstStyle/>
                    <a:p>
                      <a:pPr algn="ctr"/>
                      <a:endParaRPr lang="en-US" sz="900" b="0" dirty="0"/>
                    </a:p>
                    <a:p>
                      <a:pPr algn="ctr"/>
                      <a:r>
                        <a:rPr lang="en-US" sz="1400" b="0" dirty="0"/>
                        <a:t>Year to Year</a:t>
                      </a:r>
                      <a:r>
                        <a:rPr lang="en-US" sz="1400" b="0" baseline="0" dirty="0"/>
                        <a:t> Increase</a:t>
                      </a:r>
                      <a:endParaRPr lang="en-US" sz="1400" b="0" dirty="0"/>
                    </a:p>
                  </a:txBody>
                  <a:tcPr marL="98268" marR="98268" marT="34290" marB="3429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endParaRPr lang="en-US" sz="1400" dirty="0"/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/>
                        <a:t>2017</a:t>
                      </a:r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2018</a:t>
                      </a:r>
                      <a:endParaRPr lang="en-US" dirty="0"/>
                    </a:p>
                  </a:txBody>
                  <a:tcPr marL="98268" marR="98268" marT="34290" marB="34290"/>
                </a:tc>
                <a:tc vMerge="1"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131024" marR="131024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/>
                        <a:t>Algebra</a:t>
                      </a:r>
                      <a:r>
                        <a:rPr lang="en-US" sz="1400" baseline="0" dirty="0"/>
                        <a:t> I</a:t>
                      </a:r>
                      <a:endParaRPr lang="en-US" sz="1400" dirty="0"/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36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38</a:t>
                      </a:r>
                      <a:endParaRPr lang="en-US" dirty="0"/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+2</a:t>
                      </a:r>
                      <a:endParaRPr lang="en-US" sz="1400" dirty="0"/>
                    </a:p>
                  </a:txBody>
                  <a:tcPr marL="98268" marR="98268" marT="34290" marB="3429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/>
                        <a:t>Algebra II</a:t>
                      </a:r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71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70</a:t>
                      </a:r>
                      <a:endParaRPr lang="en-US" dirty="0"/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-1</a:t>
                      </a:r>
                      <a:endParaRPr lang="en-US" sz="1400" dirty="0"/>
                    </a:p>
                  </a:txBody>
                  <a:tcPr marL="98268" marR="98268" marT="34290" marB="3429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70027">
                <a:tc>
                  <a:txBody>
                    <a:bodyPr/>
                    <a:lstStyle/>
                    <a:p>
                      <a:r>
                        <a:rPr lang="en-US" sz="1400" dirty="0"/>
                        <a:t>Geometry</a:t>
                      </a:r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74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81</a:t>
                      </a:r>
                      <a:endParaRPr lang="en-US" dirty="0"/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+7</a:t>
                      </a:r>
                      <a:endParaRPr lang="en-US" sz="1400" dirty="0"/>
                    </a:p>
                  </a:txBody>
                  <a:tcPr marL="98268" marR="98268" marT="34290" marB="3429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78130">
                <a:tc>
                  <a:txBody>
                    <a:bodyPr/>
                    <a:lstStyle/>
                    <a:p>
                      <a:r>
                        <a:rPr lang="en-US" sz="1400" dirty="0"/>
                        <a:t>TOTAL</a:t>
                      </a:r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181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r>
                        <a:rPr lang="en-US" smtClean="0"/>
                        <a:t>189</a:t>
                      </a:r>
                      <a:endParaRPr lang="en-US" dirty="0"/>
                    </a:p>
                  </a:txBody>
                  <a:tcPr marL="98268" marR="98268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/>
                        <a:t>+8</a:t>
                      </a:r>
                      <a:endParaRPr lang="en-US" sz="1400" dirty="0"/>
                    </a:p>
                  </a:txBody>
                  <a:tcPr marL="98268" marR="98268" marT="34290" marB="3429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213259" y="5588578"/>
            <a:ext cx="6768500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*Some students in grade 8 participated in the PARCC Algebra I assessment in place of the 8</a:t>
            </a:r>
            <a:r>
              <a:rPr lang="en-US" sz="900" baseline="30000" dirty="0">
                <a:solidFill>
                  <a:srgbClr val="FF0000"/>
                </a:solidFill>
              </a:rPr>
              <a:t>th</a:t>
            </a:r>
            <a:r>
              <a:rPr lang="en-US" sz="900" dirty="0">
                <a:solidFill>
                  <a:srgbClr val="FF0000"/>
                </a:solidFill>
              </a:rPr>
              <a:t> grade Math assessment. Thus, PARCC Math 8 outcomes are not representative of grade 8 performance as a whole.</a:t>
            </a:r>
          </a:p>
          <a:p>
            <a:r>
              <a:rPr lang="en-US" sz="900" dirty="0"/>
              <a:t>Notes: “Students Tested” represents individual valid test scores for Mathematics.</a:t>
            </a:r>
          </a:p>
        </p:txBody>
      </p:sp>
    </p:spTree>
    <p:extLst>
      <p:ext uri="{BB962C8B-B14F-4D97-AF65-F5344CB8AC3E}">
        <p14:creationId xmlns:p14="http://schemas.microsoft.com/office/powerpoint/2010/main" val="9255434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79157" y="486461"/>
            <a:ext cx="6969211" cy="826513"/>
          </a:xfrm>
        </p:spPr>
        <p:txBody>
          <a:bodyPr/>
          <a:lstStyle/>
          <a:p>
            <a:r>
              <a:rPr lang="en-US" sz="1600" dirty="0">
                <a:solidFill>
                  <a:prstClr val="white"/>
                </a:solidFill>
              </a:rPr>
              <a:t>Comparison of </a:t>
            </a:r>
            <a:r>
              <a:rPr lang="en-US" sz="1600" dirty="0" err="1" smtClean="0">
                <a:solidFill>
                  <a:schemeClr val="accent6">
                    <a:lumMod val="75000"/>
                  </a:schemeClr>
                </a:solidFill>
              </a:rPr>
              <a:t>SOmerset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 County’s 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>
                <a:solidFill>
                  <a:prstClr val="white"/>
                </a:solidFill>
              </a:rPr>
              <a:t>Spring </a:t>
            </a:r>
            <a:r>
              <a:rPr lang="en-US" sz="1600" dirty="0" smtClean="0">
                <a:solidFill>
                  <a:prstClr val="white"/>
                </a:solidFill>
              </a:rPr>
              <a:t>2018 </a:t>
            </a:r>
            <a:r>
              <a:rPr lang="en-US" sz="1600" dirty="0">
                <a:solidFill>
                  <a:prstClr val="white"/>
                </a:solidFill>
              </a:rPr>
              <a:t>PARCC Administrations</a:t>
            </a:r>
            <a:br>
              <a:rPr lang="en-US" sz="1600" dirty="0">
                <a:solidFill>
                  <a:prstClr val="white"/>
                </a:solidFill>
              </a:rPr>
            </a:br>
            <a:r>
              <a:rPr lang="en-US" sz="1600" dirty="0">
                <a:solidFill>
                  <a:prstClr val="white"/>
                </a:solidFill>
              </a:rPr>
              <a:t>English Language Arts/Literacy to new jersey- percentages</a:t>
            </a:r>
            <a:endParaRPr lang="en-US" sz="16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0350668"/>
              </p:ext>
            </p:extLst>
          </p:nvPr>
        </p:nvGraphicFramePr>
        <p:xfrm>
          <a:off x="566525" y="1783024"/>
          <a:ext cx="7959638" cy="42205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266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120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120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4201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689547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453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7023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9704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67062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52072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629587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821248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68580" marR="68580" marT="34290" marB="3429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Not Yet</a:t>
                      </a:r>
                      <a:r>
                        <a:rPr lang="en-US" sz="1100" b="0" baseline="0" dirty="0"/>
                        <a:t> Meeting Expectations</a:t>
                      </a:r>
                    </a:p>
                    <a:p>
                      <a:pPr algn="ctr"/>
                      <a:r>
                        <a:rPr lang="en-US" sz="1100" b="0" baseline="0" dirty="0"/>
                        <a:t>(Level 1)</a:t>
                      </a:r>
                      <a:endParaRPr lang="en-US" sz="1100" b="0" dirty="0"/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Partially Meeting </a:t>
                      </a:r>
                    </a:p>
                    <a:p>
                      <a:pPr algn="ctr"/>
                      <a:r>
                        <a:rPr lang="en-US" sz="1100" b="0" dirty="0"/>
                        <a:t>Expectations</a:t>
                      </a:r>
                    </a:p>
                    <a:p>
                      <a:pPr algn="ctr"/>
                      <a:r>
                        <a:rPr lang="en-US" sz="1100" b="0" dirty="0"/>
                        <a:t>(Level 2)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Approaching Expectations</a:t>
                      </a:r>
                    </a:p>
                    <a:p>
                      <a:pPr algn="ctr"/>
                      <a:r>
                        <a:rPr lang="en-US" sz="1100" b="0" dirty="0"/>
                        <a:t> (Level 3)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Meeting Expectations</a:t>
                      </a:r>
                    </a:p>
                    <a:p>
                      <a:pPr algn="ctr"/>
                      <a:r>
                        <a:rPr lang="en-US" sz="1100" b="0" baseline="0" dirty="0"/>
                        <a:t> (Level 4)</a:t>
                      </a:r>
                      <a:endParaRPr lang="en-US" sz="1100" b="0" dirty="0"/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Exceeding Expectations</a:t>
                      </a:r>
                    </a:p>
                    <a:p>
                      <a:pPr algn="ctr"/>
                      <a:r>
                        <a:rPr lang="en-US" sz="1100" b="0" dirty="0"/>
                        <a:t> (Level 5)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District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State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District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State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District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State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District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347663" indent="-347663"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State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District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State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2018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2018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2018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2018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2018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2018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2018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347663" indent="-347663"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2018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2018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2018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Grade 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13.5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13.5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21.4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43.5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8.1</a:t>
                      </a:r>
                    </a:p>
                  </a:txBody>
                  <a:tcPr marL="68580" marR="68580" marT="34290" marB="3429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Grade 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7.6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12.3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22.1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39.1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18.9</a:t>
                      </a:r>
                    </a:p>
                  </a:txBody>
                  <a:tcPr marL="68580" marR="68580" marT="34290" marB="3429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Grade 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6.9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12.6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22.4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47.2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10.8</a:t>
                      </a:r>
                    </a:p>
                  </a:txBody>
                  <a:tcPr marL="68580" marR="68580" marT="34290" marB="3429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Grade 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6.2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13.6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24.0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41.3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14.9</a:t>
                      </a:r>
                    </a:p>
                  </a:txBody>
                  <a:tcPr marL="68580" marR="68580" marT="34290" marB="3429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Grade 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8.6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10.2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18.5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34.1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28.6</a:t>
                      </a:r>
                    </a:p>
                  </a:txBody>
                  <a:tcPr marL="68580" marR="68580" marT="34290" marB="3429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Grade 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8.7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11.1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19.8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39.9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20.4</a:t>
                      </a:r>
                    </a:p>
                  </a:txBody>
                  <a:tcPr marL="68580" marR="68580" marT="34290" marB="3429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Grade 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11.7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12.4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13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21.2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47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38.4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33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16.3</a:t>
                      </a:r>
                    </a:p>
                  </a:txBody>
                  <a:tcPr marL="68580" marR="68580" marT="34290" marB="3429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Grade 10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11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17.2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10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12.6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9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19.2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21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32.5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49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18.5</a:t>
                      </a:r>
                    </a:p>
                  </a:txBody>
                  <a:tcPr marL="68580" marR="68580" marT="34290" marB="3429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902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Grade 11*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24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22.2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19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16.5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32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22.4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21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29.7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9.2</a:t>
                      </a:r>
                    </a:p>
                  </a:txBody>
                  <a:tcPr marL="68580" marR="68580" marT="34290" marB="3429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66525" y="6098979"/>
            <a:ext cx="6339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*Grade 11 does not include students who took an AP/IB test.</a:t>
            </a:r>
          </a:p>
          <a:p>
            <a:r>
              <a:rPr lang="en-US" sz="900" dirty="0"/>
              <a:t>Notes: Percentages may not total 100 due to rounding.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99659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43914" y="486461"/>
            <a:ext cx="6820929" cy="826513"/>
          </a:xfrm>
        </p:spPr>
        <p:txBody>
          <a:bodyPr/>
          <a:lstStyle/>
          <a:p>
            <a:r>
              <a:rPr lang="en-US" sz="1600" dirty="0">
                <a:solidFill>
                  <a:prstClr val="white"/>
                </a:solidFill>
              </a:rPr>
              <a:t>Comparison of </a:t>
            </a:r>
            <a:r>
              <a:rPr lang="en-US" sz="1600" dirty="0" smtClean="0">
                <a:solidFill>
                  <a:schemeClr val="accent6">
                    <a:lumMod val="75000"/>
                  </a:schemeClr>
                </a:solidFill>
              </a:rPr>
              <a:t>&lt;Somerset county’s</a:t>
            </a:r>
            <a:r>
              <a:rPr lang="en-US" sz="1600" dirty="0" smtClean="0"/>
              <a:t> </a:t>
            </a:r>
            <a:r>
              <a:rPr lang="en-US" sz="1600" dirty="0"/>
              <a:t/>
            </a:r>
            <a:br>
              <a:rPr lang="en-US" sz="1600" dirty="0"/>
            </a:br>
            <a:r>
              <a:rPr lang="en-US" sz="1600" dirty="0">
                <a:solidFill>
                  <a:prstClr val="white"/>
                </a:solidFill>
              </a:rPr>
              <a:t>Spring </a:t>
            </a:r>
            <a:r>
              <a:rPr lang="en-US" sz="1600" dirty="0" smtClean="0">
                <a:solidFill>
                  <a:prstClr val="white"/>
                </a:solidFill>
              </a:rPr>
              <a:t>2018 </a:t>
            </a:r>
            <a:r>
              <a:rPr lang="en-US" sz="1600" dirty="0">
                <a:solidFill>
                  <a:prstClr val="white"/>
                </a:solidFill>
              </a:rPr>
              <a:t>PARCC Administrations</a:t>
            </a:r>
            <a:br>
              <a:rPr lang="en-US" sz="1600" dirty="0">
                <a:solidFill>
                  <a:prstClr val="white"/>
                </a:solidFill>
              </a:rPr>
            </a:br>
            <a:r>
              <a:rPr lang="en-US" sz="1600" dirty="0">
                <a:solidFill>
                  <a:prstClr val="white"/>
                </a:solidFill>
              </a:rPr>
              <a:t>MATHEMATICS to new jersey- percentages</a:t>
            </a:r>
            <a:endParaRPr lang="en-US" sz="16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6166914"/>
              </p:ext>
            </p:extLst>
          </p:nvPr>
        </p:nvGraphicFramePr>
        <p:xfrm>
          <a:off x="262467" y="1798821"/>
          <a:ext cx="8407402" cy="417711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637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7772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384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66946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76037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0252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6777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685993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636404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61160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795353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</a:tblGrid>
              <a:tr h="801972">
                <a:tc>
                  <a:txBody>
                    <a:bodyPr/>
                    <a:lstStyle/>
                    <a:p>
                      <a:endParaRPr lang="en-US" sz="1100" dirty="0"/>
                    </a:p>
                  </a:txBody>
                  <a:tcPr marL="68580" marR="68580" marT="34290" marB="34290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Not Yet</a:t>
                      </a:r>
                      <a:r>
                        <a:rPr lang="en-US" sz="1100" b="0" baseline="0" dirty="0"/>
                        <a:t> Meeting Expectations</a:t>
                      </a:r>
                    </a:p>
                    <a:p>
                      <a:pPr algn="ctr"/>
                      <a:r>
                        <a:rPr lang="en-US" sz="1100" b="0" baseline="0" dirty="0"/>
                        <a:t>(Level 1)</a:t>
                      </a:r>
                      <a:endParaRPr lang="en-US" sz="1100" b="0" dirty="0"/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Partially Meeting </a:t>
                      </a:r>
                    </a:p>
                    <a:p>
                      <a:pPr algn="ctr"/>
                      <a:r>
                        <a:rPr lang="en-US" sz="1100" b="0" dirty="0"/>
                        <a:t>Expectations</a:t>
                      </a:r>
                    </a:p>
                    <a:p>
                      <a:pPr algn="ctr"/>
                      <a:r>
                        <a:rPr lang="en-US" sz="1100" b="0" dirty="0"/>
                        <a:t>(Level 2)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Approaching Expectations</a:t>
                      </a:r>
                    </a:p>
                    <a:p>
                      <a:pPr algn="ctr"/>
                      <a:r>
                        <a:rPr lang="en-US" sz="1100" b="0" dirty="0"/>
                        <a:t> (Level 3)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Meeting Expectations</a:t>
                      </a:r>
                    </a:p>
                    <a:p>
                      <a:pPr algn="ctr"/>
                      <a:r>
                        <a:rPr lang="en-US" sz="1100" b="0" baseline="0" dirty="0"/>
                        <a:t> (Level 4)</a:t>
                      </a:r>
                      <a:endParaRPr lang="en-US" sz="1100" b="0" dirty="0"/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sz="1100" b="0" dirty="0"/>
                        <a:t>Exceeding Expectations</a:t>
                      </a:r>
                    </a:p>
                    <a:p>
                      <a:pPr algn="ctr"/>
                      <a:r>
                        <a:rPr lang="en-US" sz="1100" b="0" dirty="0"/>
                        <a:t> (Level 5)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en-US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6831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District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State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District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State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District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State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District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347663" indent="-347663"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State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District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>
                          <a:solidFill>
                            <a:schemeClr val="tx1"/>
                          </a:solidFill>
                        </a:rPr>
                        <a:t>State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6831">
                <a:tc>
                  <a:txBody>
                    <a:bodyPr/>
                    <a:lstStyle/>
                    <a:p>
                      <a:pPr algn="ctr"/>
                      <a:endParaRPr 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2018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2018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2018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2018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2018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2018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2018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marL="347663" indent="-347663"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2018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2018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b="1" dirty="0" smtClean="0">
                          <a:solidFill>
                            <a:schemeClr val="tx1"/>
                          </a:solidFill>
                        </a:rPr>
                        <a:t>2018</a:t>
                      </a:r>
                      <a:endParaRPr lang="en-US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68580" marR="68580" marT="34290" marB="34290"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683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Grade 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8.0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15.3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23.7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37.8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15.2</a:t>
                      </a:r>
                    </a:p>
                  </a:txBody>
                  <a:tcPr marL="68580" marR="68580" marT="34290" marB="3429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83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Grade 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7.5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16.8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26.3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41.8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7.6</a:t>
                      </a:r>
                    </a:p>
                  </a:txBody>
                  <a:tcPr marL="68580" marR="68580" marT="34290" marB="3429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683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Grade 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7.5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17.0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26.7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38.5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10.4</a:t>
                      </a:r>
                    </a:p>
                  </a:txBody>
                  <a:tcPr marL="68580" marR="68580" marT="34290" marB="3429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0683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Grade 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8.5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20.1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27.9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35.6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7.9</a:t>
                      </a:r>
                    </a:p>
                  </a:txBody>
                  <a:tcPr marL="68580" marR="68580" marT="34290" marB="3429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683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Grade 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7.7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20.4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28.6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36.0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7.4</a:t>
                      </a:r>
                    </a:p>
                  </a:txBody>
                  <a:tcPr marL="68580" marR="68580" marT="34290" marB="3429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0683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Grade 8*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22.0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22.7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27.1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27.2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1.0</a:t>
                      </a:r>
                    </a:p>
                  </a:txBody>
                  <a:tcPr marL="68580" marR="68580" marT="34290" marB="3429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0683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Algebra I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8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11.3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16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18.6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45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24.3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31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39.3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0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6.5</a:t>
                      </a:r>
                    </a:p>
                  </a:txBody>
                  <a:tcPr marL="68580" marR="68580" marT="34290" marB="3429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0683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Algebra</a:t>
                      </a:r>
                      <a:r>
                        <a:rPr lang="en-US" sz="1100" baseline="0" dirty="0"/>
                        <a:t> II</a:t>
                      </a:r>
                      <a:endParaRPr lang="en-US" sz="1100" dirty="0"/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37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31.0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23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22.4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3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18.0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28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24.6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9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4.0</a:t>
                      </a:r>
                    </a:p>
                  </a:txBody>
                  <a:tcPr marL="68580" marR="68580" marT="34290" marB="3429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6831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/>
                        <a:t>Geometry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1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9.4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28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31.5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26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29.6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25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24.6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 smtClean="0">
                          <a:solidFill>
                            <a:schemeClr val="tx2">
                              <a:lumMod val="75000"/>
                            </a:schemeClr>
                          </a:solidFill>
                        </a:rPr>
                        <a:t>20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</a:endParaRPr>
                    </a:p>
                  </a:txBody>
                  <a:tcPr marL="68580" marR="68580" marT="34290" marB="34290"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>
                          <a:solidFill>
                            <a:schemeClr val="tx1"/>
                          </a:solidFill>
                          <a:latin typeface="+mj-lt"/>
                        </a:rPr>
                        <a:t>4.9</a:t>
                      </a:r>
                    </a:p>
                  </a:txBody>
                  <a:tcPr marL="68580" marR="68580" marT="34290" marB="34290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31416" y="6072807"/>
            <a:ext cx="830645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>
                <a:solidFill>
                  <a:srgbClr val="FF0000"/>
                </a:solidFill>
              </a:rPr>
              <a:t>*Some students in grade 8 participated in the PARCC Algebra I assessment in place of the 8</a:t>
            </a:r>
            <a:r>
              <a:rPr lang="en-US" sz="900" baseline="30000" dirty="0">
                <a:solidFill>
                  <a:srgbClr val="FF0000"/>
                </a:solidFill>
              </a:rPr>
              <a:t>th</a:t>
            </a:r>
            <a:r>
              <a:rPr lang="en-US" sz="900" dirty="0">
                <a:solidFill>
                  <a:srgbClr val="FF0000"/>
                </a:solidFill>
              </a:rPr>
              <a:t> grade Math assessment. Thus, PARCC Math 8 outcomes are not representative of grade 8 performance as a whole.</a:t>
            </a:r>
          </a:p>
          <a:p>
            <a:r>
              <a:rPr lang="en-US" sz="900" dirty="0"/>
              <a:t>Notes: Percentages may not total 100 due to rounding.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8700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school tutoring program</a:t>
            </a:r>
          </a:p>
          <a:p>
            <a:r>
              <a:rPr lang="en-US" dirty="0" smtClean="0"/>
              <a:t>Review of test results in PLCs</a:t>
            </a:r>
          </a:p>
          <a:p>
            <a:r>
              <a:rPr lang="en-US" dirty="0" smtClean="0"/>
              <a:t>Use of Professor in Residence to help work with </a:t>
            </a:r>
            <a:r>
              <a:rPr lang="en-US" smtClean="0"/>
              <a:t>our teachers</a:t>
            </a:r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56A72F1-C897-1647-9CE8-BFFB19418015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Remediation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096762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Grid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Grid">
      <a:maj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HG創英角ｺﾞｼｯｸUB"/>
        <a:font script="Hang" typeface="HY견고딕"/>
        <a:font script="Hans" typeface="微软雅黑"/>
        <a:font script="Hant" typeface="微軟正黑體"/>
        <a:font script="Arab" typeface="Arial Bold"/>
        <a:font script="Hebr" typeface="Arial Bold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 Bold"/>
        <a:font script="Uigh" typeface="Microsoft Uighur"/>
        <a:font script="Geor" typeface="Sylfaen"/>
      </a:minorFont>
    </a:fontScheme>
    <a:fmtScheme name="Grid">
      <a:fillStyleLst>
        <a:solidFill>
          <a:schemeClr val="phClr"/>
        </a:solidFill>
        <a:solidFill>
          <a:schemeClr val="phClr">
            <a:tint val="5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4762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1750" dist="25400" dir="5400000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3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3000"/>
                <a:satMod val="11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4357</TotalTime>
  <Words>1488</Words>
  <Application>Microsoft Office PowerPoint</Application>
  <PresentationFormat>On-screen Show (4:3)</PresentationFormat>
  <Paragraphs>645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Calibri</vt:lpstr>
      <vt:lpstr>Franklin Gothic Medium</vt:lpstr>
      <vt:lpstr>Times New Roman</vt:lpstr>
      <vt:lpstr>Wingdings</vt:lpstr>
      <vt:lpstr>Wingdings 2</vt:lpstr>
      <vt:lpstr>Grid</vt:lpstr>
      <vt:lpstr> </vt:lpstr>
      <vt:lpstr>Comparison of Somerset County’s  Spring 2016, Spring 2017, &amp; SPRING 2018  PARCC Administrations English Language Arts/Literacy - PERCENTAGES</vt:lpstr>
      <vt:lpstr>Comparison of Somerset County’s  Spring 2016, Spring 2017, &amp; SPRING 2018  PARCC Administrations Mathematics - PERCENTAGES</vt:lpstr>
      <vt:lpstr>PowerPoint Presentation</vt:lpstr>
      <vt:lpstr>PowerPoint Presentation</vt:lpstr>
      <vt:lpstr>Comparison of Somerset County’s Students Tested  Spring 2017 and Spring 2018 PARCC Administrations English Language Arts/Literacy</vt:lpstr>
      <vt:lpstr>Comparison of Somerset County’s Students Tested Spring 2017 and Spring 2018 PARCC Administrations Mathematics</vt:lpstr>
      <vt:lpstr>Comparison of SOmerset County’s  Spring 2018 PARCC Administrations English Language Arts/Literacy to new jersey- percentages</vt:lpstr>
      <vt:lpstr>Comparison of &lt;Somerset county’s  Spring 2018 PARCC Administrations MATHEMATICS to new jersey- percentages</vt:lpstr>
      <vt:lpstr>Remediation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Bari Erlichson</dc:creator>
  <cp:lastModifiedBy>ImageBuild</cp:lastModifiedBy>
  <cp:revision>267</cp:revision>
  <cp:lastPrinted>2018-08-20T15:10:55Z</cp:lastPrinted>
  <dcterms:created xsi:type="dcterms:W3CDTF">2015-10-11T00:51:08Z</dcterms:created>
  <dcterms:modified xsi:type="dcterms:W3CDTF">2018-08-20T15:30:56Z</dcterms:modified>
</cp:coreProperties>
</file>