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90"/>
  </p:notesMasterIdLst>
  <p:sldIdLst>
    <p:sldId id="256" r:id="rId2"/>
    <p:sldId id="304" r:id="rId3"/>
    <p:sldId id="379" r:id="rId4"/>
    <p:sldId id="259" r:id="rId5"/>
    <p:sldId id="260" r:id="rId6"/>
    <p:sldId id="306" r:id="rId7"/>
    <p:sldId id="307" r:id="rId8"/>
    <p:sldId id="308" r:id="rId9"/>
    <p:sldId id="309" r:id="rId10"/>
    <p:sldId id="257" r:id="rId11"/>
    <p:sldId id="310" r:id="rId12"/>
    <p:sldId id="311" r:id="rId13"/>
    <p:sldId id="312" r:id="rId14"/>
    <p:sldId id="313" r:id="rId15"/>
    <p:sldId id="314" r:id="rId16"/>
    <p:sldId id="315" r:id="rId17"/>
    <p:sldId id="316" r:id="rId18"/>
    <p:sldId id="317" r:id="rId19"/>
    <p:sldId id="318" r:id="rId20"/>
    <p:sldId id="319" r:id="rId21"/>
    <p:sldId id="320" r:id="rId22"/>
    <p:sldId id="321" r:id="rId23"/>
    <p:sldId id="322" r:id="rId24"/>
    <p:sldId id="323" r:id="rId25"/>
    <p:sldId id="324" r:id="rId26"/>
    <p:sldId id="325" r:id="rId27"/>
    <p:sldId id="326" r:id="rId28"/>
    <p:sldId id="327" r:id="rId29"/>
    <p:sldId id="329" r:id="rId30"/>
    <p:sldId id="330" r:id="rId31"/>
    <p:sldId id="331" r:id="rId32"/>
    <p:sldId id="332" r:id="rId33"/>
    <p:sldId id="333" r:id="rId34"/>
    <p:sldId id="334" r:id="rId35"/>
    <p:sldId id="335" r:id="rId36"/>
    <p:sldId id="336" r:id="rId37"/>
    <p:sldId id="337" r:id="rId38"/>
    <p:sldId id="338" r:id="rId39"/>
    <p:sldId id="339" r:id="rId40"/>
    <p:sldId id="340" r:id="rId41"/>
    <p:sldId id="341" r:id="rId42"/>
    <p:sldId id="342" r:id="rId43"/>
    <p:sldId id="343" r:id="rId44"/>
    <p:sldId id="344" r:id="rId45"/>
    <p:sldId id="345" r:id="rId46"/>
    <p:sldId id="346" r:id="rId47"/>
    <p:sldId id="347" r:id="rId48"/>
    <p:sldId id="348" r:id="rId49"/>
    <p:sldId id="349" r:id="rId50"/>
    <p:sldId id="350" r:id="rId51"/>
    <p:sldId id="351" r:id="rId52"/>
    <p:sldId id="352" r:id="rId53"/>
    <p:sldId id="353" r:id="rId54"/>
    <p:sldId id="354" r:id="rId55"/>
    <p:sldId id="355" r:id="rId56"/>
    <p:sldId id="356" r:id="rId57"/>
    <p:sldId id="357" r:id="rId58"/>
    <p:sldId id="358" r:id="rId59"/>
    <p:sldId id="359" r:id="rId60"/>
    <p:sldId id="360" r:id="rId61"/>
    <p:sldId id="361" r:id="rId62"/>
    <p:sldId id="362" r:id="rId63"/>
    <p:sldId id="363" r:id="rId64"/>
    <p:sldId id="364" r:id="rId65"/>
    <p:sldId id="365" r:id="rId66"/>
    <p:sldId id="366" r:id="rId67"/>
    <p:sldId id="367" r:id="rId68"/>
    <p:sldId id="368" r:id="rId69"/>
    <p:sldId id="369" r:id="rId70"/>
    <p:sldId id="377" r:id="rId71"/>
    <p:sldId id="378" r:id="rId72"/>
    <p:sldId id="371" r:id="rId73"/>
    <p:sldId id="372" r:id="rId74"/>
    <p:sldId id="373" r:id="rId75"/>
    <p:sldId id="374" r:id="rId76"/>
    <p:sldId id="375" r:id="rId77"/>
    <p:sldId id="390" r:id="rId78"/>
    <p:sldId id="380" r:id="rId79"/>
    <p:sldId id="381" r:id="rId80"/>
    <p:sldId id="382" r:id="rId81"/>
    <p:sldId id="383" r:id="rId82"/>
    <p:sldId id="384" r:id="rId83"/>
    <p:sldId id="385" r:id="rId84"/>
    <p:sldId id="387" r:id="rId85"/>
    <p:sldId id="388" r:id="rId86"/>
    <p:sldId id="389" r:id="rId87"/>
    <p:sldId id="370" r:id="rId88"/>
    <p:sldId id="282" r:id="rId89"/>
  </p:sldIdLst>
  <p:sldSz cx="9144000" cy="5143500" type="screen16x9"/>
  <p:notesSz cx="6858000" cy="9144000"/>
  <p:embeddedFontLst>
    <p:embeddedFont>
      <p:font typeface="Zen Kaku Gothic New" panose="020B0604020202020204" charset="-128"/>
      <p:regular r:id="rId91"/>
      <p:bold r:id="rId92"/>
    </p:embeddedFont>
    <p:embeddedFont>
      <p:font typeface="Arial Black" panose="020B0A04020102020204" pitchFamily="34" charset="0"/>
      <p:bold r:id="rId93"/>
    </p:embeddedFont>
    <p:embeddedFont>
      <p:font typeface="Arial Narrow" panose="020B0606020202030204" pitchFamily="34" charset="0"/>
      <p:regular r:id="rId94"/>
      <p:bold r:id="rId95"/>
      <p:italic r:id="rId96"/>
      <p:boldItalic r:id="rId97"/>
    </p:embeddedFont>
    <p:embeddedFont>
      <p:font typeface="Barlow" panose="00000500000000000000" pitchFamily="2" charset="0"/>
      <p:regular r:id="rId98"/>
      <p:bold r:id="rId99"/>
      <p:italic r:id="rId100"/>
      <p:boldItalic r:id="rId101"/>
    </p:embeddedFont>
    <p:embeddedFont>
      <p:font typeface="Francois One" panose="020B0604020202020204" charset="0"/>
      <p:regular r:id="rId102"/>
    </p:embeddedFont>
    <p:embeddedFont>
      <p:font typeface="Franklin Gothic Book" panose="020B0503020102020204" pitchFamily="34" charset="0"/>
      <p:regular r:id="rId103"/>
      <p:italic r:id="rId104"/>
    </p:embeddedFont>
    <p:embeddedFont>
      <p:font typeface="Franklin Gothic Demi Cond" panose="020B0706030402020204" pitchFamily="34" charset="0"/>
      <p:regular r:id="rId105"/>
    </p:embeddedFont>
    <p:embeddedFont>
      <p:font typeface="Franklin Gothic Heavy" panose="020B0903020102020204" pitchFamily="34" charset="0"/>
      <p:regular r:id="rId106"/>
      <p:italic r:id="rId107"/>
    </p:embeddedFont>
    <p:embeddedFont>
      <p:font typeface="Passion One" panose="020B0604020202020204" charset="0"/>
      <p:regular r:id="rId108"/>
      <p:bold r:id="rId109"/>
    </p:embeddedFont>
    <p:embeddedFont>
      <p:font typeface="Poppins" panose="00000500000000000000" pitchFamily="2" charset="0"/>
      <p:regular r:id="rId110"/>
      <p:bold r:id="rId111"/>
      <p:italic r:id="rId112"/>
      <p:boldItalic r:id="rId113"/>
    </p:embeddedFont>
    <p:embeddedFont>
      <p:font typeface="Poppins Black" panose="00000A00000000000000" pitchFamily="2" charset="0"/>
      <p:bold r:id="rId114"/>
      <p:boldItalic r:id="rId115"/>
    </p:embeddedFont>
    <p:embeddedFont>
      <p:font typeface="Poppins ExtraBold" panose="00000900000000000000" pitchFamily="2" charset="0"/>
      <p:bold r:id="rId116"/>
      <p:boldItalic r:id="rId117"/>
    </p:embeddedFont>
    <p:embeddedFont>
      <p:font typeface="Roboto" panose="02000000000000000000" pitchFamily="2" charset="0"/>
      <p:regular r:id="rId118"/>
      <p:bold r:id="rId119"/>
      <p:italic r:id="rId120"/>
      <p:boldItalic r:id="rId121"/>
    </p:embeddedFont>
    <p:embeddedFont>
      <p:font typeface="Vazirmatn Black" panose="020B0604020202020204" charset="-78"/>
      <p:bold r:id="rId122"/>
    </p:embeddedFont>
    <p:embeddedFont>
      <p:font typeface="Yu Gothic UI" panose="020B0500000000000000" pitchFamily="34" charset="-128"/>
      <p:regular r:id="rId123"/>
      <p:bold r:id="rId1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9F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AEA066-3985-4B32-B8E2-5F98C5AEF6DB}">
  <a:tblStyle styleId="{21AEA066-3985-4B32-B8E2-5F98C5AEF6D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830" autoAdjust="0"/>
  </p:normalViewPr>
  <p:slideViewPr>
    <p:cSldViewPr snapToGrid="0">
      <p:cViewPr varScale="1">
        <p:scale>
          <a:sx n="124" d="100"/>
          <a:sy n="124" d="100"/>
        </p:scale>
        <p:origin x="63" y="3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27.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22.fntdata"/><Relationship Id="rId16" Type="http://schemas.openxmlformats.org/officeDocument/2006/relationships/slide" Target="slides/slide15.xml"/><Relationship Id="rId107" Type="http://schemas.openxmlformats.org/officeDocument/2006/relationships/font" Target="fonts/font17.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2.fntdata"/><Relationship Id="rId123" Type="http://schemas.openxmlformats.org/officeDocument/2006/relationships/font" Target="fonts/font33.fntdata"/><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font" Target="fonts/font5.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23.fntdata"/><Relationship Id="rId118" Type="http://schemas.openxmlformats.org/officeDocument/2006/relationships/font" Target="fonts/font28.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3.fntdata"/><Relationship Id="rId108" Type="http://schemas.openxmlformats.org/officeDocument/2006/relationships/font" Target="fonts/font18.fntdata"/><Relationship Id="rId124" Type="http://schemas.openxmlformats.org/officeDocument/2006/relationships/font" Target="fonts/font34.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1.fntdata"/><Relationship Id="rId96"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24.fntdata"/><Relationship Id="rId119" Type="http://schemas.openxmlformats.org/officeDocument/2006/relationships/font" Target="fonts/font29.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9.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7.fntdata"/><Relationship Id="rId104" Type="http://schemas.openxmlformats.org/officeDocument/2006/relationships/font" Target="fonts/font14.fntdata"/><Relationship Id="rId120" Type="http://schemas.openxmlformats.org/officeDocument/2006/relationships/font" Target="fonts/font30.fntdata"/><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20.fntdata"/><Relationship Id="rId115" Type="http://schemas.openxmlformats.org/officeDocument/2006/relationships/font" Target="fonts/font25.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0.fntdata"/><Relationship Id="rId105" Type="http://schemas.openxmlformats.org/officeDocument/2006/relationships/font" Target="fonts/font15.fntdata"/><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3.fntdata"/><Relationship Id="rId98" Type="http://schemas.openxmlformats.org/officeDocument/2006/relationships/font" Target="fonts/font8.fntdata"/><Relationship Id="rId121" Type="http://schemas.openxmlformats.org/officeDocument/2006/relationships/font" Target="fonts/font3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26.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21.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16.fntdata"/><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font" Target="fonts/font4.fntdata"/><Relationship Id="rId99" Type="http://schemas.openxmlformats.org/officeDocument/2006/relationships/font" Target="fonts/font9.fntdata"/><Relationship Id="rId101" Type="http://schemas.openxmlformats.org/officeDocument/2006/relationships/font" Target="fonts/font11.fntdata"/><Relationship Id="rId122" Type="http://schemas.openxmlformats.org/officeDocument/2006/relationships/font" Target="fonts/font32.fntdata"/><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45367A-D916-4982-9F69-2E6327E33817}" type="doc">
      <dgm:prSet loTypeId="urn:microsoft.com/office/officeart/2005/8/layout/rings+Icon" loCatId="relationship" qsTypeId="urn:microsoft.com/office/officeart/2005/8/quickstyle/simple1" qsCatId="simple" csTypeId="urn:microsoft.com/office/officeart/2005/8/colors/accent3_5" csCatId="accent3" phldr="1"/>
      <dgm:spPr/>
    </dgm:pt>
    <dgm:pt modelId="{4CDEFAA5-A678-4643-AB7F-981363C8720F}">
      <dgm:prSet phldrT="[Text]" custT="1"/>
      <dgm:spPr/>
      <dgm:t>
        <a:bodyPr/>
        <a:lstStyle/>
        <a:p>
          <a:r>
            <a:rPr lang="en-US" sz="1600" b="1" kern="1200" dirty="0">
              <a:solidFill>
                <a:srgbClr val="FFF7EA"/>
              </a:solidFill>
              <a:effectLst>
                <a:outerShdw blurRad="38100" dist="38100" dir="2700000" algn="tl">
                  <a:srgbClr val="000000">
                    <a:alpha val="43137"/>
                  </a:srgbClr>
                </a:outerShdw>
              </a:effectLst>
              <a:latin typeface="Arial"/>
              <a:ea typeface="+mn-ea"/>
              <a:cs typeface="+mn-cs"/>
            </a:rPr>
            <a:t>Coordinator</a:t>
          </a:r>
        </a:p>
      </dgm:t>
    </dgm:pt>
    <dgm:pt modelId="{2F8A7C1D-CFF4-4269-A3E9-09BC47B4687A}" type="parTrans" cxnId="{C88CC514-B947-4597-80CA-A34F892B94AF}">
      <dgm:prSet/>
      <dgm:spPr/>
      <dgm:t>
        <a:bodyPr/>
        <a:lstStyle/>
        <a:p>
          <a:endParaRPr lang="en-US"/>
        </a:p>
      </dgm:t>
    </dgm:pt>
    <dgm:pt modelId="{33C33182-D6D5-45CC-A72B-1F32AFC7FA8E}" type="sibTrans" cxnId="{C88CC514-B947-4597-80CA-A34F892B94AF}">
      <dgm:prSet/>
      <dgm:spPr/>
      <dgm:t>
        <a:bodyPr/>
        <a:lstStyle/>
        <a:p>
          <a:endParaRPr lang="en-US"/>
        </a:p>
      </dgm:t>
    </dgm:pt>
    <dgm:pt modelId="{4E277F0E-B673-4948-BB25-4878E25AC096}">
      <dgm:prSet phldrT="[Text]" custT="1"/>
      <dgm:spPr/>
      <dgm:t>
        <a:bodyPr/>
        <a:lstStyle/>
        <a:p>
          <a:pPr marL="0" lvl="0" indent="0" algn="ctr" defTabSz="711200">
            <a:lnSpc>
              <a:spcPct val="90000"/>
            </a:lnSpc>
            <a:spcBef>
              <a:spcPct val="0"/>
            </a:spcBef>
            <a:spcAft>
              <a:spcPct val="35000"/>
            </a:spcAft>
            <a:buNone/>
          </a:pPr>
          <a:r>
            <a:rPr lang="en-US" sz="1600" b="1" kern="1200" dirty="0">
              <a:solidFill>
                <a:srgbClr val="FFF7EA"/>
              </a:solidFill>
              <a:effectLst>
                <a:outerShdw blurRad="38100" dist="38100" dir="2700000" algn="tl">
                  <a:srgbClr val="000000">
                    <a:alpha val="43137"/>
                  </a:srgbClr>
                </a:outerShdw>
              </a:effectLst>
              <a:latin typeface="Arial"/>
              <a:ea typeface="+mn-ea"/>
              <a:cs typeface="+mn-cs"/>
            </a:rPr>
            <a:t>Decision-Maker</a:t>
          </a:r>
        </a:p>
      </dgm:t>
    </dgm:pt>
    <dgm:pt modelId="{7629CFC0-F135-475C-92D8-F10AB0971B37}" type="parTrans" cxnId="{CC9B31EB-63F1-467E-A177-8FBDFF541BF1}">
      <dgm:prSet/>
      <dgm:spPr/>
      <dgm:t>
        <a:bodyPr/>
        <a:lstStyle/>
        <a:p>
          <a:endParaRPr lang="en-US"/>
        </a:p>
      </dgm:t>
    </dgm:pt>
    <dgm:pt modelId="{3DC91EF5-E8C5-4029-B97F-0513592A6DBE}" type="sibTrans" cxnId="{CC9B31EB-63F1-467E-A177-8FBDFF541BF1}">
      <dgm:prSet/>
      <dgm:spPr/>
      <dgm:t>
        <a:bodyPr/>
        <a:lstStyle/>
        <a:p>
          <a:endParaRPr lang="en-US"/>
        </a:p>
      </dgm:t>
    </dgm:pt>
    <dgm:pt modelId="{BE800687-EC27-4060-BC00-956E796A3128}">
      <dgm:prSet phldrT="[Text]" custT="1"/>
      <dgm:spPr/>
      <dgm:t>
        <a:bodyPr/>
        <a:lstStyle/>
        <a:p>
          <a:r>
            <a:rPr lang="en-US" sz="1600" b="1" kern="1200" dirty="0">
              <a:solidFill>
                <a:schemeClr val="bg2"/>
              </a:solidFill>
              <a:effectLst>
                <a:outerShdw blurRad="38100" dist="38100" dir="2700000" algn="tl">
                  <a:srgbClr val="000000">
                    <a:alpha val="43137"/>
                  </a:srgbClr>
                </a:outerShdw>
              </a:effectLst>
              <a:latin typeface="Arial"/>
              <a:ea typeface="+mn-ea"/>
              <a:cs typeface="+mn-cs"/>
            </a:rPr>
            <a:t>Investigator</a:t>
          </a:r>
        </a:p>
      </dgm:t>
    </dgm:pt>
    <dgm:pt modelId="{45CE8430-38E9-4693-8132-3A98352D14A0}" type="parTrans" cxnId="{BDFC3DAF-F96C-4501-B71D-507BE38EAEE8}">
      <dgm:prSet/>
      <dgm:spPr/>
      <dgm:t>
        <a:bodyPr/>
        <a:lstStyle/>
        <a:p>
          <a:endParaRPr lang="en-US"/>
        </a:p>
      </dgm:t>
    </dgm:pt>
    <dgm:pt modelId="{9F6D5AC8-DA1A-416B-BD81-BF150651751E}" type="sibTrans" cxnId="{BDFC3DAF-F96C-4501-B71D-507BE38EAEE8}">
      <dgm:prSet/>
      <dgm:spPr/>
      <dgm:t>
        <a:bodyPr/>
        <a:lstStyle/>
        <a:p>
          <a:endParaRPr lang="en-US"/>
        </a:p>
      </dgm:t>
    </dgm:pt>
    <dgm:pt modelId="{72C4E58C-AF47-40CE-AFE3-9155CF628EAB}" type="pres">
      <dgm:prSet presAssocID="{6445367A-D916-4982-9F69-2E6327E33817}" presName="Name0" presStyleCnt="0">
        <dgm:presLayoutVars>
          <dgm:chMax val="7"/>
          <dgm:dir/>
          <dgm:resizeHandles val="exact"/>
        </dgm:presLayoutVars>
      </dgm:prSet>
      <dgm:spPr/>
    </dgm:pt>
    <dgm:pt modelId="{0CD1D5F9-4F7E-4350-A8FA-5AFDA1FF76CB}" type="pres">
      <dgm:prSet presAssocID="{6445367A-D916-4982-9F69-2E6327E33817}" presName="ellipse1" presStyleLbl="vennNode1" presStyleIdx="0" presStyleCnt="3">
        <dgm:presLayoutVars>
          <dgm:bulletEnabled val="1"/>
        </dgm:presLayoutVars>
      </dgm:prSet>
      <dgm:spPr/>
    </dgm:pt>
    <dgm:pt modelId="{34419CFB-D16C-4732-AF8A-EFEA206C44FD}" type="pres">
      <dgm:prSet presAssocID="{6445367A-D916-4982-9F69-2E6327E33817}" presName="ellipse2" presStyleLbl="vennNode1" presStyleIdx="1" presStyleCnt="3" custLinFactNeighborY="1284">
        <dgm:presLayoutVars>
          <dgm:bulletEnabled val="1"/>
        </dgm:presLayoutVars>
      </dgm:prSet>
      <dgm:spPr/>
    </dgm:pt>
    <dgm:pt modelId="{AC53AD5C-E381-4E70-9CEE-0A80FA9048D7}" type="pres">
      <dgm:prSet presAssocID="{6445367A-D916-4982-9F69-2E6327E33817}" presName="ellipse3" presStyleLbl="vennNode1" presStyleIdx="2" presStyleCnt="3">
        <dgm:presLayoutVars>
          <dgm:bulletEnabled val="1"/>
        </dgm:presLayoutVars>
      </dgm:prSet>
      <dgm:spPr/>
    </dgm:pt>
  </dgm:ptLst>
  <dgm:cxnLst>
    <dgm:cxn modelId="{BFB9430A-93E0-445F-9CA8-C024AB14F324}" type="presOf" srcId="{4E277F0E-B673-4948-BB25-4878E25AC096}" destId="{34419CFB-D16C-4732-AF8A-EFEA206C44FD}" srcOrd="0" destOrd="0" presId="urn:microsoft.com/office/officeart/2005/8/layout/rings+Icon"/>
    <dgm:cxn modelId="{7CE8E00B-ED6A-4B45-A6F2-320BDC587E40}" type="presOf" srcId="{4CDEFAA5-A678-4643-AB7F-981363C8720F}" destId="{0CD1D5F9-4F7E-4350-A8FA-5AFDA1FF76CB}" srcOrd="0" destOrd="0" presId="urn:microsoft.com/office/officeart/2005/8/layout/rings+Icon"/>
    <dgm:cxn modelId="{C88CC514-B947-4597-80CA-A34F892B94AF}" srcId="{6445367A-D916-4982-9F69-2E6327E33817}" destId="{4CDEFAA5-A678-4643-AB7F-981363C8720F}" srcOrd="0" destOrd="0" parTransId="{2F8A7C1D-CFF4-4269-A3E9-09BC47B4687A}" sibTransId="{33C33182-D6D5-45CC-A72B-1F32AFC7FA8E}"/>
    <dgm:cxn modelId="{8FD82F27-1C79-45E1-8587-02A2CAE85A8A}" type="presOf" srcId="{6445367A-D916-4982-9F69-2E6327E33817}" destId="{72C4E58C-AF47-40CE-AFE3-9155CF628EAB}" srcOrd="0" destOrd="0" presId="urn:microsoft.com/office/officeart/2005/8/layout/rings+Icon"/>
    <dgm:cxn modelId="{BDFC3DAF-F96C-4501-B71D-507BE38EAEE8}" srcId="{6445367A-D916-4982-9F69-2E6327E33817}" destId="{BE800687-EC27-4060-BC00-956E796A3128}" srcOrd="2" destOrd="0" parTransId="{45CE8430-38E9-4693-8132-3A98352D14A0}" sibTransId="{9F6D5AC8-DA1A-416B-BD81-BF150651751E}"/>
    <dgm:cxn modelId="{CC9B31EB-63F1-467E-A177-8FBDFF541BF1}" srcId="{6445367A-D916-4982-9F69-2E6327E33817}" destId="{4E277F0E-B673-4948-BB25-4878E25AC096}" srcOrd="1" destOrd="0" parTransId="{7629CFC0-F135-475C-92D8-F10AB0971B37}" sibTransId="{3DC91EF5-E8C5-4029-B97F-0513592A6DBE}"/>
    <dgm:cxn modelId="{176D88F6-14E1-4E33-AFB2-38DF7631AB78}" type="presOf" srcId="{BE800687-EC27-4060-BC00-956E796A3128}" destId="{AC53AD5C-E381-4E70-9CEE-0A80FA9048D7}" srcOrd="0" destOrd="0" presId="urn:microsoft.com/office/officeart/2005/8/layout/rings+Icon"/>
    <dgm:cxn modelId="{B986E13C-13B7-4148-AAA5-B080B864066B}" type="presParOf" srcId="{72C4E58C-AF47-40CE-AFE3-9155CF628EAB}" destId="{0CD1D5F9-4F7E-4350-A8FA-5AFDA1FF76CB}" srcOrd="0" destOrd="0" presId="urn:microsoft.com/office/officeart/2005/8/layout/rings+Icon"/>
    <dgm:cxn modelId="{8E04EDD6-D275-4A57-BF15-1AB0580130E0}" type="presParOf" srcId="{72C4E58C-AF47-40CE-AFE3-9155CF628EAB}" destId="{34419CFB-D16C-4732-AF8A-EFEA206C44FD}" srcOrd="1" destOrd="0" presId="urn:microsoft.com/office/officeart/2005/8/layout/rings+Icon"/>
    <dgm:cxn modelId="{218444E4-CEFB-4D1A-B2A7-08FBEA7A8D22}" type="presParOf" srcId="{72C4E58C-AF47-40CE-AFE3-9155CF628EAB}" destId="{AC53AD5C-E381-4E70-9CEE-0A80FA9048D7}"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0962EB-4F3E-45CE-B93E-1B58A14C7129}" type="doc">
      <dgm:prSet loTypeId="urn:microsoft.com/office/officeart/2005/8/layout/process5" loCatId="process" qsTypeId="urn:microsoft.com/office/officeart/2005/8/quickstyle/simple2" qsCatId="simple" csTypeId="urn:microsoft.com/office/officeart/2005/8/colors/accent3_2" csCatId="accent3" phldr="1"/>
      <dgm:spPr/>
      <dgm:t>
        <a:bodyPr/>
        <a:lstStyle/>
        <a:p>
          <a:endParaRPr lang="en-US"/>
        </a:p>
      </dgm:t>
    </dgm:pt>
    <dgm:pt modelId="{5103F335-C844-47B6-9A9A-C57017085850}">
      <dgm:prSet phldrT="[Text]" custT="1"/>
      <dgm:spPr/>
      <dgm:t>
        <a:bodyPr/>
        <a:lstStyle/>
        <a:p>
          <a:r>
            <a:rPr lang="en-US" sz="1050" dirty="0">
              <a:latin typeface="Arial" panose="020B0604020202020204" pitchFamily="34" charset="0"/>
              <a:cs typeface="Arial" panose="020B0604020202020204" pitchFamily="34" charset="0"/>
            </a:rPr>
            <a:t>(1) A formal complaint is filed alleging sexual harassment.</a:t>
          </a:r>
        </a:p>
      </dgm:t>
    </dgm:pt>
    <dgm:pt modelId="{2355168F-7907-4F12-AC39-E01AE31C4B68}" type="parTrans" cxnId="{058C7B65-9B56-4CBE-9C2E-A1AA509FE640}">
      <dgm:prSet/>
      <dgm:spPr/>
      <dgm:t>
        <a:bodyPr/>
        <a:lstStyle/>
        <a:p>
          <a:endParaRPr lang="en-US" sz="1050"/>
        </a:p>
      </dgm:t>
    </dgm:pt>
    <dgm:pt modelId="{FB636BE4-327A-4BEA-B2D5-505B3BBFA8D9}" type="sibTrans" cxnId="{058C7B65-9B56-4CBE-9C2E-A1AA509FE640}">
      <dgm:prSet custT="1"/>
      <dgm:spPr>
        <a:solidFill>
          <a:schemeClr val="accent4">
            <a:lumMod val="50000"/>
          </a:schemeClr>
        </a:solidFill>
      </dgm:spPr>
      <dgm:t>
        <a:bodyPr/>
        <a:lstStyle/>
        <a:p>
          <a:endParaRPr lang="en-US" sz="1050"/>
        </a:p>
      </dgm:t>
    </dgm:pt>
    <dgm:pt modelId="{8BF6231F-C99D-44CD-80A9-5023EF877A59}">
      <dgm:prSet phldrT="[Text]" custT="1"/>
      <dgm:spPr/>
      <dgm:t>
        <a:bodyPr/>
        <a:lstStyle/>
        <a:p>
          <a:r>
            <a:rPr lang="en-US" sz="1050" dirty="0">
              <a:latin typeface="Arial" panose="020B0604020202020204" pitchFamily="34" charset="0"/>
              <a:cs typeface="Arial" panose="020B0604020202020204" pitchFamily="34" charset="0"/>
            </a:rPr>
            <a:t>(2) Coordinator provides parties written notice of the allegations.</a:t>
          </a:r>
        </a:p>
      </dgm:t>
    </dgm:pt>
    <dgm:pt modelId="{51CC33C4-F348-44C0-BBAE-9909E41B7DA7}" type="parTrans" cxnId="{9593B3EF-C192-4C2A-A906-1586C83CD68E}">
      <dgm:prSet/>
      <dgm:spPr/>
      <dgm:t>
        <a:bodyPr/>
        <a:lstStyle/>
        <a:p>
          <a:endParaRPr lang="en-US" sz="1050"/>
        </a:p>
      </dgm:t>
    </dgm:pt>
    <dgm:pt modelId="{B9549280-C423-4CB1-8643-B00040F6A986}" type="sibTrans" cxnId="{9593B3EF-C192-4C2A-A906-1586C83CD68E}">
      <dgm:prSet custT="1"/>
      <dgm:spPr>
        <a:solidFill>
          <a:schemeClr val="accent4">
            <a:lumMod val="50000"/>
          </a:schemeClr>
        </a:solidFill>
      </dgm:spPr>
      <dgm:t>
        <a:bodyPr/>
        <a:lstStyle/>
        <a:p>
          <a:endParaRPr lang="en-US" sz="1050"/>
        </a:p>
      </dgm:t>
    </dgm:pt>
    <dgm:pt modelId="{76358E13-5BE2-43D0-9054-946A315B7A0D}">
      <dgm:prSet phldrT="[Text]" custT="1"/>
      <dgm:spPr/>
      <dgm:t>
        <a:bodyPr/>
        <a:lstStyle/>
        <a:p>
          <a:r>
            <a:rPr lang="en-US" sz="1050" dirty="0">
              <a:latin typeface="Arial" panose="020B0604020202020204" pitchFamily="34" charset="0"/>
              <a:cs typeface="Arial" panose="020B0604020202020204" pitchFamily="34" charset="0"/>
            </a:rPr>
            <a:t>(3) District determines if it </a:t>
          </a:r>
          <a:r>
            <a:rPr lang="en-US" sz="1050" b="1" dirty="0">
              <a:latin typeface="Arial" panose="020B0604020202020204" pitchFamily="34" charset="0"/>
              <a:cs typeface="Arial" panose="020B0604020202020204" pitchFamily="34" charset="0"/>
            </a:rPr>
            <a:t>must</a:t>
          </a:r>
          <a:r>
            <a:rPr lang="en-US" sz="1050" dirty="0">
              <a:latin typeface="Arial" panose="020B0604020202020204" pitchFamily="34" charset="0"/>
              <a:cs typeface="Arial" panose="020B0604020202020204" pitchFamily="34" charset="0"/>
            </a:rPr>
            <a:t> or </a:t>
          </a:r>
          <a:r>
            <a:rPr lang="en-US" sz="1050" b="1" dirty="0">
              <a:latin typeface="Arial" panose="020B0604020202020204" pitchFamily="34" charset="0"/>
              <a:cs typeface="Arial" panose="020B0604020202020204" pitchFamily="34" charset="0"/>
            </a:rPr>
            <a:t>may</a:t>
          </a:r>
          <a:r>
            <a:rPr lang="en-US" sz="1050" dirty="0">
              <a:latin typeface="Arial" panose="020B0604020202020204" pitchFamily="34" charset="0"/>
              <a:cs typeface="Arial" panose="020B0604020202020204" pitchFamily="34" charset="0"/>
            </a:rPr>
            <a:t> dismiss the complaint.</a:t>
          </a:r>
        </a:p>
      </dgm:t>
    </dgm:pt>
    <dgm:pt modelId="{07941724-74F3-4535-AA29-F1242ABFDC20}" type="parTrans" cxnId="{7D923E3E-4E62-4194-BBA0-742803523787}">
      <dgm:prSet/>
      <dgm:spPr/>
      <dgm:t>
        <a:bodyPr/>
        <a:lstStyle/>
        <a:p>
          <a:endParaRPr lang="en-US" sz="1050"/>
        </a:p>
      </dgm:t>
    </dgm:pt>
    <dgm:pt modelId="{128BB0D6-C199-481C-8DD3-843F39A783BC}" type="sibTrans" cxnId="{7D923E3E-4E62-4194-BBA0-742803523787}">
      <dgm:prSet custT="1"/>
      <dgm:spPr>
        <a:solidFill>
          <a:schemeClr val="accent4">
            <a:lumMod val="50000"/>
          </a:schemeClr>
        </a:solidFill>
      </dgm:spPr>
      <dgm:t>
        <a:bodyPr/>
        <a:lstStyle/>
        <a:p>
          <a:endParaRPr lang="en-US" sz="1050"/>
        </a:p>
      </dgm:t>
    </dgm:pt>
    <dgm:pt modelId="{7E1197F8-CD33-4DE6-B385-F2AD798C8CF5}">
      <dgm:prSet phldrT="[Text]" custT="1"/>
      <dgm:spPr/>
      <dgm:t>
        <a:bodyPr/>
        <a:lstStyle/>
        <a:p>
          <a:r>
            <a:rPr lang="en-US" sz="1050" dirty="0">
              <a:latin typeface="Arial" panose="020B0604020202020204" pitchFamily="34" charset="0"/>
              <a:cs typeface="Arial" panose="020B0604020202020204" pitchFamily="34" charset="0"/>
            </a:rPr>
            <a:t>(4) District may consolidate formal complaints.</a:t>
          </a:r>
        </a:p>
      </dgm:t>
    </dgm:pt>
    <dgm:pt modelId="{5979E251-F7C8-49E5-A796-37229B3F2737}" type="parTrans" cxnId="{01D26564-120E-46CB-9180-F87A12A1FFD7}">
      <dgm:prSet/>
      <dgm:spPr/>
      <dgm:t>
        <a:bodyPr/>
        <a:lstStyle/>
        <a:p>
          <a:endParaRPr lang="en-US" sz="1050"/>
        </a:p>
      </dgm:t>
    </dgm:pt>
    <dgm:pt modelId="{8D5B52AD-2BE5-4806-8A92-8D8DB47A1D85}" type="sibTrans" cxnId="{01D26564-120E-46CB-9180-F87A12A1FFD7}">
      <dgm:prSet custT="1"/>
      <dgm:spPr>
        <a:solidFill>
          <a:schemeClr val="accent4">
            <a:lumMod val="50000"/>
          </a:schemeClr>
        </a:solidFill>
      </dgm:spPr>
      <dgm:t>
        <a:bodyPr/>
        <a:lstStyle/>
        <a:p>
          <a:endParaRPr lang="en-US" sz="1050"/>
        </a:p>
      </dgm:t>
    </dgm:pt>
    <dgm:pt modelId="{DD87846B-C536-4193-862D-894B224C295D}">
      <dgm:prSet phldrT="[Text]" custT="1"/>
      <dgm:spPr/>
      <dgm:t>
        <a:bodyPr/>
        <a:lstStyle/>
        <a:p>
          <a:r>
            <a:rPr lang="en-US" sz="1050" dirty="0">
              <a:latin typeface="Arial" panose="020B0604020202020204" pitchFamily="34" charset="0"/>
              <a:cs typeface="Arial" panose="020B0604020202020204" pitchFamily="34" charset="0"/>
            </a:rPr>
            <a:t>(5) Title IX Investigator conducts investigation.</a:t>
          </a:r>
        </a:p>
      </dgm:t>
    </dgm:pt>
    <dgm:pt modelId="{3DC884D6-E510-4FE3-9E2D-3642979373B1}" type="parTrans" cxnId="{0B7FB281-EF03-4BB9-B00F-1654DFE53CD9}">
      <dgm:prSet/>
      <dgm:spPr/>
      <dgm:t>
        <a:bodyPr/>
        <a:lstStyle/>
        <a:p>
          <a:endParaRPr lang="en-US" sz="1050"/>
        </a:p>
      </dgm:t>
    </dgm:pt>
    <dgm:pt modelId="{9CCEF0FB-0355-4687-8B6B-8AEFA6163E38}" type="sibTrans" cxnId="{0B7FB281-EF03-4BB9-B00F-1654DFE53CD9}">
      <dgm:prSet custT="1"/>
      <dgm:spPr>
        <a:solidFill>
          <a:schemeClr val="accent4">
            <a:lumMod val="50000"/>
          </a:schemeClr>
        </a:solidFill>
      </dgm:spPr>
      <dgm:t>
        <a:bodyPr/>
        <a:lstStyle/>
        <a:p>
          <a:endParaRPr lang="en-US" sz="1050"/>
        </a:p>
      </dgm:t>
    </dgm:pt>
    <dgm:pt modelId="{436AD85A-B36B-45E6-B2B3-AE221B066507}">
      <dgm:prSet phldrT="[Text]" custT="1"/>
      <dgm:spPr/>
      <dgm:t>
        <a:bodyPr/>
        <a:lstStyle/>
        <a:p>
          <a:r>
            <a:rPr lang="en-US" sz="1050" dirty="0">
              <a:latin typeface="Arial" panose="020B0604020202020204" pitchFamily="34" charset="0"/>
              <a:cs typeface="Arial" panose="020B0604020202020204" pitchFamily="34" charset="0"/>
            </a:rPr>
            <a:t>(6) Title IX Investigator creates an investigative report. </a:t>
          </a:r>
        </a:p>
      </dgm:t>
    </dgm:pt>
    <dgm:pt modelId="{8A2B5E47-F2EE-4ADE-A240-3AA90828AF82}" type="parTrans" cxnId="{934EC7F6-B678-4990-80B2-F29B0B114A44}">
      <dgm:prSet/>
      <dgm:spPr/>
      <dgm:t>
        <a:bodyPr/>
        <a:lstStyle/>
        <a:p>
          <a:endParaRPr lang="en-US" sz="1050"/>
        </a:p>
      </dgm:t>
    </dgm:pt>
    <dgm:pt modelId="{87AC77CE-D64B-40CB-9DBD-D61E17DC7B89}" type="sibTrans" cxnId="{934EC7F6-B678-4990-80B2-F29B0B114A44}">
      <dgm:prSet custT="1"/>
      <dgm:spPr>
        <a:solidFill>
          <a:schemeClr val="accent4">
            <a:lumMod val="50000"/>
          </a:schemeClr>
        </a:solidFill>
      </dgm:spPr>
      <dgm:t>
        <a:bodyPr/>
        <a:lstStyle/>
        <a:p>
          <a:endParaRPr lang="en-US" sz="1050"/>
        </a:p>
      </dgm:t>
    </dgm:pt>
    <dgm:pt modelId="{F8CF47F3-6D02-410C-B974-DF73DA95AA61}">
      <dgm:prSet phldrT="[Text]" custT="1"/>
      <dgm:spPr/>
      <dgm:t>
        <a:bodyPr/>
        <a:lstStyle/>
        <a:p>
          <a:r>
            <a:rPr lang="en-US" sz="1050" dirty="0">
              <a:latin typeface="Arial" panose="020B0604020202020204" pitchFamily="34" charset="0"/>
              <a:cs typeface="Arial" panose="020B0604020202020204" pitchFamily="34" charset="0"/>
            </a:rPr>
            <a:t>(7) Title IX Decision-Maker conducts a live hearing or permits questions and follow-up questions to parties and witnesses.</a:t>
          </a:r>
        </a:p>
      </dgm:t>
    </dgm:pt>
    <dgm:pt modelId="{B6750BE1-F793-4CDA-9F63-8C30CA6FA62C}" type="parTrans" cxnId="{E5D0DA4A-AAA8-46FA-B8F0-0280E2FD1635}">
      <dgm:prSet/>
      <dgm:spPr/>
      <dgm:t>
        <a:bodyPr/>
        <a:lstStyle/>
        <a:p>
          <a:endParaRPr lang="en-US" sz="1050"/>
        </a:p>
      </dgm:t>
    </dgm:pt>
    <dgm:pt modelId="{AFEE96EE-C504-4C5E-871E-6A15579CDCCB}" type="sibTrans" cxnId="{E5D0DA4A-AAA8-46FA-B8F0-0280E2FD1635}">
      <dgm:prSet custT="1"/>
      <dgm:spPr>
        <a:solidFill>
          <a:schemeClr val="accent4">
            <a:lumMod val="50000"/>
          </a:schemeClr>
        </a:solidFill>
      </dgm:spPr>
      <dgm:t>
        <a:bodyPr/>
        <a:lstStyle/>
        <a:p>
          <a:endParaRPr lang="en-US" sz="1050"/>
        </a:p>
      </dgm:t>
    </dgm:pt>
    <dgm:pt modelId="{BBCADFFC-8533-4F6E-8C4E-60384213CB96}">
      <dgm:prSet phldrT="[Text]" custT="1"/>
      <dgm:spPr/>
      <dgm:t>
        <a:bodyPr/>
        <a:lstStyle/>
        <a:p>
          <a:r>
            <a:rPr lang="en-US" sz="1050" dirty="0">
              <a:latin typeface="Arial" panose="020B0604020202020204" pitchFamily="34" charset="0"/>
              <a:cs typeface="Arial" panose="020B0604020202020204" pitchFamily="34" charset="0"/>
            </a:rPr>
            <a:t>(8) Title IX Decision-Maker issues a written determination of responsibility.</a:t>
          </a:r>
        </a:p>
      </dgm:t>
    </dgm:pt>
    <dgm:pt modelId="{27A5ECB3-C27C-49A3-A181-3E2EADACEE63}" type="parTrans" cxnId="{392D56DA-CBFC-4373-B40A-1AC0B81EFC80}">
      <dgm:prSet/>
      <dgm:spPr/>
      <dgm:t>
        <a:bodyPr/>
        <a:lstStyle/>
        <a:p>
          <a:endParaRPr lang="en-US" sz="1050"/>
        </a:p>
      </dgm:t>
    </dgm:pt>
    <dgm:pt modelId="{1F93B091-675F-46D4-B136-F0E7EE6BA0CD}" type="sibTrans" cxnId="{392D56DA-CBFC-4373-B40A-1AC0B81EFC80}">
      <dgm:prSet custT="1"/>
      <dgm:spPr>
        <a:solidFill>
          <a:schemeClr val="accent4">
            <a:lumMod val="50000"/>
          </a:schemeClr>
        </a:solidFill>
      </dgm:spPr>
      <dgm:t>
        <a:bodyPr/>
        <a:lstStyle/>
        <a:p>
          <a:endParaRPr lang="en-US" sz="1050"/>
        </a:p>
      </dgm:t>
    </dgm:pt>
    <dgm:pt modelId="{2BD10B2E-3DF5-4A4D-BFAC-919FA2BFE0F1}">
      <dgm:prSet phldrT="[Text]" custT="1"/>
      <dgm:spPr/>
      <dgm:t>
        <a:bodyPr/>
        <a:lstStyle/>
        <a:p>
          <a:r>
            <a:rPr lang="en-US" sz="1050" dirty="0">
              <a:latin typeface="Arial" panose="020B0604020202020204" pitchFamily="34" charset="0"/>
              <a:cs typeface="Arial" panose="020B0604020202020204" pitchFamily="34" charset="0"/>
            </a:rPr>
            <a:t>(9) Appeals.</a:t>
          </a:r>
        </a:p>
      </dgm:t>
    </dgm:pt>
    <dgm:pt modelId="{B20F5249-A7AA-423B-A848-DFC6E96C7FE4}" type="parTrans" cxnId="{5E13D148-30A8-45D8-BD50-9C251A264221}">
      <dgm:prSet/>
      <dgm:spPr/>
      <dgm:t>
        <a:bodyPr/>
        <a:lstStyle/>
        <a:p>
          <a:endParaRPr lang="en-US" sz="1050"/>
        </a:p>
      </dgm:t>
    </dgm:pt>
    <dgm:pt modelId="{A9349BAE-0856-4E56-984D-9CABAF33C2D6}" type="sibTrans" cxnId="{5E13D148-30A8-45D8-BD50-9C251A264221}">
      <dgm:prSet/>
      <dgm:spPr/>
      <dgm:t>
        <a:bodyPr/>
        <a:lstStyle/>
        <a:p>
          <a:endParaRPr lang="en-US" sz="1050"/>
        </a:p>
      </dgm:t>
    </dgm:pt>
    <dgm:pt modelId="{44DCF224-5014-4764-9000-416E8E66BAC1}" type="pres">
      <dgm:prSet presAssocID="{900962EB-4F3E-45CE-B93E-1B58A14C7129}" presName="diagram" presStyleCnt="0">
        <dgm:presLayoutVars>
          <dgm:dir/>
          <dgm:resizeHandles val="exact"/>
        </dgm:presLayoutVars>
      </dgm:prSet>
      <dgm:spPr/>
    </dgm:pt>
    <dgm:pt modelId="{F66BD40D-5E72-4329-8597-3A591BC36FEF}" type="pres">
      <dgm:prSet presAssocID="{5103F335-C844-47B6-9A9A-C57017085850}" presName="node" presStyleLbl="node1" presStyleIdx="0" presStyleCnt="9" custScaleX="264424" custScaleY="131587">
        <dgm:presLayoutVars>
          <dgm:bulletEnabled val="1"/>
        </dgm:presLayoutVars>
      </dgm:prSet>
      <dgm:spPr/>
    </dgm:pt>
    <dgm:pt modelId="{360F2A06-0725-4A5E-922B-F0F7B55A9195}" type="pres">
      <dgm:prSet presAssocID="{FB636BE4-327A-4BEA-B2D5-505B3BBFA8D9}" presName="sibTrans" presStyleLbl="sibTrans2D1" presStyleIdx="0" presStyleCnt="8"/>
      <dgm:spPr/>
    </dgm:pt>
    <dgm:pt modelId="{206546BD-0ECF-40B2-8683-D2102976B9F8}" type="pres">
      <dgm:prSet presAssocID="{FB636BE4-327A-4BEA-B2D5-505B3BBFA8D9}" presName="connectorText" presStyleLbl="sibTrans2D1" presStyleIdx="0" presStyleCnt="8"/>
      <dgm:spPr/>
    </dgm:pt>
    <dgm:pt modelId="{C7F4308A-CC3C-4F61-825D-7BAC59E4B140}" type="pres">
      <dgm:prSet presAssocID="{8BF6231F-C99D-44CD-80A9-5023EF877A59}" presName="node" presStyleLbl="node1" presStyleIdx="1" presStyleCnt="9" custScaleX="264424" custScaleY="131587">
        <dgm:presLayoutVars>
          <dgm:bulletEnabled val="1"/>
        </dgm:presLayoutVars>
      </dgm:prSet>
      <dgm:spPr/>
    </dgm:pt>
    <dgm:pt modelId="{0A4428A6-1A4F-4B47-B0F5-440330AFD1EE}" type="pres">
      <dgm:prSet presAssocID="{B9549280-C423-4CB1-8643-B00040F6A986}" presName="sibTrans" presStyleLbl="sibTrans2D1" presStyleIdx="1" presStyleCnt="8"/>
      <dgm:spPr/>
    </dgm:pt>
    <dgm:pt modelId="{7570A662-DDDF-4D2C-A33D-BE45AEDA06ED}" type="pres">
      <dgm:prSet presAssocID="{B9549280-C423-4CB1-8643-B00040F6A986}" presName="connectorText" presStyleLbl="sibTrans2D1" presStyleIdx="1" presStyleCnt="8"/>
      <dgm:spPr/>
    </dgm:pt>
    <dgm:pt modelId="{EE8A4ACE-FF8C-4F13-BCC1-FC2599A56845}" type="pres">
      <dgm:prSet presAssocID="{76358E13-5BE2-43D0-9054-946A315B7A0D}" presName="node" presStyleLbl="node1" presStyleIdx="2" presStyleCnt="9" custScaleX="264424" custScaleY="131587">
        <dgm:presLayoutVars>
          <dgm:bulletEnabled val="1"/>
        </dgm:presLayoutVars>
      </dgm:prSet>
      <dgm:spPr/>
    </dgm:pt>
    <dgm:pt modelId="{7747EB55-684D-4BC1-92D4-7141AD846604}" type="pres">
      <dgm:prSet presAssocID="{128BB0D6-C199-481C-8DD3-843F39A783BC}" presName="sibTrans" presStyleLbl="sibTrans2D1" presStyleIdx="2" presStyleCnt="8"/>
      <dgm:spPr/>
    </dgm:pt>
    <dgm:pt modelId="{337C65F4-C696-4759-B395-A912273847C5}" type="pres">
      <dgm:prSet presAssocID="{128BB0D6-C199-481C-8DD3-843F39A783BC}" presName="connectorText" presStyleLbl="sibTrans2D1" presStyleIdx="2" presStyleCnt="8"/>
      <dgm:spPr/>
    </dgm:pt>
    <dgm:pt modelId="{00F193AB-170F-475F-9BDE-397A4F082311}" type="pres">
      <dgm:prSet presAssocID="{7E1197F8-CD33-4DE6-B385-F2AD798C8CF5}" presName="node" presStyleLbl="node1" presStyleIdx="3" presStyleCnt="9" custScaleX="264424" custScaleY="131587">
        <dgm:presLayoutVars>
          <dgm:bulletEnabled val="1"/>
        </dgm:presLayoutVars>
      </dgm:prSet>
      <dgm:spPr/>
    </dgm:pt>
    <dgm:pt modelId="{7D1C677D-6D30-48A7-B3AC-F8FE20FD1828}" type="pres">
      <dgm:prSet presAssocID="{8D5B52AD-2BE5-4806-8A92-8D8DB47A1D85}" presName="sibTrans" presStyleLbl="sibTrans2D1" presStyleIdx="3" presStyleCnt="8"/>
      <dgm:spPr/>
    </dgm:pt>
    <dgm:pt modelId="{0F415A7C-9C24-4B57-A77B-D61793F4B0B1}" type="pres">
      <dgm:prSet presAssocID="{8D5B52AD-2BE5-4806-8A92-8D8DB47A1D85}" presName="connectorText" presStyleLbl="sibTrans2D1" presStyleIdx="3" presStyleCnt="8"/>
      <dgm:spPr/>
    </dgm:pt>
    <dgm:pt modelId="{7E5C9FD1-82E7-4667-9657-26D146949DEA}" type="pres">
      <dgm:prSet presAssocID="{DD87846B-C536-4193-862D-894B224C295D}" presName="node" presStyleLbl="node1" presStyleIdx="4" presStyleCnt="9" custScaleX="264424" custScaleY="131587">
        <dgm:presLayoutVars>
          <dgm:bulletEnabled val="1"/>
        </dgm:presLayoutVars>
      </dgm:prSet>
      <dgm:spPr/>
    </dgm:pt>
    <dgm:pt modelId="{41811914-0ED4-480F-9C11-DA67ADDA83E6}" type="pres">
      <dgm:prSet presAssocID="{9CCEF0FB-0355-4687-8B6B-8AEFA6163E38}" presName="sibTrans" presStyleLbl="sibTrans2D1" presStyleIdx="4" presStyleCnt="8"/>
      <dgm:spPr/>
    </dgm:pt>
    <dgm:pt modelId="{4E390E33-908B-47D6-B742-23E5BBEF2A5F}" type="pres">
      <dgm:prSet presAssocID="{9CCEF0FB-0355-4687-8B6B-8AEFA6163E38}" presName="connectorText" presStyleLbl="sibTrans2D1" presStyleIdx="4" presStyleCnt="8"/>
      <dgm:spPr/>
    </dgm:pt>
    <dgm:pt modelId="{C2AED30E-8D4A-4F21-9773-8FE10D0E3C30}" type="pres">
      <dgm:prSet presAssocID="{436AD85A-B36B-45E6-B2B3-AE221B066507}" presName="node" presStyleLbl="node1" presStyleIdx="5" presStyleCnt="9" custScaleX="264424" custScaleY="131587">
        <dgm:presLayoutVars>
          <dgm:bulletEnabled val="1"/>
        </dgm:presLayoutVars>
      </dgm:prSet>
      <dgm:spPr/>
    </dgm:pt>
    <dgm:pt modelId="{A68E94F8-0750-468B-9097-E2AAE0B4DAF0}" type="pres">
      <dgm:prSet presAssocID="{87AC77CE-D64B-40CB-9DBD-D61E17DC7B89}" presName="sibTrans" presStyleLbl="sibTrans2D1" presStyleIdx="5" presStyleCnt="8"/>
      <dgm:spPr/>
    </dgm:pt>
    <dgm:pt modelId="{3859915F-4A1D-4C4A-8183-4CBB9472BB93}" type="pres">
      <dgm:prSet presAssocID="{87AC77CE-D64B-40CB-9DBD-D61E17DC7B89}" presName="connectorText" presStyleLbl="sibTrans2D1" presStyleIdx="5" presStyleCnt="8"/>
      <dgm:spPr/>
    </dgm:pt>
    <dgm:pt modelId="{6011BC6A-BD26-45F4-8BA0-AD0BE7F1F5EA}" type="pres">
      <dgm:prSet presAssocID="{F8CF47F3-6D02-410C-B974-DF73DA95AA61}" presName="node" presStyleLbl="node1" presStyleIdx="6" presStyleCnt="9" custScaleX="264424" custScaleY="131587">
        <dgm:presLayoutVars>
          <dgm:bulletEnabled val="1"/>
        </dgm:presLayoutVars>
      </dgm:prSet>
      <dgm:spPr/>
    </dgm:pt>
    <dgm:pt modelId="{0543E996-A1DC-40A6-A2A9-AF9DF3595B13}" type="pres">
      <dgm:prSet presAssocID="{AFEE96EE-C504-4C5E-871E-6A15579CDCCB}" presName="sibTrans" presStyleLbl="sibTrans2D1" presStyleIdx="6" presStyleCnt="8"/>
      <dgm:spPr/>
    </dgm:pt>
    <dgm:pt modelId="{C4102F5C-2495-445B-907C-1F6D2063E23F}" type="pres">
      <dgm:prSet presAssocID="{AFEE96EE-C504-4C5E-871E-6A15579CDCCB}" presName="connectorText" presStyleLbl="sibTrans2D1" presStyleIdx="6" presStyleCnt="8"/>
      <dgm:spPr/>
    </dgm:pt>
    <dgm:pt modelId="{9584C053-91B8-440D-A3DC-AD474DBE056B}" type="pres">
      <dgm:prSet presAssocID="{BBCADFFC-8533-4F6E-8C4E-60384213CB96}" presName="node" presStyleLbl="node1" presStyleIdx="7" presStyleCnt="9" custScaleX="264424" custScaleY="131587">
        <dgm:presLayoutVars>
          <dgm:bulletEnabled val="1"/>
        </dgm:presLayoutVars>
      </dgm:prSet>
      <dgm:spPr/>
    </dgm:pt>
    <dgm:pt modelId="{9EA485B3-29B7-4AA0-8D5F-2F174847D605}" type="pres">
      <dgm:prSet presAssocID="{1F93B091-675F-46D4-B136-F0E7EE6BA0CD}" presName="sibTrans" presStyleLbl="sibTrans2D1" presStyleIdx="7" presStyleCnt="8"/>
      <dgm:spPr/>
    </dgm:pt>
    <dgm:pt modelId="{BD21114D-28C6-4875-87C3-BC37156EE0CA}" type="pres">
      <dgm:prSet presAssocID="{1F93B091-675F-46D4-B136-F0E7EE6BA0CD}" presName="connectorText" presStyleLbl="sibTrans2D1" presStyleIdx="7" presStyleCnt="8"/>
      <dgm:spPr/>
    </dgm:pt>
    <dgm:pt modelId="{098D42F8-69AE-4403-A0AC-1AC670F36318}" type="pres">
      <dgm:prSet presAssocID="{2BD10B2E-3DF5-4A4D-BFAC-919FA2BFE0F1}" presName="node" presStyleLbl="node1" presStyleIdx="8" presStyleCnt="9" custScaleX="264424" custScaleY="131587">
        <dgm:presLayoutVars>
          <dgm:bulletEnabled val="1"/>
        </dgm:presLayoutVars>
      </dgm:prSet>
      <dgm:spPr/>
    </dgm:pt>
  </dgm:ptLst>
  <dgm:cxnLst>
    <dgm:cxn modelId="{C41EA90B-CD9C-46D1-B449-15B0F5C63FDB}" type="presOf" srcId="{1F93B091-675F-46D4-B136-F0E7EE6BA0CD}" destId="{9EA485B3-29B7-4AA0-8D5F-2F174847D605}" srcOrd="0" destOrd="0" presId="urn:microsoft.com/office/officeart/2005/8/layout/process5"/>
    <dgm:cxn modelId="{F52DCA14-ACDF-413F-B843-9B887E78C86C}" type="presOf" srcId="{AFEE96EE-C504-4C5E-871E-6A15579CDCCB}" destId="{0543E996-A1DC-40A6-A2A9-AF9DF3595B13}" srcOrd="0" destOrd="0" presId="urn:microsoft.com/office/officeart/2005/8/layout/process5"/>
    <dgm:cxn modelId="{D0F2B234-6307-4B3A-9C9D-84A34135DB57}" type="presOf" srcId="{900962EB-4F3E-45CE-B93E-1B58A14C7129}" destId="{44DCF224-5014-4764-9000-416E8E66BAC1}" srcOrd="0" destOrd="0" presId="urn:microsoft.com/office/officeart/2005/8/layout/process5"/>
    <dgm:cxn modelId="{0D2AAA35-7C12-41D2-AEEC-A235F295E1F2}" type="presOf" srcId="{8D5B52AD-2BE5-4806-8A92-8D8DB47A1D85}" destId="{0F415A7C-9C24-4B57-A77B-D61793F4B0B1}" srcOrd="1" destOrd="0" presId="urn:microsoft.com/office/officeart/2005/8/layout/process5"/>
    <dgm:cxn modelId="{0ADDC03C-03D6-45DA-BDA2-3241B11D8172}" type="presOf" srcId="{87AC77CE-D64B-40CB-9DBD-D61E17DC7B89}" destId="{A68E94F8-0750-468B-9097-E2AAE0B4DAF0}" srcOrd="0" destOrd="0" presId="urn:microsoft.com/office/officeart/2005/8/layout/process5"/>
    <dgm:cxn modelId="{0D81073D-2FE9-469B-BC27-824E1807D8AA}" type="presOf" srcId="{AFEE96EE-C504-4C5E-871E-6A15579CDCCB}" destId="{C4102F5C-2495-445B-907C-1F6D2063E23F}" srcOrd="1" destOrd="0" presId="urn:microsoft.com/office/officeart/2005/8/layout/process5"/>
    <dgm:cxn modelId="{7D923E3E-4E62-4194-BBA0-742803523787}" srcId="{900962EB-4F3E-45CE-B93E-1B58A14C7129}" destId="{76358E13-5BE2-43D0-9054-946A315B7A0D}" srcOrd="2" destOrd="0" parTransId="{07941724-74F3-4535-AA29-F1242ABFDC20}" sibTransId="{128BB0D6-C199-481C-8DD3-843F39A783BC}"/>
    <dgm:cxn modelId="{C52F465C-E20C-4D13-B3A0-F1F5F94217AF}" type="presOf" srcId="{128BB0D6-C199-481C-8DD3-843F39A783BC}" destId="{7747EB55-684D-4BC1-92D4-7141AD846604}" srcOrd="0" destOrd="0" presId="urn:microsoft.com/office/officeart/2005/8/layout/process5"/>
    <dgm:cxn modelId="{01D26564-120E-46CB-9180-F87A12A1FFD7}" srcId="{900962EB-4F3E-45CE-B93E-1B58A14C7129}" destId="{7E1197F8-CD33-4DE6-B385-F2AD798C8CF5}" srcOrd="3" destOrd="0" parTransId="{5979E251-F7C8-49E5-A796-37229B3F2737}" sibTransId="{8D5B52AD-2BE5-4806-8A92-8D8DB47A1D85}"/>
    <dgm:cxn modelId="{FB6E4F45-0D6E-4C8C-9362-4E7F323A1B3F}" type="presOf" srcId="{87AC77CE-D64B-40CB-9DBD-D61E17DC7B89}" destId="{3859915F-4A1D-4C4A-8183-4CBB9472BB93}" srcOrd="1" destOrd="0" presId="urn:microsoft.com/office/officeart/2005/8/layout/process5"/>
    <dgm:cxn modelId="{058C7B65-9B56-4CBE-9C2E-A1AA509FE640}" srcId="{900962EB-4F3E-45CE-B93E-1B58A14C7129}" destId="{5103F335-C844-47B6-9A9A-C57017085850}" srcOrd="0" destOrd="0" parTransId="{2355168F-7907-4F12-AC39-E01AE31C4B68}" sibTransId="{FB636BE4-327A-4BEA-B2D5-505B3BBFA8D9}"/>
    <dgm:cxn modelId="{5E13D148-30A8-45D8-BD50-9C251A264221}" srcId="{900962EB-4F3E-45CE-B93E-1B58A14C7129}" destId="{2BD10B2E-3DF5-4A4D-BFAC-919FA2BFE0F1}" srcOrd="8" destOrd="0" parTransId="{B20F5249-A7AA-423B-A848-DFC6E96C7FE4}" sibTransId="{A9349BAE-0856-4E56-984D-9CABAF33C2D6}"/>
    <dgm:cxn modelId="{E5D0DA4A-AAA8-46FA-B8F0-0280E2FD1635}" srcId="{900962EB-4F3E-45CE-B93E-1B58A14C7129}" destId="{F8CF47F3-6D02-410C-B974-DF73DA95AA61}" srcOrd="6" destOrd="0" parTransId="{B6750BE1-F793-4CDA-9F63-8C30CA6FA62C}" sibTransId="{AFEE96EE-C504-4C5E-871E-6A15579CDCCB}"/>
    <dgm:cxn modelId="{10274853-0C95-482C-AEF1-EB1EF61104E7}" type="presOf" srcId="{BBCADFFC-8533-4F6E-8C4E-60384213CB96}" destId="{9584C053-91B8-440D-A3DC-AD474DBE056B}" srcOrd="0" destOrd="0" presId="urn:microsoft.com/office/officeart/2005/8/layout/process5"/>
    <dgm:cxn modelId="{F713D274-819E-4CF2-AD4C-BAC38B1AF54B}" type="presOf" srcId="{9CCEF0FB-0355-4687-8B6B-8AEFA6163E38}" destId="{41811914-0ED4-480F-9C11-DA67ADDA83E6}" srcOrd="0" destOrd="0" presId="urn:microsoft.com/office/officeart/2005/8/layout/process5"/>
    <dgm:cxn modelId="{DB276D5A-F919-436E-A039-D64EC9331230}" type="presOf" srcId="{DD87846B-C536-4193-862D-894B224C295D}" destId="{7E5C9FD1-82E7-4667-9657-26D146949DEA}" srcOrd="0" destOrd="0" presId="urn:microsoft.com/office/officeart/2005/8/layout/process5"/>
    <dgm:cxn modelId="{EBE5E65A-3407-4136-9855-C62A998788C9}" type="presOf" srcId="{76358E13-5BE2-43D0-9054-946A315B7A0D}" destId="{EE8A4ACE-FF8C-4F13-BCC1-FC2599A56845}" srcOrd="0" destOrd="0" presId="urn:microsoft.com/office/officeart/2005/8/layout/process5"/>
    <dgm:cxn modelId="{6432E47C-7932-44E7-8A74-ED1ED9F8D0CC}" type="presOf" srcId="{7E1197F8-CD33-4DE6-B385-F2AD798C8CF5}" destId="{00F193AB-170F-475F-9BDE-397A4F082311}" srcOrd="0" destOrd="0" presId="urn:microsoft.com/office/officeart/2005/8/layout/process5"/>
    <dgm:cxn modelId="{C16E477E-9E55-49D4-8DE3-49D575F10554}" type="presOf" srcId="{8BF6231F-C99D-44CD-80A9-5023EF877A59}" destId="{C7F4308A-CC3C-4F61-825D-7BAC59E4B140}" srcOrd="0" destOrd="0" presId="urn:microsoft.com/office/officeart/2005/8/layout/process5"/>
    <dgm:cxn modelId="{0B7FB281-EF03-4BB9-B00F-1654DFE53CD9}" srcId="{900962EB-4F3E-45CE-B93E-1B58A14C7129}" destId="{DD87846B-C536-4193-862D-894B224C295D}" srcOrd="4" destOrd="0" parTransId="{3DC884D6-E510-4FE3-9E2D-3642979373B1}" sibTransId="{9CCEF0FB-0355-4687-8B6B-8AEFA6163E38}"/>
    <dgm:cxn modelId="{A167309D-C3F5-45FB-A85F-FE632015F28E}" type="presOf" srcId="{5103F335-C844-47B6-9A9A-C57017085850}" destId="{F66BD40D-5E72-4329-8597-3A591BC36FEF}" srcOrd="0" destOrd="0" presId="urn:microsoft.com/office/officeart/2005/8/layout/process5"/>
    <dgm:cxn modelId="{2BE6E2A0-9B53-4A76-8C28-F5588CD0E3E2}" type="presOf" srcId="{FB636BE4-327A-4BEA-B2D5-505B3BBFA8D9}" destId="{206546BD-0ECF-40B2-8683-D2102976B9F8}" srcOrd="1" destOrd="0" presId="urn:microsoft.com/office/officeart/2005/8/layout/process5"/>
    <dgm:cxn modelId="{A9C97EA9-2895-4543-B89B-5ED7E47DAB9B}" type="presOf" srcId="{B9549280-C423-4CB1-8643-B00040F6A986}" destId="{0A4428A6-1A4F-4B47-B0F5-440330AFD1EE}" srcOrd="0" destOrd="0" presId="urn:microsoft.com/office/officeart/2005/8/layout/process5"/>
    <dgm:cxn modelId="{CE24DEAB-14C5-459D-8957-B22751E35403}" type="presOf" srcId="{FB636BE4-327A-4BEA-B2D5-505B3BBFA8D9}" destId="{360F2A06-0725-4A5E-922B-F0F7B55A9195}" srcOrd="0" destOrd="0" presId="urn:microsoft.com/office/officeart/2005/8/layout/process5"/>
    <dgm:cxn modelId="{F0DF39B2-ABE3-4439-B838-71DC4D42B49E}" type="presOf" srcId="{F8CF47F3-6D02-410C-B974-DF73DA95AA61}" destId="{6011BC6A-BD26-45F4-8BA0-AD0BE7F1F5EA}" srcOrd="0" destOrd="0" presId="urn:microsoft.com/office/officeart/2005/8/layout/process5"/>
    <dgm:cxn modelId="{47710AB3-3CD4-4A92-9DD9-656AC07A4357}" type="presOf" srcId="{128BB0D6-C199-481C-8DD3-843F39A783BC}" destId="{337C65F4-C696-4759-B395-A912273847C5}" srcOrd="1" destOrd="0" presId="urn:microsoft.com/office/officeart/2005/8/layout/process5"/>
    <dgm:cxn modelId="{102D4BBF-D1FE-44CD-A0CF-80818E3F7A10}" type="presOf" srcId="{2BD10B2E-3DF5-4A4D-BFAC-919FA2BFE0F1}" destId="{098D42F8-69AE-4403-A0AC-1AC670F36318}" srcOrd="0" destOrd="0" presId="urn:microsoft.com/office/officeart/2005/8/layout/process5"/>
    <dgm:cxn modelId="{396B5FCF-387C-4C62-B97B-B156F7BA8DCC}" type="presOf" srcId="{8D5B52AD-2BE5-4806-8A92-8D8DB47A1D85}" destId="{7D1C677D-6D30-48A7-B3AC-F8FE20FD1828}" srcOrd="0" destOrd="0" presId="urn:microsoft.com/office/officeart/2005/8/layout/process5"/>
    <dgm:cxn modelId="{392D56DA-CBFC-4373-B40A-1AC0B81EFC80}" srcId="{900962EB-4F3E-45CE-B93E-1B58A14C7129}" destId="{BBCADFFC-8533-4F6E-8C4E-60384213CB96}" srcOrd="7" destOrd="0" parTransId="{27A5ECB3-C27C-49A3-A181-3E2EADACEE63}" sibTransId="{1F93B091-675F-46D4-B136-F0E7EE6BA0CD}"/>
    <dgm:cxn modelId="{B5899AE4-0D04-4219-A112-1309A45ABD07}" type="presOf" srcId="{1F93B091-675F-46D4-B136-F0E7EE6BA0CD}" destId="{BD21114D-28C6-4875-87C3-BC37156EE0CA}" srcOrd="1" destOrd="0" presId="urn:microsoft.com/office/officeart/2005/8/layout/process5"/>
    <dgm:cxn modelId="{9593B3EF-C192-4C2A-A906-1586C83CD68E}" srcId="{900962EB-4F3E-45CE-B93E-1B58A14C7129}" destId="{8BF6231F-C99D-44CD-80A9-5023EF877A59}" srcOrd="1" destOrd="0" parTransId="{51CC33C4-F348-44C0-BBAE-9909E41B7DA7}" sibTransId="{B9549280-C423-4CB1-8643-B00040F6A986}"/>
    <dgm:cxn modelId="{8BAF44F0-B43C-496B-8B8F-4121BFFB281B}" type="presOf" srcId="{9CCEF0FB-0355-4687-8B6B-8AEFA6163E38}" destId="{4E390E33-908B-47D6-B742-23E5BBEF2A5F}" srcOrd="1" destOrd="0" presId="urn:microsoft.com/office/officeart/2005/8/layout/process5"/>
    <dgm:cxn modelId="{934EC7F6-B678-4990-80B2-F29B0B114A44}" srcId="{900962EB-4F3E-45CE-B93E-1B58A14C7129}" destId="{436AD85A-B36B-45E6-B2B3-AE221B066507}" srcOrd="5" destOrd="0" parTransId="{8A2B5E47-F2EE-4ADE-A240-3AA90828AF82}" sibTransId="{87AC77CE-D64B-40CB-9DBD-D61E17DC7B89}"/>
    <dgm:cxn modelId="{0CD0CCF6-D116-47BA-B918-8C57F877836A}" type="presOf" srcId="{436AD85A-B36B-45E6-B2B3-AE221B066507}" destId="{C2AED30E-8D4A-4F21-9773-8FE10D0E3C30}" srcOrd="0" destOrd="0" presId="urn:microsoft.com/office/officeart/2005/8/layout/process5"/>
    <dgm:cxn modelId="{AED3FCF7-2A25-4066-A311-218E669E5A03}" type="presOf" srcId="{B9549280-C423-4CB1-8643-B00040F6A986}" destId="{7570A662-DDDF-4D2C-A33D-BE45AEDA06ED}" srcOrd="1" destOrd="0" presId="urn:microsoft.com/office/officeart/2005/8/layout/process5"/>
    <dgm:cxn modelId="{E2FE34DD-15E2-467A-8681-A52ABDD7FB78}" type="presParOf" srcId="{44DCF224-5014-4764-9000-416E8E66BAC1}" destId="{F66BD40D-5E72-4329-8597-3A591BC36FEF}" srcOrd="0" destOrd="0" presId="urn:microsoft.com/office/officeart/2005/8/layout/process5"/>
    <dgm:cxn modelId="{5E980D9A-40FD-4FA5-8354-FF1799CF9040}" type="presParOf" srcId="{44DCF224-5014-4764-9000-416E8E66BAC1}" destId="{360F2A06-0725-4A5E-922B-F0F7B55A9195}" srcOrd="1" destOrd="0" presId="urn:microsoft.com/office/officeart/2005/8/layout/process5"/>
    <dgm:cxn modelId="{FC7FC353-8F18-47E5-9D7E-0DBFB426B4D0}" type="presParOf" srcId="{360F2A06-0725-4A5E-922B-F0F7B55A9195}" destId="{206546BD-0ECF-40B2-8683-D2102976B9F8}" srcOrd="0" destOrd="0" presId="urn:microsoft.com/office/officeart/2005/8/layout/process5"/>
    <dgm:cxn modelId="{2ECC36D0-377C-4B7C-AB18-FA79CFE40FBE}" type="presParOf" srcId="{44DCF224-5014-4764-9000-416E8E66BAC1}" destId="{C7F4308A-CC3C-4F61-825D-7BAC59E4B140}" srcOrd="2" destOrd="0" presId="urn:microsoft.com/office/officeart/2005/8/layout/process5"/>
    <dgm:cxn modelId="{E91BA950-8381-477B-9A3D-31E4B054F36F}" type="presParOf" srcId="{44DCF224-5014-4764-9000-416E8E66BAC1}" destId="{0A4428A6-1A4F-4B47-B0F5-440330AFD1EE}" srcOrd="3" destOrd="0" presId="urn:microsoft.com/office/officeart/2005/8/layout/process5"/>
    <dgm:cxn modelId="{C636F3ED-8A3E-4973-99BF-CF0AB4E75335}" type="presParOf" srcId="{0A4428A6-1A4F-4B47-B0F5-440330AFD1EE}" destId="{7570A662-DDDF-4D2C-A33D-BE45AEDA06ED}" srcOrd="0" destOrd="0" presId="urn:microsoft.com/office/officeart/2005/8/layout/process5"/>
    <dgm:cxn modelId="{AEE79814-DFE9-4FE5-8BDB-3C56AEDC65F6}" type="presParOf" srcId="{44DCF224-5014-4764-9000-416E8E66BAC1}" destId="{EE8A4ACE-FF8C-4F13-BCC1-FC2599A56845}" srcOrd="4" destOrd="0" presId="urn:microsoft.com/office/officeart/2005/8/layout/process5"/>
    <dgm:cxn modelId="{882EA118-91B8-46CD-A8E9-6A9156F0A004}" type="presParOf" srcId="{44DCF224-5014-4764-9000-416E8E66BAC1}" destId="{7747EB55-684D-4BC1-92D4-7141AD846604}" srcOrd="5" destOrd="0" presId="urn:microsoft.com/office/officeart/2005/8/layout/process5"/>
    <dgm:cxn modelId="{D641C26D-1181-4E56-8E3A-47024B60640C}" type="presParOf" srcId="{7747EB55-684D-4BC1-92D4-7141AD846604}" destId="{337C65F4-C696-4759-B395-A912273847C5}" srcOrd="0" destOrd="0" presId="urn:microsoft.com/office/officeart/2005/8/layout/process5"/>
    <dgm:cxn modelId="{97349635-8E11-4C03-A837-16908654479C}" type="presParOf" srcId="{44DCF224-5014-4764-9000-416E8E66BAC1}" destId="{00F193AB-170F-475F-9BDE-397A4F082311}" srcOrd="6" destOrd="0" presId="urn:microsoft.com/office/officeart/2005/8/layout/process5"/>
    <dgm:cxn modelId="{654371A5-B996-40F2-BA2B-58D5CAAF24AE}" type="presParOf" srcId="{44DCF224-5014-4764-9000-416E8E66BAC1}" destId="{7D1C677D-6D30-48A7-B3AC-F8FE20FD1828}" srcOrd="7" destOrd="0" presId="urn:microsoft.com/office/officeart/2005/8/layout/process5"/>
    <dgm:cxn modelId="{A58660AE-9BFC-4720-ABBB-31DCA47D59C5}" type="presParOf" srcId="{7D1C677D-6D30-48A7-B3AC-F8FE20FD1828}" destId="{0F415A7C-9C24-4B57-A77B-D61793F4B0B1}" srcOrd="0" destOrd="0" presId="urn:microsoft.com/office/officeart/2005/8/layout/process5"/>
    <dgm:cxn modelId="{1F3A1FEF-7BC5-43D7-8F12-5656507E603F}" type="presParOf" srcId="{44DCF224-5014-4764-9000-416E8E66BAC1}" destId="{7E5C9FD1-82E7-4667-9657-26D146949DEA}" srcOrd="8" destOrd="0" presId="urn:microsoft.com/office/officeart/2005/8/layout/process5"/>
    <dgm:cxn modelId="{DCB3E840-EAA6-4F92-8516-CEFB520A64A4}" type="presParOf" srcId="{44DCF224-5014-4764-9000-416E8E66BAC1}" destId="{41811914-0ED4-480F-9C11-DA67ADDA83E6}" srcOrd="9" destOrd="0" presId="urn:microsoft.com/office/officeart/2005/8/layout/process5"/>
    <dgm:cxn modelId="{1D9B57DD-37A9-43E7-B02C-2743E9FF676A}" type="presParOf" srcId="{41811914-0ED4-480F-9C11-DA67ADDA83E6}" destId="{4E390E33-908B-47D6-B742-23E5BBEF2A5F}" srcOrd="0" destOrd="0" presId="urn:microsoft.com/office/officeart/2005/8/layout/process5"/>
    <dgm:cxn modelId="{3EDD5BAA-5E48-4194-A72C-EA9CE998BCB0}" type="presParOf" srcId="{44DCF224-5014-4764-9000-416E8E66BAC1}" destId="{C2AED30E-8D4A-4F21-9773-8FE10D0E3C30}" srcOrd="10" destOrd="0" presId="urn:microsoft.com/office/officeart/2005/8/layout/process5"/>
    <dgm:cxn modelId="{A4269B78-0D89-4B18-9C70-FCD77AA96CAB}" type="presParOf" srcId="{44DCF224-5014-4764-9000-416E8E66BAC1}" destId="{A68E94F8-0750-468B-9097-E2AAE0B4DAF0}" srcOrd="11" destOrd="0" presId="urn:microsoft.com/office/officeart/2005/8/layout/process5"/>
    <dgm:cxn modelId="{9775F4B8-72C3-462B-95DC-A341B89B6832}" type="presParOf" srcId="{A68E94F8-0750-468B-9097-E2AAE0B4DAF0}" destId="{3859915F-4A1D-4C4A-8183-4CBB9472BB93}" srcOrd="0" destOrd="0" presId="urn:microsoft.com/office/officeart/2005/8/layout/process5"/>
    <dgm:cxn modelId="{AAA85F98-9B4E-4550-809B-80A191E26797}" type="presParOf" srcId="{44DCF224-5014-4764-9000-416E8E66BAC1}" destId="{6011BC6A-BD26-45F4-8BA0-AD0BE7F1F5EA}" srcOrd="12" destOrd="0" presId="urn:microsoft.com/office/officeart/2005/8/layout/process5"/>
    <dgm:cxn modelId="{BC1E487E-0E7A-4C78-9665-76A001B0BCE2}" type="presParOf" srcId="{44DCF224-5014-4764-9000-416E8E66BAC1}" destId="{0543E996-A1DC-40A6-A2A9-AF9DF3595B13}" srcOrd="13" destOrd="0" presId="urn:microsoft.com/office/officeart/2005/8/layout/process5"/>
    <dgm:cxn modelId="{A30E61AC-0D92-4455-B822-E4F907032622}" type="presParOf" srcId="{0543E996-A1DC-40A6-A2A9-AF9DF3595B13}" destId="{C4102F5C-2495-445B-907C-1F6D2063E23F}" srcOrd="0" destOrd="0" presId="urn:microsoft.com/office/officeart/2005/8/layout/process5"/>
    <dgm:cxn modelId="{0A60A421-79DF-4BBF-AD9B-E448AD475823}" type="presParOf" srcId="{44DCF224-5014-4764-9000-416E8E66BAC1}" destId="{9584C053-91B8-440D-A3DC-AD474DBE056B}" srcOrd="14" destOrd="0" presId="urn:microsoft.com/office/officeart/2005/8/layout/process5"/>
    <dgm:cxn modelId="{48B8EECE-28A7-42F9-BF65-AD851A072510}" type="presParOf" srcId="{44DCF224-5014-4764-9000-416E8E66BAC1}" destId="{9EA485B3-29B7-4AA0-8D5F-2F174847D605}" srcOrd="15" destOrd="0" presId="urn:microsoft.com/office/officeart/2005/8/layout/process5"/>
    <dgm:cxn modelId="{46933426-D292-43B6-906B-7AF125615902}" type="presParOf" srcId="{9EA485B3-29B7-4AA0-8D5F-2F174847D605}" destId="{BD21114D-28C6-4875-87C3-BC37156EE0CA}" srcOrd="0" destOrd="0" presId="urn:microsoft.com/office/officeart/2005/8/layout/process5"/>
    <dgm:cxn modelId="{CDA69A0B-B724-4035-BAA3-DE2E8E004FF2}" type="presParOf" srcId="{44DCF224-5014-4764-9000-416E8E66BAC1}" destId="{098D42F8-69AE-4403-A0AC-1AC670F36318}" srcOrd="1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45367A-D916-4982-9F69-2E6327E33817}" type="doc">
      <dgm:prSet loTypeId="urn:microsoft.com/office/officeart/2005/8/layout/rings+Icon" loCatId="relationship" qsTypeId="urn:microsoft.com/office/officeart/2005/8/quickstyle/simple1" qsCatId="simple" csTypeId="urn:microsoft.com/office/officeart/2005/8/colors/accent3_5" csCatId="accent3" phldr="1"/>
      <dgm:spPr/>
    </dgm:pt>
    <dgm:pt modelId="{4CDEFAA5-A678-4643-AB7F-981363C8720F}">
      <dgm:prSet phldrT="[Text]" custT="1"/>
      <dgm:spPr/>
      <dgm:t>
        <a:bodyPr/>
        <a:lstStyle/>
        <a:p>
          <a:pPr marL="0" lvl="0" indent="0" algn="ctr" defTabSz="533400">
            <a:lnSpc>
              <a:spcPct val="90000"/>
            </a:lnSpc>
            <a:spcBef>
              <a:spcPct val="0"/>
            </a:spcBef>
            <a:spcAft>
              <a:spcPct val="35000"/>
            </a:spcAft>
            <a:buNone/>
          </a:pPr>
          <a:r>
            <a:rPr lang="en-US" sz="1200" b="1" kern="1200" dirty="0">
              <a:solidFill>
                <a:schemeClr val="bg2"/>
              </a:solidFill>
              <a:effectLst>
                <a:outerShdw blurRad="38100" dist="38100" dir="2700000" algn="tl">
                  <a:srgbClr val="000000">
                    <a:alpha val="43137"/>
                  </a:srgbClr>
                </a:outerShdw>
              </a:effectLst>
              <a:latin typeface="Arial"/>
              <a:ea typeface="+mn-ea"/>
              <a:cs typeface="+mn-cs"/>
            </a:rPr>
            <a:t>Coordinator</a:t>
          </a:r>
        </a:p>
      </dgm:t>
    </dgm:pt>
    <dgm:pt modelId="{2F8A7C1D-CFF4-4269-A3E9-09BC47B4687A}" type="parTrans" cxnId="{C88CC514-B947-4597-80CA-A34F892B94AF}">
      <dgm:prSet/>
      <dgm:spPr/>
      <dgm:t>
        <a:bodyPr/>
        <a:lstStyle/>
        <a:p>
          <a:endParaRPr lang="en-US"/>
        </a:p>
      </dgm:t>
    </dgm:pt>
    <dgm:pt modelId="{33C33182-D6D5-45CC-A72B-1F32AFC7FA8E}" type="sibTrans" cxnId="{C88CC514-B947-4597-80CA-A34F892B94AF}">
      <dgm:prSet/>
      <dgm:spPr/>
      <dgm:t>
        <a:bodyPr/>
        <a:lstStyle/>
        <a:p>
          <a:endParaRPr lang="en-US"/>
        </a:p>
      </dgm:t>
    </dgm:pt>
    <dgm:pt modelId="{4E277F0E-B673-4948-BB25-4878E25AC096}">
      <dgm:prSet phldrT="[Text]" custT="1"/>
      <dgm:spPr/>
      <dgm:t>
        <a:bodyPr/>
        <a:lstStyle/>
        <a:p>
          <a:pPr marL="0" lvl="0" indent="0" algn="ctr" defTabSz="7112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Decision-Maker</a:t>
          </a:r>
        </a:p>
      </dgm:t>
    </dgm:pt>
    <dgm:pt modelId="{7629CFC0-F135-475C-92D8-F10AB0971B37}" type="parTrans" cxnId="{CC9B31EB-63F1-467E-A177-8FBDFF541BF1}">
      <dgm:prSet/>
      <dgm:spPr/>
      <dgm:t>
        <a:bodyPr/>
        <a:lstStyle/>
        <a:p>
          <a:endParaRPr lang="en-US"/>
        </a:p>
      </dgm:t>
    </dgm:pt>
    <dgm:pt modelId="{3DC91EF5-E8C5-4029-B97F-0513592A6DBE}" type="sibTrans" cxnId="{CC9B31EB-63F1-467E-A177-8FBDFF541BF1}">
      <dgm:prSet/>
      <dgm:spPr/>
      <dgm:t>
        <a:bodyPr/>
        <a:lstStyle/>
        <a:p>
          <a:endParaRPr lang="en-US"/>
        </a:p>
      </dgm:t>
    </dgm:pt>
    <dgm:pt modelId="{BE800687-EC27-4060-BC00-956E796A3128}">
      <dgm:prSet phldrT="[Text]" custT="1"/>
      <dgm:spPr/>
      <dgm:t>
        <a:bodyPr/>
        <a:lstStyle/>
        <a:p>
          <a:r>
            <a:rPr lang="en-US" sz="1200" b="1" kern="1200" dirty="0">
              <a:solidFill>
                <a:schemeClr val="accent3">
                  <a:lumMod val="75000"/>
                </a:schemeClr>
              </a:solidFill>
              <a:latin typeface="Arial"/>
              <a:ea typeface="+mn-ea"/>
              <a:cs typeface="+mn-cs"/>
            </a:rPr>
            <a:t>Investigator</a:t>
          </a:r>
        </a:p>
      </dgm:t>
    </dgm:pt>
    <dgm:pt modelId="{45CE8430-38E9-4693-8132-3A98352D14A0}" type="parTrans" cxnId="{BDFC3DAF-F96C-4501-B71D-507BE38EAEE8}">
      <dgm:prSet/>
      <dgm:spPr/>
      <dgm:t>
        <a:bodyPr/>
        <a:lstStyle/>
        <a:p>
          <a:endParaRPr lang="en-US"/>
        </a:p>
      </dgm:t>
    </dgm:pt>
    <dgm:pt modelId="{9F6D5AC8-DA1A-416B-BD81-BF150651751E}" type="sibTrans" cxnId="{BDFC3DAF-F96C-4501-B71D-507BE38EAEE8}">
      <dgm:prSet/>
      <dgm:spPr/>
      <dgm:t>
        <a:bodyPr/>
        <a:lstStyle/>
        <a:p>
          <a:endParaRPr lang="en-US"/>
        </a:p>
      </dgm:t>
    </dgm:pt>
    <dgm:pt modelId="{72C4E58C-AF47-40CE-AFE3-9155CF628EAB}" type="pres">
      <dgm:prSet presAssocID="{6445367A-D916-4982-9F69-2E6327E33817}" presName="Name0" presStyleCnt="0">
        <dgm:presLayoutVars>
          <dgm:chMax val="7"/>
          <dgm:dir/>
          <dgm:resizeHandles val="exact"/>
        </dgm:presLayoutVars>
      </dgm:prSet>
      <dgm:spPr/>
    </dgm:pt>
    <dgm:pt modelId="{0CD1D5F9-4F7E-4350-A8FA-5AFDA1FF76CB}" type="pres">
      <dgm:prSet presAssocID="{6445367A-D916-4982-9F69-2E6327E33817}" presName="ellipse1" presStyleLbl="vennNode1" presStyleIdx="0" presStyleCnt="3">
        <dgm:presLayoutVars>
          <dgm:bulletEnabled val="1"/>
        </dgm:presLayoutVars>
      </dgm:prSet>
      <dgm:spPr/>
    </dgm:pt>
    <dgm:pt modelId="{34419CFB-D16C-4732-AF8A-EFEA206C44FD}" type="pres">
      <dgm:prSet presAssocID="{6445367A-D916-4982-9F69-2E6327E33817}" presName="ellipse2" presStyleLbl="vennNode1" presStyleIdx="1" presStyleCnt="3" custLinFactNeighborY="1284">
        <dgm:presLayoutVars>
          <dgm:bulletEnabled val="1"/>
        </dgm:presLayoutVars>
      </dgm:prSet>
      <dgm:spPr/>
    </dgm:pt>
    <dgm:pt modelId="{AC53AD5C-E381-4E70-9CEE-0A80FA9048D7}" type="pres">
      <dgm:prSet presAssocID="{6445367A-D916-4982-9F69-2E6327E33817}" presName="ellipse3" presStyleLbl="vennNode1" presStyleIdx="2" presStyleCnt="3">
        <dgm:presLayoutVars>
          <dgm:bulletEnabled val="1"/>
        </dgm:presLayoutVars>
      </dgm:prSet>
      <dgm:spPr/>
    </dgm:pt>
  </dgm:ptLst>
  <dgm:cxnLst>
    <dgm:cxn modelId="{BFB9430A-93E0-445F-9CA8-C024AB14F324}" type="presOf" srcId="{4E277F0E-B673-4948-BB25-4878E25AC096}" destId="{34419CFB-D16C-4732-AF8A-EFEA206C44FD}" srcOrd="0" destOrd="0" presId="urn:microsoft.com/office/officeart/2005/8/layout/rings+Icon"/>
    <dgm:cxn modelId="{7CE8E00B-ED6A-4B45-A6F2-320BDC587E40}" type="presOf" srcId="{4CDEFAA5-A678-4643-AB7F-981363C8720F}" destId="{0CD1D5F9-4F7E-4350-A8FA-5AFDA1FF76CB}" srcOrd="0" destOrd="0" presId="urn:microsoft.com/office/officeart/2005/8/layout/rings+Icon"/>
    <dgm:cxn modelId="{C88CC514-B947-4597-80CA-A34F892B94AF}" srcId="{6445367A-D916-4982-9F69-2E6327E33817}" destId="{4CDEFAA5-A678-4643-AB7F-981363C8720F}" srcOrd="0" destOrd="0" parTransId="{2F8A7C1D-CFF4-4269-A3E9-09BC47B4687A}" sibTransId="{33C33182-D6D5-45CC-A72B-1F32AFC7FA8E}"/>
    <dgm:cxn modelId="{8FD82F27-1C79-45E1-8587-02A2CAE85A8A}" type="presOf" srcId="{6445367A-D916-4982-9F69-2E6327E33817}" destId="{72C4E58C-AF47-40CE-AFE3-9155CF628EAB}" srcOrd="0" destOrd="0" presId="urn:microsoft.com/office/officeart/2005/8/layout/rings+Icon"/>
    <dgm:cxn modelId="{BDFC3DAF-F96C-4501-B71D-507BE38EAEE8}" srcId="{6445367A-D916-4982-9F69-2E6327E33817}" destId="{BE800687-EC27-4060-BC00-956E796A3128}" srcOrd="2" destOrd="0" parTransId="{45CE8430-38E9-4693-8132-3A98352D14A0}" sibTransId="{9F6D5AC8-DA1A-416B-BD81-BF150651751E}"/>
    <dgm:cxn modelId="{CC9B31EB-63F1-467E-A177-8FBDFF541BF1}" srcId="{6445367A-D916-4982-9F69-2E6327E33817}" destId="{4E277F0E-B673-4948-BB25-4878E25AC096}" srcOrd="1" destOrd="0" parTransId="{7629CFC0-F135-475C-92D8-F10AB0971B37}" sibTransId="{3DC91EF5-E8C5-4029-B97F-0513592A6DBE}"/>
    <dgm:cxn modelId="{176D88F6-14E1-4E33-AFB2-38DF7631AB78}" type="presOf" srcId="{BE800687-EC27-4060-BC00-956E796A3128}" destId="{AC53AD5C-E381-4E70-9CEE-0A80FA9048D7}" srcOrd="0" destOrd="0" presId="urn:microsoft.com/office/officeart/2005/8/layout/rings+Icon"/>
    <dgm:cxn modelId="{B986E13C-13B7-4148-AAA5-B080B864066B}" type="presParOf" srcId="{72C4E58C-AF47-40CE-AFE3-9155CF628EAB}" destId="{0CD1D5F9-4F7E-4350-A8FA-5AFDA1FF76CB}" srcOrd="0" destOrd="0" presId="urn:microsoft.com/office/officeart/2005/8/layout/rings+Icon"/>
    <dgm:cxn modelId="{8E04EDD6-D275-4A57-BF15-1AB0580130E0}" type="presParOf" srcId="{72C4E58C-AF47-40CE-AFE3-9155CF628EAB}" destId="{34419CFB-D16C-4732-AF8A-EFEA206C44FD}" srcOrd="1" destOrd="0" presId="urn:microsoft.com/office/officeart/2005/8/layout/rings+Icon"/>
    <dgm:cxn modelId="{218444E4-CEFB-4D1A-B2A7-08FBEA7A8D22}" type="presParOf" srcId="{72C4E58C-AF47-40CE-AFE3-9155CF628EAB}" destId="{AC53AD5C-E381-4E70-9CEE-0A80FA9048D7}"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9A1709-BD8C-4D9E-9B60-4F28DF8B2C89}"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4E6C2A31-ACFA-4D87-B74E-AFC82DE186E5}">
      <dgm:prSet phldrT="[Text]"/>
      <dgm:spPr/>
      <dgm:t>
        <a:bodyPr/>
        <a:lstStyle/>
        <a:p>
          <a:pPr>
            <a:buSzPct val="100000"/>
          </a:pPr>
          <a:r>
            <a:rPr lang="en-US" dirty="0">
              <a:solidFill>
                <a:schemeClr val="accent2"/>
              </a:solidFill>
              <a:latin typeface="Arial" panose="020B0604020202020204" pitchFamily="34" charset="0"/>
              <a:cs typeface="Arial" panose="020B0604020202020204" pitchFamily="34" charset="0"/>
            </a:rPr>
            <a:t>Supportive measures are designed to:</a:t>
          </a:r>
          <a:endParaRPr lang="en-US" dirty="0">
            <a:solidFill>
              <a:schemeClr val="accent2"/>
            </a:solidFill>
          </a:endParaRPr>
        </a:p>
      </dgm:t>
    </dgm:pt>
    <dgm:pt modelId="{DDFC7367-0D3F-4A2E-9D82-41651CAC6B20}" type="parTrans" cxnId="{07FA4195-EFF9-4E54-A4DB-060777D58955}">
      <dgm:prSet/>
      <dgm:spPr/>
      <dgm:t>
        <a:bodyPr/>
        <a:lstStyle/>
        <a:p>
          <a:endParaRPr lang="en-US"/>
        </a:p>
      </dgm:t>
    </dgm:pt>
    <dgm:pt modelId="{E3500D5C-B171-4139-9255-475FEE3FEF6D}" type="sibTrans" cxnId="{07FA4195-EFF9-4E54-A4DB-060777D58955}">
      <dgm:prSet/>
      <dgm:spPr/>
      <dgm:t>
        <a:bodyPr/>
        <a:lstStyle/>
        <a:p>
          <a:endParaRPr lang="en-US"/>
        </a:p>
      </dgm:t>
    </dgm:pt>
    <dgm:pt modelId="{C878FE55-1773-42BB-818B-AA79AD193B9F}">
      <dgm:prSet phldrT="[Text]" custT="1"/>
      <dgm:spPr>
        <a:solidFill>
          <a:schemeClr val="accent3"/>
        </a:solidFill>
      </dgm:spPr>
      <dgm:t>
        <a:bodyPr/>
        <a:lstStyle/>
        <a:p>
          <a:pPr>
            <a:buSzPct val="100000"/>
            <a:buFont typeface="+mj-lt"/>
            <a:buAutoNum type="arabicPeriod"/>
          </a:pPr>
          <a:r>
            <a:rPr lang="en-US"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Restore or preserve equal access to the District’s education program or activity without unreasonably burdening the other party; and </a:t>
          </a:r>
          <a:endParaRPr lang="en-US" sz="1800" dirty="0">
            <a:effectLst>
              <a:outerShdw blurRad="38100" dist="38100" dir="2700000" algn="tl">
                <a:srgbClr val="000000">
                  <a:alpha val="43137"/>
                </a:srgbClr>
              </a:outerShdw>
            </a:effectLst>
          </a:endParaRPr>
        </a:p>
      </dgm:t>
    </dgm:pt>
    <dgm:pt modelId="{3D04F8C1-BE0E-4ED2-A6EA-5683935CD05C}" type="parTrans" cxnId="{E9730EE9-AE5F-4150-A993-D9526956A062}">
      <dgm:prSet/>
      <dgm:spPr/>
      <dgm:t>
        <a:bodyPr/>
        <a:lstStyle/>
        <a:p>
          <a:endParaRPr lang="en-US"/>
        </a:p>
      </dgm:t>
    </dgm:pt>
    <dgm:pt modelId="{DDD2BFFB-A812-443B-930B-50606F31D8A4}" type="sibTrans" cxnId="{E9730EE9-AE5F-4150-A993-D9526956A062}">
      <dgm:prSet/>
      <dgm:spPr/>
      <dgm:t>
        <a:bodyPr/>
        <a:lstStyle/>
        <a:p>
          <a:endParaRPr lang="en-US"/>
        </a:p>
      </dgm:t>
    </dgm:pt>
    <dgm:pt modelId="{752B2E8C-DB4D-4C1C-9C5F-46D21C6E899F}">
      <dgm:prSet custT="1"/>
      <dgm:spPr>
        <a:solidFill>
          <a:schemeClr val="accent3"/>
        </a:solidFill>
      </dgm:spPr>
      <dgm:t>
        <a:bodyPr/>
        <a:lstStyle/>
        <a:p>
          <a:pPr>
            <a:buFont typeface="+mj-lt"/>
            <a:buAutoNum type="arabicPeriod" startAt="2"/>
          </a:pPr>
          <a:r>
            <a:rPr lang="en-US"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To deter sexual harassment. </a:t>
          </a:r>
        </a:p>
      </dgm:t>
    </dgm:pt>
    <dgm:pt modelId="{1BC6E409-012E-4F39-98B1-ACFEFB86AAF8}" type="parTrans" cxnId="{7931247A-1E38-4CC9-B2BF-DB39F5A6A64F}">
      <dgm:prSet/>
      <dgm:spPr/>
      <dgm:t>
        <a:bodyPr/>
        <a:lstStyle/>
        <a:p>
          <a:endParaRPr lang="en-US"/>
        </a:p>
      </dgm:t>
    </dgm:pt>
    <dgm:pt modelId="{F30FB012-E34B-435C-8569-5ADA5A70849C}" type="sibTrans" cxnId="{7931247A-1E38-4CC9-B2BF-DB39F5A6A64F}">
      <dgm:prSet/>
      <dgm:spPr/>
      <dgm:t>
        <a:bodyPr/>
        <a:lstStyle/>
        <a:p>
          <a:endParaRPr lang="en-US"/>
        </a:p>
      </dgm:t>
    </dgm:pt>
    <dgm:pt modelId="{BB11E313-B5AA-40DA-AF20-A11D7F8E4F78}">
      <dgm:prSet phldrT="[Text]" custT="1"/>
      <dgm:spPr>
        <a:solidFill>
          <a:schemeClr val="accent3"/>
        </a:solidFill>
      </dgm:spPr>
      <dgm:t>
        <a:bodyPr/>
        <a:lstStyle/>
        <a:p>
          <a:pPr>
            <a:buSzPct val="100000"/>
            <a:buFont typeface="+mj-lt"/>
            <a:buNone/>
          </a:pPr>
          <a:endParaRPr lang="en-US" sz="1800" dirty="0">
            <a:effectLst>
              <a:outerShdw blurRad="38100" dist="38100" dir="2700000" algn="tl">
                <a:srgbClr val="000000">
                  <a:alpha val="43137"/>
                </a:srgbClr>
              </a:outerShdw>
            </a:effectLst>
          </a:endParaRPr>
        </a:p>
      </dgm:t>
    </dgm:pt>
    <dgm:pt modelId="{E3CF501B-F7A0-43FB-BDE6-1ED7477ABFEE}" type="parTrans" cxnId="{AE5D80EB-C748-4DDD-9F9C-85E6EA433CBA}">
      <dgm:prSet/>
      <dgm:spPr/>
      <dgm:t>
        <a:bodyPr/>
        <a:lstStyle/>
        <a:p>
          <a:endParaRPr lang="en-US"/>
        </a:p>
      </dgm:t>
    </dgm:pt>
    <dgm:pt modelId="{97B3F9BC-2551-447A-B476-2EBBD938BB57}" type="sibTrans" cxnId="{AE5D80EB-C748-4DDD-9F9C-85E6EA433CBA}">
      <dgm:prSet/>
      <dgm:spPr/>
      <dgm:t>
        <a:bodyPr/>
        <a:lstStyle/>
        <a:p>
          <a:endParaRPr lang="en-US"/>
        </a:p>
      </dgm:t>
    </dgm:pt>
    <dgm:pt modelId="{0503CCF9-6138-43FD-873C-E6920BA08181}" type="pres">
      <dgm:prSet presAssocID="{A19A1709-BD8C-4D9E-9B60-4F28DF8B2C89}" presName="Name0" presStyleCnt="0">
        <dgm:presLayoutVars>
          <dgm:dir/>
          <dgm:animLvl val="lvl"/>
          <dgm:resizeHandles val="exact"/>
        </dgm:presLayoutVars>
      </dgm:prSet>
      <dgm:spPr/>
    </dgm:pt>
    <dgm:pt modelId="{29D8DB1A-CB2B-4469-B4B1-602FE6E60098}" type="pres">
      <dgm:prSet presAssocID="{4E6C2A31-ACFA-4D87-B74E-AFC82DE186E5}" presName="linNode" presStyleCnt="0"/>
      <dgm:spPr/>
    </dgm:pt>
    <dgm:pt modelId="{976777E3-EF59-4D9A-916F-9C26597D5782}" type="pres">
      <dgm:prSet presAssocID="{4E6C2A31-ACFA-4D87-B74E-AFC82DE186E5}" presName="parTx" presStyleLbl="revTx" presStyleIdx="0" presStyleCnt="1" custScaleX="126428" custScaleY="67714">
        <dgm:presLayoutVars>
          <dgm:chMax val="1"/>
          <dgm:bulletEnabled val="1"/>
        </dgm:presLayoutVars>
      </dgm:prSet>
      <dgm:spPr/>
    </dgm:pt>
    <dgm:pt modelId="{022034C1-29AC-4ADD-A99D-1F74CEBA6034}" type="pres">
      <dgm:prSet presAssocID="{4E6C2A31-ACFA-4D87-B74E-AFC82DE186E5}" presName="bracket" presStyleLbl="parChTrans1D1" presStyleIdx="0" presStyleCnt="1"/>
      <dgm:spPr/>
    </dgm:pt>
    <dgm:pt modelId="{6ED2D340-A871-4D38-840E-FA1C77D2F327}" type="pres">
      <dgm:prSet presAssocID="{4E6C2A31-ACFA-4D87-B74E-AFC82DE186E5}" presName="spH" presStyleCnt="0"/>
      <dgm:spPr/>
    </dgm:pt>
    <dgm:pt modelId="{14323DF4-7287-41F4-87CF-A755DBF48721}" type="pres">
      <dgm:prSet presAssocID="{4E6C2A31-ACFA-4D87-B74E-AFC82DE186E5}" presName="desTx" presStyleLbl="node1" presStyleIdx="0" presStyleCnt="1">
        <dgm:presLayoutVars>
          <dgm:bulletEnabled val="1"/>
        </dgm:presLayoutVars>
      </dgm:prSet>
      <dgm:spPr/>
    </dgm:pt>
  </dgm:ptLst>
  <dgm:cxnLst>
    <dgm:cxn modelId="{EAE27F0A-D96F-4B28-B020-1D22D1E9C247}" type="presOf" srcId="{C878FE55-1773-42BB-818B-AA79AD193B9F}" destId="{14323DF4-7287-41F4-87CF-A755DBF48721}" srcOrd="0" destOrd="0" presId="urn:diagrams.loki3.com/BracketList"/>
    <dgm:cxn modelId="{68682212-7286-4DA7-86B9-C77CD0856747}" type="presOf" srcId="{BB11E313-B5AA-40DA-AF20-A11D7F8E4F78}" destId="{14323DF4-7287-41F4-87CF-A755DBF48721}" srcOrd="0" destOrd="1" presId="urn:diagrams.loki3.com/BracketList"/>
    <dgm:cxn modelId="{33A67628-7C6A-4429-BD4B-60F23513C1EA}" type="presOf" srcId="{4E6C2A31-ACFA-4D87-B74E-AFC82DE186E5}" destId="{976777E3-EF59-4D9A-916F-9C26597D5782}" srcOrd="0" destOrd="0" presId="urn:diagrams.loki3.com/BracketList"/>
    <dgm:cxn modelId="{F0BFE864-B968-424D-8F5F-FFCBADE72C86}" type="presOf" srcId="{A19A1709-BD8C-4D9E-9B60-4F28DF8B2C89}" destId="{0503CCF9-6138-43FD-873C-E6920BA08181}" srcOrd="0" destOrd="0" presId="urn:diagrams.loki3.com/BracketList"/>
    <dgm:cxn modelId="{7931247A-1E38-4CC9-B2BF-DB39F5A6A64F}" srcId="{4E6C2A31-ACFA-4D87-B74E-AFC82DE186E5}" destId="{752B2E8C-DB4D-4C1C-9C5F-46D21C6E899F}" srcOrd="2" destOrd="0" parTransId="{1BC6E409-012E-4F39-98B1-ACFEFB86AAF8}" sibTransId="{F30FB012-E34B-435C-8569-5ADA5A70849C}"/>
    <dgm:cxn modelId="{07FA4195-EFF9-4E54-A4DB-060777D58955}" srcId="{A19A1709-BD8C-4D9E-9B60-4F28DF8B2C89}" destId="{4E6C2A31-ACFA-4D87-B74E-AFC82DE186E5}" srcOrd="0" destOrd="0" parTransId="{DDFC7367-0D3F-4A2E-9D82-41651CAC6B20}" sibTransId="{E3500D5C-B171-4139-9255-475FEE3FEF6D}"/>
    <dgm:cxn modelId="{D8AB32AC-DB35-44C5-B9C4-1C8C26282F1D}" type="presOf" srcId="{752B2E8C-DB4D-4C1C-9C5F-46D21C6E899F}" destId="{14323DF4-7287-41F4-87CF-A755DBF48721}" srcOrd="0" destOrd="2" presId="urn:diagrams.loki3.com/BracketList"/>
    <dgm:cxn modelId="{E9730EE9-AE5F-4150-A993-D9526956A062}" srcId="{4E6C2A31-ACFA-4D87-B74E-AFC82DE186E5}" destId="{C878FE55-1773-42BB-818B-AA79AD193B9F}" srcOrd="0" destOrd="0" parTransId="{3D04F8C1-BE0E-4ED2-A6EA-5683935CD05C}" sibTransId="{DDD2BFFB-A812-443B-930B-50606F31D8A4}"/>
    <dgm:cxn modelId="{AE5D80EB-C748-4DDD-9F9C-85E6EA433CBA}" srcId="{4E6C2A31-ACFA-4D87-B74E-AFC82DE186E5}" destId="{BB11E313-B5AA-40DA-AF20-A11D7F8E4F78}" srcOrd="1" destOrd="0" parTransId="{E3CF501B-F7A0-43FB-BDE6-1ED7477ABFEE}" sibTransId="{97B3F9BC-2551-447A-B476-2EBBD938BB57}"/>
    <dgm:cxn modelId="{E00F876A-6103-4923-A543-9A8B3703FF4C}" type="presParOf" srcId="{0503CCF9-6138-43FD-873C-E6920BA08181}" destId="{29D8DB1A-CB2B-4469-B4B1-602FE6E60098}" srcOrd="0" destOrd="0" presId="urn:diagrams.loki3.com/BracketList"/>
    <dgm:cxn modelId="{7AF3A25B-73AC-4056-9E88-3C552CA0142E}" type="presParOf" srcId="{29D8DB1A-CB2B-4469-B4B1-602FE6E60098}" destId="{976777E3-EF59-4D9A-916F-9C26597D5782}" srcOrd="0" destOrd="0" presId="urn:diagrams.loki3.com/BracketList"/>
    <dgm:cxn modelId="{D68D3A1A-D434-4DDC-AB63-7053D9718D64}" type="presParOf" srcId="{29D8DB1A-CB2B-4469-B4B1-602FE6E60098}" destId="{022034C1-29AC-4ADD-A99D-1F74CEBA6034}" srcOrd="1" destOrd="0" presId="urn:diagrams.loki3.com/BracketList"/>
    <dgm:cxn modelId="{D8AF75D5-0AF5-49DD-9788-8426F1B5F22B}" type="presParOf" srcId="{29D8DB1A-CB2B-4469-B4B1-602FE6E60098}" destId="{6ED2D340-A871-4D38-840E-FA1C77D2F327}" srcOrd="2" destOrd="0" presId="urn:diagrams.loki3.com/BracketList"/>
    <dgm:cxn modelId="{9B32BC92-D27B-4588-AF28-422AD4B1A6C8}" type="presParOf" srcId="{29D8DB1A-CB2B-4469-B4B1-602FE6E60098}" destId="{14323DF4-7287-41F4-87CF-A755DBF48721}"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F01FCD-DA3C-4A09-AA35-67570DFED2E9}"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29BE3CF4-3424-463E-B671-71A572B85B78}">
      <dgm:prSet phldrT="[Text]" custT="1"/>
      <dgm:spPr>
        <a:solidFill>
          <a:schemeClr val="accent4">
            <a:lumMod val="90000"/>
          </a:schemeClr>
        </a:solidFill>
      </dgm:spPr>
      <dgm:t>
        <a:bodyPr/>
        <a:lstStyle/>
        <a:p>
          <a:pPr>
            <a:buSzPct val="100000"/>
          </a:pPr>
          <a:r>
            <a:rPr lang="en-US" sz="1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Upon “actual knowledge” of sexual harassment, Coordinator must promptly contact alleged victim to:</a:t>
          </a:r>
          <a:endParaRPr lang="en-US" sz="1800" dirty="0">
            <a:solidFill>
              <a:schemeClr val="bg1"/>
            </a:solidFill>
            <a:effectLst>
              <a:outerShdw blurRad="38100" dist="38100" dir="2700000" algn="tl">
                <a:srgbClr val="000000">
                  <a:alpha val="43137"/>
                </a:srgbClr>
              </a:outerShdw>
            </a:effectLst>
          </a:endParaRPr>
        </a:p>
      </dgm:t>
    </dgm:pt>
    <dgm:pt modelId="{BA96071B-40C1-4DD4-AD47-910F8F013506}" type="parTrans" cxnId="{E77CBA24-9D3E-4B65-B7D2-45D20B8BD12F}">
      <dgm:prSet/>
      <dgm:spPr/>
      <dgm:t>
        <a:bodyPr/>
        <a:lstStyle/>
        <a:p>
          <a:endParaRPr lang="en-US"/>
        </a:p>
      </dgm:t>
    </dgm:pt>
    <dgm:pt modelId="{A7593156-FBA8-4B11-87C4-8917EACDBCF3}" type="sibTrans" cxnId="{E77CBA24-9D3E-4B65-B7D2-45D20B8BD12F}">
      <dgm:prSet/>
      <dgm:spPr/>
      <dgm:t>
        <a:bodyPr/>
        <a:lstStyle/>
        <a:p>
          <a:endParaRPr lang="en-US"/>
        </a:p>
      </dgm:t>
    </dgm:pt>
    <dgm:pt modelId="{28DC00E9-082B-4E02-88DB-E7D285EDD2D8}">
      <dgm:prSet/>
      <dgm:spPr/>
      <dgm:t>
        <a:bodyPr/>
        <a:lstStyle/>
        <a:p>
          <a:r>
            <a:rPr lang="en-US" dirty="0"/>
            <a:t>2. Consider the complainant’s wishes regarding supportive measures; </a:t>
          </a:r>
        </a:p>
      </dgm:t>
    </dgm:pt>
    <dgm:pt modelId="{D06FC133-E21C-4AB6-AAF5-73A0DF346D97}" type="parTrans" cxnId="{F7BA1041-58E1-4E21-92FD-6C1323ACAFCE}">
      <dgm:prSet/>
      <dgm:spPr/>
      <dgm:t>
        <a:bodyPr/>
        <a:lstStyle/>
        <a:p>
          <a:endParaRPr lang="en-US"/>
        </a:p>
      </dgm:t>
    </dgm:pt>
    <dgm:pt modelId="{74DE42F5-6E46-433B-B14E-E6016D93283E}" type="sibTrans" cxnId="{F7BA1041-58E1-4E21-92FD-6C1323ACAFCE}">
      <dgm:prSet/>
      <dgm:spPr/>
      <dgm:t>
        <a:bodyPr/>
        <a:lstStyle/>
        <a:p>
          <a:endParaRPr lang="en-US"/>
        </a:p>
      </dgm:t>
    </dgm:pt>
    <dgm:pt modelId="{B4BD787A-6881-4935-87F7-A676D51F9976}">
      <dgm:prSet/>
      <dgm:spPr/>
      <dgm:t>
        <a:bodyPr/>
        <a:lstStyle/>
        <a:p>
          <a:r>
            <a:rPr lang="en-US" dirty="0"/>
            <a:t>3. Inform the complainant of the availability of supportive measures with or without a formal complaint; and</a:t>
          </a:r>
        </a:p>
      </dgm:t>
    </dgm:pt>
    <dgm:pt modelId="{52A43A0D-14C2-4434-A6AE-732B794B0387}" type="parTrans" cxnId="{DDA30B67-B75E-45B2-897A-CAC2BF05928F}">
      <dgm:prSet/>
      <dgm:spPr/>
      <dgm:t>
        <a:bodyPr/>
        <a:lstStyle/>
        <a:p>
          <a:endParaRPr lang="en-US"/>
        </a:p>
      </dgm:t>
    </dgm:pt>
    <dgm:pt modelId="{3692D041-100A-46F5-AC10-43C73411EA01}" type="sibTrans" cxnId="{DDA30B67-B75E-45B2-897A-CAC2BF05928F}">
      <dgm:prSet/>
      <dgm:spPr/>
      <dgm:t>
        <a:bodyPr/>
        <a:lstStyle/>
        <a:p>
          <a:endParaRPr lang="en-US"/>
        </a:p>
      </dgm:t>
    </dgm:pt>
    <dgm:pt modelId="{2A4305CD-575B-4793-A9AC-7C0CF0E593A3}">
      <dgm:prSet/>
      <dgm:spPr/>
      <dgm:t>
        <a:bodyPr/>
        <a:lstStyle/>
        <a:p>
          <a:r>
            <a:rPr lang="en-US" dirty="0"/>
            <a:t>4. Explain the process for filing a formal complaint. </a:t>
          </a:r>
        </a:p>
      </dgm:t>
    </dgm:pt>
    <dgm:pt modelId="{228635FE-8D23-4824-8B6C-AD0143D51354}" type="parTrans" cxnId="{5C316F01-2F1B-48F3-91E0-6923F275BE0D}">
      <dgm:prSet/>
      <dgm:spPr/>
      <dgm:t>
        <a:bodyPr/>
        <a:lstStyle/>
        <a:p>
          <a:endParaRPr lang="en-US"/>
        </a:p>
      </dgm:t>
    </dgm:pt>
    <dgm:pt modelId="{F131594C-A825-4B78-A562-56030B6C21FA}" type="sibTrans" cxnId="{5C316F01-2F1B-48F3-91E0-6923F275BE0D}">
      <dgm:prSet/>
      <dgm:spPr/>
      <dgm:t>
        <a:bodyPr/>
        <a:lstStyle/>
        <a:p>
          <a:endParaRPr lang="en-US"/>
        </a:p>
      </dgm:t>
    </dgm:pt>
    <dgm:pt modelId="{1A49FFCF-A14F-4D07-91A2-F5160A09D1A9}">
      <dgm:prSet phldrT="[Text]"/>
      <dgm:spPr/>
      <dgm:t>
        <a:bodyPr/>
        <a:lstStyle/>
        <a:p>
          <a:pPr>
            <a:buSzPct val="100000"/>
          </a:pPr>
          <a:r>
            <a:rPr lang="en-US" dirty="0"/>
            <a:t>1. Discuss the availability of supportive measures; </a:t>
          </a:r>
        </a:p>
      </dgm:t>
    </dgm:pt>
    <dgm:pt modelId="{68DD74AE-D304-401F-BF59-F9B3689342E5}" type="parTrans" cxnId="{F6CCA901-CCB1-49AE-B92F-A591E9D39292}">
      <dgm:prSet/>
      <dgm:spPr/>
      <dgm:t>
        <a:bodyPr/>
        <a:lstStyle/>
        <a:p>
          <a:endParaRPr lang="en-US"/>
        </a:p>
      </dgm:t>
    </dgm:pt>
    <dgm:pt modelId="{FA0FBED0-95E9-47C2-AA88-7349C336A861}" type="sibTrans" cxnId="{F6CCA901-CCB1-49AE-B92F-A591E9D39292}">
      <dgm:prSet/>
      <dgm:spPr/>
      <dgm:t>
        <a:bodyPr/>
        <a:lstStyle/>
        <a:p>
          <a:endParaRPr lang="en-US"/>
        </a:p>
      </dgm:t>
    </dgm:pt>
    <dgm:pt modelId="{76644EDC-F550-4623-BA4C-FBAE242B994E}" type="pres">
      <dgm:prSet presAssocID="{91F01FCD-DA3C-4A09-AA35-67570DFED2E9}" presName="hierChild1" presStyleCnt="0">
        <dgm:presLayoutVars>
          <dgm:orgChart val="1"/>
          <dgm:chPref val="1"/>
          <dgm:dir/>
          <dgm:animOne val="branch"/>
          <dgm:animLvl val="lvl"/>
          <dgm:resizeHandles/>
        </dgm:presLayoutVars>
      </dgm:prSet>
      <dgm:spPr/>
    </dgm:pt>
    <dgm:pt modelId="{BC28BD0B-55F3-4629-8A4D-BDDB9B1463B2}" type="pres">
      <dgm:prSet presAssocID="{29BE3CF4-3424-463E-B671-71A572B85B78}" presName="hierRoot1" presStyleCnt="0">
        <dgm:presLayoutVars>
          <dgm:hierBranch val="init"/>
        </dgm:presLayoutVars>
      </dgm:prSet>
      <dgm:spPr/>
    </dgm:pt>
    <dgm:pt modelId="{0E734609-1046-4AA5-AED4-9E37BC6409F4}" type="pres">
      <dgm:prSet presAssocID="{29BE3CF4-3424-463E-B671-71A572B85B78}" presName="rootComposite1" presStyleCnt="0"/>
      <dgm:spPr/>
    </dgm:pt>
    <dgm:pt modelId="{723E1FAB-592D-4DB0-9424-34522F3149BB}" type="pres">
      <dgm:prSet presAssocID="{29BE3CF4-3424-463E-B671-71A572B85B78}" presName="rootText1" presStyleLbl="node0" presStyleIdx="0" presStyleCnt="1" custScaleX="231141" custLinFactNeighborY="844">
        <dgm:presLayoutVars>
          <dgm:chPref val="3"/>
        </dgm:presLayoutVars>
      </dgm:prSet>
      <dgm:spPr/>
    </dgm:pt>
    <dgm:pt modelId="{14B5E032-0DD4-45A2-B044-06029FF6521A}" type="pres">
      <dgm:prSet presAssocID="{29BE3CF4-3424-463E-B671-71A572B85B78}" presName="rootConnector1" presStyleLbl="node1" presStyleIdx="0" presStyleCnt="0"/>
      <dgm:spPr/>
    </dgm:pt>
    <dgm:pt modelId="{CCF5A2E0-FA54-4EC9-8E35-E985D4972249}" type="pres">
      <dgm:prSet presAssocID="{29BE3CF4-3424-463E-B671-71A572B85B78}" presName="hierChild2" presStyleCnt="0"/>
      <dgm:spPr/>
    </dgm:pt>
    <dgm:pt modelId="{D5A38C15-9B8F-41A5-A546-63BF58F61ED4}" type="pres">
      <dgm:prSet presAssocID="{68DD74AE-D304-401F-BF59-F9B3689342E5}" presName="Name37" presStyleLbl="parChTrans1D2" presStyleIdx="0" presStyleCnt="4"/>
      <dgm:spPr/>
    </dgm:pt>
    <dgm:pt modelId="{ACE18F55-0F22-46F9-A0BD-5AC76256D8DB}" type="pres">
      <dgm:prSet presAssocID="{1A49FFCF-A14F-4D07-91A2-F5160A09D1A9}" presName="hierRoot2" presStyleCnt="0">
        <dgm:presLayoutVars>
          <dgm:hierBranch val="init"/>
        </dgm:presLayoutVars>
      </dgm:prSet>
      <dgm:spPr/>
    </dgm:pt>
    <dgm:pt modelId="{FE5B642D-A02B-48D4-905E-2E00B4276C86}" type="pres">
      <dgm:prSet presAssocID="{1A49FFCF-A14F-4D07-91A2-F5160A09D1A9}" presName="rootComposite" presStyleCnt="0"/>
      <dgm:spPr/>
    </dgm:pt>
    <dgm:pt modelId="{C0A965B5-0A23-40B8-A8B6-1EAFF7E8CB17}" type="pres">
      <dgm:prSet presAssocID="{1A49FFCF-A14F-4D07-91A2-F5160A09D1A9}" presName="rootText" presStyleLbl="node2" presStyleIdx="0" presStyleCnt="4" custScaleY="144290">
        <dgm:presLayoutVars>
          <dgm:chPref val="3"/>
        </dgm:presLayoutVars>
      </dgm:prSet>
      <dgm:spPr/>
    </dgm:pt>
    <dgm:pt modelId="{8EDB5F06-8221-4DC3-BC6A-011FC98008D2}" type="pres">
      <dgm:prSet presAssocID="{1A49FFCF-A14F-4D07-91A2-F5160A09D1A9}" presName="rootConnector" presStyleLbl="node2" presStyleIdx="0" presStyleCnt="4"/>
      <dgm:spPr/>
    </dgm:pt>
    <dgm:pt modelId="{B97C13E2-A320-4DB6-B68C-1CCB827CC423}" type="pres">
      <dgm:prSet presAssocID="{1A49FFCF-A14F-4D07-91A2-F5160A09D1A9}" presName="hierChild4" presStyleCnt="0"/>
      <dgm:spPr/>
    </dgm:pt>
    <dgm:pt modelId="{A4F21952-5897-4921-9317-D59807342610}" type="pres">
      <dgm:prSet presAssocID="{1A49FFCF-A14F-4D07-91A2-F5160A09D1A9}" presName="hierChild5" presStyleCnt="0"/>
      <dgm:spPr/>
    </dgm:pt>
    <dgm:pt modelId="{B433437B-B0EA-4AA3-B565-344615BE4C23}" type="pres">
      <dgm:prSet presAssocID="{D06FC133-E21C-4AB6-AAF5-73A0DF346D97}" presName="Name37" presStyleLbl="parChTrans1D2" presStyleIdx="1" presStyleCnt="4"/>
      <dgm:spPr/>
    </dgm:pt>
    <dgm:pt modelId="{FA50ACEA-D1B4-4BBC-ADAD-5559FE12FFCC}" type="pres">
      <dgm:prSet presAssocID="{28DC00E9-082B-4E02-88DB-E7D285EDD2D8}" presName="hierRoot2" presStyleCnt="0">
        <dgm:presLayoutVars>
          <dgm:hierBranch val="init"/>
        </dgm:presLayoutVars>
      </dgm:prSet>
      <dgm:spPr/>
    </dgm:pt>
    <dgm:pt modelId="{498433F8-275F-43D2-A429-AD25CF29C061}" type="pres">
      <dgm:prSet presAssocID="{28DC00E9-082B-4E02-88DB-E7D285EDD2D8}" presName="rootComposite" presStyleCnt="0"/>
      <dgm:spPr/>
    </dgm:pt>
    <dgm:pt modelId="{EC6CCAEE-C4C4-4F7B-B23F-CA84080B1EC1}" type="pres">
      <dgm:prSet presAssocID="{28DC00E9-082B-4E02-88DB-E7D285EDD2D8}" presName="rootText" presStyleLbl="node2" presStyleIdx="1" presStyleCnt="4" custScaleY="144290">
        <dgm:presLayoutVars>
          <dgm:chPref val="3"/>
        </dgm:presLayoutVars>
      </dgm:prSet>
      <dgm:spPr/>
    </dgm:pt>
    <dgm:pt modelId="{E00938CE-11F9-48B8-8856-DF09A7F1A746}" type="pres">
      <dgm:prSet presAssocID="{28DC00E9-082B-4E02-88DB-E7D285EDD2D8}" presName="rootConnector" presStyleLbl="node2" presStyleIdx="1" presStyleCnt="4"/>
      <dgm:spPr/>
    </dgm:pt>
    <dgm:pt modelId="{4E44EFF1-45D2-4FC8-BCC8-3E16A00AA863}" type="pres">
      <dgm:prSet presAssocID="{28DC00E9-082B-4E02-88DB-E7D285EDD2D8}" presName="hierChild4" presStyleCnt="0"/>
      <dgm:spPr/>
    </dgm:pt>
    <dgm:pt modelId="{128F177B-85CB-4A3A-AB95-374606706448}" type="pres">
      <dgm:prSet presAssocID="{28DC00E9-082B-4E02-88DB-E7D285EDD2D8}" presName="hierChild5" presStyleCnt="0"/>
      <dgm:spPr/>
    </dgm:pt>
    <dgm:pt modelId="{BB3AF2F5-92DD-4124-ACDA-DDCDA6CC6B5C}" type="pres">
      <dgm:prSet presAssocID="{52A43A0D-14C2-4434-A6AE-732B794B0387}" presName="Name37" presStyleLbl="parChTrans1D2" presStyleIdx="2" presStyleCnt="4"/>
      <dgm:spPr/>
    </dgm:pt>
    <dgm:pt modelId="{8CD44960-1923-4BA3-8461-B3253F0B1427}" type="pres">
      <dgm:prSet presAssocID="{B4BD787A-6881-4935-87F7-A676D51F9976}" presName="hierRoot2" presStyleCnt="0">
        <dgm:presLayoutVars>
          <dgm:hierBranch val="init"/>
        </dgm:presLayoutVars>
      </dgm:prSet>
      <dgm:spPr/>
    </dgm:pt>
    <dgm:pt modelId="{A1364E77-93F3-4A77-84E2-C9B5C64554E7}" type="pres">
      <dgm:prSet presAssocID="{B4BD787A-6881-4935-87F7-A676D51F9976}" presName="rootComposite" presStyleCnt="0"/>
      <dgm:spPr/>
    </dgm:pt>
    <dgm:pt modelId="{905F8734-B3C3-44EF-ABA8-E8B8C7EEE3DF}" type="pres">
      <dgm:prSet presAssocID="{B4BD787A-6881-4935-87F7-A676D51F9976}" presName="rootText" presStyleLbl="node2" presStyleIdx="2" presStyleCnt="4" custScaleY="144290">
        <dgm:presLayoutVars>
          <dgm:chPref val="3"/>
        </dgm:presLayoutVars>
      </dgm:prSet>
      <dgm:spPr/>
    </dgm:pt>
    <dgm:pt modelId="{D139A8A5-0B00-4B3D-BAE9-184D05B3E6B1}" type="pres">
      <dgm:prSet presAssocID="{B4BD787A-6881-4935-87F7-A676D51F9976}" presName="rootConnector" presStyleLbl="node2" presStyleIdx="2" presStyleCnt="4"/>
      <dgm:spPr/>
    </dgm:pt>
    <dgm:pt modelId="{84DDB7C1-CC32-4848-981F-8354042EA840}" type="pres">
      <dgm:prSet presAssocID="{B4BD787A-6881-4935-87F7-A676D51F9976}" presName="hierChild4" presStyleCnt="0"/>
      <dgm:spPr/>
    </dgm:pt>
    <dgm:pt modelId="{2158E058-0867-4D47-9641-BA81BA09858C}" type="pres">
      <dgm:prSet presAssocID="{B4BD787A-6881-4935-87F7-A676D51F9976}" presName="hierChild5" presStyleCnt="0"/>
      <dgm:spPr/>
    </dgm:pt>
    <dgm:pt modelId="{3615C9EA-F394-478F-BE87-FC599D44068F}" type="pres">
      <dgm:prSet presAssocID="{228635FE-8D23-4824-8B6C-AD0143D51354}" presName="Name37" presStyleLbl="parChTrans1D2" presStyleIdx="3" presStyleCnt="4"/>
      <dgm:spPr/>
    </dgm:pt>
    <dgm:pt modelId="{22275587-24DF-40CF-B366-38BED4FE0570}" type="pres">
      <dgm:prSet presAssocID="{2A4305CD-575B-4793-A9AC-7C0CF0E593A3}" presName="hierRoot2" presStyleCnt="0">
        <dgm:presLayoutVars>
          <dgm:hierBranch val="init"/>
        </dgm:presLayoutVars>
      </dgm:prSet>
      <dgm:spPr/>
    </dgm:pt>
    <dgm:pt modelId="{AE01DA79-7F1B-4D29-B85D-14933A74A380}" type="pres">
      <dgm:prSet presAssocID="{2A4305CD-575B-4793-A9AC-7C0CF0E593A3}" presName="rootComposite" presStyleCnt="0"/>
      <dgm:spPr/>
    </dgm:pt>
    <dgm:pt modelId="{F208D965-55F9-4861-9884-3373B2DF6B7C}" type="pres">
      <dgm:prSet presAssocID="{2A4305CD-575B-4793-A9AC-7C0CF0E593A3}" presName="rootText" presStyleLbl="node2" presStyleIdx="3" presStyleCnt="4" custScaleY="144290">
        <dgm:presLayoutVars>
          <dgm:chPref val="3"/>
        </dgm:presLayoutVars>
      </dgm:prSet>
      <dgm:spPr/>
    </dgm:pt>
    <dgm:pt modelId="{C8E008E4-83E0-4FE2-A7A9-AA871E37F406}" type="pres">
      <dgm:prSet presAssocID="{2A4305CD-575B-4793-A9AC-7C0CF0E593A3}" presName="rootConnector" presStyleLbl="node2" presStyleIdx="3" presStyleCnt="4"/>
      <dgm:spPr/>
    </dgm:pt>
    <dgm:pt modelId="{DDD6F1D4-8077-491F-AD68-6E8DB015C3A5}" type="pres">
      <dgm:prSet presAssocID="{2A4305CD-575B-4793-A9AC-7C0CF0E593A3}" presName="hierChild4" presStyleCnt="0"/>
      <dgm:spPr/>
    </dgm:pt>
    <dgm:pt modelId="{C50B3FD4-D456-4B66-B8E8-E70CDA67B6A8}" type="pres">
      <dgm:prSet presAssocID="{2A4305CD-575B-4793-A9AC-7C0CF0E593A3}" presName="hierChild5" presStyleCnt="0"/>
      <dgm:spPr/>
    </dgm:pt>
    <dgm:pt modelId="{15AA3F6E-559A-41E1-AFB8-5B6180BCE324}" type="pres">
      <dgm:prSet presAssocID="{29BE3CF4-3424-463E-B671-71A572B85B78}" presName="hierChild3" presStyleCnt="0"/>
      <dgm:spPr/>
    </dgm:pt>
  </dgm:ptLst>
  <dgm:cxnLst>
    <dgm:cxn modelId="{5C316F01-2F1B-48F3-91E0-6923F275BE0D}" srcId="{29BE3CF4-3424-463E-B671-71A572B85B78}" destId="{2A4305CD-575B-4793-A9AC-7C0CF0E593A3}" srcOrd="3" destOrd="0" parTransId="{228635FE-8D23-4824-8B6C-AD0143D51354}" sibTransId="{F131594C-A825-4B78-A562-56030B6C21FA}"/>
    <dgm:cxn modelId="{F6CCA901-CCB1-49AE-B92F-A591E9D39292}" srcId="{29BE3CF4-3424-463E-B671-71A572B85B78}" destId="{1A49FFCF-A14F-4D07-91A2-F5160A09D1A9}" srcOrd="0" destOrd="0" parTransId="{68DD74AE-D304-401F-BF59-F9B3689342E5}" sibTransId="{FA0FBED0-95E9-47C2-AA88-7349C336A861}"/>
    <dgm:cxn modelId="{D4B3BD0A-5D70-4C42-BA03-3E03938D9E70}" type="presOf" srcId="{2A4305CD-575B-4793-A9AC-7C0CF0E593A3}" destId="{F208D965-55F9-4861-9884-3373B2DF6B7C}" srcOrd="0" destOrd="0" presId="urn:microsoft.com/office/officeart/2005/8/layout/orgChart1"/>
    <dgm:cxn modelId="{FA6A4A12-AE46-4D61-8BC4-B545374A96CE}" type="presOf" srcId="{1A49FFCF-A14F-4D07-91A2-F5160A09D1A9}" destId="{8EDB5F06-8221-4DC3-BC6A-011FC98008D2}" srcOrd="1" destOrd="0" presId="urn:microsoft.com/office/officeart/2005/8/layout/orgChart1"/>
    <dgm:cxn modelId="{E77CBA24-9D3E-4B65-B7D2-45D20B8BD12F}" srcId="{91F01FCD-DA3C-4A09-AA35-67570DFED2E9}" destId="{29BE3CF4-3424-463E-B671-71A572B85B78}" srcOrd="0" destOrd="0" parTransId="{BA96071B-40C1-4DD4-AD47-910F8F013506}" sibTransId="{A7593156-FBA8-4B11-87C4-8917EACDBCF3}"/>
    <dgm:cxn modelId="{3B1CDC39-B378-49EB-83F8-BD9F3B475904}" type="presOf" srcId="{228635FE-8D23-4824-8B6C-AD0143D51354}" destId="{3615C9EA-F394-478F-BE87-FC599D44068F}" srcOrd="0" destOrd="0" presId="urn:microsoft.com/office/officeart/2005/8/layout/orgChart1"/>
    <dgm:cxn modelId="{4598F85C-99AD-4529-BBED-4AB1FE368023}" type="presOf" srcId="{D06FC133-E21C-4AB6-AAF5-73A0DF346D97}" destId="{B433437B-B0EA-4AA3-B565-344615BE4C23}" srcOrd="0" destOrd="0" presId="urn:microsoft.com/office/officeart/2005/8/layout/orgChart1"/>
    <dgm:cxn modelId="{F7BA1041-58E1-4E21-92FD-6C1323ACAFCE}" srcId="{29BE3CF4-3424-463E-B671-71A572B85B78}" destId="{28DC00E9-082B-4E02-88DB-E7D285EDD2D8}" srcOrd="1" destOrd="0" parTransId="{D06FC133-E21C-4AB6-AAF5-73A0DF346D97}" sibTransId="{74DE42F5-6E46-433B-B14E-E6016D93283E}"/>
    <dgm:cxn modelId="{DDA30B67-B75E-45B2-897A-CAC2BF05928F}" srcId="{29BE3CF4-3424-463E-B671-71A572B85B78}" destId="{B4BD787A-6881-4935-87F7-A676D51F9976}" srcOrd="2" destOrd="0" parTransId="{52A43A0D-14C2-4434-A6AE-732B794B0387}" sibTransId="{3692D041-100A-46F5-AC10-43C73411EA01}"/>
    <dgm:cxn modelId="{71DBEE52-AB6C-4518-A1DB-FC0C5F207311}" type="presOf" srcId="{1A49FFCF-A14F-4D07-91A2-F5160A09D1A9}" destId="{C0A965B5-0A23-40B8-A8B6-1EAFF7E8CB17}" srcOrd="0" destOrd="0" presId="urn:microsoft.com/office/officeart/2005/8/layout/orgChart1"/>
    <dgm:cxn modelId="{FC3B2154-B30A-42E6-AE68-90FB051508CD}" type="presOf" srcId="{28DC00E9-082B-4E02-88DB-E7D285EDD2D8}" destId="{EC6CCAEE-C4C4-4F7B-B23F-CA84080B1EC1}" srcOrd="0" destOrd="0" presId="urn:microsoft.com/office/officeart/2005/8/layout/orgChart1"/>
    <dgm:cxn modelId="{23CD0877-79BB-477C-A02C-65D089CFF337}" type="presOf" srcId="{68DD74AE-D304-401F-BF59-F9B3689342E5}" destId="{D5A38C15-9B8F-41A5-A546-63BF58F61ED4}" srcOrd="0" destOrd="0" presId="urn:microsoft.com/office/officeart/2005/8/layout/orgChart1"/>
    <dgm:cxn modelId="{CCDF05B2-543D-498B-B7E0-0599B42D7461}" type="presOf" srcId="{B4BD787A-6881-4935-87F7-A676D51F9976}" destId="{D139A8A5-0B00-4B3D-BAE9-184D05B3E6B1}" srcOrd="1" destOrd="0" presId="urn:microsoft.com/office/officeart/2005/8/layout/orgChart1"/>
    <dgm:cxn modelId="{1765FCBD-76DB-44CE-9CD1-B9630029248E}" type="presOf" srcId="{29BE3CF4-3424-463E-B671-71A572B85B78}" destId="{14B5E032-0DD4-45A2-B044-06029FF6521A}" srcOrd="1" destOrd="0" presId="urn:microsoft.com/office/officeart/2005/8/layout/orgChart1"/>
    <dgm:cxn modelId="{D0E6C5CD-4FA1-4D81-83B2-7B8DB0097C75}" type="presOf" srcId="{29BE3CF4-3424-463E-B671-71A572B85B78}" destId="{723E1FAB-592D-4DB0-9424-34522F3149BB}" srcOrd="0" destOrd="0" presId="urn:microsoft.com/office/officeart/2005/8/layout/orgChart1"/>
    <dgm:cxn modelId="{67C545CF-8B97-4C0C-B589-95D890D4AC01}" type="presOf" srcId="{28DC00E9-082B-4E02-88DB-E7D285EDD2D8}" destId="{E00938CE-11F9-48B8-8856-DF09A7F1A746}" srcOrd="1" destOrd="0" presId="urn:microsoft.com/office/officeart/2005/8/layout/orgChart1"/>
    <dgm:cxn modelId="{63C00BF0-188A-4C7E-B193-199203D2DE95}" type="presOf" srcId="{91F01FCD-DA3C-4A09-AA35-67570DFED2E9}" destId="{76644EDC-F550-4623-BA4C-FBAE242B994E}" srcOrd="0" destOrd="0" presId="urn:microsoft.com/office/officeart/2005/8/layout/orgChart1"/>
    <dgm:cxn modelId="{8FD501F3-71BA-401D-BC1B-686079CC39E6}" type="presOf" srcId="{B4BD787A-6881-4935-87F7-A676D51F9976}" destId="{905F8734-B3C3-44EF-ABA8-E8B8C7EEE3DF}" srcOrd="0" destOrd="0" presId="urn:microsoft.com/office/officeart/2005/8/layout/orgChart1"/>
    <dgm:cxn modelId="{541640F3-AE6A-45B7-BDCB-BA6A3F782EE0}" type="presOf" srcId="{2A4305CD-575B-4793-A9AC-7C0CF0E593A3}" destId="{C8E008E4-83E0-4FE2-A7A9-AA871E37F406}" srcOrd="1" destOrd="0" presId="urn:microsoft.com/office/officeart/2005/8/layout/orgChart1"/>
    <dgm:cxn modelId="{1EB093F3-BE59-4F87-A530-44B2D56347E7}" type="presOf" srcId="{52A43A0D-14C2-4434-A6AE-732B794B0387}" destId="{BB3AF2F5-92DD-4124-ACDA-DDCDA6CC6B5C}" srcOrd="0" destOrd="0" presId="urn:microsoft.com/office/officeart/2005/8/layout/orgChart1"/>
    <dgm:cxn modelId="{015E052B-0974-4B37-9739-1363DE3E6A1E}" type="presParOf" srcId="{76644EDC-F550-4623-BA4C-FBAE242B994E}" destId="{BC28BD0B-55F3-4629-8A4D-BDDB9B1463B2}" srcOrd="0" destOrd="0" presId="urn:microsoft.com/office/officeart/2005/8/layout/orgChart1"/>
    <dgm:cxn modelId="{ED9D6CC0-68D2-4A05-ABB4-4C333A93522A}" type="presParOf" srcId="{BC28BD0B-55F3-4629-8A4D-BDDB9B1463B2}" destId="{0E734609-1046-4AA5-AED4-9E37BC6409F4}" srcOrd="0" destOrd="0" presId="urn:microsoft.com/office/officeart/2005/8/layout/orgChart1"/>
    <dgm:cxn modelId="{1F7D9274-24E8-4A0C-982B-E29479363FF2}" type="presParOf" srcId="{0E734609-1046-4AA5-AED4-9E37BC6409F4}" destId="{723E1FAB-592D-4DB0-9424-34522F3149BB}" srcOrd="0" destOrd="0" presId="urn:microsoft.com/office/officeart/2005/8/layout/orgChart1"/>
    <dgm:cxn modelId="{FFE3262C-2B5D-461D-BC6E-BA3E6DE7A699}" type="presParOf" srcId="{0E734609-1046-4AA5-AED4-9E37BC6409F4}" destId="{14B5E032-0DD4-45A2-B044-06029FF6521A}" srcOrd="1" destOrd="0" presId="urn:microsoft.com/office/officeart/2005/8/layout/orgChart1"/>
    <dgm:cxn modelId="{280DC4DE-849C-4971-87DA-BBE3F4762C20}" type="presParOf" srcId="{BC28BD0B-55F3-4629-8A4D-BDDB9B1463B2}" destId="{CCF5A2E0-FA54-4EC9-8E35-E985D4972249}" srcOrd="1" destOrd="0" presId="urn:microsoft.com/office/officeart/2005/8/layout/orgChart1"/>
    <dgm:cxn modelId="{A3370634-BC52-481F-BA88-859CA29AF69A}" type="presParOf" srcId="{CCF5A2E0-FA54-4EC9-8E35-E985D4972249}" destId="{D5A38C15-9B8F-41A5-A546-63BF58F61ED4}" srcOrd="0" destOrd="0" presId="urn:microsoft.com/office/officeart/2005/8/layout/orgChart1"/>
    <dgm:cxn modelId="{6363A8FD-1A1C-4447-A977-B1B327E28722}" type="presParOf" srcId="{CCF5A2E0-FA54-4EC9-8E35-E985D4972249}" destId="{ACE18F55-0F22-46F9-A0BD-5AC76256D8DB}" srcOrd="1" destOrd="0" presId="urn:microsoft.com/office/officeart/2005/8/layout/orgChart1"/>
    <dgm:cxn modelId="{B394E86F-EADD-48EB-99D2-961351D387F0}" type="presParOf" srcId="{ACE18F55-0F22-46F9-A0BD-5AC76256D8DB}" destId="{FE5B642D-A02B-48D4-905E-2E00B4276C86}" srcOrd="0" destOrd="0" presId="urn:microsoft.com/office/officeart/2005/8/layout/orgChart1"/>
    <dgm:cxn modelId="{2A855306-DBDF-4723-9EF9-BC5FAE874925}" type="presParOf" srcId="{FE5B642D-A02B-48D4-905E-2E00B4276C86}" destId="{C0A965B5-0A23-40B8-A8B6-1EAFF7E8CB17}" srcOrd="0" destOrd="0" presId="urn:microsoft.com/office/officeart/2005/8/layout/orgChart1"/>
    <dgm:cxn modelId="{B48B65D0-7DB6-41D0-89F4-E393993FA653}" type="presParOf" srcId="{FE5B642D-A02B-48D4-905E-2E00B4276C86}" destId="{8EDB5F06-8221-4DC3-BC6A-011FC98008D2}" srcOrd="1" destOrd="0" presId="urn:microsoft.com/office/officeart/2005/8/layout/orgChart1"/>
    <dgm:cxn modelId="{250082A8-EA80-4863-AEA0-9717AE1C0896}" type="presParOf" srcId="{ACE18F55-0F22-46F9-A0BD-5AC76256D8DB}" destId="{B97C13E2-A320-4DB6-B68C-1CCB827CC423}" srcOrd="1" destOrd="0" presId="urn:microsoft.com/office/officeart/2005/8/layout/orgChart1"/>
    <dgm:cxn modelId="{FEE232E5-B6DA-4315-A49B-9981084D688C}" type="presParOf" srcId="{ACE18F55-0F22-46F9-A0BD-5AC76256D8DB}" destId="{A4F21952-5897-4921-9317-D59807342610}" srcOrd="2" destOrd="0" presId="urn:microsoft.com/office/officeart/2005/8/layout/orgChart1"/>
    <dgm:cxn modelId="{2C2A2E34-FCCB-4A2E-B31A-7BCDFC30C284}" type="presParOf" srcId="{CCF5A2E0-FA54-4EC9-8E35-E985D4972249}" destId="{B433437B-B0EA-4AA3-B565-344615BE4C23}" srcOrd="2" destOrd="0" presId="urn:microsoft.com/office/officeart/2005/8/layout/orgChart1"/>
    <dgm:cxn modelId="{10AD370F-B009-47DA-A955-FF154CA97D74}" type="presParOf" srcId="{CCF5A2E0-FA54-4EC9-8E35-E985D4972249}" destId="{FA50ACEA-D1B4-4BBC-ADAD-5559FE12FFCC}" srcOrd="3" destOrd="0" presId="urn:microsoft.com/office/officeart/2005/8/layout/orgChart1"/>
    <dgm:cxn modelId="{288A038D-B9FB-4DA0-BE5A-992B575C7E0F}" type="presParOf" srcId="{FA50ACEA-D1B4-4BBC-ADAD-5559FE12FFCC}" destId="{498433F8-275F-43D2-A429-AD25CF29C061}" srcOrd="0" destOrd="0" presId="urn:microsoft.com/office/officeart/2005/8/layout/orgChart1"/>
    <dgm:cxn modelId="{7776E40D-5C93-4A2C-86CC-897446BD6D12}" type="presParOf" srcId="{498433F8-275F-43D2-A429-AD25CF29C061}" destId="{EC6CCAEE-C4C4-4F7B-B23F-CA84080B1EC1}" srcOrd="0" destOrd="0" presId="urn:microsoft.com/office/officeart/2005/8/layout/orgChart1"/>
    <dgm:cxn modelId="{A72AE857-B5F4-4E81-94F1-18EACE43F776}" type="presParOf" srcId="{498433F8-275F-43D2-A429-AD25CF29C061}" destId="{E00938CE-11F9-48B8-8856-DF09A7F1A746}" srcOrd="1" destOrd="0" presId="urn:microsoft.com/office/officeart/2005/8/layout/orgChart1"/>
    <dgm:cxn modelId="{7D306AD2-4852-4EC3-A4E0-7CBD89F65D56}" type="presParOf" srcId="{FA50ACEA-D1B4-4BBC-ADAD-5559FE12FFCC}" destId="{4E44EFF1-45D2-4FC8-BCC8-3E16A00AA863}" srcOrd="1" destOrd="0" presId="urn:microsoft.com/office/officeart/2005/8/layout/orgChart1"/>
    <dgm:cxn modelId="{37950B60-FC82-4BA0-BBE6-B331748EAE43}" type="presParOf" srcId="{FA50ACEA-D1B4-4BBC-ADAD-5559FE12FFCC}" destId="{128F177B-85CB-4A3A-AB95-374606706448}" srcOrd="2" destOrd="0" presId="urn:microsoft.com/office/officeart/2005/8/layout/orgChart1"/>
    <dgm:cxn modelId="{A8772AAF-E335-41E6-BF27-B0B54EFF0915}" type="presParOf" srcId="{CCF5A2E0-FA54-4EC9-8E35-E985D4972249}" destId="{BB3AF2F5-92DD-4124-ACDA-DDCDA6CC6B5C}" srcOrd="4" destOrd="0" presId="urn:microsoft.com/office/officeart/2005/8/layout/orgChart1"/>
    <dgm:cxn modelId="{1517B145-5DD6-414C-8738-AB8FC1845A7E}" type="presParOf" srcId="{CCF5A2E0-FA54-4EC9-8E35-E985D4972249}" destId="{8CD44960-1923-4BA3-8461-B3253F0B1427}" srcOrd="5" destOrd="0" presId="urn:microsoft.com/office/officeart/2005/8/layout/orgChart1"/>
    <dgm:cxn modelId="{5743D3EC-EDD0-4652-8908-83FAC4C30ACE}" type="presParOf" srcId="{8CD44960-1923-4BA3-8461-B3253F0B1427}" destId="{A1364E77-93F3-4A77-84E2-C9B5C64554E7}" srcOrd="0" destOrd="0" presId="urn:microsoft.com/office/officeart/2005/8/layout/orgChart1"/>
    <dgm:cxn modelId="{89A1DB42-2CB1-453A-A466-C82C0DD1A0C9}" type="presParOf" srcId="{A1364E77-93F3-4A77-84E2-C9B5C64554E7}" destId="{905F8734-B3C3-44EF-ABA8-E8B8C7EEE3DF}" srcOrd="0" destOrd="0" presId="urn:microsoft.com/office/officeart/2005/8/layout/orgChart1"/>
    <dgm:cxn modelId="{598C7F6A-C087-4EDE-9C78-0ED619BDDFEC}" type="presParOf" srcId="{A1364E77-93F3-4A77-84E2-C9B5C64554E7}" destId="{D139A8A5-0B00-4B3D-BAE9-184D05B3E6B1}" srcOrd="1" destOrd="0" presId="urn:microsoft.com/office/officeart/2005/8/layout/orgChart1"/>
    <dgm:cxn modelId="{3E8658EC-D3DC-440E-92F0-4BF53488A0C4}" type="presParOf" srcId="{8CD44960-1923-4BA3-8461-B3253F0B1427}" destId="{84DDB7C1-CC32-4848-981F-8354042EA840}" srcOrd="1" destOrd="0" presId="urn:microsoft.com/office/officeart/2005/8/layout/orgChart1"/>
    <dgm:cxn modelId="{359C7900-1AF9-4BBA-9117-804E4D34590C}" type="presParOf" srcId="{8CD44960-1923-4BA3-8461-B3253F0B1427}" destId="{2158E058-0867-4D47-9641-BA81BA09858C}" srcOrd="2" destOrd="0" presId="urn:microsoft.com/office/officeart/2005/8/layout/orgChart1"/>
    <dgm:cxn modelId="{6DD64303-58A4-47F4-A73D-A4F97BAF9E73}" type="presParOf" srcId="{CCF5A2E0-FA54-4EC9-8E35-E985D4972249}" destId="{3615C9EA-F394-478F-BE87-FC599D44068F}" srcOrd="6" destOrd="0" presId="urn:microsoft.com/office/officeart/2005/8/layout/orgChart1"/>
    <dgm:cxn modelId="{1C9B3857-1E3F-4226-95C1-615E8F417AF4}" type="presParOf" srcId="{CCF5A2E0-FA54-4EC9-8E35-E985D4972249}" destId="{22275587-24DF-40CF-B366-38BED4FE0570}" srcOrd="7" destOrd="0" presId="urn:microsoft.com/office/officeart/2005/8/layout/orgChart1"/>
    <dgm:cxn modelId="{DBD9E94D-9214-457B-A324-6A181E3F9A5D}" type="presParOf" srcId="{22275587-24DF-40CF-B366-38BED4FE0570}" destId="{AE01DA79-7F1B-4D29-B85D-14933A74A380}" srcOrd="0" destOrd="0" presId="urn:microsoft.com/office/officeart/2005/8/layout/orgChart1"/>
    <dgm:cxn modelId="{C6DAE915-A402-4A1E-99E6-B7ADD103D565}" type="presParOf" srcId="{AE01DA79-7F1B-4D29-B85D-14933A74A380}" destId="{F208D965-55F9-4861-9884-3373B2DF6B7C}" srcOrd="0" destOrd="0" presId="urn:microsoft.com/office/officeart/2005/8/layout/orgChart1"/>
    <dgm:cxn modelId="{8E1CDFFB-56F4-4D6A-A13D-0EEE4E017987}" type="presParOf" srcId="{AE01DA79-7F1B-4D29-B85D-14933A74A380}" destId="{C8E008E4-83E0-4FE2-A7A9-AA871E37F406}" srcOrd="1" destOrd="0" presId="urn:microsoft.com/office/officeart/2005/8/layout/orgChart1"/>
    <dgm:cxn modelId="{139376BB-6172-4C37-A155-D05ECB527A51}" type="presParOf" srcId="{22275587-24DF-40CF-B366-38BED4FE0570}" destId="{DDD6F1D4-8077-491F-AD68-6E8DB015C3A5}" srcOrd="1" destOrd="0" presId="urn:microsoft.com/office/officeart/2005/8/layout/orgChart1"/>
    <dgm:cxn modelId="{987C34A6-E46A-4A91-896F-0463D17D1105}" type="presParOf" srcId="{22275587-24DF-40CF-B366-38BED4FE0570}" destId="{C50B3FD4-D456-4B66-B8E8-E70CDA67B6A8}" srcOrd="2" destOrd="0" presId="urn:microsoft.com/office/officeart/2005/8/layout/orgChart1"/>
    <dgm:cxn modelId="{1A23918B-8690-46F3-A461-286968AE2A6A}" type="presParOf" srcId="{BC28BD0B-55F3-4629-8A4D-BDDB9B1463B2}" destId="{15AA3F6E-559A-41E1-AFB8-5B6180BCE324}"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445367A-D916-4982-9F69-2E6327E33817}" type="doc">
      <dgm:prSet loTypeId="urn:microsoft.com/office/officeart/2005/8/layout/rings+Icon" loCatId="relationship" qsTypeId="urn:microsoft.com/office/officeart/2005/8/quickstyle/simple1" qsCatId="simple" csTypeId="urn:microsoft.com/office/officeart/2005/8/colors/accent3_5" csCatId="accent3" phldr="1"/>
      <dgm:spPr/>
    </dgm:pt>
    <dgm:pt modelId="{4CDEFAA5-A678-4643-AB7F-981363C8720F}">
      <dgm:prSet phldrT="[Text]" custT="1"/>
      <dgm:spPr/>
      <dgm:t>
        <a:bodyPr/>
        <a:lstStyle/>
        <a:p>
          <a:pPr marL="0" lvl="0" indent="0" algn="ctr" defTabSz="5334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Coordinator</a:t>
          </a:r>
        </a:p>
      </dgm:t>
    </dgm:pt>
    <dgm:pt modelId="{2F8A7C1D-CFF4-4269-A3E9-09BC47B4687A}" type="parTrans" cxnId="{C88CC514-B947-4597-80CA-A34F892B94AF}">
      <dgm:prSet/>
      <dgm:spPr/>
      <dgm:t>
        <a:bodyPr/>
        <a:lstStyle/>
        <a:p>
          <a:endParaRPr lang="en-US"/>
        </a:p>
      </dgm:t>
    </dgm:pt>
    <dgm:pt modelId="{33C33182-D6D5-45CC-A72B-1F32AFC7FA8E}" type="sibTrans" cxnId="{C88CC514-B947-4597-80CA-A34F892B94AF}">
      <dgm:prSet/>
      <dgm:spPr/>
      <dgm:t>
        <a:bodyPr/>
        <a:lstStyle/>
        <a:p>
          <a:endParaRPr lang="en-US"/>
        </a:p>
      </dgm:t>
    </dgm:pt>
    <dgm:pt modelId="{4E277F0E-B673-4948-BB25-4878E25AC096}">
      <dgm:prSet phldrT="[Text]" custT="1"/>
      <dgm:spPr/>
      <dgm:t>
        <a:bodyPr/>
        <a:lstStyle/>
        <a:p>
          <a:pPr marL="0" lvl="0" indent="0" algn="ctr" defTabSz="7112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Decision-Maker</a:t>
          </a:r>
        </a:p>
      </dgm:t>
    </dgm:pt>
    <dgm:pt modelId="{7629CFC0-F135-475C-92D8-F10AB0971B37}" type="parTrans" cxnId="{CC9B31EB-63F1-467E-A177-8FBDFF541BF1}">
      <dgm:prSet/>
      <dgm:spPr/>
      <dgm:t>
        <a:bodyPr/>
        <a:lstStyle/>
        <a:p>
          <a:endParaRPr lang="en-US"/>
        </a:p>
      </dgm:t>
    </dgm:pt>
    <dgm:pt modelId="{3DC91EF5-E8C5-4029-B97F-0513592A6DBE}" type="sibTrans" cxnId="{CC9B31EB-63F1-467E-A177-8FBDFF541BF1}">
      <dgm:prSet/>
      <dgm:spPr/>
      <dgm:t>
        <a:bodyPr/>
        <a:lstStyle/>
        <a:p>
          <a:endParaRPr lang="en-US"/>
        </a:p>
      </dgm:t>
    </dgm:pt>
    <dgm:pt modelId="{BE800687-EC27-4060-BC00-956E796A3128}">
      <dgm:prSet phldrT="[Text]" custT="1"/>
      <dgm:spPr/>
      <dgm:t>
        <a:bodyPr/>
        <a:lstStyle/>
        <a:p>
          <a:r>
            <a:rPr lang="en-US" sz="1200" b="1" kern="1200" dirty="0">
              <a:solidFill>
                <a:srgbClr val="FFF7EA"/>
              </a:solidFill>
              <a:effectLst>
                <a:outerShdw blurRad="38100" dist="38100" dir="2700000" algn="tl">
                  <a:srgbClr val="000000">
                    <a:alpha val="43137"/>
                  </a:srgbClr>
                </a:outerShdw>
              </a:effectLst>
              <a:latin typeface="Arial"/>
              <a:ea typeface="+mn-ea"/>
              <a:cs typeface="+mn-cs"/>
            </a:rPr>
            <a:t>Investigator</a:t>
          </a:r>
        </a:p>
      </dgm:t>
    </dgm:pt>
    <dgm:pt modelId="{45CE8430-38E9-4693-8132-3A98352D14A0}" type="parTrans" cxnId="{BDFC3DAF-F96C-4501-B71D-507BE38EAEE8}">
      <dgm:prSet/>
      <dgm:spPr/>
      <dgm:t>
        <a:bodyPr/>
        <a:lstStyle/>
        <a:p>
          <a:endParaRPr lang="en-US"/>
        </a:p>
      </dgm:t>
    </dgm:pt>
    <dgm:pt modelId="{9F6D5AC8-DA1A-416B-BD81-BF150651751E}" type="sibTrans" cxnId="{BDFC3DAF-F96C-4501-B71D-507BE38EAEE8}">
      <dgm:prSet/>
      <dgm:spPr/>
      <dgm:t>
        <a:bodyPr/>
        <a:lstStyle/>
        <a:p>
          <a:endParaRPr lang="en-US"/>
        </a:p>
      </dgm:t>
    </dgm:pt>
    <dgm:pt modelId="{72C4E58C-AF47-40CE-AFE3-9155CF628EAB}" type="pres">
      <dgm:prSet presAssocID="{6445367A-D916-4982-9F69-2E6327E33817}" presName="Name0" presStyleCnt="0">
        <dgm:presLayoutVars>
          <dgm:chMax val="7"/>
          <dgm:dir/>
          <dgm:resizeHandles val="exact"/>
        </dgm:presLayoutVars>
      </dgm:prSet>
      <dgm:spPr/>
    </dgm:pt>
    <dgm:pt modelId="{0CD1D5F9-4F7E-4350-A8FA-5AFDA1FF76CB}" type="pres">
      <dgm:prSet presAssocID="{6445367A-D916-4982-9F69-2E6327E33817}" presName="ellipse1" presStyleLbl="vennNode1" presStyleIdx="0" presStyleCnt="3">
        <dgm:presLayoutVars>
          <dgm:bulletEnabled val="1"/>
        </dgm:presLayoutVars>
      </dgm:prSet>
      <dgm:spPr/>
    </dgm:pt>
    <dgm:pt modelId="{34419CFB-D16C-4732-AF8A-EFEA206C44FD}" type="pres">
      <dgm:prSet presAssocID="{6445367A-D916-4982-9F69-2E6327E33817}" presName="ellipse2" presStyleLbl="vennNode1" presStyleIdx="1" presStyleCnt="3" custLinFactNeighborY="1284">
        <dgm:presLayoutVars>
          <dgm:bulletEnabled val="1"/>
        </dgm:presLayoutVars>
      </dgm:prSet>
      <dgm:spPr/>
    </dgm:pt>
    <dgm:pt modelId="{AC53AD5C-E381-4E70-9CEE-0A80FA9048D7}" type="pres">
      <dgm:prSet presAssocID="{6445367A-D916-4982-9F69-2E6327E33817}" presName="ellipse3" presStyleLbl="vennNode1" presStyleIdx="2" presStyleCnt="3">
        <dgm:presLayoutVars>
          <dgm:bulletEnabled val="1"/>
        </dgm:presLayoutVars>
      </dgm:prSet>
      <dgm:spPr/>
    </dgm:pt>
  </dgm:ptLst>
  <dgm:cxnLst>
    <dgm:cxn modelId="{BFB9430A-93E0-445F-9CA8-C024AB14F324}" type="presOf" srcId="{4E277F0E-B673-4948-BB25-4878E25AC096}" destId="{34419CFB-D16C-4732-AF8A-EFEA206C44FD}" srcOrd="0" destOrd="0" presId="urn:microsoft.com/office/officeart/2005/8/layout/rings+Icon"/>
    <dgm:cxn modelId="{7CE8E00B-ED6A-4B45-A6F2-320BDC587E40}" type="presOf" srcId="{4CDEFAA5-A678-4643-AB7F-981363C8720F}" destId="{0CD1D5F9-4F7E-4350-A8FA-5AFDA1FF76CB}" srcOrd="0" destOrd="0" presId="urn:microsoft.com/office/officeart/2005/8/layout/rings+Icon"/>
    <dgm:cxn modelId="{C88CC514-B947-4597-80CA-A34F892B94AF}" srcId="{6445367A-D916-4982-9F69-2E6327E33817}" destId="{4CDEFAA5-A678-4643-AB7F-981363C8720F}" srcOrd="0" destOrd="0" parTransId="{2F8A7C1D-CFF4-4269-A3E9-09BC47B4687A}" sibTransId="{33C33182-D6D5-45CC-A72B-1F32AFC7FA8E}"/>
    <dgm:cxn modelId="{8FD82F27-1C79-45E1-8587-02A2CAE85A8A}" type="presOf" srcId="{6445367A-D916-4982-9F69-2E6327E33817}" destId="{72C4E58C-AF47-40CE-AFE3-9155CF628EAB}" srcOrd="0" destOrd="0" presId="urn:microsoft.com/office/officeart/2005/8/layout/rings+Icon"/>
    <dgm:cxn modelId="{BDFC3DAF-F96C-4501-B71D-507BE38EAEE8}" srcId="{6445367A-D916-4982-9F69-2E6327E33817}" destId="{BE800687-EC27-4060-BC00-956E796A3128}" srcOrd="2" destOrd="0" parTransId="{45CE8430-38E9-4693-8132-3A98352D14A0}" sibTransId="{9F6D5AC8-DA1A-416B-BD81-BF150651751E}"/>
    <dgm:cxn modelId="{CC9B31EB-63F1-467E-A177-8FBDFF541BF1}" srcId="{6445367A-D916-4982-9F69-2E6327E33817}" destId="{4E277F0E-B673-4948-BB25-4878E25AC096}" srcOrd="1" destOrd="0" parTransId="{7629CFC0-F135-475C-92D8-F10AB0971B37}" sibTransId="{3DC91EF5-E8C5-4029-B97F-0513592A6DBE}"/>
    <dgm:cxn modelId="{176D88F6-14E1-4E33-AFB2-38DF7631AB78}" type="presOf" srcId="{BE800687-EC27-4060-BC00-956E796A3128}" destId="{AC53AD5C-E381-4E70-9CEE-0A80FA9048D7}" srcOrd="0" destOrd="0" presId="urn:microsoft.com/office/officeart/2005/8/layout/rings+Icon"/>
    <dgm:cxn modelId="{B986E13C-13B7-4148-AAA5-B080B864066B}" type="presParOf" srcId="{72C4E58C-AF47-40CE-AFE3-9155CF628EAB}" destId="{0CD1D5F9-4F7E-4350-A8FA-5AFDA1FF76CB}" srcOrd="0" destOrd="0" presId="urn:microsoft.com/office/officeart/2005/8/layout/rings+Icon"/>
    <dgm:cxn modelId="{8E04EDD6-D275-4A57-BF15-1AB0580130E0}" type="presParOf" srcId="{72C4E58C-AF47-40CE-AFE3-9155CF628EAB}" destId="{34419CFB-D16C-4732-AF8A-EFEA206C44FD}" srcOrd="1" destOrd="0" presId="urn:microsoft.com/office/officeart/2005/8/layout/rings+Icon"/>
    <dgm:cxn modelId="{218444E4-CEFB-4D1A-B2A7-08FBEA7A8D22}" type="presParOf" srcId="{72C4E58C-AF47-40CE-AFE3-9155CF628EAB}" destId="{AC53AD5C-E381-4E70-9CEE-0A80FA9048D7}"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58036F-BA8F-44F0-947D-D7288CA271DD}"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en-US"/>
        </a:p>
      </dgm:t>
    </dgm:pt>
    <dgm:pt modelId="{B93FADDB-515F-4516-A1DC-6DFA1A5D8136}">
      <dgm:prSet phldrT="[Text]" custT="1"/>
      <dgm:spPr/>
      <dgm:t>
        <a:bodyPr/>
        <a:lstStyle/>
        <a:p>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Training – The District is responsible for training the Investigator on:</a:t>
          </a:r>
          <a:endParaRPr lang="en-US" sz="1600" dirty="0">
            <a:effectLst>
              <a:outerShdw blurRad="38100" dist="38100" dir="2700000" algn="tl">
                <a:srgbClr val="000000">
                  <a:alpha val="43137"/>
                </a:srgbClr>
              </a:outerShdw>
            </a:effectLst>
          </a:endParaRPr>
        </a:p>
      </dgm:t>
    </dgm:pt>
    <dgm:pt modelId="{6FB50769-55FA-4B70-8C47-9FC50C2F5584}" type="parTrans" cxnId="{E82EB2A1-06E8-44AA-BBFA-48F7BDCEFDF0}">
      <dgm:prSet/>
      <dgm:spPr/>
      <dgm:t>
        <a:bodyPr/>
        <a:lstStyle/>
        <a:p>
          <a:endParaRPr lang="en-US"/>
        </a:p>
      </dgm:t>
    </dgm:pt>
    <dgm:pt modelId="{1A89270D-8798-4F0A-BFA6-7BC988549AA9}" type="sibTrans" cxnId="{E82EB2A1-06E8-44AA-BBFA-48F7BDCEFDF0}">
      <dgm:prSet/>
      <dgm:spPr/>
      <dgm:t>
        <a:bodyPr/>
        <a:lstStyle/>
        <a:p>
          <a:endParaRPr lang="en-US"/>
        </a:p>
      </dgm:t>
    </dgm:pt>
    <dgm:pt modelId="{010925F9-BF94-4981-8B05-E44B27999421}">
      <dgm:prSet custT="1"/>
      <dgm:spPr/>
      <dgm:t>
        <a:bodyPr anchor="t"/>
        <a:lstStyle/>
        <a:p>
          <a:endParaRPr 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a:p>
          <a:r>
            <a:rPr lang="en-US" sz="1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definition of sexual harassment in 34 CFR §106.30;</a:t>
          </a:r>
        </a:p>
      </dgm:t>
    </dgm:pt>
    <dgm:pt modelId="{A68732C8-90DD-4999-8960-95169810039D}" type="parTrans" cxnId="{C14DF5B0-B4EA-456B-8A01-4FE70B1BAEFE}">
      <dgm:prSet/>
      <dgm:spPr/>
      <dgm:t>
        <a:bodyPr/>
        <a:lstStyle/>
        <a:p>
          <a:endParaRPr lang="en-US"/>
        </a:p>
      </dgm:t>
    </dgm:pt>
    <dgm:pt modelId="{95AACB76-FC1F-4DDA-A3A3-63CACCAC0CE7}" type="sibTrans" cxnId="{C14DF5B0-B4EA-456B-8A01-4FE70B1BAEFE}">
      <dgm:prSet/>
      <dgm:spPr/>
      <dgm:t>
        <a:bodyPr/>
        <a:lstStyle/>
        <a:p>
          <a:endParaRPr lang="en-US"/>
        </a:p>
      </dgm:t>
    </dgm:pt>
    <dgm:pt modelId="{8FE45B33-F5BD-4763-8636-815B2F0C1595}">
      <dgm:prSet custT="1"/>
      <dgm:spPr/>
      <dgm:t>
        <a:bodyPr anchor="t"/>
        <a:lstStyle/>
        <a:p>
          <a:pPr marL="0" lvl="0" indent="0" algn="ctr" defTabSz="889000">
            <a:lnSpc>
              <a:spcPct val="90000"/>
            </a:lnSpc>
            <a:spcBef>
              <a:spcPct val="0"/>
            </a:spcBef>
            <a:spcAft>
              <a:spcPct val="35000"/>
            </a:spcAft>
            <a:buNone/>
          </a:pPr>
          <a:endPar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0" lvl="0" indent="0" algn="ctr" defTabSz="889000">
            <a:lnSpc>
              <a:spcPct val="90000"/>
            </a:lnSpc>
            <a:spcBef>
              <a:spcPct val="0"/>
            </a:spcBef>
            <a:spcAft>
              <a:spcPct val="35000"/>
            </a:spcAft>
            <a:buNone/>
          </a:pPr>
          <a:r>
            <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2.</a:t>
          </a:r>
        </a:p>
        <a:p>
          <a:pPr marL="0" lvl="0" algn="ctr" defTabSz="889000">
            <a:lnSpc>
              <a:spcPct val="90000"/>
            </a:lnSpc>
            <a:spcBef>
              <a:spcPct val="0"/>
            </a:spcBef>
            <a:spcAft>
              <a:spcPct val="35000"/>
            </a:spcAft>
            <a:buNone/>
          </a:pPr>
          <a:r>
            <a:rPr lang="en-US" sz="14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The scope of the District’s education programs or activities; </a:t>
          </a:r>
        </a:p>
      </dgm:t>
    </dgm:pt>
    <dgm:pt modelId="{ACC64FF7-EFF9-42AE-A8AD-5602C58DB3A4}" type="parTrans" cxnId="{E70F140D-16BA-47A7-B5D0-31E50FA3CD57}">
      <dgm:prSet/>
      <dgm:spPr/>
      <dgm:t>
        <a:bodyPr/>
        <a:lstStyle/>
        <a:p>
          <a:endParaRPr lang="en-US"/>
        </a:p>
      </dgm:t>
    </dgm:pt>
    <dgm:pt modelId="{E53DCF0B-6A8A-4DEA-8FE0-383F8E7B0C8C}" type="sibTrans" cxnId="{E70F140D-16BA-47A7-B5D0-31E50FA3CD57}">
      <dgm:prSet/>
      <dgm:spPr/>
      <dgm:t>
        <a:bodyPr/>
        <a:lstStyle/>
        <a:p>
          <a:endParaRPr lang="en-US"/>
        </a:p>
      </dgm:t>
    </dgm:pt>
    <dgm:pt modelId="{C73F98C2-8E31-4C9C-B176-F54FF90DF6CA}">
      <dgm:prSet custT="1"/>
      <dgm:spPr/>
      <dgm:t>
        <a:bodyPr anchor="t"/>
        <a:lstStyle/>
        <a:p>
          <a:pPr marL="0" lvl="0" indent="0" algn="ctr" defTabSz="889000">
            <a:lnSpc>
              <a:spcPct val="90000"/>
            </a:lnSpc>
            <a:spcBef>
              <a:spcPct val="0"/>
            </a:spcBef>
            <a:spcAft>
              <a:spcPct val="35000"/>
            </a:spcAft>
            <a:buNone/>
          </a:pPr>
          <a:endPar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0" lvl="0" indent="0" algn="ctr" defTabSz="889000">
            <a:lnSpc>
              <a:spcPct val="90000"/>
            </a:lnSpc>
            <a:spcBef>
              <a:spcPct val="0"/>
            </a:spcBef>
            <a:spcAft>
              <a:spcPct val="35000"/>
            </a:spcAft>
            <a:buNone/>
          </a:pPr>
          <a:r>
            <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3. </a:t>
          </a:r>
        </a:p>
        <a:p>
          <a:pPr marL="0" lvl="0" algn="ctr" defTabSz="889000">
            <a:lnSpc>
              <a:spcPct val="90000"/>
            </a:lnSpc>
            <a:spcBef>
              <a:spcPct val="0"/>
            </a:spcBef>
            <a:spcAft>
              <a:spcPct val="35000"/>
            </a:spcAft>
            <a:buNone/>
          </a:pPr>
          <a:r>
            <a:rPr lang="en-US" sz="14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How to conduct an investigation and the grievance process; </a:t>
          </a:r>
        </a:p>
      </dgm:t>
    </dgm:pt>
    <dgm:pt modelId="{F17F23F8-EB8F-47FB-97DE-D1265765BCF4}" type="parTrans" cxnId="{30E2AF1B-5297-463E-BAAA-0C075306F6FF}">
      <dgm:prSet/>
      <dgm:spPr/>
      <dgm:t>
        <a:bodyPr/>
        <a:lstStyle/>
        <a:p>
          <a:endParaRPr lang="en-US"/>
        </a:p>
      </dgm:t>
    </dgm:pt>
    <dgm:pt modelId="{DAA31E3E-DD08-4E42-A2CB-4EE0D53CD2D1}" type="sibTrans" cxnId="{30E2AF1B-5297-463E-BAAA-0C075306F6FF}">
      <dgm:prSet/>
      <dgm:spPr/>
      <dgm:t>
        <a:bodyPr/>
        <a:lstStyle/>
        <a:p>
          <a:endParaRPr lang="en-US"/>
        </a:p>
      </dgm:t>
    </dgm:pt>
    <dgm:pt modelId="{199DC5C4-883C-40C2-8E90-929C976672A2}">
      <dgm:prSet custT="1"/>
      <dgm:spPr/>
      <dgm:t>
        <a:bodyPr anchor="t"/>
        <a:lstStyle/>
        <a:p>
          <a:pPr marL="0" lvl="0" indent="0" algn="ctr" defTabSz="889000">
            <a:lnSpc>
              <a:spcPct val="90000"/>
            </a:lnSpc>
            <a:spcBef>
              <a:spcPct val="0"/>
            </a:spcBef>
            <a:spcAft>
              <a:spcPct val="35000"/>
            </a:spcAft>
            <a:buNone/>
          </a:pPr>
          <a:endPar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0" lvl="0" indent="0" algn="ctr" defTabSz="889000">
            <a:lnSpc>
              <a:spcPct val="90000"/>
            </a:lnSpc>
            <a:spcBef>
              <a:spcPct val="0"/>
            </a:spcBef>
            <a:spcAft>
              <a:spcPct val="35000"/>
            </a:spcAft>
            <a:buNone/>
          </a:pPr>
          <a:r>
            <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4.</a:t>
          </a:r>
        </a:p>
        <a:p>
          <a:pPr marL="0" lvl="0" algn="ctr" defTabSz="889000">
            <a:lnSpc>
              <a:spcPct val="90000"/>
            </a:lnSpc>
            <a:spcBef>
              <a:spcPct val="0"/>
            </a:spcBef>
            <a:spcAft>
              <a:spcPct val="35000"/>
            </a:spcAft>
            <a:buNone/>
          </a:pPr>
          <a:r>
            <a:rPr lang="en-US" sz="14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How to serve impartially; and</a:t>
          </a:r>
        </a:p>
      </dgm:t>
    </dgm:pt>
    <dgm:pt modelId="{FE3947D4-13D2-4EF1-B982-368F10B4D90B}" type="parTrans" cxnId="{430292AF-CF65-49B3-B3D7-67860C2F9145}">
      <dgm:prSet/>
      <dgm:spPr/>
      <dgm:t>
        <a:bodyPr/>
        <a:lstStyle/>
        <a:p>
          <a:endParaRPr lang="en-US"/>
        </a:p>
      </dgm:t>
    </dgm:pt>
    <dgm:pt modelId="{F20E4A54-0F9E-4F01-B1AE-DB58A432E405}" type="sibTrans" cxnId="{430292AF-CF65-49B3-B3D7-67860C2F9145}">
      <dgm:prSet/>
      <dgm:spPr/>
      <dgm:t>
        <a:bodyPr/>
        <a:lstStyle/>
        <a:p>
          <a:endParaRPr lang="en-US"/>
        </a:p>
      </dgm:t>
    </dgm:pt>
    <dgm:pt modelId="{1037F0C6-276E-4777-B457-885A7DD1D492}">
      <dgm:prSet custT="1"/>
      <dgm:spPr/>
      <dgm:t>
        <a:bodyPr anchor="t"/>
        <a:lstStyle/>
        <a:p>
          <a:pPr marL="0" lvl="0" indent="0" algn="ctr" defTabSz="889000">
            <a:lnSpc>
              <a:spcPct val="90000"/>
            </a:lnSpc>
            <a:spcBef>
              <a:spcPct val="0"/>
            </a:spcBef>
            <a:spcAft>
              <a:spcPct val="35000"/>
            </a:spcAft>
            <a:buNone/>
          </a:pPr>
          <a:endPar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0" lvl="0" indent="0" algn="ctr" defTabSz="889000">
            <a:lnSpc>
              <a:spcPct val="90000"/>
            </a:lnSpc>
            <a:spcBef>
              <a:spcPct val="0"/>
            </a:spcBef>
            <a:spcAft>
              <a:spcPct val="35000"/>
            </a:spcAft>
            <a:buNone/>
          </a:pPr>
          <a:r>
            <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5. </a:t>
          </a:r>
        </a:p>
        <a:p>
          <a:pPr marL="0" lvl="0" algn="ctr" defTabSz="889000">
            <a:lnSpc>
              <a:spcPct val="90000"/>
            </a:lnSpc>
            <a:spcBef>
              <a:spcPct val="0"/>
            </a:spcBef>
            <a:spcAft>
              <a:spcPct val="35000"/>
            </a:spcAft>
            <a:buNone/>
          </a:pPr>
          <a:r>
            <a:rPr lang="en-US" sz="14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Issues of relevance related to the investigative report. </a:t>
          </a:r>
        </a:p>
      </dgm:t>
    </dgm:pt>
    <dgm:pt modelId="{2C325AB9-ABFC-4A68-AAD5-D9A0911C5B5A}" type="parTrans" cxnId="{AA21EBAE-4559-40AC-BBAA-8FAA74899AF5}">
      <dgm:prSet/>
      <dgm:spPr/>
      <dgm:t>
        <a:bodyPr/>
        <a:lstStyle/>
        <a:p>
          <a:endParaRPr lang="en-US"/>
        </a:p>
      </dgm:t>
    </dgm:pt>
    <dgm:pt modelId="{EBE14181-AB29-442F-A8B3-B095505D373A}" type="sibTrans" cxnId="{AA21EBAE-4559-40AC-BBAA-8FAA74899AF5}">
      <dgm:prSet/>
      <dgm:spPr/>
      <dgm:t>
        <a:bodyPr/>
        <a:lstStyle/>
        <a:p>
          <a:endParaRPr lang="en-US"/>
        </a:p>
      </dgm:t>
    </dgm:pt>
    <dgm:pt modelId="{8F36DD47-78D0-4AA0-A81C-609E9CF70B0B}" type="pres">
      <dgm:prSet presAssocID="{B558036F-BA8F-44F0-947D-D7288CA271DD}" presName="hierChild1" presStyleCnt="0">
        <dgm:presLayoutVars>
          <dgm:orgChart val="1"/>
          <dgm:chPref val="1"/>
          <dgm:dir/>
          <dgm:animOne val="branch"/>
          <dgm:animLvl val="lvl"/>
          <dgm:resizeHandles/>
        </dgm:presLayoutVars>
      </dgm:prSet>
      <dgm:spPr/>
    </dgm:pt>
    <dgm:pt modelId="{937BDF3A-C54C-4471-A6ED-61D4F888DC72}" type="pres">
      <dgm:prSet presAssocID="{B93FADDB-515F-4516-A1DC-6DFA1A5D8136}" presName="hierRoot1" presStyleCnt="0">
        <dgm:presLayoutVars>
          <dgm:hierBranch val="init"/>
        </dgm:presLayoutVars>
      </dgm:prSet>
      <dgm:spPr/>
    </dgm:pt>
    <dgm:pt modelId="{E6D18674-0700-48F0-BB90-89289608E314}" type="pres">
      <dgm:prSet presAssocID="{B93FADDB-515F-4516-A1DC-6DFA1A5D8136}" presName="rootComposite1" presStyleCnt="0"/>
      <dgm:spPr/>
    </dgm:pt>
    <dgm:pt modelId="{51219809-50DC-43D5-9E67-80ADA0E1F9EC}" type="pres">
      <dgm:prSet presAssocID="{B93FADDB-515F-4516-A1DC-6DFA1A5D8136}" presName="rootText1" presStyleLbl="node0" presStyleIdx="0" presStyleCnt="1" custScaleX="447367" custScaleY="121508">
        <dgm:presLayoutVars>
          <dgm:chPref val="3"/>
        </dgm:presLayoutVars>
      </dgm:prSet>
      <dgm:spPr/>
    </dgm:pt>
    <dgm:pt modelId="{E1099B91-3A0B-4532-B47D-263C7E495146}" type="pres">
      <dgm:prSet presAssocID="{B93FADDB-515F-4516-A1DC-6DFA1A5D8136}" presName="rootConnector1" presStyleLbl="node1" presStyleIdx="0" presStyleCnt="0"/>
      <dgm:spPr/>
    </dgm:pt>
    <dgm:pt modelId="{099B540D-2325-46D7-8508-D7704CDEEF3C}" type="pres">
      <dgm:prSet presAssocID="{B93FADDB-515F-4516-A1DC-6DFA1A5D8136}" presName="hierChild2" presStyleCnt="0"/>
      <dgm:spPr/>
    </dgm:pt>
    <dgm:pt modelId="{94A08D15-7997-4AC6-A3D8-FE4A95CC29E2}" type="pres">
      <dgm:prSet presAssocID="{A68732C8-90DD-4999-8960-95169810039D}" presName="Name37" presStyleLbl="parChTrans1D2" presStyleIdx="0" presStyleCnt="5"/>
      <dgm:spPr/>
    </dgm:pt>
    <dgm:pt modelId="{DF4080FE-93BF-4F3B-843F-430A2872B2BB}" type="pres">
      <dgm:prSet presAssocID="{010925F9-BF94-4981-8B05-E44B27999421}" presName="hierRoot2" presStyleCnt="0">
        <dgm:presLayoutVars>
          <dgm:hierBranch val="init"/>
        </dgm:presLayoutVars>
      </dgm:prSet>
      <dgm:spPr/>
    </dgm:pt>
    <dgm:pt modelId="{93ED798E-E939-4BF3-9053-D82BE3BD4A17}" type="pres">
      <dgm:prSet presAssocID="{010925F9-BF94-4981-8B05-E44B27999421}" presName="rootComposite" presStyleCnt="0"/>
      <dgm:spPr/>
    </dgm:pt>
    <dgm:pt modelId="{E422CBE5-0E45-4DC9-8108-85A3E98BAD16}" type="pres">
      <dgm:prSet presAssocID="{010925F9-BF94-4981-8B05-E44B27999421}" presName="rootText" presStyleLbl="node2" presStyleIdx="0" presStyleCnt="5" custScaleY="401344">
        <dgm:presLayoutVars>
          <dgm:chPref val="3"/>
        </dgm:presLayoutVars>
      </dgm:prSet>
      <dgm:spPr/>
    </dgm:pt>
    <dgm:pt modelId="{4A6DE779-E66F-4A33-9183-474DC039A563}" type="pres">
      <dgm:prSet presAssocID="{010925F9-BF94-4981-8B05-E44B27999421}" presName="rootConnector" presStyleLbl="node2" presStyleIdx="0" presStyleCnt="5"/>
      <dgm:spPr/>
    </dgm:pt>
    <dgm:pt modelId="{12EECFD2-8F2F-4538-8C4B-F3A47F9F32A9}" type="pres">
      <dgm:prSet presAssocID="{010925F9-BF94-4981-8B05-E44B27999421}" presName="hierChild4" presStyleCnt="0"/>
      <dgm:spPr/>
    </dgm:pt>
    <dgm:pt modelId="{2ED6030E-09E2-47A4-8C46-3FC0B07F119B}" type="pres">
      <dgm:prSet presAssocID="{010925F9-BF94-4981-8B05-E44B27999421}" presName="hierChild5" presStyleCnt="0"/>
      <dgm:spPr/>
    </dgm:pt>
    <dgm:pt modelId="{D78F4F51-73C5-4D76-B58E-FA9A33BD3070}" type="pres">
      <dgm:prSet presAssocID="{ACC64FF7-EFF9-42AE-A8AD-5602C58DB3A4}" presName="Name37" presStyleLbl="parChTrans1D2" presStyleIdx="1" presStyleCnt="5"/>
      <dgm:spPr/>
    </dgm:pt>
    <dgm:pt modelId="{F5857150-3E88-4627-81A6-0E3CEFC05F9E}" type="pres">
      <dgm:prSet presAssocID="{8FE45B33-F5BD-4763-8636-815B2F0C1595}" presName="hierRoot2" presStyleCnt="0">
        <dgm:presLayoutVars>
          <dgm:hierBranch val="init"/>
        </dgm:presLayoutVars>
      </dgm:prSet>
      <dgm:spPr/>
    </dgm:pt>
    <dgm:pt modelId="{E1AB3FDA-BB45-4E40-918D-A1EB8BD82882}" type="pres">
      <dgm:prSet presAssocID="{8FE45B33-F5BD-4763-8636-815B2F0C1595}" presName="rootComposite" presStyleCnt="0"/>
      <dgm:spPr/>
    </dgm:pt>
    <dgm:pt modelId="{EEDC5D66-138C-408D-8666-6E07D11CF3BF}" type="pres">
      <dgm:prSet presAssocID="{8FE45B33-F5BD-4763-8636-815B2F0C1595}" presName="rootText" presStyleLbl="node2" presStyleIdx="1" presStyleCnt="5" custScaleY="401344">
        <dgm:presLayoutVars>
          <dgm:chPref val="3"/>
        </dgm:presLayoutVars>
      </dgm:prSet>
      <dgm:spPr/>
    </dgm:pt>
    <dgm:pt modelId="{DA1BC011-8D55-4E48-A041-8DA1A09E5E9D}" type="pres">
      <dgm:prSet presAssocID="{8FE45B33-F5BD-4763-8636-815B2F0C1595}" presName="rootConnector" presStyleLbl="node2" presStyleIdx="1" presStyleCnt="5"/>
      <dgm:spPr/>
    </dgm:pt>
    <dgm:pt modelId="{07DFC32B-864B-40E1-854C-B2037F12DDB8}" type="pres">
      <dgm:prSet presAssocID="{8FE45B33-F5BD-4763-8636-815B2F0C1595}" presName="hierChild4" presStyleCnt="0"/>
      <dgm:spPr/>
    </dgm:pt>
    <dgm:pt modelId="{46794294-0F04-4705-AF8D-D906E5D62A95}" type="pres">
      <dgm:prSet presAssocID="{8FE45B33-F5BD-4763-8636-815B2F0C1595}" presName="hierChild5" presStyleCnt="0"/>
      <dgm:spPr/>
    </dgm:pt>
    <dgm:pt modelId="{EFD79393-FD23-499F-A940-F7B67833E80F}" type="pres">
      <dgm:prSet presAssocID="{F17F23F8-EB8F-47FB-97DE-D1265765BCF4}" presName="Name37" presStyleLbl="parChTrans1D2" presStyleIdx="2" presStyleCnt="5"/>
      <dgm:spPr/>
    </dgm:pt>
    <dgm:pt modelId="{2998E5FA-DDAA-460C-8BA4-6DC448A750FB}" type="pres">
      <dgm:prSet presAssocID="{C73F98C2-8E31-4C9C-B176-F54FF90DF6CA}" presName="hierRoot2" presStyleCnt="0">
        <dgm:presLayoutVars>
          <dgm:hierBranch val="init"/>
        </dgm:presLayoutVars>
      </dgm:prSet>
      <dgm:spPr/>
    </dgm:pt>
    <dgm:pt modelId="{564F655C-33A6-42E8-8F9A-4E8B2A955423}" type="pres">
      <dgm:prSet presAssocID="{C73F98C2-8E31-4C9C-B176-F54FF90DF6CA}" presName="rootComposite" presStyleCnt="0"/>
      <dgm:spPr/>
    </dgm:pt>
    <dgm:pt modelId="{73617183-16D4-4856-A5FF-09B9E2F9603E}" type="pres">
      <dgm:prSet presAssocID="{C73F98C2-8E31-4C9C-B176-F54FF90DF6CA}" presName="rootText" presStyleLbl="node2" presStyleIdx="2" presStyleCnt="5" custScaleY="401344">
        <dgm:presLayoutVars>
          <dgm:chPref val="3"/>
        </dgm:presLayoutVars>
      </dgm:prSet>
      <dgm:spPr/>
    </dgm:pt>
    <dgm:pt modelId="{B4A3D1B2-1AF2-4558-ABD2-D1D12DAAC36D}" type="pres">
      <dgm:prSet presAssocID="{C73F98C2-8E31-4C9C-B176-F54FF90DF6CA}" presName="rootConnector" presStyleLbl="node2" presStyleIdx="2" presStyleCnt="5"/>
      <dgm:spPr/>
    </dgm:pt>
    <dgm:pt modelId="{B2D691FF-367C-4045-9CD0-E8D1C053F9BB}" type="pres">
      <dgm:prSet presAssocID="{C73F98C2-8E31-4C9C-B176-F54FF90DF6CA}" presName="hierChild4" presStyleCnt="0"/>
      <dgm:spPr/>
    </dgm:pt>
    <dgm:pt modelId="{98F29B0C-D2FA-4F43-A7D2-FFA013BCE10E}" type="pres">
      <dgm:prSet presAssocID="{C73F98C2-8E31-4C9C-B176-F54FF90DF6CA}" presName="hierChild5" presStyleCnt="0"/>
      <dgm:spPr/>
    </dgm:pt>
    <dgm:pt modelId="{438E1416-9205-498A-A049-8E860BBFB61E}" type="pres">
      <dgm:prSet presAssocID="{FE3947D4-13D2-4EF1-B982-368F10B4D90B}" presName="Name37" presStyleLbl="parChTrans1D2" presStyleIdx="3" presStyleCnt="5"/>
      <dgm:spPr/>
    </dgm:pt>
    <dgm:pt modelId="{35247DBF-030A-42A6-B6D6-F5BE0F5BFAF3}" type="pres">
      <dgm:prSet presAssocID="{199DC5C4-883C-40C2-8E90-929C976672A2}" presName="hierRoot2" presStyleCnt="0">
        <dgm:presLayoutVars>
          <dgm:hierBranch val="init"/>
        </dgm:presLayoutVars>
      </dgm:prSet>
      <dgm:spPr/>
    </dgm:pt>
    <dgm:pt modelId="{CDD48485-86A7-4429-8F30-E4818C160E74}" type="pres">
      <dgm:prSet presAssocID="{199DC5C4-883C-40C2-8E90-929C976672A2}" presName="rootComposite" presStyleCnt="0"/>
      <dgm:spPr/>
    </dgm:pt>
    <dgm:pt modelId="{A289B296-A97E-4A97-9864-008C16361DF1}" type="pres">
      <dgm:prSet presAssocID="{199DC5C4-883C-40C2-8E90-929C976672A2}" presName="rootText" presStyleLbl="node2" presStyleIdx="3" presStyleCnt="5" custScaleY="401344">
        <dgm:presLayoutVars>
          <dgm:chPref val="3"/>
        </dgm:presLayoutVars>
      </dgm:prSet>
      <dgm:spPr/>
    </dgm:pt>
    <dgm:pt modelId="{BA5E31AA-13C0-4401-8E0F-624CC1281DAC}" type="pres">
      <dgm:prSet presAssocID="{199DC5C4-883C-40C2-8E90-929C976672A2}" presName="rootConnector" presStyleLbl="node2" presStyleIdx="3" presStyleCnt="5"/>
      <dgm:spPr/>
    </dgm:pt>
    <dgm:pt modelId="{28E67172-7AF2-444F-AFC1-9A8F77C57BDE}" type="pres">
      <dgm:prSet presAssocID="{199DC5C4-883C-40C2-8E90-929C976672A2}" presName="hierChild4" presStyleCnt="0"/>
      <dgm:spPr/>
    </dgm:pt>
    <dgm:pt modelId="{8D44B343-9D56-4298-9096-0FB81101B854}" type="pres">
      <dgm:prSet presAssocID="{199DC5C4-883C-40C2-8E90-929C976672A2}" presName="hierChild5" presStyleCnt="0"/>
      <dgm:spPr/>
    </dgm:pt>
    <dgm:pt modelId="{3517BE62-36D7-4A08-8EF2-9746FE50CE46}" type="pres">
      <dgm:prSet presAssocID="{2C325AB9-ABFC-4A68-AAD5-D9A0911C5B5A}" presName="Name37" presStyleLbl="parChTrans1D2" presStyleIdx="4" presStyleCnt="5"/>
      <dgm:spPr/>
    </dgm:pt>
    <dgm:pt modelId="{9D977087-BE2E-4C3D-B7ED-09BB60493C83}" type="pres">
      <dgm:prSet presAssocID="{1037F0C6-276E-4777-B457-885A7DD1D492}" presName="hierRoot2" presStyleCnt="0">
        <dgm:presLayoutVars>
          <dgm:hierBranch val="init"/>
        </dgm:presLayoutVars>
      </dgm:prSet>
      <dgm:spPr/>
    </dgm:pt>
    <dgm:pt modelId="{C03665CA-8395-4483-9C39-3CA57EE7B3AC}" type="pres">
      <dgm:prSet presAssocID="{1037F0C6-276E-4777-B457-885A7DD1D492}" presName="rootComposite" presStyleCnt="0"/>
      <dgm:spPr/>
    </dgm:pt>
    <dgm:pt modelId="{44DC989A-C6AB-4B05-8623-6BBAEAF36D05}" type="pres">
      <dgm:prSet presAssocID="{1037F0C6-276E-4777-B457-885A7DD1D492}" presName="rootText" presStyleLbl="node2" presStyleIdx="4" presStyleCnt="5" custScaleY="401344">
        <dgm:presLayoutVars>
          <dgm:chPref val="3"/>
        </dgm:presLayoutVars>
      </dgm:prSet>
      <dgm:spPr/>
    </dgm:pt>
    <dgm:pt modelId="{98EE85DF-7C1D-455C-A0BB-5092E12E91AB}" type="pres">
      <dgm:prSet presAssocID="{1037F0C6-276E-4777-B457-885A7DD1D492}" presName="rootConnector" presStyleLbl="node2" presStyleIdx="4" presStyleCnt="5"/>
      <dgm:spPr/>
    </dgm:pt>
    <dgm:pt modelId="{3E45A4DB-B17B-4D5B-817E-4DE18308B56C}" type="pres">
      <dgm:prSet presAssocID="{1037F0C6-276E-4777-B457-885A7DD1D492}" presName="hierChild4" presStyleCnt="0"/>
      <dgm:spPr/>
    </dgm:pt>
    <dgm:pt modelId="{DEC1BC93-2F6E-4057-91BE-70DB37BE5131}" type="pres">
      <dgm:prSet presAssocID="{1037F0C6-276E-4777-B457-885A7DD1D492}" presName="hierChild5" presStyleCnt="0"/>
      <dgm:spPr/>
    </dgm:pt>
    <dgm:pt modelId="{6C757D39-B8EC-4922-91FB-DCFEB788D5B1}" type="pres">
      <dgm:prSet presAssocID="{B93FADDB-515F-4516-A1DC-6DFA1A5D8136}" presName="hierChild3" presStyleCnt="0"/>
      <dgm:spPr/>
    </dgm:pt>
  </dgm:ptLst>
  <dgm:cxnLst>
    <dgm:cxn modelId="{E70F140D-16BA-47A7-B5D0-31E50FA3CD57}" srcId="{B93FADDB-515F-4516-A1DC-6DFA1A5D8136}" destId="{8FE45B33-F5BD-4763-8636-815B2F0C1595}" srcOrd="1" destOrd="0" parTransId="{ACC64FF7-EFF9-42AE-A8AD-5602C58DB3A4}" sibTransId="{E53DCF0B-6A8A-4DEA-8FE0-383F8E7B0C8C}"/>
    <dgm:cxn modelId="{64F2C40F-E1BB-4CEF-A763-FF828C59965D}" type="presOf" srcId="{1037F0C6-276E-4777-B457-885A7DD1D492}" destId="{98EE85DF-7C1D-455C-A0BB-5092E12E91AB}" srcOrd="1" destOrd="0" presId="urn:microsoft.com/office/officeart/2005/8/layout/orgChart1"/>
    <dgm:cxn modelId="{ACA33519-48CE-4134-92DA-9A87A1008DE3}" type="presOf" srcId="{A68732C8-90DD-4999-8960-95169810039D}" destId="{94A08D15-7997-4AC6-A3D8-FE4A95CC29E2}" srcOrd="0" destOrd="0" presId="urn:microsoft.com/office/officeart/2005/8/layout/orgChart1"/>
    <dgm:cxn modelId="{30E2AF1B-5297-463E-BAAA-0C075306F6FF}" srcId="{B93FADDB-515F-4516-A1DC-6DFA1A5D8136}" destId="{C73F98C2-8E31-4C9C-B176-F54FF90DF6CA}" srcOrd="2" destOrd="0" parTransId="{F17F23F8-EB8F-47FB-97DE-D1265765BCF4}" sibTransId="{DAA31E3E-DD08-4E42-A2CB-4EE0D53CD2D1}"/>
    <dgm:cxn modelId="{0A7E462D-AECA-490A-B31B-12684E973AEA}" type="presOf" srcId="{010925F9-BF94-4981-8B05-E44B27999421}" destId="{4A6DE779-E66F-4A33-9183-474DC039A563}" srcOrd="1" destOrd="0" presId="urn:microsoft.com/office/officeart/2005/8/layout/orgChart1"/>
    <dgm:cxn modelId="{D1000E33-D16C-4700-B8D0-59DD456A0D24}" type="presOf" srcId="{B93FADDB-515F-4516-A1DC-6DFA1A5D8136}" destId="{E1099B91-3A0B-4532-B47D-263C7E495146}" srcOrd="1" destOrd="0" presId="urn:microsoft.com/office/officeart/2005/8/layout/orgChart1"/>
    <dgm:cxn modelId="{5D34033D-ED81-4FDE-804D-888054BA3842}" type="presOf" srcId="{010925F9-BF94-4981-8B05-E44B27999421}" destId="{E422CBE5-0E45-4DC9-8108-85A3E98BAD16}" srcOrd="0" destOrd="0" presId="urn:microsoft.com/office/officeart/2005/8/layout/orgChart1"/>
    <dgm:cxn modelId="{6E9BDE3E-991B-4672-B3C8-DFF15CADAE8B}" type="presOf" srcId="{B93FADDB-515F-4516-A1DC-6DFA1A5D8136}" destId="{51219809-50DC-43D5-9E67-80ADA0E1F9EC}" srcOrd="0" destOrd="0" presId="urn:microsoft.com/office/officeart/2005/8/layout/orgChart1"/>
    <dgm:cxn modelId="{47BDC85F-8191-4627-9E5F-B0776A4F3198}" type="presOf" srcId="{2C325AB9-ABFC-4A68-AAD5-D9A0911C5B5A}" destId="{3517BE62-36D7-4A08-8EF2-9746FE50CE46}" srcOrd="0" destOrd="0" presId="urn:microsoft.com/office/officeart/2005/8/layout/orgChart1"/>
    <dgm:cxn modelId="{0DF4867B-9E06-42D5-A161-D18A1973AA7A}" type="presOf" srcId="{F17F23F8-EB8F-47FB-97DE-D1265765BCF4}" destId="{EFD79393-FD23-499F-A940-F7B67833E80F}" srcOrd="0" destOrd="0" presId="urn:microsoft.com/office/officeart/2005/8/layout/orgChart1"/>
    <dgm:cxn modelId="{1B74398C-7DC5-41F5-B1EC-673A1C93F200}" type="presOf" srcId="{8FE45B33-F5BD-4763-8636-815B2F0C1595}" destId="{DA1BC011-8D55-4E48-A041-8DA1A09E5E9D}" srcOrd="1" destOrd="0" presId="urn:microsoft.com/office/officeart/2005/8/layout/orgChart1"/>
    <dgm:cxn modelId="{4D83ED97-A259-41E3-8987-5E136E4DE7DB}" type="presOf" srcId="{199DC5C4-883C-40C2-8E90-929C976672A2}" destId="{A289B296-A97E-4A97-9864-008C16361DF1}" srcOrd="0" destOrd="0" presId="urn:microsoft.com/office/officeart/2005/8/layout/orgChart1"/>
    <dgm:cxn modelId="{E82EB2A1-06E8-44AA-BBFA-48F7BDCEFDF0}" srcId="{B558036F-BA8F-44F0-947D-D7288CA271DD}" destId="{B93FADDB-515F-4516-A1DC-6DFA1A5D8136}" srcOrd="0" destOrd="0" parTransId="{6FB50769-55FA-4B70-8C47-9FC50C2F5584}" sibTransId="{1A89270D-8798-4F0A-BFA6-7BC988549AA9}"/>
    <dgm:cxn modelId="{83FC07A7-4F3F-4F52-AA54-FFFB855E1C67}" type="presOf" srcId="{ACC64FF7-EFF9-42AE-A8AD-5602C58DB3A4}" destId="{D78F4F51-73C5-4D76-B58E-FA9A33BD3070}" srcOrd="0" destOrd="0" presId="urn:microsoft.com/office/officeart/2005/8/layout/orgChart1"/>
    <dgm:cxn modelId="{AA21EBAE-4559-40AC-BBAA-8FAA74899AF5}" srcId="{B93FADDB-515F-4516-A1DC-6DFA1A5D8136}" destId="{1037F0C6-276E-4777-B457-885A7DD1D492}" srcOrd="4" destOrd="0" parTransId="{2C325AB9-ABFC-4A68-AAD5-D9A0911C5B5A}" sibTransId="{EBE14181-AB29-442F-A8B3-B095505D373A}"/>
    <dgm:cxn modelId="{430292AF-CF65-49B3-B3D7-67860C2F9145}" srcId="{B93FADDB-515F-4516-A1DC-6DFA1A5D8136}" destId="{199DC5C4-883C-40C2-8E90-929C976672A2}" srcOrd="3" destOrd="0" parTransId="{FE3947D4-13D2-4EF1-B982-368F10B4D90B}" sibTransId="{F20E4A54-0F9E-4F01-B1AE-DB58A432E405}"/>
    <dgm:cxn modelId="{3BD7E1B0-B7BA-42FD-8F0C-6297FFD7C8F6}" type="presOf" srcId="{FE3947D4-13D2-4EF1-B982-368F10B4D90B}" destId="{438E1416-9205-498A-A049-8E860BBFB61E}" srcOrd="0" destOrd="0" presId="urn:microsoft.com/office/officeart/2005/8/layout/orgChart1"/>
    <dgm:cxn modelId="{C14DF5B0-B4EA-456B-8A01-4FE70B1BAEFE}" srcId="{B93FADDB-515F-4516-A1DC-6DFA1A5D8136}" destId="{010925F9-BF94-4981-8B05-E44B27999421}" srcOrd="0" destOrd="0" parTransId="{A68732C8-90DD-4999-8960-95169810039D}" sibTransId="{95AACB76-FC1F-4DDA-A3A3-63CACCAC0CE7}"/>
    <dgm:cxn modelId="{22FD45B5-D25A-4D95-870F-B232145F6455}" type="presOf" srcId="{1037F0C6-276E-4777-B457-885A7DD1D492}" destId="{44DC989A-C6AB-4B05-8623-6BBAEAF36D05}" srcOrd="0" destOrd="0" presId="urn:microsoft.com/office/officeart/2005/8/layout/orgChart1"/>
    <dgm:cxn modelId="{8EDA07B6-7166-4DE3-B810-FB3ADE5C2A28}" type="presOf" srcId="{8FE45B33-F5BD-4763-8636-815B2F0C1595}" destId="{EEDC5D66-138C-408D-8666-6E07D11CF3BF}" srcOrd="0" destOrd="0" presId="urn:microsoft.com/office/officeart/2005/8/layout/orgChart1"/>
    <dgm:cxn modelId="{6B1D56BC-66DC-478B-91FF-286D19297565}" type="presOf" srcId="{B558036F-BA8F-44F0-947D-D7288CA271DD}" destId="{8F36DD47-78D0-4AA0-A81C-609E9CF70B0B}" srcOrd="0" destOrd="0" presId="urn:microsoft.com/office/officeart/2005/8/layout/orgChart1"/>
    <dgm:cxn modelId="{BF71C3BD-E4E5-4782-B77C-671ACA6D10C3}" type="presOf" srcId="{C73F98C2-8E31-4C9C-B176-F54FF90DF6CA}" destId="{73617183-16D4-4856-A5FF-09B9E2F9603E}" srcOrd="0" destOrd="0" presId="urn:microsoft.com/office/officeart/2005/8/layout/orgChart1"/>
    <dgm:cxn modelId="{679096C7-8FCA-449A-B02C-C47906B4DCCB}" type="presOf" srcId="{C73F98C2-8E31-4C9C-B176-F54FF90DF6CA}" destId="{B4A3D1B2-1AF2-4558-ABD2-D1D12DAAC36D}" srcOrd="1" destOrd="0" presId="urn:microsoft.com/office/officeart/2005/8/layout/orgChart1"/>
    <dgm:cxn modelId="{968425F6-7CDF-479A-91D4-2D4B0E2CD4B0}" type="presOf" srcId="{199DC5C4-883C-40C2-8E90-929C976672A2}" destId="{BA5E31AA-13C0-4401-8E0F-624CC1281DAC}" srcOrd="1" destOrd="0" presId="urn:microsoft.com/office/officeart/2005/8/layout/orgChart1"/>
    <dgm:cxn modelId="{88C24868-9310-4F58-86C7-6FF0619CBE04}" type="presParOf" srcId="{8F36DD47-78D0-4AA0-A81C-609E9CF70B0B}" destId="{937BDF3A-C54C-4471-A6ED-61D4F888DC72}" srcOrd="0" destOrd="0" presId="urn:microsoft.com/office/officeart/2005/8/layout/orgChart1"/>
    <dgm:cxn modelId="{D5B2B662-2041-4796-9CBE-E7C342463C47}" type="presParOf" srcId="{937BDF3A-C54C-4471-A6ED-61D4F888DC72}" destId="{E6D18674-0700-48F0-BB90-89289608E314}" srcOrd="0" destOrd="0" presId="urn:microsoft.com/office/officeart/2005/8/layout/orgChart1"/>
    <dgm:cxn modelId="{3718C53D-1ABC-4388-AAE5-996BB9936374}" type="presParOf" srcId="{E6D18674-0700-48F0-BB90-89289608E314}" destId="{51219809-50DC-43D5-9E67-80ADA0E1F9EC}" srcOrd="0" destOrd="0" presId="urn:microsoft.com/office/officeart/2005/8/layout/orgChart1"/>
    <dgm:cxn modelId="{CB929DFE-1F78-4029-91A8-B598F3F51467}" type="presParOf" srcId="{E6D18674-0700-48F0-BB90-89289608E314}" destId="{E1099B91-3A0B-4532-B47D-263C7E495146}" srcOrd="1" destOrd="0" presId="urn:microsoft.com/office/officeart/2005/8/layout/orgChart1"/>
    <dgm:cxn modelId="{F14940F1-796C-4865-A914-A42139529A22}" type="presParOf" srcId="{937BDF3A-C54C-4471-A6ED-61D4F888DC72}" destId="{099B540D-2325-46D7-8508-D7704CDEEF3C}" srcOrd="1" destOrd="0" presId="urn:microsoft.com/office/officeart/2005/8/layout/orgChart1"/>
    <dgm:cxn modelId="{588888EB-9F20-4F62-98BD-CE0577873A40}" type="presParOf" srcId="{099B540D-2325-46D7-8508-D7704CDEEF3C}" destId="{94A08D15-7997-4AC6-A3D8-FE4A95CC29E2}" srcOrd="0" destOrd="0" presId="urn:microsoft.com/office/officeart/2005/8/layout/orgChart1"/>
    <dgm:cxn modelId="{651F9435-D6A9-4428-8D9F-0A8A5FFA31D2}" type="presParOf" srcId="{099B540D-2325-46D7-8508-D7704CDEEF3C}" destId="{DF4080FE-93BF-4F3B-843F-430A2872B2BB}" srcOrd="1" destOrd="0" presId="urn:microsoft.com/office/officeart/2005/8/layout/orgChart1"/>
    <dgm:cxn modelId="{2663EB10-22F5-4DEA-BE93-876108931E84}" type="presParOf" srcId="{DF4080FE-93BF-4F3B-843F-430A2872B2BB}" destId="{93ED798E-E939-4BF3-9053-D82BE3BD4A17}" srcOrd="0" destOrd="0" presId="urn:microsoft.com/office/officeart/2005/8/layout/orgChart1"/>
    <dgm:cxn modelId="{19AE03E9-EA27-4A3A-9612-84572A21208D}" type="presParOf" srcId="{93ED798E-E939-4BF3-9053-D82BE3BD4A17}" destId="{E422CBE5-0E45-4DC9-8108-85A3E98BAD16}" srcOrd="0" destOrd="0" presId="urn:microsoft.com/office/officeart/2005/8/layout/orgChart1"/>
    <dgm:cxn modelId="{2F9CB509-56A6-4452-900F-F638F55DB150}" type="presParOf" srcId="{93ED798E-E939-4BF3-9053-D82BE3BD4A17}" destId="{4A6DE779-E66F-4A33-9183-474DC039A563}" srcOrd="1" destOrd="0" presId="urn:microsoft.com/office/officeart/2005/8/layout/orgChart1"/>
    <dgm:cxn modelId="{C2F0D27F-1E06-4BF1-9D4B-ADF37622BA93}" type="presParOf" srcId="{DF4080FE-93BF-4F3B-843F-430A2872B2BB}" destId="{12EECFD2-8F2F-4538-8C4B-F3A47F9F32A9}" srcOrd="1" destOrd="0" presId="urn:microsoft.com/office/officeart/2005/8/layout/orgChart1"/>
    <dgm:cxn modelId="{E092F3B1-FD74-46EF-9DF7-E950089379DF}" type="presParOf" srcId="{DF4080FE-93BF-4F3B-843F-430A2872B2BB}" destId="{2ED6030E-09E2-47A4-8C46-3FC0B07F119B}" srcOrd="2" destOrd="0" presId="urn:microsoft.com/office/officeart/2005/8/layout/orgChart1"/>
    <dgm:cxn modelId="{79D54A14-18F9-41EE-87D7-108A88D16B77}" type="presParOf" srcId="{099B540D-2325-46D7-8508-D7704CDEEF3C}" destId="{D78F4F51-73C5-4D76-B58E-FA9A33BD3070}" srcOrd="2" destOrd="0" presId="urn:microsoft.com/office/officeart/2005/8/layout/orgChart1"/>
    <dgm:cxn modelId="{B0CC392B-CE5A-4EB8-9985-A70D8C5BDE47}" type="presParOf" srcId="{099B540D-2325-46D7-8508-D7704CDEEF3C}" destId="{F5857150-3E88-4627-81A6-0E3CEFC05F9E}" srcOrd="3" destOrd="0" presId="urn:microsoft.com/office/officeart/2005/8/layout/orgChart1"/>
    <dgm:cxn modelId="{126150D4-B517-447C-8D21-B3A87CF5C57E}" type="presParOf" srcId="{F5857150-3E88-4627-81A6-0E3CEFC05F9E}" destId="{E1AB3FDA-BB45-4E40-918D-A1EB8BD82882}" srcOrd="0" destOrd="0" presId="urn:microsoft.com/office/officeart/2005/8/layout/orgChart1"/>
    <dgm:cxn modelId="{CB2963AB-5C76-4188-B1C5-1995413DC824}" type="presParOf" srcId="{E1AB3FDA-BB45-4E40-918D-A1EB8BD82882}" destId="{EEDC5D66-138C-408D-8666-6E07D11CF3BF}" srcOrd="0" destOrd="0" presId="urn:microsoft.com/office/officeart/2005/8/layout/orgChart1"/>
    <dgm:cxn modelId="{43D0C5D6-8868-48FC-BD9F-766C6D1B82AF}" type="presParOf" srcId="{E1AB3FDA-BB45-4E40-918D-A1EB8BD82882}" destId="{DA1BC011-8D55-4E48-A041-8DA1A09E5E9D}" srcOrd="1" destOrd="0" presId="urn:microsoft.com/office/officeart/2005/8/layout/orgChart1"/>
    <dgm:cxn modelId="{0538DC32-64DC-438F-9464-C7EBAA865F20}" type="presParOf" srcId="{F5857150-3E88-4627-81A6-0E3CEFC05F9E}" destId="{07DFC32B-864B-40E1-854C-B2037F12DDB8}" srcOrd="1" destOrd="0" presId="urn:microsoft.com/office/officeart/2005/8/layout/orgChart1"/>
    <dgm:cxn modelId="{68BEFAEB-A5D3-4097-BE17-22773E571705}" type="presParOf" srcId="{F5857150-3E88-4627-81A6-0E3CEFC05F9E}" destId="{46794294-0F04-4705-AF8D-D906E5D62A95}" srcOrd="2" destOrd="0" presId="urn:microsoft.com/office/officeart/2005/8/layout/orgChart1"/>
    <dgm:cxn modelId="{2E37BC31-1B1D-46A7-9CF6-A5D212DB004B}" type="presParOf" srcId="{099B540D-2325-46D7-8508-D7704CDEEF3C}" destId="{EFD79393-FD23-499F-A940-F7B67833E80F}" srcOrd="4" destOrd="0" presId="urn:microsoft.com/office/officeart/2005/8/layout/orgChart1"/>
    <dgm:cxn modelId="{FB83C83F-4B14-4653-A11A-EC1DACDD424D}" type="presParOf" srcId="{099B540D-2325-46D7-8508-D7704CDEEF3C}" destId="{2998E5FA-DDAA-460C-8BA4-6DC448A750FB}" srcOrd="5" destOrd="0" presId="urn:microsoft.com/office/officeart/2005/8/layout/orgChart1"/>
    <dgm:cxn modelId="{22D51431-2AB1-4E0A-A0C2-13B6BC5BEC9D}" type="presParOf" srcId="{2998E5FA-DDAA-460C-8BA4-6DC448A750FB}" destId="{564F655C-33A6-42E8-8F9A-4E8B2A955423}" srcOrd="0" destOrd="0" presId="urn:microsoft.com/office/officeart/2005/8/layout/orgChart1"/>
    <dgm:cxn modelId="{81B84DBC-5676-47A9-B016-ED41241D01A4}" type="presParOf" srcId="{564F655C-33A6-42E8-8F9A-4E8B2A955423}" destId="{73617183-16D4-4856-A5FF-09B9E2F9603E}" srcOrd="0" destOrd="0" presId="urn:microsoft.com/office/officeart/2005/8/layout/orgChart1"/>
    <dgm:cxn modelId="{E1D0FE1B-7A6F-4113-A0AA-F813184C26B4}" type="presParOf" srcId="{564F655C-33A6-42E8-8F9A-4E8B2A955423}" destId="{B4A3D1B2-1AF2-4558-ABD2-D1D12DAAC36D}" srcOrd="1" destOrd="0" presId="urn:microsoft.com/office/officeart/2005/8/layout/orgChart1"/>
    <dgm:cxn modelId="{B5859576-9123-4A70-9244-DCB21F1BCFC3}" type="presParOf" srcId="{2998E5FA-DDAA-460C-8BA4-6DC448A750FB}" destId="{B2D691FF-367C-4045-9CD0-E8D1C053F9BB}" srcOrd="1" destOrd="0" presId="urn:microsoft.com/office/officeart/2005/8/layout/orgChart1"/>
    <dgm:cxn modelId="{75751EE9-7FCD-404C-8DEF-BA4D83EB0ADD}" type="presParOf" srcId="{2998E5FA-DDAA-460C-8BA4-6DC448A750FB}" destId="{98F29B0C-D2FA-4F43-A7D2-FFA013BCE10E}" srcOrd="2" destOrd="0" presId="urn:microsoft.com/office/officeart/2005/8/layout/orgChart1"/>
    <dgm:cxn modelId="{5F5F9245-45E8-44D9-B1EA-058DCE2592F6}" type="presParOf" srcId="{099B540D-2325-46D7-8508-D7704CDEEF3C}" destId="{438E1416-9205-498A-A049-8E860BBFB61E}" srcOrd="6" destOrd="0" presId="urn:microsoft.com/office/officeart/2005/8/layout/orgChart1"/>
    <dgm:cxn modelId="{6B1484A5-115F-4991-B94F-6E9719AE6C9D}" type="presParOf" srcId="{099B540D-2325-46D7-8508-D7704CDEEF3C}" destId="{35247DBF-030A-42A6-B6D6-F5BE0F5BFAF3}" srcOrd="7" destOrd="0" presId="urn:microsoft.com/office/officeart/2005/8/layout/orgChart1"/>
    <dgm:cxn modelId="{521EA596-70A0-46E6-9193-D9EA36784E4B}" type="presParOf" srcId="{35247DBF-030A-42A6-B6D6-F5BE0F5BFAF3}" destId="{CDD48485-86A7-4429-8F30-E4818C160E74}" srcOrd="0" destOrd="0" presId="urn:microsoft.com/office/officeart/2005/8/layout/orgChart1"/>
    <dgm:cxn modelId="{A5945380-B720-4527-9EFF-D480B92AF37F}" type="presParOf" srcId="{CDD48485-86A7-4429-8F30-E4818C160E74}" destId="{A289B296-A97E-4A97-9864-008C16361DF1}" srcOrd="0" destOrd="0" presId="urn:microsoft.com/office/officeart/2005/8/layout/orgChart1"/>
    <dgm:cxn modelId="{41A051E7-F63C-4CE8-A6A9-5BC1CCCA9714}" type="presParOf" srcId="{CDD48485-86A7-4429-8F30-E4818C160E74}" destId="{BA5E31AA-13C0-4401-8E0F-624CC1281DAC}" srcOrd="1" destOrd="0" presId="urn:microsoft.com/office/officeart/2005/8/layout/orgChart1"/>
    <dgm:cxn modelId="{D6C108A6-E6B1-4D57-B21B-8CBA43E3A51E}" type="presParOf" srcId="{35247DBF-030A-42A6-B6D6-F5BE0F5BFAF3}" destId="{28E67172-7AF2-444F-AFC1-9A8F77C57BDE}" srcOrd="1" destOrd="0" presId="urn:microsoft.com/office/officeart/2005/8/layout/orgChart1"/>
    <dgm:cxn modelId="{A876F5E0-C072-48DF-97CB-4C6E25A2B0CD}" type="presParOf" srcId="{35247DBF-030A-42A6-B6D6-F5BE0F5BFAF3}" destId="{8D44B343-9D56-4298-9096-0FB81101B854}" srcOrd="2" destOrd="0" presId="urn:microsoft.com/office/officeart/2005/8/layout/orgChart1"/>
    <dgm:cxn modelId="{DF399814-8444-40DF-A16E-8DBADDD8F2D7}" type="presParOf" srcId="{099B540D-2325-46D7-8508-D7704CDEEF3C}" destId="{3517BE62-36D7-4A08-8EF2-9746FE50CE46}" srcOrd="8" destOrd="0" presId="urn:microsoft.com/office/officeart/2005/8/layout/orgChart1"/>
    <dgm:cxn modelId="{CA56A933-BAB1-403A-BDF2-5ABA13D2D19C}" type="presParOf" srcId="{099B540D-2325-46D7-8508-D7704CDEEF3C}" destId="{9D977087-BE2E-4C3D-B7ED-09BB60493C83}" srcOrd="9" destOrd="0" presId="urn:microsoft.com/office/officeart/2005/8/layout/orgChart1"/>
    <dgm:cxn modelId="{FED635EB-9C51-4A64-BA56-41A4CC3BAA88}" type="presParOf" srcId="{9D977087-BE2E-4C3D-B7ED-09BB60493C83}" destId="{C03665CA-8395-4483-9C39-3CA57EE7B3AC}" srcOrd="0" destOrd="0" presId="urn:microsoft.com/office/officeart/2005/8/layout/orgChart1"/>
    <dgm:cxn modelId="{9E52CCD0-29B9-4F4A-83C7-6FEF8AE5A17B}" type="presParOf" srcId="{C03665CA-8395-4483-9C39-3CA57EE7B3AC}" destId="{44DC989A-C6AB-4B05-8623-6BBAEAF36D05}" srcOrd="0" destOrd="0" presId="urn:microsoft.com/office/officeart/2005/8/layout/orgChart1"/>
    <dgm:cxn modelId="{14C7D711-8AE4-4DA4-866A-E649A0BB1146}" type="presParOf" srcId="{C03665CA-8395-4483-9C39-3CA57EE7B3AC}" destId="{98EE85DF-7C1D-455C-A0BB-5092E12E91AB}" srcOrd="1" destOrd="0" presId="urn:microsoft.com/office/officeart/2005/8/layout/orgChart1"/>
    <dgm:cxn modelId="{C620C3E0-FE1A-492C-842E-3BD144D370C8}" type="presParOf" srcId="{9D977087-BE2E-4C3D-B7ED-09BB60493C83}" destId="{3E45A4DB-B17B-4D5B-817E-4DE18308B56C}" srcOrd="1" destOrd="0" presId="urn:microsoft.com/office/officeart/2005/8/layout/orgChart1"/>
    <dgm:cxn modelId="{413D3F20-6770-49B7-ADAF-E8A571161EC7}" type="presParOf" srcId="{9D977087-BE2E-4C3D-B7ED-09BB60493C83}" destId="{DEC1BC93-2F6E-4057-91BE-70DB37BE5131}" srcOrd="2" destOrd="0" presId="urn:microsoft.com/office/officeart/2005/8/layout/orgChart1"/>
    <dgm:cxn modelId="{82365894-6F19-4897-BED9-4162994904D5}" type="presParOf" srcId="{937BDF3A-C54C-4471-A6ED-61D4F888DC72}" destId="{6C757D39-B8EC-4922-91FB-DCFEB788D5B1}"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445367A-D916-4982-9F69-2E6327E33817}" type="doc">
      <dgm:prSet loTypeId="urn:microsoft.com/office/officeart/2005/8/layout/rings+Icon" loCatId="relationship" qsTypeId="urn:microsoft.com/office/officeart/2005/8/quickstyle/simple1" qsCatId="simple" csTypeId="urn:microsoft.com/office/officeart/2005/8/colors/accent3_5" csCatId="accent3" phldr="1"/>
      <dgm:spPr/>
    </dgm:pt>
    <dgm:pt modelId="{4CDEFAA5-A678-4643-AB7F-981363C8720F}">
      <dgm:prSet phldrT="[Text]" custT="1"/>
      <dgm:spPr/>
      <dgm:t>
        <a:bodyPr/>
        <a:lstStyle/>
        <a:p>
          <a:pPr marL="0" lvl="0" indent="0" algn="ctr" defTabSz="5334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Coordinator</a:t>
          </a:r>
        </a:p>
      </dgm:t>
    </dgm:pt>
    <dgm:pt modelId="{2F8A7C1D-CFF4-4269-A3E9-09BC47B4687A}" type="parTrans" cxnId="{C88CC514-B947-4597-80CA-A34F892B94AF}">
      <dgm:prSet/>
      <dgm:spPr/>
      <dgm:t>
        <a:bodyPr/>
        <a:lstStyle/>
        <a:p>
          <a:endParaRPr lang="en-US"/>
        </a:p>
      </dgm:t>
    </dgm:pt>
    <dgm:pt modelId="{33C33182-D6D5-45CC-A72B-1F32AFC7FA8E}" type="sibTrans" cxnId="{C88CC514-B947-4597-80CA-A34F892B94AF}">
      <dgm:prSet/>
      <dgm:spPr/>
      <dgm:t>
        <a:bodyPr/>
        <a:lstStyle/>
        <a:p>
          <a:endParaRPr lang="en-US"/>
        </a:p>
      </dgm:t>
    </dgm:pt>
    <dgm:pt modelId="{4E277F0E-B673-4948-BB25-4878E25AC096}">
      <dgm:prSet phldrT="[Text]" custT="1"/>
      <dgm:spPr/>
      <dgm:t>
        <a:bodyPr/>
        <a:lstStyle/>
        <a:p>
          <a:pPr marL="0" lvl="0" indent="0" algn="ctr" defTabSz="711200">
            <a:lnSpc>
              <a:spcPct val="90000"/>
            </a:lnSpc>
            <a:spcBef>
              <a:spcPct val="0"/>
            </a:spcBef>
            <a:spcAft>
              <a:spcPct val="35000"/>
            </a:spcAft>
            <a:buNone/>
          </a:pPr>
          <a:r>
            <a:rPr lang="en-US" sz="1200" b="1" kern="1200" dirty="0">
              <a:solidFill>
                <a:srgbClr val="FFF7EA"/>
              </a:solidFill>
              <a:effectLst>
                <a:outerShdw blurRad="38100" dist="38100" dir="2700000" algn="tl">
                  <a:srgbClr val="000000">
                    <a:alpha val="43137"/>
                  </a:srgbClr>
                </a:outerShdw>
              </a:effectLst>
              <a:latin typeface="Arial"/>
              <a:ea typeface="+mn-ea"/>
              <a:cs typeface="+mn-cs"/>
            </a:rPr>
            <a:t>Decision-Maker</a:t>
          </a:r>
        </a:p>
      </dgm:t>
    </dgm:pt>
    <dgm:pt modelId="{7629CFC0-F135-475C-92D8-F10AB0971B37}" type="parTrans" cxnId="{CC9B31EB-63F1-467E-A177-8FBDFF541BF1}">
      <dgm:prSet/>
      <dgm:spPr/>
      <dgm:t>
        <a:bodyPr/>
        <a:lstStyle/>
        <a:p>
          <a:endParaRPr lang="en-US"/>
        </a:p>
      </dgm:t>
    </dgm:pt>
    <dgm:pt modelId="{3DC91EF5-E8C5-4029-B97F-0513592A6DBE}" type="sibTrans" cxnId="{CC9B31EB-63F1-467E-A177-8FBDFF541BF1}">
      <dgm:prSet/>
      <dgm:spPr/>
      <dgm:t>
        <a:bodyPr/>
        <a:lstStyle/>
        <a:p>
          <a:endParaRPr lang="en-US"/>
        </a:p>
      </dgm:t>
    </dgm:pt>
    <dgm:pt modelId="{BE800687-EC27-4060-BC00-956E796A3128}">
      <dgm:prSet phldrT="[Text]" custT="1"/>
      <dgm:spPr/>
      <dgm:t>
        <a:bodyPr/>
        <a:lstStyle/>
        <a:p>
          <a:pPr marL="0" lvl="0" indent="0" algn="ctr" defTabSz="5334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Investigator</a:t>
          </a:r>
        </a:p>
      </dgm:t>
    </dgm:pt>
    <dgm:pt modelId="{45CE8430-38E9-4693-8132-3A98352D14A0}" type="parTrans" cxnId="{BDFC3DAF-F96C-4501-B71D-507BE38EAEE8}">
      <dgm:prSet/>
      <dgm:spPr/>
      <dgm:t>
        <a:bodyPr/>
        <a:lstStyle/>
        <a:p>
          <a:endParaRPr lang="en-US"/>
        </a:p>
      </dgm:t>
    </dgm:pt>
    <dgm:pt modelId="{9F6D5AC8-DA1A-416B-BD81-BF150651751E}" type="sibTrans" cxnId="{BDFC3DAF-F96C-4501-B71D-507BE38EAEE8}">
      <dgm:prSet/>
      <dgm:spPr/>
      <dgm:t>
        <a:bodyPr/>
        <a:lstStyle/>
        <a:p>
          <a:endParaRPr lang="en-US"/>
        </a:p>
      </dgm:t>
    </dgm:pt>
    <dgm:pt modelId="{72C4E58C-AF47-40CE-AFE3-9155CF628EAB}" type="pres">
      <dgm:prSet presAssocID="{6445367A-D916-4982-9F69-2E6327E33817}" presName="Name0" presStyleCnt="0">
        <dgm:presLayoutVars>
          <dgm:chMax val="7"/>
          <dgm:dir/>
          <dgm:resizeHandles val="exact"/>
        </dgm:presLayoutVars>
      </dgm:prSet>
      <dgm:spPr/>
    </dgm:pt>
    <dgm:pt modelId="{0CD1D5F9-4F7E-4350-A8FA-5AFDA1FF76CB}" type="pres">
      <dgm:prSet presAssocID="{6445367A-D916-4982-9F69-2E6327E33817}" presName="ellipse1" presStyleLbl="vennNode1" presStyleIdx="0" presStyleCnt="3">
        <dgm:presLayoutVars>
          <dgm:bulletEnabled val="1"/>
        </dgm:presLayoutVars>
      </dgm:prSet>
      <dgm:spPr/>
    </dgm:pt>
    <dgm:pt modelId="{34419CFB-D16C-4732-AF8A-EFEA206C44FD}" type="pres">
      <dgm:prSet presAssocID="{6445367A-D916-4982-9F69-2E6327E33817}" presName="ellipse2" presStyleLbl="vennNode1" presStyleIdx="1" presStyleCnt="3" custLinFactNeighborY="1284">
        <dgm:presLayoutVars>
          <dgm:bulletEnabled val="1"/>
        </dgm:presLayoutVars>
      </dgm:prSet>
      <dgm:spPr/>
    </dgm:pt>
    <dgm:pt modelId="{AC53AD5C-E381-4E70-9CEE-0A80FA9048D7}" type="pres">
      <dgm:prSet presAssocID="{6445367A-D916-4982-9F69-2E6327E33817}" presName="ellipse3" presStyleLbl="vennNode1" presStyleIdx="2" presStyleCnt="3">
        <dgm:presLayoutVars>
          <dgm:bulletEnabled val="1"/>
        </dgm:presLayoutVars>
      </dgm:prSet>
      <dgm:spPr/>
    </dgm:pt>
  </dgm:ptLst>
  <dgm:cxnLst>
    <dgm:cxn modelId="{BFB9430A-93E0-445F-9CA8-C024AB14F324}" type="presOf" srcId="{4E277F0E-B673-4948-BB25-4878E25AC096}" destId="{34419CFB-D16C-4732-AF8A-EFEA206C44FD}" srcOrd="0" destOrd="0" presId="urn:microsoft.com/office/officeart/2005/8/layout/rings+Icon"/>
    <dgm:cxn modelId="{7CE8E00B-ED6A-4B45-A6F2-320BDC587E40}" type="presOf" srcId="{4CDEFAA5-A678-4643-AB7F-981363C8720F}" destId="{0CD1D5F9-4F7E-4350-A8FA-5AFDA1FF76CB}" srcOrd="0" destOrd="0" presId="urn:microsoft.com/office/officeart/2005/8/layout/rings+Icon"/>
    <dgm:cxn modelId="{C88CC514-B947-4597-80CA-A34F892B94AF}" srcId="{6445367A-D916-4982-9F69-2E6327E33817}" destId="{4CDEFAA5-A678-4643-AB7F-981363C8720F}" srcOrd="0" destOrd="0" parTransId="{2F8A7C1D-CFF4-4269-A3E9-09BC47B4687A}" sibTransId="{33C33182-D6D5-45CC-A72B-1F32AFC7FA8E}"/>
    <dgm:cxn modelId="{8FD82F27-1C79-45E1-8587-02A2CAE85A8A}" type="presOf" srcId="{6445367A-D916-4982-9F69-2E6327E33817}" destId="{72C4E58C-AF47-40CE-AFE3-9155CF628EAB}" srcOrd="0" destOrd="0" presId="urn:microsoft.com/office/officeart/2005/8/layout/rings+Icon"/>
    <dgm:cxn modelId="{BDFC3DAF-F96C-4501-B71D-507BE38EAEE8}" srcId="{6445367A-D916-4982-9F69-2E6327E33817}" destId="{BE800687-EC27-4060-BC00-956E796A3128}" srcOrd="2" destOrd="0" parTransId="{45CE8430-38E9-4693-8132-3A98352D14A0}" sibTransId="{9F6D5AC8-DA1A-416B-BD81-BF150651751E}"/>
    <dgm:cxn modelId="{CC9B31EB-63F1-467E-A177-8FBDFF541BF1}" srcId="{6445367A-D916-4982-9F69-2E6327E33817}" destId="{4E277F0E-B673-4948-BB25-4878E25AC096}" srcOrd="1" destOrd="0" parTransId="{7629CFC0-F135-475C-92D8-F10AB0971B37}" sibTransId="{3DC91EF5-E8C5-4029-B97F-0513592A6DBE}"/>
    <dgm:cxn modelId="{176D88F6-14E1-4E33-AFB2-38DF7631AB78}" type="presOf" srcId="{BE800687-EC27-4060-BC00-956E796A3128}" destId="{AC53AD5C-E381-4E70-9CEE-0A80FA9048D7}" srcOrd="0" destOrd="0" presId="urn:microsoft.com/office/officeart/2005/8/layout/rings+Icon"/>
    <dgm:cxn modelId="{B986E13C-13B7-4148-AAA5-B080B864066B}" type="presParOf" srcId="{72C4E58C-AF47-40CE-AFE3-9155CF628EAB}" destId="{0CD1D5F9-4F7E-4350-A8FA-5AFDA1FF76CB}" srcOrd="0" destOrd="0" presId="urn:microsoft.com/office/officeart/2005/8/layout/rings+Icon"/>
    <dgm:cxn modelId="{8E04EDD6-D275-4A57-BF15-1AB0580130E0}" type="presParOf" srcId="{72C4E58C-AF47-40CE-AFE3-9155CF628EAB}" destId="{34419CFB-D16C-4732-AF8A-EFEA206C44FD}" srcOrd="1" destOrd="0" presId="urn:microsoft.com/office/officeart/2005/8/layout/rings+Icon"/>
    <dgm:cxn modelId="{218444E4-CEFB-4D1A-B2A7-08FBEA7A8D22}" type="presParOf" srcId="{72C4E58C-AF47-40CE-AFE3-9155CF628EAB}" destId="{AC53AD5C-E381-4E70-9CEE-0A80FA9048D7}"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D532924-C57D-4B7F-BC7E-700D7E707091}" type="doc">
      <dgm:prSet loTypeId="urn:microsoft.com/office/officeart/2005/8/layout/orgChart1" loCatId="hierarchy" qsTypeId="urn:microsoft.com/office/officeart/2005/8/quickstyle/simple2" qsCatId="simple" csTypeId="urn:microsoft.com/office/officeart/2005/8/colors/accent3_2" csCatId="accent3" phldr="1"/>
      <dgm:spPr/>
      <dgm:t>
        <a:bodyPr/>
        <a:lstStyle/>
        <a:p>
          <a:endParaRPr lang="en-US"/>
        </a:p>
      </dgm:t>
    </dgm:pt>
    <dgm:pt modelId="{085227E7-3DC6-43B6-A810-0197503A1D9A}">
      <dgm:prSet phldrT="[Text]" custT="1"/>
      <dgm:spPr/>
      <dgm:t>
        <a:bodyPr/>
        <a:lstStyle/>
        <a:p>
          <a:pPr>
            <a:buNone/>
          </a:pPr>
          <a:r>
            <a:rPr lang="en-US" sz="20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 reaching a determination on responsibility, the Decision-Maker must serve impartially, including the avoidance of: </a:t>
          </a:r>
          <a:endParaRPr lang="en-US" sz="2000" b="0" dirty="0">
            <a:effectLst>
              <a:outerShdw blurRad="38100" dist="38100" dir="2700000" algn="tl">
                <a:srgbClr val="000000">
                  <a:alpha val="43137"/>
                </a:srgbClr>
              </a:outerShdw>
            </a:effectLst>
          </a:endParaRPr>
        </a:p>
      </dgm:t>
    </dgm:pt>
    <dgm:pt modelId="{B5F149D6-54B4-4B08-9132-627B3D4C0278}" type="parTrans" cxnId="{96082604-0C05-4861-8B8C-0DC15D5A1D07}">
      <dgm:prSet/>
      <dgm:spPr/>
      <dgm:t>
        <a:bodyPr/>
        <a:lstStyle/>
        <a:p>
          <a:endParaRPr lang="en-US"/>
        </a:p>
      </dgm:t>
    </dgm:pt>
    <dgm:pt modelId="{9EEFEC3C-07B8-4612-B3E3-F23E21D862F8}" type="sibTrans" cxnId="{96082604-0C05-4861-8B8C-0DC15D5A1D07}">
      <dgm:prSet/>
      <dgm:spPr/>
      <dgm:t>
        <a:bodyPr/>
        <a:lstStyle/>
        <a:p>
          <a:endParaRPr lang="en-US"/>
        </a:p>
      </dgm:t>
    </dgm:pt>
    <dgm:pt modelId="{59E92553-5843-49BF-8DAC-9660B4A57F9D}">
      <dgm:prSet custT="1"/>
      <dgm:spPr/>
      <dgm:t>
        <a:bodyPr anchor="t"/>
        <a:lstStyle/>
        <a:p>
          <a:pPr marL="0" lvl="0" algn="ctr" defTabSz="711200">
            <a:lnSpc>
              <a:spcPct val="90000"/>
            </a:lnSpc>
            <a:spcBef>
              <a:spcPct val="0"/>
            </a:spcBef>
            <a:spcAft>
              <a:spcPct val="35000"/>
            </a:spcAft>
            <a:buNone/>
          </a:pPr>
          <a:endParaRPr lang="en-US" sz="1600" kern="1200" dirty="0">
            <a:latin typeface="Arial" panose="020B0604020202020204" pitchFamily="34" charset="0"/>
            <a:cs typeface="Arial" panose="020B0604020202020204" pitchFamily="34" charset="0"/>
          </a:endParaRPr>
        </a:p>
        <a:p>
          <a:pPr marL="0" lvl="0" algn="ctr" defTabSz="800100">
            <a:lnSpc>
              <a:spcPct val="90000"/>
            </a:lnSpc>
            <a:spcBef>
              <a:spcPct val="0"/>
            </a:spcBef>
            <a:spcAft>
              <a:spcPct val="35000"/>
            </a:spcAft>
            <a:buNone/>
          </a:pPr>
          <a:r>
            <a:rPr lang="en-US" sz="2000" kern="1200" dirty="0">
              <a:latin typeface="Arial" panose="020B0604020202020204" pitchFamily="34" charset="0"/>
              <a:ea typeface="+mn-ea"/>
              <a:cs typeface="Arial" panose="020B0604020202020204" pitchFamily="34" charset="0"/>
            </a:rPr>
            <a:t>1.</a:t>
          </a:r>
        </a:p>
        <a:p>
          <a:pPr marL="0" lvl="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Prejudgment of the facts at issue; </a:t>
          </a:r>
        </a:p>
      </dgm:t>
    </dgm:pt>
    <dgm:pt modelId="{E3313669-158B-464A-A24B-9FB169D33D8F}" type="parTrans" cxnId="{DC4E534A-12D5-41F5-900A-0F3238AF042C}">
      <dgm:prSet/>
      <dgm:spPr/>
      <dgm:t>
        <a:bodyPr/>
        <a:lstStyle/>
        <a:p>
          <a:endParaRPr lang="en-US"/>
        </a:p>
      </dgm:t>
    </dgm:pt>
    <dgm:pt modelId="{0370CD45-E439-45F7-B8B0-F3681C811FF3}" type="sibTrans" cxnId="{DC4E534A-12D5-41F5-900A-0F3238AF042C}">
      <dgm:prSet/>
      <dgm:spPr/>
      <dgm:t>
        <a:bodyPr/>
        <a:lstStyle/>
        <a:p>
          <a:endParaRPr lang="en-US"/>
        </a:p>
      </dgm:t>
    </dgm:pt>
    <dgm:pt modelId="{8CC93A8F-804B-417A-BA54-E58FB89A05D6}">
      <dgm:prSet custT="1"/>
      <dgm:spPr/>
      <dgm:t>
        <a:bodyPr anchor="t"/>
        <a:lstStyle/>
        <a:p>
          <a:pPr marL="0" lvl="0" algn="ctr" defTabSz="711200">
            <a:lnSpc>
              <a:spcPct val="90000"/>
            </a:lnSpc>
            <a:spcBef>
              <a:spcPct val="0"/>
            </a:spcBef>
            <a:spcAft>
              <a:spcPct val="35000"/>
            </a:spcAft>
            <a:buNone/>
          </a:pPr>
          <a:endParaRPr lang="en-US" sz="1600" kern="1200" dirty="0">
            <a:latin typeface="Arial" panose="020B0604020202020204" pitchFamily="34" charset="0"/>
            <a:cs typeface="Arial" panose="020B0604020202020204" pitchFamily="34" charset="0"/>
          </a:endParaRPr>
        </a:p>
        <a:p>
          <a:pPr marL="0" lvl="0" algn="ctr" defTabSz="800100">
            <a:lnSpc>
              <a:spcPct val="90000"/>
            </a:lnSpc>
            <a:spcBef>
              <a:spcPct val="0"/>
            </a:spcBef>
            <a:spcAft>
              <a:spcPct val="35000"/>
            </a:spcAft>
            <a:buNone/>
          </a:pPr>
          <a:r>
            <a:rPr lang="en-US" sz="2000" kern="1200" dirty="0">
              <a:latin typeface="Arial" panose="020B0604020202020204" pitchFamily="34" charset="0"/>
              <a:ea typeface="+mn-ea"/>
              <a:cs typeface="Arial" panose="020B0604020202020204" pitchFamily="34" charset="0"/>
            </a:rPr>
            <a:t>2.</a:t>
          </a:r>
        </a:p>
        <a:p>
          <a:pPr marL="0" lvl="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Bias to either party; </a:t>
          </a:r>
        </a:p>
      </dgm:t>
    </dgm:pt>
    <dgm:pt modelId="{5816F424-6558-40FE-B316-D82CDD314372}" type="parTrans" cxnId="{541B31C7-DB82-4CEA-A8C7-8B8615AF40D5}">
      <dgm:prSet/>
      <dgm:spPr/>
      <dgm:t>
        <a:bodyPr/>
        <a:lstStyle/>
        <a:p>
          <a:endParaRPr lang="en-US"/>
        </a:p>
      </dgm:t>
    </dgm:pt>
    <dgm:pt modelId="{08D86CE2-DE50-478A-95AE-5EF82AC198EF}" type="sibTrans" cxnId="{541B31C7-DB82-4CEA-A8C7-8B8615AF40D5}">
      <dgm:prSet/>
      <dgm:spPr/>
      <dgm:t>
        <a:bodyPr/>
        <a:lstStyle/>
        <a:p>
          <a:endParaRPr lang="en-US"/>
        </a:p>
      </dgm:t>
    </dgm:pt>
    <dgm:pt modelId="{51652C6C-5511-4CB7-9EE6-2361F5BEDB50}">
      <dgm:prSet custT="1"/>
      <dgm:spPr/>
      <dgm:t>
        <a:bodyPr anchor="t"/>
        <a:lstStyle/>
        <a:p>
          <a:pPr marL="0" lvl="0" algn="ctr" defTabSz="711200">
            <a:lnSpc>
              <a:spcPct val="90000"/>
            </a:lnSpc>
            <a:spcBef>
              <a:spcPct val="0"/>
            </a:spcBef>
            <a:spcAft>
              <a:spcPct val="35000"/>
            </a:spcAft>
            <a:buNone/>
          </a:pPr>
          <a:endParaRPr lang="en-US" sz="1600" kern="1200">
            <a:latin typeface="Arial" panose="020B0604020202020204" pitchFamily="34" charset="0"/>
            <a:cs typeface="Arial" panose="020B0604020202020204" pitchFamily="34" charset="0"/>
          </a:endParaRPr>
        </a:p>
        <a:p>
          <a:pPr marL="0" lvl="0" algn="ctr" defTabSz="800100">
            <a:lnSpc>
              <a:spcPct val="90000"/>
            </a:lnSpc>
            <a:spcBef>
              <a:spcPct val="0"/>
            </a:spcBef>
            <a:spcAft>
              <a:spcPct val="35000"/>
            </a:spcAft>
            <a:buNone/>
          </a:pPr>
          <a:r>
            <a:rPr lang="en-US" sz="2000" kern="1200">
              <a:latin typeface="Arial" panose="020B0604020202020204" pitchFamily="34" charset="0"/>
              <a:ea typeface="+mn-ea"/>
              <a:cs typeface="Arial" panose="020B0604020202020204" pitchFamily="34" charset="0"/>
            </a:rPr>
            <a:t>3.</a:t>
          </a:r>
        </a:p>
        <a:p>
          <a:pPr marL="0" lvl="0" algn="ctr"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Credibility determinations based on a party’s status as the complainant, respondent, or witness; and</a:t>
          </a:r>
          <a:endParaRPr lang="en-US" sz="1600" kern="1200" dirty="0">
            <a:latin typeface="Arial" panose="020B0604020202020204" pitchFamily="34" charset="0"/>
            <a:cs typeface="Arial" panose="020B0604020202020204" pitchFamily="34" charset="0"/>
          </a:endParaRPr>
        </a:p>
      </dgm:t>
    </dgm:pt>
    <dgm:pt modelId="{EB9D94BB-682A-4928-84FC-4025D7706B41}" type="parTrans" cxnId="{B180D094-F18C-4074-93C5-F3D5B4473C16}">
      <dgm:prSet/>
      <dgm:spPr/>
      <dgm:t>
        <a:bodyPr/>
        <a:lstStyle/>
        <a:p>
          <a:endParaRPr lang="en-US"/>
        </a:p>
      </dgm:t>
    </dgm:pt>
    <dgm:pt modelId="{D753FBDD-2F46-4F57-A6EA-F2938445B482}" type="sibTrans" cxnId="{B180D094-F18C-4074-93C5-F3D5B4473C16}">
      <dgm:prSet/>
      <dgm:spPr/>
      <dgm:t>
        <a:bodyPr/>
        <a:lstStyle/>
        <a:p>
          <a:endParaRPr lang="en-US"/>
        </a:p>
      </dgm:t>
    </dgm:pt>
    <dgm:pt modelId="{797FEE0D-229F-4DEB-B095-090803002F51}">
      <dgm:prSet custT="1"/>
      <dgm:spPr/>
      <dgm:t>
        <a:bodyPr anchor="t"/>
        <a:lstStyle/>
        <a:p>
          <a:endParaRPr lang="en-US" sz="18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4.</a:t>
          </a:r>
        </a:p>
        <a:p>
          <a:r>
            <a:rPr lang="en-US" sz="1600" dirty="0">
              <a:latin typeface="Arial" panose="020B0604020202020204" pitchFamily="34" charset="0"/>
              <a:cs typeface="Arial" panose="020B0604020202020204" pitchFamily="34" charset="0"/>
            </a:rPr>
            <a:t>Stereotypes. </a:t>
          </a:r>
        </a:p>
      </dgm:t>
    </dgm:pt>
    <dgm:pt modelId="{28BC00DE-6673-491D-9E6E-D3C8D12211D5}" type="parTrans" cxnId="{1E9E6984-3406-4472-8CD0-9ECF1BB05293}">
      <dgm:prSet/>
      <dgm:spPr/>
      <dgm:t>
        <a:bodyPr/>
        <a:lstStyle/>
        <a:p>
          <a:endParaRPr lang="en-US"/>
        </a:p>
      </dgm:t>
    </dgm:pt>
    <dgm:pt modelId="{2D6F89CD-2F3C-4467-8F09-96DA0E2F9191}" type="sibTrans" cxnId="{1E9E6984-3406-4472-8CD0-9ECF1BB05293}">
      <dgm:prSet/>
      <dgm:spPr/>
      <dgm:t>
        <a:bodyPr/>
        <a:lstStyle/>
        <a:p>
          <a:endParaRPr lang="en-US"/>
        </a:p>
      </dgm:t>
    </dgm:pt>
    <dgm:pt modelId="{C153FE24-BD45-4F43-9210-72EFF94540F5}" type="pres">
      <dgm:prSet presAssocID="{5D532924-C57D-4B7F-BC7E-700D7E707091}" presName="hierChild1" presStyleCnt="0">
        <dgm:presLayoutVars>
          <dgm:orgChart val="1"/>
          <dgm:chPref val="1"/>
          <dgm:dir/>
          <dgm:animOne val="branch"/>
          <dgm:animLvl val="lvl"/>
          <dgm:resizeHandles/>
        </dgm:presLayoutVars>
      </dgm:prSet>
      <dgm:spPr/>
    </dgm:pt>
    <dgm:pt modelId="{B92EC8EB-3DAF-4302-A4FD-BD66C31EDE53}" type="pres">
      <dgm:prSet presAssocID="{085227E7-3DC6-43B6-A810-0197503A1D9A}" presName="hierRoot1" presStyleCnt="0">
        <dgm:presLayoutVars>
          <dgm:hierBranch val="init"/>
        </dgm:presLayoutVars>
      </dgm:prSet>
      <dgm:spPr/>
    </dgm:pt>
    <dgm:pt modelId="{79BE3478-8B44-4E40-A075-B9A393E0C00F}" type="pres">
      <dgm:prSet presAssocID="{085227E7-3DC6-43B6-A810-0197503A1D9A}" presName="rootComposite1" presStyleCnt="0"/>
      <dgm:spPr/>
    </dgm:pt>
    <dgm:pt modelId="{5467CC28-6A2A-4AA9-B7FA-D1C2A0E00B1D}" type="pres">
      <dgm:prSet presAssocID="{085227E7-3DC6-43B6-A810-0197503A1D9A}" presName="rootText1" presStyleLbl="node0" presStyleIdx="0" presStyleCnt="1" custScaleX="533088">
        <dgm:presLayoutVars>
          <dgm:chPref val="3"/>
        </dgm:presLayoutVars>
      </dgm:prSet>
      <dgm:spPr/>
    </dgm:pt>
    <dgm:pt modelId="{38E28693-8467-48B3-8CF8-AB5C4D6324C8}" type="pres">
      <dgm:prSet presAssocID="{085227E7-3DC6-43B6-A810-0197503A1D9A}" presName="rootConnector1" presStyleLbl="node1" presStyleIdx="0" presStyleCnt="0"/>
      <dgm:spPr/>
    </dgm:pt>
    <dgm:pt modelId="{6E48A72F-BF07-458A-942A-C942A086B9A1}" type="pres">
      <dgm:prSet presAssocID="{085227E7-3DC6-43B6-A810-0197503A1D9A}" presName="hierChild2" presStyleCnt="0"/>
      <dgm:spPr/>
    </dgm:pt>
    <dgm:pt modelId="{484F808D-2F5A-42AB-83E8-C9A5DF7A4C25}" type="pres">
      <dgm:prSet presAssocID="{E3313669-158B-464A-A24B-9FB169D33D8F}" presName="Name37" presStyleLbl="parChTrans1D2" presStyleIdx="0" presStyleCnt="4"/>
      <dgm:spPr/>
    </dgm:pt>
    <dgm:pt modelId="{12AF5A18-591D-4914-9B74-61B3B27D965D}" type="pres">
      <dgm:prSet presAssocID="{59E92553-5843-49BF-8DAC-9660B4A57F9D}" presName="hierRoot2" presStyleCnt="0">
        <dgm:presLayoutVars>
          <dgm:hierBranch val="init"/>
        </dgm:presLayoutVars>
      </dgm:prSet>
      <dgm:spPr/>
    </dgm:pt>
    <dgm:pt modelId="{474A9BB8-5D94-4959-9B13-00ABE84B4EBF}" type="pres">
      <dgm:prSet presAssocID="{59E92553-5843-49BF-8DAC-9660B4A57F9D}" presName="rootComposite" presStyleCnt="0"/>
      <dgm:spPr/>
    </dgm:pt>
    <dgm:pt modelId="{1E96F1C8-F22C-484A-AC89-7186A2C21822}" type="pres">
      <dgm:prSet presAssocID="{59E92553-5843-49BF-8DAC-9660B4A57F9D}" presName="rootText" presStyleLbl="node2" presStyleIdx="0" presStyleCnt="4" custScaleX="118334" custScaleY="220726">
        <dgm:presLayoutVars>
          <dgm:chPref val="3"/>
        </dgm:presLayoutVars>
      </dgm:prSet>
      <dgm:spPr/>
    </dgm:pt>
    <dgm:pt modelId="{9D5609DD-C41F-4327-B7A3-B4ABFBABC008}" type="pres">
      <dgm:prSet presAssocID="{59E92553-5843-49BF-8DAC-9660B4A57F9D}" presName="rootConnector" presStyleLbl="node2" presStyleIdx="0" presStyleCnt="4"/>
      <dgm:spPr/>
    </dgm:pt>
    <dgm:pt modelId="{C7C5F1D2-72DC-40A4-B41B-309D40D7F5D1}" type="pres">
      <dgm:prSet presAssocID="{59E92553-5843-49BF-8DAC-9660B4A57F9D}" presName="hierChild4" presStyleCnt="0"/>
      <dgm:spPr/>
    </dgm:pt>
    <dgm:pt modelId="{96FEBA3D-7375-41EC-8ACB-11291691BD5D}" type="pres">
      <dgm:prSet presAssocID="{59E92553-5843-49BF-8DAC-9660B4A57F9D}" presName="hierChild5" presStyleCnt="0"/>
      <dgm:spPr/>
    </dgm:pt>
    <dgm:pt modelId="{CDFF66F3-FCF3-4AC5-AB4B-815B50B25C64}" type="pres">
      <dgm:prSet presAssocID="{5816F424-6558-40FE-B316-D82CDD314372}" presName="Name37" presStyleLbl="parChTrans1D2" presStyleIdx="1" presStyleCnt="4"/>
      <dgm:spPr/>
    </dgm:pt>
    <dgm:pt modelId="{E1F8E5C6-B88D-4817-ADFA-536B3BB79DC2}" type="pres">
      <dgm:prSet presAssocID="{8CC93A8F-804B-417A-BA54-E58FB89A05D6}" presName="hierRoot2" presStyleCnt="0">
        <dgm:presLayoutVars>
          <dgm:hierBranch val="init"/>
        </dgm:presLayoutVars>
      </dgm:prSet>
      <dgm:spPr/>
    </dgm:pt>
    <dgm:pt modelId="{B98AE815-EFAE-458B-BAF5-761AA26A1704}" type="pres">
      <dgm:prSet presAssocID="{8CC93A8F-804B-417A-BA54-E58FB89A05D6}" presName="rootComposite" presStyleCnt="0"/>
      <dgm:spPr/>
    </dgm:pt>
    <dgm:pt modelId="{327F9E68-A73C-4F76-8CC0-B69D39E87891}" type="pres">
      <dgm:prSet presAssocID="{8CC93A8F-804B-417A-BA54-E58FB89A05D6}" presName="rootText" presStyleLbl="node2" presStyleIdx="1" presStyleCnt="4" custScaleX="118334" custScaleY="178538">
        <dgm:presLayoutVars>
          <dgm:chPref val="3"/>
        </dgm:presLayoutVars>
      </dgm:prSet>
      <dgm:spPr/>
    </dgm:pt>
    <dgm:pt modelId="{9E056755-16C0-45E1-AF79-CB780E01E55C}" type="pres">
      <dgm:prSet presAssocID="{8CC93A8F-804B-417A-BA54-E58FB89A05D6}" presName="rootConnector" presStyleLbl="node2" presStyleIdx="1" presStyleCnt="4"/>
      <dgm:spPr/>
    </dgm:pt>
    <dgm:pt modelId="{372FE1B4-32A3-4F0B-A46F-936F5155199A}" type="pres">
      <dgm:prSet presAssocID="{8CC93A8F-804B-417A-BA54-E58FB89A05D6}" presName="hierChild4" presStyleCnt="0"/>
      <dgm:spPr/>
    </dgm:pt>
    <dgm:pt modelId="{9B46609E-1084-43F4-A757-F10ACBDC6C9F}" type="pres">
      <dgm:prSet presAssocID="{8CC93A8F-804B-417A-BA54-E58FB89A05D6}" presName="hierChild5" presStyleCnt="0"/>
      <dgm:spPr/>
    </dgm:pt>
    <dgm:pt modelId="{F9553C13-43C3-4DF2-83D8-FE77E37530E3}" type="pres">
      <dgm:prSet presAssocID="{EB9D94BB-682A-4928-84FC-4025D7706B41}" presName="Name37" presStyleLbl="parChTrans1D2" presStyleIdx="2" presStyleCnt="4"/>
      <dgm:spPr/>
    </dgm:pt>
    <dgm:pt modelId="{2E0B6535-305A-4820-9EFE-E3C5893EA8C5}" type="pres">
      <dgm:prSet presAssocID="{51652C6C-5511-4CB7-9EE6-2361F5BEDB50}" presName="hierRoot2" presStyleCnt="0">
        <dgm:presLayoutVars>
          <dgm:hierBranch val="init"/>
        </dgm:presLayoutVars>
      </dgm:prSet>
      <dgm:spPr/>
    </dgm:pt>
    <dgm:pt modelId="{BC43596A-683E-4F26-AF73-09EC5871423D}" type="pres">
      <dgm:prSet presAssocID="{51652C6C-5511-4CB7-9EE6-2361F5BEDB50}" presName="rootComposite" presStyleCnt="0"/>
      <dgm:spPr/>
    </dgm:pt>
    <dgm:pt modelId="{CA1A2F46-F498-4F1A-A8F5-ACAD20022F2E}" type="pres">
      <dgm:prSet presAssocID="{51652C6C-5511-4CB7-9EE6-2361F5BEDB50}" presName="rootText" presStyleLbl="node2" presStyleIdx="2" presStyleCnt="4" custScaleX="118334" custScaleY="333550">
        <dgm:presLayoutVars>
          <dgm:chPref val="3"/>
        </dgm:presLayoutVars>
      </dgm:prSet>
      <dgm:spPr/>
    </dgm:pt>
    <dgm:pt modelId="{40EDB0EC-A73C-4E6F-A139-DD7EF21C7B9B}" type="pres">
      <dgm:prSet presAssocID="{51652C6C-5511-4CB7-9EE6-2361F5BEDB50}" presName="rootConnector" presStyleLbl="node2" presStyleIdx="2" presStyleCnt="4"/>
      <dgm:spPr/>
    </dgm:pt>
    <dgm:pt modelId="{7E274055-22F0-4CE3-8718-A8405F33A29A}" type="pres">
      <dgm:prSet presAssocID="{51652C6C-5511-4CB7-9EE6-2361F5BEDB50}" presName="hierChild4" presStyleCnt="0"/>
      <dgm:spPr/>
    </dgm:pt>
    <dgm:pt modelId="{AED66021-D1AE-4816-9C7E-19BC6E5B7234}" type="pres">
      <dgm:prSet presAssocID="{51652C6C-5511-4CB7-9EE6-2361F5BEDB50}" presName="hierChild5" presStyleCnt="0"/>
      <dgm:spPr/>
    </dgm:pt>
    <dgm:pt modelId="{7F741FE0-0645-4A90-AC2A-428B42D3E6E1}" type="pres">
      <dgm:prSet presAssocID="{28BC00DE-6673-491D-9E6E-D3C8D12211D5}" presName="Name37" presStyleLbl="parChTrans1D2" presStyleIdx="3" presStyleCnt="4"/>
      <dgm:spPr/>
    </dgm:pt>
    <dgm:pt modelId="{06656539-A934-4DAA-A9FF-5AB0A89F251F}" type="pres">
      <dgm:prSet presAssocID="{797FEE0D-229F-4DEB-B095-090803002F51}" presName="hierRoot2" presStyleCnt="0">
        <dgm:presLayoutVars>
          <dgm:hierBranch val="init"/>
        </dgm:presLayoutVars>
      </dgm:prSet>
      <dgm:spPr/>
    </dgm:pt>
    <dgm:pt modelId="{73A5D901-68F1-4E15-AD7B-8C4DB97C48EE}" type="pres">
      <dgm:prSet presAssocID="{797FEE0D-229F-4DEB-B095-090803002F51}" presName="rootComposite" presStyleCnt="0"/>
      <dgm:spPr/>
    </dgm:pt>
    <dgm:pt modelId="{63678C81-9F7B-4657-88D4-E0E4CDCDF1E7}" type="pres">
      <dgm:prSet presAssocID="{797FEE0D-229F-4DEB-B095-090803002F51}" presName="rootText" presStyleLbl="node2" presStyleIdx="3" presStyleCnt="4" custScaleX="118334" custScaleY="158764" custLinFactNeighborX="1395" custLinFactNeighborY="-930">
        <dgm:presLayoutVars>
          <dgm:chPref val="3"/>
        </dgm:presLayoutVars>
      </dgm:prSet>
      <dgm:spPr/>
    </dgm:pt>
    <dgm:pt modelId="{991A84F0-7B66-4152-82AC-F5610ED555BC}" type="pres">
      <dgm:prSet presAssocID="{797FEE0D-229F-4DEB-B095-090803002F51}" presName="rootConnector" presStyleLbl="node2" presStyleIdx="3" presStyleCnt="4"/>
      <dgm:spPr/>
    </dgm:pt>
    <dgm:pt modelId="{8C86B8D5-0EEC-4D5A-8ECB-4B3DA2BDFFE8}" type="pres">
      <dgm:prSet presAssocID="{797FEE0D-229F-4DEB-B095-090803002F51}" presName="hierChild4" presStyleCnt="0"/>
      <dgm:spPr/>
    </dgm:pt>
    <dgm:pt modelId="{740F45B7-54CF-4F93-A359-4961396AD8E5}" type="pres">
      <dgm:prSet presAssocID="{797FEE0D-229F-4DEB-B095-090803002F51}" presName="hierChild5" presStyleCnt="0"/>
      <dgm:spPr/>
    </dgm:pt>
    <dgm:pt modelId="{2746C297-0470-43B1-9213-EC3D1BCD6B77}" type="pres">
      <dgm:prSet presAssocID="{085227E7-3DC6-43B6-A810-0197503A1D9A}" presName="hierChild3" presStyleCnt="0"/>
      <dgm:spPr/>
    </dgm:pt>
  </dgm:ptLst>
  <dgm:cxnLst>
    <dgm:cxn modelId="{EFF78500-50C9-4D30-ACB0-21DC75EDD78A}" type="presOf" srcId="{28BC00DE-6673-491D-9E6E-D3C8D12211D5}" destId="{7F741FE0-0645-4A90-AC2A-428B42D3E6E1}" srcOrd="0" destOrd="0" presId="urn:microsoft.com/office/officeart/2005/8/layout/orgChart1"/>
    <dgm:cxn modelId="{96082604-0C05-4861-8B8C-0DC15D5A1D07}" srcId="{5D532924-C57D-4B7F-BC7E-700D7E707091}" destId="{085227E7-3DC6-43B6-A810-0197503A1D9A}" srcOrd="0" destOrd="0" parTransId="{B5F149D6-54B4-4B08-9132-627B3D4C0278}" sibTransId="{9EEFEC3C-07B8-4612-B3E3-F23E21D862F8}"/>
    <dgm:cxn modelId="{AF4E901E-10EB-4C47-90BD-B699DA303F3C}" type="presOf" srcId="{5816F424-6558-40FE-B316-D82CDD314372}" destId="{CDFF66F3-FCF3-4AC5-AB4B-815B50B25C64}" srcOrd="0" destOrd="0" presId="urn:microsoft.com/office/officeart/2005/8/layout/orgChart1"/>
    <dgm:cxn modelId="{5E62863D-4452-4DBD-9840-BE6A794AAC01}" type="presOf" srcId="{EB9D94BB-682A-4928-84FC-4025D7706B41}" destId="{F9553C13-43C3-4DF2-83D8-FE77E37530E3}" srcOrd="0" destOrd="0" presId="urn:microsoft.com/office/officeart/2005/8/layout/orgChart1"/>
    <dgm:cxn modelId="{82F62F61-3791-4C68-AABA-394538526AFB}" type="presOf" srcId="{797FEE0D-229F-4DEB-B095-090803002F51}" destId="{63678C81-9F7B-4657-88D4-E0E4CDCDF1E7}" srcOrd="0" destOrd="0" presId="urn:microsoft.com/office/officeart/2005/8/layout/orgChart1"/>
    <dgm:cxn modelId="{63167844-8BD9-4FAF-B41C-B8F114C21508}" type="presOf" srcId="{085227E7-3DC6-43B6-A810-0197503A1D9A}" destId="{38E28693-8467-48B3-8CF8-AB5C4D6324C8}" srcOrd="1" destOrd="0" presId="urn:microsoft.com/office/officeart/2005/8/layout/orgChart1"/>
    <dgm:cxn modelId="{DC4E534A-12D5-41F5-900A-0F3238AF042C}" srcId="{085227E7-3DC6-43B6-A810-0197503A1D9A}" destId="{59E92553-5843-49BF-8DAC-9660B4A57F9D}" srcOrd="0" destOrd="0" parTransId="{E3313669-158B-464A-A24B-9FB169D33D8F}" sibTransId="{0370CD45-E439-45F7-B8B0-F3681C811FF3}"/>
    <dgm:cxn modelId="{02F53471-14E1-484E-8BA8-E26491510776}" type="presOf" srcId="{51652C6C-5511-4CB7-9EE6-2361F5BEDB50}" destId="{40EDB0EC-A73C-4E6F-A139-DD7EF21C7B9B}" srcOrd="1" destOrd="0" presId="urn:microsoft.com/office/officeart/2005/8/layout/orgChart1"/>
    <dgm:cxn modelId="{7F2B3753-B790-4D97-B8E3-A44B1335EFA1}" type="presOf" srcId="{797FEE0D-229F-4DEB-B095-090803002F51}" destId="{991A84F0-7B66-4152-82AC-F5610ED555BC}" srcOrd="1" destOrd="0" presId="urn:microsoft.com/office/officeart/2005/8/layout/orgChart1"/>
    <dgm:cxn modelId="{557D695A-7E43-46A6-A7CF-AEF2B36408C9}" type="presOf" srcId="{5D532924-C57D-4B7F-BC7E-700D7E707091}" destId="{C153FE24-BD45-4F43-9210-72EFF94540F5}" srcOrd="0" destOrd="0" presId="urn:microsoft.com/office/officeart/2005/8/layout/orgChart1"/>
    <dgm:cxn modelId="{5AB5EB83-A3EA-4846-9E30-4189B1E98D09}" type="presOf" srcId="{8CC93A8F-804B-417A-BA54-E58FB89A05D6}" destId="{9E056755-16C0-45E1-AF79-CB780E01E55C}" srcOrd="1" destOrd="0" presId="urn:microsoft.com/office/officeart/2005/8/layout/orgChart1"/>
    <dgm:cxn modelId="{1E9E6984-3406-4472-8CD0-9ECF1BB05293}" srcId="{085227E7-3DC6-43B6-A810-0197503A1D9A}" destId="{797FEE0D-229F-4DEB-B095-090803002F51}" srcOrd="3" destOrd="0" parTransId="{28BC00DE-6673-491D-9E6E-D3C8D12211D5}" sibTransId="{2D6F89CD-2F3C-4467-8F09-96DA0E2F9191}"/>
    <dgm:cxn modelId="{B180D094-F18C-4074-93C5-F3D5B4473C16}" srcId="{085227E7-3DC6-43B6-A810-0197503A1D9A}" destId="{51652C6C-5511-4CB7-9EE6-2361F5BEDB50}" srcOrd="2" destOrd="0" parTransId="{EB9D94BB-682A-4928-84FC-4025D7706B41}" sibTransId="{D753FBDD-2F46-4F57-A6EA-F2938445B482}"/>
    <dgm:cxn modelId="{B08E4DA2-3AB2-41D0-9C4F-12D48F99F253}" type="presOf" srcId="{51652C6C-5511-4CB7-9EE6-2361F5BEDB50}" destId="{CA1A2F46-F498-4F1A-A8F5-ACAD20022F2E}" srcOrd="0" destOrd="0" presId="urn:microsoft.com/office/officeart/2005/8/layout/orgChart1"/>
    <dgm:cxn modelId="{04FDFFA9-AB35-4D14-A4C9-20C9941A3F68}" type="presOf" srcId="{8CC93A8F-804B-417A-BA54-E58FB89A05D6}" destId="{327F9E68-A73C-4F76-8CC0-B69D39E87891}" srcOrd="0" destOrd="0" presId="urn:microsoft.com/office/officeart/2005/8/layout/orgChart1"/>
    <dgm:cxn modelId="{541B31C7-DB82-4CEA-A8C7-8B8615AF40D5}" srcId="{085227E7-3DC6-43B6-A810-0197503A1D9A}" destId="{8CC93A8F-804B-417A-BA54-E58FB89A05D6}" srcOrd="1" destOrd="0" parTransId="{5816F424-6558-40FE-B316-D82CDD314372}" sibTransId="{08D86CE2-DE50-478A-95AE-5EF82AC198EF}"/>
    <dgm:cxn modelId="{712215C9-614A-4522-A134-4D0CABD52B79}" type="presOf" srcId="{59E92553-5843-49BF-8DAC-9660B4A57F9D}" destId="{1E96F1C8-F22C-484A-AC89-7186A2C21822}" srcOrd="0" destOrd="0" presId="urn:microsoft.com/office/officeart/2005/8/layout/orgChart1"/>
    <dgm:cxn modelId="{6E2E39CC-DBCA-441D-B1A8-FB281C8C682F}" type="presOf" srcId="{E3313669-158B-464A-A24B-9FB169D33D8F}" destId="{484F808D-2F5A-42AB-83E8-C9A5DF7A4C25}" srcOrd="0" destOrd="0" presId="urn:microsoft.com/office/officeart/2005/8/layout/orgChart1"/>
    <dgm:cxn modelId="{EC4FE7DB-43A2-4AE5-B6CF-E9160EE91920}" type="presOf" srcId="{59E92553-5843-49BF-8DAC-9660B4A57F9D}" destId="{9D5609DD-C41F-4327-B7A3-B4ABFBABC008}" srcOrd="1" destOrd="0" presId="urn:microsoft.com/office/officeart/2005/8/layout/orgChart1"/>
    <dgm:cxn modelId="{A738A6E0-FCD7-464C-B478-6C7394B810AE}" type="presOf" srcId="{085227E7-3DC6-43B6-A810-0197503A1D9A}" destId="{5467CC28-6A2A-4AA9-B7FA-D1C2A0E00B1D}" srcOrd="0" destOrd="0" presId="urn:microsoft.com/office/officeart/2005/8/layout/orgChart1"/>
    <dgm:cxn modelId="{898602DD-C071-479D-96A9-FCBD18C0C1E9}" type="presParOf" srcId="{C153FE24-BD45-4F43-9210-72EFF94540F5}" destId="{B92EC8EB-3DAF-4302-A4FD-BD66C31EDE53}" srcOrd="0" destOrd="0" presId="urn:microsoft.com/office/officeart/2005/8/layout/orgChart1"/>
    <dgm:cxn modelId="{6F02CBC8-9D65-4811-A8A2-1F1A9CB4AF0A}" type="presParOf" srcId="{B92EC8EB-3DAF-4302-A4FD-BD66C31EDE53}" destId="{79BE3478-8B44-4E40-A075-B9A393E0C00F}" srcOrd="0" destOrd="0" presId="urn:microsoft.com/office/officeart/2005/8/layout/orgChart1"/>
    <dgm:cxn modelId="{0A136700-1AC2-4BFE-A628-A98BA945C67E}" type="presParOf" srcId="{79BE3478-8B44-4E40-A075-B9A393E0C00F}" destId="{5467CC28-6A2A-4AA9-B7FA-D1C2A0E00B1D}" srcOrd="0" destOrd="0" presId="urn:microsoft.com/office/officeart/2005/8/layout/orgChart1"/>
    <dgm:cxn modelId="{A5A15E18-0326-48CA-9C9C-5102BBDD9CCA}" type="presParOf" srcId="{79BE3478-8B44-4E40-A075-B9A393E0C00F}" destId="{38E28693-8467-48B3-8CF8-AB5C4D6324C8}" srcOrd="1" destOrd="0" presId="urn:microsoft.com/office/officeart/2005/8/layout/orgChart1"/>
    <dgm:cxn modelId="{2771ED95-B466-470A-8765-ED1B2DC3AFF9}" type="presParOf" srcId="{B92EC8EB-3DAF-4302-A4FD-BD66C31EDE53}" destId="{6E48A72F-BF07-458A-942A-C942A086B9A1}" srcOrd="1" destOrd="0" presId="urn:microsoft.com/office/officeart/2005/8/layout/orgChart1"/>
    <dgm:cxn modelId="{E937B0A9-51F0-45D2-B852-B6E4FD0CDA4C}" type="presParOf" srcId="{6E48A72F-BF07-458A-942A-C942A086B9A1}" destId="{484F808D-2F5A-42AB-83E8-C9A5DF7A4C25}" srcOrd="0" destOrd="0" presId="urn:microsoft.com/office/officeart/2005/8/layout/orgChart1"/>
    <dgm:cxn modelId="{B03487FD-A2D4-4D1B-B016-467982490EF3}" type="presParOf" srcId="{6E48A72F-BF07-458A-942A-C942A086B9A1}" destId="{12AF5A18-591D-4914-9B74-61B3B27D965D}" srcOrd="1" destOrd="0" presId="urn:microsoft.com/office/officeart/2005/8/layout/orgChart1"/>
    <dgm:cxn modelId="{95228988-2093-4738-AF22-1B271D072D86}" type="presParOf" srcId="{12AF5A18-591D-4914-9B74-61B3B27D965D}" destId="{474A9BB8-5D94-4959-9B13-00ABE84B4EBF}" srcOrd="0" destOrd="0" presId="urn:microsoft.com/office/officeart/2005/8/layout/orgChart1"/>
    <dgm:cxn modelId="{7CCC8188-C041-46CD-B05F-82560C630A9A}" type="presParOf" srcId="{474A9BB8-5D94-4959-9B13-00ABE84B4EBF}" destId="{1E96F1C8-F22C-484A-AC89-7186A2C21822}" srcOrd="0" destOrd="0" presId="urn:microsoft.com/office/officeart/2005/8/layout/orgChart1"/>
    <dgm:cxn modelId="{ACE77C50-8F7E-4A78-B238-F67D21AD5E4B}" type="presParOf" srcId="{474A9BB8-5D94-4959-9B13-00ABE84B4EBF}" destId="{9D5609DD-C41F-4327-B7A3-B4ABFBABC008}" srcOrd="1" destOrd="0" presId="urn:microsoft.com/office/officeart/2005/8/layout/orgChart1"/>
    <dgm:cxn modelId="{8F138470-643C-49B2-A8C4-7988FE7ED8AE}" type="presParOf" srcId="{12AF5A18-591D-4914-9B74-61B3B27D965D}" destId="{C7C5F1D2-72DC-40A4-B41B-309D40D7F5D1}" srcOrd="1" destOrd="0" presId="urn:microsoft.com/office/officeart/2005/8/layout/orgChart1"/>
    <dgm:cxn modelId="{9E985E47-DAC7-4ABB-A109-14197143C2FE}" type="presParOf" srcId="{12AF5A18-591D-4914-9B74-61B3B27D965D}" destId="{96FEBA3D-7375-41EC-8ACB-11291691BD5D}" srcOrd="2" destOrd="0" presId="urn:microsoft.com/office/officeart/2005/8/layout/orgChart1"/>
    <dgm:cxn modelId="{D3A18EC2-E470-4F9D-B111-D25BC4C4DA94}" type="presParOf" srcId="{6E48A72F-BF07-458A-942A-C942A086B9A1}" destId="{CDFF66F3-FCF3-4AC5-AB4B-815B50B25C64}" srcOrd="2" destOrd="0" presId="urn:microsoft.com/office/officeart/2005/8/layout/orgChart1"/>
    <dgm:cxn modelId="{24160511-F2EA-4B1F-A9EE-85A0B39D7551}" type="presParOf" srcId="{6E48A72F-BF07-458A-942A-C942A086B9A1}" destId="{E1F8E5C6-B88D-4817-ADFA-536B3BB79DC2}" srcOrd="3" destOrd="0" presId="urn:microsoft.com/office/officeart/2005/8/layout/orgChart1"/>
    <dgm:cxn modelId="{069C872F-3664-411A-98B7-5769D920F6F6}" type="presParOf" srcId="{E1F8E5C6-B88D-4817-ADFA-536B3BB79DC2}" destId="{B98AE815-EFAE-458B-BAF5-761AA26A1704}" srcOrd="0" destOrd="0" presId="urn:microsoft.com/office/officeart/2005/8/layout/orgChart1"/>
    <dgm:cxn modelId="{CA4E4DBB-DED3-4062-AE86-1C66B70E2C37}" type="presParOf" srcId="{B98AE815-EFAE-458B-BAF5-761AA26A1704}" destId="{327F9E68-A73C-4F76-8CC0-B69D39E87891}" srcOrd="0" destOrd="0" presId="urn:microsoft.com/office/officeart/2005/8/layout/orgChart1"/>
    <dgm:cxn modelId="{B33368BC-2938-4485-AB0B-E439588D6BC8}" type="presParOf" srcId="{B98AE815-EFAE-458B-BAF5-761AA26A1704}" destId="{9E056755-16C0-45E1-AF79-CB780E01E55C}" srcOrd="1" destOrd="0" presId="urn:microsoft.com/office/officeart/2005/8/layout/orgChart1"/>
    <dgm:cxn modelId="{B2C46914-2D74-4EEF-8D0D-66B729BC876C}" type="presParOf" srcId="{E1F8E5C6-B88D-4817-ADFA-536B3BB79DC2}" destId="{372FE1B4-32A3-4F0B-A46F-936F5155199A}" srcOrd="1" destOrd="0" presId="urn:microsoft.com/office/officeart/2005/8/layout/orgChart1"/>
    <dgm:cxn modelId="{2E3B0B41-A223-44DE-B33E-9E55CFBF737C}" type="presParOf" srcId="{E1F8E5C6-B88D-4817-ADFA-536B3BB79DC2}" destId="{9B46609E-1084-43F4-A757-F10ACBDC6C9F}" srcOrd="2" destOrd="0" presId="urn:microsoft.com/office/officeart/2005/8/layout/orgChart1"/>
    <dgm:cxn modelId="{9AD8E891-DCDF-4C81-B197-4261A96F9A6D}" type="presParOf" srcId="{6E48A72F-BF07-458A-942A-C942A086B9A1}" destId="{F9553C13-43C3-4DF2-83D8-FE77E37530E3}" srcOrd="4" destOrd="0" presId="urn:microsoft.com/office/officeart/2005/8/layout/orgChart1"/>
    <dgm:cxn modelId="{25181A30-A1B9-4CB6-BC8F-DF3881C132DB}" type="presParOf" srcId="{6E48A72F-BF07-458A-942A-C942A086B9A1}" destId="{2E0B6535-305A-4820-9EFE-E3C5893EA8C5}" srcOrd="5" destOrd="0" presId="urn:microsoft.com/office/officeart/2005/8/layout/orgChart1"/>
    <dgm:cxn modelId="{F675756F-94DB-43A4-9769-43CC15B304D5}" type="presParOf" srcId="{2E0B6535-305A-4820-9EFE-E3C5893EA8C5}" destId="{BC43596A-683E-4F26-AF73-09EC5871423D}" srcOrd="0" destOrd="0" presId="urn:microsoft.com/office/officeart/2005/8/layout/orgChart1"/>
    <dgm:cxn modelId="{6136C9C9-29AE-473D-BB67-CA1CBDDAF2DC}" type="presParOf" srcId="{BC43596A-683E-4F26-AF73-09EC5871423D}" destId="{CA1A2F46-F498-4F1A-A8F5-ACAD20022F2E}" srcOrd="0" destOrd="0" presId="urn:microsoft.com/office/officeart/2005/8/layout/orgChart1"/>
    <dgm:cxn modelId="{8DB79371-8E82-49B1-91D8-CCAFD91E1D5C}" type="presParOf" srcId="{BC43596A-683E-4F26-AF73-09EC5871423D}" destId="{40EDB0EC-A73C-4E6F-A139-DD7EF21C7B9B}" srcOrd="1" destOrd="0" presId="urn:microsoft.com/office/officeart/2005/8/layout/orgChart1"/>
    <dgm:cxn modelId="{C4CA8C13-6146-4D31-B68E-E52607E32A70}" type="presParOf" srcId="{2E0B6535-305A-4820-9EFE-E3C5893EA8C5}" destId="{7E274055-22F0-4CE3-8718-A8405F33A29A}" srcOrd="1" destOrd="0" presId="urn:microsoft.com/office/officeart/2005/8/layout/orgChart1"/>
    <dgm:cxn modelId="{0C5BC065-420C-489E-821B-5FAF3B282169}" type="presParOf" srcId="{2E0B6535-305A-4820-9EFE-E3C5893EA8C5}" destId="{AED66021-D1AE-4816-9C7E-19BC6E5B7234}" srcOrd="2" destOrd="0" presId="urn:microsoft.com/office/officeart/2005/8/layout/orgChart1"/>
    <dgm:cxn modelId="{82073F33-094B-4DF4-9CFE-A3792E2D8DCD}" type="presParOf" srcId="{6E48A72F-BF07-458A-942A-C942A086B9A1}" destId="{7F741FE0-0645-4A90-AC2A-428B42D3E6E1}" srcOrd="6" destOrd="0" presId="urn:microsoft.com/office/officeart/2005/8/layout/orgChart1"/>
    <dgm:cxn modelId="{C80340CC-166F-41DB-8D31-55170587FAAD}" type="presParOf" srcId="{6E48A72F-BF07-458A-942A-C942A086B9A1}" destId="{06656539-A934-4DAA-A9FF-5AB0A89F251F}" srcOrd="7" destOrd="0" presId="urn:microsoft.com/office/officeart/2005/8/layout/orgChart1"/>
    <dgm:cxn modelId="{031CEECB-FFE0-4A35-A27C-5400E22E9873}" type="presParOf" srcId="{06656539-A934-4DAA-A9FF-5AB0A89F251F}" destId="{73A5D901-68F1-4E15-AD7B-8C4DB97C48EE}" srcOrd="0" destOrd="0" presId="urn:microsoft.com/office/officeart/2005/8/layout/orgChart1"/>
    <dgm:cxn modelId="{821A7CFC-0A4A-4DD0-8216-2DDAAB634C65}" type="presParOf" srcId="{73A5D901-68F1-4E15-AD7B-8C4DB97C48EE}" destId="{63678C81-9F7B-4657-88D4-E0E4CDCDF1E7}" srcOrd="0" destOrd="0" presId="urn:microsoft.com/office/officeart/2005/8/layout/orgChart1"/>
    <dgm:cxn modelId="{3BB9DD34-C469-4545-B9C6-68AF525D3A1C}" type="presParOf" srcId="{73A5D901-68F1-4E15-AD7B-8C4DB97C48EE}" destId="{991A84F0-7B66-4152-82AC-F5610ED555BC}" srcOrd="1" destOrd="0" presId="urn:microsoft.com/office/officeart/2005/8/layout/orgChart1"/>
    <dgm:cxn modelId="{E1915B9A-DDA1-4268-A7A7-136A66283D9E}" type="presParOf" srcId="{06656539-A934-4DAA-A9FF-5AB0A89F251F}" destId="{8C86B8D5-0EEC-4D5A-8ECB-4B3DA2BDFFE8}" srcOrd="1" destOrd="0" presId="urn:microsoft.com/office/officeart/2005/8/layout/orgChart1"/>
    <dgm:cxn modelId="{E6D502D0-C35B-485E-9213-7DDDFA43D18F}" type="presParOf" srcId="{06656539-A934-4DAA-A9FF-5AB0A89F251F}" destId="{740F45B7-54CF-4F93-A359-4961396AD8E5}" srcOrd="2" destOrd="0" presId="urn:microsoft.com/office/officeart/2005/8/layout/orgChart1"/>
    <dgm:cxn modelId="{B9723F21-D322-440F-BE56-BCCFCE032377}" type="presParOf" srcId="{B92EC8EB-3DAF-4302-A4FD-BD66C31EDE53}" destId="{2746C297-0470-43B1-9213-EC3D1BCD6B7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1D5F9-4F7E-4350-A8FA-5AFDA1FF76CB}">
      <dsp:nvSpPr>
        <dsp:cNvPr id="0" name=""/>
        <dsp:cNvSpPr/>
      </dsp:nvSpPr>
      <dsp:spPr>
        <a:xfrm>
          <a:off x="333527" y="0"/>
          <a:ext cx="1846215" cy="1846188"/>
        </a:xfrm>
        <a:prstGeom prst="ellipse">
          <a:avLst/>
        </a:prstGeom>
        <a:solidFill>
          <a:schemeClr val="accent3">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7EA"/>
              </a:solidFill>
              <a:effectLst>
                <a:outerShdw blurRad="38100" dist="38100" dir="2700000" algn="tl">
                  <a:srgbClr val="000000">
                    <a:alpha val="43137"/>
                  </a:srgbClr>
                </a:outerShdw>
              </a:effectLst>
              <a:latin typeface="Arial"/>
              <a:ea typeface="+mn-ea"/>
              <a:cs typeface="+mn-cs"/>
            </a:rPr>
            <a:t>Coordinator</a:t>
          </a:r>
        </a:p>
      </dsp:txBody>
      <dsp:txXfrm>
        <a:off x="603899" y="270368"/>
        <a:ext cx="1305471" cy="1305452"/>
      </dsp:txXfrm>
    </dsp:sp>
    <dsp:sp modelId="{34419CFB-D16C-4732-AF8A-EFEA206C44FD}">
      <dsp:nvSpPr>
        <dsp:cNvPr id="0" name=""/>
        <dsp:cNvSpPr/>
      </dsp:nvSpPr>
      <dsp:spPr>
        <a:xfrm>
          <a:off x="1283790" y="1231305"/>
          <a:ext cx="1846215" cy="1846188"/>
        </a:xfrm>
        <a:prstGeom prst="ellipse">
          <a:avLst/>
        </a:prstGeom>
        <a:solidFill>
          <a:schemeClr val="accent3">
            <a:shade val="80000"/>
            <a:alpha val="50000"/>
            <a:hueOff val="13"/>
            <a:satOff val="4024"/>
            <a:lumOff val="2768"/>
            <a:alphaOff val="1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FFF7EA"/>
              </a:solidFill>
              <a:effectLst>
                <a:outerShdw blurRad="38100" dist="38100" dir="2700000" algn="tl">
                  <a:srgbClr val="000000">
                    <a:alpha val="43137"/>
                  </a:srgbClr>
                </a:outerShdw>
              </a:effectLst>
              <a:latin typeface="Arial"/>
              <a:ea typeface="+mn-ea"/>
              <a:cs typeface="+mn-cs"/>
            </a:rPr>
            <a:t>Decision-Maker</a:t>
          </a:r>
        </a:p>
      </dsp:txBody>
      <dsp:txXfrm>
        <a:off x="1554162" y="1501673"/>
        <a:ext cx="1305471" cy="1305452"/>
      </dsp:txXfrm>
    </dsp:sp>
    <dsp:sp modelId="{AC53AD5C-E381-4E70-9CEE-0A80FA9048D7}">
      <dsp:nvSpPr>
        <dsp:cNvPr id="0" name=""/>
        <dsp:cNvSpPr/>
      </dsp:nvSpPr>
      <dsp:spPr>
        <a:xfrm>
          <a:off x="2232930" y="0"/>
          <a:ext cx="1846215" cy="1846188"/>
        </a:xfrm>
        <a:prstGeom prst="ellipse">
          <a:avLst/>
        </a:prstGeom>
        <a:solidFill>
          <a:schemeClr val="accent3">
            <a:shade val="80000"/>
            <a:alpha val="50000"/>
            <a:hueOff val="26"/>
            <a:satOff val="8048"/>
            <a:lumOff val="5537"/>
            <a:alphaOff val="3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2"/>
              </a:solidFill>
              <a:effectLst>
                <a:outerShdw blurRad="38100" dist="38100" dir="2700000" algn="tl">
                  <a:srgbClr val="000000">
                    <a:alpha val="43137"/>
                  </a:srgbClr>
                </a:outerShdw>
              </a:effectLst>
              <a:latin typeface="Arial"/>
              <a:ea typeface="+mn-ea"/>
              <a:cs typeface="+mn-cs"/>
            </a:rPr>
            <a:t>Investigator</a:t>
          </a:r>
        </a:p>
      </dsp:txBody>
      <dsp:txXfrm>
        <a:off x="2503302" y="270368"/>
        <a:ext cx="1305471" cy="13054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6BD40D-5E72-4329-8597-3A591BC36FEF}">
      <dsp:nvSpPr>
        <dsp:cNvPr id="0" name=""/>
        <dsp:cNvSpPr/>
      </dsp:nvSpPr>
      <dsp:spPr>
        <a:xfrm>
          <a:off x="333" y="204143"/>
          <a:ext cx="2332218" cy="6963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rial" panose="020B0604020202020204" pitchFamily="34" charset="0"/>
              <a:cs typeface="Arial" panose="020B0604020202020204" pitchFamily="34" charset="0"/>
            </a:rPr>
            <a:t>(1) A formal complaint is filed alleging sexual harassment.</a:t>
          </a:r>
        </a:p>
      </dsp:txBody>
      <dsp:txXfrm>
        <a:off x="20729" y="224539"/>
        <a:ext cx="2291426" cy="655566"/>
      </dsp:txXfrm>
    </dsp:sp>
    <dsp:sp modelId="{360F2A06-0725-4A5E-922B-F0F7B55A9195}">
      <dsp:nvSpPr>
        <dsp:cNvPr id="0" name=""/>
        <dsp:cNvSpPr/>
      </dsp:nvSpPr>
      <dsp:spPr>
        <a:xfrm>
          <a:off x="2410168" y="442954"/>
          <a:ext cx="186983" cy="218735"/>
        </a:xfrm>
        <a:prstGeom prst="rightArrow">
          <a:avLst>
            <a:gd name="adj1" fmla="val 60000"/>
            <a:gd name="adj2" fmla="val 50000"/>
          </a:avLst>
        </a:prstGeom>
        <a:solidFill>
          <a:schemeClr val="accent4">
            <a:lumMod val="5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2410168" y="486701"/>
        <a:ext cx="130888" cy="131241"/>
      </dsp:txXfrm>
    </dsp:sp>
    <dsp:sp modelId="{C7F4308A-CC3C-4F61-825D-7BAC59E4B140}">
      <dsp:nvSpPr>
        <dsp:cNvPr id="0" name=""/>
        <dsp:cNvSpPr/>
      </dsp:nvSpPr>
      <dsp:spPr>
        <a:xfrm>
          <a:off x="2685352" y="204143"/>
          <a:ext cx="2332218" cy="6963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rial" panose="020B0604020202020204" pitchFamily="34" charset="0"/>
              <a:cs typeface="Arial" panose="020B0604020202020204" pitchFamily="34" charset="0"/>
            </a:rPr>
            <a:t>(2) Coordinator provides parties written notice of the allegations.</a:t>
          </a:r>
        </a:p>
      </dsp:txBody>
      <dsp:txXfrm>
        <a:off x="2705748" y="224539"/>
        <a:ext cx="2291426" cy="655566"/>
      </dsp:txXfrm>
    </dsp:sp>
    <dsp:sp modelId="{0A4428A6-1A4F-4B47-B0F5-440330AFD1EE}">
      <dsp:nvSpPr>
        <dsp:cNvPr id="0" name=""/>
        <dsp:cNvSpPr/>
      </dsp:nvSpPr>
      <dsp:spPr>
        <a:xfrm>
          <a:off x="5095186" y="442954"/>
          <a:ext cx="186983" cy="218735"/>
        </a:xfrm>
        <a:prstGeom prst="rightArrow">
          <a:avLst>
            <a:gd name="adj1" fmla="val 60000"/>
            <a:gd name="adj2" fmla="val 50000"/>
          </a:avLst>
        </a:prstGeom>
        <a:solidFill>
          <a:schemeClr val="accent4">
            <a:lumMod val="5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095186" y="486701"/>
        <a:ext cx="130888" cy="131241"/>
      </dsp:txXfrm>
    </dsp:sp>
    <dsp:sp modelId="{EE8A4ACE-FF8C-4F13-BCC1-FC2599A56845}">
      <dsp:nvSpPr>
        <dsp:cNvPr id="0" name=""/>
        <dsp:cNvSpPr/>
      </dsp:nvSpPr>
      <dsp:spPr>
        <a:xfrm>
          <a:off x="5370370" y="204143"/>
          <a:ext cx="2332218" cy="6963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rial" panose="020B0604020202020204" pitchFamily="34" charset="0"/>
              <a:cs typeface="Arial" panose="020B0604020202020204" pitchFamily="34" charset="0"/>
            </a:rPr>
            <a:t>(3) District determines if it </a:t>
          </a:r>
          <a:r>
            <a:rPr lang="en-US" sz="1050" b="1" kern="1200" dirty="0">
              <a:latin typeface="Arial" panose="020B0604020202020204" pitchFamily="34" charset="0"/>
              <a:cs typeface="Arial" panose="020B0604020202020204" pitchFamily="34" charset="0"/>
            </a:rPr>
            <a:t>must</a:t>
          </a:r>
          <a:r>
            <a:rPr lang="en-US" sz="1050" kern="1200" dirty="0">
              <a:latin typeface="Arial" panose="020B0604020202020204" pitchFamily="34" charset="0"/>
              <a:cs typeface="Arial" panose="020B0604020202020204" pitchFamily="34" charset="0"/>
            </a:rPr>
            <a:t> or </a:t>
          </a:r>
          <a:r>
            <a:rPr lang="en-US" sz="1050" b="1" kern="1200" dirty="0">
              <a:latin typeface="Arial" panose="020B0604020202020204" pitchFamily="34" charset="0"/>
              <a:cs typeface="Arial" panose="020B0604020202020204" pitchFamily="34" charset="0"/>
            </a:rPr>
            <a:t>may</a:t>
          </a:r>
          <a:r>
            <a:rPr lang="en-US" sz="1050" kern="1200" dirty="0">
              <a:latin typeface="Arial" panose="020B0604020202020204" pitchFamily="34" charset="0"/>
              <a:cs typeface="Arial" panose="020B0604020202020204" pitchFamily="34" charset="0"/>
            </a:rPr>
            <a:t> dismiss the complaint.</a:t>
          </a:r>
        </a:p>
      </dsp:txBody>
      <dsp:txXfrm>
        <a:off x="5390766" y="224539"/>
        <a:ext cx="2291426" cy="655566"/>
      </dsp:txXfrm>
    </dsp:sp>
    <dsp:sp modelId="{7747EB55-684D-4BC1-92D4-7141AD846604}">
      <dsp:nvSpPr>
        <dsp:cNvPr id="0" name=""/>
        <dsp:cNvSpPr/>
      </dsp:nvSpPr>
      <dsp:spPr>
        <a:xfrm rot="5400000">
          <a:off x="6442988" y="962241"/>
          <a:ext cx="186983" cy="218735"/>
        </a:xfrm>
        <a:prstGeom prst="rightArrow">
          <a:avLst>
            <a:gd name="adj1" fmla="val 60000"/>
            <a:gd name="adj2" fmla="val 50000"/>
          </a:avLst>
        </a:prstGeom>
        <a:solidFill>
          <a:schemeClr val="accent4">
            <a:lumMod val="5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rot="-5400000">
        <a:off x="6470860" y="978117"/>
        <a:ext cx="131241" cy="130888"/>
      </dsp:txXfrm>
    </dsp:sp>
    <dsp:sp modelId="{00F193AB-170F-475F-9BDE-397A4F082311}">
      <dsp:nvSpPr>
        <dsp:cNvPr id="0" name=""/>
        <dsp:cNvSpPr/>
      </dsp:nvSpPr>
      <dsp:spPr>
        <a:xfrm>
          <a:off x="5370370" y="1253301"/>
          <a:ext cx="2332218" cy="6963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rial" panose="020B0604020202020204" pitchFamily="34" charset="0"/>
              <a:cs typeface="Arial" panose="020B0604020202020204" pitchFamily="34" charset="0"/>
            </a:rPr>
            <a:t>(4) District may consolidate formal complaints.</a:t>
          </a:r>
        </a:p>
      </dsp:txBody>
      <dsp:txXfrm>
        <a:off x="5390766" y="1273697"/>
        <a:ext cx="2291426" cy="655566"/>
      </dsp:txXfrm>
    </dsp:sp>
    <dsp:sp modelId="{7D1C677D-6D30-48A7-B3AC-F8FE20FD1828}">
      <dsp:nvSpPr>
        <dsp:cNvPr id="0" name=""/>
        <dsp:cNvSpPr/>
      </dsp:nvSpPr>
      <dsp:spPr>
        <a:xfrm rot="10800000">
          <a:off x="5105770" y="1492112"/>
          <a:ext cx="186983" cy="218735"/>
        </a:xfrm>
        <a:prstGeom prst="rightArrow">
          <a:avLst>
            <a:gd name="adj1" fmla="val 60000"/>
            <a:gd name="adj2" fmla="val 50000"/>
          </a:avLst>
        </a:prstGeom>
        <a:solidFill>
          <a:schemeClr val="accent4">
            <a:lumMod val="5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rot="10800000">
        <a:off x="5161865" y="1535859"/>
        <a:ext cx="130888" cy="131241"/>
      </dsp:txXfrm>
    </dsp:sp>
    <dsp:sp modelId="{7E5C9FD1-82E7-4667-9657-26D146949DEA}">
      <dsp:nvSpPr>
        <dsp:cNvPr id="0" name=""/>
        <dsp:cNvSpPr/>
      </dsp:nvSpPr>
      <dsp:spPr>
        <a:xfrm>
          <a:off x="2685352" y="1253301"/>
          <a:ext cx="2332218" cy="6963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rial" panose="020B0604020202020204" pitchFamily="34" charset="0"/>
              <a:cs typeface="Arial" panose="020B0604020202020204" pitchFamily="34" charset="0"/>
            </a:rPr>
            <a:t>(5) Title IX Investigator conducts investigation.</a:t>
          </a:r>
        </a:p>
      </dsp:txBody>
      <dsp:txXfrm>
        <a:off x="2705748" y="1273697"/>
        <a:ext cx="2291426" cy="655566"/>
      </dsp:txXfrm>
    </dsp:sp>
    <dsp:sp modelId="{41811914-0ED4-480F-9C11-DA67ADDA83E6}">
      <dsp:nvSpPr>
        <dsp:cNvPr id="0" name=""/>
        <dsp:cNvSpPr/>
      </dsp:nvSpPr>
      <dsp:spPr>
        <a:xfrm rot="10800000">
          <a:off x="2420752" y="1492112"/>
          <a:ext cx="186983" cy="218735"/>
        </a:xfrm>
        <a:prstGeom prst="rightArrow">
          <a:avLst>
            <a:gd name="adj1" fmla="val 60000"/>
            <a:gd name="adj2" fmla="val 50000"/>
          </a:avLst>
        </a:prstGeom>
        <a:solidFill>
          <a:schemeClr val="accent4">
            <a:lumMod val="5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rot="10800000">
        <a:off x="2476847" y="1535859"/>
        <a:ext cx="130888" cy="131241"/>
      </dsp:txXfrm>
    </dsp:sp>
    <dsp:sp modelId="{C2AED30E-8D4A-4F21-9773-8FE10D0E3C30}">
      <dsp:nvSpPr>
        <dsp:cNvPr id="0" name=""/>
        <dsp:cNvSpPr/>
      </dsp:nvSpPr>
      <dsp:spPr>
        <a:xfrm>
          <a:off x="333" y="1253301"/>
          <a:ext cx="2332218" cy="6963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rial" panose="020B0604020202020204" pitchFamily="34" charset="0"/>
              <a:cs typeface="Arial" panose="020B0604020202020204" pitchFamily="34" charset="0"/>
            </a:rPr>
            <a:t>(6) Title IX Investigator creates an investigative report. </a:t>
          </a:r>
        </a:p>
      </dsp:txBody>
      <dsp:txXfrm>
        <a:off x="20729" y="1273697"/>
        <a:ext cx="2291426" cy="655566"/>
      </dsp:txXfrm>
    </dsp:sp>
    <dsp:sp modelId="{A68E94F8-0750-468B-9097-E2AAE0B4DAF0}">
      <dsp:nvSpPr>
        <dsp:cNvPr id="0" name=""/>
        <dsp:cNvSpPr/>
      </dsp:nvSpPr>
      <dsp:spPr>
        <a:xfrm rot="5400000">
          <a:off x="1072950" y="2011399"/>
          <a:ext cx="186983" cy="218735"/>
        </a:xfrm>
        <a:prstGeom prst="rightArrow">
          <a:avLst>
            <a:gd name="adj1" fmla="val 60000"/>
            <a:gd name="adj2" fmla="val 50000"/>
          </a:avLst>
        </a:prstGeom>
        <a:solidFill>
          <a:schemeClr val="accent4">
            <a:lumMod val="5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rot="-5400000">
        <a:off x="1100822" y="2027275"/>
        <a:ext cx="131241" cy="130888"/>
      </dsp:txXfrm>
    </dsp:sp>
    <dsp:sp modelId="{6011BC6A-BD26-45F4-8BA0-AD0BE7F1F5EA}">
      <dsp:nvSpPr>
        <dsp:cNvPr id="0" name=""/>
        <dsp:cNvSpPr/>
      </dsp:nvSpPr>
      <dsp:spPr>
        <a:xfrm>
          <a:off x="333" y="2302459"/>
          <a:ext cx="2332218" cy="6963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rial" panose="020B0604020202020204" pitchFamily="34" charset="0"/>
              <a:cs typeface="Arial" panose="020B0604020202020204" pitchFamily="34" charset="0"/>
            </a:rPr>
            <a:t>(7) Title IX Decision-Maker conducts a live hearing or permits questions and follow-up questions to parties and witnesses.</a:t>
          </a:r>
        </a:p>
      </dsp:txBody>
      <dsp:txXfrm>
        <a:off x="20729" y="2322855"/>
        <a:ext cx="2291426" cy="655566"/>
      </dsp:txXfrm>
    </dsp:sp>
    <dsp:sp modelId="{0543E996-A1DC-40A6-A2A9-AF9DF3595B13}">
      <dsp:nvSpPr>
        <dsp:cNvPr id="0" name=""/>
        <dsp:cNvSpPr/>
      </dsp:nvSpPr>
      <dsp:spPr>
        <a:xfrm>
          <a:off x="2410168" y="2541270"/>
          <a:ext cx="186983" cy="218735"/>
        </a:xfrm>
        <a:prstGeom prst="rightArrow">
          <a:avLst>
            <a:gd name="adj1" fmla="val 60000"/>
            <a:gd name="adj2" fmla="val 50000"/>
          </a:avLst>
        </a:prstGeom>
        <a:solidFill>
          <a:schemeClr val="accent4">
            <a:lumMod val="5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2410168" y="2585017"/>
        <a:ext cx="130888" cy="131241"/>
      </dsp:txXfrm>
    </dsp:sp>
    <dsp:sp modelId="{9584C053-91B8-440D-A3DC-AD474DBE056B}">
      <dsp:nvSpPr>
        <dsp:cNvPr id="0" name=""/>
        <dsp:cNvSpPr/>
      </dsp:nvSpPr>
      <dsp:spPr>
        <a:xfrm>
          <a:off x="2685352" y="2302459"/>
          <a:ext cx="2332218" cy="6963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rial" panose="020B0604020202020204" pitchFamily="34" charset="0"/>
              <a:cs typeface="Arial" panose="020B0604020202020204" pitchFamily="34" charset="0"/>
            </a:rPr>
            <a:t>(8) Title IX Decision-Maker issues a written determination of responsibility.</a:t>
          </a:r>
        </a:p>
      </dsp:txBody>
      <dsp:txXfrm>
        <a:off x="2705748" y="2322855"/>
        <a:ext cx="2291426" cy="655566"/>
      </dsp:txXfrm>
    </dsp:sp>
    <dsp:sp modelId="{9EA485B3-29B7-4AA0-8D5F-2F174847D605}">
      <dsp:nvSpPr>
        <dsp:cNvPr id="0" name=""/>
        <dsp:cNvSpPr/>
      </dsp:nvSpPr>
      <dsp:spPr>
        <a:xfrm>
          <a:off x="5095186" y="2541270"/>
          <a:ext cx="186983" cy="218735"/>
        </a:xfrm>
        <a:prstGeom prst="rightArrow">
          <a:avLst>
            <a:gd name="adj1" fmla="val 60000"/>
            <a:gd name="adj2" fmla="val 50000"/>
          </a:avLst>
        </a:prstGeom>
        <a:solidFill>
          <a:schemeClr val="accent4">
            <a:lumMod val="50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5095186" y="2585017"/>
        <a:ext cx="130888" cy="131241"/>
      </dsp:txXfrm>
    </dsp:sp>
    <dsp:sp modelId="{098D42F8-69AE-4403-A0AC-1AC670F36318}">
      <dsp:nvSpPr>
        <dsp:cNvPr id="0" name=""/>
        <dsp:cNvSpPr/>
      </dsp:nvSpPr>
      <dsp:spPr>
        <a:xfrm>
          <a:off x="5370370" y="2302459"/>
          <a:ext cx="2332218" cy="6963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rial" panose="020B0604020202020204" pitchFamily="34" charset="0"/>
              <a:cs typeface="Arial" panose="020B0604020202020204" pitchFamily="34" charset="0"/>
            </a:rPr>
            <a:t>(9) Appeals.</a:t>
          </a:r>
        </a:p>
      </dsp:txBody>
      <dsp:txXfrm>
        <a:off x="5390766" y="2322855"/>
        <a:ext cx="2291426" cy="6555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1D5F9-4F7E-4350-A8FA-5AFDA1FF76CB}">
      <dsp:nvSpPr>
        <dsp:cNvPr id="0" name=""/>
        <dsp:cNvSpPr/>
      </dsp:nvSpPr>
      <dsp:spPr>
        <a:xfrm>
          <a:off x="214626" y="0"/>
          <a:ext cx="1464917" cy="1464896"/>
        </a:xfrm>
        <a:prstGeom prst="ellipse">
          <a:avLst/>
        </a:prstGeom>
        <a:solidFill>
          <a:schemeClr val="accent3">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bg2"/>
              </a:solidFill>
              <a:effectLst>
                <a:outerShdw blurRad="38100" dist="38100" dir="2700000" algn="tl">
                  <a:srgbClr val="000000">
                    <a:alpha val="43137"/>
                  </a:srgbClr>
                </a:outerShdw>
              </a:effectLst>
              <a:latin typeface="Arial"/>
              <a:ea typeface="+mn-ea"/>
              <a:cs typeface="+mn-cs"/>
            </a:rPr>
            <a:t>Coordinator</a:t>
          </a:r>
        </a:p>
      </dsp:txBody>
      <dsp:txXfrm>
        <a:off x="429158" y="214529"/>
        <a:ext cx="1035853" cy="1035838"/>
      </dsp:txXfrm>
    </dsp:sp>
    <dsp:sp modelId="{34419CFB-D16C-4732-AF8A-EFEA206C44FD}">
      <dsp:nvSpPr>
        <dsp:cNvPr id="0" name=""/>
        <dsp:cNvSpPr/>
      </dsp:nvSpPr>
      <dsp:spPr>
        <a:xfrm>
          <a:off x="968632" y="977004"/>
          <a:ext cx="1464917" cy="1464896"/>
        </a:xfrm>
        <a:prstGeom prst="ellipse">
          <a:avLst/>
        </a:prstGeom>
        <a:solidFill>
          <a:schemeClr val="accent3">
            <a:shade val="80000"/>
            <a:alpha val="50000"/>
            <a:hueOff val="13"/>
            <a:satOff val="4024"/>
            <a:lumOff val="2768"/>
            <a:alphaOff val="1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7112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Decision-Maker</a:t>
          </a:r>
        </a:p>
      </dsp:txBody>
      <dsp:txXfrm>
        <a:off x="1183164" y="1191533"/>
        <a:ext cx="1035853" cy="1035838"/>
      </dsp:txXfrm>
    </dsp:sp>
    <dsp:sp modelId="{AC53AD5C-E381-4E70-9CEE-0A80FA9048D7}">
      <dsp:nvSpPr>
        <dsp:cNvPr id="0" name=""/>
        <dsp:cNvSpPr/>
      </dsp:nvSpPr>
      <dsp:spPr>
        <a:xfrm>
          <a:off x="1721746" y="0"/>
          <a:ext cx="1464917" cy="1464896"/>
        </a:xfrm>
        <a:prstGeom prst="ellipse">
          <a:avLst/>
        </a:prstGeom>
        <a:solidFill>
          <a:schemeClr val="accent3">
            <a:shade val="80000"/>
            <a:alpha val="50000"/>
            <a:hueOff val="26"/>
            <a:satOff val="8048"/>
            <a:lumOff val="5537"/>
            <a:alphaOff val="3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accent3">
                  <a:lumMod val="75000"/>
                </a:schemeClr>
              </a:solidFill>
              <a:latin typeface="Arial"/>
              <a:ea typeface="+mn-ea"/>
              <a:cs typeface="+mn-cs"/>
            </a:rPr>
            <a:t>Investigator</a:t>
          </a:r>
        </a:p>
      </dsp:txBody>
      <dsp:txXfrm>
        <a:off x="1936278" y="214529"/>
        <a:ext cx="1035853" cy="10358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777E3-EF59-4D9A-916F-9C26597D5782}">
      <dsp:nvSpPr>
        <dsp:cNvPr id="0" name=""/>
        <dsp:cNvSpPr/>
      </dsp:nvSpPr>
      <dsp:spPr>
        <a:xfrm>
          <a:off x="1891" y="457780"/>
          <a:ext cx="2004421" cy="12636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SzPct val="100000"/>
            <a:buNone/>
          </a:pPr>
          <a:r>
            <a:rPr lang="en-US" sz="2100" kern="1200" dirty="0">
              <a:solidFill>
                <a:schemeClr val="accent2"/>
              </a:solidFill>
              <a:latin typeface="Arial" panose="020B0604020202020204" pitchFamily="34" charset="0"/>
              <a:cs typeface="Arial" panose="020B0604020202020204" pitchFamily="34" charset="0"/>
            </a:rPr>
            <a:t>Supportive measures are designed to:</a:t>
          </a:r>
          <a:endParaRPr lang="en-US" sz="2100" kern="1200" dirty="0">
            <a:solidFill>
              <a:schemeClr val="accent2"/>
            </a:solidFill>
          </a:endParaRPr>
        </a:p>
      </dsp:txBody>
      <dsp:txXfrm>
        <a:off x="1891" y="457780"/>
        <a:ext cx="2004421" cy="1263644"/>
      </dsp:txXfrm>
    </dsp:sp>
    <dsp:sp modelId="{022034C1-29AC-4ADD-A99D-1F74CEBA6034}">
      <dsp:nvSpPr>
        <dsp:cNvPr id="0" name=""/>
        <dsp:cNvSpPr/>
      </dsp:nvSpPr>
      <dsp:spPr>
        <a:xfrm>
          <a:off x="2006313" y="156527"/>
          <a:ext cx="317085" cy="186615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323DF4-7287-41F4-87CF-A755DBF48721}">
      <dsp:nvSpPr>
        <dsp:cNvPr id="0" name=""/>
        <dsp:cNvSpPr/>
      </dsp:nvSpPr>
      <dsp:spPr>
        <a:xfrm>
          <a:off x="2450232" y="156527"/>
          <a:ext cx="4312356" cy="186615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SzPct val="100000"/>
            <a:buFont typeface="+mj-lt"/>
            <a:buAutoNum type="arabicPeriod"/>
          </a:pPr>
          <a:r>
            <a:rPr lang="en-US" sz="1800"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Restore or preserve equal access to the District’s education program or activity without unreasonably burdening the other party; and </a:t>
          </a:r>
          <a:endParaRPr lang="en-US" sz="1800" kern="1200" dirty="0">
            <a:effectLst>
              <a:outerShdw blurRad="38100" dist="38100" dir="2700000" algn="tl">
                <a:srgbClr val="000000">
                  <a:alpha val="43137"/>
                </a:srgbClr>
              </a:outerShdw>
            </a:effectLst>
          </a:endParaRPr>
        </a:p>
        <a:p>
          <a:pPr marL="171450" lvl="1" indent="-171450" algn="l" defTabSz="800100">
            <a:lnSpc>
              <a:spcPct val="90000"/>
            </a:lnSpc>
            <a:spcBef>
              <a:spcPct val="0"/>
            </a:spcBef>
            <a:spcAft>
              <a:spcPct val="15000"/>
            </a:spcAft>
            <a:buSzPct val="100000"/>
            <a:buFont typeface="+mj-lt"/>
            <a:buNone/>
          </a:pPr>
          <a:endParaRPr lang="en-US" sz="1800" kern="1200" dirty="0">
            <a:effectLst>
              <a:outerShdw blurRad="38100" dist="38100" dir="2700000" algn="tl">
                <a:srgbClr val="000000">
                  <a:alpha val="43137"/>
                </a:srgbClr>
              </a:outerShdw>
            </a:effectLst>
          </a:endParaRPr>
        </a:p>
        <a:p>
          <a:pPr marL="171450" lvl="1" indent="-171450" algn="l" defTabSz="800100">
            <a:lnSpc>
              <a:spcPct val="90000"/>
            </a:lnSpc>
            <a:spcBef>
              <a:spcPct val="0"/>
            </a:spcBef>
            <a:spcAft>
              <a:spcPct val="15000"/>
            </a:spcAft>
            <a:buFont typeface="+mj-lt"/>
            <a:buAutoNum type="arabicPeriod" startAt="2"/>
          </a:pPr>
          <a:r>
            <a:rPr lang="en-US" sz="1800"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To deter sexual harassment. </a:t>
          </a:r>
        </a:p>
      </dsp:txBody>
      <dsp:txXfrm>
        <a:off x="2450232" y="156527"/>
        <a:ext cx="4312356" cy="18661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15C9EA-F394-478F-BE87-FC599D44068F}">
      <dsp:nvSpPr>
        <dsp:cNvPr id="0" name=""/>
        <dsp:cNvSpPr/>
      </dsp:nvSpPr>
      <dsp:spPr>
        <a:xfrm>
          <a:off x="3804551" y="1031291"/>
          <a:ext cx="2979748" cy="337836"/>
        </a:xfrm>
        <a:custGeom>
          <a:avLst/>
          <a:gdLst/>
          <a:ahLst/>
          <a:cxnLst/>
          <a:rect l="0" t="0" r="0" b="0"/>
          <a:pathLst>
            <a:path>
              <a:moveTo>
                <a:pt x="0" y="0"/>
              </a:moveTo>
              <a:lnTo>
                <a:pt x="0" y="165454"/>
              </a:lnTo>
              <a:lnTo>
                <a:pt x="2979748" y="165454"/>
              </a:lnTo>
              <a:lnTo>
                <a:pt x="2979748" y="33783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3AF2F5-92DD-4124-ACDA-DDCDA6CC6B5C}">
      <dsp:nvSpPr>
        <dsp:cNvPr id="0" name=""/>
        <dsp:cNvSpPr/>
      </dsp:nvSpPr>
      <dsp:spPr>
        <a:xfrm>
          <a:off x="3804551" y="1031291"/>
          <a:ext cx="993249" cy="337836"/>
        </a:xfrm>
        <a:custGeom>
          <a:avLst/>
          <a:gdLst/>
          <a:ahLst/>
          <a:cxnLst/>
          <a:rect l="0" t="0" r="0" b="0"/>
          <a:pathLst>
            <a:path>
              <a:moveTo>
                <a:pt x="0" y="0"/>
              </a:moveTo>
              <a:lnTo>
                <a:pt x="0" y="165454"/>
              </a:lnTo>
              <a:lnTo>
                <a:pt x="993249" y="165454"/>
              </a:lnTo>
              <a:lnTo>
                <a:pt x="993249" y="33783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33437B-B0EA-4AA3-B565-344615BE4C23}">
      <dsp:nvSpPr>
        <dsp:cNvPr id="0" name=""/>
        <dsp:cNvSpPr/>
      </dsp:nvSpPr>
      <dsp:spPr>
        <a:xfrm>
          <a:off x="2811302" y="1031291"/>
          <a:ext cx="993249" cy="337836"/>
        </a:xfrm>
        <a:custGeom>
          <a:avLst/>
          <a:gdLst/>
          <a:ahLst/>
          <a:cxnLst/>
          <a:rect l="0" t="0" r="0" b="0"/>
          <a:pathLst>
            <a:path>
              <a:moveTo>
                <a:pt x="993249" y="0"/>
              </a:moveTo>
              <a:lnTo>
                <a:pt x="993249" y="165454"/>
              </a:lnTo>
              <a:lnTo>
                <a:pt x="0" y="165454"/>
              </a:lnTo>
              <a:lnTo>
                <a:pt x="0" y="33783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A38C15-9B8F-41A5-A546-63BF58F61ED4}">
      <dsp:nvSpPr>
        <dsp:cNvPr id="0" name=""/>
        <dsp:cNvSpPr/>
      </dsp:nvSpPr>
      <dsp:spPr>
        <a:xfrm>
          <a:off x="824803" y="1031291"/>
          <a:ext cx="2979748" cy="337836"/>
        </a:xfrm>
        <a:custGeom>
          <a:avLst/>
          <a:gdLst/>
          <a:ahLst/>
          <a:cxnLst/>
          <a:rect l="0" t="0" r="0" b="0"/>
          <a:pathLst>
            <a:path>
              <a:moveTo>
                <a:pt x="2979748" y="0"/>
              </a:moveTo>
              <a:lnTo>
                <a:pt x="2979748" y="165454"/>
              </a:lnTo>
              <a:lnTo>
                <a:pt x="0" y="165454"/>
              </a:lnTo>
              <a:lnTo>
                <a:pt x="0" y="33783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3E1FAB-592D-4DB0-9424-34522F3149BB}">
      <dsp:nvSpPr>
        <dsp:cNvPr id="0" name=""/>
        <dsp:cNvSpPr/>
      </dsp:nvSpPr>
      <dsp:spPr>
        <a:xfrm>
          <a:off x="1907190" y="210424"/>
          <a:ext cx="3794721" cy="820867"/>
        </a:xfrm>
        <a:prstGeom prst="rect">
          <a:avLst/>
        </a:prstGeom>
        <a:solidFill>
          <a:schemeClr val="accent4">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SzPct val="100000"/>
            <a:buNone/>
          </a:pPr>
          <a:r>
            <a:rPr lang="en-US" sz="1800" kern="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Upon “actual knowledge” of sexual harassment, Coordinator must promptly contact alleged victim to:</a:t>
          </a:r>
          <a:endParaRPr lang="en-US" sz="1800" kern="1200" dirty="0">
            <a:solidFill>
              <a:schemeClr val="bg1"/>
            </a:solidFill>
            <a:effectLst>
              <a:outerShdw blurRad="38100" dist="38100" dir="2700000" algn="tl">
                <a:srgbClr val="000000">
                  <a:alpha val="43137"/>
                </a:srgbClr>
              </a:outerShdw>
            </a:effectLst>
          </a:endParaRPr>
        </a:p>
      </dsp:txBody>
      <dsp:txXfrm>
        <a:off x="1907190" y="210424"/>
        <a:ext cx="3794721" cy="820867"/>
      </dsp:txXfrm>
    </dsp:sp>
    <dsp:sp modelId="{C0A965B5-0A23-40B8-A8B6-1EAFF7E8CB17}">
      <dsp:nvSpPr>
        <dsp:cNvPr id="0" name=""/>
        <dsp:cNvSpPr/>
      </dsp:nvSpPr>
      <dsp:spPr>
        <a:xfrm>
          <a:off x="3935" y="1369128"/>
          <a:ext cx="1641734" cy="118442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SzPct val="100000"/>
            <a:buNone/>
          </a:pPr>
          <a:r>
            <a:rPr lang="en-US" sz="1300" kern="1200" dirty="0"/>
            <a:t>1. Discuss the availability of supportive measures; </a:t>
          </a:r>
        </a:p>
      </dsp:txBody>
      <dsp:txXfrm>
        <a:off x="3935" y="1369128"/>
        <a:ext cx="1641734" cy="1184429"/>
      </dsp:txXfrm>
    </dsp:sp>
    <dsp:sp modelId="{EC6CCAEE-C4C4-4F7B-B23F-CA84080B1EC1}">
      <dsp:nvSpPr>
        <dsp:cNvPr id="0" name=""/>
        <dsp:cNvSpPr/>
      </dsp:nvSpPr>
      <dsp:spPr>
        <a:xfrm>
          <a:off x="1990434" y="1369128"/>
          <a:ext cx="1641734" cy="118442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2. Consider the complainant’s wishes regarding supportive measures; </a:t>
          </a:r>
        </a:p>
      </dsp:txBody>
      <dsp:txXfrm>
        <a:off x="1990434" y="1369128"/>
        <a:ext cx="1641734" cy="1184429"/>
      </dsp:txXfrm>
    </dsp:sp>
    <dsp:sp modelId="{905F8734-B3C3-44EF-ABA8-E8B8C7EEE3DF}">
      <dsp:nvSpPr>
        <dsp:cNvPr id="0" name=""/>
        <dsp:cNvSpPr/>
      </dsp:nvSpPr>
      <dsp:spPr>
        <a:xfrm>
          <a:off x="3976933" y="1369128"/>
          <a:ext cx="1641734" cy="118442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3. Inform the complainant of the availability of supportive measures with or without a formal complaint; and</a:t>
          </a:r>
        </a:p>
      </dsp:txBody>
      <dsp:txXfrm>
        <a:off x="3976933" y="1369128"/>
        <a:ext cx="1641734" cy="1184429"/>
      </dsp:txXfrm>
    </dsp:sp>
    <dsp:sp modelId="{F208D965-55F9-4861-9884-3373B2DF6B7C}">
      <dsp:nvSpPr>
        <dsp:cNvPr id="0" name=""/>
        <dsp:cNvSpPr/>
      </dsp:nvSpPr>
      <dsp:spPr>
        <a:xfrm>
          <a:off x="5963432" y="1369128"/>
          <a:ext cx="1641734" cy="118442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4. Explain the process for filing a formal complaint. </a:t>
          </a:r>
        </a:p>
      </dsp:txBody>
      <dsp:txXfrm>
        <a:off x="5963432" y="1369128"/>
        <a:ext cx="1641734" cy="11844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1D5F9-4F7E-4350-A8FA-5AFDA1FF76CB}">
      <dsp:nvSpPr>
        <dsp:cNvPr id="0" name=""/>
        <dsp:cNvSpPr/>
      </dsp:nvSpPr>
      <dsp:spPr>
        <a:xfrm>
          <a:off x="214626" y="0"/>
          <a:ext cx="1464917" cy="1464896"/>
        </a:xfrm>
        <a:prstGeom prst="ellipse">
          <a:avLst/>
        </a:prstGeom>
        <a:solidFill>
          <a:schemeClr val="accent3">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Coordinator</a:t>
          </a:r>
        </a:p>
      </dsp:txBody>
      <dsp:txXfrm>
        <a:off x="429158" y="214529"/>
        <a:ext cx="1035853" cy="1035838"/>
      </dsp:txXfrm>
    </dsp:sp>
    <dsp:sp modelId="{34419CFB-D16C-4732-AF8A-EFEA206C44FD}">
      <dsp:nvSpPr>
        <dsp:cNvPr id="0" name=""/>
        <dsp:cNvSpPr/>
      </dsp:nvSpPr>
      <dsp:spPr>
        <a:xfrm>
          <a:off x="968632" y="977004"/>
          <a:ext cx="1464917" cy="1464896"/>
        </a:xfrm>
        <a:prstGeom prst="ellipse">
          <a:avLst/>
        </a:prstGeom>
        <a:solidFill>
          <a:schemeClr val="accent3">
            <a:shade val="80000"/>
            <a:alpha val="50000"/>
            <a:hueOff val="13"/>
            <a:satOff val="4024"/>
            <a:lumOff val="2768"/>
            <a:alphaOff val="1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7112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Decision-Maker</a:t>
          </a:r>
        </a:p>
      </dsp:txBody>
      <dsp:txXfrm>
        <a:off x="1183164" y="1191533"/>
        <a:ext cx="1035853" cy="1035838"/>
      </dsp:txXfrm>
    </dsp:sp>
    <dsp:sp modelId="{AC53AD5C-E381-4E70-9CEE-0A80FA9048D7}">
      <dsp:nvSpPr>
        <dsp:cNvPr id="0" name=""/>
        <dsp:cNvSpPr/>
      </dsp:nvSpPr>
      <dsp:spPr>
        <a:xfrm>
          <a:off x="1721746" y="0"/>
          <a:ext cx="1464917" cy="1464896"/>
        </a:xfrm>
        <a:prstGeom prst="ellipse">
          <a:avLst/>
        </a:prstGeom>
        <a:solidFill>
          <a:schemeClr val="accent3">
            <a:shade val="80000"/>
            <a:alpha val="50000"/>
            <a:hueOff val="26"/>
            <a:satOff val="8048"/>
            <a:lumOff val="5537"/>
            <a:alphaOff val="3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rgbClr val="FFF7EA"/>
              </a:solidFill>
              <a:effectLst>
                <a:outerShdw blurRad="38100" dist="38100" dir="2700000" algn="tl">
                  <a:srgbClr val="000000">
                    <a:alpha val="43137"/>
                  </a:srgbClr>
                </a:outerShdw>
              </a:effectLst>
              <a:latin typeface="Arial"/>
              <a:ea typeface="+mn-ea"/>
              <a:cs typeface="+mn-cs"/>
            </a:rPr>
            <a:t>Investigator</a:t>
          </a:r>
        </a:p>
      </dsp:txBody>
      <dsp:txXfrm>
        <a:off x="1936278" y="214529"/>
        <a:ext cx="1035853" cy="10358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7BE62-36D7-4A08-8EF2-9746FE50CE46}">
      <dsp:nvSpPr>
        <dsp:cNvPr id="0" name=""/>
        <dsp:cNvSpPr/>
      </dsp:nvSpPr>
      <dsp:spPr>
        <a:xfrm>
          <a:off x="3210803" y="963570"/>
          <a:ext cx="2660553" cy="230874"/>
        </a:xfrm>
        <a:custGeom>
          <a:avLst/>
          <a:gdLst/>
          <a:ahLst/>
          <a:cxnLst/>
          <a:rect l="0" t="0" r="0" b="0"/>
          <a:pathLst>
            <a:path>
              <a:moveTo>
                <a:pt x="0" y="0"/>
              </a:moveTo>
              <a:lnTo>
                <a:pt x="0" y="115437"/>
              </a:lnTo>
              <a:lnTo>
                <a:pt x="2660553" y="115437"/>
              </a:lnTo>
              <a:lnTo>
                <a:pt x="2660553" y="2308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8E1416-9205-498A-A049-8E860BBFB61E}">
      <dsp:nvSpPr>
        <dsp:cNvPr id="0" name=""/>
        <dsp:cNvSpPr/>
      </dsp:nvSpPr>
      <dsp:spPr>
        <a:xfrm>
          <a:off x="3210803" y="963570"/>
          <a:ext cx="1330276" cy="230874"/>
        </a:xfrm>
        <a:custGeom>
          <a:avLst/>
          <a:gdLst/>
          <a:ahLst/>
          <a:cxnLst/>
          <a:rect l="0" t="0" r="0" b="0"/>
          <a:pathLst>
            <a:path>
              <a:moveTo>
                <a:pt x="0" y="0"/>
              </a:moveTo>
              <a:lnTo>
                <a:pt x="0" y="115437"/>
              </a:lnTo>
              <a:lnTo>
                <a:pt x="1330276" y="115437"/>
              </a:lnTo>
              <a:lnTo>
                <a:pt x="1330276" y="2308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D79393-FD23-499F-A940-F7B67833E80F}">
      <dsp:nvSpPr>
        <dsp:cNvPr id="0" name=""/>
        <dsp:cNvSpPr/>
      </dsp:nvSpPr>
      <dsp:spPr>
        <a:xfrm>
          <a:off x="3165083" y="963570"/>
          <a:ext cx="91440" cy="230874"/>
        </a:xfrm>
        <a:custGeom>
          <a:avLst/>
          <a:gdLst/>
          <a:ahLst/>
          <a:cxnLst/>
          <a:rect l="0" t="0" r="0" b="0"/>
          <a:pathLst>
            <a:path>
              <a:moveTo>
                <a:pt x="45720" y="0"/>
              </a:moveTo>
              <a:lnTo>
                <a:pt x="45720" y="2308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8F4F51-73C5-4D76-B58E-FA9A33BD3070}">
      <dsp:nvSpPr>
        <dsp:cNvPr id="0" name=""/>
        <dsp:cNvSpPr/>
      </dsp:nvSpPr>
      <dsp:spPr>
        <a:xfrm>
          <a:off x="1880526" y="963570"/>
          <a:ext cx="1330276" cy="230874"/>
        </a:xfrm>
        <a:custGeom>
          <a:avLst/>
          <a:gdLst/>
          <a:ahLst/>
          <a:cxnLst/>
          <a:rect l="0" t="0" r="0" b="0"/>
          <a:pathLst>
            <a:path>
              <a:moveTo>
                <a:pt x="1330276" y="0"/>
              </a:moveTo>
              <a:lnTo>
                <a:pt x="1330276" y="115437"/>
              </a:lnTo>
              <a:lnTo>
                <a:pt x="0" y="115437"/>
              </a:lnTo>
              <a:lnTo>
                <a:pt x="0" y="2308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A08D15-7997-4AC6-A3D8-FE4A95CC29E2}">
      <dsp:nvSpPr>
        <dsp:cNvPr id="0" name=""/>
        <dsp:cNvSpPr/>
      </dsp:nvSpPr>
      <dsp:spPr>
        <a:xfrm>
          <a:off x="550249" y="963570"/>
          <a:ext cx="2660553" cy="230874"/>
        </a:xfrm>
        <a:custGeom>
          <a:avLst/>
          <a:gdLst/>
          <a:ahLst/>
          <a:cxnLst/>
          <a:rect l="0" t="0" r="0" b="0"/>
          <a:pathLst>
            <a:path>
              <a:moveTo>
                <a:pt x="2660553" y="0"/>
              </a:moveTo>
              <a:lnTo>
                <a:pt x="2660553" y="115437"/>
              </a:lnTo>
              <a:lnTo>
                <a:pt x="0" y="115437"/>
              </a:lnTo>
              <a:lnTo>
                <a:pt x="0" y="230874"/>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219809-50DC-43D5-9E67-80ADA0E1F9EC}">
      <dsp:nvSpPr>
        <dsp:cNvPr id="0" name=""/>
        <dsp:cNvSpPr/>
      </dsp:nvSpPr>
      <dsp:spPr>
        <a:xfrm>
          <a:off x="751621" y="295639"/>
          <a:ext cx="4918363" cy="66793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Training – The District is responsible for training the Investigator on:</a:t>
          </a:r>
          <a:endParaRPr lang="en-US" sz="1600" kern="1200" dirty="0">
            <a:effectLst>
              <a:outerShdw blurRad="38100" dist="38100" dir="2700000" algn="tl">
                <a:srgbClr val="000000">
                  <a:alpha val="43137"/>
                </a:srgbClr>
              </a:outerShdw>
            </a:effectLst>
          </a:endParaRPr>
        </a:p>
      </dsp:txBody>
      <dsp:txXfrm>
        <a:off x="751621" y="295639"/>
        <a:ext cx="4918363" cy="667930"/>
      </dsp:txXfrm>
    </dsp:sp>
    <dsp:sp modelId="{E422CBE5-0E45-4DC9-8108-85A3E98BAD16}">
      <dsp:nvSpPr>
        <dsp:cNvPr id="0" name=""/>
        <dsp:cNvSpPr/>
      </dsp:nvSpPr>
      <dsp:spPr>
        <a:xfrm>
          <a:off x="548" y="1194444"/>
          <a:ext cx="1099402" cy="220619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marL="0" lvl="0" indent="0" algn="ctr" defTabSz="889000">
            <a:lnSpc>
              <a:spcPct val="90000"/>
            </a:lnSpc>
            <a:spcBef>
              <a:spcPct val="0"/>
            </a:spcBef>
            <a:spcAft>
              <a:spcPct val="35000"/>
            </a:spcAft>
            <a:buNone/>
          </a:pPr>
          <a:endParaRPr lang="en-US" sz="2000"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a:p>
          <a:pPr marL="0" lvl="0" indent="0" algn="ctr" defTabSz="889000">
            <a:lnSpc>
              <a:spcPct val="90000"/>
            </a:lnSpc>
            <a:spcBef>
              <a:spcPct val="0"/>
            </a:spcBef>
            <a:spcAft>
              <a:spcPct val="35000"/>
            </a:spcAft>
            <a:buNone/>
          </a:pPr>
          <a:r>
            <a:rPr lang="en-US" sz="1400"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definition of sexual harassment in 34 CFR §106.30;</a:t>
          </a:r>
        </a:p>
      </dsp:txBody>
      <dsp:txXfrm>
        <a:off x="548" y="1194444"/>
        <a:ext cx="1099402" cy="2206192"/>
      </dsp:txXfrm>
    </dsp:sp>
    <dsp:sp modelId="{EEDC5D66-138C-408D-8666-6E07D11CF3BF}">
      <dsp:nvSpPr>
        <dsp:cNvPr id="0" name=""/>
        <dsp:cNvSpPr/>
      </dsp:nvSpPr>
      <dsp:spPr>
        <a:xfrm>
          <a:off x="1330825" y="1194444"/>
          <a:ext cx="1099402" cy="220619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marL="0" lvl="0" indent="0" algn="ctr" defTabSz="889000">
            <a:lnSpc>
              <a:spcPct val="90000"/>
            </a:lnSpc>
            <a:spcBef>
              <a:spcPct val="0"/>
            </a:spcBef>
            <a:spcAft>
              <a:spcPct val="35000"/>
            </a:spcAft>
            <a:buNone/>
          </a:pPr>
          <a:endPar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0" lvl="0" indent="0" algn="ctr" defTabSz="889000">
            <a:lnSpc>
              <a:spcPct val="90000"/>
            </a:lnSpc>
            <a:spcBef>
              <a:spcPct val="0"/>
            </a:spcBef>
            <a:spcAft>
              <a:spcPct val="35000"/>
            </a:spcAft>
            <a:buNone/>
          </a:pPr>
          <a:r>
            <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2.</a:t>
          </a:r>
        </a:p>
        <a:p>
          <a:pPr marL="0" lvl="0" algn="ctr" defTabSz="889000">
            <a:lnSpc>
              <a:spcPct val="90000"/>
            </a:lnSpc>
            <a:spcBef>
              <a:spcPct val="0"/>
            </a:spcBef>
            <a:spcAft>
              <a:spcPct val="35000"/>
            </a:spcAft>
            <a:buNone/>
          </a:pPr>
          <a:r>
            <a:rPr lang="en-US" sz="14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The scope of the District’s education programs or activities; </a:t>
          </a:r>
        </a:p>
      </dsp:txBody>
      <dsp:txXfrm>
        <a:off x="1330825" y="1194444"/>
        <a:ext cx="1099402" cy="2206192"/>
      </dsp:txXfrm>
    </dsp:sp>
    <dsp:sp modelId="{73617183-16D4-4856-A5FF-09B9E2F9603E}">
      <dsp:nvSpPr>
        <dsp:cNvPr id="0" name=""/>
        <dsp:cNvSpPr/>
      </dsp:nvSpPr>
      <dsp:spPr>
        <a:xfrm>
          <a:off x="2661102" y="1194444"/>
          <a:ext cx="1099402" cy="220619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marL="0" lvl="0" indent="0" algn="ctr" defTabSz="889000">
            <a:lnSpc>
              <a:spcPct val="90000"/>
            </a:lnSpc>
            <a:spcBef>
              <a:spcPct val="0"/>
            </a:spcBef>
            <a:spcAft>
              <a:spcPct val="35000"/>
            </a:spcAft>
            <a:buNone/>
          </a:pPr>
          <a:endPar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0" lvl="0" indent="0" algn="ctr" defTabSz="889000">
            <a:lnSpc>
              <a:spcPct val="90000"/>
            </a:lnSpc>
            <a:spcBef>
              <a:spcPct val="0"/>
            </a:spcBef>
            <a:spcAft>
              <a:spcPct val="35000"/>
            </a:spcAft>
            <a:buNone/>
          </a:pPr>
          <a:r>
            <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3. </a:t>
          </a:r>
        </a:p>
        <a:p>
          <a:pPr marL="0" lvl="0" algn="ctr" defTabSz="889000">
            <a:lnSpc>
              <a:spcPct val="90000"/>
            </a:lnSpc>
            <a:spcBef>
              <a:spcPct val="0"/>
            </a:spcBef>
            <a:spcAft>
              <a:spcPct val="35000"/>
            </a:spcAft>
            <a:buNone/>
          </a:pPr>
          <a:r>
            <a:rPr lang="en-US" sz="14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How to conduct an investigation and the grievance process; </a:t>
          </a:r>
        </a:p>
      </dsp:txBody>
      <dsp:txXfrm>
        <a:off x="2661102" y="1194444"/>
        <a:ext cx="1099402" cy="2206192"/>
      </dsp:txXfrm>
    </dsp:sp>
    <dsp:sp modelId="{A289B296-A97E-4A97-9864-008C16361DF1}">
      <dsp:nvSpPr>
        <dsp:cNvPr id="0" name=""/>
        <dsp:cNvSpPr/>
      </dsp:nvSpPr>
      <dsp:spPr>
        <a:xfrm>
          <a:off x="3991379" y="1194444"/>
          <a:ext cx="1099402" cy="220619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marL="0" lvl="0" indent="0" algn="ctr" defTabSz="889000">
            <a:lnSpc>
              <a:spcPct val="90000"/>
            </a:lnSpc>
            <a:spcBef>
              <a:spcPct val="0"/>
            </a:spcBef>
            <a:spcAft>
              <a:spcPct val="35000"/>
            </a:spcAft>
            <a:buNone/>
          </a:pPr>
          <a:endPar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0" lvl="0" indent="0" algn="ctr" defTabSz="889000">
            <a:lnSpc>
              <a:spcPct val="90000"/>
            </a:lnSpc>
            <a:spcBef>
              <a:spcPct val="0"/>
            </a:spcBef>
            <a:spcAft>
              <a:spcPct val="35000"/>
            </a:spcAft>
            <a:buNone/>
          </a:pPr>
          <a:r>
            <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4.</a:t>
          </a:r>
        </a:p>
        <a:p>
          <a:pPr marL="0" lvl="0" algn="ctr" defTabSz="889000">
            <a:lnSpc>
              <a:spcPct val="90000"/>
            </a:lnSpc>
            <a:spcBef>
              <a:spcPct val="0"/>
            </a:spcBef>
            <a:spcAft>
              <a:spcPct val="35000"/>
            </a:spcAft>
            <a:buNone/>
          </a:pPr>
          <a:r>
            <a:rPr lang="en-US" sz="14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How to serve impartially; and</a:t>
          </a:r>
        </a:p>
      </dsp:txBody>
      <dsp:txXfrm>
        <a:off x="3991379" y="1194444"/>
        <a:ext cx="1099402" cy="2206192"/>
      </dsp:txXfrm>
    </dsp:sp>
    <dsp:sp modelId="{44DC989A-C6AB-4B05-8623-6BBAEAF36D05}">
      <dsp:nvSpPr>
        <dsp:cNvPr id="0" name=""/>
        <dsp:cNvSpPr/>
      </dsp:nvSpPr>
      <dsp:spPr>
        <a:xfrm>
          <a:off x="5321655" y="1194444"/>
          <a:ext cx="1099402" cy="220619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t" anchorCtr="0">
          <a:noAutofit/>
        </a:bodyPr>
        <a:lstStyle/>
        <a:p>
          <a:pPr marL="0" lvl="0" indent="0" algn="ctr" defTabSz="889000">
            <a:lnSpc>
              <a:spcPct val="90000"/>
            </a:lnSpc>
            <a:spcBef>
              <a:spcPct val="0"/>
            </a:spcBef>
            <a:spcAft>
              <a:spcPct val="35000"/>
            </a:spcAft>
            <a:buNone/>
          </a:pPr>
          <a:endPar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0" lvl="0" indent="0" algn="ctr" defTabSz="889000">
            <a:lnSpc>
              <a:spcPct val="90000"/>
            </a:lnSpc>
            <a:spcBef>
              <a:spcPct val="0"/>
            </a:spcBef>
            <a:spcAft>
              <a:spcPct val="35000"/>
            </a:spcAft>
            <a:buNone/>
          </a:pPr>
          <a:r>
            <a:rPr lang="en-US" sz="20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5. </a:t>
          </a:r>
        </a:p>
        <a:p>
          <a:pPr marL="0" lvl="0" algn="ctr" defTabSz="889000">
            <a:lnSpc>
              <a:spcPct val="90000"/>
            </a:lnSpc>
            <a:spcBef>
              <a:spcPct val="0"/>
            </a:spcBef>
            <a:spcAft>
              <a:spcPct val="35000"/>
            </a:spcAft>
            <a:buNone/>
          </a:pPr>
          <a:r>
            <a:rPr lang="en-US" sz="1400" kern="1200" dirty="0">
              <a:solidFill>
                <a:srgbClr val="FFFFFF"/>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Issues of relevance related to the investigative report. </a:t>
          </a:r>
        </a:p>
      </dsp:txBody>
      <dsp:txXfrm>
        <a:off x="5321655" y="1194444"/>
        <a:ext cx="1099402" cy="22061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1D5F9-4F7E-4350-A8FA-5AFDA1FF76CB}">
      <dsp:nvSpPr>
        <dsp:cNvPr id="0" name=""/>
        <dsp:cNvSpPr/>
      </dsp:nvSpPr>
      <dsp:spPr>
        <a:xfrm>
          <a:off x="214626" y="0"/>
          <a:ext cx="1464917" cy="1464896"/>
        </a:xfrm>
        <a:prstGeom prst="ellipse">
          <a:avLst/>
        </a:prstGeom>
        <a:solidFill>
          <a:schemeClr val="accent3">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Coordinator</a:t>
          </a:r>
        </a:p>
      </dsp:txBody>
      <dsp:txXfrm>
        <a:off x="429158" y="214529"/>
        <a:ext cx="1035853" cy="1035838"/>
      </dsp:txXfrm>
    </dsp:sp>
    <dsp:sp modelId="{34419CFB-D16C-4732-AF8A-EFEA206C44FD}">
      <dsp:nvSpPr>
        <dsp:cNvPr id="0" name=""/>
        <dsp:cNvSpPr/>
      </dsp:nvSpPr>
      <dsp:spPr>
        <a:xfrm>
          <a:off x="968632" y="977004"/>
          <a:ext cx="1464917" cy="1464896"/>
        </a:xfrm>
        <a:prstGeom prst="ellipse">
          <a:avLst/>
        </a:prstGeom>
        <a:solidFill>
          <a:schemeClr val="accent3">
            <a:shade val="80000"/>
            <a:alpha val="50000"/>
            <a:hueOff val="13"/>
            <a:satOff val="4024"/>
            <a:lumOff val="2768"/>
            <a:alphaOff val="1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711200">
            <a:lnSpc>
              <a:spcPct val="90000"/>
            </a:lnSpc>
            <a:spcBef>
              <a:spcPct val="0"/>
            </a:spcBef>
            <a:spcAft>
              <a:spcPct val="35000"/>
            </a:spcAft>
            <a:buNone/>
          </a:pPr>
          <a:r>
            <a:rPr lang="en-US" sz="1200" b="1" kern="1200" dirty="0">
              <a:solidFill>
                <a:srgbClr val="FFF7EA"/>
              </a:solidFill>
              <a:effectLst>
                <a:outerShdw blurRad="38100" dist="38100" dir="2700000" algn="tl">
                  <a:srgbClr val="000000">
                    <a:alpha val="43137"/>
                  </a:srgbClr>
                </a:outerShdw>
              </a:effectLst>
              <a:latin typeface="Arial"/>
              <a:ea typeface="+mn-ea"/>
              <a:cs typeface="+mn-cs"/>
            </a:rPr>
            <a:t>Decision-Maker</a:t>
          </a:r>
        </a:p>
      </dsp:txBody>
      <dsp:txXfrm>
        <a:off x="1183164" y="1191533"/>
        <a:ext cx="1035853" cy="1035838"/>
      </dsp:txXfrm>
    </dsp:sp>
    <dsp:sp modelId="{AC53AD5C-E381-4E70-9CEE-0A80FA9048D7}">
      <dsp:nvSpPr>
        <dsp:cNvPr id="0" name=""/>
        <dsp:cNvSpPr/>
      </dsp:nvSpPr>
      <dsp:spPr>
        <a:xfrm>
          <a:off x="1721746" y="0"/>
          <a:ext cx="1464917" cy="1464896"/>
        </a:xfrm>
        <a:prstGeom prst="ellipse">
          <a:avLst/>
        </a:prstGeom>
        <a:solidFill>
          <a:schemeClr val="accent3">
            <a:shade val="80000"/>
            <a:alpha val="50000"/>
            <a:hueOff val="26"/>
            <a:satOff val="8048"/>
            <a:lumOff val="5537"/>
            <a:alphaOff val="3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rgbClr val="BF7C63">
                  <a:lumMod val="75000"/>
                </a:srgbClr>
              </a:solidFill>
              <a:latin typeface="Arial"/>
              <a:ea typeface="+mn-ea"/>
              <a:cs typeface="+mn-cs"/>
            </a:rPr>
            <a:t>Investigator</a:t>
          </a:r>
        </a:p>
      </dsp:txBody>
      <dsp:txXfrm>
        <a:off x="1936278" y="214529"/>
        <a:ext cx="1035853" cy="10358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41FE0-0645-4A90-AC2A-428B42D3E6E1}">
      <dsp:nvSpPr>
        <dsp:cNvPr id="0" name=""/>
        <dsp:cNvSpPr/>
      </dsp:nvSpPr>
      <dsp:spPr>
        <a:xfrm>
          <a:off x="3787545" y="663603"/>
          <a:ext cx="2782091" cy="271536"/>
        </a:xfrm>
        <a:custGeom>
          <a:avLst/>
          <a:gdLst/>
          <a:ahLst/>
          <a:cxnLst/>
          <a:rect l="0" t="0" r="0" b="0"/>
          <a:pathLst>
            <a:path>
              <a:moveTo>
                <a:pt x="0" y="0"/>
              </a:moveTo>
              <a:lnTo>
                <a:pt x="0" y="132693"/>
              </a:lnTo>
              <a:lnTo>
                <a:pt x="2782091" y="132693"/>
              </a:lnTo>
              <a:lnTo>
                <a:pt x="2782091" y="27153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553C13-43C3-4DF2-83D8-FE77E37530E3}">
      <dsp:nvSpPr>
        <dsp:cNvPr id="0" name=""/>
        <dsp:cNvSpPr/>
      </dsp:nvSpPr>
      <dsp:spPr>
        <a:xfrm>
          <a:off x="3787545" y="663603"/>
          <a:ext cx="921214" cy="277685"/>
        </a:xfrm>
        <a:custGeom>
          <a:avLst/>
          <a:gdLst/>
          <a:ahLst/>
          <a:cxnLst/>
          <a:rect l="0" t="0" r="0" b="0"/>
          <a:pathLst>
            <a:path>
              <a:moveTo>
                <a:pt x="0" y="0"/>
              </a:moveTo>
              <a:lnTo>
                <a:pt x="0" y="138842"/>
              </a:lnTo>
              <a:lnTo>
                <a:pt x="921214" y="138842"/>
              </a:lnTo>
              <a:lnTo>
                <a:pt x="921214" y="27768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FF66F3-FCF3-4AC5-AB4B-815B50B25C64}">
      <dsp:nvSpPr>
        <dsp:cNvPr id="0" name=""/>
        <dsp:cNvSpPr/>
      </dsp:nvSpPr>
      <dsp:spPr>
        <a:xfrm>
          <a:off x="2866330" y="663603"/>
          <a:ext cx="921214" cy="277685"/>
        </a:xfrm>
        <a:custGeom>
          <a:avLst/>
          <a:gdLst/>
          <a:ahLst/>
          <a:cxnLst/>
          <a:rect l="0" t="0" r="0" b="0"/>
          <a:pathLst>
            <a:path>
              <a:moveTo>
                <a:pt x="921214" y="0"/>
              </a:moveTo>
              <a:lnTo>
                <a:pt x="921214" y="138842"/>
              </a:lnTo>
              <a:lnTo>
                <a:pt x="0" y="138842"/>
              </a:lnTo>
              <a:lnTo>
                <a:pt x="0" y="27768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4F808D-2F5A-42AB-83E8-C9A5DF7A4C25}">
      <dsp:nvSpPr>
        <dsp:cNvPr id="0" name=""/>
        <dsp:cNvSpPr/>
      </dsp:nvSpPr>
      <dsp:spPr>
        <a:xfrm>
          <a:off x="1023900" y="663603"/>
          <a:ext cx="2763644" cy="277685"/>
        </a:xfrm>
        <a:custGeom>
          <a:avLst/>
          <a:gdLst/>
          <a:ahLst/>
          <a:cxnLst/>
          <a:rect l="0" t="0" r="0" b="0"/>
          <a:pathLst>
            <a:path>
              <a:moveTo>
                <a:pt x="2763644" y="0"/>
              </a:moveTo>
              <a:lnTo>
                <a:pt x="2763644" y="138842"/>
              </a:lnTo>
              <a:lnTo>
                <a:pt x="0" y="138842"/>
              </a:lnTo>
              <a:lnTo>
                <a:pt x="0" y="27768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67CC28-6A2A-4AA9-B7FA-D1C2A0E00B1D}">
      <dsp:nvSpPr>
        <dsp:cNvPr id="0" name=""/>
        <dsp:cNvSpPr/>
      </dsp:nvSpPr>
      <dsp:spPr>
        <a:xfrm>
          <a:off x="263002" y="2447"/>
          <a:ext cx="7049085" cy="661155"/>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0"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 reaching a determination on responsibility, the Decision-Maker must serve impartially, including the avoidance of: </a:t>
          </a:r>
          <a:endParaRPr lang="en-US" sz="2000" b="0" kern="1200" dirty="0">
            <a:effectLst>
              <a:outerShdw blurRad="38100" dist="38100" dir="2700000" algn="tl">
                <a:srgbClr val="000000">
                  <a:alpha val="43137"/>
                </a:srgbClr>
              </a:outerShdw>
            </a:effectLst>
          </a:endParaRPr>
        </a:p>
      </dsp:txBody>
      <dsp:txXfrm>
        <a:off x="263002" y="2447"/>
        <a:ext cx="7049085" cy="661155"/>
      </dsp:txXfrm>
    </dsp:sp>
    <dsp:sp modelId="{1E96F1C8-F22C-484A-AC89-7186A2C21822}">
      <dsp:nvSpPr>
        <dsp:cNvPr id="0" name=""/>
        <dsp:cNvSpPr/>
      </dsp:nvSpPr>
      <dsp:spPr>
        <a:xfrm>
          <a:off x="241527" y="941289"/>
          <a:ext cx="1564744" cy="145934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t" anchorCtr="0">
          <a:noAutofit/>
        </a:bodyPr>
        <a:lstStyle/>
        <a:p>
          <a:pPr marL="0" lvl="0" indent="0" algn="ctr" defTabSz="711200">
            <a:lnSpc>
              <a:spcPct val="90000"/>
            </a:lnSpc>
            <a:spcBef>
              <a:spcPct val="0"/>
            </a:spcBef>
            <a:spcAft>
              <a:spcPct val="35000"/>
            </a:spcAft>
            <a:buNone/>
          </a:pPr>
          <a:endParaRPr lang="en-US" sz="160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US" sz="2000" kern="1200" dirty="0">
              <a:latin typeface="Arial" panose="020B0604020202020204" pitchFamily="34" charset="0"/>
              <a:ea typeface="+mn-ea"/>
              <a:cs typeface="Arial" panose="020B0604020202020204" pitchFamily="34" charset="0"/>
            </a:rPr>
            <a:t>1.</a:t>
          </a:r>
        </a:p>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Prejudgment of the facts at issue; </a:t>
          </a:r>
        </a:p>
      </dsp:txBody>
      <dsp:txXfrm>
        <a:off x="241527" y="941289"/>
        <a:ext cx="1564744" cy="1459343"/>
      </dsp:txXfrm>
    </dsp:sp>
    <dsp:sp modelId="{327F9E68-A73C-4F76-8CC0-B69D39E87891}">
      <dsp:nvSpPr>
        <dsp:cNvPr id="0" name=""/>
        <dsp:cNvSpPr/>
      </dsp:nvSpPr>
      <dsp:spPr>
        <a:xfrm>
          <a:off x="2083957" y="941289"/>
          <a:ext cx="1564744" cy="1180414"/>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t" anchorCtr="0">
          <a:noAutofit/>
        </a:bodyPr>
        <a:lstStyle/>
        <a:p>
          <a:pPr marL="0" lvl="0" indent="0" algn="ctr" defTabSz="711200">
            <a:lnSpc>
              <a:spcPct val="90000"/>
            </a:lnSpc>
            <a:spcBef>
              <a:spcPct val="0"/>
            </a:spcBef>
            <a:spcAft>
              <a:spcPct val="35000"/>
            </a:spcAft>
            <a:buNone/>
          </a:pPr>
          <a:endParaRPr lang="en-US" sz="160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US" sz="2000" kern="1200" dirty="0">
              <a:latin typeface="Arial" panose="020B0604020202020204" pitchFamily="34" charset="0"/>
              <a:ea typeface="+mn-ea"/>
              <a:cs typeface="Arial" panose="020B0604020202020204" pitchFamily="34" charset="0"/>
            </a:rPr>
            <a:t>2.</a:t>
          </a:r>
        </a:p>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Bias to either party; </a:t>
          </a:r>
        </a:p>
      </dsp:txBody>
      <dsp:txXfrm>
        <a:off x="2083957" y="941289"/>
        <a:ext cx="1564744" cy="1180414"/>
      </dsp:txXfrm>
    </dsp:sp>
    <dsp:sp modelId="{CA1A2F46-F498-4F1A-A8F5-ACAD20022F2E}">
      <dsp:nvSpPr>
        <dsp:cNvPr id="0" name=""/>
        <dsp:cNvSpPr/>
      </dsp:nvSpPr>
      <dsp:spPr>
        <a:xfrm>
          <a:off x="3926387" y="941289"/>
          <a:ext cx="1564744" cy="2205285"/>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t" anchorCtr="0">
          <a:noAutofit/>
        </a:bodyPr>
        <a:lstStyle/>
        <a:p>
          <a:pPr marL="0" lvl="0" indent="0" algn="ctr" defTabSz="711200">
            <a:lnSpc>
              <a:spcPct val="90000"/>
            </a:lnSpc>
            <a:spcBef>
              <a:spcPct val="0"/>
            </a:spcBef>
            <a:spcAft>
              <a:spcPct val="35000"/>
            </a:spcAft>
            <a:buNone/>
          </a:pPr>
          <a:endParaRPr lang="en-US" sz="1600" kern="120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US" sz="2000" kern="1200">
              <a:latin typeface="Arial" panose="020B0604020202020204" pitchFamily="34" charset="0"/>
              <a:ea typeface="+mn-ea"/>
              <a:cs typeface="Arial" panose="020B0604020202020204" pitchFamily="34" charset="0"/>
            </a:rPr>
            <a:t>3.</a:t>
          </a:r>
        </a:p>
        <a:p>
          <a:pPr marL="0" lvl="0" indent="0" algn="ctr"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Credibility determinations based on a party’s status as the complainant, respondent, or witness; and</a:t>
          </a:r>
          <a:endParaRPr lang="en-US" sz="1600" kern="1200" dirty="0">
            <a:latin typeface="Arial" panose="020B0604020202020204" pitchFamily="34" charset="0"/>
            <a:cs typeface="Arial" panose="020B0604020202020204" pitchFamily="34" charset="0"/>
          </a:endParaRPr>
        </a:p>
      </dsp:txBody>
      <dsp:txXfrm>
        <a:off x="3926387" y="941289"/>
        <a:ext cx="1564744" cy="2205285"/>
      </dsp:txXfrm>
    </dsp:sp>
    <dsp:sp modelId="{63678C81-9F7B-4657-88D4-E0E4CDCDF1E7}">
      <dsp:nvSpPr>
        <dsp:cNvPr id="0" name=""/>
        <dsp:cNvSpPr/>
      </dsp:nvSpPr>
      <dsp:spPr>
        <a:xfrm>
          <a:off x="5787263" y="935140"/>
          <a:ext cx="1564744" cy="1049677"/>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t" anchorCtr="0">
          <a:noAutofit/>
        </a:bodyPr>
        <a:lstStyle/>
        <a:p>
          <a:pPr marL="0" lvl="0" indent="0" algn="ctr" defTabSz="800100">
            <a:lnSpc>
              <a:spcPct val="90000"/>
            </a:lnSpc>
            <a:spcBef>
              <a:spcPct val="0"/>
            </a:spcBef>
            <a:spcAft>
              <a:spcPct val="35000"/>
            </a:spcAft>
            <a:buNone/>
          </a:pPr>
          <a:endParaRPr lang="en-US" sz="180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4.</a:t>
          </a:r>
        </a:p>
        <a:p>
          <a:pPr marL="0" lvl="0" indent="0" algn="ctr" defTabSz="8001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Stereotypes. </a:t>
          </a:r>
        </a:p>
      </dsp:txBody>
      <dsp:txXfrm>
        <a:off x="5787263" y="935140"/>
        <a:ext cx="1564744" cy="1049677"/>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257b8a338c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257b8a338c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2174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1086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8084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1224c8d5b8b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1224c8d5b8b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854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9278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2304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6379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7641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432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5380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1028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8149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9290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980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1641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8778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9515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0838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5812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0633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3174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3892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6068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3911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68471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41635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74629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44267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9342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1224c8d5b8b_1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1224c8d5b8b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79517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8089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08459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1781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06500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357755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61575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602529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4767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61261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94079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1019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34389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478927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786446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711126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24183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27235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656619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1224c8d5b8b_1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1224c8d5b8b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67875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83270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48482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4180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95570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72904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76171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44495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08996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06456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88912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11275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84856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224c8d5b8b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224c8d5b8b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976358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1224c8d5b8b_1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1224c8d5b8b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790659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84646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11356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1224c8d5b8b_1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1224c8d5b8b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36590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8"/>
        <p:cNvGrpSpPr/>
        <p:nvPr/>
      </p:nvGrpSpPr>
      <p:grpSpPr>
        <a:xfrm>
          <a:off x="0" y="0"/>
          <a:ext cx="0" cy="0"/>
          <a:chOff x="0" y="0"/>
          <a:chExt cx="0" cy="0"/>
        </a:xfrm>
      </p:grpSpPr>
      <p:sp>
        <p:nvSpPr>
          <p:cNvPr id="1349" name="Google Shape;1349;g1257b8a338c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0" name="Google Shape;1350;g1257b8a338c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675025" y="1594776"/>
            <a:ext cx="4000800" cy="1619700"/>
          </a:xfrm>
          <a:prstGeom prst="rect">
            <a:avLst/>
          </a:prstGeom>
        </p:spPr>
        <p:txBody>
          <a:bodyPr spcFirstLastPara="1" wrap="square" lIns="0" tIns="0" rIns="0" bIns="0" anchor="t" anchorCtr="0">
            <a:noAutofit/>
          </a:bodyPr>
          <a:lstStyle>
            <a:lvl1pPr lvl="0">
              <a:lnSpc>
                <a:spcPct val="80000"/>
              </a:lnSpc>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823871" y="3450537"/>
            <a:ext cx="3599400" cy="2667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2800"/>
              <a:buNone/>
              <a:defRPr>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txBox="1">
            <a:spLocks noGrp="1"/>
          </p:cNvSpPr>
          <p:nvPr>
            <p:ph type="title"/>
          </p:nvPr>
        </p:nvSpPr>
        <p:spPr>
          <a:xfrm>
            <a:off x="1756194" y="2652251"/>
            <a:ext cx="5762100" cy="520500"/>
          </a:xfrm>
          <a:prstGeom prst="rect">
            <a:avLst/>
          </a:prstGeom>
        </p:spPr>
        <p:txBody>
          <a:bodyPr spcFirstLastPara="1" wrap="square" lIns="0" tIns="0" rIns="0" bIns="0" anchor="t" anchorCtr="0">
            <a:noAutofit/>
          </a:bodyPr>
          <a:lstStyle>
            <a:lvl1pPr lvl="0" algn="ctr">
              <a:spcBef>
                <a:spcPts val="0"/>
              </a:spcBef>
              <a:spcAft>
                <a:spcPts val="0"/>
              </a:spcAft>
              <a:buSzPts val="3600"/>
              <a:buNone/>
              <a:defRPr sz="3600">
                <a:latin typeface="Poppins Black"/>
                <a:ea typeface="Poppins Black"/>
                <a:cs typeface="Poppins Black"/>
                <a:sym typeface="Poppins Black"/>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4187694" y="1513701"/>
            <a:ext cx="899100" cy="6834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4500">
                <a:solidFill>
                  <a:schemeClr val="lt1"/>
                </a:solidFill>
                <a:latin typeface="Poppins"/>
                <a:ea typeface="Poppins"/>
                <a:cs typeface="Poppins"/>
                <a:sym typeface="Poppins"/>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6" name="Google Shape;16;p3"/>
          <p:cNvSpPr txBox="1">
            <a:spLocks noGrp="1"/>
          </p:cNvSpPr>
          <p:nvPr>
            <p:ph type="subTitle" idx="1"/>
          </p:nvPr>
        </p:nvSpPr>
        <p:spPr>
          <a:xfrm>
            <a:off x="1756944" y="3429849"/>
            <a:ext cx="5760600" cy="3078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1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body" idx="1"/>
          </p:nvPr>
        </p:nvSpPr>
        <p:spPr>
          <a:xfrm>
            <a:off x="1024200" y="1255375"/>
            <a:ext cx="7095600" cy="525300"/>
          </a:xfrm>
          <a:prstGeom prst="rect">
            <a:avLst/>
          </a:prstGeom>
        </p:spPr>
        <p:txBody>
          <a:bodyPr spcFirstLastPara="1" wrap="square" lIns="0" tIns="0" rIns="0" bIns="0" anchor="t" anchorCtr="0">
            <a:noAutofit/>
          </a:bodyPr>
          <a:lstStyle>
            <a:lvl1pPr marL="457200" lvl="0" indent="-330200">
              <a:spcBef>
                <a:spcPts val="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20" name="Google Shape;20;p4"/>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5"/>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 name="Google Shape;24;p5"/>
          <p:cNvSpPr txBox="1">
            <a:spLocks noGrp="1"/>
          </p:cNvSpPr>
          <p:nvPr>
            <p:ph type="subTitle" idx="1"/>
          </p:nvPr>
        </p:nvSpPr>
        <p:spPr>
          <a:xfrm>
            <a:off x="1304969" y="2774750"/>
            <a:ext cx="2837700" cy="10812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a:endParaRPr/>
          </a:p>
        </p:txBody>
      </p:sp>
      <p:sp>
        <p:nvSpPr>
          <p:cNvPr id="25" name="Google Shape;25;p5"/>
          <p:cNvSpPr txBox="1">
            <a:spLocks noGrp="1"/>
          </p:cNvSpPr>
          <p:nvPr>
            <p:ph type="subTitle" idx="2"/>
          </p:nvPr>
        </p:nvSpPr>
        <p:spPr>
          <a:xfrm>
            <a:off x="1303763" y="2357225"/>
            <a:ext cx="2840100" cy="340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6"/>
              </a:buClr>
              <a:buSzPts val="2100"/>
              <a:buFont typeface="Barlow"/>
              <a:buNone/>
              <a:defRPr sz="2100" b="1">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9pPr>
          </a:lstStyle>
          <a:p>
            <a:endParaRPr/>
          </a:p>
        </p:txBody>
      </p:sp>
      <p:sp>
        <p:nvSpPr>
          <p:cNvPr id="26" name="Google Shape;26;p5"/>
          <p:cNvSpPr txBox="1">
            <a:spLocks noGrp="1"/>
          </p:cNvSpPr>
          <p:nvPr>
            <p:ph type="subTitle" idx="3"/>
          </p:nvPr>
        </p:nvSpPr>
        <p:spPr>
          <a:xfrm>
            <a:off x="5001344" y="2773680"/>
            <a:ext cx="2837700" cy="10812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a:endParaRPr/>
          </a:p>
        </p:txBody>
      </p:sp>
      <p:sp>
        <p:nvSpPr>
          <p:cNvPr id="27" name="Google Shape;27;p5"/>
          <p:cNvSpPr txBox="1">
            <a:spLocks noGrp="1"/>
          </p:cNvSpPr>
          <p:nvPr>
            <p:ph type="subTitle" idx="4"/>
          </p:nvPr>
        </p:nvSpPr>
        <p:spPr>
          <a:xfrm>
            <a:off x="5000138" y="2353056"/>
            <a:ext cx="2840100" cy="340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6"/>
              </a:buClr>
              <a:buSzPts val="2100"/>
              <a:buFont typeface="Barlow"/>
              <a:buNone/>
              <a:defRPr sz="2100" b="1">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6"/>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7"/>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4" name="Google Shape;34;p7"/>
          <p:cNvSpPr txBox="1">
            <a:spLocks noGrp="1"/>
          </p:cNvSpPr>
          <p:nvPr>
            <p:ph type="subTitle" idx="1"/>
          </p:nvPr>
        </p:nvSpPr>
        <p:spPr>
          <a:xfrm>
            <a:off x="1672800" y="1468225"/>
            <a:ext cx="5798400" cy="23832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dk1"/>
              </a:buClr>
              <a:buSzPts val="1600"/>
              <a:buChar char="●"/>
              <a:defRPr>
                <a:solidFill>
                  <a:srgbClr val="242424"/>
                </a:solidFill>
              </a:defRPr>
            </a:lvl1pPr>
            <a:lvl2pPr lvl="1" rtl="0">
              <a:lnSpc>
                <a:spcPct val="100000"/>
              </a:lnSpc>
              <a:spcBef>
                <a:spcPts val="0"/>
              </a:spcBef>
              <a:spcAft>
                <a:spcPts val="0"/>
              </a:spcAft>
              <a:buClr>
                <a:schemeClr val="dk1"/>
              </a:buClr>
              <a:buSzPts val="1600"/>
              <a:buChar char="○"/>
              <a:defRPr sz="1600">
                <a:solidFill>
                  <a:schemeClr val="dk1"/>
                </a:solidFill>
              </a:defRPr>
            </a:lvl2pPr>
            <a:lvl3pPr lvl="2" rtl="0">
              <a:lnSpc>
                <a:spcPct val="100000"/>
              </a:lnSpc>
              <a:spcBef>
                <a:spcPts val="0"/>
              </a:spcBef>
              <a:spcAft>
                <a:spcPts val="0"/>
              </a:spcAft>
              <a:buClr>
                <a:schemeClr val="dk1"/>
              </a:buClr>
              <a:buSzPts val="1600"/>
              <a:buChar char="■"/>
              <a:defRPr sz="1600">
                <a:solidFill>
                  <a:schemeClr val="dk1"/>
                </a:solidFill>
              </a:defRPr>
            </a:lvl3pPr>
            <a:lvl4pPr lvl="3" rtl="0">
              <a:lnSpc>
                <a:spcPct val="100000"/>
              </a:lnSpc>
              <a:spcBef>
                <a:spcPts val="0"/>
              </a:spcBef>
              <a:spcAft>
                <a:spcPts val="0"/>
              </a:spcAft>
              <a:buClr>
                <a:schemeClr val="dk1"/>
              </a:buClr>
              <a:buSzPts val="1600"/>
              <a:buChar char="●"/>
              <a:defRPr sz="1600">
                <a:solidFill>
                  <a:schemeClr val="dk1"/>
                </a:solidFill>
              </a:defRPr>
            </a:lvl4pPr>
            <a:lvl5pPr lvl="4" rtl="0">
              <a:lnSpc>
                <a:spcPct val="100000"/>
              </a:lnSpc>
              <a:spcBef>
                <a:spcPts val="0"/>
              </a:spcBef>
              <a:spcAft>
                <a:spcPts val="0"/>
              </a:spcAft>
              <a:buClr>
                <a:schemeClr val="dk1"/>
              </a:buClr>
              <a:buSzPts val="1600"/>
              <a:buChar char="○"/>
              <a:defRPr sz="1600">
                <a:solidFill>
                  <a:schemeClr val="dk1"/>
                </a:solidFill>
              </a:defRPr>
            </a:lvl5pPr>
            <a:lvl6pPr lvl="5" rtl="0">
              <a:lnSpc>
                <a:spcPct val="100000"/>
              </a:lnSpc>
              <a:spcBef>
                <a:spcPts val="0"/>
              </a:spcBef>
              <a:spcAft>
                <a:spcPts val="0"/>
              </a:spcAft>
              <a:buClr>
                <a:schemeClr val="dk1"/>
              </a:buClr>
              <a:buSzPts val="1600"/>
              <a:buChar char="■"/>
              <a:defRPr sz="1600">
                <a:solidFill>
                  <a:schemeClr val="dk1"/>
                </a:solidFill>
              </a:defRPr>
            </a:lvl6pPr>
            <a:lvl7pPr lvl="6" rtl="0">
              <a:lnSpc>
                <a:spcPct val="100000"/>
              </a:lnSpc>
              <a:spcBef>
                <a:spcPts val="0"/>
              </a:spcBef>
              <a:spcAft>
                <a:spcPts val="0"/>
              </a:spcAft>
              <a:buClr>
                <a:schemeClr val="dk1"/>
              </a:buClr>
              <a:buSzPts val="1600"/>
              <a:buChar char="●"/>
              <a:defRPr sz="1600">
                <a:solidFill>
                  <a:schemeClr val="dk1"/>
                </a:solidFill>
              </a:defRPr>
            </a:lvl7pPr>
            <a:lvl8pPr lvl="7" rtl="0">
              <a:lnSpc>
                <a:spcPct val="100000"/>
              </a:lnSpc>
              <a:spcBef>
                <a:spcPts val="0"/>
              </a:spcBef>
              <a:spcAft>
                <a:spcPts val="0"/>
              </a:spcAft>
              <a:buClr>
                <a:schemeClr val="dk1"/>
              </a:buClr>
              <a:buSzPts val="1600"/>
              <a:buChar char="○"/>
              <a:defRPr sz="1600">
                <a:solidFill>
                  <a:schemeClr val="dk1"/>
                </a:solidFill>
              </a:defRPr>
            </a:lvl8pPr>
            <a:lvl9pPr lvl="8" rtl="0">
              <a:lnSpc>
                <a:spcPct val="100000"/>
              </a:lnSpc>
              <a:spcBef>
                <a:spcPts val="0"/>
              </a:spcBef>
              <a:spcAft>
                <a:spcPts val="0"/>
              </a:spcAft>
              <a:buClr>
                <a:schemeClr val="dk1"/>
              </a:buClr>
              <a:buSzPts val="1600"/>
              <a:buChar char="■"/>
              <a:defRPr sz="1600">
                <a:solidFill>
                  <a:schemeClr val="dk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5"/>
        <p:cNvGrpSpPr/>
        <p:nvPr/>
      </p:nvGrpSpPr>
      <p:grpSpPr>
        <a:xfrm>
          <a:off x="0" y="0"/>
          <a:ext cx="0" cy="0"/>
          <a:chOff x="0" y="0"/>
          <a:chExt cx="0" cy="0"/>
        </a:xfrm>
      </p:grpSpPr>
      <p:sp>
        <p:nvSpPr>
          <p:cNvPr id="36" name="Google Shape;36;p8"/>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8"/>
          <p:cNvSpPr txBox="1">
            <a:spLocks noGrp="1"/>
          </p:cNvSpPr>
          <p:nvPr>
            <p:ph type="title"/>
          </p:nvPr>
        </p:nvSpPr>
        <p:spPr>
          <a:xfrm>
            <a:off x="3475088" y="1764575"/>
            <a:ext cx="4758300" cy="1431900"/>
          </a:xfrm>
          <a:prstGeom prst="rect">
            <a:avLst/>
          </a:prstGeom>
        </p:spPr>
        <p:txBody>
          <a:bodyPr spcFirstLastPara="1" wrap="square" lIns="0" tIns="0" rIns="0" bIns="0" anchor="t" anchorCtr="0">
            <a:noAutofit/>
          </a:bodyPr>
          <a:lstStyle>
            <a:lvl1pPr lvl="0" algn="r">
              <a:lnSpc>
                <a:spcPct val="80000"/>
              </a:lnSpc>
              <a:spcBef>
                <a:spcPts val="0"/>
              </a:spcBef>
              <a:spcAft>
                <a:spcPts val="0"/>
              </a:spcAft>
              <a:buSzPts val="4800"/>
              <a:buNone/>
              <a:defRPr sz="5700">
                <a:latin typeface="Poppins Black"/>
                <a:ea typeface="Poppins Black"/>
                <a:cs typeface="Poppins Black"/>
                <a:sym typeface="Poppins Black"/>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8"/>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49"/>
        <p:cNvGrpSpPr/>
        <p:nvPr/>
      </p:nvGrpSpPr>
      <p:grpSpPr>
        <a:xfrm>
          <a:off x="0" y="0"/>
          <a:ext cx="0" cy="0"/>
          <a:chOff x="0" y="0"/>
          <a:chExt cx="0" cy="0"/>
        </a:xfrm>
      </p:grpSpPr>
      <p:sp>
        <p:nvSpPr>
          <p:cNvPr id="50" name="Google Shape;50;p13"/>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3"/>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subTitle" idx="1"/>
          </p:nvPr>
        </p:nvSpPr>
        <p:spPr>
          <a:xfrm>
            <a:off x="1123764" y="2340864"/>
            <a:ext cx="3276000" cy="4869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a:endParaRPr/>
          </a:p>
        </p:txBody>
      </p:sp>
      <p:sp>
        <p:nvSpPr>
          <p:cNvPr id="53" name="Google Shape;53;p13"/>
          <p:cNvSpPr txBox="1">
            <a:spLocks noGrp="1"/>
          </p:cNvSpPr>
          <p:nvPr>
            <p:ph type="subTitle" idx="2"/>
          </p:nvPr>
        </p:nvSpPr>
        <p:spPr>
          <a:xfrm>
            <a:off x="1122379" y="2002536"/>
            <a:ext cx="3278700" cy="340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6"/>
              </a:buClr>
              <a:buSzPts val="2100"/>
              <a:buFont typeface="Barlow"/>
              <a:buNone/>
              <a:defRPr sz="2100" b="1">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9pPr>
          </a:lstStyle>
          <a:p>
            <a:endParaRPr/>
          </a:p>
        </p:txBody>
      </p:sp>
      <p:sp>
        <p:nvSpPr>
          <p:cNvPr id="54" name="Google Shape;54;p13"/>
          <p:cNvSpPr txBox="1">
            <a:spLocks noGrp="1"/>
          </p:cNvSpPr>
          <p:nvPr>
            <p:ph type="title" idx="3" hasCustomPrompt="1"/>
          </p:nvPr>
        </p:nvSpPr>
        <p:spPr>
          <a:xfrm>
            <a:off x="2497294" y="1553462"/>
            <a:ext cx="528600" cy="2862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2200">
                <a:solidFill>
                  <a:schemeClr val="lt1"/>
                </a:solidFill>
                <a:latin typeface="Poppins"/>
                <a:ea typeface="Poppins"/>
                <a:cs typeface="Poppins"/>
                <a:sym typeface="Poppins"/>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5" name="Google Shape;55;p13"/>
          <p:cNvSpPr txBox="1">
            <a:spLocks noGrp="1"/>
          </p:cNvSpPr>
          <p:nvPr>
            <p:ph type="subTitle" idx="4"/>
          </p:nvPr>
        </p:nvSpPr>
        <p:spPr>
          <a:xfrm>
            <a:off x="1121686" y="4032504"/>
            <a:ext cx="3279900" cy="4869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a:endParaRPr/>
          </a:p>
        </p:txBody>
      </p:sp>
      <p:sp>
        <p:nvSpPr>
          <p:cNvPr id="56" name="Google Shape;56;p13"/>
          <p:cNvSpPr txBox="1">
            <a:spLocks noGrp="1"/>
          </p:cNvSpPr>
          <p:nvPr>
            <p:ph type="subTitle" idx="5"/>
          </p:nvPr>
        </p:nvSpPr>
        <p:spPr>
          <a:xfrm>
            <a:off x="1120301" y="3694176"/>
            <a:ext cx="3282600" cy="340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6"/>
              </a:buClr>
              <a:buSzPts val="2100"/>
              <a:buFont typeface="Barlow"/>
              <a:buNone/>
              <a:defRPr sz="2100" b="1">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9pPr>
          </a:lstStyle>
          <a:p>
            <a:endParaRPr/>
          </a:p>
        </p:txBody>
      </p:sp>
      <p:sp>
        <p:nvSpPr>
          <p:cNvPr id="57" name="Google Shape;57;p13"/>
          <p:cNvSpPr txBox="1">
            <a:spLocks noGrp="1"/>
          </p:cNvSpPr>
          <p:nvPr>
            <p:ph type="title" idx="6" hasCustomPrompt="1"/>
          </p:nvPr>
        </p:nvSpPr>
        <p:spPr>
          <a:xfrm>
            <a:off x="2497294" y="3246120"/>
            <a:ext cx="528600" cy="2862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2200">
                <a:solidFill>
                  <a:schemeClr val="lt1"/>
                </a:solidFill>
                <a:latin typeface="Poppins"/>
                <a:ea typeface="Poppins"/>
                <a:cs typeface="Poppins"/>
                <a:sym typeface="Poppins"/>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8" name="Google Shape;58;p13"/>
          <p:cNvSpPr txBox="1">
            <a:spLocks noGrp="1"/>
          </p:cNvSpPr>
          <p:nvPr>
            <p:ph type="subTitle" idx="7"/>
          </p:nvPr>
        </p:nvSpPr>
        <p:spPr>
          <a:xfrm>
            <a:off x="4961923" y="2344488"/>
            <a:ext cx="3279900" cy="4869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a:endParaRPr/>
          </a:p>
        </p:txBody>
      </p:sp>
      <p:sp>
        <p:nvSpPr>
          <p:cNvPr id="59" name="Google Shape;59;p13"/>
          <p:cNvSpPr txBox="1">
            <a:spLocks noGrp="1"/>
          </p:cNvSpPr>
          <p:nvPr>
            <p:ph type="subTitle" idx="8"/>
          </p:nvPr>
        </p:nvSpPr>
        <p:spPr>
          <a:xfrm>
            <a:off x="4960556" y="2003163"/>
            <a:ext cx="3282600" cy="340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6"/>
              </a:buClr>
              <a:buSzPts val="2100"/>
              <a:buFont typeface="Barlow"/>
              <a:buNone/>
              <a:defRPr sz="2100" b="1">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9pPr>
          </a:lstStyle>
          <a:p>
            <a:endParaRPr/>
          </a:p>
        </p:txBody>
      </p:sp>
      <p:sp>
        <p:nvSpPr>
          <p:cNvPr id="60" name="Google Shape;60;p13"/>
          <p:cNvSpPr txBox="1">
            <a:spLocks noGrp="1"/>
          </p:cNvSpPr>
          <p:nvPr>
            <p:ph type="title" idx="9" hasCustomPrompt="1"/>
          </p:nvPr>
        </p:nvSpPr>
        <p:spPr>
          <a:xfrm>
            <a:off x="6303824" y="1553462"/>
            <a:ext cx="595800" cy="2862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2200">
                <a:solidFill>
                  <a:schemeClr val="lt1"/>
                </a:solidFill>
                <a:latin typeface="Poppins"/>
                <a:ea typeface="Poppins"/>
                <a:cs typeface="Poppins"/>
                <a:sym typeface="Poppins"/>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1" name="Google Shape;61;p13"/>
          <p:cNvSpPr txBox="1">
            <a:spLocks noGrp="1"/>
          </p:cNvSpPr>
          <p:nvPr>
            <p:ph type="subTitle" idx="13"/>
          </p:nvPr>
        </p:nvSpPr>
        <p:spPr>
          <a:xfrm>
            <a:off x="4961923" y="4035463"/>
            <a:ext cx="3279900" cy="4869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a:endParaRPr/>
          </a:p>
        </p:txBody>
      </p:sp>
      <p:sp>
        <p:nvSpPr>
          <p:cNvPr id="62" name="Google Shape;62;p13"/>
          <p:cNvSpPr txBox="1">
            <a:spLocks noGrp="1"/>
          </p:cNvSpPr>
          <p:nvPr>
            <p:ph type="subTitle" idx="14"/>
          </p:nvPr>
        </p:nvSpPr>
        <p:spPr>
          <a:xfrm>
            <a:off x="4960556" y="3694138"/>
            <a:ext cx="3282600" cy="340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6"/>
              </a:buClr>
              <a:buSzPts val="2100"/>
              <a:buFont typeface="Barlow"/>
              <a:buNone/>
              <a:defRPr sz="2100" b="1">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sz="2100" b="1">
                <a:solidFill>
                  <a:schemeClr val="accent6"/>
                </a:solidFill>
                <a:latin typeface="Barlow"/>
                <a:ea typeface="Barlow"/>
                <a:cs typeface="Barlow"/>
                <a:sym typeface="Barlow"/>
              </a:defRPr>
            </a:lvl9pPr>
          </a:lstStyle>
          <a:p>
            <a:endParaRPr/>
          </a:p>
        </p:txBody>
      </p:sp>
      <p:sp>
        <p:nvSpPr>
          <p:cNvPr id="63" name="Google Shape;63;p13"/>
          <p:cNvSpPr txBox="1">
            <a:spLocks noGrp="1"/>
          </p:cNvSpPr>
          <p:nvPr>
            <p:ph type="title" idx="15" hasCustomPrompt="1"/>
          </p:nvPr>
        </p:nvSpPr>
        <p:spPr>
          <a:xfrm>
            <a:off x="6303824" y="3244437"/>
            <a:ext cx="595800" cy="2862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2200">
                <a:solidFill>
                  <a:schemeClr val="lt1"/>
                </a:solidFill>
                <a:latin typeface="Poppins"/>
                <a:ea typeface="Poppins"/>
                <a:cs typeface="Poppins"/>
                <a:sym typeface="Poppins"/>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163"/>
        <p:cNvGrpSpPr/>
        <p:nvPr/>
      </p:nvGrpSpPr>
      <p:grpSpPr>
        <a:xfrm>
          <a:off x="0" y="0"/>
          <a:ext cx="0" cy="0"/>
          <a:chOff x="0" y="0"/>
          <a:chExt cx="0" cy="0"/>
        </a:xfrm>
      </p:grpSpPr>
      <p:sp>
        <p:nvSpPr>
          <p:cNvPr id="164" name="Google Shape;164;p28"/>
          <p:cNvSpPr/>
          <p:nvPr/>
        </p:nvSpPr>
        <p:spPr>
          <a:xfrm>
            <a:off x="247800" y="247800"/>
            <a:ext cx="8648400" cy="4647900"/>
          </a:xfrm>
          <a:prstGeom prst="roundRect">
            <a:avLst>
              <a:gd name="adj" fmla="val 3379"/>
            </a:avLst>
          </a:prstGeom>
          <a:solidFill>
            <a:schemeClr val="lt1"/>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56"/>
        <p:cNvGrpSpPr/>
        <p:nvPr/>
      </p:nvGrpSpPr>
      <p:grpSpPr>
        <a:xfrm>
          <a:off x="0" y="0"/>
          <a:ext cx="0" cy="0"/>
          <a:chOff x="0" y="0"/>
          <a:chExt cx="0" cy="0"/>
        </a:xfrm>
      </p:grpSpPr>
      <p:sp>
        <p:nvSpPr>
          <p:cNvPr id="157" name="Google Shape;157;p26"/>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6"/>
          <p:cNvSpPr txBox="1">
            <a:spLocks noGrp="1"/>
          </p:cNvSpPr>
          <p:nvPr>
            <p:ph type="title"/>
          </p:nvPr>
        </p:nvSpPr>
        <p:spPr>
          <a:xfrm>
            <a:off x="1175575" y="705550"/>
            <a:ext cx="4425000" cy="10230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2800"/>
              <a:buNone/>
              <a:defRPr sz="6400">
                <a:latin typeface="Poppins Black"/>
                <a:ea typeface="Poppins Black"/>
                <a:cs typeface="Poppins Black"/>
                <a:sym typeface="Poppins Black"/>
              </a:defRPr>
            </a:lvl1pPr>
            <a:lvl2pPr lvl="1" rtl="0">
              <a:spcBef>
                <a:spcPts val="0"/>
              </a:spcBef>
              <a:spcAft>
                <a:spcPts val="0"/>
              </a:spcAft>
              <a:buSzPts val="2800"/>
              <a:buFont typeface="Francois One"/>
              <a:buNone/>
              <a:defRPr>
                <a:latin typeface="Francois One"/>
                <a:ea typeface="Francois One"/>
                <a:cs typeface="Francois One"/>
                <a:sym typeface="Francois One"/>
              </a:defRPr>
            </a:lvl2pPr>
            <a:lvl3pPr lvl="2" rtl="0">
              <a:spcBef>
                <a:spcPts val="0"/>
              </a:spcBef>
              <a:spcAft>
                <a:spcPts val="0"/>
              </a:spcAft>
              <a:buSzPts val="2800"/>
              <a:buFont typeface="Francois One"/>
              <a:buNone/>
              <a:defRPr>
                <a:latin typeface="Francois One"/>
                <a:ea typeface="Francois One"/>
                <a:cs typeface="Francois One"/>
                <a:sym typeface="Francois One"/>
              </a:defRPr>
            </a:lvl3pPr>
            <a:lvl4pPr lvl="3" rtl="0">
              <a:spcBef>
                <a:spcPts val="0"/>
              </a:spcBef>
              <a:spcAft>
                <a:spcPts val="0"/>
              </a:spcAft>
              <a:buSzPts val="2800"/>
              <a:buFont typeface="Francois One"/>
              <a:buNone/>
              <a:defRPr>
                <a:latin typeface="Francois One"/>
                <a:ea typeface="Francois One"/>
                <a:cs typeface="Francois One"/>
                <a:sym typeface="Francois One"/>
              </a:defRPr>
            </a:lvl4pPr>
            <a:lvl5pPr lvl="4" rtl="0">
              <a:spcBef>
                <a:spcPts val="0"/>
              </a:spcBef>
              <a:spcAft>
                <a:spcPts val="0"/>
              </a:spcAft>
              <a:buSzPts val="2800"/>
              <a:buFont typeface="Francois One"/>
              <a:buNone/>
              <a:defRPr>
                <a:latin typeface="Francois One"/>
                <a:ea typeface="Francois One"/>
                <a:cs typeface="Francois One"/>
                <a:sym typeface="Francois One"/>
              </a:defRPr>
            </a:lvl5pPr>
            <a:lvl6pPr lvl="5" rtl="0">
              <a:spcBef>
                <a:spcPts val="0"/>
              </a:spcBef>
              <a:spcAft>
                <a:spcPts val="0"/>
              </a:spcAft>
              <a:buSzPts val="2800"/>
              <a:buFont typeface="Francois One"/>
              <a:buNone/>
              <a:defRPr>
                <a:latin typeface="Francois One"/>
                <a:ea typeface="Francois One"/>
                <a:cs typeface="Francois One"/>
                <a:sym typeface="Francois One"/>
              </a:defRPr>
            </a:lvl6pPr>
            <a:lvl7pPr lvl="6" rtl="0">
              <a:spcBef>
                <a:spcPts val="0"/>
              </a:spcBef>
              <a:spcAft>
                <a:spcPts val="0"/>
              </a:spcAft>
              <a:buSzPts val="2800"/>
              <a:buFont typeface="Francois One"/>
              <a:buNone/>
              <a:defRPr>
                <a:latin typeface="Francois One"/>
                <a:ea typeface="Francois One"/>
                <a:cs typeface="Francois One"/>
                <a:sym typeface="Francois One"/>
              </a:defRPr>
            </a:lvl7pPr>
            <a:lvl8pPr lvl="7" rtl="0">
              <a:spcBef>
                <a:spcPts val="0"/>
              </a:spcBef>
              <a:spcAft>
                <a:spcPts val="0"/>
              </a:spcAft>
              <a:buSzPts val="2800"/>
              <a:buFont typeface="Francois One"/>
              <a:buNone/>
              <a:defRPr>
                <a:latin typeface="Francois One"/>
                <a:ea typeface="Francois One"/>
                <a:cs typeface="Francois One"/>
                <a:sym typeface="Francois One"/>
              </a:defRPr>
            </a:lvl8pPr>
            <a:lvl9pPr lvl="8" rtl="0">
              <a:spcBef>
                <a:spcPts val="0"/>
              </a:spcBef>
              <a:spcAft>
                <a:spcPts val="0"/>
              </a:spcAft>
              <a:buSzPts val="2800"/>
              <a:buFont typeface="Francois One"/>
              <a:buNone/>
              <a:defRPr>
                <a:latin typeface="Francois One"/>
                <a:ea typeface="Francois One"/>
                <a:cs typeface="Francois One"/>
                <a:sym typeface="Francois One"/>
              </a:defRPr>
            </a:lvl9pPr>
          </a:lstStyle>
          <a:p>
            <a:endParaRPr/>
          </a:p>
        </p:txBody>
      </p:sp>
      <p:sp>
        <p:nvSpPr>
          <p:cNvPr id="159" name="Google Shape;159;p26"/>
          <p:cNvSpPr txBox="1">
            <a:spLocks noGrp="1"/>
          </p:cNvSpPr>
          <p:nvPr>
            <p:ph type="subTitle" idx="1"/>
          </p:nvPr>
        </p:nvSpPr>
        <p:spPr>
          <a:xfrm>
            <a:off x="1335750" y="1793475"/>
            <a:ext cx="3858900" cy="10644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2100"/>
              <a:buNone/>
              <a:defRPr sz="1600"/>
            </a:lvl1pPr>
            <a:lvl2pPr lvl="1" rtl="0">
              <a:lnSpc>
                <a:spcPct val="100000"/>
              </a:lnSpc>
              <a:spcBef>
                <a:spcPts val="0"/>
              </a:spcBef>
              <a:spcAft>
                <a:spcPts val="0"/>
              </a:spcAft>
              <a:buSzPts val="2100"/>
              <a:buFont typeface="Roboto"/>
              <a:buNone/>
              <a:defRPr sz="2100" b="1">
                <a:latin typeface="Roboto"/>
                <a:ea typeface="Roboto"/>
                <a:cs typeface="Roboto"/>
                <a:sym typeface="Roboto"/>
              </a:defRPr>
            </a:lvl2pPr>
            <a:lvl3pPr lvl="2" rtl="0">
              <a:lnSpc>
                <a:spcPct val="100000"/>
              </a:lnSpc>
              <a:spcBef>
                <a:spcPts val="0"/>
              </a:spcBef>
              <a:spcAft>
                <a:spcPts val="0"/>
              </a:spcAft>
              <a:buSzPts val="2100"/>
              <a:buFont typeface="Roboto"/>
              <a:buNone/>
              <a:defRPr sz="2100" b="1">
                <a:latin typeface="Roboto"/>
                <a:ea typeface="Roboto"/>
                <a:cs typeface="Roboto"/>
                <a:sym typeface="Roboto"/>
              </a:defRPr>
            </a:lvl3pPr>
            <a:lvl4pPr lvl="3" rtl="0">
              <a:lnSpc>
                <a:spcPct val="100000"/>
              </a:lnSpc>
              <a:spcBef>
                <a:spcPts val="0"/>
              </a:spcBef>
              <a:spcAft>
                <a:spcPts val="0"/>
              </a:spcAft>
              <a:buSzPts val="2100"/>
              <a:buFont typeface="Roboto"/>
              <a:buNone/>
              <a:defRPr sz="2100" b="1">
                <a:latin typeface="Roboto"/>
                <a:ea typeface="Roboto"/>
                <a:cs typeface="Roboto"/>
                <a:sym typeface="Roboto"/>
              </a:defRPr>
            </a:lvl4pPr>
            <a:lvl5pPr lvl="4" rtl="0">
              <a:lnSpc>
                <a:spcPct val="100000"/>
              </a:lnSpc>
              <a:spcBef>
                <a:spcPts val="0"/>
              </a:spcBef>
              <a:spcAft>
                <a:spcPts val="0"/>
              </a:spcAft>
              <a:buSzPts val="2100"/>
              <a:buFont typeface="Roboto"/>
              <a:buNone/>
              <a:defRPr sz="2100" b="1">
                <a:latin typeface="Roboto"/>
                <a:ea typeface="Roboto"/>
                <a:cs typeface="Roboto"/>
                <a:sym typeface="Roboto"/>
              </a:defRPr>
            </a:lvl5pPr>
            <a:lvl6pPr lvl="5" rtl="0">
              <a:lnSpc>
                <a:spcPct val="100000"/>
              </a:lnSpc>
              <a:spcBef>
                <a:spcPts val="0"/>
              </a:spcBef>
              <a:spcAft>
                <a:spcPts val="0"/>
              </a:spcAft>
              <a:buSzPts val="2100"/>
              <a:buFont typeface="Roboto"/>
              <a:buNone/>
              <a:defRPr sz="2100" b="1">
                <a:latin typeface="Roboto"/>
                <a:ea typeface="Roboto"/>
                <a:cs typeface="Roboto"/>
                <a:sym typeface="Roboto"/>
              </a:defRPr>
            </a:lvl6pPr>
            <a:lvl7pPr lvl="6" rtl="0">
              <a:lnSpc>
                <a:spcPct val="100000"/>
              </a:lnSpc>
              <a:spcBef>
                <a:spcPts val="0"/>
              </a:spcBef>
              <a:spcAft>
                <a:spcPts val="0"/>
              </a:spcAft>
              <a:buSzPts val="2100"/>
              <a:buFont typeface="Roboto"/>
              <a:buNone/>
              <a:defRPr sz="2100" b="1">
                <a:latin typeface="Roboto"/>
                <a:ea typeface="Roboto"/>
                <a:cs typeface="Roboto"/>
                <a:sym typeface="Roboto"/>
              </a:defRPr>
            </a:lvl7pPr>
            <a:lvl8pPr lvl="7" rtl="0">
              <a:lnSpc>
                <a:spcPct val="100000"/>
              </a:lnSpc>
              <a:spcBef>
                <a:spcPts val="0"/>
              </a:spcBef>
              <a:spcAft>
                <a:spcPts val="0"/>
              </a:spcAft>
              <a:buSzPts val="2100"/>
              <a:buFont typeface="Roboto"/>
              <a:buNone/>
              <a:defRPr sz="2100" b="1">
                <a:latin typeface="Roboto"/>
                <a:ea typeface="Roboto"/>
                <a:cs typeface="Roboto"/>
                <a:sym typeface="Roboto"/>
              </a:defRPr>
            </a:lvl8pPr>
            <a:lvl9pPr lvl="8" rtl="0">
              <a:lnSpc>
                <a:spcPct val="100000"/>
              </a:lnSpc>
              <a:spcBef>
                <a:spcPts val="0"/>
              </a:spcBef>
              <a:spcAft>
                <a:spcPts val="0"/>
              </a:spcAft>
              <a:buSzPts val="2100"/>
              <a:buFont typeface="Roboto"/>
              <a:buNone/>
              <a:defRPr sz="2100" b="1">
                <a:latin typeface="Roboto"/>
                <a:ea typeface="Roboto"/>
                <a:cs typeface="Roboto"/>
                <a:sym typeface="Roboto"/>
              </a:defRPr>
            </a:lvl9pPr>
          </a:lstStyle>
          <a:p>
            <a:endParaRPr/>
          </a:p>
        </p:txBody>
      </p:sp>
      <p:sp>
        <p:nvSpPr>
          <p:cNvPr id="160" name="Google Shape;160;p26"/>
          <p:cNvSpPr txBox="1"/>
          <p:nvPr/>
        </p:nvSpPr>
        <p:spPr>
          <a:xfrm>
            <a:off x="1329675" y="3531200"/>
            <a:ext cx="3393900" cy="51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00"/>
              <a:buFont typeface="Archivo Narrow"/>
              <a:buNone/>
            </a:pPr>
            <a:r>
              <a:rPr lang="en" sz="1000">
                <a:solidFill>
                  <a:schemeClr val="dk1"/>
                </a:solidFill>
                <a:latin typeface="Zen Kaku Gothic New"/>
                <a:ea typeface="Zen Kaku Gothic New"/>
                <a:cs typeface="Zen Kaku Gothic New"/>
                <a:sym typeface="Zen Kaku Gothic New"/>
              </a:rPr>
              <a:t>CREDITS: This presentation template was created by</a:t>
            </a:r>
            <a:r>
              <a:rPr lang="en" sz="1000" b="1">
                <a:solidFill>
                  <a:schemeClr val="dk1"/>
                </a:solidFill>
                <a:latin typeface="Zen Kaku Gothic New"/>
                <a:ea typeface="Zen Kaku Gothic New"/>
                <a:cs typeface="Zen Kaku Gothic New"/>
                <a:sym typeface="Zen Kaku Gothic New"/>
              </a:rPr>
              <a:t> </a:t>
            </a:r>
            <a:r>
              <a:rPr lang="en" sz="1000" b="1">
                <a:solidFill>
                  <a:schemeClr val="dk1"/>
                </a:solidFill>
                <a:uFill>
                  <a:noFill/>
                </a:uFill>
                <a:latin typeface="Zen Kaku Gothic New"/>
                <a:ea typeface="Zen Kaku Gothic New"/>
                <a:cs typeface="Zen Kaku Gothic New"/>
                <a:sym typeface="Zen Kaku Gothic New"/>
                <a:hlinkClick r:id="rId2">
                  <a:extLst>
                    <a:ext uri="{A12FA001-AC4F-418D-AE19-62706E023703}">
                      <ahyp:hlinkClr xmlns:ahyp="http://schemas.microsoft.com/office/drawing/2018/hyperlinkcolor" val="tx"/>
                    </a:ext>
                  </a:extLst>
                </a:hlinkClick>
              </a:rPr>
              <a:t>Slidesgo</a:t>
            </a:r>
            <a:r>
              <a:rPr lang="en" sz="1000">
                <a:solidFill>
                  <a:schemeClr val="dk1"/>
                </a:solidFill>
                <a:latin typeface="Zen Kaku Gothic New"/>
                <a:ea typeface="Zen Kaku Gothic New"/>
                <a:cs typeface="Zen Kaku Gothic New"/>
                <a:sym typeface="Zen Kaku Gothic New"/>
              </a:rPr>
              <a:t>, and includes icons by </a:t>
            </a:r>
            <a:r>
              <a:rPr lang="en" sz="1000" b="1">
                <a:solidFill>
                  <a:schemeClr val="dk1"/>
                </a:solidFill>
                <a:uFill>
                  <a:noFill/>
                </a:uFill>
                <a:latin typeface="Zen Kaku Gothic New"/>
                <a:ea typeface="Zen Kaku Gothic New"/>
                <a:cs typeface="Zen Kaku Gothic New"/>
                <a:sym typeface="Zen Kaku Gothic New"/>
                <a:hlinkClick r:id="rId3">
                  <a:extLst>
                    <a:ext uri="{A12FA001-AC4F-418D-AE19-62706E023703}">
                      <ahyp:hlinkClr xmlns:ahyp="http://schemas.microsoft.com/office/drawing/2018/hyperlinkcolor" val="tx"/>
                    </a:ext>
                  </a:extLst>
                </a:hlinkClick>
              </a:rPr>
              <a:t>Flaticon</a:t>
            </a:r>
            <a:r>
              <a:rPr lang="en" sz="1000">
                <a:solidFill>
                  <a:schemeClr val="dk1"/>
                </a:solidFill>
                <a:latin typeface="Zen Kaku Gothic New"/>
                <a:ea typeface="Zen Kaku Gothic New"/>
                <a:cs typeface="Zen Kaku Gothic New"/>
                <a:sym typeface="Zen Kaku Gothic New"/>
              </a:rPr>
              <a:t>, and infographics &amp; images by </a:t>
            </a:r>
            <a:r>
              <a:rPr lang="en" sz="1000" b="1">
                <a:solidFill>
                  <a:schemeClr val="dk1"/>
                </a:solidFill>
                <a:uFill>
                  <a:noFill/>
                </a:uFill>
                <a:latin typeface="Zen Kaku Gothic New"/>
                <a:ea typeface="Zen Kaku Gothic New"/>
                <a:cs typeface="Zen Kaku Gothic New"/>
                <a:sym typeface="Zen Kaku Gothic New"/>
                <a:hlinkClick r:id="rId4">
                  <a:extLst>
                    <a:ext uri="{A12FA001-AC4F-418D-AE19-62706E023703}">
                      <ahyp:hlinkClr xmlns:ahyp="http://schemas.microsoft.com/office/drawing/2018/hyperlinkcolor" val="tx"/>
                    </a:ext>
                  </a:extLst>
                </a:hlinkClick>
              </a:rPr>
              <a:t>Freepik</a:t>
            </a:r>
            <a:r>
              <a:rPr lang="en" sz="1000">
                <a:solidFill>
                  <a:schemeClr val="dk1"/>
                </a:solidFill>
                <a:latin typeface="Zen Kaku Gothic New"/>
                <a:ea typeface="Zen Kaku Gothic New"/>
                <a:cs typeface="Zen Kaku Gothic New"/>
                <a:sym typeface="Zen Kaku Gothic New"/>
              </a:rPr>
              <a:t> </a:t>
            </a:r>
            <a:endParaRPr sz="1000">
              <a:solidFill>
                <a:schemeClr val="dk1"/>
              </a:solidFill>
              <a:latin typeface="Zen Kaku Gothic New"/>
              <a:ea typeface="Zen Kaku Gothic New"/>
              <a:cs typeface="Zen Kaku Gothic New"/>
              <a:sym typeface="Zen Kaku Gothic New"/>
            </a:endParaRPr>
          </a:p>
        </p:txBody>
      </p:sp>
    </p:spTree>
    <p:extLst>
      <p:ext uri="{BB962C8B-B14F-4D97-AF65-F5344CB8AC3E}">
        <p14:creationId xmlns:p14="http://schemas.microsoft.com/office/powerpoint/2010/main" val="1300431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accent2"/>
              </a:buClr>
              <a:buSzPts val="2800"/>
              <a:buFont typeface="Vazirmatn Black"/>
              <a:buNone/>
              <a:defRPr sz="2800">
                <a:solidFill>
                  <a:schemeClr val="accent2"/>
                </a:solidFill>
                <a:latin typeface="Vazirmatn Black"/>
                <a:ea typeface="Vazirmatn Black"/>
                <a:cs typeface="Vazirmatn Black"/>
                <a:sym typeface="Vazirmatn Black"/>
              </a:defRPr>
            </a:lvl1pPr>
            <a:lvl2pPr lvl="1">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2pPr>
            <a:lvl3pPr lvl="2">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3pPr>
            <a:lvl4pPr lvl="3">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4pPr>
            <a:lvl5pPr lvl="4">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5pPr>
            <a:lvl6pPr lvl="5">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6pPr>
            <a:lvl7pPr lvl="6">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7pPr>
            <a:lvl8pPr lvl="7">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8pPr>
            <a:lvl9pPr lvl="8">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0" tIns="0" rIns="0" bIns="0" anchor="t" anchorCtr="0">
            <a:noAutofit/>
          </a:bodyPr>
          <a:lstStyle>
            <a:lvl1pPr marL="457200" lvl="0" indent="-330200">
              <a:lnSpc>
                <a:spcPct val="100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1pPr>
            <a:lvl2pPr marL="914400" lvl="1"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2pPr>
            <a:lvl3pPr marL="1371600" lvl="2"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3pPr>
            <a:lvl4pPr marL="1828800" lvl="3"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4pPr>
            <a:lvl5pPr marL="2286000" lvl="4"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5pPr>
            <a:lvl6pPr marL="2743200" lvl="5"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6pPr>
            <a:lvl7pPr marL="3200400" lvl="6"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7pPr>
            <a:lvl8pPr marL="3657600" lvl="7"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8pPr>
            <a:lvl9pPr marL="4114800" lvl="8"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8" r:id="rId8"/>
    <p:sldLayoutId id="2147483659" r:id="rId9"/>
    <p:sldLayoutId id="2147483674" r:id="rId10"/>
    <p:sldLayoutId id="214748367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4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5.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0.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2"/>
          <p:cNvSpPr/>
          <p:nvPr/>
        </p:nvSpPr>
        <p:spPr>
          <a:xfrm>
            <a:off x="675025" y="2308514"/>
            <a:ext cx="4405560" cy="556682"/>
          </a:xfrm>
          <a:prstGeom prst="roundRect">
            <a:avLst>
              <a:gd name="adj" fmla="val 50000"/>
            </a:avLst>
          </a:prstGeom>
          <a:solidFill>
            <a:srgbClr val="BF7C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2"/>
          <p:cNvSpPr txBox="1">
            <a:spLocks noGrp="1"/>
          </p:cNvSpPr>
          <p:nvPr>
            <p:ph type="ctrTitle"/>
          </p:nvPr>
        </p:nvSpPr>
        <p:spPr>
          <a:xfrm>
            <a:off x="675025" y="752030"/>
            <a:ext cx="5167722" cy="2462446"/>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4500" dirty="0">
                <a:latin typeface="+mj-lt"/>
                <a:ea typeface="Poppins ExtraBold"/>
                <a:cs typeface="Aharoni" panose="02010803020104030203" pitchFamily="2" charset="-79"/>
                <a:sym typeface="Poppins ExtraBold"/>
              </a:rPr>
              <a:t>Title IX:</a:t>
            </a:r>
            <a:br>
              <a:rPr lang="en" sz="4500" dirty="0">
                <a:latin typeface="+mj-lt"/>
                <a:ea typeface="Poppins ExtraBold"/>
                <a:cs typeface="Aharoni" panose="02010803020104030203" pitchFamily="2" charset="-79"/>
                <a:sym typeface="Poppins ExtraBold"/>
              </a:rPr>
            </a:br>
            <a:r>
              <a:rPr lang="en" sz="4500" dirty="0">
                <a:latin typeface="+mj-lt"/>
                <a:ea typeface="Poppins ExtraBold"/>
                <a:cs typeface="Aharoni" panose="02010803020104030203" pitchFamily="2" charset="-79"/>
                <a:sym typeface="Poppins ExtraBold"/>
              </a:rPr>
              <a:t>K-12 Training</a:t>
            </a:r>
            <a:br>
              <a:rPr lang="en" sz="4500" dirty="0">
                <a:latin typeface="Franklin Gothic Heavy" panose="020B0903020102020204" pitchFamily="34" charset="0"/>
                <a:ea typeface="Poppins ExtraBold"/>
                <a:cs typeface="Aharoni" panose="02010803020104030203" pitchFamily="2" charset="-79"/>
                <a:sym typeface="Poppins ExtraBold"/>
              </a:rPr>
            </a:br>
            <a:r>
              <a:rPr lang="en" sz="3600" dirty="0">
                <a:latin typeface="Arial Narrow" panose="020B0606020202030204" pitchFamily="34" charset="0"/>
                <a:ea typeface="Poppins ExtraBold"/>
                <a:cs typeface="Aharoni" panose="02010803020104030203" pitchFamily="2" charset="-79"/>
                <a:sym typeface="Poppins ExtraBold"/>
              </a:rPr>
              <a:t>with Ryan M. Gembala</a:t>
            </a:r>
            <a:endParaRPr sz="3400" dirty="0">
              <a:latin typeface="Arial Narrow" panose="020B0606020202030204" pitchFamily="34" charset="0"/>
              <a:ea typeface="Poppins Medium"/>
              <a:cs typeface="Aharoni" panose="02010803020104030203" pitchFamily="2" charset="-79"/>
              <a:sym typeface="Poppins Medium"/>
            </a:endParaRPr>
          </a:p>
        </p:txBody>
      </p:sp>
      <p:sp>
        <p:nvSpPr>
          <p:cNvPr id="275" name="Google Shape;275;p32"/>
          <p:cNvSpPr txBox="1">
            <a:spLocks noGrp="1"/>
          </p:cNvSpPr>
          <p:nvPr>
            <p:ph type="subTitle" idx="1"/>
          </p:nvPr>
        </p:nvSpPr>
        <p:spPr>
          <a:xfrm>
            <a:off x="814746" y="2348850"/>
            <a:ext cx="4611142" cy="516345"/>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500" dirty="0">
                <a:latin typeface="Arial" panose="020B0604020202020204" pitchFamily="34" charset="0"/>
                <a:cs typeface="Arial" panose="020B0604020202020204" pitchFamily="34" charset="0"/>
              </a:rPr>
              <a:t>SHEFFIELD-SHEFFIELD LAKE CITY SCHOOLS</a:t>
            </a:r>
          </a:p>
          <a:p>
            <a:pPr marL="0" lvl="0" indent="0" algn="l" rtl="0">
              <a:spcBef>
                <a:spcPts val="0"/>
              </a:spcBef>
              <a:spcAft>
                <a:spcPts val="0"/>
              </a:spcAft>
              <a:buNone/>
            </a:pPr>
            <a:r>
              <a:rPr lang="en-US" sz="1500" dirty="0">
                <a:latin typeface="Arial" panose="020B0604020202020204" pitchFamily="34" charset="0"/>
                <a:cs typeface="Arial" panose="020B0604020202020204" pitchFamily="34" charset="0"/>
              </a:rPr>
              <a:t>SEPTEMBER 14, 2023</a:t>
            </a:r>
            <a:endParaRPr sz="1500" dirty="0">
              <a:latin typeface="Arial" panose="020B0604020202020204" pitchFamily="34" charset="0"/>
              <a:cs typeface="Arial" panose="020B0604020202020204" pitchFamily="34" charset="0"/>
            </a:endParaRPr>
          </a:p>
        </p:txBody>
      </p:sp>
      <p:pic>
        <p:nvPicPr>
          <p:cNvPr id="3" name="Graphic 2" descr="Microscope with chemical flasks">
            <a:extLst>
              <a:ext uri="{FF2B5EF4-FFF2-40B4-BE49-F238E27FC236}">
                <a16:creationId xmlns:a16="http://schemas.microsoft.com/office/drawing/2014/main" id="{16233957-34AC-5225-79AB-0D0F928F4B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0304" y="501183"/>
            <a:ext cx="3699311" cy="3699311"/>
          </a:xfrm>
          <a:prstGeom prst="rect">
            <a:avLst/>
          </a:prstGeom>
        </p:spPr>
      </p:pic>
      <p:sp>
        <p:nvSpPr>
          <p:cNvPr id="7" name="TextBox 6">
            <a:extLst>
              <a:ext uri="{FF2B5EF4-FFF2-40B4-BE49-F238E27FC236}">
                <a16:creationId xmlns:a16="http://schemas.microsoft.com/office/drawing/2014/main" id="{A4007106-45B3-1B96-11CD-4473FC26501B}"/>
              </a:ext>
            </a:extLst>
          </p:cNvPr>
          <p:cNvSpPr txBox="1"/>
          <p:nvPr/>
        </p:nvSpPr>
        <p:spPr>
          <a:xfrm>
            <a:off x="675025" y="3540487"/>
            <a:ext cx="4572000" cy="523220"/>
          </a:xfrm>
          <a:prstGeom prst="rect">
            <a:avLst/>
          </a:prstGeom>
          <a:noFill/>
        </p:spPr>
        <p:txBody>
          <a:bodyPr wrap="square">
            <a:spAutoFit/>
          </a:bodyPr>
          <a:lstStyle/>
          <a:p>
            <a:pPr marL="0" lvl="0" indent="0" algn="l" rtl="0">
              <a:spcBef>
                <a:spcPts val="0"/>
              </a:spcBef>
              <a:spcAft>
                <a:spcPts val="0"/>
              </a:spcAft>
              <a:buNone/>
            </a:pPr>
            <a:r>
              <a:rPr lang="en-US" dirty="0">
                <a:solidFill>
                  <a:schemeClr val="accent2">
                    <a:lumMod val="75000"/>
                  </a:schemeClr>
                </a:solidFill>
                <a:latin typeface="+mn-lt"/>
              </a:rPr>
              <a:t>440.930.4001</a:t>
            </a:r>
          </a:p>
          <a:p>
            <a:pPr marL="0" lvl="0" indent="0" algn="l" rtl="0">
              <a:spcBef>
                <a:spcPts val="0"/>
              </a:spcBef>
              <a:spcAft>
                <a:spcPts val="0"/>
              </a:spcAft>
              <a:buNone/>
            </a:pPr>
            <a:r>
              <a:rPr lang="en-US" dirty="0">
                <a:solidFill>
                  <a:schemeClr val="accent2">
                    <a:lumMod val="75000"/>
                  </a:schemeClr>
                </a:solidFill>
                <a:latin typeface="+mn-lt"/>
              </a:rPr>
              <a:t>rgembala@dooleygembala.com</a:t>
            </a:r>
          </a:p>
        </p:txBody>
      </p:sp>
      <p:sp>
        <p:nvSpPr>
          <p:cNvPr id="10" name="TextBox 9">
            <a:extLst>
              <a:ext uri="{FF2B5EF4-FFF2-40B4-BE49-F238E27FC236}">
                <a16:creationId xmlns:a16="http://schemas.microsoft.com/office/drawing/2014/main" id="{A55002BB-1AD3-8CF6-DE1B-14BC969C2B64}"/>
              </a:ext>
            </a:extLst>
          </p:cNvPr>
          <p:cNvSpPr txBox="1"/>
          <p:nvPr/>
        </p:nvSpPr>
        <p:spPr>
          <a:xfrm>
            <a:off x="8545606" y="4549509"/>
            <a:ext cx="320057" cy="307777"/>
          </a:xfrm>
          <a:prstGeom prst="rect">
            <a:avLst/>
          </a:prstGeom>
          <a:noFill/>
        </p:spPr>
        <p:txBody>
          <a:bodyPr wrap="square" rtlCol="0">
            <a:spAutoFit/>
          </a:bodyPr>
          <a:lstStyle/>
          <a:p>
            <a:r>
              <a:rPr lang="en-US" dirty="0">
                <a:solidFill>
                  <a:schemeClr val="accent3"/>
                </a:solidFill>
                <a:latin typeface="+mn-lt"/>
              </a:rPr>
              <a:t>1</a:t>
            </a:r>
          </a:p>
        </p:txBody>
      </p:sp>
      <p:pic>
        <p:nvPicPr>
          <p:cNvPr id="14" name="Picture 13" descr="A white sign with black text&#10;&#10;Description automatically generated with low confidence">
            <a:extLst>
              <a:ext uri="{FF2B5EF4-FFF2-40B4-BE49-F238E27FC236}">
                <a16:creationId xmlns:a16="http://schemas.microsoft.com/office/drawing/2014/main" id="{A5565E21-6FD2-26E5-B1AC-6B7DA1CA7EC2}"/>
              </a:ext>
            </a:extLst>
          </p:cNvPr>
          <p:cNvPicPr>
            <a:picLocks noChangeAspect="1"/>
          </p:cNvPicPr>
          <p:nvPr/>
        </p:nvPicPr>
        <p:blipFill>
          <a:blip r:embed="rId5"/>
          <a:stretch>
            <a:fillRect/>
          </a:stretch>
        </p:blipFill>
        <p:spPr>
          <a:xfrm>
            <a:off x="675025" y="4093258"/>
            <a:ext cx="3601212" cy="6568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D1221-9174-7136-6959-F18AE8402CE1}"/>
              </a:ext>
            </a:extLst>
          </p:cNvPr>
          <p:cNvSpPr>
            <a:spLocks noGrp="1"/>
          </p:cNvSpPr>
          <p:nvPr>
            <p:ph type="body" idx="1"/>
          </p:nvPr>
        </p:nvSpPr>
        <p:spPr>
          <a:xfrm>
            <a:off x="1024200" y="1255375"/>
            <a:ext cx="7095600" cy="2529972"/>
          </a:xfrm>
        </p:spPr>
        <p:txBody>
          <a:bodyPr/>
          <a:lstStyle/>
          <a:p>
            <a:pPr>
              <a:spcAft>
                <a:spcPts val="1200"/>
              </a:spcAft>
            </a:pPr>
            <a:r>
              <a:rPr lang="en-US" sz="2000" dirty="0">
                <a:latin typeface="+mn-lt"/>
                <a:ea typeface="Tahoma" panose="020B0604030504040204" pitchFamily="34" charset="0"/>
                <a:cs typeface="Arial" panose="020B0604020202020204" pitchFamily="34" charset="0"/>
              </a:rPr>
              <a:t>The information provided in this presentation does not constitute legal advice. </a:t>
            </a:r>
          </a:p>
          <a:p>
            <a:pPr>
              <a:spcAft>
                <a:spcPts val="1200"/>
              </a:spcAft>
            </a:pPr>
            <a:r>
              <a:rPr lang="en-US" sz="2000" dirty="0">
                <a:latin typeface="+mn-lt"/>
                <a:ea typeface="Tahoma" panose="020B0604030504040204" pitchFamily="34" charset="0"/>
                <a:cs typeface="Arial" panose="020B0604020202020204" pitchFamily="34" charset="0"/>
              </a:rPr>
              <a:t>Please consult with your legal counsel regarding your specific situation.</a:t>
            </a:r>
          </a:p>
          <a:p>
            <a:r>
              <a:rPr lang="en-US" sz="2000" dirty="0">
                <a:latin typeface="+mn-lt"/>
                <a:ea typeface="Tahoma" panose="020B0604030504040204" pitchFamily="34" charset="0"/>
                <a:cs typeface="Arial" panose="020B0604020202020204" pitchFamily="34" charset="0"/>
              </a:rPr>
              <a:t>These slides can be posted electronically by your Title IX Coordinator as is required by 34 CFR §106.45(b)(10)(</a:t>
            </a:r>
            <a:r>
              <a:rPr lang="en-US" sz="2000" dirty="0" err="1">
                <a:latin typeface="+mn-lt"/>
                <a:ea typeface="Tahoma" panose="020B0604030504040204" pitchFamily="34" charset="0"/>
                <a:cs typeface="Arial" panose="020B0604020202020204" pitchFamily="34" charset="0"/>
              </a:rPr>
              <a:t>i</a:t>
            </a:r>
            <a:r>
              <a:rPr lang="en-US" sz="2000" dirty="0">
                <a:latin typeface="+mn-lt"/>
                <a:ea typeface="Tahoma" panose="020B0604030504040204" pitchFamily="34" charset="0"/>
                <a:cs typeface="Arial" panose="020B0604020202020204" pitchFamily="34" charset="0"/>
              </a:rPr>
              <a:t>)(D). </a:t>
            </a:r>
          </a:p>
          <a:p>
            <a:pPr marL="127000" indent="0">
              <a:buNone/>
            </a:pPr>
            <a:endParaRPr lang="en-US" dirty="0">
              <a:latin typeface="Franklin Gothic Demi Cond" panose="020B0706030402020204" pitchFamily="34" charset="0"/>
            </a:endParaRPr>
          </a:p>
        </p:txBody>
      </p:sp>
      <p:sp>
        <p:nvSpPr>
          <p:cNvPr id="3" name="Title 2">
            <a:extLst>
              <a:ext uri="{FF2B5EF4-FFF2-40B4-BE49-F238E27FC236}">
                <a16:creationId xmlns:a16="http://schemas.microsoft.com/office/drawing/2014/main" id="{28B7F56F-7DEA-7205-28DD-2E93F451E5B9}"/>
              </a:ext>
            </a:extLst>
          </p:cNvPr>
          <p:cNvSpPr>
            <a:spLocks noGrp="1"/>
          </p:cNvSpPr>
          <p:nvPr>
            <p:ph type="title"/>
          </p:nvPr>
        </p:nvSpPr>
        <p:spPr/>
        <p:txBody>
          <a:bodyPr/>
          <a:lstStyle/>
          <a:p>
            <a:r>
              <a:rPr lang="en-US" sz="3600" b="1" dirty="0">
                <a:latin typeface="+mj-lt"/>
                <a:ea typeface="Tahoma" panose="020B0604030504040204" pitchFamily="34" charset="0"/>
                <a:cs typeface="Arial" panose="020B0604020202020204" pitchFamily="34" charset="0"/>
              </a:rPr>
              <a:t>DISCLAIMER AND NOTE</a:t>
            </a:r>
            <a:endParaRPr lang="en-US" dirty="0">
              <a:latin typeface="+mj-lt"/>
            </a:endParaRPr>
          </a:p>
        </p:txBody>
      </p:sp>
      <p:sp>
        <p:nvSpPr>
          <p:cNvPr id="5" name="TextBox 4">
            <a:extLst>
              <a:ext uri="{FF2B5EF4-FFF2-40B4-BE49-F238E27FC236}">
                <a16:creationId xmlns:a16="http://schemas.microsoft.com/office/drawing/2014/main" id="{C7FC483D-8C75-1DBD-6459-B89A091959B9}"/>
              </a:ext>
            </a:extLst>
          </p:cNvPr>
          <p:cNvSpPr txBox="1"/>
          <p:nvPr/>
        </p:nvSpPr>
        <p:spPr>
          <a:xfrm>
            <a:off x="8545606" y="4549509"/>
            <a:ext cx="320057" cy="307777"/>
          </a:xfrm>
          <a:prstGeom prst="rect">
            <a:avLst/>
          </a:prstGeom>
          <a:noFill/>
        </p:spPr>
        <p:txBody>
          <a:bodyPr wrap="square" rtlCol="0">
            <a:spAutoFit/>
          </a:bodyPr>
          <a:lstStyle/>
          <a:p>
            <a:r>
              <a:rPr lang="en-US" dirty="0">
                <a:solidFill>
                  <a:schemeClr val="accent3"/>
                </a:solidFill>
                <a:latin typeface="+mn-lt"/>
              </a:rPr>
              <a:t>2</a:t>
            </a:r>
          </a:p>
        </p:txBody>
      </p:sp>
    </p:spTree>
    <p:extLst>
      <p:ext uri="{BB962C8B-B14F-4D97-AF65-F5344CB8AC3E}">
        <p14:creationId xmlns:p14="http://schemas.microsoft.com/office/powerpoint/2010/main" val="1612500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6" name="Google Shape;296;p34"/>
          <p:cNvSpPr txBox="1">
            <a:spLocks noGrp="1"/>
          </p:cNvSpPr>
          <p:nvPr>
            <p:ph type="title"/>
          </p:nvPr>
        </p:nvSpPr>
        <p:spPr>
          <a:xfrm>
            <a:off x="713250" y="256276"/>
            <a:ext cx="7717500" cy="572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a:latin typeface="+mj-lt"/>
              </a:rPr>
              <a:t>AGENDA</a:t>
            </a:r>
            <a:endParaRPr dirty="0">
              <a:latin typeface="+mj-lt"/>
            </a:endParaRPr>
          </a:p>
        </p:txBody>
      </p:sp>
      <p:sp>
        <p:nvSpPr>
          <p:cNvPr id="3" name="TextBox 2">
            <a:extLst>
              <a:ext uri="{FF2B5EF4-FFF2-40B4-BE49-F238E27FC236}">
                <a16:creationId xmlns:a16="http://schemas.microsoft.com/office/drawing/2014/main" id="{026F6076-01C0-60E2-8E6F-12950482A97C}"/>
              </a:ext>
            </a:extLst>
          </p:cNvPr>
          <p:cNvSpPr txBox="1"/>
          <p:nvPr/>
        </p:nvSpPr>
        <p:spPr>
          <a:xfrm>
            <a:off x="8545606" y="4549509"/>
            <a:ext cx="320057" cy="307777"/>
          </a:xfrm>
          <a:prstGeom prst="rect">
            <a:avLst/>
          </a:prstGeom>
          <a:noFill/>
        </p:spPr>
        <p:txBody>
          <a:bodyPr wrap="square" rtlCol="0">
            <a:spAutoFit/>
          </a:bodyPr>
          <a:lstStyle/>
          <a:p>
            <a:r>
              <a:rPr lang="en-US" dirty="0">
                <a:solidFill>
                  <a:schemeClr val="accent3"/>
                </a:solidFill>
                <a:latin typeface="+mn-lt"/>
              </a:rPr>
              <a:t>3</a:t>
            </a:r>
          </a:p>
        </p:txBody>
      </p:sp>
      <p:sp>
        <p:nvSpPr>
          <p:cNvPr id="12" name="Oval 11">
            <a:extLst>
              <a:ext uri="{FF2B5EF4-FFF2-40B4-BE49-F238E27FC236}">
                <a16:creationId xmlns:a16="http://schemas.microsoft.com/office/drawing/2014/main" id="{6C5A9843-037A-9CC5-3CBA-4BAA646248E7}"/>
              </a:ext>
            </a:extLst>
          </p:cNvPr>
          <p:cNvSpPr/>
          <p:nvPr/>
        </p:nvSpPr>
        <p:spPr>
          <a:xfrm>
            <a:off x="464098" y="3159787"/>
            <a:ext cx="822960" cy="64008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latin typeface="+mj-lt"/>
              </a:rPr>
              <a:t>IV</a:t>
            </a:r>
          </a:p>
        </p:txBody>
      </p:sp>
      <p:sp>
        <p:nvSpPr>
          <p:cNvPr id="14" name="Oval 13">
            <a:extLst>
              <a:ext uri="{FF2B5EF4-FFF2-40B4-BE49-F238E27FC236}">
                <a16:creationId xmlns:a16="http://schemas.microsoft.com/office/drawing/2014/main" id="{6D979F33-9FE0-FEA8-92E2-A86363C47EF3}"/>
              </a:ext>
            </a:extLst>
          </p:cNvPr>
          <p:cNvSpPr/>
          <p:nvPr/>
        </p:nvSpPr>
        <p:spPr>
          <a:xfrm>
            <a:off x="464098" y="2382850"/>
            <a:ext cx="822960" cy="64008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latin typeface="+mj-lt"/>
              </a:rPr>
              <a:t>III</a:t>
            </a:r>
            <a:endParaRPr lang="en-US" sz="1800" dirty="0">
              <a:effectLst>
                <a:outerShdw blurRad="38100" dist="38100" dir="2700000" algn="tl">
                  <a:srgbClr val="000000">
                    <a:alpha val="43137"/>
                  </a:srgbClr>
                </a:outerShdw>
              </a:effectLst>
              <a:latin typeface="+mj-lt"/>
            </a:endParaRPr>
          </a:p>
        </p:txBody>
      </p:sp>
      <p:sp>
        <p:nvSpPr>
          <p:cNvPr id="16" name="Oval 15">
            <a:extLst>
              <a:ext uri="{FF2B5EF4-FFF2-40B4-BE49-F238E27FC236}">
                <a16:creationId xmlns:a16="http://schemas.microsoft.com/office/drawing/2014/main" id="{A75F7FB9-A1D4-C088-8DB1-5C58A8956371}"/>
              </a:ext>
            </a:extLst>
          </p:cNvPr>
          <p:cNvSpPr/>
          <p:nvPr/>
        </p:nvSpPr>
        <p:spPr>
          <a:xfrm>
            <a:off x="464098" y="1605913"/>
            <a:ext cx="822960" cy="64008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latin typeface="+mj-lt"/>
              </a:rPr>
              <a:t>II</a:t>
            </a:r>
          </a:p>
        </p:txBody>
      </p:sp>
      <p:sp>
        <p:nvSpPr>
          <p:cNvPr id="18" name="Oval 17">
            <a:extLst>
              <a:ext uri="{FF2B5EF4-FFF2-40B4-BE49-F238E27FC236}">
                <a16:creationId xmlns:a16="http://schemas.microsoft.com/office/drawing/2014/main" id="{BEE6DF40-45E2-876A-0FCD-1C2A576BC23A}"/>
              </a:ext>
            </a:extLst>
          </p:cNvPr>
          <p:cNvSpPr/>
          <p:nvPr/>
        </p:nvSpPr>
        <p:spPr>
          <a:xfrm>
            <a:off x="464098" y="828976"/>
            <a:ext cx="822960" cy="64008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latin typeface="+mj-lt"/>
              </a:rPr>
              <a:t>I</a:t>
            </a:r>
          </a:p>
        </p:txBody>
      </p:sp>
      <p:sp>
        <p:nvSpPr>
          <p:cNvPr id="20" name="Oval 19">
            <a:extLst>
              <a:ext uri="{FF2B5EF4-FFF2-40B4-BE49-F238E27FC236}">
                <a16:creationId xmlns:a16="http://schemas.microsoft.com/office/drawing/2014/main" id="{1D9E233B-81AC-432A-977B-302B0AB5269E}"/>
              </a:ext>
            </a:extLst>
          </p:cNvPr>
          <p:cNvSpPr/>
          <p:nvPr/>
        </p:nvSpPr>
        <p:spPr>
          <a:xfrm>
            <a:off x="464098" y="3936725"/>
            <a:ext cx="822960" cy="64008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latin typeface="+mj-lt"/>
              </a:rPr>
              <a:t>V</a:t>
            </a:r>
          </a:p>
        </p:txBody>
      </p:sp>
      <p:sp>
        <p:nvSpPr>
          <p:cNvPr id="21" name="Google Shape;299;p34">
            <a:extLst>
              <a:ext uri="{FF2B5EF4-FFF2-40B4-BE49-F238E27FC236}">
                <a16:creationId xmlns:a16="http://schemas.microsoft.com/office/drawing/2014/main" id="{9D6AE637-E783-5428-15AF-0C26ED767AF7}"/>
              </a:ext>
            </a:extLst>
          </p:cNvPr>
          <p:cNvSpPr txBox="1">
            <a:spLocks/>
          </p:cNvSpPr>
          <p:nvPr/>
        </p:nvSpPr>
        <p:spPr>
          <a:xfrm>
            <a:off x="1441682" y="1010744"/>
            <a:ext cx="3180150" cy="2765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Poppins"/>
                <a:ea typeface="Poppins"/>
                <a:cs typeface="Poppins"/>
                <a:sym typeface="Poppins"/>
              </a:defRPr>
            </a:lvl1pPr>
            <a:lvl2pPr marL="914400" marR="0" lvl="1"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2pPr>
            <a:lvl3pPr marL="1371600" marR="0" lvl="2"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3pPr>
            <a:lvl4pPr marL="1828800" marR="0" lvl="3"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4pPr>
            <a:lvl5pPr marL="2286000" marR="0" lvl="4"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5pPr>
            <a:lvl6pPr marL="2743200" marR="0" lvl="5"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6pPr>
            <a:lvl7pPr marL="3200400" marR="0" lvl="6"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7pPr>
            <a:lvl8pPr marL="3657600" marR="0" lvl="7"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8pPr>
            <a:lvl9pPr marL="4114800" marR="0" lvl="8"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9pPr>
          </a:lstStyle>
          <a:p>
            <a:pPr marL="0" indent="0" algn="l">
              <a:spcAft>
                <a:spcPts val="600"/>
              </a:spcAft>
            </a:pPr>
            <a:r>
              <a:rPr lang="en-US" sz="1800" dirty="0">
                <a:latin typeface="Arial Black" panose="020B0A04020102020204" pitchFamily="34" charset="0"/>
              </a:rPr>
              <a:t>Brief Overview of Title IX</a:t>
            </a:r>
            <a:endParaRPr lang="en-US" sz="1600" b="0" dirty="0">
              <a:solidFill>
                <a:schemeClr val="dk1"/>
              </a:solidFill>
              <a:latin typeface="+mn-lt"/>
              <a:ea typeface="Zen Kaku Gothic New"/>
              <a:sym typeface="Zen Kaku Gothic New"/>
            </a:endParaRPr>
          </a:p>
          <a:p>
            <a:pPr marL="0" indent="0">
              <a:spcAft>
                <a:spcPts val="1200"/>
              </a:spcAft>
            </a:pPr>
            <a:endParaRPr lang="en-US" sz="1800" dirty="0">
              <a:latin typeface="Arial Black" panose="020B0A04020102020204" pitchFamily="34" charset="0"/>
            </a:endParaRPr>
          </a:p>
        </p:txBody>
      </p:sp>
      <p:sp>
        <p:nvSpPr>
          <p:cNvPr id="22" name="Google Shape;305;p34">
            <a:extLst>
              <a:ext uri="{FF2B5EF4-FFF2-40B4-BE49-F238E27FC236}">
                <a16:creationId xmlns:a16="http://schemas.microsoft.com/office/drawing/2014/main" id="{CA127200-59BB-1527-588B-954A0806319B}"/>
              </a:ext>
            </a:extLst>
          </p:cNvPr>
          <p:cNvSpPr txBox="1">
            <a:spLocks/>
          </p:cNvSpPr>
          <p:nvPr/>
        </p:nvSpPr>
        <p:spPr>
          <a:xfrm>
            <a:off x="1441682" y="1781363"/>
            <a:ext cx="5655399" cy="2765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Poppins"/>
                <a:ea typeface="Poppins"/>
                <a:cs typeface="Poppins"/>
                <a:sym typeface="Poppins"/>
              </a:defRPr>
            </a:lvl1pPr>
            <a:lvl2pPr marL="914400" marR="0" lvl="1"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2pPr>
            <a:lvl3pPr marL="1371600" marR="0" lvl="2"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3pPr>
            <a:lvl4pPr marL="1828800" marR="0" lvl="3"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4pPr>
            <a:lvl5pPr marL="2286000" marR="0" lvl="4"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5pPr>
            <a:lvl6pPr marL="2743200" marR="0" lvl="5"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6pPr>
            <a:lvl7pPr marL="3200400" marR="0" lvl="6"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7pPr>
            <a:lvl8pPr marL="3657600" marR="0" lvl="7"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8pPr>
            <a:lvl9pPr marL="4114800" marR="0" lvl="8"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9pPr>
          </a:lstStyle>
          <a:p>
            <a:pPr marL="0" indent="0" algn="l"/>
            <a:r>
              <a:rPr lang="en-US" sz="1800" dirty="0">
                <a:latin typeface="Arial Black" panose="020B0A04020102020204" pitchFamily="34" charset="0"/>
              </a:rPr>
              <a:t>Title IX Coordinator – Role &amp; Responsibilities</a:t>
            </a:r>
            <a:endParaRPr lang="en-US" sz="1600" b="0" dirty="0">
              <a:solidFill>
                <a:schemeClr val="dk1"/>
              </a:solidFill>
              <a:latin typeface="+mn-lt"/>
              <a:ea typeface="Zen Kaku Gothic New"/>
            </a:endParaRPr>
          </a:p>
          <a:p>
            <a:pPr marL="0" indent="0">
              <a:spcAft>
                <a:spcPts val="1200"/>
              </a:spcAft>
            </a:pPr>
            <a:endParaRPr lang="en-US" sz="1800" dirty="0">
              <a:latin typeface="Arial Black" panose="020B0A04020102020204" pitchFamily="34" charset="0"/>
            </a:endParaRPr>
          </a:p>
        </p:txBody>
      </p:sp>
      <p:sp>
        <p:nvSpPr>
          <p:cNvPr id="23" name="Google Shape;302;p34">
            <a:extLst>
              <a:ext uri="{FF2B5EF4-FFF2-40B4-BE49-F238E27FC236}">
                <a16:creationId xmlns:a16="http://schemas.microsoft.com/office/drawing/2014/main" id="{9E896C63-67CE-621F-1950-3B636FB57832}"/>
              </a:ext>
            </a:extLst>
          </p:cNvPr>
          <p:cNvSpPr txBox="1">
            <a:spLocks/>
          </p:cNvSpPr>
          <p:nvPr/>
        </p:nvSpPr>
        <p:spPr>
          <a:xfrm>
            <a:off x="1441682" y="2559715"/>
            <a:ext cx="5936699" cy="2765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Poppins"/>
                <a:ea typeface="Poppins"/>
                <a:cs typeface="Poppins"/>
                <a:sym typeface="Poppins"/>
              </a:defRPr>
            </a:lvl1pPr>
            <a:lvl2pPr marL="914400" marR="0" lvl="1"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2pPr>
            <a:lvl3pPr marL="1371600" marR="0" lvl="2"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3pPr>
            <a:lvl4pPr marL="1828800" marR="0" lvl="3"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4pPr>
            <a:lvl5pPr marL="2286000" marR="0" lvl="4"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5pPr>
            <a:lvl6pPr marL="2743200" marR="0" lvl="5"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6pPr>
            <a:lvl7pPr marL="3200400" marR="0" lvl="6"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7pPr>
            <a:lvl8pPr marL="3657600" marR="0" lvl="7"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8pPr>
            <a:lvl9pPr marL="4114800" marR="0" lvl="8"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9pPr>
          </a:lstStyle>
          <a:p>
            <a:pPr marL="0" indent="0" algn="l">
              <a:spcAft>
                <a:spcPts val="600"/>
              </a:spcAft>
            </a:pPr>
            <a:r>
              <a:rPr lang="en-US" sz="1800" dirty="0">
                <a:latin typeface="Arial Black" panose="020B0A04020102020204" pitchFamily="34" charset="0"/>
              </a:rPr>
              <a:t>Title IX Investigator – Role and Responsibilities</a:t>
            </a:r>
          </a:p>
        </p:txBody>
      </p:sp>
      <p:sp>
        <p:nvSpPr>
          <p:cNvPr id="24" name="Google Shape;308;p34">
            <a:extLst>
              <a:ext uri="{FF2B5EF4-FFF2-40B4-BE49-F238E27FC236}">
                <a16:creationId xmlns:a16="http://schemas.microsoft.com/office/drawing/2014/main" id="{05ECA87E-46A8-4A6E-1424-C193F3631FCA}"/>
              </a:ext>
            </a:extLst>
          </p:cNvPr>
          <p:cNvSpPr txBox="1">
            <a:spLocks/>
          </p:cNvSpPr>
          <p:nvPr/>
        </p:nvSpPr>
        <p:spPr>
          <a:xfrm>
            <a:off x="1441682" y="3341555"/>
            <a:ext cx="6403298" cy="2765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Poppins"/>
                <a:ea typeface="Poppins"/>
                <a:cs typeface="Poppins"/>
                <a:sym typeface="Poppins"/>
              </a:defRPr>
            </a:lvl1pPr>
            <a:lvl2pPr marL="914400" marR="0" lvl="1"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2pPr>
            <a:lvl3pPr marL="1371600" marR="0" lvl="2"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3pPr>
            <a:lvl4pPr marL="1828800" marR="0" lvl="3"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4pPr>
            <a:lvl5pPr marL="2286000" marR="0" lvl="4"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5pPr>
            <a:lvl6pPr marL="2743200" marR="0" lvl="5"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6pPr>
            <a:lvl7pPr marL="3200400" marR="0" lvl="6"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7pPr>
            <a:lvl8pPr marL="3657600" marR="0" lvl="7"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8pPr>
            <a:lvl9pPr marL="4114800" marR="0" lvl="8"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9pPr>
          </a:lstStyle>
          <a:p>
            <a:pPr marL="0" indent="0" algn="l">
              <a:spcAft>
                <a:spcPts val="600"/>
              </a:spcAft>
            </a:pPr>
            <a:r>
              <a:rPr lang="en-US" sz="1800" dirty="0">
                <a:latin typeface="Arial Black" panose="020B0A04020102020204" pitchFamily="34" charset="0"/>
              </a:rPr>
              <a:t>Title IX Decision Maker – Role and Responsibilities</a:t>
            </a:r>
          </a:p>
        </p:txBody>
      </p:sp>
      <p:sp>
        <p:nvSpPr>
          <p:cNvPr id="26" name="Google Shape;308;p34">
            <a:extLst>
              <a:ext uri="{FF2B5EF4-FFF2-40B4-BE49-F238E27FC236}">
                <a16:creationId xmlns:a16="http://schemas.microsoft.com/office/drawing/2014/main" id="{83F393E9-62E5-DAC7-D17E-69C6C5634651}"/>
              </a:ext>
            </a:extLst>
          </p:cNvPr>
          <p:cNvSpPr txBox="1">
            <a:spLocks/>
          </p:cNvSpPr>
          <p:nvPr/>
        </p:nvSpPr>
        <p:spPr>
          <a:xfrm>
            <a:off x="1441682" y="4132756"/>
            <a:ext cx="5655398" cy="2765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Poppins"/>
                <a:ea typeface="Poppins"/>
                <a:cs typeface="Poppins"/>
                <a:sym typeface="Poppins"/>
              </a:defRPr>
            </a:lvl1pPr>
            <a:lvl2pPr marL="914400" marR="0" lvl="1"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2pPr>
            <a:lvl3pPr marL="1371600" marR="0" lvl="2"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3pPr>
            <a:lvl4pPr marL="1828800" marR="0" lvl="3"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4pPr>
            <a:lvl5pPr marL="2286000" marR="0" lvl="4"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5pPr>
            <a:lvl6pPr marL="2743200" marR="0" lvl="5"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6pPr>
            <a:lvl7pPr marL="3200400" marR="0" lvl="6"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7pPr>
            <a:lvl8pPr marL="3657600" marR="0" lvl="7"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8pPr>
            <a:lvl9pPr marL="4114800" marR="0" lvl="8" indent="-330200" algn="l" rtl="0">
              <a:lnSpc>
                <a:spcPct val="100000"/>
              </a:lnSpc>
              <a:spcBef>
                <a:spcPts val="0"/>
              </a:spcBef>
              <a:spcAft>
                <a:spcPts val="0"/>
              </a:spcAft>
              <a:buClr>
                <a:schemeClr val="accent6"/>
              </a:buClr>
              <a:buSzPts val="2100"/>
              <a:buFont typeface="Barlow"/>
              <a:buNone/>
              <a:defRPr sz="2100" b="1" i="0" u="none" strike="noStrike" cap="none">
                <a:solidFill>
                  <a:schemeClr val="accent6"/>
                </a:solidFill>
                <a:latin typeface="Barlow"/>
                <a:ea typeface="Barlow"/>
                <a:cs typeface="Barlow"/>
                <a:sym typeface="Barlow"/>
              </a:defRPr>
            </a:lvl9pPr>
          </a:lstStyle>
          <a:p>
            <a:pPr marL="0" indent="0" algn="l">
              <a:spcAft>
                <a:spcPts val="600"/>
              </a:spcAft>
            </a:pPr>
            <a:r>
              <a:rPr lang="en-US" sz="1800" dirty="0">
                <a:latin typeface="Arial Black" panose="020B0A04020102020204" pitchFamily="34" charset="0"/>
              </a:rPr>
              <a:t>2022 and 2023 Proposed Amendments</a:t>
            </a:r>
          </a:p>
        </p:txBody>
      </p:sp>
    </p:spTree>
    <p:extLst>
      <p:ext uri="{BB962C8B-B14F-4D97-AF65-F5344CB8AC3E}">
        <p14:creationId xmlns:p14="http://schemas.microsoft.com/office/powerpoint/2010/main" val="725487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5"/>
          <p:cNvSpPr/>
          <p:nvPr/>
        </p:nvSpPr>
        <p:spPr>
          <a:xfrm>
            <a:off x="3810294" y="1405851"/>
            <a:ext cx="1653900" cy="930000"/>
          </a:xfrm>
          <a:prstGeom prst="ellipse">
            <a:avLst/>
          </a:prstGeom>
          <a:solidFill>
            <a:srgbClr val="BF7C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5"/>
          <p:cNvSpPr txBox="1">
            <a:spLocks noGrp="1"/>
          </p:cNvSpPr>
          <p:nvPr>
            <p:ph type="title"/>
          </p:nvPr>
        </p:nvSpPr>
        <p:spPr>
          <a:xfrm>
            <a:off x="1756194" y="2652251"/>
            <a:ext cx="5762100" cy="5205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latin typeface="+mj-lt"/>
              </a:rPr>
              <a:t>Brief Overview of</a:t>
            </a:r>
            <a:br>
              <a:rPr lang="en" dirty="0">
                <a:latin typeface="+mj-lt"/>
              </a:rPr>
            </a:br>
            <a:r>
              <a:rPr lang="en" dirty="0">
                <a:latin typeface="+mj-lt"/>
              </a:rPr>
              <a:t>Title IX</a:t>
            </a:r>
            <a:endParaRPr dirty="0">
              <a:latin typeface="+mj-lt"/>
            </a:endParaRPr>
          </a:p>
        </p:txBody>
      </p:sp>
      <p:sp>
        <p:nvSpPr>
          <p:cNvPr id="322" name="Google Shape;322;p35"/>
          <p:cNvSpPr txBox="1">
            <a:spLocks noGrp="1"/>
          </p:cNvSpPr>
          <p:nvPr>
            <p:ph type="title" idx="2"/>
          </p:nvPr>
        </p:nvSpPr>
        <p:spPr>
          <a:xfrm>
            <a:off x="4187694" y="1513701"/>
            <a:ext cx="899100" cy="683400"/>
          </a:xfrm>
          <a:prstGeom prst="rect">
            <a:avLst/>
          </a:prstGeom>
        </p:spPr>
        <p:txBody>
          <a:bodyPr spcFirstLastPara="1" wrap="square" lIns="0" tIns="0" rIns="0" bIns="0" anchor="ctr" anchorCtr="0">
            <a:noAutofit/>
          </a:bodyPr>
          <a:lstStyle/>
          <a:p>
            <a:r>
              <a:rPr lang="en" sz="4400" dirty="0">
                <a:latin typeface="+mj-lt"/>
              </a:rPr>
              <a:t>I.</a:t>
            </a:r>
            <a:endParaRPr sz="4400" dirty="0">
              <a:latin typeface="+mj-lt"/>
            </a:endParaRPr>
          </a:p>
        </p:txBody>
      </p:sp>
      <p:sp>
        <p:nvSpPr>
          <p:cNvPr id="3" name="TextBox 2">
            <a:extLst>
              <a:ext uri="{FF2B5EF4-FFF2-40B4-BE49-F238E27FC236}">
                <a16:creationId xmlns:a16="http://schemas.microsoft.com/office/drawing/2014/main" id="{A8E3F1AF-0088-B4E5-91BB-458DACE76D03}"/>
              </a:ext>
            </a:extLst>
          </p:cNvPr>
          <p:cNvSpPr txBox="1"/>
          <p:nvPr/>
        </p:nvSpPr>
        <p:spPr>
          <a:xfrm>
            <a:off x="8545606" y="4549509"/>
            <a:ext cx="320057"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3600" dirty="0">
                <a:latin typeface="+mj-lt"/>
              </a:rPr>
              <a:t>Statutory Definition of Title IX</a:t>
            </a:r>
            <a:endParaRPr sz="3600" dirty="0">
              <a:latin typeface="+mj-lt"/>
            </a:endParaRPr>
          </a:p>
        </p:txBody>
      </p:sp>
      <p:sp>
        <p:nvSpPr>
          <p:cNvPr id="341" name="Google Shape;341;p36"/>
          <p:cNvSpPr txBox="1">
            <a:spLocks noGrp="1"/>
          </p:cNvSpPr>
          <p:nvPr>
            <p:ph type="subTitle" idx="1"/>
          </p:nvPr>
        </p:nvSpPr>
        <p:spPr>
          <a:xfrm>
            <a:off x="820396" y="1185196"/>
            <a:ext cx="7503207" cy="3192839"/>
          </a:xfrm>
          <a:prstGeom prst="rect">
            <a:avLst/>
          </a:prstGeom>
        </p:spPr>
        <p:txBody>
          <a:bodyPr spcFirstLastPara="1" wrap="square" lIns="0" tIns="0" rIns="0" bIns="0" anchor="t" anchorCtr="0">
            <a:noAutofit/>
          </a:bodyPr>
          <a:lstStyle/>
          <a:p>
            <a:pPr lvl="0">
              <a:spcBef>
                <a:spcPts val="600"/>
              </a:spcBef>
            </a:pPr>
            <a:r>
              <a:rPr lang="en-US" sz="1800" dirty="0">
                <a:solidFill>
                  <a:schemeClr val="accent1">
                    <a:lumMod val="10000"/>
                  </a:schemeClr>
                </a:solidFill>
                <a:latin typeface="Arial" panose="020B0604020202020204" pitchFamily="34" charset="0"/>
              </a:rPr>
              <a:t>Title IX, codified at 20 USC §1681, is a federal civil rights law that was passed as part of the Education Amendments of 1972. </a:t>
            </a:r>
          </a:p>
          <a:p>
            <a:pPr lvl="0">
              <a:spcBef>
                <a:spcPts val="600"/>
              </a:spcBef>
            </a:pPr>
            <a:r>
              <a:rPr lang="en-US" sz="1800" dirty="0">
                <a:solidFill>
                  <a:schemeClr val="accent1">
                    <a:lumMod val="10000"/>
                  </a:schemeClr>
                </a:solidFill>
                <a:latin typeface="Arial" panose="020B0604020202020204" pitchFamily="34" charset="0"/>
              </a:rPr>
              <a:t>Title IX states: “No person in the United States shall, on the basis of sex, be excluded from participation in, be denied the benefits of, or be subjected to discrimination under any education program or activity receiving Federal financial assistance . . . .”</a:t>
            </a:r>
          </a:p>
          <a:p>
            <a:pPr lvl="0">
              <a:spcBef>
                <a:spcPts val="600"/>
              </a:spcBef>
            </a:pPr>
            <a:r>
              <a:rPr lang="en-US" sz="1800" dirty="0">
                <a:solidFill>
                  <a:schemeClr val="accent1">
                    <a:lumMod val="10000"/>
                  </a:schemeClr>
                </a:solidFill>
                <a:latin typeface="Arial" panose="020B0604020202020204" pitchFamily="34" charset="0"/>
              </a:rPr>
              <a:t>Essentially, Title IX prohibits </a:t>
            </a:r>
            <a:r>
              <a:rPr lang="en-US" sz="1800" b="1" dirty="0">
                <a:solidFill>
                  <a:schemeClr val="accent1">
                    <a:lumMod val="10000"/>
                  </a:schemeClr>
                </a:solidFill>
                <a:latin typeface="Arial" panose="020B0604020202020204" pitchFamily="34" charset="0"/>
              </a:rPr>
              <a:t>sexual harassment </a:t>
            </a:r>
            <a:r>
              <a:rPr lang="en-US" sz="1800" dirty="0">
                <a:solidFill>
                  <a:schemeClr val="accent1">
                    <a:lumMod val="10000"/>
                  </a:schemeClr>
                </a:solidFill>
                <a:latin typeface="Arial" panose="020B0604020202020204" pitchFamily="34" charset="0"/>
              </a:rPr>
              <a:t>in any </a:t>
            </a:r>
            <a:r>
              <a:rPr lang="en-US" sz="1800" b="1" dirty="0">
                <a:solidFill>
                  <a:schemeClr val="accent1">
                    <a:lumMod val="10000"/>
                  </a:schemeClr>
                </a:solidFill>
                <a:latin typeface="Arial" panose="020B0604020202020204" pitchFamily="34" charset="0"/>
              </a:rPr>
              <a:t>education program or activity</a:t>
            </a:r>
            <a:r>
              <a:rPr lang="en-US" sz="1800" dirty="0">
                <a:solidFill>
                  <a:schemeClr val="accent1">
                    <a:lumMod val="10000"/>
                  </a:schemeClr>
                </a:solidFill>
                <a:latin typeface="Arial" panose="020B0604020202020204" pitchFamily="34" charset="0"/>
              </a:rPr>
              <a:t> that receives Federal financial assistance from the Department of Education. </a:t>
            </a:r>
          </a:p>
        </p:txBody>
      </p:sp>
      <p:sp>
        <p:nvSpPr>
          <p:cNvPr id="3" name="TextBox 2">
            <a:extLst>
              <a:ext uri="{FF2B5EF4-FFF2-40B4-BE49-F238E27FC236}">
                <a16:creationId xmlns:a16="http://schemas.microsoft.com/office/drawing/2014/main" id="{2FE42091-A0F9-3931-4BF1-EE7015A444B8}"/>
              </a:ext>
            </a:extLst>
          </p:cNvPr>
          <p:cNvSpPr txBox="1"/>
          <p:nvPr/>
        </p:nvSpPr>
        <p:spPr>
          <a:xfrm>
            <a:off x="8545606" y="4549509"/>
            <a:ext cx="320057"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5</a:t>
            </a:r>
          </a:p>
        </p:txBody>
      </p:sp>
      <p:sp>
        <p:nvSpPr>
          <p:cNvPr id="5" name="TextBox 4">
            <a:extLst>
              <a:ext uri="{FF2B5EF4-FFF2-40B4-BE49-F238E27FC236}">
                <a16:creationId xmlns:a16="http://schemas.microsoft.com/office/drawing/2014/main" id="{F4796C41-B08E-3E00-A5FB-5C4F439DAED5}"/>
              </a:ext>
            </a:extLst>
          </p:cNvPr>
          <p:cNvSpPr txBox="1"/>
          <p:nvPr/>
        </p:nvSpPr>
        <p:spPr>
          <a:xfrm>
            <a:off x="7370852" y="4621531"/>
            <a:ext cx="1059873" cy="153888"/>
          </a:xfrm>
          <a:prstGeom prst="rect">
            <a:avLst/>
          </a:prstGeom>
          <a:noFill/>
        </p:spPr>
        <p:txBody>
          <a:bodyPr wrap="square" rtlCol="0">
            <a:spAutoFit/>
          </a:bodyPr>
          <a:lstStyle/>
          <a:p>
            <a:r>
              <a:rPr lang="en-US" sz="400" dirty="0"/>
              <a:t>Designed by </a:t>
            </a:r>
            <a:r>
              <a:rPr lang="en-US" sz="400" dirty="0" err="1"/>
              <a:t>Freepik</a:t>
            </a:r>
            <a:endParaRPr lang="en-US" sz="400" dirty="0"/>
          </a:p>
        </p:txBody>
      </p:sp>
      <p:pic>
        <p:nvPicPr>
          <p:cNvPr id="11" name="Picture 10" descr="A picture containing icon&#10;&#10;Description automatically generated">
            <a:extLst>
              <a:ext uri="{FF2B5EF4-FFF2-40B4-BE49-F238E27FC236}">
                <a16:creationId xmlns:a16="http://schemas.microsoft.com/office/drawing/2014/main" id="{2047A95D-3CC5-AA49-A0FB-579F33AE1300}"/>
              </a:ext>
            </a:extLst>
          </p:cNvPr>
          <p:cNvPicPr>
            <a:picLocks noChangeAspect="1"/>
          </p:cNvPicPr>
          <p:nvPr/>
        </p:nvPicPr>
        <p:blipFill>
          <a:blip r:embed="rId3"/>
          <a:stretch>
            <a:fillRect/>
          </a:stretch>
        </p:blipFill>
        <p:spPr>
          <a:xfrm>
            <a:off x="6961909" y="3687898"/>
            <a:ext cx="1010577" cy="101057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230737" y="286214"/>
            <a:ext cx="8682527" cy="537426"/>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2800" dirty="0">
                <a:latin typeface="+mj-lt"/>
              </a:rPr>
              <a:t>Statutory Definition of “Sexual Harassment”</a:t>
            </a:r>
            <a:endParaRPr sz="28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545606" y="4549509"/>
            <a:ext cx="320057"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6</a:t>
            </a:r>
          </a:p>
        </p:txBody>
      </p:sp>
      <p:sp>
        <p:nvSpPr>
          <p:cNvPr id="2" name="Google Shape;340;p36">
            <a:extLst>
              <a:ext uri="{FF2B5EF4-FFF2-40B4-BE49-F238E27FC236}">
                <a16:creationId xmlns:a16="http://schemas.microsoft.com/office/drawing/2014/main" id="{02896A4F-CDC9-F523-010E-3C432C55BB79}"/>
              </a:ext>
            </a:extLst>
          </p:cNvPr>
          <p:cNvSpPr txBox="1">
            <a:spLocks/>
          </p:cNvSpPr>
          <p:nvPr/>
        </p:nvSpPr>
        <p:spPr>
          <a:xfrm>
            <a:off x="713250" y="817093"/>
            <a:ext cx="7717500" cy="26481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2800"/>
              <a:buFont typeface="Vazirmatn Black"/>
              <a:buNone/>
              <a:defRPr sz="3300" b="0" i="0" u="none" strike="noStrike" cap="none">
                <a:solidFill>
                  <a:schemeClr val="accent2"/>
                </a:solidFill>
                <a:latin typeface="Poppins ExtraBold"/>
                <a:ea typeface="Poppins ExtraBold"/>
                <a:cs typeface="Poppins ExtraBold"/>
                <a:sym typeface="Poppins ExtraBold"/>
              </a:defRPr>
            </a:lvl1pPr>
            <a:lvl2pPr marR="0" lvl="1"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2pPr>
            <a:lvl3pPr marR="0" lvl="2"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3pPr>
            <a:lvl4pPr marR="0" lvl="3"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4pPr>
            <a:lvl5pPr marR="0" lvl="4"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5pPr>
            <a:lvl6pPr marR="0" lvl="5"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6pPr>
            <a:lvl7pPr marR="0" lvl="6"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7pPr>
            <a:lvl8pPr marR="0" lvl="7"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8pPr>
            <a:lvl9pPr marR="0" lvl="8"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9pPr>
          </a:lstStyle>
          <a:p>
            <a:r>
              <a:rPr lang="en-US" sz="1400" dirty="0">
                <a:latin typeface="Arial" panose="020B0604020202020204" pitchFamily="34" charset="0"/>
                <a:cs typeface="Arial" panose="020B0604020202020204" pitchFamily="34" charset="0"/>
              </a:rPr>
              <a:t>Definition of </a:t>
            </a:r>
            <a:r>
              <a:rPr lang="en-US" sz="1400" b="1" dirty="0">
                <a:latin typeface="Arial" panose="020B0604020202020204" pitchFamily="34" charset="0"/>
                <a:cs typeface="Arial" panose="020B0604020202020204" pitchFamily="34" charset="0"/>
              </a:rPr>
              <a:t>“sexual harassment” </a:t>
            </a:r>
            <a:r>
              <a:rPr lang="en-US" sz="1400" dirty="0">
                <a:latin typeface="Arial" panose="020B0604020202020204" pitchFamily="34" charset="0"/>
                <a:cs typeface="Arial" panose="020B0604020202020204" pitchFamily="34" charset="0"/>
              </a:rPr>
              <a:t>for purposes of Title IX [34 CFR</a:t>
            </a:r>
            <a:r>
              <a:rPr lang="en-US" sz="1600" dirty="0">
                <a:latin typeface="Arial" panose="020B0604020202020204" pitchFamily="34" charset="0"/>
                <a:ea typeface="Zen Kaku Gothic New"/>
                <a:cs typeface="Arial" panose="020B0604020202020204" pitchFamily="34" charset="0"/>
                <a:sym typeface="Zen Kaku Gothic New"/>
              </a:rPr>
              <a:t>§</a:t>
            </a:r>
            <a:r>
              <a:rPr lang="en-US" sz="1400" dirty="0">
                <a:latin typeface="Arial" panose="020B0604020202020204" pitchFamily="34" charset="0"/>
                <a:cs typeface="Arial" panose="020B0604020202020204" pitchFamily="34" charset="0"/>
              </a:rPr>
              <a:t>106.30(a)]:</a:t>
            </a:r>
          </a:p>
        </p:txBody>
      </p:sp>
      <p:sp>
        <p:nvSpPr>
          <p:cNvPr id="17" name="Rectangle: Rounded Corners 16">
            <a:extLst>
              <a:ext uri="{FF2B5EF4-FFF2-40B4-BE49-F238E27FC236}">
                <a16:creationId xmlns:a16="http://schemas.microsoft.com/office/drawing/2014/main" id="{CBABA49C-2BFC-1B48-BE45-305F957BB658}"/>
              </a:ext>
            </a:extLst>
          </p:cNvPr>
          <p:cNvSpPr/>
          <p:nvPr/>
        </p:nvSpPr>
        <p:spPr>
          <a:xfrm>
            <a:off x="572534" y="1348556"/>
            <a:ext cx="7998932" cy="3377267"/>
          </a:xfrm>
          <a:prstGeom prst="roundRect">
            <a:avLst>
              <a:gd name="adj" fmla="val 10000"/>
            </a:avLst>
          </a:prstGeom>
          <a:solidFill>
            <a:schemeClr val="accent3">
              <a:lumMod val="60000"/>
              <a:lumOff val="4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8" name="Rectangle: Rounded Corners 4">
            <a:extLst>
              <a:ext uri="{FF2B5EF4-FFF2-40B4-BE49-F238E27FC236}">
                <a16:creationId xmlns:a16="http://schemas.microsoft.com/office/drawing/2014/main" id="{147B56B1-B7BE-0A6F-4E3D-B29BCB88129A}"/>
              </a:ext>
            </a:extLst>
          </p:cNvPr>
          <p:cNvSpPr txBox="1"/>
          <p:nvPr/>
        </p:nvSpPr>
        <p:spPr>
          <a:xfrm>
            <a:off x="796734" y="1384996"/>
            <a:ext cx="7550532" cy="6585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ts val="0"/>
              </a:spcAft>
              <a:buNone/>
            </a:pPr>
            <a:r>
              <a:rPr lang="en-US" sz="2000" dirty="0"/>
              <a:t>Sexual harassment means conduct on the basis of sex that satisfies one or more of the following:</a:t>
            </a:r>
          </a:p>
        </p:txBody>
      </p:sp>
      <p:sp>
        <p:nvSpPr>
          <p:cNvPr id="15" name="Rectangle: Rounded Corners 14">
            <a:extLst>
              <a:ext uri="{FF2B5EF4-FFF2-40B4-BE49-F238E27FC236}">
                <a16:creationId xmlns:a16="http://schemas.microsoft.com/office/drawing/2014/main" id="{BE9AD6F2-9657-FB5F-1AFB-C0E7ABC9D44C}"/>
              </a:ext>
            </a:extLst>
          </p:cNvPr>
          <p:cNvSpPr/>
          <p:nvPr/>
        </p:nvSpPr>
        <p:spPr>
          <a:xfrm>
            <a:off x="1656197" y="2095373"/>
            <a:ext cx="5957976" cy="75900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6" name="Rectangle: Rounded Corners 6">
            <a:extLst>
              <a:ext uri="{FF2B5EF4-FFF2-40B4-BE49-F238E27FC236}">
                <a16:creationId xmlns:a16="http://schemas.microsoft.com/office/drawing/2014/main" id="{BE2B6450-9721-0FD6-D731-9C4CD9FFCAD8}"/>
              </a:ext>
            </a:extLst>
          </p:cNvPr>
          <p:cNvSpPr txBox="1"/>
          <p:nvPr/>
        </p:nvSpPr>
        <p:spPr>
          <a:xfrm>
            <a:off x="1607186" y="2144255"/>
            <a:ext cx="6055999" cy="6583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accent1">
                    <a:lumMod val="10000"/>
                  </a:schemeClr>
                </a:solidFill>
              </a:rPr>
              <a:t>Conditioning the provision of an aid, benefit, or service of the District on an individual's participation in unwelcome sexual conduct (i.e. “quid pro quo” harassment);</a:t>
            </a:r>
          </a:p>
        </p:txBody>
      </p:sp>
      <p:sp>
        <p:nvSpPr>
          <p:cNvPr id="13" name="Rectangle: Rounded Corners 12">
            <a:extLst>
              <a:ext uri="{FF2B5EF4-FFF2-40B4-BE49-F238E27FC236}">
                <a16:creationId xmlns:a16="http://schemas.microsoft.com/office/drawing/2014/main" id="{F4E29294-CF14-D1DE-4FD7-91BDD8933DC0}"/>
              </a:ext>
            </a:extLst>
          </p:cNvPr>
          <p:cNvSpPr/>
          <p:nvPr/>
        </p:nvSpPr>
        <p:spPr>
          <a:xfrm>
            <a:off x="973973" y="2990680"/>
            <a:ext cx="7196054" cy="82147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 name="Rectangle: Rounded Corners 8">
            <a:extLst>
              <a:ext uri="{FF2B5EF4-FFF2-40B4-BE49-F238E27FC236}">
                <a16:creationId xmlns:a16="http://schemas.microsoft.com/office/drawing/2014/main" id="{DD7083AC-8044-1192-343E-1CBA0319E66B}"/>
              </a:ext>
            </a:extLst>
          </p:cNvPr>
          <p:cNvSpPr txBox="1"/>
          <p:nvPr/>
        </p:nvSpPr>
        <p:spPr>
          <a:xfrm>
            <a:off x="973973" y="3038799"/>
            <a:ext cx="7196054" cy="77335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accent1">
                    <a:lumMod val="10000"/>
                  </a:schemeClr>
                </a:solidFill>
              </a:rPr>
              <a:t>Unwelcome conduct determined by a reasonable person to be so severe, pervasive, </a:t>
            </a:r>
            <a:r>
              <a:rPr lang="en-US" sz="1600" b="1" kern="1200" dirty="0">
                <a:solidFill>
                  <a:schemeClr val="accent1">
                    <a:lumMod val="10000"/>
                  </a:schemeClr>
                </a:solidFill>
              </a:rPr>
              <a:t>and</a:t>
            </a:r>
            <a:r>
              <a:rPr lang="en-US" sz="1600" kern="1200" dirty="0">
                <a:solidFill>
                  <a:schemeClr val="accent1">
                    <a:lumMod val="10000"/>
                  </a:schemeClr>
                </a:solidFill>
              </a:rPr>
              <a:t> objectively offensive that it effectively denies a person equal access to the District's education program or activity; or</a:t>
            </a:r>
          </a:p>
        </p:txBody>
      </p:sp>
      <p:sp>
        <p:nvSpPr>
          <p:cNvPr id="11" name="Rectangle: Rounded Corners 10">
            <a:extLst>
              <a:ext uri="{FF2B5EF4-FFF2-40B4-BE49-F238E27FC236}">
                <a16:creationId xmlns:a16="http://schemas.microsoft.com/office/drawing/2014/main" id="{3571B372-37BF-E228-5788-0E24740DAA33}"/>
              </a:ext>
            </a:extLst>
          </p:cNvPr>
          <p:cNvSpPr/>
          <p:nvPr/>
        </p:nvSpPr>
        <p:spPr>
          <a:xfrm>
            <a:off x="1278798" y="3947038"/>
            <a:ext cx="6586404" cy="65211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2" name="Rectangle: Rounded Corners 10">
            <a:extLst>
              <a:ext uri="{FF2B5EF4-FFF2-40B4-BE49-F238E27FC236}">
                <a16:creationId xmlns:a16="http://schemas.microsoft.com/office/drawing/2014/main" id="{88388B79-16CE-9F13-7562-1C7FCF72993F}"/>
              </a:ext>
            </a:extLst>
          </p:cNvPr>
          <p:cNvSpPr txBox="1"/>
          <p:nvPr/>
        </p:nvSpPr>
        <p:spPr>
          <a:xfrm>
            <a:off x="1480816" y="4015695"/>
            <a:ext cx="6182369" cy="5316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accent1">
                    <a:lumMod val="10000"/>
                  </a:schemeClr>
                </a:solidFill>
              </a:rPr>
              <a:t>“Sexual assault,” “dating violence,” “domestic violence,” or “stalking,” as is defined by federal statute. </a:t>
            </a:r>
          </a:p>
        </p:txBody>
      </p:sp>
    </p:spTree>
    <p:extLst>
      <p:ext uri="{BB962C8B-B14F-4D97-AF65-F5344CB8AC3E}">
        <p14:creationId xmlns:p14="http://schemas.microsoft.com/office/powerpoint/2010/main" val="2256388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350849"/>
            <a:ext cx="7717500" cy="826994"/>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2800" dirty="0">
                <a:latin typeface="+mj-lt"/>
              </a:rPr>
              <a:t>Statutory Definition of</a:t>
            </a:r>
            <a:br>
              <a:rPr lang="en" sz="2800" dirty="0">
                <a:latin typeface="+mj-lt"/>
              </a:rPr>
            </a:br>
            <a:r>
              <a:rPr lang="en" sz="2800" dirty="0">
                <a:latin typeface="+mj-lt"/>
              </a:rPr>
              <a:t>“</a:t>
            </a:r>
            <a:r>
              <a:rPr lang="en-US" sz="2800" dirty="0">
                <a:latin typeface="+mj-lt"/>
              </a:rPr>
              <a:t>Educational</a:t>
            </a:r>
            <a:r>
              <a:rPr lang="en" sz="2800" dirty="0">
                <a:latin typeface="+mj-lt"/>
              </a:rPr>
              <a:t> Program of Activity”</a:t>
            </a:r>
            <a:endParaRPr sz="2800" dirty="0">
              <a:latin typeface="+mj-lt"/>
            </a:endParaRPr>
          </a:p>
        </p:txBody>
      </p:sp>
      <p:sp>
        <p:nvSpPr>
          <p:cNvPr id="341" name="Google Shape;341;p36"/>
          <p:cNvSpPr txBox="1">
            <a:spLocks noGrp="1"/>
          </p:cNvSpPr>
          <p:nvPr>
            <p:ph type="subTitle" idx="1"/>
          </p:nvPr>
        </p:nvSpPr>
        <p:spPr>
          <a:xfrm>
            <a:off x="572419" y="1196788"/>
            <a:ext cx="7999162" cy="465757"/>
          </a:xfrm>
          <a:prstGeom prst="rect">
            <a:avLst/>
          </a:prstGeom>
        </p:spPr>
        <p:txBody>
          <a:bodyPr spcFirstLastPara="1" wrap="square" lIns="0" tIns="0" rIns="0" bIns="0" anchor="t" anchorCtr="0">
            <a:noAutofit/>
          </a:bodyPr>
          <a:lstStyle/>
          <a:p>
            <a:pPr marL="0" indent="0" algn="ctr">
              <a:spcBef>
                <a:spcPts val="600"/>
              </a:spcBef>
              <a:spcAft>
                <a:spcPts val="1200"/>
              </a:spcAft>
              <a:buNone/>
            </a:pPr>
            <a:r>
              <a:rPr lang="en-US" sz="1600" dirty="0">
                <a:latin typeface="Arial" panose="020B0604020202020204" pitchFamily="34" charset="0"/>
                <a:cs typeface="Arial" panose="020B0604020202020204" pitchFamily="34" charset="0"/>
              </a:rPr>
              <a:t>Definition of “</a:t>
            </a:r>
            <a:r>
              <a:rPr lang="en-US" sz="1600" b="1" dirty="0">
                <a:latin typeface="Arial" panose="020B0604020202020204" pitchFamily="34" charset="0"/>
                <a:cs typeface="Arial" panose="020B0604020202020204" pitchFamily="34" charset="0"/>
              </a:rPr>
              <a:t>educational program or activity</a:t>
            </a:r>
            <a:r>
              <a:rPr lang="en-US" sz="1600" dirty="0">
                <a:latin typeface="Arial" panose="020B0604020202020204" pitchFamily="34" charset="0"/>
                <a:cs typeface="Arial" panose="020B0604020202020204" pitchFamily="34" charset="0"/>
              </a:rPr>
              <a:t>” for purposes of Title IX: </a:t>
            </a:r>
          </a:p>
        </p:txBody>
      </p:sp>
      <p:sp>
        <p:nvSpPr>
          <p:cNvPr id="3" name="TextBox 2">
            <a:extLst>
              <a:ext uri="{FF2B5EF4-FFF2-40B4-BE49-F238E27FC236}">
                <a16:creationId xmlns:a16="http://schemas.microsoft.com/office/drawing/2014/main" id="{2FE42091-A0F9-3931-4BF1-EE7015A444B8}"/>
              </a:ext>
            </a:extLst>
          </p:cNvPr>
          <p:cNvSpPr txBox="1"/>
          <p:nvPr/>
        </p:nvSpPr>
        <p:spPr>
          <a:xfrm>
            <a:off x="8545606" y="4549509"/>
            <a:ext cx="320057"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7</a:t>
            </a:r>
          </a:p>
        </p:txBody>
      </p:sp>
      <p:sp>
        <p:nvSpPr>
          <p:cNvPr id="6" name="TextBox 5">
            <a:extLst>
              <a:ext uri="{FF2B5EF4-FFF2-40B4-BE49-F238E27FC236}">
                <a16:creationId xmlns:a16="http://schemas.microsoft.com/office/drawing/2014/main" id="{1AF41A50-F57F-F69E-E688-8AA4379234EA}"/>
              </a:ext>
            </a:extLst>
          </p:cNvPr>
          <p:cNvSpPr txBox="1"/>
          <p:nvPr/>
        </p:nvSpPr>
        <p:spPr>
          <a:xfrm>
            <a:off x="401783" y="1621775"/>
            <a:ext cx="5562600" cy="320087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4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“locations, events, or circumstances over which the [District] exercised substantial control over both the respondent and the context in which the sexual harassment occurs...” 34 CFR §106.44(a).</a:t>
            </a:r>
          </a:p>
          <a:p>
            <a:pPr marL="285750" marR="0" lvl="0" indent="-28575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4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In other words, all operations that fall within the District.</a:t>
            </a:r>
          </a:p>
          <a:p>
            <a:pPr marL="742950" marR="0" lvl="1" indent="-28575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This includes, but is certainly not limited to, in-person and online instruction, employment, athletics, extracurricular activities, school events, and more.</a:t>
            </a:r>
          </a:p>
          <a:p>
            <a:pPr marL="285750" marR="0" lvl="0" indent="-28575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4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District is not responsible for sexual harassment that occurs in private settings, outside of the U.S., and otherwise outside the scope of the District’s education programs and activities </a:t>
            </a:r>
          </a:p>
          <a:p>
            <a:pPr marL="742950" marR="0" lvl="1" indent="-28575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May be prohibited by District policy, Student Code of Conduct, or other law.</a:t>
            </a:r>
          </a:p>
        </p:txBody>
      </p:sp>
      <p:pic>
        <p:nvPicPr>
          <p:cNvPr id="8" name="Picture 7" descr="Young soccer players in action">
            <a:extLst>
              <a:ext uri="{FF2B5EF4-FFF2-40B4-BE49-F238E27FC236}">
                <a16:creationId xmlns:a16="http://schemas.microsoft.com/office/drawing/2014/main" id="{866F7691-72E5-59D0-A658-4AA56CB5AD90}"/>
              </a:ext>
            </a:extLst>
          </p:cNvPr>
          <p:cNvPicPr>
            <a:picLocks noChangeAspect="1"/>
          </p:cNvPicPr>
          <p:nvPr/>
        </p:nvPicPr>
        <p:blipFill>
          <a:blip r:embed="rId3"/>
          <a:stretch>
            <a:fillRect/>
          </a:stretch>
        </p:blipFill>
        <p:spPr>
          <a:xfrm>
            <a:off x="6016107" y="2087532"/>
            <a:ext cx="2414618" cy="1643544"/>
          </a:xfrm>
          <a:prstGeom prst="rect">
            <a:avLst/>
          </a:prstGeom>
        </p:spPr>
      </p:pic>
    </p:spTree>
    <p:extLst>
      <p:ext uri="{BB962C8B-B14F-4D97-AF65-F5344CB8AC3E}">
        <p14:creationId xmlns:p14="http://schemas.microsoft.com/office/powerpoint/2010/main" val="3670931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97F1F-EEE2-2D34-852F-924908EDE898}"/>
              </a:ext>
            </a:extLst>
          </p:cNvPr>
          <p:cNvSpPr>
            <a:spLocks noGrp="1"/>
          </p:cNvSpPr>
          <p:nvPr>
            <p:ph type="title"/>
          </p:nvPr>
        </p:nvSpPr>
        <p:spPr>
          <a:xfrm>
            <a:off x="713225" y="445024"/>
            <a:ext cx="7717500" cy="965031"/>
          </a:xfrm>
        </p:spPr>
        <p:txBody>
          <a:bodyPr/>
          <a:lstStyle/>
          <a:p>
            <a:r>
              <a:rPr lang="en-US" dirty="0">
                <a:latin typeface="+mj-lt"/>
              </a:rPr>
              <a:t>The Formal Grievance</a:t>
            </a:r>
            <a:br>
              <a:rPr lang="en-US" dirty="0">
                <a:latin typeface="+mj-lt"/>
              </a:rPr>
            </a:br>
            <a:r>
              <a:rPr lang="en-US" dirty="0">
                <a:latin typeface="+mj-lt"/>
              </a:rPr>
              <a:t>Process and Procedures</a:t>
            </a:r>
          </a:p>
        </p:txBody>
      </p:sp>
      <p:sp>
        <p:nvSpPr>
          <p:cNvPr id="3" name="Subtitle 2">
            <a:extLst>
              <a:ext uri="{FF2B5EF4-FFF2-40B4-BE49-F238E27FC236}">
                <a16:creationId xmlns:a16="http://schemas.microsoft.com/office/drawing/2014/main" id="{B11FBA9B-F5AB-E39D-2B87-286F0ED6DB47}"/>
              </a:ext>
            </a:extLst>
          </p:cNvPr>
          <p:cNvSpPr>
            <a:spLocks noGrp="1"/>
          </p:cNvSpPr>
          <p:nvPr>
            <p:ph type="subTitle" idx="1"/>
          </p:nvPr>
        </p:nvSpPr>
        <p:spPr>
          <a:xfrm>
            <a:off x="4959927" y="1507039"/>
            <a:ext cx="3470798" cy="3191437"/>
          </a:xfrm>
        </p:spPr>
        <p:txBody>
          <a:bodyPr/>
          <a:lstStyle/>
          <a:p>
            <a:pPr marL="285750" indent="-285750" algn="l">
              <a:spcBef>
                <a:spcPts val="600"/>
              </a:spcBef>
              <a:buFont typeface="Zen Kaku Gothic New"/>
              <a:buChar char="●"/>
            </a:pPr>
            <a:r>
              <a:rPr lang="en-US" dirty="0">
                <a:solidFill>
                  <a:srgbClr val="242424"/>
                </a:solidFill>
                <a:latin typeface="Arial" panose="020B0604020202020204" pitchFamily="34" charset="0"/>
                <a:cs typeface="Arial" panose="020B0604020202020204" pitchFamily="34" charset="0"/>
              </a:rPr>
              <a:t>As discussed throughout this presentation, the grievance process is the steps/procedure taken by the District to promptly and equitably resolve any complaints alleging sexual harassment in a District’s education program or activities. </a:t>
            </a:r>
          </a:p>
          <a:p>
            <a:pPr marL="285750" indent="-285750" algn="l">
              <a:spcBef>
                <a:spcPts val="600"/>
              </a:spcBef>
              <a:buFont typeface="Zen Kaku Gothic New"/>
              <a:buChar char="●"/>
            </a:pPr>
            <a:r>
              <a:rPr lang="en-US" dirty="0">
                <a:solidFill>
                  <a:srgbClr val="242424"/>
                </a:solidFill>
                <a:latin typeface="Arial" panose="020B0604020202020204" pitchFamily="34" charset="0"/>
                <a:cs typeface="Arial" panose="020B0604020202020204" pitchFamily="34" charset="0"/>
              </a:rPr>
              <a:t>The primary Title IX team members that facilitate this process are the Coordinator, Investigator, and Decision-Maker. </a:t>
            </a:r>
          </a:p>
          <a:p>
            <a:pPr marL="0" indent="0" algn="l">
              <a:spcBef>
                <a:spcPts val="600"/>
              </a:spcBef>
            </a:pPr>
            <a:endParaRPr lang="en-US" dirty="0">
              <a:solidFill>
                <a:srgbClr val="24242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EEA28B9-BA73-42A9-F6B6-FEDCC451282C}"/>
              </a:ext>
            </a:extLst>
          </p:cNvPr>
          <p:cNvSpPr txBox="1"/>
          <p:nvPr/>
        </p:nvSpPr>
        <p:spPr>
          <a:xfrm>
            <a:off x="8545606" y="4549509"/>
            <a:ext cx="320057"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8</a:t>
            </a:r>
          </a:p>
        </p:txBody>
      </p:sp>
      <p:graphicFrame>
        <p:nvGraphicFramePr>
          <p:cNvPr id="4" name="Diagram 3">
            <a:extLst>
              <a:ext uri="{FF2B5EF4-FFF2-40B4-BE49-F238E27FC236}">
                <a16:creationId xmlns:a16="http://schemas.microsoft.com/office/drawing/2014/main" id="{F7C6EAA5-0C4B-4D5F-6A9E-CDC67467AA00}"/>
              </a:ext>
            </a:extLst>
          </p:cNvPr>
          <p:cNvGraphicFramePr/>
          <p:nvPr>
            <p:extLst>
              <p:ext uri="{D42A27DB-BD31-4B8C-83A1-F6EECF244321}">
                <p14:modId xmlns:p14="http://schemas.microsoft.com/office/powerpoint/2010/main" val="2589178774"/>
              </p:ext>
            </p:extLst>
          </p:nvPr>
        </p:nvGraphicFramePr>
        <p:xfrm>
          <a:off x="547254" y="1507039"/>
          <a:ext cx="4412673" cy="3077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2488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50C4B-6E24-44DC-C3DE-ADA4F4B7CB60}"/>
              </a:ext>
            </a:extLst>
          </p:cNvPr>
          <p:cNvSpPr>
            <a:spLocks noGrp="1"/>
          </p:cNvSpPr>
          <p:nvPr>
            <p:ph type="title"/>
          </p:nvPr>
        </p:nvSpPr>
        <p:spPr>
          <a:xfrm>
            <a:off x="713225" y="445025"/>
            <a:ext cx="7717500" cy="905211"/>
          </a:xfrm>
        </p:spPr>
        <p:txBody>
          <a:bodyPr/>
          <a:lstStyle/>
          <a:p>
            <a:r>
              <a:rPr lang="en-US" dirty="0">
                <a:latin typeface="Franklin Gothic Heavy" panose="020B0903020102020204" pitchFamily="34" charset="0"/>
                <a:cs typeface="Aharoni" panose="02010803020104030203" pitchFamily="2" charset="-79"/>
              </a:rPr>
              <a:t>Grievance Process Timeline</a:t>
            </a:r>
            <a:br>
              <a:rPr lang="en-US" dirty="0">
                <a:latin typeface="Franklin Gothic Heavy" panose="020B0903020102020204" pitchFamily="34" charset="0"/>
                <a:cs typeface="Aharoni" panose="02010803020104030203" pitchFamily="2" charset="-79"/>
              </a:rPr>
            </a:br>
            <a:r>
              <a:rPr lang="en-US" sz="2400" dirty="0">
                <a:latin typeface="+mn-lt"/>
                <a:cs typeface="Aharoni" panose="02010803020104030203" pitchFamily="2" charset="-79"/>
              </a:rPr>
              <a:t>34 C.F.R. </a:t>
            </a:r>
            <a:r>
              <a:rPr lang="en-US" sz="2400" dirty="0">
                <a:latin typeface="Yu Gothic UI" panose="020B0500000000000000" pitchFamily="34" charset="-128"/>
                <a:ea typeface="Yu Gothic UI" panose="020B0500000000000000" pitchFamily="34" charset="-128"/>
                <a:cs typeface="Aharoni" panose="02010803020104030203" pitchFamily="2" charset="-79"/>
              </a:rPr>
              <a:t>§</a:t>
            </a:r>
            <a:r>
              <a:rPr lang="en-US" sz="2400" dirty="0">
                <a:latin typeface="+mn-lt"/>
              </a:rPr>
              <a:t>106.45</a:t>
            </a:r>
            <a:endParaRPr lang="en-US" dirty="0">
              <a:latin typeface="+mn-lt"/>
              <a:cs typeface="Aharoni" panose="02010803020104030203" pitchFamily="2" charset="-79"/>
            </a:endParaRPr>
          </a:p>
        </p:txBody>
      </p:sp>
      <p:graphicFrame>
        <p:nvGraphicFramePr>
          <p:cNvPr id="3" name="Diagram 2">
            <a:extLst>
              <a:ext uri="{FF2B5EF4-FFF2-40B4-BE49-F238E27FC236}">
                <a16:creationId xmlns:a16="http://schemas.microsoft.com/office/drawing/2014/main" id="{6AE12F2A-0F3E-A75D-AB31-74DA0E9BA348}"/>
              </a:ext>
            </a:extLst>
          </p:cNvPr>
          <p:cNvGraphicFramePr/>
          <p:nvPr>
            <p:extLst>
              <p:ext uri="{D42A27DB-BD31-4B8C-83A1-F6EECF244321}">
                <p14:modId xmlns:p14="http://schemas.microsoft.com/office/powerpoint/2010/main" val="4209162507"/>
              </p:ext>
            </p:extLst>
          </p:nvPr>
        </p:nvGraphicFramePr>
        <p:xfrm>
          <a:off x="720539" y="1350236"/>
          <a:ext cx="7702923" cy="3202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36258AE5-A812-B6E3-54E0-29AB5B228936}"/>
              </a:ext>
            </a:extLst>
          </p:cNvPr>
          <p:cNvSpPr txBox="1"/>
          <p:nvPr/>
        </p:nvSpPr>
        <p:spPr>
          <a:xfrm>
            <a:off x="8545606" y="4549509"/>
            <a:ext cx="320057"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9</a:t>
            </a:r>
          </a:p>
        </p:txBody>
      </p:sp>
    </p:spTree>
    <p:extLst>
      <p:ext uri="{BB962C8B-B14F-4D97-AF65-F5344CB8AC3E}">
        <p14:creationId xmlns:p14="http://schemas.microsoft.com/office/powerpoint/2010/main" val="129460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3"/>
          <p:cNvSpPr txBox="1">
            <a:spLocks noGrp="1"/>
          </p:cNvSpPr>
          <p:nvPr>
            <p:ph type="title"/>
          </p:nvPr>
        </p:nvSpPr>
        <p:spPr>
          <a:xfrm>
            <a:off x="713225" y="445024"/>
            <a:ext cx="7717500" cy="1358556"/>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a:latin typeface="+mj-lt"/>
              </a:rPr>
              <a:t>Most Important </a:t>
            </a:r>
            <a:br>
              <a:rPr lang="en" dirty="0">
                <a:latin typeface="+mj-lt"/>
              </a:rPr>
            </a:br>
            <a:r>
              <a:rPr lang="en" dirty="0">
                <a:latin typeface="+mj-lt"/>
              </a:rPr>
              <a:t>Title IX Federal Statute/Regulations</a:t>
            </a:r>
            <a:endParaRPr dirty="0">
              <a:latin typeface="+mj-lt"/>
            </a:endParaRPr>
          </a:p>
        </p:txBody>
      </p:sp>
      <p:graphicFrame>
        <p:nvGraphicFramePr>
          <p:cNvPr id="282" name="Google Shape;282;p33"/>
          <p:cNvGraphicFramePr/>
          <p:nvPr>
            <p:extLst>
              <p:ext uri="{D42A27DB-BD31-4B8C-83A1-F6EECF244321}">
                <p14:modId xmlns:p14="http://schemas.microsoft.com/office/powerpoint/2010/main" val="1263488906"/>
              </p:ext>
            </p:extLst>
          </p:nvPr>
        </p:nvGraphicFramePr>
        <p:xfrm>
          <a:off x="1981179" y="1962908"/>
          <a:ext cx="5181642" cy="2560140"/>
        </p:xfrm>
        <a:graphic>
          <a:graphicData uri="http://schemas.openxmlformats.org/drawingml/2006/table">
            <a:tbl>
              <a:tblPr>
                <a:noFill/>
                <a:tableStyleId>{21AEA066-3985-4B32-B8E2-5F98C5AEF6DB}</a:tableStyleId>
              </a:tblPr>
              <a:tblGrid>
                <a:gridCol w="1824352">
                  <a:extLst>
                    <a:ext uri="{9D8B030D-6E8A-4147-A177-3AD203B41FA5}">
                      <a16:colId xmlns:a16="http://schemas.microsoft.com/office/drawing/2014/main" val="20000"/>
                    </a:ext>
                  </a:extLst>
                </a:gridCol>
                <a:gridCol w="3357290">
                  <a:extLst>
                    <a:ext uri="{9D8B030D-6E8A-4147-A177-3AD203B41FA5}">
                      <a16:colId xmlns:a16="http://schemas.microsoft.com/office/drawing/2014/main" val="20001"/>
                    </a:ext>
                  </a:extLst>
                </a:gridCol>
              </a:tblGrid>
              <a:tr h="350500">
                <a:tc>
                  <a:txBody>
                    <a:bodyPr/>
                    <a:lstStyle/>
                    <a:p>
                      <a:pPr marL="0" lvl="0" indent="0" algn="r" rtl="0">
                        <a:spcBef>
                          <a:spcPts val="0"/>
                        </a:spcBef>
                        <a:spcAft>
                          <a:spcPts val="0"/>
                        </a:spcAft>
                        <a:buNone/>
                      </a:pPr>
                      <a:r>
                        <a:rPr lang="en" sz="1200" b="1" dirty="0">
                          <a:solidFill>
                            <a:schemeClr val="accent6"/>
                          </a:solidFill>
                          <a:uFill>
                            <a:noFill/>
                          </a:uFill>
                          <a:latin typeface="Arial" panose="020B0604020202020204" pitchFamily="34" charset="0"/>
                          <a:ea typeface="Poppins"/>
                          <a:cs typeface="Arial" panose="020B0604020202020204" pitchFamily="34" charset="0"/>
                          <a:sym typeface="Poppins"/>
                        </a:rPr>
                        <a:t>20 USC</a:t>
                      </a:r>
                      <a:r>
                        <a:rPr lang="en" sz="1200" b="1" dirty="0">
                          <a:solidFill>
                            <a:schemeClr val="accent6"/>
                          </a:solidFill>
                          <a:uFill>
                            <a:noFill/>
                          </a:uFill>
                          <a:latin typeface="Arial" panose="020B0604020202020204" pitchFamily="34" charset="0"/>
                          <a:ea typeface="Yu Mincho" panose="02020400000000000000" pitchFamily="18" charset="-128"/>
                          <a:cs typeface="Arial" panose="020B0604020202020204" pitchFamily="34" charset="0"/>
                          <a:sym typeface="Poppins"/>
                        </a:rPr>
                        <a:t>§</a:t>
                      </a:r>
                      <a:r>
                        <a:rPr lang="en" sz="1200" b="1" dirty="0">
                          <a:solidFill>
                            <a:schemeClr val="accent6"/>
                          </a:solidFill>
                          <a:uFill>
                            <a:noFill/>
                          </a:uFill>
                          <a:latin typeface="Arial" panose="020B0604020202020204" pitchFamily="34" charset="0"/>
                          <a:ea typeface="Poppins"/>
                          <a:cs typeface="Arial" panose="020B0604020202020204" pitchFamily="34" charset="0"/>
                          <a:sym typeface="Poppins"/>
                        </a:rPr>
                        <a:t>1681 et seq.</a:t>
                      </a:r>
                      <a:endParaRPr sz="1200" b="1" dirty="0">
                        <a:solidFill>
                          <a:schemeClr val="accent6"/>
                        </a:solidFill>
                        <a:latin typeface="Arial" panose="020B0604020202020204" pitchFamily="34" charset="0"/>
                        <a:ea typeface="Poppins"/>
                        <a:cs typeface="Arial" panose="020B0604020202020204" pitchFamily="34" charset="0"/>
                        <a:sym typeface="Poppins"/>
                      </a:endParaRPr>
                    </a:p>
                  </a:txBody>
                  <a:tcPr marL="91425" marR="91425" marT="91425" marB="91425" anchor="ctr">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tc>
                  <a:txBody>
                    <a:bodyPr/>
                    <a:lstStyle/>
                    <a:p>
                      <a:pPr marL="0" lvl="0" indent="0" algn="l" rtl="0">
                        <a:spcBef>
                          <a:spcPts val="0"/>
                        </a:spcBef>
                        <a:spcAft>
                          <a:spcPts val="1600"/>
                        </a:spcAft>
                        <a:buNone/>
                      </a:pPr>
                      <a:r>
                        <a:rPr lang="en" sz="1200" dirty="0">
                          <a:solidFill>
                            <a:schemeClr val="dk1"/>
                          </a:solidFill>
                          <a:latin typeface="Arial" panose="020B0604020202020204" pitchFamily="34" charset="0"/>
                          <a:ea typeface="Zen Kaku Gothic New"/>
                          <a:cs typeface="Arial" panose="020B0604020202020204" pitchFamily="34" charset="0"/>
                          <a:sym typeface="Zen Kaku Gothic New"/>
                        </a:rPr>
                        <a:t>Title IX</a:t>
                      </a:r>
                      <a:endParaRPr sz="1200" dirty="0">
                        <a:solidFill>
                          <a:schemeClr val="dk1"/>
                        </a:solidFill>
                        <a:latin typeface="Arial" panose="020B0604020202020204" pitchFamily="34" charset="0"/>
                        <a:ea typeface="Zen Kaku Gothic New"/>
                        <a:cs typeface="Arial" panose="020B0604020202020204" pitchFamily="34" charset="0"/>
                        <a:sym typeface="Zen Kaku Gothic New"/>
                      </a:endParaRPr>
                    </a:p>
                  </a:txBody>
                  <a:tcPr marL="91425" marR="91425" marT="91425" marB="91425">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extLst>
                  <a:ext uri="{0D108BD9-81ED-4DB2-BD59-A6C34878D82A}">
                    <a16:rowId xmlns:a16="http://schemas.microsoft.com/office/drawing/2014/main" val="10000"/>
                  </a:ext>
                </a:extLst>
              </a:tr>
              <a:tr h="350500">
                <a:tc>
                  <a:txBody>
                    <a:bodyPr/>
                    <a:lstStyle/>
                    <a:p>
                      <a:pPr marL="0" lvl="0" indent="0" algn="r" rtl="0">
                        <a:spcBef>
                          <a:spcPts val="0"/>
                        </a:spcBef>
                        <a:spcAft>
                          <a:spcPts val="0"/>
                        </a:spcAft>
                        <a:buNone/>
                      </a:pPr>
                      <a:r>
                        <a:rPr lang="en" sz="1200" b="1" dirty="0">
                          <a:solidFill>
                            <a:schemeClr val="accent6"/>
                          </a:solidFill>
                          <a:uFill>
                            <a:noFill/>
                          </a:uFill>
                          <a:latin typeface="Arial" panose="020B0604020202020204" pitchFamily="34" charset="0"/>
                          <a:ea typeface="Poppins"/>
                          <a:cs typeface="Arial" panose="020B0604020202020204" pitchFamily="34" charset="0"/>
                          <a:sym typeface="Poppins"/>
                        </a:rPr>
                        <a:t>34 CFR</a:t>
                      </a:r>
                      <a:r>
                        <a:rPr lang="en" sz="1200" b="1" dirty="0">
                          <a:solidFill>
                            <a:schemeClr val="accent6"/>
                          </a:solidFill>
                          <a:uFill>
                            <a:noFill/>
                          </a:uFill>
                          <a:latin typeface="Arial" panose="020B0604020202020204" pitchFamily="34" charset="0"/>
                          <a:ea typeface="Yu Mincho" panose="02020400000000000000" pitchFamily="18" charset="-128"/>
                          <a:cs typeface="Arial" panose="020B0604020202020204" pitchFamily="34" charset="0"/>
                          <a:sym typeface="Poppins"/>
                        </a:rPr>
                        <a:t>§</a:t>
                      </a:r>
                      <a:r>
                        <a:rPr lang="en" sz="1200" b="1" dirty="0">
                          <a:solidFill>
                            <a:schemeClr val="accent6"/>
                          </a:solidFill>
                          <a:uFill>
                            <a:noFill/>
                          </a:uFill>
                          <a:latin typeface="Arial" panose="020B0604020202020204" pitchFamily="34" charset="0"/>
                          <a:ea typeface="Poppins"/>
                          <a:cs typeface="Arial" panose="020B0604020202020204" pitchFamily="34" charset="0"/>
                          <a:sym typeface="Poppins"/>
                        </a:rPr>
                        <a:t>106.8</a:t>
                      </a:r>
                      <a:endParaRPr sz="1200" b="1" dirty="0">
                        <a:solidFill>
                          <a:schemeClr val="accent6"/>
                        </a:solidFill>
                        <a:latin typeface="Arial" panose="020B0604020202020204" pitchFamily="34" charset="0"/>
                        <a:ea typeface="Poppins"/>
                        <a:cs typeface="Arial" panose="020B0604020202020204" pitchFamily="34" charset="0"/>
                        <a:sym typeface="Poppins"/>
                      </a:endParaRPr>
                    </a:p>
                  </a:txBody>
                  <a:tcPr marL="91425" marR="91425" marT="91425" marB="91425" anchor="ctr">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tc>
                  <a:txBody>
                    <a:bodyPr/>
                    <a:lstStyle/>
                    <a:p>
                      <a:pPr marL="0" marR="0" lvl="0" indent="0" algn="l" rtl="0">
                        <a:lnSpc>
                          <a:spcPct val="100000"/>
                        </a:lnSpc>
                        <a:spcBef>
                          <a:spcPts val="0"/>
                        </a:spcBef>
                        <a:spcAft>
                          <a:spcPts val="1600"/>
                        </a:spcAft>
                        <a:buNone/>
                      </a:pPr>
                      <a:r>
                        <a:rPr lang="en" sz="1200" dirty="0">
                          <a:solidFill>
                            <a:schemeClr val="dk1"/>
                          </a:solidFill>
                          <a:latin typeface="Arial" panose="020B0604020202020204" pitchFamily="34" charset="0"/>
                          <a:ea typeface="Zen Kaku Gothic New"/>
                          <a:cs typeface="Arial" panose="020B0604020202020204" pitchFamily="34" charset="0"/>
                          <a:sym typeface="Zen Kaku Gothic New"/>
                        </a:rPr>
                        <a:t>Designation of Coordinator, Dissemination of Policy, and Adoption of Grievance Procedures</a:t>
                      </a:r>
                      <a:endParaRPr sz="1200" dirty="0">
                        <a:solidFill>
                          <a:schemeClr val="dk1"/>
                        </a:solidFill>
                        <a:latin typeface="Arial" panose="020B0604020202020204" pitchFamily="34" charset="0"/>
                        <a:ea typeface="Zen Kaku Gothic New"/>
                        <a:cs typeface="Arial" panose="020B0604020202020204" pitchFamily="34" charset="0"/>
                        <a:sym typeface="Zen Kaku Gothic New"/>
                      </a:endParaRPr>
                    </a:p>
                  </a:txBody>
                  <a:tcPr marL="91425" marR="91425" marT="91425" marB="91425">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extLst>
                  <a:ext uri="{0D108BD9-81ED-4DB2-BD59-A6C34878D82A}">
                    <a16:rowId xmlns:a16="http://schemas.microsoft.com/office/drawing/2014/main" val="10001"/>
                  </a:ext>
                </a:extLst>
              </a:tr>
              <a:tr h="350500">
                <a:tc>
                  <a:txBody>
                    <a:bodyPr/>
                    <a:lstStyle/>
                    <a:p>
                      <a:pPr marL="0" lvl="0" indent="0" algn="r" rtl="0">
                        <a:spcBef>
                          <a:spcPts val="0"/>
                        </a:spcBef>
                        <a:spcAft>
                          <a:spcPts val="0"/>
                        </a:spcAft>
                        <a:buNone/>
                      </a:pPr>
                      <a:r>
                        <a:rPr lang="en" sz="1200" b="1" dirty="0">
                          <a:solidFill>
                            <a:schemeClr val="accent6"/>
                          </a:solidFill>
                          <a:uFill>
                            <a:noFill/>
                          </a:uFill>
                          <a:latin typeface="Arial" panose="020B0604020202020204" pitchFamily="34" charset="0"/>
                          <a:ea typeface="Poppins"/>
                          <a:cs typeface="Arial" panose="020B0604020202020204" pitchFamily="34" charset="0"/>
                          <a:sym typeface="Poppins"/>
                        </a:rPr>
                        <a:t>34 CFR</a:t>
                      </a:r>
                      <a:r>
                        <a:rPr lang="en" sz="1200" b="1" dirty="0">
                          <a:solidFill>
                            <a:schemeClr val="accent6"/>
                          </a:solidFill>
                          <a:uFill>
                            <a:noFill/>
                          </a:uFill>
                          <a:latin typeface="Arial" panose="020B0604020202020204" pitchFamily="34" charset="0"/>
                          <a:ea typeface="Yu Mincho" panose="02020400000000000000" pitchFamily="18" charset="-128"/>
                          <a:cs typeface="Arial" panose="020B0604020202020204" pitchFamily="34" charset="0"/>
                          <a:sym typeface="Poppins"/>
                        </a:rPr>
                        <a:t>§106.30</a:t>
                      </a:r>
                      <a:endParaRPr sz="1200" b="1" dirty="0">
                        <a:solidFill>
                          <a:schemeClr val="accent6"/>
                        </a:solidFill>
                        <a:latin typeface="Arial" panose="020B0604020202020204" pitchFamily="34" charset="0"/>
                        <a:ea typeface="Poppins"/>
                        <a:cs typeface="Arial" panose="020B0604020202020204" pitchFamily="34" charset="0"/>
                        <a:sym typeface="Poppins"/>
                      </a:endParaRPr>
                    </a:p>
                  </a:txBody>
                  <a:tcPr marL="91425" marR="91425" marT="91425" marB="91425" anchor="ctr">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tc>
                  <a:txBody>
                    <a:bodyPr/>
                    <a:lstStyle/>
                    <a:p>
                      <a:pPr marL="0" lvl="0" indent="0" algn="l" rtl="0">
                        <a:spcBef>
                          <a:spcPts val="0"/>
                        </a:spcBef>
                        <a:spcAft>
                          <a:spcPts val="1600"/>
                        </a:spcAft>
                        <a:buNone/>
                      </a:pPr>
                      <a:r>
                        <a:rPr lang="en" sz="1200" dirty="0">
                          <a:solidFill>
                            <a:schemeClr val="dk1"/>
                          </a:solidFill>
                          <a:latin typeface="Arial" panose="020B0604020202020204" pitchFamily="34" charset="0"/>
                          <a:ea typeface="Zen Kaku Gothic New"/>
                          <a:cs typeface="Arial" panose="020B0604020202020204" pitchFamily="34" charset="0"/>
                          <a:sym typeface="Zen Kaku Gothic New"/>
                        </a:rPr>
                        <a:t>Title IX Definitions</a:t>
                      </a:r>
                      <a:endParaRPr sz="1200" dirty="0">
                        <a:solidFill>
                          <a:schemeClr val="dk1"/>
                        </a:solidFill>
                        <a:latin typeface="Arial" panose="020B0604020202020204" pitchFamily="34" charset="0"/>
                        <a:ea typeface="Zen Kaku Gothic New"/>
                        <a:cs typeface="Arial" panose="020B0604020202020204" pitchFamily="34" charset="0"/>
                        <a:sym typeface="Zen Kaku Gothic New"/>
                      </a:endParaRPr>
                    </a:p>
                  </a:txBody>
                  <a:tcPr marL="91425" marR="91425" marT="91425" marB="91425">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extLst>
                  <a:ext uri="{0D108BD9-81ED-4DB2-BD59-A6C34878D82A}">
                    <a16:rowId xmlns:a16="http://schemas.microsoft.com/office/drawing/2014/main" val="10002"/>
                  </a:ext>
                </a:extLst>
              </a:tr>
              <a:tr h="350500">
                <a:tc>
                  <a:txBody>
                    <a:bodyPr/>
                    <a:lstStyle/>
                    <a:p>
                      <a:pPr marL="0" lvl="0" indent="0" algn="r" rtl="0">
                        <a:spcBef>
                          <a:spcPts val="0"/>
                        </a:spcBef>
                        <a:spcAft>
                          <a:spcPts val="0"/>
                        </a:spcAft>
                        <a:buNone/>
                      </a:pPr>
                      <a:r>
                        <a:rPr lang="en" sz="1200" b="1" dirty="0">
                          <a:solidFill>
                            <a:schemeClr val="accent6"/>
                          </a:solidFill>
                          <a:uFill>
                            <a:noFill/>
                          </a:uFill>
                          <a:latin typeface="Arial" panose="020B0604020202020204" pitchFamily="34" charset="0"/>
                          <a:ea typeface="Poppins"/>
                          <a:cs typeface="Arial" panose="020B0604020202020204" pitchFamily="34" charset="0"/>
                          <a:sym typeface="Poppins"/>
                        </a:rPr>
                        <a:t>34 CFR</a:t>
                      </a:r>
                      <a:r>
                        <a:rPr lang="en" sz="1200" b="1" dirty="0">
                          <a:solidFill>
                            <a:schemeClr val="accent6"/>
                          </a:solidFill>
                          <a:uFill>
                            <a:noFill/>
                          </a:uFill>
                          <a:latin typeface="Arial" panose="020B0604020202020204" pitchFamily="34" charset="0"/>
                          <a:ea typeface="Yu Mincho" panose="02020400000000000000" pitchFamily="18" charset="-128"/>
                          <a:cs typeface="Arial" panose="020B0604020202020204" pitchFamily="34" charset="0"/>
                          <a:sym typeface="Poppins"/>
                        </a:rPr>
                        <a:t>§106.44</a:t>
                      </a:r>
                      <a:endParaRPr sz="1200" b="1" dirty="0">
                        <a:solidFill>
                          <a:schemeClr val="accent6"/>
                        </a:solidFill>
                        <a:latin typeface="Arial" panose="020B0604020202020204" pitchFamily="34" charset="0"/>
                        <a:ea typeface="Poppins"/>
                        <a:cs typeface="Arial" panose="020B0604020202020204" pitchFamily="34" charset="0"/>
                        <a:sym typeface="Poppins"/>
                      </a:endParaRPr>
                    </a:p>
                  </a:txBody>
                  <a:tcPr marL="91425" marR="91425" marT="91425" marB="91425" anchor="ctr">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tc>
                  <a:txBody>
                    <a:bodyPr/>
                    <a:lstStyle/>
                    <a:p>
                      <a:pPr marL="0" lvl="0" indent="0" algn="l" rtl="0">
                        <a:spcBef>
                          <a:spcPts val="0"/>
                        </a:spcBef>
                        <a:spcAft>
                          <a:spcPts val="1600"/>
                        </a:spcAft>
                        <a:buNone/>
                      </a:pPr>
                      <a:r>
                        <a:rPr lang="en" sz="1200" dirty="0">
                          <a:solidFill>
                            <a:schemeClr val="dk1"/>
                          </a:solidFill>
                          <a:latin typeface="Arial" panose="020B0604020202020204" pitchFamily="34" charset="0"/>
                          <a:ea typeface="Zen Kaku Gothic New"/>
                          <a:cs typeface="Arial" panose="020B0604020202020204" pitchFamily="34" charset="0"/>
                          <a:sym typeface="Zen Kaku Gothic New"/>
                        </a:rPr>
                        <a:t>District’s Response to Sexual Harassment</a:t>
                      </a:r>
                      <a:endParaRPr sz="1200" dirty="0">
                        <a:solidFill>
                          <a:schemeClr val="dk1"/>
                        </a:solidFill>
                        <a:latin typeface="Arial" panose="020B0604020202020204" pitchFamily="34" charset="0"/>
                        <a:ea typeface="Zen Kaku Gothic New"/>
                        <a:cs typeface="Arial" panose="020B0604020202020204" pitchFamily="34" charset="0"/>
                        <a:sym typeface="Zen Kaku Gothic New"/>
                      </a:endParaRPr>
                    </a:p>
                  </a:txBody>
                  <a:tcPr marL="91425" marR="91425" marT="91425" marB="91425">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extLst>
                  <a:ext uri="{0D108BD9-81ED-4DB2-BD59-A6C34878D82A}">
                    <a16:rowId xmlns:a16="http://schemas.microsoft.com/office/drawing/2014/main" val="10003"/>
                  </a:ext>
                </a:extLst>
              </a:tr>
              <a:tr h="350500">
                <a:tc>
                  <a:txBody>
                    <a:bodyPr/>
                    <a:lstStyle/>
                    <a:p>
                      <a:pPr marL="0" lvl="0" indent="0" algn="r" rtl="0">
                        <a:spcBef>
                          <a:spcPts val="0"/>
                        </a:spcBef>
                        <a:spcAft>
                          <a:spcPts val="0"/>
                        </a:spcAft>
                        <a:buNone/>
                      </a:pPr>
                      <a:r>
                        <a:rPr lang="en" sz="1200" b="1" dirty="0">
                          <a:solidFill>
                            <a:schemeClr val="accent6"/>
                          </a:solidFill>
                          <a:uFill>
                            <a:noFill/>
                          </a:uFill>
                          <a:latin typeface="Arial" panose="020B0604020202020204" pitchFamily="34" charset="0"/>
                          <a:ea typeface="Poppins"/>
                          <a:cs typeface="Arial" panose="020B0604020202020204" pitchFamily="34" charset="0"/>
                          <a:sym typeface="Poppins"/>
                        </a:rPr>
                        <a:t>34 CFR</a:t>
                      </a:r>
                      <a:r>
                        <a:rPr lang="en" sz="1200" b="1" dirty="0">
                          <a:solidFill>
                            <a:schemeClr val="accent6"/>
                          </a:solidFill>
                          <a:uFill>
                            <a:noFill/>
                          </a:uFill>
                          <a:latin typeface="Arial" panose="020B0604020202020204" pitchFamily="34" charset="0"/>
                          <a:ea typeface="Yu Mincho" panose="02020400000000000000" pitchFamily="18" charset="-128"/>
                          <a:cs typeface="Arial" panose="020B0604020202020204" pitchFamily="34" charset="0"/>
                          <a:sym typeface="Poppins"/>
                        </a:rPr>
                        <a:t>§106.45</a:t>
                      </a:r>
                      <a:endParaRPr sz="1200" b="1" dirty="0">
                        <a:solidFill>
                          <a:schemeClr val="accent6"/>
                        </a:solidFill>
                        <a:latin typeface="Arial" panose="020B0604020202020204" pitchFamily="34" charset="0"/>
                        <a:ea typeface="Poppins"/>
                        <a:cs typeface="Arial" panose="020B0604020202020204" pitchFamily="34" charset="0"/>
                        <a:sym typeface="Poppins"/>
                      </a:endParaRPr>
                    </a:p>
                  </a:txBody>
                  <a:tcPr marL="91425" marR="91425" marT="91425" marB="91425" anchor="ctr">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tc>
                  <a:txBody>
                    <a:bodyPr/>
                    <a:lstStyle/>
                    <a:p>
                      <a:pPr marL="0" lvl="0" indent="0" algn="l" rtl="0">
                        <a:spcBef>
                          <a:spcPts val="0"/>
                        </a:spcBef>
                        <a:spcAft>
                          <a:spcPts val="0"/>
                        </a:spcAft>
                        <a:buNone/>
                      </a:pPr>
                      <a:r>
                        <a:rPr lang="en" sz="1200" dirty="0">
                          <a:solidFill>
                            <a:schemeClr val="dk1"/>
                          </a:solidFill>
                          <a:latin typeface="Arial" panose="020B0604020202020204" pitchFamily="34" charset="0"/>
                          <a:ea typeface="Zen Kaku Gothic New"/>
                          <a:cs typeface="Arial" panose="020B0604020202020204" pitchFamily="34" charset="0"/>
                          <a:sym typeface="Zen Kaku Gothic New"/>
                        </a:rPr>
                        <a:t>Grievance Process for Formal Complaints of Sexual Harassment</a:t>
                      </a:r>
                      <a:endParaRPr sz="1200" dirty="0">
                        <a:solidFill>
                          <a:schemeClr val="dk1"/>
                        </a:solidFill>
                        <a:latin typeface="Arial" panose="020B0604020202020204" pitchFamily="34" charset="0"/>
                        <a:ea typeface="Zen Kaku Gothic New"/>
                        <a:cs typeface="Arial" panose="020B0604020202020204" pitchFamily="34" charset="0"/>
                        <a:sym typeface="Zen Kaku Gothic New"/>
                      </a:endParaRPr>
                    </a:p>
                  </a:txBody>
                  <a:tcPr marL="91425" marR="91425" marT="91425" marB="91425">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extLst>
                  <a:ext uri="{0D108BD9-81ED-4DB2-BD59-A6C34878D82A}">
                    <a16:rowId xmlns:a16="http://schemas.microsoft.com/office/drawing/2014/main" val="10004"/>
                  </a:ext>
                </a:extLst>
              </a:tr>
              <a:tr h="350500">
                <a:tc>
                  <a:txBody>
                    <a:bodyPr/>
                    <a:lstStyle/>
                    <a:p>
                      <a:pPr marL="0" lvl="0" indent="0" algn="r" rtl="0">
                        <a:spcBef>
                          <a:spcPts val="0"/>
                        </a:spcBef>
                        <a:spcAft>
                          <a:spcPts val="0"/>
                        </a:spcAft>
                        <a:buNone/>
                      </a:pPr>
                      <a:r>
                        <a:rPr lang="en" sz="1200" b="1" dirty="0">
                          <a:solidFill>
                            <a:schemeClr val="accent6"/>
                          </a:solidFill>
                          <a:uFill>
                            <a:noFill/>
                          </a:uFill>
                          <a:latin typeface="Arial" panose="020B0604020202020204" pitchFamily="34" charset="0"/>
                          <a:ea typeface="Poppins"/>
                          <a:cs typeface="Arial" panose="020B0604020202020204" pitchFamily="34" charset="0"/>
                          <a:sym typeface="Poppins"/>
                        </a:rPr>
                        <a:t>34 CFR</a:t>
                      </a:r>
                      <a:r>
                        <a:rPr lang="en" sz="1200" b="1" dirty="0">
                          <a:solidFill>
                            <a:schemeClr val="accent6"/>
                          </a:solidFill>
                          <a:uFill>
                            <a:noFill/>
                          </a:uFill>
                          <a:latin typeface="Arial" panose="020B0604020202020204" pitchFamily="34" charset="0"/>
                          <a:ea typeface="Yu Mincho" panose="02020400000000000000" pitchFamily="18" charset="-128"/>
                          <a:cs typeface="Arial" panose="020B0604020202020204" pitchFamily="34" charset="0"/>
                          <a:sym typeface="Poppins"/>
                        </a:rPr>
                        <a:t>§106.71</a:t>
                      </a:r>
                      <a:endParaRPr sz="1200" b="1" dirty="0">
                        <a:solidFill>
                          <a:schemeClr val="accent6"/>
                        </a:solidFill>
                        <a:latin typeface="Arial" panose="020B0604020202020204" pitchFamily="34" charset="0"/>
                        <a:ea typeface="Poppins"/>
                        <a:cs typeface="Arial" panose="020B0604020202020204" pitchFamily="34" charset="0"/>
                        <a:sym typeface="Poppins"/>
                      </a:endParaRPr>
                    </a:p>
                  </a:txBody>
                  <a:tcPr marL="91425" marR="91425" marT="91425" marB="91425" anchor="ctr">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tc>
                  <a:txBody>
                    <a:bodyPr/>
                    <a:lstStyle/>
                    <a:p>
                      <a:pPr marL="0" lvl="0" indent="0" algn="l" rtl="0">
                        <a:spcBef>
                          <a:spcPts val="0"/>
                        </a:spcBef>
                        <a:spcAft>
                          <a:spcPts val="1600"/>
                        </a:spcAft>
                        <a:buNone/>
                      </a:pPr>
                      <a:r>
                        <a:rPr lang="en" sz="1200" dirty="0">
                          <a:solidFill>
                            <a:schemeClr val="dk1"/>
                          </a:solidFill>
                          <a:latin typeface="Arial" panose="020B0604020202020204" pitchFamily="34" charset="0"/>
                          <a:ea typeface="Zen Kaku Gothic New"/>
                          <a:cs typeface="Arial" panose="020B0604020202020204" pitchFamily="34" charset="0"/>
                          <a:sym typeface="Zen Kaku Gothic New"/>
                        </a:rPr>
                        <a:t>Retaliation</a:t>
                      </a:r>
                      <a:endParaRPr sz="1200" dirty="0">
                        <a:solidFill>
                          <a:schemeClr val="dk1"/>
                        </a:solidFill>
                        <a:latin typeface="Arial" panose="020B0604020202020204" pitchFamily="34" charset="0"/>
                        <a:ea typeface="Zen Kaku Gothic New"/>
                        <a:cs typeface="Arial" panose="020B0604020202020204" pitchFamily="34" charset="0"/>
                        <a:sym typeface="Zen Kaku Gothic New"/>
                      </a:endParaRPr>
                    </a:p>
                  </a:txBody>
                  <a:tcPr marL="91425" marR="91425" marT="91425" marB="91425">
                    <a:lnL w="28575" cap="flat" cmpd="sng">
                      <a:solidFill>
                        <a:schemeClr val="accent3"/>
                      </a:solidFill>
                      <a:prstDash val="solid"/>
                      <a:round/>
                      <a:headEnd type="none" w="sm" len="sm"/>
                      <a:tailEnd type="none" w="sm" len="sm"/>
                    </a:lnL>
                    <a:lnR w="28575" cap="flat" cmpd="sng">
                      <a:solidFill>
                        <a:schemeClr val="accent3"/>
                      </a:solidFill>
                      <a:prstDash val="solid"/>
                      <a:round/>
                      <a:headEnd type="none" w="sm" len="sm"/>
                      <a:tailEnd type="none" w="sm" len="sm"/>
                    </a:lnR>
                    <a:lnT w="28575" cap="flat" cmpd="sng">
                      <a:solidFill>
                        <a:schemeClr val="accent3"/>
                      </a:solidFill>
                      <a:prstDash val="solid"/>
                      <a:round/>
                      <a:headEnd type="none" w="sm" len="sm"/>
                      <a:tailEnd type="none" w="sm" len="sm"/>
                    </a:lnT>
                    <a:lnB w="28575" cap="flat" cmpd="sng">
                      <a:solidFill>
                        <a:schemeClr val="accent3"/>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 name="TextBox 2">
            <a:extLst>
              <a:ext uri="{FF2B5EF4-FFF2-40B4-BE49-F238E27FC236}">
                <a16:creationId xmlns:a16="http://schemas.microsoft.com/office/drawing/2014/main" id="{F21CA39D-9745-2CA3-E47C-A53566041B34}"/>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5"/>
          <p:cNvSpPr/>
          <p:nvPr/>
        </p:nvSpPr>
        <p:spPr>
          <a:xfrm>
            <a:off x="3810294" y="1405851"/>
            <a:ext cx="1653900" cy="930000"/>
          </a:xfrm>
          <a:prstGeom prst="ellipse">
            <a:avLst/>
          </a:prstGeom>
          <a:solidFill>
            <a:srgbClr val="BF7C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5"/>
          <p:cNvSpPr txBox="1">
            <a:spLocks noGrp="1"/>
          </p:cNvSpPr>
          <p:nvPr>
            <p:ph type="title"/>
          </p:nvPr>
        </p:nvSpPr>
        <p:spPr>
          <a:xfrm>
            <a:off x="1394179" y="2652251"/>
            <a:ext cx="6355642" cy="1180162"/>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latin typeface="Arial Black" panose="020B0A04020102020204" pitchFamily="34" charset="0"/>
              </a:rPr>
              <a:t>Title IX Coordinator</a:t>
            </a:r>
            <a:br>
              <a:rPr lang="en" dirty="0">
                <a:latin typeface="Arial Black" panose="020B0A04020102020204" pitchFamily="34" charset="0"/>
              </a:rPr>
            </a:br>
            <a:r>
              <a:rPr lang="en" dirty="0">
                <a:latin typeface="Arial Black" panose="020B0A04020102020204" pitchFamily="34" charset="0"/>
              </a:rPr>
              <a:t>Role and Responsiblities</a:t>
            </a:r>
            <a:endParaRPr dirty="0">
              <a:latin typeface="Arial Black" panose="020B0A04020102020204" pitchFamily="34" charset="0"/>
            </a:endParaRPr>
          </a:p>
        </p:txBody>
      </p:sp>
      <p:sp>
        <p:nvSpPr>
          <p:cNvPr id="322" name="Google Shape;322;p35"/>
          <p:cNvSpPr txBox="1">
            <a:spLocks noGrp="1"/>
          </p:cNvSpPr>
          <p:nvPr>
            <p:ph type="title" idx="2"/>
          </p:nvPr>
        </p:nvSpPr>
        <p:spPr>
          <a:xfrm>
            <a:off x="4187694" y="1513701"/>
            <a:ext cx="899100" cy="683400"/>
          </a:xfrm>
          <a:prstGeom prst="rect">
            <a:avLst/>
          </a:prstGeom>
        </p:spPr>
        <p:txBody>
          <a:bodyPr spcFirstLastPara="1" wrap="square" lIns="0" tIns="0" rIns="0" bIns="0" anchor="ctr" anchorCtr="0">
            <a:noAutofit/>
          </a:bodyPr>
          <a:lstStyle/>
          <a:p>
            <a:r>
              <a:rPr lang="en" sz="4400" dirty="0">
                <a:latin typeface="Arial Black" panose="020B0A04020102020204" pitchFamily="34" charset="0"/>
              </a:rPr>
              <a:t>II.</a:t>
            </a:r>
            <a:endParaRPr sz="4400" dirty="0">
              <a:latin typeface="Arial Black" panose="020B0A04020102020204" pitchFamily="34" charset="0"/>
            </a:endParaRPr>
          </a:p>
        </p:txBody>
      </p:sp>
      <p:sp>
        <p:nvSpPr>
          <p:cNvPr id="3" name="TextBox 2">
            <a:extLst>
              <a:ext uri="{FF2B5EF4-FFF2-40B4-BE49-F238E27FC236}">
                <a16:creationId xmlns:a16="http://schemas.microsoft.com/office/drawing/2014/main" id="{A8E3F1AF-0088-B4E5-91BB-458DACE76D03}"/>
              </a:ext>
            </a:extLst>
          </p:cNvPr>
          <p:cNvSpPr txBox="1"/>
          <p:nvPr/>
        </p:nvSpPr>
        <p:spPr>
          <a:xfrm>
            <a:off x="8458200" y="4549509"/>
            <a:ext cx="407463"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11</a:t>
            </a:r>
          </a:p>
        </p:txBody>
      </p:sp>
    </p:spTree>
    <p:extLst>
      <p:ext uri="{BB962C8B-B14F-4D97-AF65-F5344CB8AC3E}">
        <p14:creationId xmlns:p14="http://schemas.microsoft.com/office/powerpoint/2010/main" val="939929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1272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Who and What is a Title IX Coordinator?</a:t>
            </a:r>
            <a:endParaRPr sz="3200" dirty="0">
              <a:latin typeface="+mj-lt"/>
            </a:endParaRPr>
          </a:p>
        </p:txBody>
      </p:sp>
      <p:sp>
        <p:nvSpPr>
          <p:cNvPr id="341" name="Google Shape;341;p36"/>
          <p:cNvSpPr txBox="1">
            <a:spLocks noGrp="1"/>
          </p:cNvSpPr>
          <p:nvPr>
            <p:ph type="subTitle" idx="1"/>
          </p:nvPr>
        </p:nvSpPr>
        <p:spPr>
          <a:xfrm>
            <a:off x="713225" y="1357745"/>
            <a:ext cx="5071048" cy="3416929"/>
          </a:xfrm>
          <a:prstGeom prst="rect">
            <a:avLst/>
          </a:prstGeom>
        </p:spPr>
        <p:txBody>
          <a:bodyPr spcFirstLastPara="1" wrap="square" lIns="0" tIns="0" rIns="0" bIns="0" anchor="t" anchorCtr="0">
            <a:noAutofit/>
          </a:bodyPr>
          <a:lstStyle/>
          <a:p>
            <a:pPr marL="285750" indent="-285750">
              <a:spcBef>
                <a:spcPts val="600"/>
              </a:spcBef>
            </a:pPr>
            <a:r>
              <a:rPr lang="en-US" dirty="0">
                <a:latin typeface="Arial" panose="020B0604020202020204" pitchFamily="34" charset="0"/>
                <a:cs typeface="Arial" panose="020B0604020202020204" pitchFamily="34" charset="0"/>
              </a:rPr>
              <a:t>The District “must designate and authorize at least one employee to coordinate its efforts to comply with its responsibilities under [Title IX]...” 34 CFR §106.8(a).</a:t>
            </a:r>
          </a:p>
          <a:p>
            <a:pPr marL="742950" lvl="1" indent="-285750">
              <a:spcBef>
                <a:spcPts val="600"/>
              </a:spcBef>
            </a:pPr>
            <a:r>
              <a:rPr lang="en-US" dirty="0">
                <a:solidFill>
                  <a:srgbClr val="242424"/>
                </a:solidFill>
                <a:latin typeface="Arial" panose="020B0604020202020204" pitchFamily="34" charset="0"/>
                <a:cs typeface="Arial" panose="020B0604020202020204" pitchFamily="34" charset="0"/>
              </a:rPr>
              <a:t>The “Title IX Coordinator” </a:t>
            </a:r>
            <a:endParaRPr lang="en-US" dirty="0">
              <a:latin typeface="Arial" panose="020B0604020202020204" pitchFamily="34" charset="0"/>
              <a:cs typeface="Arial" panose="020B0604020202020204" pitchFamily="34" charset="0"/>
            </a:endParaRPr>
          </a:p>
          <a:p>
            <a:pPr marL="742950" lvl="1" indent="-285750">
              <a:spcBef>
                <a:spcPts val="600"/>
              </a:spcBef>
            </a:pPr>
            <a:r>
              <a:rPr lang="en-US" dirty="0">
                <a:solidFill>
                  <a:srgbClr val="242424"/>
                </a:solidFill>
                <a:latin typeface="Arial" panose="020B0604020202020204" pitchFamily="34" charset="0"/>
                <a:cs typeface="Arial" panose="020B0604020202020204" pitchFamily="34" charset="0"/>
              </a:rPr>
              <a:t>Not a Compliance Officer anymore</a:t>
            </a:r>
          </a:p>
          <a:p>
            <a:pPr marL="285750" indent="-285750">
              <a:spcBef>
                <a:spcPts val="600"/>
              </a:spcBef>
            </a:pPr>
            <a:r>
              <a:rPr lang="en-US" dirty="0">
                <a:latin typeface="Arial" panose="020B0604020202020204" pitchFamily="34" charset="0"/>
                <a:cs typeface="Arial" panose="020B0604020202020204" pitchFamily="34" charset="0"/>
              </a:rPr>
              <a:t>This position is required and therefore must not be left vacant.</a:t>
            </a:r>
          </a:p>
          <a:p>
            <a:pPr marL="285750" indent="-285750">
              <a:spcBef>
                <a:spcPts val="600"/>
              </a:spcBef>
            </a:pPr>
            <a:r>
              <a:rPr lang="en-US" dirty="0">
                <a:latin typeface="Arial" panose="020B0604020202020204" pitchFamily="34" charset="0"/>
                <a:cs typeface="Arial" panose="020B0604020202020204" pitchFamily="34" charset="0"/>
              </a:rPr>
              <a:t>Can have more than one Coordinator (building, grade level, etc.).</a:t>
            </a:r>
          </a:p>
          <a:p>
            <a:pPr marL="0" indent="0">
              <a:spcBef>
                <a:spcPts val="600"/>
              </a:spcBef>
              <a:buNone/>
            </a:pP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12</a:t>
            </a:r>
          </a:p>
        </p:txBody>
      </p:sp>
      <p:graphicFrame>
        <p:nvGraphicFramePr>
          <p:cNvPr id="4" name="Diagram 3">
            <a:extLst>
              <a:ext uri="{FF2B5EF4-FFF2-40B4-BE49-F238E27FC236}">
                <a16:creationId xmlns:a16="http://schemas.microsoft.com/office/drawing/2014/main" id="{F99304D5-6054-26D9-2CBB-F1266E601783}"/>
              </a:ext>
            </a:extLst>
          </p:cNvPr>
          <p:cNvGraphicFramePr/>
          <p:nvPr>
            <p:extLst>
              <p:ext uri="{D42A27DB-BD31-4B8C-83A1-F6EECF244321}">
                <p14:modId xmlns:p14="http://schemas.microsoft.com/office/powerpoint/2010/main" val="3801291246"/>
              </p:ext>
            </p:extLst>
          </p:nvPr>
        </p:nvGraphicFramePr>
        <p:xfrm>
          <a:off x="5464373" y="1976247"/>
          <a:ext cx="3401291" cy="24419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5858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2657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How to Designate a Title IX Coordinator</a:t>
            </a:r>
            <a:endParaRPr sz="3200" dirty="0">
              <a:latin typeface="+mj-lt"/>
            </a:endParaRPr>
          </a:p>
        </p:txBody>
      </p:sp>
      <p:sp>
        <p:nvSpPr>
          <p:cNvPr id="341" name="Google Shape;341;p36"/>
          <p:cNvSpPr txBox="1">
            <a:spLocks noGrp="1"/>
          </p:cNvSpPr>
          <p:nvPr>
            <p:ph type="subTitle" idx="1"/>
          </p:nvPr>
        </p:nvSpPr>
        <p:spPr>
          <a:xfrm>
            <a:off x="713225" y="1364673"/>
            <a:ext cx="5978365" cy="3235036"/>
          </a:xfrm>
          <a:prstGeom prst="rect">
            <a:avLst/>
          </a:prstGeom>
        </p:spPr>
        <p:txBody>
          <a:bodyPr spcFirstLastPara="1" wrap="square" lIns="0" tIns="0" rIns="0" bIns="0" anchor="t" anchorCtr="0">
            <a:noAutofit/>
          </a:bodyPr>
          <a:lstStyle/>
          <a:p>
            <a:pPr>
              <a:spcBef>
                <a:spcPts val="600"/>
              </a:spcBef>
            </a:pPr>
            <a:r>
              <a:rPr lang="en-US" sz="1800" dirty="0">
                <a:latin typeface="Arial" panose="020B0604020202020204" pitchFamily="34" charset="0"/>
                <a:ea typeface="Segoe UI Symbol" panose="020B0502040204020203" pitchFamily="34" charset="0"/>
                <a:cs typeface="Arial" panose="020B0604020202020204" pitchFamily="34" charset="0"/>
              </a:rPr>
              <a:t>Must provide notice of the Coordinator to: </a:t>
            </a:r>
          </a:p>
          <a:p>
            <a:pPr lvl="1">
              <a:spcBef>
                <a:spcPts val="600"/>
              </a:spcBef>
            </a:pPr>
            <a:r>
              <a:rPr lang="en-US" sz="1800" dirty="0">
                <a:latin typeface="Arial" panose="020B0604020202020204" pitchFamily="34" charset="0"/>
                <a:ea typeface="Segoe UI Symbol" panose="020B0502040204020203" pitchFamily="34" charset="0"/>
                <a:cs typeface="Arial" panose="020B0604020202020204" pitchFamily="34" charset="0"/>
              </a:rPr>
              <a:t>“applicants for admission and employment, students, parents or legal guardians of students, employees, and all unions or professional organizations.” 34 CFR §106.8(a)</a:t>
            </a:r>
          </a:p>
          <a:p>
            <a:pPr>
              <a:spcBef>
                <a:spcPts val="600"/>
              </a:spcBef>
            </a:pPr>
            <a:r>
              <a:rPr lang="en-US" sz="1800" dirty="0">
                <a:latin typeface="Arial" panose="020B0604020202020204" pitchFamily="34" charset="0"/>
                <a:ea typeface="Segoe UI Symbol" panose="020B0502040204020203" pitchFamily="34" charset="0"/>
                <a:cs typeface="Arial" panose="020B0604020202020204" pitchFamily="34" charset="0"/>
              </a:rPr>
              <a:t>“Notice” of the Coordinator must include the following:</a:t>
            </a:r>
          </a:p>
          <a:p>
            <a:pPr lvl="1">
              <a:spcBef>
                <a:spcPts val="600"/>
              </a:spcBef>
            </a:pPr>
            <a:r>
              <a:rPr lang="en-US" sz="1800" dirty="0">
                <a:latin typeface="Arial" panose="020B0604020202020204" pitchFamily="34" charset="0"/>
                <a:ea typeface="Segoe UI Symbol" panose="020B0502040204020203" pitchFamily="34" charset="0"/>
                <a:cs typeface="Arial" panose="020B0604020202020204" pitchFamily="34" charset="0"/>
              </a:rPr>
              <a:t>(1) Name or title; (2) office address; (3) e-mail address; and (4) telephone number. </a:t>
            </a:r>
          </a:p>
          <a:p>
            <a:pPr lvl="1">
              <a:spcBef>
                <a:spcPts val="600"/>
              </a:spcBef>
            </a:pPr>
            <a:r>
              <a:rPr lang="en-US" sz="1800" dirty="0">
                <a:latin typeface="Arial" panose="020B0604020202020204" pitchFamily="34" charset="0"/>
                <a:ea typeface="Segoe UI Symbol" panose="020B0502040204020203" pitchFamily="34" charset="0"/>
                <a:cs typeface="Arial" panose="020B0604020202020204" pitchFamily="34" charset="0"/>
              </a:rPr>
              <a:t>Include this information in the District’s policy regarding Title IX.</a:t>
            </a:r>
          </a:p>
          <a:p>
            <a:pPr marL="0" indent="0">
              <a:spcBef>
                <a:spcPts val="600"/>
              </a:spcBef>
              <a:buNone/>
            </a:pP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13</a:t>
            </a:r>
          </a:p>
        </p:txBody>
      </p:sp>
      <p:grpSp>
        <p:nvGrpSpPr>
          <p:cNvPr id="25" name="Group 24">
            <a:extLst>
              <a:ext uri="{FF2B5EF4-FFF2-40B4-BE49-F238E27FC236}">
                <a16:creationId xmlns:a16="http://schemas.microsoft.com/office/drawing/2014/main" id="{CEFB9DB7-0B7D-9615-84E4-D03952E981CD}"/>
              </a:ext>
            </a:extLst>
          </p:cNvPr>
          <p:cNvGrpSpPr/>
          <p:nvPr/>
        </p:nvGrpSpPr>
        <p:grpSpPr>
          <a:xfrm>
            <a:off x="6768391" y="1551709"/>
            <a:ext cx="1560784" cy="2424544"/>
            <a:chOff x="6768391" y="1551709"/>
            <a:chExt cx="1560784" cy="2424544"/>
          </a:xfrm>
        </p:grpSpPr>
        <p:grpSp>
          <p:nvGrpSpPr>
            <p:cNvPr id="2" name="Google Shape;1883;p60">
              <a:extLst>
                <a:ext uri="{FF2B5EF4-FFF2-40B4-BE49-F238E27FC236}">
                  <a16:creationId xmlns:a16="http://schemas.microsoft.com/office/drawing/2014/main" id="{C1DFEEE1-B91F-4165-F581-13B1A85C91DD}"/>
                </a:ext>
              </a:extLst>
            </p:cNvPr>
            <p:cNvGrpSpPr/>
            <p:nvPr/>
          </p:nvGrpSpPr>
          <p:grpSpPr>
            <a:xfrm>
              <a:off x="6768391" y="1551709"/>
              <a:ext cx="1560784" cy="2424544"/>
              <a:chOff x="6231050" y="1513375"/>
              <a:chExt cx="463475" cy="746850"/>
            </a:xfrm>
          </p:grpSpPr>
          <p:sp>
            <p:nvSpPr>
              <p:cNvPr id="4" name="Google Shape;1884;p60">
                <a:extLst>
                  <a:ext uri="{FF2B5EF4-FFF2-40B4-BE49-F238E27FC236}">
                    <a16:creationId xmlns:a16="http://schemas.microsoft.com/office/drawing/2014/main" id="{D1498AC5-6610-BEF2-CDE0-A333A1910520}"/>
                  </a:ext>
                </a:extLst>
              </p:cNvPr>
              <p:cNvSpPr/>
              <p:nvPr/>
            </p:nvSpPr>
            <p:spPr>
              <a:xfrm>
                <a:off x="6231050" y="1513375"/>
                <a:ext cx="463475" cy="746850"/>
              </a:xfrm>
              <a:custGeom>
                <a:avLst/>
                <a:gdLst/>
                <a:ahLst/>
                <a:cxnLst/>
                <a:rect l="l" t="t" r="r" b="b"/>
                <a:pathLst>
                  <a:path w="18539" h="29874" extrusionOk="0">
                    <a:moveTo>
                      <a:pt x="0" y="1"/>
                    </a:moveTo>
                    <a:lnTo>
                      <a:pt x="0" y="29873"/>
                    </a:lnTo>
                    <a:lnTo>
                      <a:pt x="18538" y="29873"/>
                    </a:lnTo>
                    <a:lnTo>
                      <a:pt x="18538" y="3596"/>
                    </a:lnTo>
                    <a:lnTo>
                      <a:pt x="1490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885;p60">
                <a:extLst>
                  <a:ext uri="{FF2B5EF4-FFF2-40B4-BE49-F238E27FC236}">
                    <a16:creationId xmlns:a16="http://schemas.microsoft.com/office/drawing/2014/main" id="{B6EFB92B-2D4F-5DCD-865E-BA27D057956D}"/>
                  </a:ext>
                </a:extLst>
              </p:cNvPr>
              <p:cNvSpPr/>
              <p:nvPr/>
            </p:nvSpPr>
            <p:spPr>
              <a:xfrm>
                <a:off x="6603700" y="1513375"/>
                <a:ext cx="90825" cy="89925"/>
              </a:xfrm>
              <a:custGeom>
                <a:avLst/>
                <a:gdLst/>
                <a:ahLst/>
                <a:cxnLst/>
                <a:rect l="l" t="t" r="r" b="b"/>
                <a:pathLst>
                  <a:path w="3633" h="3597" extrusionOk="0">
                    <a:moveTo>
                      <a:pt x="1" y="1"/>
                    </a:moveTo>
                    <a:lnTo>
                      <a:pt x="1" y="3596"/>
                    </a:lnTo>
                    <a:lnTo>
                      <a:pt x="3632" y="359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886;p60">
                <a:extLst>
                  <a:ext uri="{FF2B5EF4-FFF2-40B4-BE49-F238E27FC236}">
                    <a16:creationId xmlns:a16="http://schemas.microsoft.com/office/drawing/2014/main" id="{AC212C03-0FB7-399C-A7B4-210F72755C75}"/>
                  </a:ext>
                </a:extLst>
              </p:cNvPr>
              <p:cNvSpPr/>
              <p:nvPr/>
            </p:nvSpPr>
            <p:spPr>
              <a:xfrm>
                <a:off x="6273900" y="1560700"/>
                <a:ext cx="59275" cy="59550"/>
              </a:xfrm>
              <a:custGeom>
                <a:avLst/>
                <a:gdLst/>
                <a:ahLst/>
                <a:cxnLst/>
                <a:rect l="l" t="t" r="r" b="b"/>
                <a:pathLst>
                  <a:path w="2371" h="2382" extrusionOk="0">
                    <a:moveTo>
                      <a:pt x="1656" y="1"/>
                    </a:moveTo>
                    <a:lnTo>
                      <a:pt x="1" y="1656"/>
                    </a:lnTo>
                    <a:lnTo>
                      <a:pt x="632" y="1751"/>
                    </a:lnTo>
                    <a:lnTo>
                      <a:pt x="715" y="2382"/>
                    </a:lnTo>
                    <a:lnTo>
                      <a:pt x="2370" y="715"/>
                    </a:lnTo>
                    <a:lnTo>
                      <a:pt x="165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887;p60">
                <a:extLst>
                  <a:ext uri="{FF2B5EF4-FFF2-40B4-BE49-F238E27FC236}">
                    <a16:creationId xmlns:a16="http://schemas.microsoft.com/office/drawing/2014/main" id="{8A623BCB-030F-142E-68D9-228DED727281}"/>
                  </a:ext>
                </a:extLst>
              </p:cNvPr>
              <p:cNvSpPr/>
              <p:nvPr/>
            </p:nvSpPr>
            <p:spPr>
              <a:xfrm>
                <a:off x="6314100" y="1560700"/>
                <a:ext cx="59550" cy="58975"/>
              </a:xfrm>
              <a:custGeom>
                <a:avLst/>
                <a:gdLst/>
                <a:ahLst/>
                <a:cxnLst/>
                <a:rect l="l" t="t" r="r" b="b"/>
                <a:pathLst>
                  <a:path w="2382" h="2359" extrusionOk="0">
                    <a:moveTo>
                      <a:pt x="726" y="1"/>
                    </a:moveTo>
                    <a:lnTo>
                      <a:pt x="0" y="715"/>
                    </a:lnTo>
                    <a:lnTo>
                      <a:pt x="1667" y="2358"/>
                    </a:lnTo>
                    <a:lnTo>
                      <a:pt x="1762" y="1739"/>
                    </a:lnTo>
                    <a:lnTo>
                      <a:pt x="2381" y="1644"/>
                    </a:lnTo>
                    <a:lnTo>
                      <a:pt x="72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888;p60">
                <a:extLst>
                  <a:ext uri="{FF2B5EF4-FFF2-40B4-BE49-F238E27FC236}">
                    <a16:creationId xmlns:a16="http://schemas.microsoft.com/office/drawing/2014/main" id="{3B646292-435B-18BF-0B76-250B06C737BF}"/>
                  </a:ext>
                </a:extLst>
              </p:cNvPr>
              <p:cNvSpPr/>
              <p:nvPr/>
            </p:nvSpPr>
            <p:spPr>
              <a:xfrm>
                <a:off x="6287300" y="1536225"/>
                <a:ext cx="71450" cy="69525"/>
              </a:xfrm>
              <a:custGeom>
                <a:avLst/>
                <a:gdLst/>
                <a:ahLst/>
                <a:cxnLst/>
                <a:rect l="l" t="t" r="r" b="b"/>
                <a:pathLst>
                  <a:path w="2858" h="2781" extrusionOk="0">
                    <a:moveTo>
                      <a:pt x="1719" y="1"/>
                    </a:moveTo>
                    <a:cubicBezTo>
                      <a:pt x="1637" y="1"/>
                      <a:pt x="1528" y="122"/>
                      <a:pt x="1429" y="122"/>
                    </a:cubicBezTo>
                    <a:cubicBezTo>
                      <a:pt x="1327" y="122"/>
                      <a:pt x="1213" y="3"/>
                      <a:pt x="1131" y="3"/>
                    </a:cubicBezTo>
                    <a:cubicBezTo>
                      <a:pt x="1127" y="3"/>
                      <a:pt x="1123" y="3"/>
                      <a:pt x="1120" y="3"/>
                    </a:cubicBezTo>
                    <a:cubicBezTo>
                      <a:pt x="1024" y="39"/>
                      <a:pt x="977" y="218"/>
                      <a:pt x="893" y="265"/>
                    </a:cubicBezTo>
                    <a:cubicBezTo>
                      <a:pt x="875" y="273"/>
                      <a:pt x="851" y="276"/>
                      <a:pt x="825" y="276"/>
                    </a:cubicBezTo>
                    <a:cubicBezTo>
                      <a:pt x="770" y="276"/>
                      <a:pt x="703" y="264"/>
                      <a:pt x="646" y="264"/>
                    </a:cubicBezTo>
                    <a:cubicBezTo>
                      <a:pt x="606" y="264"/>
                      <a:pt x="571" y="270"/>
                      <a:pt x="548" y="289"/>
                    </a:cubicBezTo>
                    <a:cubicBezTo>
                      <a:pt x="465" y="361"/>
                      <a:pt x="501" y="539"/>
                      <a:pt x="441" y="622"/>
                    </a:cubicBezTo>
                    <a:cubicBezTo>
                      <a:pt x="370" y="694"/>
                      <a:pt x="191" y="694"/>
                      <a:pt x="143" y="777"/>
                    </a:cubicBezTo>
                    <a:cubicBezTo>
                      <a:pt x="108" y="872"/>
                      <a:pt x="203" y="1003"/>
                      <a:pt x="191" y="1111"/>
                    </a:cubicBezTo>
                    <a:cubicBezTo>
                      <a:pt x="167" y="1218"/>
                      <a:pt x="1" y="1289"/>
                      <a:pt x="1" y="1396"/>
                    </a:cubicBezTo>
                    <a:cubicBezTo>
                      <a:pt x="1" y="1492"/>
                      <a:pt x="179" y="1587"/>
                      <a:pt x="191" y="1670"/>
                    </a:cubicBezTo>
                    <a:cubicBezTo>
                      <a:pt x="227" y="1765"/>
                      <a:pt x="108" y="1908"/>
                      <a:pt x="143" y="2004"/>
                    </a:cubicBezTo>
                    <a:cubicBezTo>
                      <a:pt x="191" y="2087"/>
                      <a:pt x="382" y="2087"/>
                      <a:pt x="441" y="2170"/>
                    </a:cubicBezTo>
                    <a:cubicBezTo>
                      <a:pt x="524" y="2254"/>
                      <a:pt x="477" y="2432"/>
                      <a:pt x="548" y="2492"/>
                    </a:cubicBezTo>
                    <a:cubicBezTo>
                      <a:pt x="579" y="2515"/>
                      <a:pt x="616" y="2522"/>
                      <a:pt x="655" y="2522"/>
                    </a:cubicBezTo>
                    <a:cubicBezTo>
                      <a:pt x="714" y="2522"/>
                      <a:pt x="778" y="2506"/>
                      <a:pt x="833" y="2506"/>
                    </a:cubicBezTo>
                    <a:cubicBezTo>
                      <a:pt x="855" y="2506"/>
                      <a:pt x="875" y="2509"/>
                      <a:pt x="893" y="2516"/>
                    </a:cubicBezTo>
                    <a:cubicBezTo>
                      <a:pt x="977" y="2563"/>
                      <a:pt x="1013" y="2754"/>
                      <a:pt x="1120" y="2777"/>
                    </a:cubicBezTo>
                    <a:cubicBezTo>
                      <a:pt x="1126" y="2779"/>
                      <a:pt x="1133" y="2780"/>
                      <a:pt x="1140" y="2780"/>
                    </a:cubicBezTo>
                    <a:cubicBezTo>
                      <a:pt x="1221" y="2780"/>
                      <a:pt x="1330" y="2658"/>
                      <a:pt x="1429" y="2658"/>
                    </a:cubicBezTo>
                    <a:cubicBezTo>
                      <a:pt x="1532" y="2658"/>
                      <a:pt x="1645" y="2778"/>
                      <a:pt x="1728" y="2778"/>
                    </a:cubicBezTo>
                    <a:cubicBezTo>
                      <a:pt x="1732" y="2778"/>
                      <a:pt x="1735" y="2778"/>
                      <a:pt x="1739" y="2777"/>
                    </a:cubicBezTo>
                    <a:cubicBezTo>
                      <a:pt x="1834" y="2742"/>
                      <a:pt x="1870" y="2563"/>
                      <a:pt x="1965" y="2516"/>
                    </a:cubicBezTo>
                    <a:cubicBezTo>
                      <a:pt x="1983" y="2508"/>
                      <a:pt x="2006" y="2505"/>
                      <a:pt x="2032" y="2505"/>
                    </a:cubicBezTo>
                    <a:cubicBezTo>
                      <a:pt x="2085" y="2505"/>
                      <a:pt x="2150" y="2516"/>
                      <a:pt x="2207" y="2516"/>
                    </a:cubicBezTo>
                    <a:cubicBezTo>
                      <a:pt x="2247" y="2516"/>
                      <a:pt x="2284" y="2511"/>
                      <a:pt x="2310" y="2492"/>
                    </a:cubicBezTo>
                    <a:cubicBezTo>
                      <a:pt x="2394" y="2420"/>
                      <a:pt x="2358" y="2242"/>
                      <a:pt x="2406" y="2170"/>
                    </a:cubicBezTo>
                    <a:cubicBezTo>
                      <a:pt x="2489" y="2087"/>
                      <a:pt x="2668" y="2087"/>
                      <a:pt x="2703" y="2004"/>
                    </a:cubicBezTo>
                    <a:cubicBezTo>
                      <a:pt x="2751" y="1908"/>
                      <a:pt x="2656" y="1777"/>
                      <a:pt x="2668" y="1670"/>
                    </a:cubicBezTo>
                    <a:cubicBezTo>
                      <a:pt x="2691" y="1575"/>
                      <a:pt x="2858" y="1492"/>
                      <a:pt x="2858" y="1396"/>
                    </a:cubicBezTo>
                    <a:cubicBezTo>
                      <a:pt x="2858" y="1301"/>
                      <a:pt x="2691" y="1218"/>
                      <a:pt x="2668" y="1111"/>
                    </a:cubicBezTo>
                    <a:cubicBezTo>
                      <a:pt x="2632" y="1015"/>
                      <a:pt x="2751" y="872"/>
                      <a:pt x="2703" y="777"/>
                    </a:cubicBezTo>
                    <a:cubicBezTo>
                      <a:pt x="2668" y="694"/>
                      <a:pt x="2465" y="694"/>
                      <a:pt x="2406" y="622"/>
                    </a:cubicBezTo>
                    <a:cubicBezTo>
                      <a:pt x="2334" y="527"/>
                      <a:pt x="2382" y="349"/>
                      <a:pt x="2310" y="289"/>
                    </a:cubicBezTo>
                    <a:cubicBezTo>
                      <a:pt x="2280" y="266"/>
                      <a:pt x="2243" y="259"/>
                      <a:pt x="2203" y="259"/>
                    </a:cubicBezTo>
                    <a:cubicBezTo>
                      <a:pt x="2145" y="259"/>
                      <a:pt x="2081" y="275"/>
                      <a:pt x="2026" y="275"/>
                    </a:cubicBezTo>
                    <a:cubicBezTo>
                      <a:pt x="2004" y="275"/>
                      <a:pt x="1983" y="272"/>
                      <a:pt x="1965" y="265"/>
                    </a:cubicBezTo>
                    <a:cubicBezTo>
                      <a:pt x="1870" y="218"/>
                      <a:pt x="1846" y="27"/>
                      <a:pt x="1739" y="3"/>
                    </a:cubicBezTo>
                    <a:cubicBezTo>
                      <a:pt x="1732" y="2"/>
                      <a:pt x="1726"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889;p60">
                <a:extLst>
                  <a:ext uri="{FF2B5EF4-FFF2-40B4-BE49-F238E27FC236}">
                    <a16:creationId xmlns:a16="http://schemas.microsoft.com/office/drawing/2014/main" id="{7A3CC12D-F04A-D0B4-BF7D-A8AF61166647}"/>
                  </a:ext>
                </a:extLst>
              </p:cNvPr>
              <p:cNvSpPr/>
              <p:nvPr/>
            </p:nvSpPr>
            <p:spPr>
              <a:xfrm>
                <a:off x="6296825" y="1545725"/>
                <a:ext cx="53300" cy="50750"/>
              </a:xfrm>
              <a:custGeom>
                <a:avLst/>
                <a:gdLst/>
                <a:ahLst/>
                <a:cxnLst/>
                <a:rect l="l" t="t" r="r" b="b"/>
                <a:pathLst>
                  <a:path w="2132" h="2030" extrusionOk="0">
                    <a:moveTo>
                      <a:pt x="844" y="1"/>
                    </a:moveTo>
                    <a:cubicBezTo>
                      <a:pt x="837" y="1"/>
                      <a:pt x="829" y="2"/>
                      <a:pt x="822" y="4"/>
                    </a:cubicBezTo>
                    <a:cubicBezTo>
                      <a:pt x="763" y="16"/>
                      <a:pt x="715" y="147"/>
                      <a:pt x="655" y="183"/>
                    </a:cubicBezTo>
                    <a:cubicBezTo>
                      <a:pt x="643" y="187"/>
                      <a:pt x="628" y="189"/>
                      <a:pt x="613" y="189"/>
                    </a:cubicBezTo>
                    <a:cubicBezTo>
                      <a:pt x="569" y="189"/>
                      <a:pt x="518" y="176"/>
                      <a:pt x="473" y="176"/>
                    </a:cubicBezTo>
                    <a:cubicBezTo>
                      <a:pt x="447" y="176"/>
                      <a:pt x="423" y="180"/>
                      <a:pt x="405" y="195"/>
                    </a:cubicBezTo>
                    <a:cubicBezTo>
                      <a:pt x="346" y="242"/>
                      <a:pt x="382" y="373"/>
                      <a:pt x="334" y="433"/>
                    </a:cubicBezTo>
                    <a:cubicBezTo>
                      <a:pt x="286" y="481"/>
                      <a:pt x="143" y="481"/>
                      <a:pt x="108" y="552"/>
                    </a:cubicBezTo>
                    <a:cubicBezTo>
                      <a:pt x="84" y="623"/>
                      <a:pt x="167" y="731"/>
                      <a:pt x="155" y="802"/>
                    </a:cubicBezTo>
                    <a:cubicBezTo>
                      <a:pt x="120" y="873"/>
                      <a:pt x="1" y="933"/>
                      <a:pt x="1" y="1016"/>
                    </a:cubicBezTo>
                    <a:cubicBezTo>
                      <a:pt x="1" y="1088"/>
                      <a:pt x="143" y="1147"/>
                      <a:pt x="155" y="1219"/>
                    </a:cubicBezTo>
                    <a:cubicBezTo>
                      <a:pt x="167" y="1290"/>
                      <a:pt x="84" y="1409"/>
                      <a:pt x="108" y="1469"/>
                    </a:cubicBezTo>
                    <a:cubicBezTo>
                      <a:pt x="143" y="1528"/>
                      <a:pt x="286" y="1528"/>
                      <a:pt x="334" y="1588"/>
                    </a:cubicBezTo>
                    <a:cubicBezTo>
                      <a:pt x="382" y="1647"/>
                      <a:pt x="346" y="1790"/>
                      <a:pt x="405" y="1826"/>
                    </a:cubicBezTo>
                    <a:cubicBezTo>
                      <a:pt x="424" y="1841"/>
                      <a:pt x="449" y="1845"/>
                      <a:pt x="477" y="1845"/>
                    </a:cubicBezTo>
                    <a:cubicBezTo>
                      <a:pt x="513" y="1845"/>
                      <a:pt x="555" y="1838"/>
                      <a:pt x="592" y="1838"/>
                    </a:cubicBezTo>
                    <a:cubicBezTo>
                      <a:pt x="615" y="1838"/>
                      <a:pt x="637" y="1841"/>
                      <a:pt x="655" y="1850"/>
                    </a:cubicBezTo>
                    <a:cubicBezTo>
                      <a:pt x="739" y="1874"/>
                      <a:pt x="763" y="2005"/>
                      <a:pt x="834" y="2028"/>
                    </a:cubicBezTo>
                    <a:cubicBezTo>
                      <a:pt x="838" y="2029"/>
                      <a:pt x="843" y="2029"/>
                      <a:pt x="847" y="2029"/>
                    </a:cubicBezTo>
                    <a:cubicBezTo>
                      <a:pt x="926" y="2029"/>
                      <a:pt x="1004" y="1933"/>
                      <a:pt x="1072" y="1933"/>
                    </a:cubicBezTo>
                    <a:cubicBezTo>
                      <a:pt x="1151" y="1933"/>
                      <a:pt x="1230" y="2029"/>
                      <a:pt x="1299" y="2029"/>
                    </a:cubicBezTo>
                    <a:cubicBezTo>
                      <a:pt x="1303" y="2029"/>
                      <a:pt x="1306" y="2029"/>
                      <a:pt x="1310" y="2028"/>
                    </a:cubicBezTo>
                    <a:cubicBezTo>
                      <a:pt x="1370" y="2005"/>
                      <a:pt x="1417" y="1874"/>
                      <a:pt x="1477" y="1850"/>
                    </a:cubicBezTo>
                    <a:cubicBezTo>
                      <a:pt x="1495" y="1841"/>
                      <a:pt x="1518" y="1838"/>
                      <a:pt x="1542" y="1838"/>
                    </a:cubicBezTo>
                    <a:cubicBezTo>
                      <a:pt x="1581" y="1838"/>
                      <a:pt x="1624" y="1845"/>
                      <a:pt x="1661" y="1845"/>
                    </a:cubicBezTo>
                    <a:cubicBezTo>
                      <a:pt x="1688" y="1845"/>
                      <a:pt x="1712" y="1841"/>
                      <a:pt x="1727" y="1826"/>
                    </a:cubicBezTo>
                    <a:cubicBezTo>
                      <a:pt x="1786" y="1790"/>
                      <a:pt x="1763" y="1647"/>
                      <a:pt x="1810" y="1588"/>
                    </a:cubicBezTo>
                    <a:cubicBezTo>
                      <a:pt x="1846" y="1552"/>
                      <a:pt x="2001" y="1552"/>
                      <a:pt x="2025" y="1469"/>
                    </a:cubicBezTo>
                    <a:cubicBezTo>
                      <a:pt x="2060" y="1397"/>
                      <a:pt x="1977" y="1290"/>
                      <a:pt x="1989" y="1219"/>
                    </a:cubicBezTo>
                    <a:cubicBezTo>
                      <a:pt x="2013" y="1147"/>
                      <a:pt x="2132" y="1088"/>
                      <a:pt x="2132" y="1016"/>
                    </a:cubicBezTo>
                    <a:cubicBezTo>
                      <a:pt x="2132" y="933"/>
                      <a:pt x="2001" y="873"/>
                      <a:pt x="1989" y="802"/>
                    </a:cubicBezTo>
                    <a:cubicBezTo>
                      <a:pt x="1977" y="731"/>
                      <a:pt x="2060" y="612"/>
                      <a:pt x="2025" y="552"/>
                    </a:cubicBezTo>
                    <a:cubicBezTo>
                      <a:pt x="2001" y="492"/>
                      <a:pt x="1846" y="492"/>
                      <a:pt x="1810" y="433"/>
                    </a:cubicBezTo>
                    <a:cubicBezTo>
                      <a:pt x="1763" y="373"/>
                      <a:pt x="1786" y="242"/>
                      <a:pt x="1727" y="195"/>
                    </a:cubicBezTo>
                    <a:cubicBezTo>
                      <a:pt x="1709" y="180"/>
                      <a:pt x="1685" y="176"/>
                      <a:pt x="1659" y="176"/>
                    </a:cubicBezTo>
                    <a:cubicBezTo>
                      <a:pt x="1615" y="176"/>
                      <a:pt x="1563" y="189"/>
                      <a:pt x="1519" y="189"/>
                    </a:cubicBezTo>
                    <a:cubicBezTo>
                      <a:pt x="1504" y="189"/>
                      <a:pt x="1490" y="187"/>
                      <a:pt x="1477" y="183"/>
                    </a:cubicBezTo>
                    <a:cubicBezTo>
                      <a:pt x="1405" y="147"/>
                      <a:pt x="1370" y="16"/>
                      <a:pt x="1298" y="4"/>
                    </a:cubicBezTo>
                    <a:cubicBezTo>
                      <a:pt x="1291" y="2"/>
                      <a:pt x="1284" y="1"/>
                      <a:pt x="1276" y="1"/>
                    </a:cubicBezTo>
                    <a:cubicBezTo>
                      <a:pt x="1208" y="1"/>
                      <a:pt x="1124" y="88"/>
                      <a:pt x="1060" y="88"/>
                    </a:cubicBezTo>
                    <a:cubicBezTo>
                      <a:pt x="996" y="88"/>
                      <a:pt x="912" y="1"/>
                      <a:pt x="8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1890;p60">
                <a:extLst>
                  <a:ext uri="{FF2B5EF4-FFF2-40B4-BE49-F238E27FC236}">
                    <a16:creationId xmlns:a16="http://schemas.microsoft.com/office/drawing/2014/main" id="{5DF7EC10-80B4-0252-6E76-60A4C319917D}"/>
                  </a:ext>
                </a:extLst>
              </p:cNvPr>
              <p:cNvGrpSpPr/>
              <p:nvPr/>
            </p:nvGrpSpPr>
            <p:grpSpPr>
              <a:xfrm>
                <a:off x="6285800" y="1646725"/>
                <a:ext cx="350975" cy="539975"/>
                <a:chOff x="6285800" y="1646725"/>
                <a:chExt cx="350975" cy="539975"/>
              </a:xfrm>
            </p:grpSpPr>
            <p:sp>
              <p:nvSpPr>
                <p:cNvPr id="11" name="Google Shape;1891;p60">
                  <a:extLst>
                    <a:ext uri="{FF2B5EF4-FFF2-40B4-BE49-F238E27FC236}">
                      <a16:creationId xmlns:a16="http://schemas.microsoft.com/office/drawing/2014/main" id="{0B8E5B32-2958-0C93-EC26-C6F688EDF63D}"/>
                    </a:ext>
                  </a:extLst>
                </p:cNvPr>
                <p:cNvSpPr/>
                <p:nvPr/>
              </p:nvSpPr>
              <p:spPr>
                <a:xfrm>
                  <a:off x="6285800" y="1646725"/>
                  <a:ext cx="350075" cy="5375"/>
                </a:xfrm>
                <a:custGeom>
                  <a:avLst/>
                  <a:gdLst/>
                  <a:ahLst/>
                  <a:cxnLst/>
                  <a:rect l="l" t="t" r="r" b="b"/>
                  <a:pathLst>
                    <a:path w="14003" h="215" extrusionOk="0">
                      <a:moveTo>
                        <a:pt x="14003" y="1"/>
                      </a:moveTo>
                      <a:lnTo>
                        <a:pt x="1" y="36"/>
                      </a:lnTo>
                      <a:lnTo>
                        <a:pt x="1" y="215"/>
                      </a:lnTo>
                      <a:lnTo>
                        <a:pt x="14003" y="179"/>
                      </a:lnTo>
                      <a:lnTo>
                        <a:pt x="1400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892;p60">
                  <a:extLst>
                    <a:ext uri="{FF2B5EF4-FFF2-40B4-BE49-F238E27FC236}">
                      <a16:creationId xmlns:a16="http://schemas.microsoft.com/office/drawing/2014/main" id="{0F93E488-58E3-BB52-AC29-CEA91DC73A6B}"/>
                    </a:ext>
                  </a:extLst>
                </p:cNvPr>
                <p:cNvSpPr/>
                <p:nvPr/>
              </p:nvSpPr>
              <p:spPr>
                <a:xfrm>
                  <a:off x="6285800" y="1691075"/>
                  <a:ext cx="350075" cy="5375"/>
                </a:xfrm>
                <a:custGeom>
                  <a:avLst/>
                  <a:gdLst/>
                  <a:ahLst/>
                  <a:cxnLst/>
                  <a:rect l="l" t="t" r="r" b="b"/>
                  <a:pathLst>
                    <a:path w="14003" h="215" extrusionOk="0">
                      <a:moveTo>
                        <a:pt x="14003" y="1"/>
                      </a:moveTo>
                      <a:lnTo>
                        <a:pt x="1" y="36"/>
                      </a:lnTo>
                      <a:lnTo>
                        <a:pt x="1" y="215"/>
                      </a:lnTo>
                      <a:lnTo>
                        <a:pt x="14003" y="179"/>
                      </a:lnTo>
                      <a:lnTo>
                        <a:pt x="1400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893;p60">
                  <a:extLst>
                    <a:ext uri="{FF2B5EF4-FFF2-40B4-BE49-F238E27FC236}">
                      <a16:creationId xmlns:a16="http://schemas.microsoft.com/office/drawing/2014/main" id="{F6825F40-6D3A-5300-8241-CFE5D95D6FEC}"/>
                    </a:ext>
                  </a:extLst>
                </p:cNvPr>
                <p:cNvSpPr/>
                <p:nvPr/>
              </p:nvSpPr>
              <p:spPr>
                <a:xfrm>
                  <a:off x="6286100" y="1735425"/>
                  <a:ext cx="350375" cy="5375"/>
                </a:xfrm>
                <a:custGeom>
                  <a:avLst/>
                  <a:gdLst/>
                  <a:ahLst/>
                  <a:cxnLst/>
                  <a:rect l="l" t="t" r="r" b="b"/>
                  <a:pathLst>
                    <a:path w="14015" h="215" extrusionOk="0">
                      <a:moveTo>
                        <a:pt x="14015" y="1"/>
                      </a:moveTo>
                      <a:lnTo>
                        <a:pt x="1" y="36"/>
                      </a:lnTo>
                      <a:lnTo>
                        <a:pt x="1" y="215"/>
                      </a:lnTo>
                      <a:lnTo>
                        <a:pt x="14015" y="179"/>
                      </a:lnTo>
                      <a:lnTo>
                        <a:pt x="140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894;p60">
                  <a:extLst>
                    <a:ext uri="{FF2B5EF4-FFF2-40B4-BE49-F238E27FC236}">
                      <a16:creationId xmlns:a16="http://schemas.microsoft.com/office/drawing/2014/main" id="{697113DF-6A3C-B0E2-C254-09B13FF694C4}"/>
                    </a:ext>
                  </a:extLst>
                </p:cNvPr>
                <p:cNvSpPr/>
                <p:nvPr/>
              </p:nvSpPr>
              <p:spPr>
                <a:xfrm>
                  <a:off x="6286100" y="1779775"/>
                  <a:ext cx="350375" cy="5100"/>
                </a:xfrm>
                <a:custGeom>
                  <a:avLst/>
                  <a:gdLst/>
                  <a:ahLst/>
                  <a:cxnLst/>
                  <a:rect l="l" t="t" r="r" b="b"/>
                  <a:pathLst>
                    <a:path w="14015" h="204" extrusionOk="0">
                      <a:moveTo>
                        <a:pt x="14015" y="1"/>
                      </a:moveTo>
                      <a:lnTo>
                        <a:pt x="1" y="24"/>
                      </a:lnTo>
                      <a:lnTo>
                        <a:pt x="1" y="203"/>
                      </a:lnTo>
                      <a:lnTo>
                        <a:pt x="14015" y="179"/>
                      </a:lnTo>
                      <a:lnTo>
                        <a:pt x="140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95;p60">
                  <a:extLst>
                    <a:ext uri="{FF2B5EF4-FFF2-40B4-BE49-F238E27FC236}">
                      <a16:creationId xmlns:a16="http://schemas.microsoft.com/office/drawing/2014/main" id="{4488006F-9C89-C2FE-8412-B57812A8ECBA}"/>
                    </a:ext>
                  </a:extLst>
                </p:cNvPr>
                <p:cNvSpPr/>
                <p:nvPr/>
              </p:nvSpPr>
              <p:spPr>
                <a:xfrm>
                  <a:off x="6286100" y="1823825"/>
                  <a:ext cx="350375" cy="5400"/>
                </a:xfrm>
                <a:custGeom>
                  <a:avLst/>
                  <a:gdLst/>
                  <a:ahLst/>
                  <a:cxnLst/>
                  <a:rect l="l" t="t" r="r" b="b"/>
                  <a:pathLst>
                    <a:path w="14015" h="216" extrusionOk="0">
                      <a:moveTo>
                        <a:pt x="14015" y="1"/>
                      </a:moveTo>
                      <a:lnTo>
                        <a:pt x="1" y="36"/>
                      </a:lnTo>
                      <a:lnTo>
                        <a:pt x="1" y="215"/>
                      </a:lnTo>
                      <a:lnTo>
                        <a:pt x="14015" y="179"/>
                      </a:lnTo>
                      <a:lnTo>
                        <a:pt x="140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896;p60">
                  <a:extLst>
                    <a:ext uri="{FF2B5EF4-FFF2-40B4-BE49-F238E27FC236}">
                      <a16:creationId xmlns:a16="http://schemas.microsoft.com/office/drawing/2014/main" id="{29F6ED18-CCDA-A7F7-0D79-5AE3274E44A6}"/>
                    </a:ext>
                  </a:extLst>
                </p:cNvPr>
                <p:cNvSpPr/>
                <p:nvPr/>
              </p:nvSpPr>
              <p:spPr>
                <a:xfrm>
                  <a:off x="6285800" y="1868175"/>
                  <a:ext cx="350975" cy="5675"/>
                </a:xfrm>
                <a:custGeom>
                  <a:avLst/>
                  <a:gdLst/>
                  <a:ahLst/>
                  <a:cxnLst/>
                  <a:rect l="l" t="t" r="r" b="b"/>
                  <a:pathLst>
                    <a:path w="14039" h="227" extrusionOk="0">
                      <a:moveTo>
                        <a:pt x="14038" y="1"/>
                      </a:moveTo>
                      <a:lnTo>
                        <a:pt x="13" y="36"/>
                      </a:lnTo>
                      <a:lnTo>
                        <a:pt x="13" y="60"/>
                      </a:lnTo>
                      <a:lnTo>
                        <a:pt x="1" y="60"/>
                      </a:lnTo>
                      <a:lnTo>
                        <a:pt x="1" y="227"/>
                      </a:lnTo>
                      <a:lnTo>
                        <a:pt x="14003" y="203"/>
                      </a:lnTo>
                      <a:lnTo>
                        <a:pt x="14003" y="179"/>
                      </a:lnTo>
                      <a:lnTo>
                        <a:pt x="14038" y="179"/>
                      </a:lnTo>
                      <a:lnTo>
                        <a:pt x="1403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97;p60">
                  <a:extLst>
                    <a:ext uri="{FF2B5EF4-FFF2-40B4-BE49-F238E27FC236}">
                      <a16:creationId xmlns:a16="http://schemas.microsoft.com/office/drawing/2014/main" id="{D1BA6130-6557-215E-ED9F-A6632A9CAB64}"/>
                    </a:ext>
                  </a:extLst>
                </p:cNvPr>
                <p:cNvSpPr/>
                <p:nvPr/>
              </p:nvSpPr>
              <p:spPr>
                <a:xfrm>
                  <a:off x="6285800" y="1913125"/>
                  <a:ext cx="350075" cy="5375"/>
                </a:xfrm>
                <a:custGeom>
                  <a:avLst/>
                  <a:gdLst/>
                  <a:ahLst/>
                  <a:cxnLst/>
                  <a:rect l="l" t="t" r="r" b="b"/>
                  <a:pathLst>
                    <a:path w="14003" h="215" extrusionOk="0">
                      <a:moveTo>
                        <a:pt x="14003" y="1"/>
                      </a:moveTo>
                      <a:lnTo>
                        <a:pt x="1" y="36"/>
                      </a:lnTo>
                      <a:lnTo>
                        <a:pt x="1" y="215"/>
                      </a:lnTo>
                      <a:lnTo>
                        <a:pt x="14003" y="179"/>
                      </a:lnTo>
                      <a:lnTo>
                        <a:pt x="1400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98;p60">
                  <a:extLst>
                    <a:ext uri="{FF2B5EF4-FFF2-40B4-BE49-F238E27FC236}">
                      <a16:creationId xmlns:a16="http://schemas.microsoft.com/office/drawing/2014/main" id="{31F02434-6B23-2E84-17A8-A8D274150E12}"/>
                    </a:ext>
                  </a:extLst>
                </p:cNvPr>
                <p:cNvSpPr/>
                <p:nvPr/>
              </p:nvSpPr>
              <p:spPr>
                <a:xfrm>
                  <a:off x="6286100" y="1957475"/>
                  <a:ext cx="350375" cy="5375"/>
                </a:xfrm>
                <a:custGeom>
                  <a:avLst/>
                  <a:gdLst/>
                  <a:ahLst/>
                  <a:cxnLst/>
                  <a:rect l="l" t="t" r="r" b="b"/>
                  <a:pathLst>
                    <a:path w="14015" h="215" extrusionOk="0">
                      <a:moveTo>
                        <a:pt x="14015" y="1"/>
                      </a:moveTo>
                      <a:lnTo>
                        <a:pt x="1" y="36"/>
                      </a:lnTo>
                      <a:lnTo>
                        <a:pt x="1" y="215"/>
                      </a:lnTo>
                      <a:lnTo>
                        <a:pt x="14015" y="179"/>
                      </a:lnTo>
                      <a:lnTo>
                        <a:pt x="140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899;p60">
                  <a:extLst>
                    <a:ext uri="{FF2B5EF4-FFF2-40B4-BE49-F238E27FC236}">
                      <a16:creationId xmlns:a16="http://schemas.microsoft.com/office/drawing/2014/main" id="{1F2F1C8D-F7DE-4ADE-6A14-D5B85EABBA69}"/>
                    </a:ext>
                  </a:extLst>
                </p:cNvPr>
                <p:cNvSpPr/>
                <p:nvPr/>
              </p:nvSpPr>
              <p:spPr>
                <a:xfrm>
                  <a:off x="6286100" y="2001825"/>
                  <a:ext cx="350375" cy="5375"/>
                </a:xfrm>
                <a:custGeom>
                  <a:avLst/>
                  <a:gdLst/>
                  <a:ahLst/>
                  <a:cxnLst/>
                  <a:rect l="l" t="t" r="r" b="b"/>
                  <a:pathLst>
                    <a:path w="14015" h="215" extrusionOk="0">
                      <a:moveTo>
                        <a:pt x="14015" y="1"/>
                      </a:moveTo>
                      <a:lnTo>
                        <a:pt x="1" y="36"/>
                      </a:lnTo>
                      <a:lnTo>
                        <a:pt x="1" y="215"/>
                      </a:lnTo>
                      <a:lnTo>
                        <a:pt x="14015" y="179"/>
                      </a:lnTo>
                      <a:lnTo>
                        <a:pt x="140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900;p60">
                  <a:extLst>
                    <a:ext uri="{FF2B5EF4-FFF2-40B4-BE49-F238E27FC236}">
                      <a16:creationId xmlns:a16="http://schemas.microsoft.com/office/drawing/2014/main" id="{62DE7459-63D0-C790-DEDB-56C00ADCFF8B}"/>
                    </a:ext>
                  </a:extLst>
                </p:cNvPr>
                <p:cNvSpPr/>
                <p:nvPr/>
              </p:nvSpPr>
              <p:spPr>
                <a:xfrm>
                  <a:off x="6286100" y="2046175"/>
                  <a:ext cx="350375" cy="5100"/>
                </a:xfrm>
                <a:custGeom>
                  <a:avLst/>
                  <a:gdLst/>
                  <a:ahLst/>
                  <a:cxnLst/>
                  <a:rect l="l" t="t" r="r" b="b"/>
                  <a:pathLst>
                    <a:path w="14015" h="204" extrusionOk="0">
                      <a:moveTo>
                        <a:pt x="14015" y="1"/>
                      </a:moveTo>
                      <a:lnTo>
                        <a:pt x="1" y="25"/>
                      </a:lnTo>
                      <a:lnTo>
                        <a:pt x="1" y="203"/>
                      </a:lnTo>
                      <a:lnTo>
                        <a:pt x="14015" y="179"/>
                      </a:lnTo>
                      <a:lnTo>
                        <a:pt x="140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901;p60">
                  <a:extLst>
                    <a:ext uri="{FF2B5EF4-FFF2-40B4-BE49-F238E27FC236}">
                      <a16:creationId xmlns:a16="http://schemas.microsoft.com/office/drawing/2014/main" id="{83F56C3F-0310-4B05-08EE-BFABB7198A51}"/>
                    </a:ext>
                  </a:extLst>
                </p:cNvPr>
                <p:cNvSpPr/>
                <p:nvPr/>
              </p:nvSpPr>
              <p:spPr>
                <a:xfrm>
                  <a:off x="6286100" y="2090225"/>
                  <a:ext cx="350675" cy="7475"/>
                </a:xfrm>
                <a:custGeom>
                  <a:avLst/>
                  <a:gdLst/>
                  <a:ahLst/>
                  <a:cxnLst/>
                  <a:rect l="l" t="t" r="r" b="b"/>
                  <a:pathLst>
                    <a:path w="14027" h="299" extrusionOk="0">
                      <a:moveTo>
                        <a:pt x="14026" y="1"/>
                      </a:moveTo>
                      <a:lnTo>
                        <a:pt x="1" y="37"/>
                      </a:lnTo>
                      <a:lnTo>
                        <a:pt x="1" y="144"/>
                      </a:lnTo>
                      <a:lnTo>
                        <a:pt x="1" y="298"/>
                      </a:lnTo>
                      <a:lnTo>
                        <a:pt x="14015" y="275"/>
                      </a:lnTo>
                      <a:lnTo>
                        <a:pt x="14015" y="191"/>
                      </a:lnTo>
                      <a:lnTo>
                        <a:pt x="14026" y="191"/>
                      </a:lnTo>
                      <a:lnTo>
                        <a:pt x="1402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902;p60">
                  <a:extLst>
                    <a:ext uri="{FF2B5EF4-FFF2-40B4-BE49-F238E27FC236}">
                      <a16:creationId xmlns:a16="http://schemas.microsoft.com/office/drawing/2014/main" id="{DB936FD5-2D57-D946-7823-D6DF91E52B24}"/>
                    </a:ext>
                  </a:extLst>
                </p:cNvPr>
                <p:cNvSpPr/>
                <p:nvPr/>
              </p:nvSpPr>
              <p:spPr>
                <a:xfrm>
                  <a:off x="6286100" y="2137275"/>
                  <a:ext cx="350375" cy="5375"/>
                </a:xfrm>
                <a:custGeom>
                  <a:avLst/>
                  <a:gdLst/>
                  <a:ahLst/>
                  <a:cxnLst/>
                  <a:rect l="l" t="t" r="r" b="b"/>
                  <a:pathLst>
                    <a:path w="14015" h="215" extrusionOk="0">
                      <a:moveTo>
                        <a:pt x="14015" y="0"/>
                      </a:moveTo>
                      <a:lnTo>
                        <a:pt x="1" y="36"/>
                      </a:lnTo>
                      <a:lnTo>
                        <a:pt x="1" y="214"/>
                      </a:lnTo>
                      <a:lnTo>
                        <a:pt x="14015" y="179"/>
                      </a:lnTo>
                      <a:lnTo>
                        <a:pt x="1401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903;p60">
                  <a:extLst>
                    <a:ext uri="{FF2B5EF4-FFF2-40B4-BE49-F238E27FC236}">
                      <a16:creationId xmlns:a16="http://schemas.microsoft.com/office/drawing/2014/main" id="{F56BB3FD-EA7D-942E-71EA-6CCF276279E1}"/>
                    </a:ext>
                  </a:extLst>
                </p:cNvPr>
                <p:cNvSpPr/>
                <p:nvPr/>
              </p:nvSpPr>
              <p:spPr>
                <a:xfrm>
                  <a:off x="6286100" y="2181625"/>
                  <a:ext cx="350375" cy="5075"/>
                </a:xfrm>
                <a:custGeom>
                  <a:avLst/>
                  <a:gdLst/>
                  <a:ahLst/>
                  <a:cxnLst/>
                  <a:rect l="l" t="t" r="r" b="b"/>
                  <a:pathLst>
                    <a:path w="14015" h="203" extrusionOk="0">
                      <a:moveTo>
                        <a:pt x="14015" y="0"/>
                      </a:moveTo>
                      <a:lnTo>
                        <a:pt x="1" y="24"/>
                      </a:lnTo>
                      <a:lnTo>
                        <a:pt x="1" y="202"/>
                      </a:lnTo>
                      <a:lnTo>
                        <a:pt x="14015" y="179"/>
                      </a:lnTo>
                      <a:lnTo>
                        <a:pt x="1401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4" name="TextBox 23">
              <a:extLst>
                <a:ext uri="{FF2B5EF4-FFF2-40B4-BE49-F238E27FC236}">
                  <a16:creationId xmlns:a16="http://schemas.microsoft.com/office/drawing/2014/main" id="{52F0A237-6EB4-4950-721B-19EDF620BBF3}"/>
                </a:ext>
              </a:extLst>
            </p:cNvPr>
            <p:cNvSpPr txBox="1"/>
            <p:nvPr/>
          </p:nvSpPr>
          <p:spPr>
            <a:xfrm>
              <a:off x="7175637" y="1606125"/>
              <a:ext cx="974236" cy="307777"/>
            </a:xfrm>
            <a:prstGeom prst="rect">
              <a:avLst/>
            </a:prstGeom>
            <a:noFill/>
          </p:spPr>
          <p:txBody>
            <a:bodyPr wrap="square" rtlCol="0">
              <a:spAutoFit/>
            </a:bodyPr>
            <a:lstStyle/>
            <a:p>
              <a:r>
                <a:rPr lang="en-US" dirty="0">
                  <a:solidFill>
                    <a:schemeClr val="accent2"/>
                  </a:solidFill>
                </a:rPr>
                <a:t>NOTICE</a:t>
              </a:r>
            </a:p>
          </p:txBody>
        </p:sp>
      </p:grpSp>
    </p:spTree>
    <p:extLst>
      <p:ext uri="{BB962C8B-B14F-4D97-AF65-F5344CB8AC3E}">
        <p14:creationId xmlns:p14="http://schemas.microsoft.com/office/powerpoint/2010/main" val="4231931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1" name="Google Shape;341;p36"/>
          <p:cNvSpPr txBox="1">
            <a:spLocks noGrp="1"/>
          </p:cNvSpPr>
          <p:nvPr>
            <p:ph type="subTitle" idx="1"/>
          </p:nvPr>
        </p:nvSpPr>
        <p:spPr>
          <a:xfrm>
            <a:off x="616528" y="1433945"/>
            <a:ext cx="7883236" cy="1243609"/>
          </a:xfrm>
          <a:prstGeom prst="rect">
            <a:avLst/>
          </a:prstGeom>
        </p:spPr>
        <p:txBody>
          <a:bodyPr spcFirstLastPara="1" wrap="square" lIns="0" tIns="0" rIns="0" bIns="0" anchor="t" anchorCtr="0">
            <a:noAutofit/>
          </a:bodyPr>
          <a:lstStyle/>
          <a:p>
            <a:pPr>
              <a:spcBef>
                <a:spcPts val="600"/>
              </a:spcBef>
            </a:pPr>
            <a:r>
              <a:rPr lang="en-US" sz="1800" dirty="0">
                <a:latin typeface="Arial" panose="020B0604020202020204" pitchFamily="34" charset="0"/>
                <a:ea typeface="Segoe UI Symbol" panose="020B0502040204020203" pitchFamily="34" charset="0"/>
                <a:cs typeface="Arial" panose="020B0604020202020204" pitchFamily="34" charset="0"/>
              </a:rPr>
              <a:t>Overarching role is to coordinate the school’s compliance with Title IX.</a:t>
            </a:r>
          </a:p>
          <a:p>
            <a:pPr>
              <a:spcBef>
                <a:spcPts val="600"/>
              </a:spcBef>
            </a:pPr>
            <a:r>
              <a:rPr lang="en-US" sz="1800" dirty="0">
                <a:latin typeface="Arial" panose="020B0604020202020204" pitchFamily="34" charset="0"/>
                <a:ea typeface="Segoe UI Symbol" panose="020B0502040204020203" pitchFamily="34" charset="0"/>
                <a:cs typeface="Arial" panose="020B0604020202020204" pitchFamily="34" charset="0"/>
              </a:rPr>
              <a:t>Review, assess, and update Title IX policies to ensure compliance.</a:t>
            </a:r>
          </a:p>
          <a:p>
            <a:pPr lvl="1">
              <a:spcBef>
                <a:spcPts val="600"/>
              </a:spcBef>
            </a:pPr>
            <a:r>
              <a:rPr lang="en-US" sz="1800" dirty="0">
                <a:solidFill>
                  <a:srgbClr val="242424"/>
                </a:solidFill>
                <a:latin typeface="Arial" panose="020B0604020202020204" pitchFamily="34" charset="0"/>
                <a:ea typeface="Segoe UI Symbol" panose="020B0502040204020203" pitchFamily="34" charset="0"/>
                <a:cs typeface="Arial" panose="020B0604020202020204" pitchFamily="34" charset="0"/>
              </a:rPr>
              <a:t>Including grievance procedures for resolving possible Title IX complaints.</a:t>
            </a:r>
          </a:p>
        </p:txBody>
      </p:sp>
      <p:sp>
        <p:nvSpPr>
          <p:cNvPr id="340" name="Google Shape;340;p36"/>
          <p:cNvSpPr txBox="1">
            <a:spLocks noGrp="1"/>
          </p:cNvSpPr>
          <p:nvPr>
            <p:ph type="title"/>
          </p:nvPr>
        </p:nvSpPr>
        <p:spPr>
          <a:xfrm>
            <a:off x="713225" y="445025"/>
            <a:ext cx="7717500" cy="92657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Coordinator’s Responsibilities</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14</a:t>
            </a:r>
          </a:p>
        </p:txBody>
      </p:sp>
      <p:grpSp>
        <p:nvGrpSpPr>
          <p:cNvPr id="2" name="Google Shape;7008;p74">
            <a:extLst>
              <a:ext uri="{FF2B5EF4-FFF2-40B4-BE49-F238E27FC236}">
                <a16:creationId xmlns:a16="http://schemas.microsoft.com/office/drawing/2014/main" id="{0A2F61C5-9637-2E3A-B828-ED91EB65C5D3}"/>
              </a:ext>
            </a:extLst>
          </p:cNvPr>
          <p:cNvGrpSpPr/>
          <p:nvPr/>
        </p:nvGrpSpPr>
        <p:grpSpPr>
          <a:xfrm>
            <a:off x="6520430" y="2677554"/>
            <a:ext cx="1879184" cy="1631216"/>
            <a:chOff x="946175" y="3619500"/>
            <a:chExt cx="296975" cy="293825"/>
          </a:xfrm>
          <a:solidFill>
            <a:schemeClr val="accent3"/>
          </a:solidFill>
        </p:grpSpPr>
        <p:sp>
          <p:nvSpPr>
            <p:cNvPr id="4" name="Google Shape;7009;p74">
              <a:extLst>
                <a:ext uri="{FF2B5EF4-FFF2-40B4-BE49-F238E27FC236}">
                  <a16:creationId xmlns:a16="http://schemas.microsoft.com/office/drawing/2014/main" id="{CFAB8760-0FE8-D679-130C-BAF0BADCC598}"/>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7010;p74">
              <a:extLst>
                <a:ext uri="{FF2B5EF4-FFF2-40B4-BE49-F238E27FC236}">
                  <a16:creationId xmlns:a16="http://schemas.microsoft.com/office/drawing/2014/main" id="{7228A234-FCAF-BE4A-CD1C-8F3208E281A0}"/>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7011;p74">
              <a:extLst>
                <a:ext uri="{FF2B5EF4-FFF2-40B4-BE49-F238E27FC236}">
                  <a16:creationId xmlns:a16="http://schemas.microsoft.com/office/drawing/2014/main" id="{4354693A-DA97-19CD-19AB-F1A4EBFC8A1E}"/>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012;p74">
              <a:extLst>
                <a:ext uri="{FF2B5EF4-FFF2-40B4-BE49-F238E27FC236}">
                  <a16:creationId xmlns:a16="http://schemas.microsoft.com/office/drawing/2014/main" id="{DCBB5068-7269-9EED-EEA0-92E21439BA60}"/>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7013;p74">
              <a:extLst>
                <a:ext uri="{FF2B5EF4-FFF2-40B4-BE49-F238E27FC236}">
                  <a16:creationId xmlns:a16="http://schemas.microsoft.com/office/drawing/2014/main" id="{CF39061D-2808-58AA-98FB-F773B0CA2484}"/>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7014;p74">
              <a:extLst>
                <a:ext uri="{FF2B5EF4-FFF2-40B4-BE49-F238E27FC236}">
                  <a16:creationId xmlns:a16="http://schemas.microsoft.com/office/drawing/2014/main" id="{329A623F-06E9-525E-4CC8-2B8B5E0464EF}"/>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TextBox 15">
            <a:extLst>
              <a:ext uri="{FF2B5EF4-FFF2-40B4-BE49-F238E27FC236}">
                <a16:creationId xmlns:a16="http://schemas.microsoft.com/office/drawing/2014/main" id="{E08E52A9-C7BF-7A5E-60D2-9309AB4A2D7E}"/>
              </a:ext>
            </a:extLst>
          </p:cNvPr>
          <p:cNvSpPr txBox="1"/>
          <p:nvPr/>
        </p:nvSpPr>
        <p:spPr>
          <a:xfrm>
            <a:off x="526473" y="2753753"/>
            <a:ext cx="5993957" cy="1631216"/>
          </a:xfrm>
          <a:prstGeom prst="rect">
            <a:avLst/>
          </a:prstGeom>
          <a:noFill/>
        </p:spPr>
        <p:txBody>
          <a:bodyPr wrap="square">
            <a:spAutoFit/>
          </a:bodyPr>
          <a:lstStyle/>
          <a:p>
            <a:pPr marL="457200" lvl="0" indent="-330200" defTabSz="914400" eaLnBrk="1" fontAlgn="auto" latinLnBrk="0" hangingPunct="1">
              <a:spcBef>
                <a:spcPts val="600"/>
              </a:spcBef>
              <a:buClr>
                <a:schemeClr val="dk1"/>
              </a:buClr>
              <a:buSzPts val="1600"/>
              <a:buFont typeface="Zen Kaku Gothic New"/>
              <a:buChar char="●"/>
              <a:tabLst/>
              <a:defRPr/>
            </a:pPr>
            <a:r>
              <a:rPr lang="en-US" sz="1800" dirty="0">
                <a:solidFill>
                  <a:srgbClr val="242424"/>
                </a:solidFill>
                <a:latin typeface="Arial" panose="020B0604020202020204" pitchFamily="34" charset="0"/>
                <a:ea typeface="Segoe UI Symbol" panose="020B0502040204020203" pitchFamily="34" charset="0"/>
                <a:cs typeface="Arial" panose="020B0604020202020204" pitchFamily="34" charset="0"/>
                <a:sym typeface="Zen Kaku Gothic New"/>
              </a:rPr>
              <a:t>Oversee and coordinate the grievance procedures.</a:t>
            </a:r>
          </a:p>
          <a:p>
            <a:pPr marL="457200" lvl="0" indent="-330200" defTabSz="914400" eaLnBrk="1" fontAlgn="auto" latinLnBrk="0" hangingPunct="1">
              <a:spcBef>
                <a:spcPts val="600"/>
              </a:spcBef>
              <a:buClr>
                <a:schemeClr val="dk1"/>
              </a:buClr>
              <a:buSzPts val="1600"/>
              <a:buFont typeface="Zen Kaku Gothic New"/>
              <a:buChar char="●"/>
              <a:tabLst/>
              <a:defRPr/>
            </a:pPr>
            <a:r>
              <a:rPr lang="en-US" sz="1800" dirty="0">
                <a:solidFill>
                  <a:srgbClr val="242424"/>
                </a:solidFill>
                <a:latin typeface="Arial" panose="020B0604020202020204" pitchFamily="34" charset="0"/>
                <a:ea typeface="Segoe UI Symbol" panose="020B0502040204020203" pitchFamily="34" charset="0"/>
                <a:cs typeface="Arial" panose="020B0604020202020204" pitchFamily="34" charset="0"/>
                <a:sym typeface="Zen Kaku Gothic New"/>
              </a:rPr>
              <a:t>Identify and address any patterns of sexual harassment.</a:t>
            </a:r>
          </a:p>
          <a:p>
            <a:pPr marL="457200" lvl="0" indent="-330200" defTabSz="914400" eaLnBrk="1" fontAlgn="auto" latinLnBrk="0" hangingPunct="1">
              <a:spcBef>
                <a:spcPts val="600"/>
              </a:spcBef>
              <a:buClr>
                <a:schemeClr val="dk1"/>
              </a:buClr>
              <a:buSzPts val="1600"/>
              <a:buFont typeface="Zen Kaku Gothic New"/>
              <a:buChar char="●"/>
              <a:tabLst/>
              <a:defRPr/>
            </a:pPr>
            <a:r>
              <a:rPr lang="en-US" sz="1800" dirty="0">
                <a:solidFill>
                  <a:srgbClr val="242424"/>
                </a:solidFill>
                <a:latin typeface="Arial" panose="020B0604020202020204" pitchFamily="34" charset="0"/>
                <a:ea typeface="Segoe UI Symbol" panose="020B0502040204020203" pitchFamily="34" charset="0"/>
                <a:cs typeface="Arial" panose="020B0604020202020204" pitchFamily="34" charset="0"/>
                <a:sym typeface="Zen Kaku Gothic New"/>
              </a:rPr>
              <a:t>Help the other Title IX team members (Investigator &amp; Decision Maker) perform their jobs effectively.</a:t>
            </a:r>
          </a:p>
        </p:txBody>
      </p:sp>
    </p:spTree>
    <p:extLst>
      <p:ext uri="{BB962C8B-B14F-4D97-AF65-F5344CB8AC3E}">
        <p14:creationId xmlns:p14="http://schemas.microsoft.com/office/powerpoint/2010/main" val="2906430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2657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Coordinator’s Responsibilities</a:t>
            </a:r>
            <a:endParaRPr sz="3200" dirty="0">
              <a:latin typeface="+mj-lt"/>
            </a:endParaRPr>
          </a:p>
        </p:txBody>
      </p:sp>
      <p:sp>
        <p:nvSpPr>
          <p:cNvPr id="341" name="Google Shape;341;p36"/>
          <p:cNvSpPr txBox="1">
            <a:spLocks noGrp="1"/>
          </p:cNvSpPr>
          <p:nvPr>
            <p:ph type="subTitle" idx="1"/>
          </p:nvPr>
        </p:nvSpPr>
        <p:spPr>
          <a:xfrm>
            <a:off x="713250" y="1371600"/>
            <a:ext cx="7717500" cy="477982"/>
          </a:xfrm>
          <a:prstGeom prst="rect">
            <a:avLst/>
          </a:prstGeom>
        </p:spPr>
        <p:txBody>
          <a:bodyPr spcFirstLastPara="1" wrap="square" lIns="0" tIns="0" rIns="0" bIns="0" anchor="t" anchorCtr="0">
            <a:noAutofit/>
          </a:bodyPr>
          <a:lstStyle/>
          <a:p>
            <a:pPr marL="127000" algn="ctr">
              <a:spcBef>
                <a:spcPts val="600"/>
              </a:spcBef>
              <a:spcAft>
                <a:spcPts val="1200"/>
              </a:spcAft>
              <a:buFont typeface="Zen Kaku Gothic New"/>
              <a:buNone/>
            </a:pPr>
            <a:r>
              <a:rPr lang="en-US" sz="2000" b="1" dirty="0">
                <a:solidFill>
                  <a:schemeClr val="accent1">
                    <a:lumMod val="10000"/>
                  </a:schemeClr>
                </a:solidFill>
                <a:latin typeface="Arial" panose="020B0604020202020204" pitchFamily="34" charset="0"/>
                <a:ea typeface="Segoe UI Symbol" panose="020B0502040204020203" pitchFamily="34" charset="0"/>
                <a:cs typeface="Arial" panose="020B0604020202020204" pitchFamily="34" charset="0"/>
              </a:rPr>
              <a:t>Distribution of the District’s Title IX Policy [34 CFR §106.8(b)]</a:t>
            </a:r>
          </a:p>
          <a:p>
            <a:pPr indent="-285750">
              <a:spcBef>
                <a:spcPts val="600"/>
              </a:spcBef>
            </a:pPr>
            <a:endParaRPr lang="en-US" dirty="0">
              <a:latin typeface="Arial" panose="020B0604020202020204" pitchFamily="34" charset="0"/>
              <a:cs typeface="Arial" panose="020B0604020202020204" pitchFamily="34" charset="0"/>
            </a:endParaRPr>
          </a:p>
          <a:p>
            <a:pPr marL="0" indent="0">
              <a:spcBef>
                <a:spcPts val="600"/>
              </a:spcBef>
              <a:buNone/>
            </a:pP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15</a:t>
            </a:r>
          </a:p>
        </p:txBody>
      </p:sp>
      <p:pic>
        <p:nvPicPr>
          <p:cNvPr id="4" name="Picture 3" descr="Stack of hardcover books without spine titles">
            <a:extLst>
              <a:ext uri="{FF2B5EF4-FFF2-40B4-BE49-F238E27FC236}">
                <a16:creationId xmlns:a16="http://schemas.microsoft.com/office/drawing/2014/main" id="{A9470827-20AD-A919-62F5-1A32E8C6CE42}"/>
              </a:ext>
            </a:extLst>
          </p:cNvPr>
          <p:cNvPicPr>
            <a:picLocks noChangeAspect="1"/>
          </p:cNvPicPr>
          <p:nvPr/>
        </p:nvPicPr>
        <p:blipFill>
          <a:blip r:embed="rId3"/>
          <a:stretch>
            <a:fillRect/>
          </a:stretch>
        </p:blipFill>
        <p:spPr>
          <a:xfrm>
            <a:off x="477194" y="2034886"/>
            <a:ext cx="3118282" cy="2074718"/>
          </a:xfrm>
          <a:prstGeom prst="rect">
            <a:avLst/>
          </a:prstGeom>
        </p:spPr>
      </p:pic>
      <p:sp>
        <p:nvSpPr>
          <p:cNvPr id="6" name="TextBox 5">
            <a:extLst>
              <a:ext uri="{FF2B5EF4-FFF2-40B4-BE49-F238E27FC236}">
                <a16:creationId xmlns:a16="http://schemas.microsoft.com/office/drawing/2014/main" id="{9B036071-3B8B-8E6A-E6F8-0524BAC10917}"/>
              </a:ext>
            </a:extLst>
          </p:cNvPr>
          <p:cNvSpPr txBox="1"/>
          <p:nvPr/>
        </p:nvSpPr>
        <p:spPr>
          <a:xfrm>
            <a:off x="3595476" y="1761196"/>
            <a:ext cx="5105179" cy="3031599"/>
          </a:xfrm>
          <a:prstGeom prst="rect">
            <a:avLst/>
          </a:prstGeom>
          <a:noFill/>
        </p:spPr>
        <p:txBody>
          <a:bodyPr wrap="square">
            <a:spAutoFit/>
          </a:bodyPr>
          <a:lstStyle/>
          <a:p>
            <a:pPr marL="457200" marR="0" lvl="0" indent="-33020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Segoe UI Symbol" panose="020B0502040204020203" pitchFamily="34" charset="0"/>
                <a:cs typeface="Arial" panose="020B0604020202020204" pitchFamily="34" charset="0"/>
                <a:sym typeface="Zen Kaku Gothic New"/>
              </a:rPr>
              <a:t>Provide notice that school “does not discriminate on the basis of sex in the education program or activity that it operates, and that it is required by [T]</a:t>
            </a:r>
            <a:r>
              <a:rPr kumimoji="0" lang="en-US" sz="1600" b="0" i="0" u="none" strike="noStrike" kern="0" cap="none" spc="0" normalizeH="0" baseline="0" noProof="0" dirty="0" err="1">
                <a:ln>
                  <a:noFill/>
                </a:ln>
                <a:solidFill>
                  <a:srgbClr val="242424"/>
                </a:solidFill>
                <a:effectLst/>
                <a:uLnTx/>
                <a:uFillTx/>
                <a:latin typeface="Arial" panose="020B0604020202020204" pitchFamily="34" charset="0"/>
                <a:ea typeface="Segoe UI Symbol" panose="020B0502040204020203" pitchFamily="34" charset="0"/>
                <a:cs typeface="Arial" panose="020B0604020202020204" pitchFamily="34" charset="0"/>
                <a:sym typeface="Zen Kaku Gothic New"/>
              </a:rPr>
              <a:t>itle</a:t>
            </a: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Segoe UI Symbol" panose="020B0502040204020203" pitchFamily="34" charset="0"/>
                <a:cs typeface="Arial" panose="020B0604020202020204" pitchFamily="34" charset="0"/>
                <a:sym typeface="Zen Kaku Gothic New"/>
              </a:rPr>
              <a:t> IX…not to discriminate in such a manner”</a:t>
            </a:r>
          </a:p>
          <a:p>
            <a:pPr marL="914400" marR="0" lvl="1" indent="-33020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Segoe UI Symbol" panose="020B0502040204020203" pitchFamily="34" charset="0"/>
                <a:cs typeface="Arial" panose="020B0604020202020204" pitchFamily="34" charset="0"/>
                <a:sym typeface="Zen Kaku Gothic New"/>
              </a:rPr>
              <a:t>…and that protection extends to admission of students/employees.</a:t>
            </a:r>
          </a:p>
          <a:p>
            <a:pPr marL="914400" marR="0" lvl="1" indent="-33020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Segoe UI Symbol" panose="020B0502040204020203" pitchFamily="34" charset="0"/>
                <a:cs typeface="Arial" panose="020B0604020202020204" pitchFamily="34" charset="0"/>
                <a:sym typeface="Zen Kaku Gothic New"/>
              </a:rPr>
              <a:t>…and that questions concerning Title IX should be referred to Coordinator.</a:t>
            </a:r>
          </a:p>
          <a:p>
            <a:pPr marL="457200" marR="0" lvl="0" indent="-33020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Segoe UI Symbol" panose="020B0502040204020203" pitchFamily="34" charset="0"/>
                <a:cs typeface="Arial" panose="020B0604020202020204" pitchFamily="34" charset="0"/>
                <a:sym typeface="Zen Kaku Gothic New"/>
              </a:rPr>
              <a:t>Each school must display the Coordinator’s contact information and policy on its website and handbook.</a:t>
            </a:r>
            <a:endPar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endParaRPr>
          </a:p>
        </p:txBody>
      </p:sp>
    </p:spTree>
    <p:extLst>
      <p:ext uri="{BB962C8B-B14F-4D97-AF65-F5344CB8AC3E}">
        <p14:creationId xmlns:p14="http://schemas.microsoft.com/office/powerpoint/2010/main" val="3457745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6" y="286214"/>
            <a:ext cx="7717500" cy="103689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Coordinator’s Responsibilities</a:t>
            </a:r>
            <a:endParaRPr sz="3200" dirty="0">
              <a:latin typeface="+mj-lt"/>
            </a:endParaRPr>
          </a:p>
        </p:txBody>
      </p:sp>
      <p:sp>
        <p:nvSpPr>
          <p:cNvPr id="341" name="Google Shape;341;p36"/>
          <p:cNvSpPr txBox="1">
            <a:spLocks noGrp="1"/>
          </p:cNvSpPr>
          <p:nvPr>
            <p:ph type="subTitle" idx="1"/>
          </p:nvPr>
        </p:nvSpPr>
        <p:spPr>
          <a:xfrm>
            <a:off x="713250" y="1323110"/>
            <a:ext cx="3540095" cy="2459182"/>
          </a:xfrm>
          <a:prstGeom prst="rect">
            <a:avLst/>
          </a:prstGeom>
        </p:spPr>
        <p:txBody>
          <a:bodyPr spcFirstLastPara="1" wrap="square" lIns="0" tIns="0" rIns="0" bIns="0" anchor="t" anchorCtr="0">
            <a:noAutofit/>
          </a:bodyPr>
          <a:lstStyle/>
          <a:p>
            <a:pPr marL="127000" algn="ctr">
              <a:spcBef>
                <a:spcPts val="600"/>
              </a:spcBef>
              <a:spcAft>
                <a:spcPts val="600"/>
              </a:spcAft>
              <a:buFont typeface="Zen Kaku Gothic New"/>
              <a:buNone/>
            </a:pPr>
            <a:r>
              <a:rPr lang="en-US" sz="2000" b="1" dirty="0">
                <a:solidFill>
                  <a:schemeClr val="accent1">
                    <a:lumMod val="10000"/>
                  </a:schemeClr>
                </a:solidFill>
                <a:latin typeface="Arial" panose="020B0604020202020204" pitchFamily="34" charset="0"/>
                <a:ea typeface="Segoe UI Symbol" panose="020B0502040204020203" pitchFamily="34" charset="0"/>
                <a:cs typeface="Arial" panose="020B0604020202020204" pitchFamily="34" charset="0"/>
              </a:rPr>
              <a:t>Title IX Training:</a:t>
            </a:r>
          </a:p>
          <a:p>
            <a:pPr>
              <a:spcBef>
                <a:spcPts val="600"/>
              </a:spcBef>
            </a:pPr>
            <a:r>
              <a:rPr lang="en-US" sz="1800" dirty="0">
                <a:latin typeface="Arial" panose="020B0604020202020204" pitchFamily="34" charset="0"/>
                <a:ea typeface="Segoe UI Symbol" panose="020B0502040204020203" pitchFamily="34" charset="0"/>
                <a:cs typeface="Arial" panose="020B0604020202020204" pitchFamily="34" charset="0"/>
              </a:rPr>
              <a:t>School </a:t>
            </a:r>
            <a:r>
              <a:rPr lang="en-US" sz="1800" dirty="0">
                <a:latin typeface="Arial" panose="020B0604020202020204" pitchFamily="34" charset="0"/>
                <a:cs typeface="Arial" panose="020B0604020202020204" pitchFamily="34" charset="0"/>
              </a:rPr>
              <a:t>is responsible for training the Coordinator (and Investigator, Decision-Maker, or any other person designated to facilitate Title IX compliance). 34 CFR §106.45(b)(1)(iii).</a:t>
            </a:r>
          </a:p>
          <a:p>
            <a:pPr>
              <a:spcBef>
                <a:spcPts val="600"/>
              </a:spcBef>
            </a:pPr>
            <a:r>
              <a:rPr lang="en-US" sz="1800" dirty="0">
                <a:latin typeface="Arial" panose="020B0604020202020204" pitchFamily="34" charset="0"/>
                <a:cs typeface="Arial" panose="020B0604020202020204" pitchFamily="34" charset="0"/>
              </a:rPr>
              <a:t>The Coordinator facilitates and schedules Title IX training for all District employees.</a:t>
            </a:r>
            <a:endParaRPr lang="en-US" sz="11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16</a:t>
            </a:r>
          </a:p>
        </p:txBody>
      </p:sp>
      <p:pic>
        <p:nvPicPr>
          <p:cNvPr id="4" name="Picture 3" descr="Back of people's heads and raised hands at corporate presentation with speaker and whiteboard out of focus in background">
            <a:extLst>
              <a:ext uri="{FF2B5EF4-FFF2-40B4-BE49-F238E27FC236}">
                <a16:creationId xmlns:a16="http://schemas.microsoft.com/office/drawing/2014/main" id="{C68DDB14-82B6-5C25-722F-790768A57D00}"/>
              </a:ext>
            </a:extLst>
          </p:cNvPr>
          <p:cNvPicPr>
            <a:picLocks noChangeAspect="1"/>
          </p:cNvPicPr>
          <p:nvPr/>
        </p:nvPicPr>
        <p:blipFill>
          <a:blip r:embed="rId3"/>
          <a:stretch>
            <a:fillRect/>
          </a:stretch>
        </p:blipFill>
        <p:spPr>
          <a:xfrm>
            <a:off x="4596580" y="1797140"/>
            <a:ext cx="3694772" cy="2459182"/>
          </a:xfrm>
          <a:prstGeom prst="rect">
            <a:avLst/>
          </a:prstGeom>
        </p:spPr>
      </p:pic>
    </p:spTree>
    <p:extLst>
      <p:ext uri="{BB962C8B-B14F-4D97-AF65-F5344CB8AC3E}">
        <p14:creationId xmlns:p14="http://schemas.microsoft.com/office/powerpoint/2010/main" val="449929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377788"/>
            <a:ext cx="7717500" cy="826037"/>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Coordinator’s Responsibilities</a:t>
            </a:r>
            <a:endParaRPr sz="3200" dirty="0">
              <a:latin typeface="+mj-lt"/>
            </a:endParaRPr>
          </a:p>
        </p:txBody>
      </p:sp>
      <p:sp>
        <p:nvSpPr>
          <p:cNvPr id="341" name="Google Shape;341;p36"/>
          <p:cNvSpPr txBox="1">
            <a:spLocks noGrp="1"/>
          </p:cNvSpPr>
          <p:nvPr>
            <p:ph type="subTitle" idx="1"/>
          </p:nvPr>
        </p:nvSpPr>
        <p:spPr>
          <a:xfrm>
            <a:off x="554053" y="1203826"/>
            <a:ext cx="8035895" cy="3561886"/>
          </a:xfrm>
          <a:prstGeom prst="rect">
            <a:avLst/>
          </a:prstGeom>
        </p:spPr>
        <p:txBody>
          <a:bodyPr spcFirstLastPara="1" wrap="square" lIns="0" tIns="0" rIns="0" bIns="0" anchor="t" anchorCtr="0">
            <a:noAutofit/>
          </a:bodyPr>
          <a:lstStyle/>
          <a:p>
            <a:pPr marL="127000" algn="ctr">
              <a:spcBef>
                <a:spcPts val="600"/>
              </a:spcBef>
              <a:spcAft>
                <a:spcPts val="1000"/>
              </a:spcAft>
              <a:buFont typeface="Zen Kaku Gothic New"/>
              <a:buNone/>
            </a:pPr>
            <a:r>
              <a:rPr lang="en-US" sz="2000" b="1" dirty="0">
                <a:solidFill>
                  <a:schemeClr val="accent1">
                    <a:lumMod val="10000"/>
                  </a:schemeClr>
                </a:solidFill>
                <a:latin typeface="Arial" panose="020B0604020202020204" pitchFamily="34" charset="0"/>
                <a:ea typeface="Segoe UI Symbol" panose="020B0502040204020203" pitchFamily="34" charset="0"/>
                <a:cs typeface="Arial" panose="020B0604020202020204" pitchFamily="34" charset="0"/>
              </a:rPr>
              <a:t>Title IX Training:</a:t>
            </a:r>
          </a:p>
          <a:p>
            <a:pPr>
              <a:spcBef>
                <a:spcPts val="600"/>
              </a:spcBef>
            </a:pPr>
            <a:r>
              <a:rPr lang="en-US" sz="1800" dirty="0">
                <a:latin typeface="Arial" panose="020B0604020202020204" pitchFamily="34" charset="0"/>
                <a:cs typeface="Arial" panose="020B0604020202020204" pitchFamily="34" charset="0"/>
              </a:rPr>
              <a:t>The District must train the Coordinator on the following [34 CFR §106.45 (b)(1)(iii)]:</a:t>
            </a:r>
          </a:p>
          <a:p>
            <a:pPr marL="927100" lvl="1" indent="-342900">
              <a:spcBef>
                <a:spcPts val="600"/>
              </a:spcBef>
              <a:buFont typeface="+mj-lt"/>
              <a:buAutoNum type="arabicPeriod"/>
            </a:pPr>
            <a:r>
              <a:rPr lang="en-US" sz="1800" dirty="0">
                <a:latin typeface="Arial" panose="020B0604020202020204" pitchFamily="34" charset="0"/>
                <a:cs typeface="Arial" panose="020B0604020202020204" pitchFamily="34" charset="0"/>
              </a:rPr>
              <a:t>Definition of sexual harassment;</a:t>
            </a:r>
          </a:p>
          <a:p>
            <a:pPr marL="927100" lvl="1" indent="-342900">
              <a:spcBef>
                <a:spcPts val="600"/>
              </a:spcBef>
              <a:buFont typeface="+mj-lt"/>
              <a:buAutoNum type="arabicPeriod"/>
            </a:pPr>
            <a:r>
              <a:rPr lang="en-US" sz="1800" dirty="0">
                <a:latin typeface="Arial" panose="020B0604020202020204" pitchFamily="34" charset="0"/>
                <a:cs typeface="Arial" panose="020B0604020202020204" pitchFamily="34" charset="0"/>
              </a:rPr>
              <a:t>Scope of the District’s education programs or activities; </a:t>
            </a:r>
          </a:p>
          <a:p>
            <a:pPr marL="927100" lvl="1" indent="-342900">
              <a:spcBef>
                <a:spcPts val="600"/>
              </a:spcBef>
              <a:buFont typeface="+mj-lt"/>
              <a:buAutoNum type="arabicPeriod"/>
            </a:pPr>
            <a:r>
              <a:rPr lang="en-US" sz="1800" dirty="0">
                <a:latin typeface="Arial" panose="020B0604020202020204" pitchFamily="34" charset="0"/>
                <a:cs typeface="Arial" panose="020B0604020202020204" pitchFamily="34" charset="0"/>
              </a:rPr>
              <a:t>How to conduct an investigation and carry out the grievance process including hearings, appeals, and informal resolution processes; and</a:t>
            </a:r>
          </a:p>
          <a:p>
            <a:pPr marL="927100" lvl="1" indent="-342900">
              <a:spcBef>
                <a:spcPts val="600"/>
              </a:spcBef>
              <a:buFont typeface="+mj-lt"/>
              <a:buAutoNum type="arabicPeriod"/>
            </a:pPr>
            <a:r>
              <a:rPr lang="en-US" sz="1800" dirty="0">
                <a:latin typeface="Arial" panose="020B0604020202020204" pitchFamily="34" charset="0"/>
                <a:cs typeface="Arial" panose="020B0604020202020204" pitchFamily="34" charset="0"/>
              </a:rPr>
              <a:t>How to serve impartially, including conflict of interest, bias, and avoiding prejudgment of the facts at issue. </a:t>
            </a:r>
          </a:p>
          <a:p>
            <a:pPr>
              <a:spcBef>
                <a:spcPts val="600"/>
              </a:spcBef>
            </a:pPr>
            <a:r>
              <a:rPr lang="en-US" sz="1800" dirty="0">
                <a:latin typeface="Arial" panose="020B0604020202020204" pitchFamily="34" charset="0"/>
                <a:cs typeface="Arial" panose="020B0604020202020204" pitchFamily="34" charset="0"/>
              </a:rPr>
              <a:t>All training materials must be retained by the District.</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17</a:t>
            </a:r>
          </a:p>
        </p:txBody>
      </p:sp>
    </p:spTree>
    <p:extLst>
      <p:ext uri="{BB962C8B-B14F-4D97-AF65-F5344CB8AC3E}">
        <p14:creationId xmlns:p14="http://schemas.microsoft.com/office/powerpoint/2010/main" val="3074186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377788"/>
            <a:ext cx="7717500" cy="86606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Coordinator’s Responsibilities</a:t>
            </a:r>
            <a:endParaRPr sz="3200" dirty="0">
              <a:latin typeface="+mj-lt"/>
            </a:endParaRPr>
          </a:p>
        </p:txBody>
      </p:sp>
      <p:sp>
        <p:nvSpPr>
          <p:cNvPr id="341" name="Google Shape;341;p36"/>
          <p:cNvSpPr txBox="1">
            <a:spLocks noGrp="1"/>
          </p:cNvSpPr>
          <p:nvPr>
            <p:ph type="subTitle" idx="1"/>
          </p:nvPr>
        </p:nvSpPr>
        <p:spPr>
          <a:xfrm>
            <a:off x="1413112" y="1281546"/>
            <a:ext cx="6317777" cy="1115290"/>
          </a:xfrm>
          <a:prstGeom prst="rect">
            <a:avLst/>
          </a:prstGeom>
        </p:spPr>
        <p:txBody>
          <a:bodyPr spcFirstLastPara="1" wrap="square" lIns="0" tIns="0" rIns="0" bIns="0" anchor="t" anchorCtr="0">
            <a:noAutofit/>
          </a:bodyPr>
          <a:lstStyle/>
          <a:p>
            <a:pPr marL="0" lvl="0" indent="0" algn="ctr">
              <a:spcAft>
                <a:spcPts val="600"/>
              </a:spcAft>
              <a:buNone/>
            </a:pPr>
            <a:r>
              <a:rPr lang="en-US" sz="2000" b="1" dirty="0">
                <a:solidFill>
                  <a:prstClr val="black"/>
                </a:solidFill>
                <a:latin typeface="Arial" panose="020B0604020202020204" pitchFamily="34" charset="0"/>
                <a:cs typeface="Arial" panose="020B0604020202020204" pitchFamily="34" charset="0"/>
              </a:rPr>
              <a:t>Recordkeeping [34 CFR §106.45(b)(10)]:</a:t>
            </a:r>
          </a:p>
          <a:p>
            <a:pPr marL="0" indent="0" algn="ctr">
              <a:spcAft>
                <a:spcPts val="1200"/>
              </a:spcAft>
              <a:buNone/>
            </a:pPr>
            <a:r>
              <a:rPr kumimoji="0" lang="en-US" sz="18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The District must maintain the following records for 7 years:</a:t>
            </a:r>
          </a:p>
          <a:p>
            <a:pPr marL="0" lvl="0" indent="0" algn="ctr">
              <a:spcAft>
                <a:spcPts val="1200"/>
              </a:spcAft>
              <a:buNone/>
            </a:pPr>
            <a:endParaRPr lang="en-US" sz="1800" b="1" dirty="0">
              <a:solidFill>
                <a:prstClr val="black"/>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18</a:t>
            </a:r>
          </a:p>
        </p:txBody>
      </p:sp>
      <p:pic>
        <p:nvPicPr>
          <p:cNvPr id="4" name="Picture 3" descr="Files in folders">
            <a:extLst>
              <a:ext uri="{FF2B5EF4-FFF2-40B4-BE49-F238E27FC236}">
                <a16:creationId xmlns:a16="http://schemas.microsoft.com/office/drawing/2014/main" id="{661E13DC-177F-983D-6FE7-9BFAC08CFA48}"/>
              </a:ext>
            </a:extLst>
          </p:cNvPr>
          <p:cNvPicPr>
            <a:picLocks noChangeAspect="1"/>
          </p:cNvPicPr>
          <p:nvPr/>
        </p:nvPicPr>
        <p:blipFill>
          <a:blip r:embed="rId3"/>
          <a:stretch>
            <a:fillRect/>
          </a:stretch>
        </p:blipFill>
        <p:spPr>
          <a:xfrm>
            <a:off x="518935" y="1971449"/>
            <a:ext cx="3511079" cy="2340719"/>
          </a:xfrm>
          <a:prstGeom prst="rect">
            <a:avLst/>
          </a:prstGeom>
        </p:spPr>
      </p:pic>
      <p:sp>
        <p:nvSpPr>
          <p:cNvPr id="6" name="TextBox 5">
            <a:extLst>
              <a:ext uri="{FF2B5EF4-FFF2-40B4-BE49-F238E27FC236}">
                <a16:creationId xmlns:a16="http://schemas.microsoft.com/office/drawing/2014/main" id="{F9D8E017-B04A-7943-8845-0307BA1532B8}"/>
              </a:ext>
            </a:extLst>
          </p:cNvPr>
          <p:cNvSpPr txBox="1"/>
          <p:nvPr/>
        </p:nvSpPr>
        <p:spPr>
          <a:xfrm>
            <a:off x="3470564" y="1988826"/>
            <a:ext cx="5216236" cy="2616101"/>
          </a:xfrm>
          <a:prstGeom prst="rect">
            <a:avLst/>
          </a:prstGeom>
          <a:noFill/>
        </p:spPr>
        <p:txBody>
          <a:bodyPr wrap="square">
            <a:spAutoFit/>
          </a:bodyPr>
          <a:lstStyle/>
          <a:p>
            <a:pPr marL="927100" marR="0" lvl="1" indent="-342900" algn="l" defTabSz="914400" rtl="0" eaLnBrk="1" fontAlgn="auto" latinLnBrk="0" hangingPunct="1">
              <a:lnSpc>
                <a:spcPct val="100000"/>
              </a:lnSpc>
              <a:spcBef>
                <a:spcPts val="600"/>
              </a:spcBef>
              <a:spcAft>
                <a:spcPts val="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Each Title IX investigation;</a:t>
            </a:r>
          </a:p>
          <a:p>
            <a:pPr marL="927100" marR="0" lvl="1" indent="-342900" algn="l" defTabSz="914400" rtl="0" eaLnBrk="1" fontAlgn="auto" latinLnBrk="0" hangingPunct="1">
              <a:lnSpc>
                <a:spcPct val="100000"/>
              </a:lnSpc>
              <a:spcBef>
                <a:spcPts val="600"/>
              </a:spcBef>
              <a:spcAft>
                <a:spcPts val="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Any appeal and the result therefrom; </a:t>
            </a:r>
          </a:p>
          <a:p>
            <a:pPr marL="927100" marR="0" lvl="1" indent="-342900" algn="l" defTabSz="914400" rtl="0" eaLnBrk="1" fontAlgn="auto" latinLnBrk="0" hangingPunct="1">
              <a:lnSpc>
                <a:spcPct val="100000"/>
              </a:lnSpc>
              <a:spcBef>
                <a:spcPts val="600"/>
              </a:spcBef>
              <a:spcAft>
                <a:spcPts val="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Any informal resolution and the result therefrom; </a:t>
            </a:r>
          </a:p>
          <a:p>
            <a:pPr marL="927100" marR="0" lvl="1" indent="-342900" algn="l" defTabSz="914400" rtl="0" eaLnBrk="1" fontAlgn="auto" latinLnBrk="0" hangingPunct="1">
              <a:lnSpc>
                <a:spcPct val="100000"/>
              </a:lnSpc>
              <a:spcBef>
                <a:spcPts val="600"/>
              </a:spcBef>
              <a:spcAft>
                <a:spcPts val="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All materials used for Title IX training (should be on website); and</a:t>
            </a:r>
          </a:p>
          <a:p>
            <a:pPr marL="927100" marR="0" lvl="1" indent="-342900" algn="l" defTabSz="914400" rtl="0" eaLnBrk="1" fontAlgn="auto" latinLnBrk="0" hangingPunct="1">
              <a:lnSpc>
                <a:spcPct val="100000"/>
              </a:lnSpc>
              <a:spcBef>
                <a:spcPts val="600"/>
              </a:spcBef>
              <a:spcAft>
                <a:spcPts val="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Records of any actions taken in response to a report or formal complaint of sexual harassment. </a:t>
            </a:r>
          </a:p>
        </p:txBody>
      </p:sp>
    </p:spTree>
    <p:extLst>
      <p:ext uri="{BB962C8B-B14F-4D97-AF65-F5344CB8AC3E}">
        <p14:creationId xmlns:p14="http://schemas.microsoft.com/office/powerpoint/2010/main" val="1861195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173182"/>
            <a:ext cx="7717500" cy="64187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Coordinator’s Role</a:t>
            </a:r>
            <a:endParaRPr sz="3200" dirty="0">
              <a:latin typeface="+mj-lt"/>
            </a:endParaRPr>
          </a:p>
        </p:txBody>
      </p:sp>
      <p:sp>
        <p:nvSpPr>
          <p:cNvPr id="341" name="Google Shape;341;p36"/>
          <p:cNvSpPr txBox="1">
            <a:spLocks noGrp="1"/>
          </p:cNvSpPr>
          <p:nvPr>
            <p:ph type="subTitle" idx="1"/>
          </p:nvPr>
        </p:nvSpPr>
        <p:spPr>
          <a:xfrm>
            <a:off x="611842" y="886691"/>
            <a:ext cx="7943340" cy="3662818"/>
          </a:xfrm>
          <a:prstGeom prst="rect">
            <a:avLst/>
          </a:prstGeom>
        </p:spPr>
        <p:txBody>
          <a:bodyPr spcFirstLastPara="1" wrap="square" lIns="0" tIns="0" rIns="0" bIns="0" anchor="t" anchorCtr="0">
            <a:noAutofit/>
          </a:bodyPr>
          <a:lstStyle/>
          <a:p>
            <a:pPr marL="0" indent="0" algn="ctr">
              <a:buNone/>
            </a:pPr>
            <a:r>
              <a:rPr lang="en-US" sz="2000" b="1" dirty="0">
                <a:latin typeface="Arial" panose="020B0604020202020204" pitchFamily="34" charset="0"/>
                <a:cs typeface="Arial" panose="020B0604020202020204" pitchFamily="34" charset="0"/>
              </a:rPr>
              <a:t>When is the </a:t>
            </a:r>
            <a:r>
              <a:rPr lang="en-US" sz="2000" b="1" dirty="0">
                <a:solidFill>
                  <a:schemeClr val="accent1">
                    <a:lumMod val="10000"/>
                  </a:schemeClr>
                </a:solidFill>
                <a:latin typeface="Arial" panose="020B0604020202020204" pitchFamily="34" charset="0"/>
                <a:cs typeface="Arial" panose="020B0604020202020204" pitchFamily="34" charset="0"/>
              </a:rPr>
              <a:t>Coordinator</a:t>
            </a:r>
            <a:r>
              <a:rPr lang="en-US" sz="2000" b="1" dirty="0">
                <a:latin typeface="Arial" panose="020B0604020202020204" pitchFamily="34" charset="0"/>
                <a:cs typeface="Arial" panose="020B0604020202020204" pitchFamily="34" charset="0"/>
              </a:rPr>
              <a:t>/District on Notice of a Complaint?</a:t>
            </a:r>
          </a:p>
          <a:p>
            <a:pPr marL="0" indent="0" algn="ctr">
              <a:spcAft>
                <a:spcPts val="3000"/>
              </a:spcAft>
              <a:buNone/>
            </a:pPr>
            <a:r>
              <a:rPr lang="en-US" sz="2000" b="1" dirty="0">
                <a:latin typeface="Arial" panose="020B0604020202020204" pitchFamily="34" charset="0"/>
                <a:cs typeface="Arial" panose="020B0604020202020204" pitchFamily="34" charset="0"/>
              </a:rPr>
              <a:t>[34 CFR §§106.30, 106.44]</a:t>
            </a:r>
          </a:p>
          <a:p>
            <a:pPr marL="127000" indent="0" algn="ctr">
              <a:spcBef>
                <a:spcPts val="1200"/>
              </a:spcBef>
              <a:buNone/>
            </a:pPr>
            <a:endParaRPr lang="en-US" sz="1800" dirty="0">
              <a:solidFill>
                <a:schemeClr val="accent2"/>
              </a:solidFill>
              <a:latin typeface="Arial" panose="020B0604020202020204" pitchFamily="34" charset="0"/>
              <a:cs typeface="Arial" panose="020B0604020202020204" pitchFamily="34" charset="0"/>
            </a:endParaRPr>
          </a:p>
          <a:p>
            <a:pPr marL="127000" indent="0" algn="ctr">
              <a:spcBef>
                <a:spcPts val="1200"/>
              </a:spcBef>
              <a:buNone/>
            </a:pPr>
            <a:endParaRPr lang="en-US" sz="1800" dirty="0">
              <a:solidFill>
                <a:schemeClr val="accent2"/>
              </a:solidFill>
              <a:latin typeface="Arial" panose="020B0604020202020204" pitchFamily="34" charset="0"/>
              <a:cs typeface="Arial" panose="020B0604020202020204" pitchFamily="34" charset="0"/>
            </a:endParaRPr>
          </a:p>
          <a:p>
            <a:pPr marL="127000" indent="0" algn="ctr">
              <a:spcBef>
                <a:spcPts val="1200"/>
              </a:spcBef>
              <a:buNone/>
            </a:pPr>
            <a:endParaRPr lang="en-US" sz="1800" dirty="0">
              <a:solidFill>
                <a:schemeClr val="accent2"/>
              </a:solidFill>
              <a:latin typeface="Arial" panose="020B0604020202020204" pitchFamily="34" charset="0"/>
              <a:cs typeface="Arial" panose="020B0604020202020204" pitchFamily="34" charset="0"/>
            </a:endParaRPr>
          </a:p>
          <a:p>
            <a:pPr marL="127000" indent="0" algn="ctr">
              <a:spcBef>
                <a:spcPts val="1200"/>
              </a:spcBef>
              <a:buNone/>
            </a:pPr>
            <a:endParaRPr lang="en-US" sz="1800" dirty="0">
              <a:solidFill>
                <a:schemeClr val="accent2"/>
              </a:solidFill>
              <a:latin typeface="Arial" panose="020B0604020202020204" pitchFamily="34" charset="0"/>
              <a:cs typeface="Arial" panose="020B0604020202020204" pitchFamily="34" charset="0"/>
            </a:endParaRPr>
          </a:p>
          <a:p>
            <a:pPr marL="127000" indent="0" algn="ctr">
              <a:spcBef>
                <a:spcPts val="1200"/>
              </a:spcBef>
              <a:buNone/>
            </a:pPr>
            <a:endParaRPr lang="en-US" sz="1800" dirty="0">
              <a:solidFill>
                <a:schemeClr val="accent2"/>
              </a:solidFill>
              <a:latin typeface="Arial" panose="020B0604020202020204" pitchFamily="34" charset="0"/>
              <a:cs typeface="Arial" panose="020B0604020202020204" pitchFamily="34" charset="0"/>
            </a:endParaRPr>
          </a:p>
          <a:p>
            <a:pPr marL="127000" indent="0" algn="ctr">
              <a:spcBef>
                <a:spcPts val="1800"/>
              </a:spcBef>
              <a:buNone/>
            </a:pPr>
            <a:r>
              <a:rPr lang="en-US" sz="1800" dirty="0">
                <a:solidFill>
                  <a:schemeClr val="accent2"/>
                </a:solidFill>
                <a:latin typeface="Arial" panose="020B0604020202020204" pitchFamily="34" charset="0"/>
                <a:cs typeface="Arial" panose="020B0604020202020204" pitchFamily="34" charset="0"/>
              </a:rPr>
              <a:t>The Coordinator must meet with the alleged victim, offer supportive measures, and provide notice of formal procedures available.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19</a:t>
            </a:r>
          </a:p>
        </p:txBody>
      </p:sp>
      <p:pic>
        <p:nvPicPr>
          <p:cNvPr id="4" name="Picture 3" descr="Elderly man in therapy">
            <a:extLst>
              <a:ext uri="{FF2B5EF4-FFF2-40B4-BE49-F238E27FC236}">
                <a16:creationId xmlns:a16="http://schemas.microsoft.com/office/drawing/2014/main" id="{C192009D-4533-F057-79EB-88E1EC42D8CF}"/>
              </a:ext>
            </a:extLst>
          </p:cNvPr>
          <p:cNvPicPr>
            <a:picLocks noChangeAspect="1"/>
          </p:cNvPicPr>
          <p:nvPr/>
        </p:nvPicPr>
        <p:blipFill>
          <a:blip r:embed="rId3"/>
          <a:stretch>
            <a:fillRect/>
          </a:stretch>
        </p:blipFill>
        <p:spPr>
          <a:xfrm>
            <a:off x="6020666" y="1988116"/>
            <a:ext cx="2534516" cy="1689677"/>
          </a:xfrm>
          <a:prstGeom prst="rect">
            <a:avLst/>
          </a:prstGeom>
        </p:spPr>
      </p:pic>
      <p:sp>
        <p:nvSpPr>
          <p:cNvPr id="6" name="TextBox 5">
            <a:extLst>
              <a:ext uri="{FF2B5EF4-FFF2-40B4-BE49-F238E27FC236}">
                <a16:creationId xmlns:a16="http://schemas.microsoft.com/office/drawing/2014/main" id="{D891DB72-7047-3ADC-D55B-9390DF7BDDFC}"/>
              </a:ext>
            </a:extLst>
          </p:cNvPr>
          <p:cNvSpPr txBox="1"/>
          <p:nvPr/>
        </p:nvSpPr>
        <p:spPr>
          <a:xfrm>
            <a:off x="409576" y="1556487"/>
            <a:ext cx="5611090" cy="2939266"/>
          </a:xfrm>
          <a:prstGeom prst="rect">
            <a:avLst/>
          </a:prstGeom>
          <a:noFill/>
        </p:spPr>
        <p:txBody>
          <a:bodyPr wrap="square">
            <a:spAutoFit/>
          </a:bodyPr>
          <a:lstStyle/>
          <a:p>
            <a:pPr marL="469900" marR="0" lvl="0" indent="-342900" algn="l" defTabSz="914400" rtl="0" eaLnBrk="1" fontAlgn="auto" latinLnBrk="0" hangingPunct="1">
              <a:lnSpc>
                <a:spcPct val="100000"/>
              </a:lnSpc>
              <a:spcBef>
                <a:spcPts val="600"/>
              </a:spcBef>
              <a:spcAft>
                <a:spcPts val="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When a formal complaint is filed; or</a:t>
            </a:r>
          </a:p>
          <a:p>
            <a:pPr marL="914400" marR="0" lvl="1" indent="-330200" algn="l" defTabSz="914400" rtl="0" eaLnBrk="1" fontAlgn="auto" latinLnBrk="0" hangingPunct="1">
              <a:lnSpc>
                <a:spcPct val="100000"/>
              </a:lnSpc>
              <a:spcBef>
                <a:spcPts val="600"/>
              </a:spcBef>
              <a:spcAft>
                <a:spcPts val="60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Commence grievance policies/procedures </a:t>
            </a:r>
          </a:p>
          <a:p>
            <a:pPr marL="469900" marR="0" lvl="0" indent="-342900" algn="l" defTabSz="914400" rtl="0" eaLnBrk="1" fontAlgn="auto" latinLnBrk="0" hangingPunct="1">
              <a:lnSpc>
                <a:spcPct val="100000"/>
              </a:lnSpc>
              <a:spcBef>
                <a:spcPts val="600"/>
              </a:spcBef>
              <a:spcAft>
                <a:spcPts val="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When the Coordinator/District has actual knowledge of sexual harassment in an education program or activity.</a:t>
            </a:r>
          </a:p>
          <a:p>
            <a:pPr marL="914400" marR="0" lvl="1" indent="-33020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“Actual Knowledge” means “notice of sexual harassment or allegations of sexual harassment to…any official…who has authority to institute corrective measures…or to any employee of an elementary and secondary school” </a:t>
            </a:r>
          </a:p>
          <a:p>
            <a:pPr marL="914400" marR="0" lvl="1" indent="-33020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endPar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endParaRPr>
          </a:p>
        </p:txBody>
      </p:sp>
    </p:spTree>
    <p:extLst>
      <p:ext uri="{BB962C8B-B14F-4D97-AF65-F5344CB8AC3E}">
        <p14:creationId xmlns:p14="http://schemas.microsoft.com/office/powerpoint/2010/main" val="840020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59427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Coordinator’s Role</a:t>
            </a:r>
            <a:endParaRPr sz="3200" dirty="0">
              <a:latin typeface="+mj-lt"/>
            </a:endParaRPr>
          </a:p>
        </p:txBody>
      </p:sp>
      <p:sp>
        <p:nvSpPr>
          <p:cNvPr id="341" name="Google Shape;341;p36"/>
          <p:cNvSpPr txBox="1">
            <a:spLocks noGrp="1"/>
          </p:cNvSpPr>
          <p:nvPr>
            <p:ph type="subTitle" idx="1"/>
          </p:nvPr>
        </p:nvSpPr>
        <p:spPr>
          <a:xfrm>
            <a:off x="305921" y="873535"/>
            <a:ext cx="8532159" cy="1239283"/>
          </a:xfrm>
          <a:prstGeom prst="rect">
            <a:avLst/>
          </a:prstGeom>
        </p:spPr>
        <p:txBody>
          <a:bodyPr spcFirstLastPara="1" wrap="square" lIns="0" tIns="0" rIns="0" bIns="0" anchor="t" anchorCtr="0">
            <a:noAutofit/>
          </a:bodyPr>
          <a:lstStyle/>
          <a:p>
            <a:pPr marL="0" indent="0" algn="ctr">
              <a:spcAft>
                <a:spcPts val="600"/>
              </a:spcAft>
              <a:buNone/>
            </a:pPr>
            <a:r>
              <a:rPr lang="en-US" sz="2000" b="1" dirty="0">
                <a:latin typeface="Arial" panose="020B0604020202020204" pitchFamily="34" charset="0"/>
                <a:cs typeface="Arial" panose="020B0604020202020204" pitchFamily="34" charset="0"/>
              </a:rPr>
              <a:t>Can a Coordinator Initiate a Complaint?</a:t>
            </a:r>
          </a:p>
          <a:p>
            <a:pPr marL="127000" indent="0" algn="ctr">
              <a:spcAft>
                <a:spcPts val="600"/>
              </a:spcAft>
              <a:buNone/>
            </a:pPr>
            <a:r>
              <a:rPr lang="en-US" sz="2000" b="1" dirty="0">
                <a:latin typeface="Arial" panose="020B0604020202020204" pitchFamily="34" charset="0"/>
                <a:cs typeface="Arial" panose="020B0604020202020204" pitchFamily="34" charset="0"/>
              </a:rPr>
              <a:t>YES!</a:t>
            </a:r>
          </a:p>
          <a:p>
            <a:pPr marL="127000" indent="0" algn="ctr">
              <a:spcAft>
                <a:spcPts val="1200"/>
              </a:spcAft>
              <a:buNone/>
            </a:pPr>
            <a:r>
              <a:rPr kumimoji="0" lang="en-US" b="0" i="0" u="none" strike="noStrike" kern="0" cap="none" spc="0" normalizeH="0" baseline="0" noProof="0" dirty="0">
                <a:ln>
                  <a:noFill/>
                </a:ln>
                <a:solidFill>
                  <a:schemeClr val="tx1"/>
                </a:solidFill>
                <a:effectLst/>
                <a:uLnTx/>
                <a:uFillTx/>
                <a:latin typeface="Arial" panose="020B0604020202020204" pitchFamily="34" charset="0"/>
                <a:ea typeface="Zen Kaku Gothic New"/>
                <a:cs typeface="Arial" panose="020B0604020202020204" pitchFamily="34" charset="0"/>
                <a:sym typeface="Zen Kaku Gothic New"/>
              </a:rPr>
              <a:t>A “Formal Complaint” is “filed by a Complainant or </a:t>
            </a:r>
            <a:r>
              <a:rPr kumimoji="0" lang="en-US" b="1" i="0" u="none" strike="noStrike" kern="0" cap="none" spc="0" normalizeH="0" baseline="0" noProof="0" dirty="0">
                <a:ln>
                  <a:noFill/>
                </a:ln>
                <a:solidFill>
                  <a:schemeClr val="tx1"/>
                </a:solidFill>
                <a:effectLst/>
                <a:uLnTx/>
                <a:uFillTx/>
                <a:latin typeface="Arial" panose="020B0604020202020204" pitchFamily="34" charset="0"/>
                <a:ea typeface="Zen Kaku Gothic New"/>
                <a:cs typeface="Arial" panose="020B0604020202020204" pitchFamily="34" charset="0"/>
                <a:sym typeface="Zen Kaku Gothic New"/>
              </a:rPr>
              <a:t>signed by the Title IX Coordinator</a:t>
            </a:r>
            <a:r>
              <a:rPr kumimoji="0" lang="en-US" b="0" i="0" u="none" strike="noStrike" kern="0" cap="none" spc="0" normalizeH="0" baseline="0" noProof="0" dirty="0">
                <a:ln>
                  <a:noFill/>
                </a:ln>
                <a:solidFill>
                  <a:schemeClr val="tx1"/>
                </a:solidFill>
                <a:effectLst/>
                <a:uLnTx/>
                <a:uFillTx/>
                <a:latin typeface="Arial" panose="020B0604020202020204" pitchFamily="34" charset="0"/>
                <a:ea typeface="Zen Kaku Gothic New"/>
                <a:cs typeface="Arial" panose="020B0604020202020204" pitchFamily="34" charset="0"/>
                <a:sym typeface="Zen Kaku Gothic New"/>
              </a:rPr>
              <a:t>.” 34 CFR §106.30.</a:t>
            </a:r>
          </a:p>
          <a:p>
            <a:pPr marL="127000" indent="0" algn="ctr">
              <a:spcAft>
                <a:spcPts val="1200"/>
              </a:spcAft>
              <a:buNone/>
            </a:pPr>
            <a:endParaRPr lang="en-US" sz="20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20</a:t>
            </a:r>
          </a:p>
        </p:txBody>
      </p:sp>
      <p:pic>
        <p:nvPicPr>
          <p:cNvPr id="4" name="Picture 3" descr="Pen placed on top of a signature line">
            <a:extLst>
              <a:ext uri="{FF2B5EF4-FFF2-40B4-BE49-F238E27FC236}">
                <a16:creationId xmlns:a16="http://schemas.microsoft.com/office/drawing/2014/main" id="{CFE04413-51A8-E703-4065-12390CA5C6B6}"/>
              </a:ext>
            </a:extLst>
          </p:cNvPr>
          <p:cNvPicPr>
            <a:picLocks noChangeAspect="1"/>
          </p:cNvPicPr>
          <p:nvPr/>
        </p:nvPicPr>
        <p:blipFill>
          <a:blip r:embed="rId3"/>
          <a:stretch>
            <a:fillRect/>
          </a:stretch>
        </p:blipFill>
        <p:spPr>
          <a:xfrm>
            <a:off x="6183969" y="2484094"/>
            <a:ext cx="2604499" cy="1736013"/>
          </a:xfrm>
          <a:prstGeom prst="rect">
            <a:avLst/>
          </a:prstGeom>
        </p:spPr>
      </p:pic>
      <p:sp>
        <p:nvSpPr>
          <p:cNvPr id="6" name="TextBox 5">
            <a:extLst>
              <a:ext uri="{FF2B5EF4-FFF2-40B4-BE49-F238E27FC236}">
                <a16:creationId xmlns:a16="http://schemas.microsoft.com/office/drawing/2014/main" id="{267E2586-7078-A9C8-D669-3941D22D8E5F}"/>
              </a:ext>
            </a:extLst>
          </p:cNvPr>
          <p:cNvSpPr txBox="1"/>
          <p:nvPr/>
        </p:nvSpPr>
        <p:spPr>
          <a:xfrm>
            <a:off x="166254" y="2112818"/>
            <a:ext cx="6186055" cy="2616101"/>
          </a:xfrm>
          <a:prstGeom prst="rect">
            <a:avLst/>
          </a:prstGeom>
          <a:noFill/>
        </p:spPr>
        <p:txBody>
          <a:bodyPr wrap="square">
            <a:spAutoFit/>
          </a:bodyPr>
          <a:lstStyle/>
          <a:p>
            <a:pPr marL="457200" marR="0" lvl="0" indent="-330200" algn="l" defTabSz="914400" rtl="0" eaLnBrk="1" fontAlgn="auto" latinLnBrk="0" hangingPunct="1">
              <a:lnSpc>
                <a:spcPct val="100000"/>
              </a:lnSpc>
              <a:spcBef>
                <a:spcPts val="600"/>
              </a:spcBef>
              <a:spcAft>
                <a:spcPts val="60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The Coordinator’s signature triggers an investigation—it does not mean that the Coordinator is a complainant or party.</a:t>
            </a:r>
          </a:p>
          <a:p>
            <a:pPr marL="457200" marR="0" lvl="0" indent="-330200" algn="l" defTabSz="914400" rtl="0" eaLnBrk="1" fontAlgn="auto" latinLnBrk="0" hangingPunct="1">
              <a:lnSpc>
                <a:spcPct val="100000"/>
              </a:lnSpc>
              <a:spcBef>
                <a:spcPts val="600"/>
              </a:spcBef>
              <a:spcAft>
                <a:spcPts val="60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At the time of filing, the complainant must be participating in or attempting to participate in an education program or activity.</a:t>
            </a:r>
          </a:p>
          <a:p>
            <a:pPr marL="457200" marR="0" lvl="0" indent="-330200" algn="l" defTabSz="914400" rtl="0" eaLnBrk="1" fontAlgn="auto" latinLnBrk="0" hangingPunct="1">
              <a:lnSpc>
                <a:spcPct val="100000"/>
              </a:lnSpc>
              <a:spcBef>
                <a:spcPts val="600"/>
              </a:spcBef>
              <a:spcAft>
                <a:spcPts val="60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A “document filed by a complainant” means a document or electronic submission with complainant’s physical or digital signature, or other indication that the complainant is the person filing the complaint.</a:t>
            </a:r>
          </a:p>
        </p:txBody>
      </p:sp>
    </p:spTree>
    <p:extLst>
      <p:ext uri="{BB962C8B-B14F-4D97-AF65-F5344CB8AC3E}">
        <p14:creationId xmlns:p14="http://schemas.microsoft.com/office/powerpoint/2010/main" val="407846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667134"/>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Coordinator’s Role</a:t>
            </a:r>
            <a:endParaRPr sz="3200" dirty="0">
              <a:latin typeface="+mj-lt"/>
            </a:endParaRPr>
          </a:p>
        </p:txBody>
      </p:sp>
      <p:sp>
        <p:nvSpPr>
          <p:cNvPr id="341" name="Google Shape;341;p36"/>
          <p:cNvSpPr txBox="1">
            <a:spLocks noGrp="1"/>
          </p:cNvSpPr>
          <p:nvPr>
            <p:ph type="subTitle" idx="1"/>
          </p:nvPr>
        </p:nvSpPr>
        <p:spPr>
          <a:xfrm>
            <a:off x="818992" y="1177637"/>
            <a:ext cx="7506017" cy="2895600"/>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How to Respond to a Complaint?</a:t>
            </a:r>
          </a:p>
          <a:p>
            <a:pPr>
              <a:spcBef>
                <a:spcPts val="600"/>
              </a:spcBef>
              <a:spcAft>
                <a:spcPts val="600"/>
              </a:spcAft>
            </a:pPr>
            <a:r>
              <a:rPr lang="en-US" sz="1800" dirty="0">
                <a:latin typeface="Arial" panose="020B0604020202020204" pitchFamily="34" charset="0"/>
                <a:cs typeface="Arial" panose="020B0604020202020204" pitchFamily="34" charset="0"/>
              </a:rPr>
              <a:t>The response must treat complainants and respondents equitably by:</a:t>
            </a:r>
          </a:p>
          <a:p>
            <a:pPr marL="927100" lvl="1" indent="-342900">
              <a:spcBef>
                <a:spcPts val="600"/>
              </a:spcBef>
              <a:buSzPct val="100000"/>
              <a:buFont typeface="+mj-lt"/>
              <a:buAutoNum type="arabicPeriod"/>
            </a:pPr>
            <a:r>
              <a:rPr lang="en-US" sz="1800" dirty="0">
                <a:latin typeface="Arial" panose="020B0604020202020204" pitchFamily="34" charset="0"/>
                <a:cs typeface="Arial" panose="020B0604020202020204" pitchFamily="34" charset="0"/>
              </a:rPr>
              <a:t>offering </a:t>
            </a:r>
            <a:r>
              <a:rPr lang="en-US" sz="1800" b="1" dirty="0">
                <a:latin typeface="Arial" panose="020B0604020202020204" pitchFamily="34" charset="0"/>
                <a:cs typeface="Arial" panose="020B0604020202020204" pitchFamily="34" charset="0"/>
              </a:rPr>
              <a:t>supportive measures </a:t>
            </a:r>
            <a:r>
              <a:rPr lang="en-US" sz="1800" dirty="0">
                <a:latin typeface="Arial" panose="020B0604020202020204" pitchFamily="34" charset="0"/>
                <a:cs typeface="Arial" panose="020B0604020202020204" pitchFamily="34" charset="0"/>
              </a:rPr>
              <a:t>to a complainant (see slides 27–29); and </a:t>
            </a:r>
          </a:p>
          <a:p>
            <a:pPr marL="927100" lvl="1" indent="-342900">
              <a:spcBef>
                <a:spcPts val="600"/>
              </a:spcBef>
              <a:buSzPct val="100000"/>
              <a:buFont typeface="+mj-lt"/>
              <a:buAutoNum type="arabicPeriod"/>
            </a:pPr>
            <a:r>
              <a:rPr lang="en-US" sz="1800" dirty="0">
                <a:latin typeface="Arial" panose="020B0604020202020204" pitchFamily="34" charset="0"/>
                <a:cs typeface="Arial" panose="020B0604020202020204" pitchFamily="34" charset="0"/>
              </a:rPr>
              <a:t>following </a:t>
            </a:r>
            <a:r>
              <a:rPr lang="en-US" sz="1800" b="1" dirty="0">
                <a:latin typeface="Arial" panose="020B0604020202020204" pitchFamily="34" charset="0"/>
                <a:cs typeface="Arial" panose="020B0604020202020204" pitchFamily="34" charset="0"/>
              </a:rPr>
              <a:t>grievance procedures </a:t>
            </a:r>
            <a:r>
              <a:rPr lang="en-US" sz="1800" dirty="0">
                <a:latin typeface="Arial" panose="020B0604020202020204" pitchFamily="34" charset="0"/>
                <a:cs typeface="Arial" panose="020B0604020202020204" pitchFamily="34" charset="0"/>
              </a:rPr>
              <a:t>before imposing any disciplinary sanctions or other actions that are not supportive measures against a respondent (see slides 31–35). </a:t>
            </a:r>
          </a:p>
          <a:p>
            <a:pPr>
              <a:spcBef>
                <a:spcPts val="600"/>
              </a:spcBef>
            </a:pPr>
            <a:endParaRPr lang="en-US" sz="1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21</a:t>
            </a:r>
          </a:p>
        </p:txBody>
      </p:sp>
      <p:grpSp>
        <p:nvGrpSpPr>
          <p:cNvPr id="2" name="Google Shape;4769;p68">
            <a:extLst>
              <a:ext uri="{FF2B5EF4-FFF2-40B4-BE49-F238E27FC236}">
                <a16:creationId xmlns:a16="http://schemas.microsoft.com/office/drawing/2014/main" id="{8F626206-20E9-B326-2375-D92588760A9D}"/>
              </a:ext>
            </a:extLst>
          </p:cNvPr>
          <p:cNvGrpSpPr/>
          <p:nvPr/>
        </p:nvGrpSpPr>
        <p:grpSpPr>
          <a:xfrm>
            <a:off x="1312665" y="3912192"/>
            <a:ext cx="6518619" cy="638960"/>
            <a:chOff x="238125" y="2506074"/>
            <a:chExt cx="7115411" cy="673077"/>
          </a:xfrm>
        </p:grpSpPr>
        <p:sp>
          <p:nvSpPr>
            <p:cNvPr id="4" name="Google Shape;4770;p68">
              <a:extLst>
                <a:ext uri="{FF2B5EF4-FFF2-40B4-BE49-F238E27FC236}">
                  <a16:creationId xmlns:a16="http://schemas.microsoft.com/office/drawing/2014/main" id="{B53EBB80-FBFE-B31D-6B7E-3E5C1ADCF51B}"/>
                </a:ext>
              </a:extLst>
            </p:cNvPr>
            <p:cNvSpPr/>
            <p:nvPr/>
          </p:nvSpPr>
          <p:spPr>
            <a:xfrm>
              <a:off x="238125" y="2506075"/>
              <a:ext cx="1643150" cy="673075"/>
            </a:xfrm>
            <a:custGeom>
              <a:avLst/>
              <a:gdLst/>
              <a:ahLst/>
              <a:cxnLst/>
              <a:rect l="l" t="t" r="r" b="b"/>
              <a:pathLst>
                <a:path w="65726" h="26923" extrusionOk="0">
                  <a:moveTo>
                    <a:pt x="0" y="0"/>
                  </a:moveTo>
                  <a:lnTo>
                    <a:pt x="10782" y="13477"/>
                  </a:lnTo>
                  <a:lnTo>
                    <a:pt x="0" y="26923"/>
                  </a:lnTo>
                  <a:lnTo>
                    <a:pt x="54943" y="26923"/>
                  </a:lnTo>
                  <a:lnTo>
                    <a:pt x="65725" y="13477"/>
                  </a:lnTo>
                  <a:lnTo>
                    <a:pt x="54943" y="0"/>
                  </a:lnTo>
                  <a:close/>
                </a:path>
              </a:pathLst>
            </a:custGeom>
            <a:solidFill>
              <a:schemeClr val="accent4">
                <a:lumMod val="7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bg2"/>
                  </a:solidFill>
                </a:rPr>
                <a:t>1</a:t>
              </a:r>
              <a:endParaRPr dirty="0">
                <a:solidFill>
                  <a:schemeClr val="bg2"/>
                </a:solidFill>
              </a:endParaRPr>
            </a:p>
          </p:txBody>
        </p:sp>
        <p:sp>
          <p:nvSpPr>
            <p:cNvPr id="5" name="Google Shape;4771;p68">
              <a:extLst>
                <a:ext uri="{FF2B5EF4-FFF2-40B4-BE49-F238E27FC236}">
                  <a16:creationId xmlns:a16="http://schemas.microsoft.com/office/drawing/2014/main" id="{D754ABE1-DCCA-44F0-7CF0-2C40A860CF9B}"/>
                </a:ext>
              </a:extLst>
            </p:cNvPr>
            <p:cNvSpPr/>
            <p:nvPr/>
          </p:nvSpPr>
          <p:spPr>
            <a:xfrm>
              <a:off x="1606190" y="2506075"/>
              <a:ext cx="1643925" cy="673075"/>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solidFill>
              <a:schemeClr val="accent4">
                <a:lumMod val="50000"/>
              </a:schemeClr>
            </a:solidFill>
            <a:ln>
              <a:noFill/>
            </a:ln>
          </p:spPr>
          <p:txBody>
            <a:bodyPr spcFirstLastPara="1" wrap="square" lIns="91425" tIns="91425" rIns="91425" bIns="91425" anchor="ctr" anchorCtr="0">
              <a:noAutofit/>
            </a:bodyPr>
            <a:lstStyle/>
            <a:p>
              <a:pPr algn="ctr"/>
              <a:r>
                <a:rPr lang="en-US" dirty="0">
                  <a:solidFill>
                    <a:schemeClr val="bg2"/>
                  </a:solidFill>
                </a:rPr>
                <a:t>2</a:t>
              </a:r>
              <a:endParaRPr dirty="0">
                <a:solidFill>
                  <a:schemeClr val="bg2"/>
                </a:solidFill>
              </a:endParaRPr>
            </a:p>
          </p:txBody>
        </p:sp>
        <p:sp>
          <p:nvSpPr>
            <p:cNvPr id="6" name="Google Shape;4772;p68">
              <a:extLst>
                <a:ext uri="{FF2B5EF4-FFF2-40B4-BE49-F238E27FC236}">
                  <a16:creationId xmlns:a16="http://schemas.microsoft.com/office/drawing/2014/main" id="{9D508D12-C622-4511-2485-41E27C63DDD8}"/>
                </a:ext>
              </a:extLst>
            </p:cNvPr>
            <p:cNvSpPr/>
            <p:nvPr/>
          </p:nvSpPr>
          <p:spPr>
            <a:xfrm>
              <a:off x="2973481" y="2506076"/>
              <a:ext cx="1643925" cy="673075"/>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solidFill>
              <a:schemeClr val="accent4">
                <a:lumMod val="2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bg2"/>
                  </a:solidFill>
                </a:rPr>
                <a:t>3</a:t>
              </a:r>
              <a:endParaRPr dirty="0">
                <a:solidFill>
                  <a:schemeClr val="bg2"/>
                </a:solidFill>
              </a:endParaRPr>
            </a:p>
          </p:txBody>
        </p:sp>
        <p:sp>
          <p:nvSpPr>
            <p:cNvPr id="7" name="Google Shape;4773;p68">
              <a:extLst>
                <a:ext uri="{FF2B5EF4-FFF2-40B4-BE49-F238E27FC236}">
                  <a16:creationId xmlns:a16="http://schemas.microsoft.com/office/drawing/2014/main" id="{E5AFAE22-4365-1386-5B21-511764E1DE08}"/>
                </a:ext>
              </a:extLst>
            </p:cNvPr>
            <p:cNvSpPr/>
            <p:nvPr/>
          </p:nvSpPr>
          <p:spPr>
            <a:xfrm>
              <a:off x="5709611" y="2506075"/>
              <a:ext cx="1643925" cy="673075"/>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solidFill>
              <a:schemeClr val="accent4">
                <a:lumMod val="7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bg2"/>
                  </a:solidFill>
                </a:rPr>
                <a:t>5</a:t>
              </a:r>
              <a:endParaRPr dirty="0">
                <a:solidFill>
                  <a:schemeClr val="bg2"/>
                </a:solidFill>
              </a:endParaRPr>
            </a:p>
          </p:txBody>
        </p:sp>
        <p:sp>
          <p:nvSpPr>
            <p:cNvPr id="8" name="Google Shape;4774;p68">
              <a:extLst>
                <a:ext uri="{FF2B5EF4-FFF2-40B4-BE49-F238E27FC236}">
                  <a16:creationId xmlns:a16="http://schemas.microsoft.com/office/drawing/2014/main" id="{E679A388-9D3F-7D02-249F-E2EFF2C7B1FE}"/>
                </a:ext>
              </a:extLst>
            </p:cNvPr>
            <p:cNvSpPr/>
            <p:nvPr/>
          </p:nvSpPr>
          <p:spPr>
            <a:xfrm>
              <a:off x="4342321" y="2506074"/>
              <a:ext cx="1643150" cy="673075"/>
            </a:xfrm>
            <a:custGeom>
              <a:avLst/>
              <a:gdLst/>
              <a:ahLst/>
              <a:cxnLst/>
              <a:rect l="l" t="t" r="r" b="b"/>
              <a:pathLst>
                <a:path w="65726" h="26923" extrusionOk="0">
                  <a:moveTo>
                    <a:pt x="1" y="0"/>
                  </a:moveTo>
                  <a:lnTo>
                    <a:pt x="10751" y="13477"/>
                  </a:lnTo>
                  <a:lnTo>
                    <a:pt x="1" y="26923"/>
                  </a:lnTo>
                  <a:lnTo>
                    <a:pt x="54944" y="26923"/>
                  </a:lnTo>
                  <a:lnTo>
                    <a:pt x="65726" y="13477"/>
                  </a:lnTo>
                  <a:lnTo>
                    <a:pt x="54944" y="0"/>
                  </a:lnTo>
                  <a:close/>
                </a:path>
              </a:pathLst>
            </a:custGeom>
            <a:solidFill>
              <a:schemeClr val="accent4">
                <a:lumMod val="5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bg2"/>
                  </a:solidFill>
                </a:rPr>
                <a:t>4</a:t>
              </a:r>
              <a:endParaRPr dirty="0">
                <a:solidFill>
                  <a:schemeClr val="bg2"/>
                </a:solidFill>
              </a:endParaRPr>
            </a:p>
          </p:txBody>
        </p:sp>
      </p:grpSp>
    </p:spTree>
    <p:extLst>
      <p:ext uri="{BB962C8B-B14F-4D97-AF65-F5344CB8AC3E}">
        <p14:creationId xmlns:p14="http://schemas.microsoft.com/office/powerpoint/2010/main" val="3771431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548476"/>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Preliminary Resolution</a:t>
            </a:r>
            <a:endParaRPr sz="3200" dirty="0">
              <a:latin typeface="+mj-lt"/>
            </a:endParaRPr>
          </a:p>
        </p:txBody>
      </p:sp>
      <p:sp>
        <p:nvSpPr>
          <p:cNvPr id="341" name="Google Shape;341;p36"/>
          <p:cNvSpPr txBox="1">
            <a:spLocks noGrp="1"/>
          </p:cNvSpPr>
          <p:nvPr>
            <p:ph type="subTitle" idx="1"/>
          </p:nvPr>
        </p:nvSpPr>
        <p:spPr>
          <a:xfrm>
            <a:off x="742950" y="942109"/>
            <a:ext cx="7658100" cy="3915177"/>
          </a:xfrm>
          <a:prstGeom prst="rect">
            <a:avLst/>
          </a:prstGeom>
        </p:spPr>
        <p:txBody>
          <a:bodyPr spcFirstLastPara="1" wrap="square" lIns="0" tIns="0" rIns="0" bIns="0" anchor="t" anchorCtr="0">
            <a:noAutofit/>
          </a:bodyPr>
          <a:lstStyle/>
          <a:p>
            <a:pPr marL="0" indent="0" algn="ctr">
              <a:buNone/>
            </a:pPr>
            <a:r>
              <a:rPr lang="en-US" sz="1800" b="1" dirty="0">
                <a:latin typeface="Arial" panose="020B0604020202020204" pitchFamily="34" charset="0"/>
                <a:cs typeface="Arial" panose="020B0604020202020204" pitchFamily="34" charset="0"/>
              </a:rPr>
              <a:t>What is a Voluntary Informal Resolution and When is it Available?</a:t>
            </a:r>
          </a:p>
          <a:p>
            <a:pPr marL="0" indent="0" algn="ctr">
              <a:spcAft>
                <a:spcPts val="1200"/>
              </a:spcAft>
              <a:buNone/>
            </a:pPr>
            <a:r>
              <a:rPr lang="en-US" sz="1800" b="1" dirty="0">
                <a:latin typeface="Arial" panose="020B0604020202020204" pitchFamily="34" charset="0"/>
                <a:cs typeface="Arial" panose="020B0604020202020204" pitchFamily="34" charset="0"/>
              </a:rPr>
              <a:t>[34 CFR §106.45(b)(9)] </a:t>
            </a:r>
          </a:p>
          <a:p>
            <a:pPr>
              <a:spcBef>
                <a:spcPts val="600"/>
              </a:spcBef>
            </a:pPr>
            <a:r>
              <a:rPr lang="en-US" dirty="0">
                <a:latin typeface="Arial" panose="020B0604020202020204" pitchFamily="34" charset="0"/>
                <a:cs typeface="Arial" panose="020B0604020202020204" pitchFamily="34" charset="0"/>
              </a:rPr>
              <a:t>Prior to final determination, the District may explore an informal resolution, such as mediation, so long as the District:</a:t>
            </a:r>
          </a:p>
          <a:p>
            <a:pPr marL="927100" lvl="1" indent="-342900">
              <a:spcBef>
                <a:spcPts val="600"/>
              </a:spcBef>
              <a:buSzPct val="100000"/>
              <a:buFont typeface="+mj-lt"/>
              <a:buAutoNum type="arabicPeriod"/>
            </a:pPr>
            <a:r>
              <a:rPr lang="en-US" dirty="0">
                <a:latin typeface="Arial" panose="020B0604020202020204" pitchFamily="34" charset="0"/>
                <a:cs typeface="Arial" panose="020B0604020202020204" pitchFamily="34" charset="0"/>
              </a:rPr>
              <a:t>provides the parties with written notice of:</a:t>
            </a:r>
          </a:p>
          <a:p>
            <a:pPr marL="1384300" lvl="2" indent="-342900">
              <a:spcBef>
                <a:spcPts val="600"/>
              </a:spcBef>
              <a:buSzPct val="100000"/>
              <a:buFont typeface="+mj-lt"/>
              <a:buAutoNum type="alphaLcParenR"/>
            </a:pPr>
            <a:r>
              <a:rPr lang="en-US" dirty="0">
                <a:latin typeface="Arial" panose="020B0604020202020204" pitchFamily="34" charset="0"/>
                <a:cs typeface="Arial" panose="020B0604020202020204" pitchFamily="34" charset="0"/>
              </a:rPr>
              <a:t>the allegations;</a:t>
            </a:r>
          </a:p>
          <a:p>
            <a:pPr marL="1384300" lvl="2" indent="-342900">
              <a:spcBef>
                <a:spcPts val="600"/>
              </a:spcBef>
              <a:buSzPct val="100000"/>
              <a:buFont typeface="+mj-lt"/>
              <a:buAutoNum type="alphaLcParenR"/>
            </a:pPr>
            <a:r>
              <a:rPr lang="en-US" dirty="0">
                <a:latin typeface="Arial" panose="020B0604020202020204" pitchFamily="34" charset="0"/>
                <a:cs typeface="Arial" panose="020B0604020202020204" pitchFamily="34" charset="0"/>
              </a:rPr>
              <a:t>the informal resolution requirements; and </a:t>
            </a:r>
          </a:p>
          <a:p>
            <a:pPr marL="1384300" lvl="2" indent="-342900">
              <a:spcBef>
                <a:spcPts val="600"/>
              </a:spcBef>
              <a:buSzPct val="100000"/>
              <a:buFont typeface="+mj-lt"/>
              <a:buAutoNum type="alphaLcParenR"/>
            </a:pPr>
            <a:r>
              <a:rPr lang="en-US" dirty="0">
                <a:latin typeface="Arial" panose="020B0604020202020204" pitchFamily="34" charset="0"/>
                <a:cs typeface="Arial" panose="020B0604020202020204" pitchFamily="34" charset="0"/>
              </a:rPr>
              <a:t>any consequences of the informal resolution process.</a:t>
            </a:r>
          </a:p>
          <a:p>
            <a:pPr marL="927100" lvl="1" indent="-342900">
              <a:spcBef>
                <a:spcPts val="600"/>
              </a:spcBef>
              <a:buSzPct val="100000"/>
              <a:buFont typeface="+mj-lt"/>
              <a:buAutoNum type="arabicPeriod"/>
            </a:pPr>
            <a:r>
              <a:rPr lang="en-US" dirty="0">
                <a:latin typeface="Arial" panose="020B0604020202020204" pitchFamily="34" charset="0"/>
                <a:cs typeface="Arial" panose="020B0604020202020204" pitchFamily="34" charset="0"/>
              </a:rPr>
              <a:t>obtains the parties’ voluntary, written consent; and</a:t>
            </a:r>
          </a:p>
          <a:p>
            <a:pPr marL="927100" lvl="1" indent="-342900">
              <a:spcBef>
                <a:spcPts val="600"/>
              </a:spcBef>
              <a:buSzPct val="100000"/>
              <a:buFont typeface="+mj-lt"/>
              <a:buAutoNum type="arabicPeriod"/>
            </a:pPr>
            <a:r>
              <a:rPr lang="en-US" dirty="0">
                <a:latin typeface="Arial" panose="020B0604020202020204" pitchFamily="34" charset="0"/>
                <a:cs typeface="Arial" panose="020B0604020202020204" pitchFamily="34" charset="0"/>
              </a:rPr>
              <a:t>does not offer an informal resolution process regarding allegations that an employee sexually harassed a student. </a:t>
            </a:r>
          </a:p>
          <a:p>
            <a:pPr>
              <a:spcBef>
                <a:spcPts val="600"/>
              </a:spcBef>
            </a:pPr>
            <a:r>
              <a:rPr lang="en-US" dirty="0">
                <a:latin typeface="Arial" panose="020B0604020202020204" pitchFamily="34" charset="0"/>
                <a:cs typeface="Arial" panose="020B0604020202020204" pitchFamily="34" charset="0"/>
              </a:rPr>
              <a:t>Many claims may start going this route.</a:t>
            </a:r>
          </a:p>
          <a:p>
            <a:pPr>
              <a:spcBef>
                <a:spcPts val="600"/>
              </a:spcBef>
            </a:pPr>
            <a:endParaRPr lang="en-US" sz="1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22</a:t>
            </a:r>
          </a:p>
        </p:txBody>
      </p:sp>
    </p:spTree>
    <p:extLst>
      <p:ext uri="{BB962C8B-B14F-4D97-AF65-F5344CB8AC3E}">
        <p14:creationId xmlns:p14="http://schemas.microsoft.com/office/powerpoint/2010/main" val="354452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667134"/>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Preliminary Resolution</a:t>
            </a:r>
            <a:endParaRPr sz="3200" dirty="0">
              <a:latin typeface="+mj-lt"/>
            </a:endParaRPr>
          </a:p>
        </p:txBody>
      </p:sp>
      <p:sp>
        <p:nvSpPr>
          <p:cNvPr id="341" name="Google Shape;341;p36"/>
          <p:cNvSpPr txBox="1">
            <a:spLocks noGrp="1"/>
          </p:cNvSpPr>
          <p:nvPr>
            <p:ph type="subTitle" idx="1"/>
          </p:nvPr>
        </p:nvSpPr>
        <p:spPr>
          <a:xfrm>
            <a:off x="858840" y="1109382"/>
            <a:ext cx="7426320" cy="2915363"/>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A district may NOT:</a:t>
            </a:r>
          </a:p>
          <a:p>
            <a:pPr marL="342900" indent="-342900">
              <a:spcAft>
                <a:spcPts val="1200"/>
              </a:spcAft>
              <a:buSzPct val="100000"/>
              <a:buFont typeface="+mj-lt"/>
              <a:buAutoNum type="arabicPeriod"/>
            </a:pPr>
            <a:r>
              <a:rPr lang="en-US" sz="1800" dirty="0">
                <a:latin typeface="Arial" panose="020B0604020202020204" pitchFamily="34" charset="0"/>
                <a:ea typeface="Segoe UI Symbol" panose="020B0502040204020203" pitchFamily="34" charset="0"/>
                <a:cs typeface="Arial" panose="020B0604020202020204" pitchFamily="34" charset="0"/>
              </a:rPr>
              <a:t>Require a waiver of the right to a formal investigation and adjudication of sexual harassment claims as a condition of enrollment/employment/enjoyment of other rights; or</a:t>
            </a:r>
          </a:p>
          <a:p>
            <a:pPr marL="342900" indent="-342900">
              <a:spcAft>
                <a:spcPts val="1200"/>
              </a:spcAft>
              <a:buSzPct val="100000"/>
              <a:buFont typeface="+mj-lt"/>
              <a:buAutoNum type="arabicPeriod"/>
            </a:pPr>
            <a:r>
              <a:rPr lang="en-US" sz="1800" dirty="0">
                <a:latin typeface="Arial" panose="020B0604020202020204" pitchFamily="34" charset="0"/>
                <a:ea typeface="Segoe UI Symbol" panose="020B0502040204020203" pitchFamily="34" charset="0"/>
                <a:cs typeface="Arial" panose="020B0604020202020204" pitchFamily="34" charset="0"/>
              </a:rPr>
              <a:t>R</a:t>
            </a:r>
            <a:r>
              <a:rPr lang="en-US" sz="1800" dirty="0">
                <a:solidFill>
                  <a:srgbClr val="242424"/>
                </a:solidFill>
                <a:latin typeface="Arial" panose="020B0604020202020204" pitchFamily="34" charset="0"/>
                <a:ea typeface="Segoe UI Symbol" panose="020B0502040204020203" pitchFamily="34" charset="0"/>
                <a:cs typeface="Arial" panose="020B0604020202020204" pitchFamily="34" charset="0"/>
              </a:rPr>
              <a:t>equire the parties to </a:t>
            </a:r>
            <a:r>
              <a:rPr lang="en-US" sz="1800" dirty="0">
                <a:latin typeface="Arial" panose="020B0604020202020204" pitchFamily="34" charset="0"/>
                <a:ea typeface="Segoe UI Symbol" panose="020B0502040204020203" pitchFamily="34" charset="0"/>
                <a:cs typeface="Arial" panose="020B0604020202020204" pitchFamily="34" charset="0"/>
              </a:rPr>
              <a:t>participate in an informal resolution. </a:t>
            </a:r>
            <a:endParaRPr lang="en-US" sz="1800" i="1" dirty="0">
              <a:latin typeface="Arial" panose="020B0604020202020204" pitchFamily="34" charset="0"/>
              <a:ea typeface="Segoe UI Symbol" panose="020B0502040204020203" pitchFamily="34" charset="0"/>
              <a:cs typeface="Arial" panose="020B0604020202020204" pitchFamily="34" charset="0"/>
            </a:endParaRPr>
          </a:p>
          <a:p>
            <a:pPr marL="0" indent="0" algn="ctr">
              <a:buSzPct val="100000"/>
              <a:buNone/>
            </a:pPr>
            <a:r>
              <a:rPr lang="en-US" sz="1800" i="1" dirty="0">
                <a:latin typeface="Arial" panose="020B0604020202020204" pitchFamily="34" charset="0"/>
                <a:ea typeface="Segoe UI Symbol" panose="020B0502040204020203" pitchFamily="34" charset="0"/>
                <a:cs typeface="Arial" panose="020B0604020202020204" pitchFamily="34" charset="0"/>
              </a:rPr>
              <a:t>Note</a:t>
            </a:r>
            <a:r>
              <a:rPr lang="en-US" sz="1800" dirty="0">
                <a:latin typeface="Arial" panose="020B0604020202020204" pitchFamily="34" charset="0"/>
                <a:ea typeface="Segoe UI Symbol" panose="020B0502040204020203" pitchFamily="34" charset="0"/>
                <a:cs typeface="Arial" panose="020B0604020202020204" pitchFamily="34" charset="0"/>
              </a:rPr>
              <a:t>: Informal resolutions may only be</a:t>
            </a:r>
          </a:p>
          <a:p>
            <a:pPr marL="0" indent="0" algn="ctr">
              <a:buSzPct val="100000"/>
              <a:buNone/>
            </a:pPr>
            <a:r>
              <a:rPr lang="en-US" sz="1800" dirty="0">
                <a:latin typeface="Arial" panose="020B0604020202020204" pitchFamily="34" charset="0"/>
                <a:ea typeface="Segoe UI Symbol" panose="020B0502040204020203" pitchFamily="34" charset="0"/>
                <a:cs typeface="Arial" panose="020B0604020202020204" pitchFamily="34" charset="0"/>
              </a:rPr>
              <a:t>offered after a formal complaint is filed.</a:t>
            </a:r>
          </a:p>
          <a:p>
            <a:pPr marL="127000" indent="0">
              <a:spcBef>
                <a:spcPts val="600"/>
              </a:spcBef>
              <a:buNone/>
            </a:pPr>
            <a:endParaRPr lang="en-US" sz="1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23</a:t>
            </a:r>
          </a:p>
        </p:txBody>
      </p:sp>
      <p:grpSp>
        <p:nvGrpSpPr>
          <p:cNvPr id="2" name="Google Shape;7193;p74">
            <a:extLst>
              <a:ext uri="{FF2B5EF4-FFF2-40B4-BE49-F238E27FC236}">
                <a16:creationId xmlns:a16="http://schemas.microsoft.com/office/drawing/2014/main" id="{EB085BC7-8BA2-D6AF-1600-AD5C3FB4BD69}"/>
              </a:ext>
            </a:extLst>
          </p:cNvPr>
          <p:cNvGrpSpPr/>
          <p:nvPr/>
        </p:nvGrpSpPr>
        <p:grpSpPr>
          <a:xfrm>
            <a:off x="6410399" y="2819401"/>
            <a:ext cx="1819201" cy="1695800"/>
            <a:chOff x="2034675" y="3617925"/>
            <a:chExt cx="299325" cy="295200"/>
          </a:xfrm>
          <a:solidFill>
            <a:schemeClr val="accent3"/>
          </a:solidFill>
        </p:grpSpPr>
        <p:sp>
          <p:nvSpPr>
            <p:cNvPr id="4" name="Google Shape;7194;p74">
              <a:extLst>
                <a:ext uri="{FF2B5EF4-FFF2-40B4-BE49-F238E27FC236}">
                  <a16:creationId xmlns:a16="http://schemas.microsoft.com/office/drawing/2014/main" id="{DFDB9674-D84B-0C91-518B-916674AB6CEB}"/>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Google Shape;7195;p74">
              <a:extLst>
                <a:ext uri="{FF2B5EF4-FFF2-40B4-BE49-F238E27FC236}">
                  <a16:creationId xmlns:a16="http://schemas.microsoft.com/office/drawing/2014/main" id="{8C92DD32-119F-A63E-E44C-0FB2A9833398}"/>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Google Shape;7196;p74">
              <a:extLst>
                <a:ext uri="{FF2B5EF4-FFF2-40B4-BE49-F238E27FC236}">
                  <a16:creationId xmlns:a16="http://schemas.microsoft.com/office/drawing/2014/main" id="{0FD4D0DE-E50A-26F6-CE17-657DA04AE69C}"/>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Google Shape;7197;p74">
              <a:extLst>
                <a:ext uri="{FF2B5EF4-FFF2-40B4-BE49-F238E27FC236}">
                  <a16:creationId xmlns:a16="http://schemas.microsoft.com/office/drawing/2014/main" id="{832B25A0-D708-CD53-3960-624B669119C7}"/>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Google Shape;7198;p74">
              <a:extLst>
                <a:ext uri="{FF2B5EF4-FFF2-40B4-BE49-F238E27FC236}">
                  <a16:creationId xmlns:a16="http://schemas.microsoft.com/office/drawing/2014/main" id="{93F7F093-BB5E-78CC-43ED-E14BCB8CA94D}"/>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093617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667134"/>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Preliminary Resolution</a:t>
            </a:r>
            <a:endParaRPr sz="3200" dirty="0">
              <a:latin typeface="+mj-lt"/>
            </a:endParaRPr>
          </a:p>
        </p:txBody>
      </p:sp>
      <p:sp>
        <p:nvSpPr>
          <p:cNvPr id="341" name="Google Shape;341;p36"/>
          <p:cNvSpPr txBox="1">
            <a:spLocks noGrp="1"/>
          </p:cNvSpPr>
          <p:nvPr>
            <p:ph type="subTitle" idx="1"/>
          </p:nvPr>
        </p:nvSpPr>
        <p:spPr>
          <a:xfrm>
            <a:off x="1083609" y="1109382"/>
            <a:ext cx="6976782" cy="667135"/>
          </a:xfrm>
          <a:prstGeom prst="rect">
            <a:avLst/>
          </a:prstGeom>
        </p:spPr>
        <p:txBody>
          <a:bodyPr spcFirstLastPara="1" wrap="square" lIns="0" tIns="0" rIns="0" bIns="0" anchor="t" anchorCtr="0">
            <a:noAutofit/>
          </a:bodyPr>
          <a:lstStyle/>
          <a:p>
            <a:pPr marL="0" indent="0" algn="ctr">
              <a:buNone/>
            </a:pPr>
            <a:r>
              <a:rPr lang="en-US" sz="2000" b="1" dirty="0">
                <a:latin typeface="Arial" panose="020B0604020202020204" pitchFamily="34" charset="0"/>
                <a:cs typeface="Arial" panose="020B0604020202020204" pitchFamily="34" charset="0"/>
              </a:rPr>
              <a:t>When is Dismissal of a Formal Complaint Required?</a:t>
            </a:r>
          </a:p>
          <a:p>
            <a:pPr marL="0" indent="0" algn="ctr">
              <a:spcAft>
                <a:spcPts val="1200"/>
              </a:spcAft>
              <a:buNone/>
            </a:pPr>
            <a:r>
              <a:rPr lang="en-US" sz="2000" b="1" dirty="0">
                <a:latin typeface="Arial" panose="020B0604020202020204" pitchFamily="34" charset="0"/>
                <a:cs typeface="Arial" panose="020B0604020202020204" pitchFamily="34" charset="0"/>
              </a:rPr>
              <a:t>[34 CFR §106.45(b)(3)(</a:t>
            </a:r>
            <a:r>
              <a:rPr lang="en-US" sz="2000" b="1" dirty="0" err="1">
                <a:latin typeface="Arial" panose="020B0604020202020204" pitchFamily="34" charset="0"/>
                <a:cs typeface="Arial" panose="020B0604020202020204" pitchFamily="34" charset="0"/>
              </a:rPr>
              <a:t>i</a:t>
            </a:r>
            <a:r>
              <a:rPr lang="en-US" sz="2000" b="1" dirty="0">
                <a:latin typeface="Arial" panose="020B0604020202020204" pitchFamily="34" charset="0"/>
                <a:cs typeface="Arial" panose="020B0604020202020204" pitchFamily="34" charset="0"/>
              </a:rPr>
              <a:t>)]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24</a:t>
            </a:r>
          </a:p>
        </p:txBody>
      </p:sp>
      <p:grpSp>
        <p:nvGrpSpPr>
          <p:cNvPr id="2" name="Google Shape;4314;p67">
            <a:extLst>
              <a:ext uri="{FF2B5EF4-FFF2-40B4-BE49-F238E27FC236}">
                <a16:creationId xmlns:a16="http://schemas.microsoft.com/office/drawing/2014/main" id="{DB0AC760-7479-62D4-4DD4-8E8F0F3B2979}"/>
              </a:ext>
            </a:extLst>
          </p:cNvPr>
          <p:cNvGrpSpPr/>
          <p:nvPr/>
        </p:nvGrpSpPr>
        <p:grpSpPr>
          <a:xfrm>
            <a:off x="5397872" y="2167522"/>
            <a:ext cx="1737360" cy="1645920"/>
            <a:chOff x="6644304" y="3073628"/>
            <a:chExt cx="576302" cy="511871"/>
          </a:xfrm>
        </p:grpSpPr>
        <p:sp>
          <p:nvSpPr>
            <p:cNvPr id="4" name="Google Shape;4315;p67">
              <a:extLst>
                <a:ext uri="{FF2B5EF4-FFF2-40B4-BE49-F238E27FC236}">
                  <a16:creationId xmlns:a16="http://schemas.microsoft.com/office/drawing/2014/main" id="{962F2F5A-6758-0680-B052-0F167A43D46B}"/>
                </a:ext>
              </a:extLst>
            </p:cNvPr>
            <p:cNvSpPr/>
            <p:nvPr/>
          </p:nvSpPr>
          <p:spPr>
            <a:xfrm>
              <a:off x="6644304" y="3073628"/>
              <a:ext cx="576302" cy="511871"/>
            </a:xfrm>
            <a:custGeom>
              <a:avLst/>
              <a:gdLst/>
              <a:ahLst/>
              <a:cxnLst/>
              <a:rect l="l" t="t" r="r" b="b"/>
              <a:pathLst>
                <a:path w="99879" h="88751" extrusionOk="0">
                  <a:moveTo>
                    <a:pt x="50483" y="1"/>
                  </a:moveTo>
                  <a:cubicBezTo>
                    <a:pt x="46751" y="1"/>
                    <a:pt x="42953" y="456"/>
                    <a:pt x="39160" y="1409"/>
                  </a:cubicBezTo>
                  <a:cubicBezTo>
                    <a:pt x="14870" y="7513"/>
                    <a:pt x="1" y="31697"/>
                    <a:pt x="5963" y="55420"/>
                  </a:cubicBezTo>
                  <a:cubicBezTo>
                    <a:pt x="10993" y="75452"/>
                    <a:pt x="29236" y="88750"/>
                    <a:pt x="49406" y="88750"/>
                  </a:cubicBezTo>
                  <a:cubicBezTo>
                    <a:pt x="53141" y="88750"/>
                    <a:pt x="56941" y="88294"/>
                    <a:pt x="60736" y="87341"/>
                  </a:cubicBezTo>
                  <a:cubicBezTo>
                    <a:pt x="85027" y="81237"/>
                    <a:pt x="99878" y="57053"/>
                    <a:pt x="93917" y="33330"/>
                  </a:cubicBezTo>
                  <a:cubicBezTo>
                    <a:pt x="88901" y="13311"/>
                    <a:pt x="70655" y="1"/>
                    <a:pt x="50483" y="1"/>
                  </a:cubicBezTo>
                  <a:close/>
                </a:path>
              </a:pathLst>
            </a:custGeom>
            <a:solidFill>
              <a:srgbClr val="CFD9E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5" name="Google Shape;4316;p67">
              <a:extLst>
                <a:ext uri="{FF2B5EF4-FFF2-40B4-BE49-F238E27FC236}">
                  <a16:creationId xmlns:a16="http://schemas.microsoft.com/office/drawing/2014/main" id="{0A85080A-022E-C493-25FE-1474D82CF4AB}"/>
                </a:ext>
              </a:extLst>
            </p:cNvPr>
            <p:cNvGrpSpPr/>
            <p:nvPr/>
          </p:nvGrpSpPr>
          <p:grpSpPr>
            <a:xfrm>
              <a:off x="6712169" y="3085440"/>
              <a:ext cx="481622" cy="494913"/>
              <a:chOff x="6712169" y="3085440"/>
              <a:chExt cx="481622" cy="494913"/>
            </a:xfrm>
          </p:grpSpPr>
          <p:sp>
            <p:nvSpPr>
              <p:cNvPr id="9" name="Google Shape;4317;p67">
                <a:extLst>
                  <a:ext uri="{FF2B5EF4-FFF2-40B4-BE49-F238E27FC236}">
                    <a16:creationId xmlns:a16="http://schemas.microsoft.com/office/drawing/2014/main" id="{E5C09679-F03D-218A-74C2-0D0CECE9D0D9}"/>
                  </a:ext>
                </a:extLst>
              </p:cNvPr>
              <p:cNvSpPr/>
              <p:nvPr/>
            </p:nvSpPr>
            <p:spPr>
              <a:xfrm>
                <a:off x="6712169" y="3085440"/>
                <a:ext cx="238757" cy="315615"/>
              </a:xfrm>
              <a:custGeom>
                <a:avLst/>
                <a:gdLst/>
                <a:ahLst/>
                <a:cxnLst/>
                <a:rect l="l" t="t" r="r" b="b"/>
                <a:pathLst>
                  <a:path w="41379" h="54723" extrusionOk="0">
                    <a:moveTo>
                      <a:pt x="20938" y="3904"/>
                    </a:moveTo>
                    <a:lnTo>
                      <a:pt x="22677" y="6583"/>
                    </a:lnTo>
                    <a:lnTo>
                      <a:pt x="22091" y="7097"/>
                    </a:lnTo>
                    <a:lnTo>
                      <a:pt x="18951" y="4400"/>
                    </a:lnTo>
                    <a:lnTo>
                      <a:pt x="20938" y="3904"/>
                    </a:lnTo>
                    <a:close/>
                    <a:moveTo>
                      <a:pt x="25072" y="0"/>
                    </a:moveTo>
                    <a:lnTo>
                      <a:pt x="25072" y="0"/>
                    </a:lnTo>
                    <a:cubicBezTo>
                      <a:pt x="24433" y="195"/>
                      <a:pt x="23812" y="408"/>
                      <a:pt x="23191" y="621"/>
                    </a:cubicBezTo>
                    <a:lnTo>
                      <a:pt x="23493" y="1047"/>
                    </a:lnTo>
                    <a:lnTo>
                      <a:pt x="21861" y="1136"/>
                    </a:lnTo>
                    <a:cubicBezTo>
                      <a:pt x="20920" y="1491"/>
                      <a:pt x="19980" y="1899"/>
                      <a:pt x="19075" y="2307"/>
                    </a:cubicBezTo>
                    <a:lnTo>
                      <a:pt x="17709" y="4489"/>
                    </a:lnTo>
                    <a:lnTo>
                      <a:pt x="19341" y="6778"/>
                    </a:lnTo>
                    <a:lnTo>
                      <a:pt x="19341" y="6778"/>
                    </a:lnTo>
                    <a:lnTo>
                      <a:pt x="16697" y="6086"/>
                    </a:lnTo>
                    <a:lnTo>
                      <a:pt x="17017" y="4542"/>
                    </a:lnTo>
                    <a:lnTo>
                      <a:pt x="15473" y="4205"/>
                    </a:lnTo>
                    <a:cubicBezTo>
                      <a:pt x="14124" y="4968"/>
                      <a:pt x="12811" y="5820"/>
                      <a:pt x="11552" y="6725"/>
                    </a:cubicBezTo>
                    <a:lnTo>
                      <a:pt x="12581" y="6920"/>
                    </a:lnTo>
                    <a:lnTo>
                      <a:pt x="11836" y="8091"/>
                    </a:lnTo>
                    <a:cubicBezTo>
                      <a:pt x="11392" y="7967"/>
                      <a:pt x="10842" y="7772"/>
                      <a:pt x="10363" y="7612"/>
                    </a:cubicBezTo>
                    <a:cubicBezTo>
                      <a:pt x="6300" y="10753"/>
                      <a:pt x="2804" y="14567"/>
                      <a:pt x="1" y="18897"/>
                    </a:cubicBezTo>
                    <a:cubicBezTo>
                      <a:pt x="356" y="19536"/>
                      <a:pt x="498" y="20299"/>
                      <a:pt x="373" y="21026"/>
                    </a:cubicBezTo>
                    <a:cubicBezTo>
                      <a:pt x="285" y="21895"/>
                      <a:pt x="870" y="22800"/>
                      <a:pt x="977" y="23723"/>
                    </a:cubicBezTo>
                    <a:cubicBezTo>
                      <a:pt x="1101" y="24681"/>
                      <a:pt x="835" y="25710"/>
                      <a:pt x="1048" y="26633"/>
                    </a:cubicBezTo>
                    <a:cubicBezTo>
                      <a:pt x="1580" y="28922"/>
                      <a:pt x="1651" y="28904"/>
                      <a:pt x="1314" y="30696"/>
                    </a:cubicBezTo>
                    <a:cubicBezTo>
                      <a:pt x="1260" y="30998"/>
                      <a:pt x="1243" y="31335"/>
                      <a:pt x="1189" y="31654"/>
                    </a:cubicBezTo>
                    <a:cubicBezTo>
                      <a:pt x="906" y="33943"/>
                      <a:pt x="852" y="36090"/>
                      <a:pt x="2378" y="38184"/>
                    </a:cubicBezTo>
                    <a:cubicBezTo>
                      <a:pt x="3194" y="39302"/>
                      <a:pt x="4490" y="39461"/>
                      <a:pt x="5217" y="40473"/>
                    </a:cubicBezTo>
                    <a:cubicBezTo>
                      <a:pt x="5377" y="41147"/>
                      <a:pt x="5679" y="41821"/>
                      <a:pt x="5679" y="42496"/>
                    </a:cubicBezTo>
                    <a:cubicBezTo>
                      <a:pt x="5679" y="43170"/>
                      <a:pt x="7311" y="43347"/>
                      <a:pt x="6406" y="44146"/>
                    </a:cubicBezTo>
                    <a:lnTo>
                      <a:pt x="8429" y="45122"/>
                    </a:lnTo>
                    <a:lnTo>
                      <a:pt x="8429" y="45122"/>
                    </a:lnTo>
                    <a:lnTo>
                      <a:pt x="8269" y="43170"/>
                    </a:lnTo>
                    <a:lnTo>
                      <a:pt x="8269" y="43170"/>
                    </a:lnTo>
                    <a:cubicBezTo>
                      <a:pt x="8872" y="43613"/>
                      <a:pt x="9298" y="43826"/>
                      <a:pt x="9600" y="44146"/>
                    </a:cubicBezTo>
                    <a:cubicBezTo>
                      <a:pt x="10345" y="44909"/>
                      <a:pt x="10948" y="45849"/>
                      <a:pt x="11765" y="46523"/>
                    </a:cubicBezTo>
                    <a:cubicBezTo>
                      <a:pt x="12652" y="47251"/>
                      <a:pt x="13734" y="47730"/>
                      <a:pt x="13255" y="49167"/>
                    </a:cubicBezTo>
                    <a:cubicBezTo>
                      <a:pt x="15142" y="50239"/>
                      <a:pt x="17068" y="51273"/>
                      <a:pt x="19240" y="51273"/>
                    </a:cubicBezTo>
                    <a:cubicBezTo>
                      <a:pt x="19621" y="51273"/>
                      <a:pt x="20009" y="51241"/>
                      <a:pt x="20406" y="51172"/>
                    </a:cubicBezTo>
                    <a:cubicBezTo>
                      <a:pt x="21066" y="51051"/>
                      <a:pt x="21687" y="50867"/>
                      <a:pt x="22299" y="50867"/>
                    </a:cubicBezTo>
                    <a:cubicBezTo>
                      <a:pt x="22856" y="50867"/>
                      <a:pt x="23406" y="51019"/>
                      <a:pt x="23972" y="51509"/>
                    </a:cubicBezTo>
                    <a:cubicBezTo>
                      <a:pt x="24575" y="52042"/>
                      <a:pt x="25551" y="52219"/>
                      <a:pt x="26403" y="52414"/>
                    </a:cubicBezTo>
                    <a:cubicBezTo>
                      <a:pt x="26412" y="52417"/>
                      <a:pt x="26421" y="52418"/>
                      <a:pt x="26431" y="52418"/>
                    </a:cubicBezTo>
                    <a:cubicBezTo>
                      <a:pt x="26612" y="52418"/>
                      <a:pt x="26911" y="51958"/>
                      <a:pt x="27130" y="51722"/>
                    </a:cubicBezTo>
                    <a:cubicBezTo>
                      <a:pt x="29563" y="53875"/>
                      <a:pt x="30553" y="54722"/>
                      <a:pt x="31970" y="54722"/>
                    </a:cubicBezTo>
                    <a:cubicBezTo>
                      <a:pt x="32888" y="54722"/>
                      <a:pt x="33985" y="54367"/>
                      <a:pt x="35771" y="53780"/>
                    </a:cubicBezTo>
                    <a:cubicBezTo>
                      <a:pt x="35754" y="53674"/>
                      <a:pt x="35736" y="53568"/>
                      <a:pt x="35700" y="53461"/>
                    </a:cubicBezTo>
                    <a:cubicBezTo>
                      <a:pt x="35026" y="53479"/>
                      <a:pt x="34387" y="53550"/>
                      <a:pt x="33731" y="53568"/>
                    </a:cubicBezTo>
                    <a:cubicBezTo>
                      <a:pt x="33590" y="53572"/>
                      <a:pt x="33456" y="53574"/>
                      <a:pt x="33329" y="53574"/>
                    </a:cubicBezTo>
                    <a:cubicBezTo>
                      <a:pt x="31461" y="53574"/>
                      <a:pt x="31079" y="53047"/>
                      <a:pt x="30697" y="50871"/>
                    </a:cubicBezTo>
                    <a:cubicBezTo>
                      <a:pt x="30590" y="50179"/>
                      <a:pt x="30005" y="49575"/>
                      <a:pt x="29650" y="48972"/>
                    </a:cubicBezTo>
                    <a:lnTo>
                      <a:pt x="26030" y="49628"/>
                    </a:lnTo>
                    <a:lnTo>
                      <a:pt x="26030" y="49628"/>
                    </a:lnTo>
                    <a:lnTo>
                      <a:pt x="26385" y="45406"/>
                    </a:lnTo>
                    <a:lnTo>
                      <a:pt x="24167" y="45956"/>
                    </a:lnTo>
                    <a:cubicBezTo>
                      <a:pt x="23812" y="46931"/>
                      <a:pt x="24007" y="48085"/>
                      <a:pt x="22553" y="48564"/>
                    </a:cubicBezTo>
                    <a:cubicBezTo>
                      <a:pt x="22259" y="48659"/>
                      <a:pt x="21992" y="48700"/>
                      <a:pt x="21745" y="48700"/>
                    </a:cubicBezTo>
                    <a:cubicBezTo>
                      <a:pt x="20706" y="48700"/>
                      <a:pt x="20016" y="47976"/>
                      <a:pt x="19199" y="47517"/>
                    </a:cubicBezTo>
                    <a:lnTo>
                      <a:pt x="17851" y="42123"/>
                    </a:lnTo>
                    <a:cubicBezTo>
                      <a:pt x="19459" y="40109"/>
                      <a:pt x="19754" y="39740"/>
                      <a:pt x="21393" y="39740"/>
                    </a:cubicBezTo>
                    <a:cubicBezTo>
                      <a:pt x="21761" y="39740"/>
                      <a:pt x="22197" y="39758"/>
                      <a:pt x="22730" y="39781"/>
                    </a:cubicBezTo>
                    <a:lnTo>
                      <a:pt x="22890" y="38237"/>
                    </a:lnTo>
                    <a:lnTo>
                      <a:pt x="27042" y="38113"/>
                    </a:lnTo>
                    <a:lnTo>
                      <a:pt x="30324" y="41786"/>
                    </a:lnTo>
                    <a:cubicBezTo>
                      <a:pt x="30679" y="39550"/>
                      <a:pt x="29064" y="38290"/>
                      <a:pt x="28532" y="36374"/>
                    </a:cubicBezTo>
                    <a:cubicBezTo>
                      <a:pt x="29366" y="35363"/>
                      <a:pt x="30324" y="34280"/>
                      <a:pt x="31229" y="33163"/>
                    </a:cubicBezTo>
                    <a:cubicBezTo>
                      <a:pt x="32045" y="32133"/>
                      <a:pt x="31974" y="31885"/>
                      <a:pt x="30644" y="30359"/>
                    </a:cubicBezTo>
                    <a:cubicBezTo>
                      <a:pt x="31105" y="29916"/>
                      <a:pt x="31886" y="29490"/>
                      <a:pt x="31957" y="28993"/>
                    </a:cubicBezTo>
                    <a:cubicBezTo>
                      <a:pt x="32152" y="27378"/>
                      <a:pt x="33411" y="26757"/>
                      <a:pt x="34441" y="25906"/>
                    </a:cubicBezTo>
                    <a:lnTo>
                      <a:pt x="34245" y="24273"/>
                    </a:lnTo>
                    <a:lnTo>
                      <a:pt x="36588" y="22996"/>
                    </a:lnTo>
                    <a:lnTo>
                      <a:pt x="37120" y="24096"/>
                    </a:lnTo>
                    <a:lnTo>
                      <a:pt x="40438" y="20849"/>
                    </a:lnTo>
                    <a:lnTo>
                      <a:pt x="40048" y="20387"/>
                    </a:lnTo>
                    <a:lnTo>
                      <a:pt x="38184" y="21700"/>
                    </a:lnTo>
                    <a:lnTo>
                      <a:pt x="36410" y="20547"/>
                    </a:lnTo>
                    <a:cubicBezTo>
                      <a:pt x="37315" y="19429"/>
                      <a:pt x="38309" y="18631"/>
                      <a:pt x="38752" y="17584"/>
                    </a:cubicBezTo>
                    <a:cubicBezTo>
                      <a:pt x="39285" y="16377"/>
                      <a:pt x="40686" y="16271"/>
                      <a:pt x="41378" y="15295"/>
                    </a:cubicBezTo>
                    <a:cubicBezTo>
                      <a:pt x="40314" y="14177"/>
                      <a:pt x="39285" y="13663"/>
                      <a:pt x="37989" y="13521"/>
                    </a:cubicBezTo>
                    <a:cubicBezTo>
                      <a:pt x="37031" y="13467"/>
                      <a:pt x="36162" y="12971"/>
                      <a:pt x="35647" y="12154"/>
                    </a:cubicBezTo>
                    <a:cubicBezTo>
                      <a:pt x="35257" y="11622"/>
                      <a:pt x="34813" y="11161"/>
                      <a:pt x="34281" y="10770"/>
                    </a:cubicBezTo>
                    <a:cubicBezTo>
                      <a:pt x="34068" y="10593"/>
                      <a:pt x="33678" y="10628"/>
                      <a:pt x="33323" y="10557"/>
                    </a:cubicBezTo>
                    <a:lnTo>
                      <a:pt x="32773" y="12509"/>
                    </a:lnTo>
                    <a:cubicBezTo>
                      <a:pt x="31022" y="12013"/>
                      <a:pt x="29978" y="9739"/>
                      <a:pt x="28235" y="9739"/>
                    </a:cubicBezTo>
                    <a:cubicBezTo>
                      <a:pt x="27735" y="9739"/>
                      <a:pt x="27176" y="9927"/>
                      <a:pt x="26527" y="10398"/>
                    </a:cubicBezTo>
                    <a:cubicBezTo>
                      <a:pt x="26793" y="11711"/>
                      <a:pt x="25942" y="13290"/>
                      <a:pt x="27343" y="14479"/>
                    </a:cubicBezTo>
                    <a:cubicBezTo>
                      <a:pt x="27538" y="14638"/>
                      <a:pt x="27609" y="15295"/>
                      <a:pt x="27485" y="15419"/>
                    </a:cubicBezTo>
                    <a:cubicBezTo>
                      <a:pt x="26154" y="16590"/>
                      <a:pt x="27095" y="18169"/>
                      <a:pt x="26935" y="19447"/>
                    </a:cubicBezTo>
                    <a:cubicBezTo>
                      <a:pt x="26757" y="19471"/>
                      <a:pt x="26594" y="19483"/>
                      <a:pt x="26444" y="19483"/>
                    </a:cubicBezTo>
                    <a:cubicBezTo>
                      <a:pt x="24534" y="19483"/>
                      <a:pt x="24803" y="17604"/>
                      <a:pt x="24309" y="16732"/>
                    </a:cubicBezTo>
                    <a:cubicBezTo>
                      <a:pt x="23538" y="16756"/>
                      <a:pt x="22881" y="16829"/>
                      <a:pt x="22272" y="16829"/>
                    </a:cubicBezTo>
                    <a:cubicBezTo>
                      <a:pt x="21985" y="16829"/>
                      <a:pt x="21708" y="16813"/>
                      <a:pt x="21435" y="16768"/>
                    </a:cubicBezTo>
                    <a:cubicBezTo>
                      <a:pt x="20583" y="16626"/>
                      <a:pt x="19767" y="16235"/>
                      <a:pt x="18968" y="15880"/>
                    </a:cubicBezTo>
                    <a:cubicBezTo>
                      <a:pt x="18099" y="15508"/>
                      <a:pt x="17904" y="14745"/>
                      <a:pt x="18117" y="13929"/>
                    </a:cubicBezTo>
                    <a:cubicBezTo>
                      <a:pt x="18489" y="12562"/>
                      <a:pt x="19820" y="11799"/>
                      <a:pt x="20317" y="10433"/>
                    </a:cubicBezTo>
                    <a:cubicBezTo>
                      <a:pt x="20420" y="10159"/>
                      <a:pt x="20643" y="10069"/>
                      <a:pt x="20926" y="10069"/>
                    </a:cubicBezTo>
                    <a:cubicBezTo>
                      <a:pt x="21466" y="10069"/>
                      <a:pt x="22224" y="10398"/>
                      <a:pt x="22783" y="10398"/>
                    </a:cubicBezTo>
                    <a:cubicBezTo>
                      <a:pt x="23422" y="10398"/>
                      <a:pt x="24078" y="10114"/>
                      <a:pt x="25445" y="9777"/>
                    </a:cubicBezTo>
                    <a:lnTo>
                      <a:pt x="22925" y="8836"/>
                    </a:lnTo>
                    <a:cubicBezTo>
                      <a:pt x="23351" y="8002"/>
                      <a:pt x="23759" y="7435"/>
                      <a:pt x="23972" y="6796"/>
                    </a:cubicBezTo>
                    <a:cubicBezTo>
                      <a:pt x="24489" y="5333"/>
                      <a:pt x="24808" y="4715"/>
                      <a:pt x="25467" y="4715"/>
                    </a:cubicBezTo>
                    <a:cubicBezTo>
                      <a:pt x="25870" y="4715"/>
                      <a:pt x="26401" y="4947"/>
                      <a:pt x="27184" y="5359"/>
                    </a:cubicBezTo>
                    <a:cubicBezTo>
                      <a:pt x="27485" y="5518"/>
                      <a:pt x="27787" y="5713"/>
                      <a:pt x="28177" y="5944"/>
                    </a:cubicBezTo>
                    <a:lnTo>
                      <a:pt x="26012" y="8694"/>
                    </a:lnTo>
                    <a:cubicBezTo>
                      <a:pt x="26754" y="8600"/>
                      <a:pt x="27262" y="8535"/>
                      <a:pt x="27696" y="8535"/>
                    </a:cubicBezTo>
                    <a:cubicBezTo>
                      <a:pt x="28642" y="8535"/>
                      <a:pt x="29231" y="8844"/>
                      <a:pt x="31105" y="9830"/>
                    </a:cubicBezTo>
                    <a:lnTo>
                      <a:pt x="32844" y="8304"/>
                    </a:lnTo>
                    <a:lnTo>
                      <a:pt x="31886" y="7346"/>
                    </a:lnTo>
                    <a:lnTo>
                      <a:pt x="32861" y="5341"/>
                    </a:lnTo>
                    <a:lnTo>
                      <a:pt x="25232" y="2005"/>
                    </a:lnTo>
                    <a:lnTo>
                      <a:pt x="21577" y="2733"/>
                    </a:lnTo>
                    <a:lnTo>
                      <a:pt x="21452" y="2218"/>
                    </a:lnTo>
                    <a:lnTo>
                      <a:pt x="24540" y="1437"/>
                    </a:lnTo>
                    <a:lnTo>
                      <a:pt x="25072" y="0"/>
                    </a:ln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Google Shape;4318;p67">
                <a:extLst>
                  <a:ext uri="{FF2B5EF4-FFF2-40B4-BE49-F238E27FC236}">
                    <a16:creationId xmlns:a16="http://schemas.microsoft.com/office/drawing/2014/main" id="{4F6FBFD1-1A27-44C8-5488-81B0AA2CA6FA}"/>
                  </a:ext>
                </a:extLst>
              </p:cNvPr>
              <p:cNvSpPr/>
              <p:nvPr/>
            </p:nvSpPr>
            <p:spPr>
              <a:xfrm>
                <a:off x="6913100" y="3367694"/>
                <a:ext cx="190537" cy="212659"/>
              </a:xfrm>
              <a:custGeom>
                <a:avLst/>
                <a:gdLst/>
                <a:ahLst/>
                <a:cxnLst/>
                <a:rect l="l" t="t" r="r" b="b"/>
                <a:pathLst>
                  <a:path w="33022" h="36872" extrusionOk="0">
                    <a:moveTo>
                      <a:pt x="11233" y="0"/>
                    </a:moveTo>
                    <a:cubicBezTo>
                      <a:pt x="10639" y="505"/>
                      <a:pt x="10418" y="1084"/>
                      <a:pt x="9687" y="1084"/>
                    </a:cubicBezTo>
                    <a:cubicBezTo>
                      <a:pt x="9544" y="1084"/>
                      <a:pt x="9381" y="1061"/>
                      <a:pt x="9192" y="1012"/>
                    </a:cubicBezTo>
                    <a:cubicBezTo>
                      <a:pt x="8542" y="845"/>
                      <a:pt x="7805" y="576"/>
                      <a:pt x="7089" y="576"/>
                    </a:cubicBezTo>
                    <a:cubicBezTo>
                      <a:pt x="6437" y="576"/>
                      <a:pt x="5804" y="799"/>
                      <a:pt x="5271" y="1526"/>
                    </a:cubicBezTo>
                    <a:lnTo>
                      <a:pt x="4632" y="231"/>
                    </a:lnTo>
                    <a:cubicBezTo>
                      <a:pt x="3940" y="1030"/>
                      <a:pt x="3780" y="2165"/>
                      <a:pt x="2591" y="2325"/>
                    </a:cubicBezTo>
                    <a:cubicBezTo>
                      <a:pt x="1208" y="2502"/>
                      <a:pt x="2538" y="4649"/>
                      <a:pt x="959" y="4844"/>
                    </a:cubicBezTo>
                    <a:lnTo>
                      <a:pt x="2006" y="8961"/>
                    </a:lnTo>
                    <a:lnTo>
                      <a:pt x="1" y="12190"/>
                    </a:lnTo>
                    <a:cubicBezTo>
                      <a:pt x="1190" y="12935"/>
                      <a:pt x="143" y="14302"/>
                      <a:pt x="640" y="15153"/>
                    </a:cubicBezTo>
                    <a:cubicBezTo>
                      <a:pt x="1882" y="15987"/>
                      <a:pt x="3071" y="16697"/>
                      <a:pt x="4135" y="17531"/>
                    </a:cubicBezTo>
                    <a:cubicBezTo>
                      <a:pt x="5058" y="18276"/>
                      <a:pt x="5732" y="19359"/>
                      <a:pt x="6726" y="19980"/>
                    </a:cubicBezTo>
                    <a:cubicBezTo>
                      <a:pt x="7808" y="20654"/>
                      <a:pt x="9121" y="20973"/>
                      <a:pt x="10044" y="21364"/>
                    </a:cubicBezTo>
                    <a:cubicBezTo>
                      <a:pt x="11250" y="25161"/>
                      <a:pt x="11587" y="28638"/>
                      <a:pt x="10878" y="32152"/>
                    </a:cubicBezTo>
                    <a:cubicBezTo>
                      <a:pt x="11091" y="32506"/>
                      <a:pt x="11623" y="32968"/>
                      <a:pt x="11605" y="33394"/>
                    </a:cubicBezTo>
                    <a:cubicBezTo>
                      <a:pt x="11552" y="34405"/>
                      <a:pt x="11605" y="35416"/>
                      <a:pt x="11783" y="36428"/>
                    </a:cubicBezTo>
                    <a:cubicBezTo>
                      <a:pt x="11800" y="36587"/>
                      <a:pt x="11836" y="36729"/>
                      <a:pt x="11871" y="36871"/>
                    </a:cubicBezTo>
                    <a:cubicBezTo>
                      <a:pt x="12634" y="36712"/>
                      <a:pt x="13379" y="36552"/>
                      <a:pt x="14125" y="36357"/>
                    </a:cubicBezTo>
                    <a:lnTo>
                      <a:pt x="14568" y="36233"/>
                    </a:lnTo>
                    <a:cubicBezTo>
                      <a:pt x="15172" y="34139"/>
                      <a:pt x="15828" y="32045"/>
                      <a:pt x="17798" y="30785"/>
                    </a:cubicBezTo>
                    <a:cubicBezTo>
                      <a:pt x="18543" y="30324"/>
                      <a:pt x="18951" y="29845"/>
                      <a:pt x="19235" y="29117"/>
                    </a:cubicBezTo>
                    <a:cubicBezTo>
                      <a:pt x="19377" y="28763"/>
                      <a:pt x="19465" y="28230"/>
                      <a:pt x="19732" y="28124"/>
                    </a:cubicBezTo>
                    <a:cubicBezTo>
                      <a:pt x="22233" y="27059"/>
                      <a:pt x="23334" y="24930"/>
                      <a:pt x="24008" y="22535"/>
                    </a:cubicBezTo>
                    <a:cubicBezTo>
                      <a:pt x="24345" y="21346"/>
                      <a:pt x="25232" y="20423"/>
                      <a:pt x="26403" y="20051"/>
                    </a:cubicBezTo>
                    <a:cubicBezTo>
                      <a:pt x="28550" y="19447"/>
                      <a:pt x="29065" y="17904"/>
                      <a:pt x="29615" y="16147"/>
                    </a:cubicBezTo>
                    <a:cubicBezTo>
                      <a:pt x="30449" y="13503"/>
                      <a:pt x="30999" y="10735"/>
                      <a:pt x="32844" y="8517"/>
                    </a:cubicBezTo>
                    <a:cubicBezTo>
                      <a:pt x="32933" y="8429"/>
                      <a:pt x="32986" y="8340"/>
                      <a:pt x="33021" y="8216"/>
                    </a:cubicBezTo>
                    <a:cubicBezTo>
                      <a:pt x="33021" y="7683"/>
                      <a:pt x="33021" y="7133"/>
                      <a:pt x="33021" y="6424"/>
                    </a:cubicBezTo>
                    <a:cubicBezTo>
                      <a:pt x="32898" y="6449"/>
                      <a:pt x="32778" y="6461"/>
                      <a:pt x="32662" y="6461"/>
                    </a:cubicBezTo>
                    <a:cubicBezTo>
                      <a:pt x="31610" y="6461"/>
                      <a:pt x="30838" y="5512"/>
                      <a:pt x="29835" y="5512"/>
                    </a:cubicBezTo>
                    <a:cubicBezTo>
                      <a:pt x="29647" y="5512"/>
                      <a:pt x="29450" y="5546"/>
                      <a:pt x="29242" y="5625"/>
                    </a:cubicBezTo>
                    <a:cubicBezTo>
                      <a:pt x="28763" y="5810"/>
                      <a:pt x="28295" y="5881"/>
                      <a:pt x="27833" y="5881"/>
                    </a:cubicBezTo>
                    <a:cubicBezTo>
                      <a:pt x="27010" y="5881"/>
                      <a:pt x="26203" y="5659"/>
                      <a:pt x="25374" y="5465"/>
                    </a:cubicBezTo>
                    <a:cubicBezTo>
                      <a:pt x="25322" y="5454"/>
                      <a:pt x="25270" y="5449"/>
                      <a:pt x="25215" y="5449"/>
                    </a:cubicBezTo>
                    <a:cubicBezTo>
                      <a:pt x="24767" y="5449"/>
                      <a:pt x="24231" y="5812"/>
                      <a:pt x="23582" y="6033"/>
                    </a:cubicBezTo>
                    <a:lnTo>
                      <a:pt x="20637" y="2112"/>
                    </a:lnTo>
                    <a:lnTo>
                      <a:pt x="16467" y="2201"/>
                    </a:lnTo>
                    <a:lnTo>
                      <a:pt x="11233" y="0"/>
                    </a:ln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Google Shape;4319;p67">
                <a:extLst>
                  <a:ext uri="{FF2B5EF4-FFF2-40B4-BE49-F238E27FC236}">
                    <a16:creationId xmlns:a16="http://schemas.microsoft.com/office/drawing/2014/main" id="{53D69C98-6C0E-383F-BF50-E4FE691F729A}"/>
                  </a:ext>
                </a:extLst>
              </p:cNvPr>
              <p:cNvSpPr/>
              <p:nvPr/>
            </p:nvSpPr>
            <p:spPr>
              <a:xfrm>
                <a:off x="7135734" y="3186037"/>
                <a:ext cx="58058" cy="152383"/>
              </a:xfrm>
              <a:custGeom>
                <a:avLst/>
                <a:gdLst/>
                <a:ahLst/>
                <a:cxnLst/>
                <a:rect l="l" t="t" r="r" b="b"/>
                <a:pathLst>
                  <a:path w="10062" h="26421" extrusionOk="0">
                    <a:moveTo>
                      <a:pt x="2520" y="1"/>
                    </a:moveTo>
                    <a:lnTo>
                      <a:pt x="2254" y="19"/>
                    </a:lnTo>
                    <a:cubicBezTo>
                      <a:pt x="2077" y="515"/>
                      <a:pt x="2041" y="1474"/>
                      <a:pt x="1545" y="1864"/>
                    </a:cubicBezTo>
                    <a:cubicBezTo>
                      <a:pt x="107" y="3035"/>
                      <a:pt x="214" y="4401"/>
                      <a:pt x="586" y="5927"/>
                    </a:cubicBezTo>
                    <a:cubicBezTo>
                      <a:pt x="746" y="6566"/>
                      <a:pt x="1012" y="7311"/>
                      <a:pt x="835" y="7897"/>
                    </a:cubicBezTo>
                    <a:cubicBezTo>
                      <a:pt x="1" y="10523"/>
                      <a:pt x="799" y="13202"/>
                      <a:pt x="72" y="15917"/>
                    </a:cubicBezTo>
                    <a:lnTo>
                      <a:pt x="1686" y="15846"/>
                    </a:lnTo>
                    <a:cubicBezTo>
                      <a:pt x="1811" y="17177"/>
                      <a:pt x="2698" y="18241"/>
                      <a:pt x="1970" y="19590"/>
                    </a:cubicBezTo>
                    <a:cubicBezTo>
                      <a:pt x="1740" y="20051"/>
                      <a:pt x="2024" y="21293"/>
                      <a:pt x="2414" y="21506"/>
                    </a:cubicBezTo>
                    <a:cubicBezTo>
                      <a:pt x="4596" y="22642"/>
                      <a:pt x="4632" y="25587"/>
                      <a:pt x="6885" y="26421"/>
                    </a:cubicBezTo>
                    <a:lnTo>
                      <a:pt x="10061" y="24079"/>
                    </a:lnTo>
                    <a:cubicBezTo>
                      <a:pt x="9973" y="15491"/>
                      <a:pt x="7364" y="7098"/>
                      <a:pt x="2520"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Google Shape;4320;p67">
                <a:extLst>
                  <a:ext uri="{FF2B5EF4-FFF2-40B4-BE49-F238E27FC236}">
                    <a16:creationId xmlns:a16="http://schemas.microsoft.com/office/drawing/2014/main" id="{EDFE4F39-10C4-B026-8201-0F0EB127097A}"/>
                  </a:ext>
                </a:extLst>
              </p:cNvPr>
              <p:cNvSpPr/>
              <p:nvPr/>
            </p:nvSpPr>
            <p:spPr>
              <a:xfrm>
                <a:off x="6870416" y="3332822"/>
                <a:ext cx="47510" cy="11685"/>
              </a:xfrm>
              <a:custGeom>
                <a:avLst/>
                <a:gdLst/>
                <a:ahLst/>
                <a:cxnLst/>
                <a:rect l="l" t="t" r="r" b="b"/>
                <a:pathLst>
                  <a:path w="8234" h="2026" extrusionOk="0">
                    <a:moveTo>
                      <a:pt x="3405" y="1"/>
                    </a:moveTo>
                    <a:cubicBezTo>
                      <a:pt x="2255" y="1"/>
                      <a:pt x="1201" y="655"/>
                      <a:pt x="1" y="919"/>
                    </a:cubicBezTo>
                    <a:cubicBezTo>
                      <a:pt x="371" y="1711"/>
                      <a:pt x="675" y="1974"/>
                      <a:pt x="943" y="1974"/>
                    </a:cubicBezTo>
                    <a:cubicBezTo>
                      <a:pt x="1419" y="1974"/>
                      <a:pt x="1781" y="1142"/>
                      <a:pt x="2201" y="972"/>
                    </a:cubicBezTo>
                    <a:cubicBezTo>
                      <a:pt x="2266" y="967"/>
                      <a:pt x="2330" y="964"/>
                      <a:pt x="2394" y="964"/>
                    </a:cubicBezTo>
                    <a:cubicBezTo>
                      <a:pt x="3717" y="964"/>
                      <a:pt x="4976" y="2025"/>
                      <a:pt x="6356" y="2025"/>
                    </a:cubicBezTo>
                    <a:cubicBezTo>
                      <a:pt x="6954" y="2025"/>
                      <a:pt x="7575" y="1826"/>
                      <a:pt x="8234" y="1256"/>
                    </a:cubicBezTo>
                    <a:cubicBezTo>
                      <a:pt x="7932" y="936"/>
                      <a:pt x="7684" y="440"/>
                      <a:pt x="7400" y="422"/>
                    </a:cubicBezTo>
                    <a:cubicBezTo>
                      <a:pt x="7374" y="421"/>
                      <a:pt x="7348" y="420"/>
                      <a:pt x="7322" y="420"/>
                    </a:cubicBezTo>
                    <a:cubicBezTo>
                      <a:pt x="6763" y="420"/>
                      <a:pt x="6090" y="679"/>
                      <a:pt x="5591" y="679"/>
                    </a:cubicBezTo>
                    <a:cubicBezTo>
                      <a:pt x="5418" y="679"/>
                      <a:pt x="5266" y="648"/>
                      <a:pt x="5147" y="564"/>
                    </a:cubicBezTo>
                    <a:cubicBezTo>
                      <a:pt x="4527" y="150"/>
                      <a:pt x="3955" y="1"/>
                      <a:pt x="3405"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Google Shape;4321;p67">
                <a:extLst>
                  <a:ext uri="{FF2B5EF4-FFF2-40B4-BE49-F238E27FC236}">
                    <a16:creationId xmlns:a16="http://schemas.microsoft.com/office/drawing/2014/main" id="{8B3B56D7-B602-B77A-3412-8826CF33B26F}"/>
                  </a:ext>
                </a:extLst>
              </p:cNvPr>
              <p:cNvSpPr/>
              <p:nvPr/>
            </p:nvSpPr>
            <p:spPr>
              <a:xfrm>
                <a:off x="6925590" y="3336277"/>
                <a:ext cx="38094" cy="14228"/>
              </a:xfrm>
              <a:custGeom>
                <a:avLst/>
                <a:gdLst/>
                <a:ahLst/>
                <a:cxnLst/>
                <a:rect l="l" t="t" r="r" b="b"/>
                <a:pathLst>
                  <a:path w="6602" h="2467" extrusionOk="0">
                    <a:moveTo>
                      <a:pt x="6601" y="0"/>
                    </a:moveTo>
                    <a:cubicBezTo>
                      <a:pt x="4188" y="231"/>
                      <a:pt x="2254" y="391"/>
                      <a:pt x="338" y="604"/>
                    </a:cubicBezTo>
                    <a:cubicBezTo>
                      <a:pt x="231" y="621"/>
                      <a:pt x="160" y="976"/>
                      <a:pt x="1" y="1384"/>
                    </a:cubicBezTo>
                    <a:lnTo>
                      <a:pt x="1438" y="2467"/>
                    </a:lnTo>
                    <a:cubicBezTo>
                      <a:pt x="2573" y="621"/>
                      <a:pt x="4862" y="1491"/>
                      <a:pt x="6601" y="0"/>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Google Shape;4322;p67">
              <a:extLst>
                <a:ext uri="{FF2B5EF4-FFF2-40B4-BE49-F238E27FC236}">
                  <a16:creationId xmlns:a16="http://schemas.microsoft.com/office/drawing/2014/main" id="{A93B37B8-9E32-A79B-49EE-DBCA76565A57}"/>
                </a:ext>
              </a:extLst>
            </p:cNvPr>
            <p:cNvSpPr/>
            <p:nvPr/>
          </p:nvSpPr>
          <p:spPr>
            <a:xfrm>
              <a:off x="6867451" y="3073651"/>
              <a:ext cx="102383" cy="56919"/>
            </a:xfrm>
            <a:custGeom>
              <a:avLst/>
              <a:gdLst/>
              <a:ahLst/>
              <a:cxnLst/>
              <a:rect l="l" t="t" r="r" b="b"/>
              <a:pathLst>
                <a:path w="17744" h="9869" extrusionOk="0">
                  <a:moveTo>
                    <a:pt x="11775" y="1"/>
                  </a:moveTo>
                  <a:cubicBezTo>
                    <a:pt x="7969" y="1"/>
                    <a:pt x="4175" y="474"/>
                    <a:pt x="479" y="1405"/>
                  </a:cubicBezTo>
                  <a:lnTo>
                    <a:pt x="0" y="1530"/>
                  </a:lnTo>
                  <a:cubicBezTo>
                    <a:pt x="266" y="1749"/>
                    <a:pt x="570" y="1886"/>
                    <a:pt x="955" y="1886"/>
                  </a:cubicBezTo>
                  <a:cubicBezTo>
                    <a:pt x="1161" y="1886"/>
                    <a:pt x="1391" y="1847"/>
                    <a:pt x="1651" y="1760"/>
                  </a:cubicBezTo>
                  <a:cubicBezTo>
                    <a:pt x="2029" y="1630"/>
                    <a:pt x="2392" y="1564"/>
                    <a:pt x="2739" y="1564"/>
                  </a:cubicBezTo>
                  <a:cubicBezTo>
                    <a:pt x="3580" y="1564"/>
                    <a:pt x="4337" y="1950"/>
                    <a:pt x="5040" y="2754"/>
                  </a:cubicBezTo>
                  <a:cubicBezTo>
                    <a:pt x="5749" y="3588"/>
                    <a:pt x="7204" y="3428"/>
                    <a:pt x="7967" y="4422"/>
                  </a:cubicBezTo>
                  <a:cubicBezTo>
                    <a:pt x="8017" y="4486"/>
                    <a:pt x="8125" y="4504"/>
                    <a:pt x="8257" y="4504"/>
                  </a:cubicBezTo>
                  <a:cubicBezTo>
                    <a:pt x="8429" y="4504"/>
                    <a:pt x="8642" y="4473"/>
                    <a:pt x="8821" y="4473"/>
                  </a:cubicBezTo>
                  <a:cubicBezTo>
                    <a:pt x="8844" y="4473"/>
                    <a:pt x="8868" y="4474"/>
                    <a:pt x="8890" y="4475"/>
                  </a:cubicBezTo>
                  <a:lnTo>
                    <a:pt x="8233" y="6054"/>
                  </a:lnTo>
                  <a:cubicBezTo>
                    <a:pt x="9475" y="6533"/>
                    <a:pt x="11019" y="6640"/>
                    <a:pt x="11605" y="7420"/>
                  </a:cubicBezTo>
                  <a:cubicBezTo>
                    <a:pt x="13095" y="9479"/>
                    <a:pt x="15065" y="9745"/>
                    <a:pt x="17744" y="9869"/>
                  </a:cubicBezTo>
                  <a:cubicBezTo>
                    <a:pt x="17105" y="8982"/>
                    <a:pt x="16271" y="8325"/>
                    <a:pt x="16342" y="7828"/>
                  </a:cubicBezTo>
                  <a:cubicBezTo>
                    <a:pt x="16502" y="6888"/>
                    <a:pt x="16892" y="6125"/>
                    <a:pt x="15632" y="5717"/>
                  </a:cubicBezTo>
                  <a:lnTo>
                    <a:pt x="16857" y="4706"/>
                  </a:lnTo>
                  <a:lnTo>
                    <a:pt x="16484" y="3215"/>
                  </a:lnTo>
                  <a:cubicBezTo>
                    <a:pt x="16786" y="3073"/>
                    <a:pt x="17123" y="3002"/>
                    <a:pt x="17336" y="2772"/>
                  </a:cubicBezTo>
                  <a:cubicBezTo>
                    <a:pt x="17531" y="2559"/>
                    <a:pt x="17549" y="2222"/>
                    <a:pt x="17744" y="1689"/>
                  </a:cubicBezTo>
                  <a:cubicBezTo>
                    <a:pt x="16928" y="1441"/>
                    <a:pt x="16218" y="1281"/>
                    <a:pt x="15579" y="660"/>
                  </a:cubicBezTo>
                  <a:cubicBezTo>
                    <a:pt x="15384" y="465"/>
                    <a:pt x="15171" y="270"/>
                    <a:pt x="14940" y="110"/>
                  </a:cubicBezTo>
                  <a:cubicBezTo>
                    <a:pt x="13885" y="37"/>
                    <a:pt x="12830" y="1"/>
                    <a:pt x="11775"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Google Shape;4323;p67">
              <a:extLst>
                <a:ext uri="{FF2B5EF4-FFF2-40B4-BE49-F238E27FC236}">
                  <a16:creationId xmlns:a16="http://schemas.microsoft.com/office/drawing/2014/main" id="{210D1B5E-0153-E7FE-73D7-36DF158C711F}"/>
                </a:ext>
              </a:extLst>
            </p:cNvPr>
            <p:cNvSpPr/>
            <p:nvPr/>
          </p:nvSpPr>
          <p:spPr>
            <a:xfrm>
              <a:off x="7069097" y="3119476"/>
              <a:ext cx="78535" cy="76898"/>
            </a:xfrm>
            <a:custGeom>
              <a:avLst/>
              <a:gdLst/>
              <a:ahLst/>
              <a:cxnLst/>
              <a:rect l="l" t="t" r="r" b="b"/>
              <a:pathLst>
                <a:path w="13611" h="13333" extrusionOk="0">
                  <a:moveTo>
                    <a:pt x="1947" y="1"/>
                  </a:moveTo>
                  <a:cubicBezTo>
                    <a:pt x="1321" y="1"/>
                    <a:pt x="678" y="263"/>
                    <a:pt x="1" y="842"/>
                  </a:cubicBezTo>
                  <a:lnTo>
                    <a:pt x="1420" y="2634"/>
                  </a:lnTo>
                  <a:lnTo>
                    <a:pt x="5856" y="2829"/>
                  </a:lnTo>
                  <a:lnTo>
                    <a:pt x="5342" y="5224"/>
                  </a:lnTo>
                  <a:lnTo>
                    <a:pt x="8802" y="7105"/>
                  </a:lnTo>
                  <a:lnTo>
                    <a:pt x="7453" y="8702"/>
                  </a:lnTo>
                  <a:lnTo>
                    <a:pt x="9884" y="12925"/>
                  </a:lnTo>
                  <a:lnTo>
                    <a:pt x="12386" y="13333"/>
                  </a:lnTo>
                  <a:cubicBezTo>
                    <a:pt x="11889" y="12109"/>
                    <a:pt x="13610" y="10813"/>
                    <a:pt x="11694" y="9891"/>
                  </a:cubicBezTo>
                  <a:cubicBezTo>
                    <a:pt x="11605" y="9181"/>
                    <a:pt x="11232" y="8436"/>
                    <a:pt x="11179" y="7726"/>
                  </a:cubicBezTo>
                  <a:cubicBezTo>
                    <a:pt x="8713" y="4852"/>
                    <a:pt x="5892" y="2297"/>
                    <a:pt x="2769" y="150"/>
                  </a:cubicBezTo>
                  <a:cubicBezTo>
                    <a:pt x="2497" y="52"/>
                    <a:pt x="2224" y="1"/>
                    <a:pt x="1947"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Google Shape;4324;p67">
              <a:extLst>
                <a:ext uri="{FF2B5EF4-FFF2-40B4-BE49-F238E27FC236}">
                  <a16:creationId xmlns:a16="http://schemas.microsoft.com/office/drawing/2014/main" id="{B4AC5A33-02D8-627B-8536-BFA98B3EDC66}"/>
                </a:ext>
              </a:extLst>
            </p:cNvPr>
            <p:cNvSpPr/>
            <p:nvPr/>
          </p:nvSpPr>
          <p:spPr>
            <a:xfrm>
              <a:off x="6946266" y="3181844"/>
              <a:ext cx="21095" cy="14742"/>
            </a:xfrm>
            <a:custGeom>
              <a:avLst/>
              <a:gdLst/>
              <a:ahLst/>
              <a:cxnLst/>
              <a:rect l="l" t="t" r="r" b="b"/>
              <a:pathLst>
                <a:path w="3656" h="2556" extrusionOk="0">
                  <a:moveTo>
                    <a:pt x="498" y="0"/>
                  </a:moveTo>
                  <a:cubicBezTo>
                    <a:pt x="444" y="426"/>
                    <a:pt x="373" y="852"/>
                    <a:pt x="302" y="1278"/>
                  </a:cubicBezTo>
                  <a:cubicBezTo>
                    <a:pt x="231" y="1686"/>
                    <a:pt x="107" y="2076"/>
                    <a:pt x="1" y="2555"/>
                  </a:cubicBezTo>
                  <a:lnTo>
                    <a:pt x="3656" y="2467"/>
                  </a:lnTo>
                  <a:lnTo>
                    <a:pt x="3319" y="1100"/>
                  </a:lnTo>
                  <a:lnTo>
                    <a:pt x="498" y="0"/>
                  </a:ln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5" name="TextBox 14">
            <a:extLst>
              <a:ext uri="{FF2B5EF4-FFF2-40B4-BE49-F238E27FC236}">
                <a16:creationId xmlns:a16="http://schemas.microsoft.com/office/drawing/2014/main" id="{95908E9E-1372-84AC-AFCD-CED40542DB9B}"/>
              </a:ext>
            </a:extLst>
          </p:cNvPr>
          <p:cNvSpPr txBox="1"/>
          <p:nvPr/>
        </p:nvSpPr>
        <p:spPr>
          <a:xfrm>
            <a:off x="1484872" y="1949823"/>
            <a:ext cx="3739962" cy="2215991"/>
          </a:xfrm>
          <a:prstGeom prst="rect">
            <a:avLst/>
          </a:prstGeom>
          <a:noFill/>
        </p:spPr>
        <p:txBody>
          <a:bodyPr wrap="square">
            <a:spAutoFit/>
          </a:bodyPr>
          <a:lstStyle/>
          <a:p>
            <a:pPr marL="469900" indent="-342900">
              <a:spcBef>
                <a:spcPts val="600"/>
              </a:spcBef>
              <a:buSzPct val="100000"/>
              <a:buFont typeface="+mj-lt"/>
              <a:buAutoNum type="arabicPeriod"/>
            </a:pPr>
            <a:r>
              <a:rPr lang="en-US" sz="1600" dirty="0">
                <a:latin typeface="Arial" panose="020B0604020202020204" pitchFamily="34" charset="0"/>
                <a:cs typeface="Arial" panose="020B0604020202020204" pitchFamily="34" charset="0"/>
              </a:rPr>
              <a:t>The conduct alleged in the complaint would not constitute sexual harassment even if proved; </a:t>
            </a:r>
          </a:p>
          <a:p>
            <a:pPr marL="469900" indent="-342900">
              <a:spcBef>
                <a:spcPts val="600"/>
              </a:spcBef>
              <a:buSzPct val="100000"/>
              <a:buFont typeface="+mj-lt"/>
              <a:buAutoNum type="arabicPeriod"/>
            </a:pPr>
            <a:r>
              <a:rPr lang="en-US" sz="1600" dirty="0">
                <a:latin typeface="Arial" panose="020B0604020202020204" pitchFamily="34" charset="0"/>
                <a:cs typeface="Arial" panose="020B0604020202020204" pitchFamily="34" charset="0"/>
              </a:rPr>
              <a:t>The conduct did not occur in an education program or activity; or</a:t>
            </a:r>
          </a:p>
          <a:p>
            <a:pPr marL="469900" indent="-342900">
              <a:spcBef>
                <a:spcPts val="600"/>
              </a:spcBef>
              <a:buSzPct val="100000"/>
              <a:buFont typeface="+mj-lt"/>
              <a:buAutoNum type="arabicPeriod"/>
            </a:pPr>
            <a:r>
              <a:rPr lang="en-US" sz="1600" dirty="0">
                <a:latin typeface="Arial" panose="020B0604020202020204" pitchFamily="34" charset="0"/>
                <a:cs typeface="Arial" panose="020B0604020202020204" pitchFamily="34" charset="0"/>
              </a:rPr>
              <a:t>The conduct did not occur against a person in the United States. </a:t>
            </a:r>
          </a:p>
        </p:txBody>
      </p:sp>
      <p:sp>
        <p:nvSpPr>
          <p:cNvPr id="20" name="Google Shape;4346;p67">
            <a:extLst>
              <a:ext uri="{FF2B5EF4-FFF2-40B4-BE49-F238E27FC236}">
                <a16:creationId xmlns:a16="http://schemas.microsoft.com/office/drawing/2014/main" id="{038F395E-4851-DEA1-3A9B-FFDD937DC45D}"/>
              </a:ext>
            </a:extLst>
          </p:cNvPr>
          <p:cNvSpPr/>
          <p:nvPr/>
        </p:nvSpPr>
        <p:spPr>
          <a:xfrm flipH="1">
            <a:off x="5908782" y="2459437"/>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8332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667134"/>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Preliminary Resolution</a:t>
            </a:r>
            <a:endParaRPr sz="3200" dirty="0">
              <a:latin typeface="+mj-lt"/>
            </a:endParaRPr>
          </a:p>
        </p:txBody>
      </p:sp>
      <p:sp>
        <p:nvSpPr>
          <p:cNvPr id="341" name="Google Shape;341;p36"/>
          <p:cNvSpPr txBox="1">
            <a:spLocks noGrp="1"/>
          </p:cNvSpPr>
          <p:nvPr>
            <p:ph type="subTitle" idx="1"/>
          </p:nvPr>
        </p:nvSpPr>
        <p:spPr>
          <a:xfrm>
            <a:off x="997018" y="1109382"/>
            <a:ext cx="7149964" cy="3509683"/>
          </a:xfrm>
          <a:prstGeom prst="rect">
            <a:avLst/>
          </a:prstGeom>
        </p:spPr>
        <p:txBody>
          <a:bodyPr spcFirstLastPara="1" wrap="square" lIns="0" tIns="0" rIns="0" bIns="0" anchor="t" anchorCtr="0">
            <a:noAutofit/>
          </a:bodyPr>
          <a:lstStyle/>
          <a:p>
            <a:pPr marL="0" indent="0" algn="ctr">
              <a:buNone/>
            </a:pPr>
            <a:r>
              <a:rPr lang="en-US" sz="2000" b="1" dirty="0">
                <a:latin typeface="Arial" panose="020B0604020202020204" pitchFamily="34" charset="0"/>
                <a:cs typeface="Arial" panose="020B0604020202020204" pitchFamily="34" charset="0"/>
              </a:rPr>
              <a:t>When is Dismissal of a Formal Complaint Permitted?</a:t>
            </a:r>
          </a:p>
          <a:p>
            <a:pPr marL="0" indent="0" algn="ctr">
              <a:spcAft>
                <a:spcPts val="1200"/>
              </a:spcAft>
              <a:buNone/>
            </a:pPr>
            <a:r>
              <a:rPr lang="en-US" sz="2000" b="1" dirty="0">
                <a:latin typeface="Arial" panose="020B0604020202020204" pitchFamily="34" charset="0"/>
                <a:cs typeface="Arial" panose="020B0604020202020204" pitchFamily="34" charset="0"/>
              </a:rPr>
              <a:t>[34 CFR §106.45(b)(3)(ii)] </a:t>
            </a:r>
          </a:p>
          <a:p>
            <a:pPr marL="469900" indent="-342900">
              <a:spcBef>
                <a:spcPts val="600"/>
              </a:spcBef>
              <a:buSzPct val="100000"/>
              <a:buFont typeface="+mj-lt"/>
              <a:buAutoNum type="arabicPeriod"/>
            </a:pPr>
            <a:r>
              <a:rPr lang="en-US" sz="1800" dirty="0">
                <a:latin typeface="Arial" panose="020B0604020202020204" pitchFamily="34" charset="0"/>
                <a:cs typeface="Arial" panose="020B0604020202020204" pitchFamily="34" charset="0"/>
              </a:rPr>
              <a:t>The Complainant notifies the Coordinator in writing that he/she would like to withdraw the formal complaint or allegations therein;</a:t>
            </a:r>
          </a:p>
          <a:p>
            <a:pPr marL="469900" indent="-342900">
              <a:spcBef>
                <a:spcPts val="600"/>
              </a:spcBef>
              <a:buSzPct val="100000"/>
              <a:buFont typeface="+mj-lt"/>
              <a:buAutoNum type="arabicPeriod"/>
            </a:pPr>
            <a:r>
              <a:rPr lang="en-US" sz="1800" dirty="0">
                <a:latin typeface="Arial" panose="020B0604020202020204" pitchFamily="34" charset="0"/>
                <a:cs typeface="Arial" panose="020B0604020202020204" pitchFamily="34" charset="0"/>
              </a:rPr>
              <a:t>The respondent is no longer enrolled or employed by the District; or</a:t>
            </a:r>
          </a:p>
          <a:p>
            <a:pPr marL="469900" indent="-342900">
              <a:spcBef>
                <a:spcPts val="600"/>
              </a:spcBef>
              <a:buSzPct val="100000"/>
              <a:buFont typeface="+mj-lt"/>
              <a:buAutoNum type="arabicPeriod"/>
            </a:pPr>
            <a:r>
              <a:rPr lang="en-US" sz="1800" dirty="0">
                <a:latin typeface="Arial" panose="020B0604020202020204" pitchFamily="34" charset="0"/>
                <a:cs typeface="Arial" panose="020B0604020202020204" pitchFamily="34" charset="0"/>
              </a:rPr>
              <a:t>Specific circumstances prevent the District from gathering evidence sufficient to reach a determination.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25</a:t>
            </a:r>
          </a:p>
        </p:txBody>
      </p:sp>
      <p:grpSp>
        <p:nvGrpSpPr>
          <p:cNvPr id="2" name="Google Shape;7040;p74">
            <a:extLst>
              <a:ext uri="{FF2B5EF4-FFF2-40B4-BE49-F238E27FC236}">
                <a16:creationId xmlns:a16="http://schemas.microsoft.com/office/drawing/2014/main" id="{96A7552A-0FCF-0113-6A89-666866C521D9}"/>
              </a:ext>
            </a:extLst>
          </p:cNvPr>
          <p:cNvGrpSpPr/>
          <p:nvPr/>
        </p:nvGrpSpPr>
        <p:grpSpPr>
          <a:xfrm>
            <a:off x="6996772" y="3380792"/>
            <a:ext cx="1225902" cy="1238273"/>
            <a:chOff x="4629125" y="3235150"/>
            <a:chExt cx="295375" cy="294600"/>
          </a:xfrm>
          <a:solidFill>
            <a:schemeClr val="accent1">
              <a:lumMod val="75000"/>
            </a:schemeClr>
          </a:solidFill>
        </p:grpSpPr>
        <p:sp>
          <p:nvSpPr>
            <p:cNvPr id="4" name="Google Shape;7041;p74">
              <a:extLst>
                <a:ext uri="{FF2B5EF4-FFF2-40B4-BE49-F238E27FC236}">
                  <a16:creationId xmlns:a16="http://schemas.microsoft.com/office/drawing/2014/main" id="{19F59730-839E-D9B6-3890-C95FFD8DA515}"/>
                </a:ext>
              </a:extLst>
            </p:cNvPr>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7042;p74">
              <a:extLst>
                <a:ext uri="{FF2B5EF4-FFF2-40B4-BE49-F238E27FC236}">
                  <a16:creationId xmlns:a16="http://schemas.microsoft.com/office/drawing/2014/main" id="{CE5FC790-C6AD-3634-E8C1-D0F025FA9118}"/>
                </a:ext>
              </a:extLst>
            </p:cNvPr>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7043;p74">
              <a:extLst>
                <a:ext uri="{FF2B5EF4-FFF2-40B4-BE49-F238E27FC236}">
                  <a16:creationId xmlns:a16="http://schemas.microsoft.com/office/drawing/2014/main" id="{620F89DC-FFF7-A5BF-09FF-B860602DC572}"/>
                </a:ext>
              </a:extLst>
            </p:cNvPr>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044;p74">
              <a:extLst>
                <a:ext uri="{FF2B5EF4-FFF2-40B4-BE49-F238E27FC236}">
                  <a16:creationId xmlns:a16="http://schemas.microsoft.com/office/drawing/2014/main" id="{8770765D-17E8-503C-2556-5B01F3F6C3ED}"/>
                </a:ext>
              </a:extLst>
            </p:cNvPr>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7045;p74">
              <a:extLst>
                <a:ext uri="{FF2B5EF4-FFF2-40B4-BE49-F238E27FC236}">
                  <a16:creationId xmlns:a16="http://schemas.microsoft.com/office/drawing/2014/main" id="{6BF539A6-2B35-D51B-422B-1C15B66CCC64}"/>
                </a:ext>
              </a:extLst>
            </p:cNvPr>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328219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637167" y="268942"/>
            <a:ext cx="7869666" cy="97104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Notice of Sexual Harassment Allegations</a:t>
            </a:r>
            <a:endParaRPr sz="3200" dirty="0">
              <a:latin typeface="+mj-lt"/>
            </a:endParaRPr>
          </a:p>
        </p:txBody>
      </p:sp>
      <p:sp>
        <p:nvSpPr>
          <p:cNvPr id="341" name="Google Shape;341;p36"/>
          <p:cNvSpPr txBox="1">
            <a:spLocks noGrp="1"/>
          </p:cNvSpPr>
          <p:nvPr>
            <p:ph type="subTitle" idx="1"/>
          </p:nvPr>
        </p:nvSpPr>
        <p:spPr>
          <a:xfrm>
            <a:off x="702609" y="1330036"/>
            <a:ext cx="7738782" cy="3527250"/>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Per 34 CFR §106.45(b)(2)(</a:t>
            </a:r>
            <a:r>
              <a:rPr lang="en-US" sz="2000" b="1" dirty="0" err="1">
                <a:latin typeface="Arial" panose="020B0604020202020204" pitchFamily="34" charset="0"/>
                <a:cs typeface="Arial" panose="020B0604020202020204" pitchFamily="34" charset="0"/>
              </a:rPr>
              <a:t>i</a:t>
            </a:r>
            <a:r>
              <a:rPr lang="en-US" sz="2000" b="1" dirty="0">
                <a:latin typeface="Arial" panose="020B0604020202020204" pitchFamily="34" charset="0"/>
                <a:cs typeface="Arial" panose="020B0604020202020204" pitchFamily="34" charset="0"/>
              </a:rPr>
              <a:t>), the Coordinator/District must provide written notice to the parties of:</a:t>
            </a:r>
          </a:p>
          <a:p>
            <a:pPr marL="469900" indent="-342900">
              <a:spcBef>
                <a:spcPts val="600"/>
              </a:spcBef>
              <a:buSzPct val="100000"/>
              <a:buFont typeface="+mj-lt"/>
              <a:buAutoNum type="arabicPeriod"/>
            </a:pPr>
            <a:r>
              <a:rPr lang="en-US" dirty="0">
                <a:latin typeface="Arial" panose="020B0604020202020204" pitchFamily="34" charset="0"/>
                <a:cs typeface="Arial" panose="020B0604020202020204" pitchFamily="34" charset="0"/>
              </a:rPr>
              <a:t>The District’s grievance process, including any informal resolution process; </a:t>
            </a:r>
          </a:p>
          <a:p>
            <a:pPr marL="469900" indent="-342900">
              <a:spcBef>
                <a:spcPts val="600"/>
              </a:spcBef>
              <a:buSzPct val="100000"/>
              <a:buFont typeface="+mj-lt"/>
              <a:buAutoNum type="arabicPeriod"/>
            </a:pPr>
            <a:r>
              <a:rPr lang="en-US" dirty="0">
                <a:latin typeface="Arial" panose="020B0604020202020204" pitchFamily="34" charset="0"/>
                <a:cs typeface="Arial" panose="020B0604020202020204" pitchFamily="34" charset="0"/>
              </a:rPr>
              <a:t>The allegations of sexual harassment, including: </a:t>
            </a:r>
          </a:p>
          <a:p>
            <a:pPr marL="927100" lvl="1" indent="-342900">
              <a:spcBef>
                <a:spcPts val="600"/>
              </a:spcBef>
              <a:buSzPct val="100000"/>
              <a:buFont typeface="+mj-lt"/>
              <a:buAutoNum type="alphaLcParenR"/>
            </a:pPr>
            <a:r>
              <a:rPr lang="en-US" dirty="0">
                <a:latin typeface="Arial" panose="020B0604020202020204" pitchFamily="34" charset="0"/>
                <a:cs typeface="Arial" panose="020B0604020202020204" pitchFamily="34" charset="0"/>
              </a:rPr>
              <a:t>sufficient details and with sufficient time to prepare a response; </a:t>
            </a:r>
          </a:p>
          <a:p>
            <a:pPr marL="927100" lvl="1" indent="-342900">
              <a:spcBef>
                <a:spcPts val="600"/>
              </a:spcBef>
              <a:buSzPct val="100000"/>
              <a:buFont typeface="+mj-lt"/>
              <a:buAutoNum type="alphaLcParenR"/>
            </a:pPr>
            <a:r>
              <a:rPr lang="en-US" dirty="0">
                <a:latin typeface="Arial" panose="020B0604020202020204" pitchFamily="34" charset="0"/>
                <a:cs typeface="Arial" panose="020B0604020202020204" pitchFamily="34" charset="0"/>
              </a:rPr>
              <a:t>a statement that respondent is presumed not responsible and that responsibility is determined at the conclusion of the grievance process;</a:t>
            </a:r>
          </a:p>
          <a:p>
            <a:pPr marL="469900" indent="-342900">
              <a:spcBef>
                <a:spcPts val="600"/>
              </a:spcBef>
              <a:buSzPct val="100000"/>
              <a:buFont typeface="+mj-lt"/>
              <a:buAutoNum type="arabicPeriod"/>
            </a:pPr>
            <a:r>
              <a:rPr lang="en-US" dirty="0">
                <a:latin typeface="Arial" panose="020B0604020202020204" pitchFamily="34" charset="0"/>
                <a:cs typeface="Arial" panose="020B0604020202020204" pitchFamily="34" charset="0"/>
              </a:rPr>
              <a:t>The parties’ right to have advisor (including an attorney) inspect and review the evidence; and </a:t>
            </a:r>
          </a:p>
          <a:p>
            <a:pPr marL="469900" indent="-342900">
              <a:spcBef>
                <a:spcPts val="600"/>
              </a:spcBef>
              <a:buSzPct val="100000"/>
              <a:buFont typeface="+mj-lt"/>
              <a:buAutoNum type="arabicPeriod"/>
            </a:pPr>
            <a:r>
              <a:rPr lang="en-US" dirty="0">
                <a:latin typeface="Arial" panose="020B0604020202020204" pitchFamily="34" charset="0"/>
                <a:cs typeface="Arial" panose="020B0604020202020204" pitchFamily="34" charset="0"/>
              </a:rPr>
              <a:t>Any provisions in the District’s code of conduct that prohibits knowingly making false statements during the process.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26</a:t>
            </a:r>
          </a:p>
        </p:txBody>
      </p:sp>
    </p:spTree>
    <p:extLst>
      <p:ext uri="{BB962C8B-B14F-4D97-AF65-F5344CB8AC3E}">
        <p14:creationId xmlns:p14="http://schemas.microsoft.com/office/powerpoint/2010/main" val="2827399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533283" y="268942"/>
            <a:ext cx="8077434" cy="680094"/>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Implementing Supportive Measures</a:t>
            </a:r>
            <a:endParaRPr sz="3200" dirty="0">
              <a:latin typeface="+mj-lt"/>
            </a:endParaRPr>
          </a:p>
        </p:txBody>
      </p:sp>
      <p:sp>
        <p:nvSpPr>
          <p:cNvPr id="341" name="Google Shape;341;p36"/>
          <p:cNvSpPr txBox="1">
            <a:spLocks noGrp="1"/>
          </p:cNvSpPr>
          <p:nvPr>
            <p:ph type="subTitle" idx="1"/>
          </p:nvPr>
        </p:nvSpPr>
        <p:spPr>
          <a:xfrm>
            <a:off x="607810" y="997529"/>
            <a:ext cx="7928381" cy="2736272"/>
          </a:xfrm>
          <a:prstGeom prst="rect">
            <a:avLst/>
          </a:prstGeom>
        </p:spPr>
        <p:txBody>
          <a:bodyPr spcFirstLastPara="1" wrap="square" lIns="0" tIns="0" rIns="0" bIns="0" numCol="1" anchor="t" anchorCtr="0">
            <a:noAutofit/>
          </a:bodyPr>
          <a:lstStyle/>
          <a:p>
            <a:pPr>
              <a:spcBef>
                <a:spcPts val="600"/>
              </a:spcBef>
              <a:buSzPct val="100000"/>
            </a:pPr>
            <a:r>
              <a:rPr lang="en-US" dirty="0">
                <a:latin typeface="Arial" panose="020B0604020202020204" pitchFamily="34" charset="0"/>
                <a:cs typeface="Arial" panose="020B0604020202020204" pitchFamily="34" charset="0"/>
              </a:rPr>
              <a:t>Supportive measures are non-disciplinary, non-punitive individualized services offered as appropriate, as reasonably available, and without fee or charge to the complainant or the respondent (34 CFR §106.30).</a:t>
            </a:r>
          </a:p>
          <a:p>
            <a:pPr>
              <a:spcBef>
                <a:spcPts val="600"/>
              </a:spcBef>
              <a:buSzPct val="100000"/>
            </a:pPr>
            <a:r>
              <a:rPr lang="en-US" dirty="0">
                <a:latin typeface="Arial" panose="020B0604020202020204" pitchFamily="34" charset="0"/>
                <a:cs typeface="Arial" panose="020B0604020202020204" pitchFamily="34" charset="0"/>
              </a:rPr>
              <a:t>Supportive measures are available before or after the filing of a formal complaint or where no formal complaint has been filed.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27</a:t>
            </a:r>
          </a:p>
        </p:txBody>
      </p:sp>
      <p:graphicFrame>
        <p:nvGraphicFramePr>
          <p:cNvPr id="7" name="Diagram 6">
            <a:extLst>
              <a:ext uri="{FF2B5EF4-FFF2-40B4-BE49-F238E27FC236}">
                <a16:creationId xmlns:a16="http://schemas.microsoft.com/office/drawing/2014/main" id="{A036D0C4-5CB7-50B0-9F05-64F8650BE007}"/>
              </a:ext>
            </a:extLst>
          </p:cNvPr>
          <p:cNvGraphicFramePr/>
          <p:nvPr>
            <p:extLst>
              <p:ext uri="{D42A27DB-BD31-4B8C-83A1-F6EECF244321}">
                <p14:modId xmlns:p14="http://schemas.microsoft.com/office/powerpoint/2010/main" val="4072898671"/>
              </p:ext>
            </p:extLst>
          </p:nvPr>
        </p:nvGraphicFramePr>
        <p:xfrm>
          <a:off x="1189760" y="2424544"/>
          <a:ext cx="6764481" cy="2179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1756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95806" y="214745"/>
            <a:ext cx="8152389" cy="588818"/>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Implementing Supportive Measures</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28</a:t>
            </a:r>
          </a:p>
        </p:txBody>
      </p:sp>
      <p:sp>
        <p:nvSpPr>
          <p:cNvPr id="6" name="Google Shape;341;p36">
            <a:extLst>
              <a:ext uri="{FF2B5EF4-FFF2-40B4-BE49-F238E27FC236}">
                <a16:creationId xmlns:a16="http://schemas.microsoft.com/office/drawing/2014/main" id="{5C102EE7-36BC-0182-297B-9921A981AAEA}"/>
              </a:ext>
            </a:extLst>
          </p:cNvPr>
          <p:cNvSpPr txBox="1">
            <a:spLocks noGrp="1"/>
          </p:cNvSpPr>
          <p:nvPr>
            <p:ph type="subTitle" idx="1"/>
          </p:nvPr>
        </p:nvSpPr>
        <p:spPr>
          <a:xfrm>
            <a:off x="702609" y="886691"/>
            <a:ext cx="7738782" cy="810491"/>
          </a:xfrm>
          <a:prstGeom prst="rect">
            <a:avLst/>
          </a:prstGeom>
        </p:spPr>
        <p:txBody>
          <a:bodyPr spcFirstLastPara="1" wrap="square" lIns="0" tIns="0" rIns="0" bIns="0" anchor="t" anchorCtr="0">
            <a:noAutofit/>
          </a:bodyPr>
          <a:lstStyle/>
          <a:p>
            <a:pPr marL="0" indent="0" algn="ctr">
              <a:buNone/>
            </a:pPr>
            <a:r>
              <a:rPr lang="en-US" sz="2000" b="1" dirty="0">
                <a:latin typeface="Arial" panose="020B0604020202020204" pitchFamily="34" charset="0"/>
                <a:cs typeface="Arial" panose="020B0604020202020204" pitchFamily="34" charset="0"/>
              </a:rPr>
              <a:t>Supportive Measures Before a Formal Complaint is Filed</a:t>
            </a:r>
          </a:p>
          <a:p>
            <a:pPr marL="0" indent="0" algn="ctr">
              <a:spcAft>
                <a:spcPts val="1200"/>
              </a:spcAft>
              <a:buNone/>
            </a:pPr>
            <a:r>
              <a:rPr lang="en-US" sz="2000" b="1" dirty="0">
                <a:latin typeface="Arial" panose="020B0604020202020204" pitchFamily="34" charset="0"/>
                <a:cs typeface="Arial" panose="020B0604020202020204" pitchFamily="34" charset="0"/>
              </a:rPr>
              <a:t>[34 CFR §106.44(a)] :</a:t>
            </a:r>
          </a:p>
        </p:txBody>
      </p:sp>
      <p:sp>
        <p:nvSpPr>
          <p:cNvPr id="4" name="TextBox 3">
            <a:extLst>
              <a:ext uri="{FF2B5EF4-FFF2-40B4-BE49-F238E27FC236}">
                <a16:creationId xmlns:a16="http://schemas.microsoft.com/office/drawing/2014/main" id="{226FDE63-5091-253C-13A0-7B519107BEFF}"/>
              </a:ext>
            </a:extLst>
          </p:cNvPr>
          <p:cNvSpPr txBox="1"/>
          <p:nvPr/>
        </p:nvSpPr>
        <p:spPr>
          <a:xfrm>
            <a:off x="1280322" y="4065399"/>
            <a:ext cx="6583357" cy="523220"/>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pPr algn="ctr">
              <a:spcBef>
                <a:spcPts val="600"/>
              </a:spcBef>
              <a:buSzPct val="100000"/>
            </a:pP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Even if a formal complaint is filed, the parties are still entitled to have supportive measures during the grievance process/procedures. 34 C.F.R. § 106.45 </a:t>
            </a:r>
          </a:p>
        </p:txBody>
      </p:sp>
      <p:graphicFrame>
        <p:nvGraphicFramePr>
          <p:cNvPr id="7" name="Diagram 6">
            <a:extLst>
              <a:ext uri="{FF2B5EF4-FFF2-40B4-BE49-F238E27FC236}">
                <a16:creationId xmlns:a16="http://schemas.microsoft.com/office/drawing/2014/main" id="{77BAC082-07F2-16D7-8585-89E0ADA578B1}"/>
              </a:ext>
            </a:extLst>
          </p:cNvPr>
          <p:cNvGraphicFramePr/>
          <p:nvPr>
            <p:extLst>
              <p:ext uri="{D42A27DB-BD31-4B8C-83A1-F6EECF244321}">
                <p14:modId xmlns:p14="http://schemas.microsoft.com/office/powerpoint/2010/main" val="995652960"/>
              </p:ext>
            </p:extLst>
          </p:nvPr>
        </p:nvGraphicFramePr>
        <p:xfrm>
          <a:off x="702609" y="1343890"/>
          <a:ext cx="7609103" cy="2757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2005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592165" y="255088"/>
            <a:ext cx="7959670" cy="5761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Implementing Supportive Measures</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29</a:t>
            </a:r>
          </a:p>
        </p:txBody>
      </p:sp>
      <p:sp>
        <p:nvSpPr>
          <p:cNvPr id="6" name="Google Shape;341;p36">
            <a:extLst>
              <a:ext uri="{FF2B5EF4-FFF2-40B4-BE49-F238E27FC236}">
                <a16:creationId xmlns:a16="http://schemas.microsoft.com/office/drawing/2014/main" id="{5C102EE7-36BC-0182-297B-9921A981AAEA}"/>
              </a:ext>
            </a:extLst>
          </p:cNvPr>
          <p:cNvSpPr txBox="1">
            <a:spLocks noGrp="1"/>
          </p:cNvSpPr>
          <p:nvPr>
            <p:ph type="subTitle" idx="1"/>
          </p:nvPr>
        </p:nvSpPr>
        <p:spPr>
          <a:xfrm>
            <a:off x="534877" y="1517073"/>
            <a:ext cx="5574977" cy="3311015"/>
          </a:xfrm>
          <a:prstGeom prst="rect">
            <a:avLst/>
          </a:prstGeom>
        </p:spPr>
        <p:txBody>
          <a:bodyPr spcFirstLastPara="1" wrap="square" lIns="0" tIns="0" rIns="0" bIns="0" anchor="t" anchorCtr="0">
            <a:noAutofit/>
          </a:bodyPr>
          <a:lstStyle/>
          <a:p>
            <a:pPr>
              <a:spcBef>
                <a:spcPts val="600"/>
              </a:spcBef>
              <a:spcAft>
                <a:spcPts val="600"/>
              </a:spcAft>
              <a:buSzPct val="100000"/>
            </a:pPr>
            <a:r>
              <a:rPr lang="en-US" dirty="0">
                <a:latin typeface="Arial" panose="020B0604020202020204" pitchFamily="34" charset="0"/>
                <a:cs typeface="Arial" panose="020B0604020202020204" pitchFamily="34" charset="0"/>
              </a:rPr>
              <a:t>Counseling;</a:t>
            </a:r>
          </a:p>
          <a:p>
            <a:pPr>
              <a:spcBef>
                <a:spcPts val="600"/>
              </a:spcBef>
              <a:spcAft>
                <a:spcPts val="600"/>
              </a:spcAft>
              <a:buSzPct val="100000"/>
            </a:pPr>
            <a:r>
              <a:rPr lang="en-US" dirty="0">
                <a:latin typeface="Arial" panose="020B0604020202020204" pitchFamily="34" charset="0"/>
                <a:cs typeface="Arial" panose="020B0604020202020204" pitchFamily="34" charset="0"/>
              </a:rPr>
              <a:t>Extensions of deadlines or other course-related adjustments;</a:t>
            </a:r>
          </a:p>
          <a:p>
            <a:pPr>
              <a:spcBef>
                <a:spcPts val="600"/>
              </a:spcBef>
              <a:spcAft>
                <a:spcPts val="600"/>
              </a:spcAft>
              <a:buSzPct val="100000"/>
            </a:pPr>
            <a:r>
              <a:rPr lang="en-US" dirty="0">
                <a:latin typeface="Arial" panose="020B0604020202020204" pitchFamily="34" charset="0"/>
                <a:cs typeface="Arial" panose="020B0604020202020204" pitchFamily="34" charset="0"/>
              </a:rPr>
              <a:t>Modifications of work or class schedules;</a:t>
            </a:r>
          </a:p>
          <a:p>
            <a:pPr>
              <a:spcBef>
                <a:spcPts val="600"/>
              </a:spcBef>
              <a:spcAft>
                <a:spcPts val="600"/>
              </a:spcAft>
              <a:buSzPct val="100000"/>
            </a:pPr>
            <a:r>
              <a:rPr lang="en-US" dirty="0">
                <a:latin typeface="Arial" panose="020B0604020202020204" pitchFamily="34" charset="0"/>
                <a:cs typeface="Arial" panose="020B0604020202020204" pitchFamily="34" charset="0"/>
              </a:rPr>
              <a:t>Mutual restrictions on contact between the parties;</a:t>
            </a:r>
          </a:p>
          <a:p>
            <a:pPr>
              <a:spcBef>
                <a:spcPts val="600"/>
              </a:spcBef>
              <a:spcAft>
                <a:spcPts val="600"/>
              </a:spcAft>
              <a:buSzPct val="100000"/>
            </a:pPr>
            <a:r>
              <a:rPr lang="en-US" dirty="0">
                <a:latin typeface="Arial" panose="020B0604020202020204" pitchFamily="34" charset="0"/>
                <a:cs typeface="Arial" panose="020B0604020202020204" pitchFamily="34" charset="0"/>
              </a:rPr>
              <a:t>Leaves of absence;</a:t>
            </a:r>
          </a:p>
          <a:p>
            <a:pPr>
              <a:spcBef>
                <a:spcPts val="600"/>
              </a:spcBef>
              <a:spcAft>
                <a:spcPts val="600"/>
              </a:spcAft>
              <a:buSzPct val="100000"/>
            </a:pPr>
            <a:r>
              <a:rPr lang="en-US" dirty="0">
                <a:latin typeface="Arial" panose="020B0604020202020204" pitchFamily="34" charset="0"/>
                <a:cs typeface="Arial" panose="020B0604020202020204" pitchFamily="34" charset="0"/>
              </a:rPr>
              <a:t>Increased monitoring;</a:t>
            </a:r>
          </a:p>
          <a:p>
            <a:pPr>
              <a:spcBef>
                <a:spcPts val="600"/>
              </a:spcBef>
              <a:spcAft>
                <a:spcPts val="600"/>
              </a:spcAft>
              <a:buSzPct val="100000"/>
            </a:pPr>
            <a:r>
              <a:rPr lang="en-US" dirty="0">
                <a:latin typeface="Arial" panose="020B0604020202020204" pitchFamily="34" charset="0"/>
                <a:cs typeface="Arial" panose="020B0604020202020204" pitchFamily="34" charset="0"/>
              </a:rPr>
              <a:t>And other similar measures. </a:t>
            </a:r>
          </a:p>
        </p:txBody>
      </p:sp>
      <p:pic>
        <p:nvPicPr>
          <p:cNvPr id="4" name="Picture 3" descr="Man talking with therapist">
            <a:extLst>
              <a:ext uri="{FF2B5EF4-FFF2-40B4-BE49-F238E27FC236}">
                <a16:creationId xmlns:a16="http://schemas.microsoft.com/office/drawing/2014/main" id="{F0B91447-13B6-B3ED-B951-A101CD5B6600}"/>
              </a:ext>
            </a:extLst>
          </p:cNvPr>
          <p:cNvPicPr>
            <a:picLocks noChangeAspect="1"/>
          </p:cNvPicPr>
          <p:nvPr/>
        </p:nvPicPr>
        <p:blipFill rotWithShape="1">
          <a:blip r:embed="rId3"/>
          <a:srcRect l="23981"/>
          <a:stretch/>
        </p:blipFill>
        <p:spPr>
          <a:xfrm>
            <a:off x="5786780" y="1625078"/>
            <a:ext cx="2967021" cy="2597117"/>
          </a:xfrm>
          <a:prstGeom prst="rect">
            <a:avLst/>
          </a:prstGeom>
        </p:spPr>
      </p:pic>
      <p:sp>
        <p:nvSpPr>
          <p:cNvPr id="11" name="TextBox 10">
            <a:extLst>
              <a:ext uri="{FF2B5EF4-FFF2-40B4-BE49-F238E27FC236}">
                <a16:creationId xmlns:a16="http://schemas.microsoft.com/office/drawing/2014/main" id="{F336DFCA-5F5E-C58E-31B8-E3E0ED441D8E}"/>
              </a:ext>
            </a:extLst>
          </p:cNvPr>
          <p:cNvSpPr txBox="1"/>
          <p:nvPr/>
        </p:nvSpPr>
        <p:spPr>
          <a:xfrm>
            <a:off x="876300" y="862446"/>
            <a:ext cx="73914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Zen Kaku Gothic New"/>
              <a:buNone/>
              <a:tabLst/>
              <a:defRPr/>
            </a:pPr>
            <a:r>
              <a:rPr kumimoji="0" lang="en-US" sz="20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What Supportive Measures are Available?</a:t>
            </a:r>
          </a:p>
          <a:p>
            <a:pPr marL="0" marR="0" lvl="0" indent="0" algn="ctr" defTabSz="914400" rtl="0" eaLnBrk="1" fontAlgn="auto" latinLnBrk="0" hangingPunct="1">
              <a:lnSpc>
                <a:spcPct val="100000"/>
              </a:lnSpc>
              <a:spcBef>
                <a:spcPts val="0"/>
              </a:spcBef>
              <a:spcAft>
                <a:spcPts val="600"/>
              </a:spcAft>
              <a:buClr>
                <a:srgbClr val="000000"/>
              </a:buClr>
              <a:buSzPts val="1600"/>
              <a:buFont typeface="Zen Kaku Gothic New"/>
              <a:buNone/>
              <a:tabLst/>
              <a:defRPr/>
            </a:pPr>
            <a:r>
              <a:rPr kumimoji="0" lang="en-US" sz="20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[34 CFR §106.30]:</a:t>
            </a:r>
          </a:p>
        </p:txBody>
      </p:sp>
    </p:spTree>
    <p:extLst>
      <p:ext uri="{BB962C8B-B14F-4D97-AF65-F5344CB8AC3E}">
        <p14:creationId xmlns:p14="http://schemas.microsoft.com/office/powerpoint/2010/main" val="569421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1"/>
            <a:ext cx="8168507" cy="9571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Emergency Removal – 34 CFR §106.44(c) </a:t>
            </a:r>
            <a:endParaRPr sz="3200" dirty="0">
              <a:latin typeface="+mj-lt"/>
            </a:endParaRPr>
          </a:p>
        </p:txBody>
      </p:sp>
      <p:sp>
        <p:nvSpPr>
          <p:cNvPr id="341" name="Google Shape;341;p36"/>
          <p:cNvSpPr txBox="1">
            <a:spLocks noGrp="1"/>
          </p:cNvSpPr>
          <p:nvPr>
            <p:ph type="subTitle" idx="1"/>
          </p:nvPr>
        </p:nvSpPr>
        <p:spPr>
          <a:xfrm>
            <a:off x="422564" y="1178652"/>
            <a:ext cx="8298873" cy="3509683"/>
          </a:xfrm>
          <a:prstGeom prst="rect">
            <a:avLst/>
          </a:prstGeom>
        </p:spPr>
        <p:txBody>
          <a:bodyPr spcFirstLastPara="1" wrap="square" lIns="0" tIns="0" rIns="0" bIns="0" anchor="t" anchorCtr="0">
            <a:noAutofit/>
          </a:bodyPr>
          <a:lstStyle/>
          <a:p>
            <a:pPr>
              <a:spcBef>
                <a:spcPts val="600"/>
              </a:spcBef>
              <a:buSzPct val="100000"/>
            </a:pPr>
            <a:r>
              <a:rPr lang="en-US" dirty="0">
                <a:latin typeface="Arial" panose="020B0604020202020204" pitchFamily="34" charset="0"/>
                <a:cs typeface="Arial" panose="020B0604020202020204" pitchFamily="34" charset="0"/>
              </a:rPr>
              <a:t>May remove a student from educational program or activity on an emergency basis when: </a:t>
            </a:r>
          </a:p>
          <a:p>
            <a:pPr marL="927100" lvl="1" indent="-342900">
              <a:spcBef>
                <a:spcPts val="600"/>
              </a:spcBef>
              <a:buSzPct val="100000"/>
              <a:buFont typeface="+mj-lt"/>
              <a:buAutoNum type="arabicPeriod"/>
            </a:pPr>
            <a:r>
              <a:rPr lang="en-US" dirty="0">
                <a:latin typeface="Arial" panose="020B0604020202020204" pitchFamily="34" charset="0"/>
                <a:cs typeface="Arial" panose="020B0604020202020204" pitchFamily="34" charset="0"/>
              </a:rPr>
              <a:t>Coordinator/District conducts an individualized safety and risk analysis and determines an immediate threat to the physical health or safety of any student or individual arising from the allegations of sexual harassment justifies removal; and</a:t>
            </a:r>
          </a:p>
          <a:p>
            <a:pPr lvl="2">
              <a:spcBef>
                <a:spcPts val="600"/>
              </a:spcBef>
              <a:buSzPct val="100000"/>
              <a:buFont typeface="Courier New" panose="02070309020205020404" pitchFamily="49" charset="0"/>
              <a:buChar char="o"/>
            </a:pPr>
            <a:r>
              <a:rPr lang="en-US" dirty="0">
                <a:latin typeface="Arial" panose="020B0604020202020204" pitchFamily="34" charset="0"/>
                <a:cs typeface="Arial" panose="020B0604020202020204" pitchFamily="34" charset="0"/>
              </a:rPr>
              <a:t>Must be supported by particularized facts—not speculation.</a:t>
            </a:r>
          </a:p>
          <a:p>
            <a:pPr lvl="2">
              <a:spcBef>
                <a:spcPts val="600"/>
              </a:spcBef>
              <a:buSzPct val="100000"/>
              <a:buFont typeface="Courier New" panose="02070309020205020404" pitchFamily="49" charset="0"/>
              <a:buChar char="o"/>
            </a:pPr>
            <a:r>
              <a:rPr lang="en-US" dirty="0">
                <a:latin typeface="Arial" panose="020B0604020202020204" pitchFamily="34" charset="0"/>
                <a:cs typeface="Arial" panose="020B0604020202020204" pitchFamily="34" charset="0"/>
              </a:rPr>
              <a:t>The District is given flexibility in terms of how it conducts its analysis.</a:t>
            </a:r>
          </a:p>
          <a:p>
            <a:pPr marL="927100" lvl="1" indent="-342900">
              <a:spcBef>
                <a:spcPts val="600"/>
              </a:spcBef>
              <a:buSzPct val="100000"/>
              <a:buFont typeface="+mj-lt"/>
              <a:buAutoNum type="arabicPeriod"/>
            </a:pPr>
            <a:r>
              <a:rPr lang="en-US" dirty="0">
                <a:latin typeface="Arial" panose="020B0604020202020204" pitchFamily="34" charset="0"/>
                <a:cs typeface="Arial" panose="020B0604020202020204" pitchFamily="34" charset="0"/>
              </a:rPr>
              <a:t>Coordinator/District provides the student with notice and an opportunity to challenge the decision immediately following the removal. </a:t>
            </a:r>
          </a:p>
          <a:p>
            <a:pPr>
              <a:spcBef>
                <a:spcPts val="600"/>
              </a:spcBef>
              <a:buSzPct val="100000"/>
            </a:pPr>
            <a:r>
              <a:rPr lang="en-US" dirty="0">
                <a:latin typeface="Arial" panose="020B0604020202020204" pitchFamily="34" charset="0"/>
                <a:cs typeface="Arial" panose="020B0604020202020204" pitchFamily="34" charset="0"/>
              </a:rPr>
              <a:t>**Emergency removal does not modify student’s rights under the IDEA &amp; Section 504. </a:t>
            </a:r>
          </a:p>
          <a:p>
            <a:pPr>
              <a:spcBef>
                <a:spcPts val="600"/>
              </a:spcBef>
              <a:buSzPct val="100000"/>
            </a:pPr>
            <a:r>
              <a:rPr lang="en-US" dirty="0">
                <a:latin typeface="Arial" panose="020B0604020202020204" pitchFamily="34" charset="0"/>
                <a:cs typeface="Arial" panose="020B0604020202020204" pitchFamily="34" charset="0"/>
              </a:rPr>
              <a:t>There is no temporal restriction on emergency removals—they can be implemented at any time.</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30</a:t>
            </a:r>
          </a:p>
        </p:txBody>
      </p:sp>
    </p:spTree>
    <p:extLst>
      <p:ext uri="{BB962C8B-B14F-4D97-AF65-F5344CB8AC3E}">
        <p14:creationId xmlns:p14="http://schemas.microsoft.com/office/powerpoint/2010/main" val="2499764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5761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Formal Grievance Process</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31</a:t>
            </a:r>
          </a:p>
        </p:txBody>
      </p:sp>
      <p:sp>
        <p:nvSpPr>
          <p:cNvPr id="6" name="Google Shape;341;p36">
            <a:extLst>
              <a:ext uri="{FF2B5EF4-FFF2-40B4-BE49-F238E27FC236}">
                <a16:creationId xmlns:a16="http://schemas.microsoft.com/office/drawing/2014/main" id="{5C102EE7-36BC-0182-297B-9921A981AAEA}"/>
              </a:ext>
            </a:extLst>
          </p:cNvPr>
          <p:cNvSpPr txBox="1">
            <a:spLocks noGrp="1"/>
          </p:cNvSpPr>
          <p:nvPr>
            <p:ph type="subTitle" idx="1"/>
          </p:nvPr>
        </p:nvSpPr>
        <p:spPr>
          <a:xfrm>
            <a:off x="713250" y="928256"/>
            <a:ext cx="7717500" cy="457200"/>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Basic Statutory Requirements [34 CFR §106.45(b)(1)] :</a:t>
            </a:r>
          </a:p>
        </p:txBody>
      </p:sp>
      <p:pic>
        <p:nvPicPr>
          <p:cNvPr id="4" name="Picture 3" descr="Close-up of person writing in notebook while typing on a laptop">
            <a:extLst>
              <a:ext uri="{FF2B5EF4-FFF2-40B4-BE49-F238E27FC236}">
                <a16:creationId xmlns:a16="http://schemas.microsoft.com/office/drawing/2014/main" id="{37E4DDA7-9507-A4E1-9578-8D1E270AD207}"/>
              </a:ext>
            </a:extLst>
          </p:cNvPr>
          <p:cNvPicPr>
            <a:picLocks noChangeAspect="1"/>
          </p:cNvPicPr>
          <p:nvPr/>
        </p:nvPicPr>
        <p:blipFill>
          <a:blip r:embed="rId3"/>
          <a:stretch>
            <a:fillRect/>
          </a:stretch>
        </p:blipFill>
        <p:spPr>
          <a:xfrm>
            <a:off x="396081" y="1468585"/>
            <a:ext cx="3803074" cy="2535382"/>
          </a:xfrm>
          <a:prstGeom prst="rect">
            <a:avLst/>
          </a:prstGeom>
        </p:spPr>
      </p:pic>
      <p:sp>
        <p:nvSpPr>
          <p:cNvPr id="8" name="TextBox 7">
            <a:extLst>
              <a:ext uri="{FF2B5EF4-FFF2-40B4-BE49-F238E27FC236}">
                <a16:creationId xmlns:a16="http://schemas.microsoft.com/office/drawing/2014/main" id="{EB51A650-AE3A-58DC-477D-34336B584262}"/>
              </a:ext>
            </a:extLst>
          </p:cNvPr>
          <p:cNvSpPr txBox="1"/>
          <p:nvPr/>
        </p:nvSpPr>
        <p:spPr>
          <a:xfrm>
            <a:off x="4128654" y="1348632"/>
            <a:ext cx="4156363" cy="3354765"/>
          </a:xfrm>
          <a:prstGeom prst="rect">
            <a:avLst/>
          </a:prstGeom>
          <a:noFill/>
        </p:spPr>
        <p:txBody>
          <a:bodyPr wrap="square">
            <a:spAutoFit/>
          </a:bodyPr>
          <a:lstStyle/>
          <a:p>
            <a:pPr marL="527050" marR="0" lvl="0" indent="-400050" algn="l" defTabSz="914400" rtl="0" eaLnBrk="1" fontAlgn="auto" latinLnBrk="0" hangingPunct="1">
              <a:lnSpc>
                <a:spcPct val="100000"/>
              </a:lnSpc>
              <a:spcBef>
                <a:spcPts val="600"/>
              </a:spcBef>
              <a:spcAft>
                <a:spcPts val="600"/>
              </a:spcAft>
              <a:buClr>
                <a:srgbClr val="000000"/>
              </a:buClr>
              <a:buSzPct val="100000"/>
              <a:buFont typeface="+mj-lt"/>
              <a:buAutoNum type="romanLcPeriod"/>
              <a:tabLst/>
              <a:defRPr/>
            </a:pPr>
            <a:r>
              <a:rPr kumimoji="0" lang="en-US"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Treat complainants and respondents equitably by providing remedies to the complainant and by following the grievance process; </a:t>
            </a:r>
          </a:p>
          <a:p>
            <a:pPr marL="914400" marR="0" lvl="1" indent="-330200" algn="l" defTabSz="914400" rtl="0" eaLnBrk="1" fontAlgn="auto" latinLnBrk="0" hangingPunct="1">
              <a:lnSpc>
                <a:spcPct val="100000"/>
              </a:lnSpc>
              <a:spcBef>
                <a:spcPts val="600"/>
              </a:spcBef>
              <a:spcAft>
                <a:spcPts val="600"/>
              </a:spcAft>
              <a:buClr>
                <a:srgbClr val="000000"/>
              </a:buClr>
              <a:buSzPct val="100000"/>
              <a:buFont typeface="Zen Kaku Gothic New"/>
              <a:buChar char="○"/>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Remedies are designed to restore/preserve equal access to an education program or activity.</a:t>
            </a:r>
          </a:p>
          <a:p>
            <a:pPr marL="527050" marR="0" lvl="0" indent="-400050" algn="l" defTabSz="914400" rtl="0" eaLnBrk="1" fontAlgn="auto" latinLnBrk="0" hangingPunct="1">
              <a:lnSpc>
                <a:spcPct val="100000"/>
              </a:lnSpc>
              <a:spcBef>
                <a:spcPts val="600"/>
              </a:spcBef>
              <a:spcAft>
                <a:spcPts val="600"/>
              </a:spcAft>
              <a:buClr>
                <a:srgbClr val="000000"/>
              </a:buClr>
              <a:buSzPct val="100000"/>
              <a:buFont typeface="+mj-lt"/>
              <a:buAutoNum type="romanLcPeriod"/>
              <a:tabLst/>
              <a:defRPr/>
            </a:pPr>
            <a:r>
              <a:rPr kumimoji="0" lang="en-US"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Require an objective evaluation of evidence and provide that credibility determinations are not based on a person’s status;</a:t>
            </a:r>
          </a:p>
          <a:p>
            <a:pPr marL="527050" marR="0" lvl="0" indent="-400050" algn="l" defTabSz="914400" rtl="0" eaLnBrk="1" fontAlgn="auto" latinLnBrk="0" hangingPunct="1">
              <a:lnSpc>
                <a:spcPct val="100000"/>
              </a:lnSpc>
              <a:spcBef>
                <a:spcPts val="600"/>
              </a:spcBef>
              <a:spcAft>
                <a:spcPts val="600"/>
              </a:spcAft>
              <a:buClr>
                <a:srgbClr val="000000"/>
              </a:buClr>
              <a:buSzPct val="100000"/>
              <a:buFont typeface="+mj-lt"/>
              <a:buAutoNum type="romanLcPeriod"/>
              <a:tabLst/>
              <a:defRPr/>
            </a:pPr>
            <a:r>
              <a:rPr kumimoji="0" lang="en-US"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Require that the Coordinator, Investigator, Decision-Maker, and others do not have a conflict of interest or bias;</a:t>
            </a:r>
          </a:p>
        </p:txBody>
      </p:sp>
    </p:spTree>
    <p:extLst>
      <p:ext uri="{BB962C8B-B14F-4D97-AF65-F5344CB8AC3E}">
        <p14:creationId xmlns:p14="http://schemas.microsoft.com/office/powerpoint/2010/main" val="2823013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5761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Formal Grievance Process</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32</a:t>
            </a:r>
          </a:p>
        </p:txBody>
      </p:sp>
      <p:sp>
        <p:nvSpPr>
          <p:cNvPr id="6" name="Google Shape;341;p36">
            <a:extLst>
              <a:ext uri="{FF2B5EF4-FFF2-40B4-BE49-F238E27FC236}">
                <a16:creationId xmlns:a16="http://schemas.microsoft.com/office/drawing/2014/main" id="{5C102EE7-36BC-0182-297B-9921A981AAEA}"/>
              </a:ext>
            </a:extLst>
          </p:cNvPr>
          <p:cNvSpPr txBox="1">
            <a:spLocks noGrp="1"/>
          </p:cNvSpPr>
          <p:nvPr>
            <p:ph type="subTitle" idx="1"/>
          </p:nvPr>
        </p:nvSpPr>
        <p:spPr>
          <a:xfrm>
            <a:off x="813955" y="949036"/>
            <a:ext cx="7516091" cy="394856"/>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Statutory Requirements (continued):</a:t>
            </a:r>
          </a:p>
        </p:txBody>
      </p:sp>
      <p:sp>
        <p:nvSpPr>
          <p:cNvPr id="7" name="TextBox 6">
            <a:extLst>
              <a:ext uri="{FF2B5EF4-FFF2-40B4-BE49-F238E27FC236}">
                <a16:creationId xmlns:a16="http://schemas.microsoft.com/office/drawing/2014/main" id="{00F3DDE8-DB79-7B45-6C4B-4D3AEA29AF2B}"/>
              </a:ext>
            </a:extLst>
          </p:cNvPr>
          <p:cNvSpPr txBox="1"/>
          <p:nvPr/>
        </p:nvSpPr>
        <p:spPr>
          <a:xfrm>
            <a:off x="491837" y="1447801"/>
            <a:ext cx="5292436" cy="3231654"/>
          </a:xfrm>
          <a:prstGeom prst="rect">
            <a:avLst/>
          </a:prstGeom>
          <a:noFill/>
        </p:spPr>
        <p:txBody>
          <a:bodyPr wrap="square">
            <a:spAutoFit/>
          </a:bodyPr>
          <a:lstStyle/>
          <a:p>
            <a:pPr marL="527050" marR="0" lvl="0" indent="-400050" algn="l" defTabSz="914400" rtl="0" eaLnBrk="1" fontAlgn="auto" latinLnBrk="0" hangingPunct="1">
              <a:lnSpc>
                <a:spcPct val="100000"/>
              </a:lnSpc>
              <a:spcBef>
                <a:spcPts val="600"/>
              </a:spcBef>
              <a:spcAft>
                <a:spcPts val="600"/>
              </a:spcAft>
              <a:buClr>
                <a:srgbClr val="000000"/>
              </a:buClr>
              <a:buSzPct val="100000"/>
              <a:buFont typeface="+mj-lt"/>
              <a:buAutoNum type="romanLcPeriod" startAt="4"/>
              <a:tabLst/>
              <a:defRPr/>
            </a:pPr>
            <a:r>
              <a:rPr kumimoji="0" lang="en-US" sz="14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Include a presumption that neither party is responsible for the alleged conduct until a determination; </a:t>
            </a:r>
          </a:p>
          <a:p>
            <a:pPr marL="527050" marR="0" lvl="0" indent="-400050" algn="l" defTabSz="914400" rtl="0" eaLnBrk="1" fontAlgn="auto" latinLnBrk="0" hangingPunct="1">
              <a:lnSpc>
                <a:spcPct val="100000"/>
              </a:lnSpc>
              <a:spcBef>
                <a:spcPts val="600"/>
              </a:spcBef>
              <a:spcAft>
                <a:spcPts val="600"/>
              </a:spcAft>
              <a:buClr>
                <a:srgbClr val="000000"/>
              </a:buClr>
              <a:buSzPct val="100000"/>
              <a:buFont typeface="+mj-lt"/>
              <a:buAutoNum type="romanLcPeriod" startAt="4"/>
              <a:tabLst/>
              <a:defRPr/>
            </a:pPr>
            <a:r>
              <a:rPr kumimoji="0" lang="en-US" sz="14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Include reasonably prompt time frames for the grievance process; </a:t>
            </a:r>
          </a:p>
          <a:p>
            <a:pPr marL="914400" marR="0" lvl="1" indent="-330200" algn="l" defTabSz="914400" rtl="0" eaLnBrk="1" fontAlgn="auto" latinLnBrk="0" hangingPunct="1">
              <a:lnSpc>
                <a:spcPct val="100000"/>
              </a:lnSpc>
              <a:spcBef>
                <a:spcPts val="600"/>
              </a:spcBef>
              <a:spcAft>
                <a:spcPts val="600"/>
              </a:spcAft>
              <a:buClr>
                <a:srgbClr val="000000"/>
              </a:buClr>
              <a:buSzPct val="100000"/>
              <a:buFont typeface="Zen Kaku Gothic New"/>
              <a:buChar char="○"/>
              <a:tabLst/>
              <a:defRPr/>
            </a:pPr>
            <a:r>
              <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Filing, appeals, and informal resolution</a:t>
            </a:r>
          </a:p>
          <a:p>
            <a:pPr marL="527050" marR="0" lvl="0" indent="-400050" algn="l" defTabSz="914400" rtl="0" eaLnBrk="1" fontAlgn="auto" latinLnBrk="0" hangingPunct="1">
              <a:lnSpc>
                <a:spcPct val="100000"/>
              </a:lnSpc>
              <a:spcBef>
                <a:spcPts val="600"/>
              </a:spcBef>
              <a:spcAft>
                <a:spcPts val="600"/>
              </a:spcAft>
              <a:buClr>
                <a:srgbClr val="000000"/>
              </a:buClr>
              <a:buSzPct val="100000"/>
              <a:buFont typeface="+mj-lt"/>
              <a:buAutoNum type="romanLcPeriod" startAt="4"/>
              <a:tabLst/>
              <a:defRPr/>
            </a:pPr>
            <a:r>
              <a:rPr kumimoji="0" lang="en-US" sz="14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Describe/list the range of possible disciplinary sanctions and remedies; </a:t>
            </a:r>
          </a:p>
          <a:p>
            <a:pPr marL="527050" marR="0" lvl="0" indent="-400050" algn="l" defTabSz="914400" rtl="0" eaLnBrk="1" fontAlgn="auto" latinLnBrk="0" hangingPunct="1">
              <a:lnSpc>
                <a:spcPct val="100000"/>
              </a:lnSpc>
              <a:spcBef>
                <a:spcPts val="600"/>
              </a:spcBef>
              <a:spcAft>
                <a:spcPts val="600"/>
              </a:spcAft>
              <a:buClr>
                <a:srgbClr val="000000"/>
              </a:buClr>
              <a:buSzPct val="100000"/>
              <a:buFont typeface="+mj-lt"/>
              <a:buAutoNum type="romanLcPeriod" startAt="4"/>
              <a:tabLst/>
              <a:defRPr/>
            </a:pPr>
            <a:r>
              <a:rPr kumimoji="0" lang="en-US" sz="14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State whether the standard of evidence is (1) preponderance of the evidence or (2) clear and convincing evidence; </a:t>
            </a:r>
          </a:p>
          <a:p>
            <a:pPr marL="527050" marR="0" lvl="0" indent="-400050" algn="l" defTabSz="914400" rtl="0" eaLnBrk="1" fontAlgn="auto" latinLnBrk="0" hangingPunct="1">
              <a:lnSpc>
                <a:spcPct val="100000"/>
              </a:lnSpc>
              <a:spcBef>
                <a:spcPts val="600"/>
              </a:spcBef>
              <a:spcAft>
                <a:spcPts val="600"/>
              </a:spcAft>
              <a:buClr>
                <a:srgbClr val="000000"/>
              </a:buClr>
              <a:buSzPct val="100000"/>
              <a:buFont typeface="+mj-lt"/>
              <a:buAutoNum type="romanLcPeriod" startAt="4"/>
              <a:tabLst/>
              <a:defRPr/>
            </a:pPr>
            <a:r>
              <a:rPr kumimoji="0" lang="en-US" sz="14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Include the procedures and permissible bases for appeal; </a:t>
            </a:r>
          </a:p>
        </p:txBody>
      </p:sp>
      <p:grpSp>
        <p:nvGrpSpPr>
          <p:cNvPr id="8" name="Google Shape;7008;p74">
            <a:extLst>
              <a:ext uri="{FF2B5EF4-FFF2-40B4-BE49-F238E27FC236}">
                <a16:creationId xmlns:a16="http://schemas.microsoft.com/office/drawing/2014/main" id="{4BDC16BF-6973-4711-E8A3-1110C46A5890}"/>
              </a:ext>
            </a:extLst>
          </p:cNvPr>
          <p:cNvGrpSpPr/>
          <p:nvPr/>
        </p:nvGrpSpPr>
        <p:grpSpPr>
          <a:xfrm>
            <a:off x="6296061" y="1865119"/>
            <a:ext cx="2134664" cy="2166554"/>
            <a:chOff x="946175" y="3619500"/>
            <a:chExt cx="296975" cy="293825"/>
          </a:xfrm>
          <a:solidFill>
            <a:schemeClr val="accent3"/>
          </a:solidFill>
        </p:grpSpPr>
        <p:sp>
          <p:nvSpPr>
            <p:cNvPr id="9" name="Google Shape;7009;p74">
              <a:extLst>
                <a:ext uri="{FF2B5EF4-FFF2-40B4-BE49-F238E27FC236}">
                  <a16:creationId xmlns:a16="http://schemas.microsoft.com/office/drawing/2014/main" id="{FE46726B-0919-1037-4805-23955798A211}"/>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Google Shape;7010;p74">
              <a:extLst>
                <a:ext uri="{FF2B5EF4-FFF2-40B4-BE49-F238E27FC236}">
                  <a16:creationId xmlns:a16="http://schemas.microsoft.com/office/drawing/2014/main" id="{3B094275-B00E-2EF6-BE63-6FCA21E72380}"/>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Google Shape;7011;p74">
              <a:extLst>
                <a:ext uri="{FF2B5EF4-FFF2-40B4-BE49-F238E27FC236}">
                  <a16:creationId xmlns:a16="http://schemas.microsoft.com/office/drawing/2014/main" id="{D813A927-02DC-2546-ACE6-E62541A8A386}"/>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solidFill>
              <a:schemeClr val="accent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12" name="Google Shape;7012;p74">
              <a:extLst>
                <a:ext uri="{FF2B5EF4-FFF2-40B4-BE49-F238E27FC236}">
                  <a16:creationId xmlns:a16="http://schemas.microsoft.com/office/drawing/2014/main" id="{208114D4-6EA2-E79B-310D-A6060C2182BA}"/>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13" name="Google Shape;7013;p74">
              <a:extLst>
                <a:ext uri="{FF2B5EF4-FFF2-40B4-BE49-F238E27FC236}">
                  <a16:creationId xmlns:a16="http://schemas.microsoft.com/office/drawing/2014/main" id="{FB388F33-1494-357E-893B-C94500F6A699}"/>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Google Shape;7014;p74">
              <a:extLst>
                <a:ext uri="{FF2B5EF4-FFF2-40B4-BE49-F238E27FC236}">
                  <a16:creationId xmlns:a16="http://schemas.microsoft.com/office/drawing/2014/main" id="{4225857D-03AA-EC12-EF98-3B2ED0CFADAF}"/>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5312433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5761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Formal Grievance Process</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33</a:t>
            </a:r>
          </a:p>
        </p:txBody>
      </p:sp>
      <p:sp>
        <p:nvSpPr>
          <p:cNvPr id="6" name="Google Shape;341;p36">
            <a:extLst>
              <a:ext uri="{FF2B5EF4-FFF2-40B4-BE49-F238E27FC236}">
                <a16:creationId xmlns:a16="http://schemas.microsoft.com/office/drawing/2014/main" id="{5C102EE7-36BC-0182-297B-9921A981AAEA}"/>
              </a:ext>
            </a:extLst>
          </p:cNvPr>
          <p:cNvSpPr txBox="1">
            <a:spLocks noGrp="1"/>
          </p:cNvSpPr>
          <p:nvPr>
            <p:ph type="subTitle" idx="1"/>
          </p:nvPr>
        </p:nvSpPr>
        <p:spPr>
          <a:xfrm>
            <a:off x="813955" y="949036"/>
            <a:ext cx="7516091" cy="576186"/>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Statutory Requirements (continued):</a:t>
            </a:r>
          </a:p>
        </p:txBody>
      </p:sp>
      <p:pic>
        <p:nvPicPr>
          <p:cNvPr id="4" name="Picture 3" descr="Transparent padlock">
            <a:extLst>
              <a:ext uri="{FF2B5EF4-FFF2-40B4-BE49-F238E27FC236}">
                <a16:creationId xmlns:a16="http://schemas.microsoft.com/office/drawing/2014/main" id="{488D1C00-2AFF-8122-667D-38AD462B2536}"/>
              </a:ext>
            </a:extLst>
          </p:cNvPr>
          <p:cNvPicPr>
            <a:picLocks noChangeAspect="1"/>
          </p:cNvPicPr>
          <p:nvPr/>
        </p:nvPicPr>
        <p:blipFill>
          <a:blip r:embed="rId3"/>
          <a:stretch>
            <a:fillRect/>
          </a:stretch>
        </p:blipFill>
        <p:spPr>
          <a:xfrm>
            <a:off x="2880529" y="2592883"/>
            <a:ext cx="3382892" cy="2215991"/>
          </a:xfrm>
          <a:prstGeom prst="rect">
            <a:avLst/>
          </a:prstGeom>
        </p:spPr>
      </p:pic>
      <p:sp>
        <p:nvSpPr>
          <p:cNvPr id="7" name="TextBox 6">
            <a:extLst>
              <a:ext uri="{FF2B5EF4-FFF2-40B4-BE49-F238E27FC236}">
                <a16:creationId xmlns:a16="http://schemas.microsoft.com/office/drawing/2014/main" id="{E53F4BA5-F28F-281C-4EA0-0D9D0E4358C1}"/>
              </a:ext>
            </a:extLst>
          </p:cNvPr>
          <p:cNvSpPr txBox="1"/>
          <p:nvPr/>
        </p:nvSpPr>
        <p:spPr>
          <a:xfrm>
            <a:off x="713225" y="1339632"/>
            <a:ext cx="7478709" cy="1231106"/>
          </a:xfrm>
          <a:prstGeom prst="rect">
            <a:avLst/>
          </a:prstGeom>
          <a:noFill/>
        </p:spPr>
        <p:txBody>
          <a:bodyPr wrap="square">
            <a:spAutoFit/>
          </a:bodyPr>
          <a:lstStyle/>
          <a:p>
            <a:pPr marL="527050" indent="-400050">
              <a:spcBef>
                <a:spcPts val="600"/>
              </a:spcBef>
              <a:spcAft>
                <a:spcPts val="600"/>
              </a:spcAft>
              <a:buSzPct val="100000"/>
              <a:buFont typeface="+mj-lt"/>
              <a:buAutoNum type="romanLcPeriod" startAt="9"/>
            </a:pPr>
            <a:r>
              <a:rPr lang="en-US" sz="1600" dirty="0">
                <a:latin typeface="Arial" panose="020B0604020202020204" pitchFamily="34" charset="0"/>
                <a:cs typeface="Arial" panose="020B0604020202020204" pitchFamily="34" charset="0"/>
              </a:rPr>
              <a:t>Describe the supportive measures available to complainants/respondents; and </a:t>
            </a:r>
          </a:p>
          <a:p>
            <a:pPr marL="527050" indent="-400050">
              <a:spcBef>
                <a:spcPts val="600"/>
              </a:spcBef>
              <a:spcAft>
                <a:spcPts val="600"/>
              </a:spcAft>
              <a:buClrTx/>
              <a:buSzPct val="100000"/>
              <a:buFont typeface="+mj-lt"/>
              <a:buAutoNum type="romanLcPeriod" startAt="9"/>
            </a:pPr>
            <a:r>
              <a:rPr lang="en-US" sz="1600" dirty="0">
                <a:latin typeface="Arial" panose="020B0604020202020204" pitchFamily="34" charset="0"/>
                <a:cs typeface="Arial" panose="020B0604020202020204" pitchFamily="34" charset="0"/>
              </a:rPr>
              <a:t>Not require, allow, rely upon, or use questions or evidence that constitute, or seek disclosure of, information protected under a recognized privilege. </a:t>
            </a:r>
          </a:p>
        </p:txBody>
      </p:sp>
    </p:spTree>
    <p:extLst>
      <p:ext uri="{BB962C8B-B14F-4D97-AF65-F5344CB8AC3E}">
        <p14:creationId xmlns:p14="http://schemas.microsoft.com/office/powerpoint/2010/main" val="2255114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5761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Formal Grievance Process</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34</a:t>
            </a:r>
          </a:p>
        </p:txBody>
      </p:sp>
      <p:sp>
        <p:nvSpPr>
          <p:cNvPr id="6" name="Google Shape;341;p36">
            <a:extLst>
              <a:ext uri="{FF2B5EF4-FFF2-40B4-BE49-F238E27FC236}">
                <a16:creationId xmlns:a16="http://schemas.microsoft.com/office/drawing/2014/main" id="{5C102EE7-36BC-0182-297B-9921A981AAEA}"/>
              </a:ext>
            </a:extLst>
          </p:cNvPr>
          <p:cNvSpPr txBox="1">
            <a:spLocks noGrp="1"/>
          </p:cNvSpPr>
          <p:nvPr>
            <p:ph type="subTitle" idx="1"/>
          </p:nvPr>
        </p:nvSpPr>
        <p:spPr>
          <a:xfrm>
            <a:off x="813955" y="949035"/>
            <a:ext cx="7516091" cy="3782291"/>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Notice of Allegations [34 CFR §106.45(b)(2)</a:t>
            </a:r>
          </a:p>
          <a:p>
            <a:pPr>
              <a:spcBef>
                <a:spcPts val="600"/>
              </a:spcBef>
              <a:spcAft>
                <a:spcPts val="600"/>
              </a:spcAft>
              <a:buSzPct val="100000"/>
            </a:pPr>
            <a:r>
              <a:rPr lang="en-US" sz="1800" dirty="0">
                <a:latin typeface="Arial" panose="020B0604020202020204" pitchFamily="34" charset="0"/>
                <a:cs typeface="Arial" panose="020B0604020202020204" pitchFamily="34" charset="0"/>
              </a:rPr>
              <a:t>Must provide the parties with written notice of (</a:t>
            </a:r>
            <a:r>
              <a:rPr lang="en-US" sz="1800" dirty="0" err="1">
                <a:latin typeface="Arial" panose="020B0604020202020204" pitchFamily="34" charset="0"/>
                <a:cs typeface="Arial" panose="020B0604020202020204" pitchFamily="34" charset="0"/>
              </a:rPr>
              <a:t>i</a:t>
            </a:r>
            <a:r>
              <a:rPr lang="en-US" sz="1800" dirty="0">
                <a:latin typeface="Arial" panose="020B0604020202020204" pitchFamily="34" charset="0"/>
                <a:cs typeface="Arial" panose="020B0604020202020204" pitchFamily="34" charset="0"/>
              </a:rPr>
              <a:t>) the grievance process; and (ii) the allegations of sexual harassment. </a:t>
            </a:r>
          </a:p>
          <a:p>
            <a:pPr>
              <a:spcBef>
                <a:spcPts val="600"/>
              </a:spcBef>
              <a:spcAft>
                <a:spcPts val="600"/>
              </a:spcAft>
              <a:buSzPct val="100000"/>
            </a:pPr>
            <a:r>
              <a:rPr lang="en-US" sz="1800" dirty="0">
                <a:latin typeface="Arial" panose="020B0604020202020204" pitchFamily="34" charset="0"/>
                <a:cs typeface="Arial" panose="020B0604020202020204" pitchFamily="34" charset="0"/>
              </a:rPr>
              <a:t>Notice must also: </a:t>
            </a:r>
          </a:p>
          <a:p>
            <a:pPr marL="927100" lvl="1" indent="-342900">
              <a:spcBef>
                <a:spcPts val="600"/>
              </a:spcBef>
              <a:spcAft>
                <a:spcPts val="600"/>
              </a:spcAft>
              <a:buSzPct val="100000"/>
              <a:buFont typeface="+mj-lt"/>
              <a:buAutoNum type="arabicPeriod"/>
            </a:pPr>
            <a:r>
              <a:rPr lang="en-US" sz="1800" dirty="0">
                <a:latin typeface="Arial" panose="020B0604020202020204" pitchFamily="34" charset="0"/>
                <a:cs typeface="Arial" panose="020B0604020202020204" pitchFamily="34" charset="0"/>
              </a:rPr>
              <a:t>include a statement that the respondent is presumed not responsible; </a:t>
            </a:r>
          </a:p>
          <a:p>
            <a:pPr marL="927100" lvl="1" indent="-342900">
              <a:spcBef>
                <a:spcPts val="600"/>
              </a:spcBef>
              <a:spcAft>
                <a:spcPts val="600"/>
              </a:spcAft>
              <a:buSzPct val="100000"/>
              <a:buFont typeface="+mj-lt"/>
              <a:buAutoNum type="arabicPeriod"/>
            </a:pPr>
            <a:r>
              <a:rPr lang="en-US" sz="1800" dirty="0">
                <a:latin typeface="Arial" panose="020B0604020202020204" pitchFamily="34" charset="0"/>
                <a:cs typeface="Arial" panose="020B0604020202020204" pitchFamily="34" charset="0"/>
              </a:rPr>
              <a:t>inform the parties that they may have an advisor of their choice if they choose; and</a:t>
            </a:r>
          </a:p>
          <a:p>
            <a:pPr marL="927100" lvl="1" indent="-342900">
              <a:spcBef>
                <a:spcPts val="600"/>
              </a:spcBef>
              <a:spcAft>
                <a:spcPts val="600"/>
              </a:spcAft>
              <a:buSzPct val="100000"/>
              <a:buFont typeface="+mj-lt"/>
              <a:buAutoNum type="arabicPeriod"/>
            </a:pPr>
            <a:r>
              <a:rPr lang="en-US" sz="1800" dirty="0">
                <a:latin typeface="Arial" panose="020B0604020202020204" pitchFamily="34" charset="0"/>
                <a:cs typeface="Arial" panose="020B0604020202020204" pitchFamily="34" charset="0"/>
              </a:rPr>
              <a:t>inform the parties of any provision in the District’s code of conduct that prohibits knowingly making false statements. </a:t>
            </a:r>
          </a:p>
        </p:txBody>
      </p:sp>
    </p:spTree>
    <p:extLst>
      <p:ext uri="{BB962C8B-B14F-4D97-AF65-F5344CB8AC3E}">
        <p14:creationId xmlns:p14="http://schemas.microsoft.com/office/powerpoint/2010/main" val="36274573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5761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Formal Grievance Process</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35</a:t>
            </a:r>
          </a:p>
        </p:txBody>
      </p:sp>
      <p:sp>
        <p:nvSpPr>
          <p:cNvPr id="6" name="Google Shape;341;p36">
            <a:extLst>
              <a:ext uri="{FF2B5EF4-FFF2-40B4-BE49-F238E27FC236}">
                <a16:creationId xmlns:a16="http://schemas.microsoft.com/office/drawing/2014/main" id="{5C102EE7-36BC-0182-297B-9921A981AAEA}"/>
              </a:ext>
            </a:extLst>
          </p:cNvPr>
          <p:cNvSpPr txBox="1">
            <a:spLocks noGrp="1"/>
          </p:cNvSpPr>
          <p:nvPr>
            <p:ph type="subTitle" idx="1"/>
          </p:nvPr>
        </p:nvSpPr>
        <p:spPr>
          <a:xfrm>
            <a:off x="1795896" y="949035"/>
            <a:ext cx="5552209" cy="3782291"/>
          </a:xfrm>
          <a:prstGeom prst="rect">
            <a:avLst/>
          </a:prstGeom>
        </p:spPr>
        <p:txBody>
          <a:bodyPr spcFirstLastPara="1" wrap="square" lIns="0" tIns="0" rIns="0" bIns="0" anchor="t" anchorCtr="0">
            <a:noAutofit/>
          </a:bodyPr>
          <a:lstStyle/>
          <a:p>
            <a:pPr marL="0" indent="0" algn="ctr">
              <a:spcAft>
                <a:spcPts val="1200"/>
              </a:spcAft>
              <a:buNone/>
            </a:pPr>
            <a:r>
              <a:rPr lang="en-US" sz="2000" b="1" u="sng" dirty="0">
                <a:latin typeface="Arial" panose="020B0604020202020204" pitchFamily="34" charset="0"/>
                <a:cs typeface="Arial" panose="020B0604020202020204" pitchFamily="34" charset="0"/>
              </a:rPr>
              <a:t>Coordinator’s Role During the Investigatory/Decision-Making Process:</a:t>
            </a:r>
          </a:p>
          <a:p>
            <a:pPr>
              <a:spcBef>
                <a:spcPts val="600"/>
              </a:spcBef>
              <a:spcAft>
                <a:spcPts val="600"/>
              </a:spcAft>
              <a:buSzPct val="100000"/>
            </a:pPr>
            <a:r>
              <a:rPr lang="en-US" sz="1800" dirty="0">
                <a:latin typeface="Arial" panose="020B0604020202020204" pitchFamily="34" charset="0"/>
                <a:cs typeface="Arial" panose="020B0604020202020204" pitchFamily="34" charset="0"/>
              </a:rPr>
              <a:t>Once the parties receive the evidence, Coordinator may be responsible for working with Investigator to facilitate the review process. </a:t>
            </a:r>
          </a:p>
          <a:p>
            <a:pPr>
              <a:spcBef>
                <a:spcPts val="600"/>
              </a:spcBef>
              <a:spcAft>
                <a:spcPts val="600"/>
              </a:spcAft>
              <a:buSzPct val="100000"/>
            </a:pPr>
            <a:r>
              <a:rPr lang="en-US" sz="1800" dirty="0">
                <a:latin typeface="Arial" panose="020B0604020202020204" pitchFamily="34" charset="0"/>
                <a:cs typeface="Arial" panose="020B0604020202020204" pitchFamily="34" charset="0"/>
              </a:rPr>
              <a:t>After a determination regarding responsibility is given, Coordinator is responsible for effective implementation of any remedies.</a:t>
            </a:r>
          </a:p>
        </p:txBody>
      </p:sp>
      <p:grpSp>
        <p:nvGrpSpPr>
          <p:cNvPr id="40" name="Google Shape;4769;p68">
            <a:extLst>
              <a:ext uri="{FF2B5EF4-FFF2-40B4-BE49-F238E27FC236}">
                <a16:creationId xmlns:a16="http://schemas.microsoft.com/office/drawing/2014/main" id="{2B8F50DC-91B6-44B7-407C-1034197D778E}"/>
              </a:ext>
            </a:extLst>
          </p:cNvPr>
          <p:cNvGrpSpPr/>
          <p:nvPr/>
        </p:nvGrpSpPr>
        <p:grpSpPr>
          <a:xfrm>
            <a:off x="1312665" y="3912192"/>
            <a:ext cx="6518619" cy="638960"/>
            <a:chOff x="238125" y="2506074"/>
            <a:chExt cx="7115411" cy="673077"/>
          </a:xfrm>
          <a:solidFill>
            <a:schemeClr val="accent3">
              <a:lumMod val="60000"/>
              <a:lumOff val="40000"/>
            </a:schemeClr>
          </a:solidFill>
        </p:grpSpPr>
        <p:sp>
          <p:nvSpPr>
            <p:cNvPr id="41" name="Google Shape;4770;p68">
              <a:extLst>
                <a:ext uri="{FF2B5EF4-FFF2-40B4-BE49-F238E27FC236}">
                  <a16:creationId xmlns:a16="http://schemas.microsoft.com/office/drawing/2014/main" id="{12B4E6E7-9A81-D660-DF48-A4AB3C9A3E26}"/>
                </a:ext>
              </a:extLst>
            </p:cNvPr>
            <p:cNvSpPr/>
            <p:nvPr/>
          </p:nvSpPr>
          <p:spPr>
            <a:xfrm>
              <a:off x="238125" y="2506075"/>
              <a:ext cx="1643150" cy="673075"/>
            </a:xfrm>
            <a:custGeom>
              <a:avLst/>
              <a:gdLst/>
              <a:ahLst/>
              <a:cxnLst/>
              <a:rect l="l" t="t" r="r" b="b"/>
              <a:pathLst>
                <a:path w="65726" h="26923" extrusionOk="0">
                  <a:moveTo>
                    <a:pt x="0" y="0"/>
                  </a:moveTo>
                  <a:lnTo>
                    <a:pt x="10782" y="13477"/>
                  </a:lnTo>
                  <a:lnTo>
                    <a:pt x="0" y="26923"/>
                  </a:lnTo>
                  <a:lnTo>
                    <a:pt x="54943" y="26923"/>
                  </a:lnTo>
                  <a:lnTo>
                    <a:pt x="65725" y="13477"/>
                  </a:lnTo>
                  <a:lnTo>
                    <a:pt x="54943" y="0"/>
                  </a:lnTo>
                  <a:close/>
                </a:path>
              </a:pathLst>
            </a:custGeom>
            <a:grpFill/>
            <a:ln>
              <a:solidFill>
                <a:schemeClr val="accent1">
                  <a:lumMod val="50000"/>
                </a:schemeClr>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bg2"/>
                  </a:solidFill>
                </a:rPr>
                <a:t>1</a:t>
              </a:r>
              <a:endParaRPr dirty="0">
                <a:solidFill>
                  <a:schemeClr val="bg2"/>
                </a:solidFill>
              </a:endParaRPr>
            </a:p>
          </p:txBody>
        </p:sp>
        <p:sp>
          <p:nvSpPr>
            <p:cNvPr id="42" name="Google Shape;4771;p68">
              <a:extLst>
                <a:ext uri="{FF2B5EF4-FFF2-40B4-BE49-F238E27FC236}">
                  <a16:creationId xmlns:a16="http://schemas.microsoft.com/office/drawing/2014/main" id="{62474FFB-0FC9-FD35-702F-59B0D018E0CD}"/>
                </a:ext>
              </a:extLst>
            </p:cNvPr>
            <p:cNvSpPr/>
            <p:nvPr/>
          </p:nvSpPr>
          <p:spPr>
            <a:xfrm>
              <a:off x="1606190" y="2506075"/>
              <a:ext cx="1643925" cy="673075"/>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grpFill/>
            <a:ln>
              <a:solidFill>
                <a:schemeClr val="accent1">
                  <a:lumMod val="50000"/>
                </a:schemeClr>
              </a:solidFill>
            </a:ln>
          </p:spPr>
          <p:txBody>
            <a:bodyPr spcFirstLastPara="1" wrap="square" lIns="91425" tIns="91425" rIns="91425" bIns="91425" anchor="ctr" anchorCtr="0">
              <a:noAutofit/>
            </a:bodyPr>
            <a:lstStyle/>
            <a:p>
              <a:pPr algn="ctr"/>
              <a:r>
                <a:rPr lang="en-US" dirty="0">
                  <a:solidFill>
                    <a:schemeClr val="bg2"/>
                  </a:solidFill>
                </a:rPr>
                <a:t>2</a:t>
              </a:r>
              <a:endParaRPr dirty="0">
                <a:solidFill>
                  <a:schemeClr val="bg2"/>
                </a:solidFill>
              </a:endParaRPr>
            </a:p>
          </p:txBody>
        </p:sp>
        <p:sp>
          <p:nvSpPr>
            <p:cNvPr id="43" name="Google Shape;4772;p68">
              <a:extLst>
                <a:ext uri="{FF2B5EF4-FFF2-40B4-BE49-F238E27FC236}">
                  <a16:creationId xmlns:a16="http://schemas.microsoft.com/office/drawing/2014/main" id="{F10C0929-E887-DCD3-34DC-92104A44500B}"/>
                </a:ext>
              </a:extLst>
            </p:cNvPr>
            <p:cNvSpPr/>
            <p:nvPr/>
          </p:nvSpPr>
          <p:spPr>
            <a:xfrm>
              <a:off x="2973481" y="2506076"/>
              <a:ext cx="1643925" cy="673075"/>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grpFill/>
            <a:ln>
              <a:solidFill>
                <a:schemeClr val="accent1">
                  <a:lumMod val="50000"/>
                </a:schemeClr>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bg2"/>
                  </a:solidFill>
                </a:rPr>
                <a:t>3</a:t>
              </a:r>
              <a:endParaRPr dirty="0">
                <a:solidFill>
                  <a:schemeClr val="bg2"/>
                </a:solidFill>
              </a:endParaRPr>
            </a:p>
          </p:txBody>
        </p:sp>
        <p:sp>
          <p:nvSpPr>
            <p:cNvPr id="44" name="Google Shape;4773;p68">
              <a:extLst>
                <a:ext uri="{FF2B5EF4-FFF2-40B4-BE49-F238E27FC236}">
                  <a16:creationId xmlns:a16="http://schemas.microsoft.com/office/drawing/2014/main" id="{38A22E25-53D9-18D2-5271-5146E00C2802}"/>
                </a:ext>
              </a:extLst>
            </p:cNvPr>
            <p:cNvSpPr/>
            <p:nvPr/>
          </p:nvSpPr>
          <p:spPr>
            <a:xfrm>
              <a:off x="5709611" y="2506075"/>
              <a:ext cx="1643925" cy="673075"/>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grpFill/>
            <a:ln>
              <a:solidFill>
                <a:schemeClr val="accent1">
                  <a:lumMod val="50000"/>
                </a:schemeClr>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bg2"/>
                  </a:solidFill>
                </a:rPr>
                <a:t>5</a:t>
              </a:r>
              <a:endParaRPr dirty="0">
                <a:solidFill>
                  <a:schemeClr val="bg2"/>
                </a:solidFill>
              </a:endParaRPr>
            </a:p>
          </p:txBody>
        </p:sp>
        <p:sp>
          <p:nvSpPr>
            <p:cNvPr id="45" name="Google Shape;4774;p68">
              <a:extLst>
                <a:ext uri="{FF2B5EF4-FFF2-40B4-BE49-F238E27FC236}">
                  <a16:creationId xmlns:a16="http://schemas.microsoft.com/office/drawing/2014/main" id="{D3BF8AF5-631E-51B4-4788-591FBB6BDA00}"/>
                </a:ext>
              </a:extLst>
            </p:cNvPr>
            <p:cNvSpPr/>
            <p:nvPr/>
          </p:nvSpPr>
          <p:spPr>
            <a:xfrm>
              <a:off x="4342321" y="2506074"/>
              <a:ext cx="1643150" cy="673075"/>
            </a:xfrm>
            <a:custGeom>
              <a:avLst/>
              <a:gdLst/>
              <a:ahLst/>
              <a:cxnLst/>
              <a:rect l="l" t="t" r="r" b="b"/>
              <a:pathLst>
                <a:path w="65726" h="26923" extrusionOk="0">
                  <a:moveTo>
                    <a:pt x="1" y="0"/>
                  </a:moveTo>
                  <a:lnTo>
                    <a:pt x="10751" y="13477"/>
                  </a:lnTo>
                  <a:lnTo>
                    <a:pt x="1" y="26923"/>
                  </a:lnTo>
                  <a:lnTo>
                    <a:pt x="54944" y="26923"/>
                  </a:lnTo>
                  <a:lnTo>
                    <a:pt x="65726" y="13477"/>
                  </a:lnTo>
                  <a:lnTo>
                    <a:pt x="54944" y="0"/>
                  </a:lnTo>
                  <a:close/>
                </a:path>
              </a:pathLst>
            </a:custGeom>
            <a:grpFill/>
            <a:ln>
              <a:solidFill>
                <a:schemeClr val="accent1">
                  <a:lumMod val="50000"/>
                </a:schemeClr>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bg2"/>
                  </a:solidFill>
                </a:rPr>
                <a:t>4</a:t>
              </a:r>
              <a:endParaRPr dirty="0">
                <a:solidFill>
                  <a:schemeClr val="bg2"/>
                </a:solidFill>
              </a:endParaRPr>
            </a:p>
          </p:txBody>
        </p:sp>
      </p:grpSp>
    </p:spTree>
    <p:extLst>
      <p:ext uri="{BB962C8B-B14F-4D97-AF65-F5344CB8AC3E}">
        <p14:creationId xmlns:p14="http://schemas.microsoft.com/office/powerpoint/2010/main" val="933407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68942"/>
            <a:ext cx="7717500" cy="5761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Formal Grievance Process</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36</a:t>
            </a:r>
          </a:p>
        </p:txBody>
      </p:sp>
      <p:sp>
        <p:nvSpPr>
          <p:cNvPr id="6" name="Google Shape;341;p36">
            <a:extLst>
              <a:ext uri="{FF2B5EF4-FFF2-40B4-BE49-F238E27FC236}">
                <a16:creationId xmlns:a16="http://schemas.microsoft.com/office/drawing/2014/main" id="{5C102EE7-36BC-0182-297B-9921A981AAEA}"/>
              </a:ext>
            </a:extLst>
          </p:cNvPr>
          <p:cNvSpPr txBox="1">
            <a:spLocks noGrp="1"/>
          </p:cNvSpPr>
          <p:nvPr>
            <p:ph type="subTitle" idx="1"/>
          </p:nvPr>
        </p:nvSpPr>
        <p:spPr>
          <a:xfrm>
            <a:off x="813955" y="949035"/>
            <a:ext cx="7516091" cy="727365"/>
          </a:xfrm>
          <a:prstGeom prst="rect">
            <a:avLst/>
          </a:prstGeom>
        </p:spPr>
        <p:txBody>
          <a:bodyPr spcFirstLastPara="1" wrap="square" lIns="0" tIns="0" rIns="0" bIns="0" anchor="t" anchorCtr="0">
            <a:noAutofit/>
          </a:bodyPr>
          <a:lstStyle/>
          <a:p>
            <a:pPr marL="0" indent="0" algn="ctr">
              <a:buNone/>
            </a:pPr>
            <a:r>
              <a:rPr lang="en-US" sz="2000" b="1" dirty="0">
                <a:latin typeface="Arial" panose="020B0604020202020204" pitchFamily="34" charset="0"/>
                <a:cs typeface="Arial" panose="020B0604020202020204" pitchFamily="34" charset="0"/>
              </a:rPr>
              <a:t>Coordinator’s Obligation if There is a Hearing</a:t>
            </a:r>
          </a:p>
          <a:p>
            <a:pPr marL="0" indent="0" algn="ctr">
              <a:spcAft>
                <a:spcPts val="1200"/>
              </a:spcAft>
              <a:buNone/>
            </a:pPr>
            <a:r>
              <a:rPr lang="en-US" sz="2000" b="1" dirty="0">
                <a:latin typeface="Arial" panose="020B0604020202020204" pitchFamily="34" charset="0"/>
                <a:cs typeface="Arial" panose="020B0604020202020204" pitchFamily="34" charset="0"/>
              </a:rPr>
              <a:t>34 CFR §106.45(b)(6)</a:t>
            </a:r>
          </a:p>
        </p:txBody>
      </p:sp>
      <p:pic>
        <p:nvPicPr>
          <p:cNvPr id="4" name="Picture 3" descr="Empty office room">
            <a:extLst>
              <a:ext uri="{FF2B5EF4-FFF2-40B4-BE49-F238E27FC236}">
                <a16:creationId xmlns:a16="http://schemas.microsoft.com/office/drawing/2014/main" id="{4F8D5375-C946-9AEF-4202-008CF654869A}"/>
              </a:ext>
            </a:extLst>
          </p:cNvPr>
          <p:cNvPicPr>
            <a:picLocks noChangeAspect="1"/>
          </p:cNvPicPr>
          <p:nvPr/>
        </p:nvPicPr>
        <p:blipFill>
          <a:blip r:embed="rId3"/>
          <a:stretch>
            <a:fillRect/>
          </a:stretch>
        </p:blipFill>
        <p:spPr>
          <a:xfrm>
            <a:off x="567919" y="1824942"/>
            <a:ext cx="3435061" cy="2290041"/>
          </a:xfrm>
          <a:prstGeom prst="rect">
            <a:avLst/>
          </a:prstGeom>
        </p:spPr>
      </p:pic>
      <p:sp>
        <p:nvSpPr>
          <p:cNvPr id="7" name="TextBox 6">
            <a:extLst>
              <a:ext uri="{FF2B5EF4-FFF2-40B4-BE49-F238E27FC236}">
                <a16:creationId xmlns:a16="http://schemas.microsoft.com/office/drawing/2014/main" id="{786A2CC6-C63D-12DE-9061-23B64C82DCE2}"/>
              </a:ext>
            </a:extLst>
          </p:cNvPr>
          <p:cNvSpPr txBox="1"/>
          <p:nvPr/>
        </p:nvSpPr>
        <p:spPr>
          <a:xfrm>
            <a:off x="4004081" y="1776451"/>
            <a:ext cx="4572000" cy="2677656"/>
          </a:xfrm>
          <a:prstGeom prst="rect">
            <a:avLst/>
          </a:prstGeom>
          <a:noFill/>
        </p:spPr>
        <p:txBody>
          <a:bodyPr wrap="square">
            <a:spAutoFit/>
          </a:bodyPr>
          <a:lstStyle/>
          <a:p>
            <a:pPr marL="457200" marR="0" lvl="0" indent="-330200" algn="l" defTabSz="914400" rtl="0" eaLnBrk="1" fontAlgn="auto" latinLnBrk="0" hangingPunct="1">
              <a:lnSpc>
                <a:spcPct val="100000"/>
              </a:lnSpc>
              <a:spcBef>
                <a:spcPts val="600"/>
              </a:spcBef>
              <a:spcAft>
                <a:spcPts val="600"/>
              </a:spcAft>
              <a:buClr>
                <a:srgbClr val="000000"/>
              </a:buClr>
              <a:buSzPct val="100000"/>
              <a:buFont typeface="Zen Kaku Gothic New"/>
              <a:buChar char="●"/>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Coordinator may be responsible for facilitating the hearing, including: </a:t>
            </a:r>
          </a:p>
          <a:p>
            <a:pPr marL="914400" marR="0" lvl="1" indent="-330200" algn="l" defTabSz="914400" rtl="0" eaLnBrk="1" fontAlgn="auto" latinLnBrk="0" hangingPunct="1">
              <a:lnSpc>
                <a:spcPct val="100000"/>
              </a:lnSpc>
              <a:spcBef>
                <a:spcPts val="600"/>
              </a:spcBef>
              <a:spcAft>
                <a:spcPts val="600"/>
              </a:spcAft>
              <a:buClr>
                <a:srgbClr val="000000"/>
              </a:buClr>
              <a:buSzPct val="1000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Scheduling;</a:t>
            </a:r>
          </a:p>
          <a:p>
            <a:pPr marL="914400" marR="0" lvl="1" indent="-330200" algn="l" defTabSz="914400" rtl="0" eaLnBrk="1" fontAlgn="auto" latinLnBrk="0" hangingPunct="1">
              <a:lnSpc>
                <a:spcPct val="100000"/>
              </a:lnSpc>
              <a:spcBef>
                <a:spcPts val="600"/>
              </a:spcBef>
              <a:spcAft>
                <a:spcPts val="600"/>
              </a:spcAft>
              <a:buClr>
                <a:srgbClr val="000000"/>
              </a:buClr>
              <a:buSzPct val="1000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Explaining the hearing process and procedures to the parties; </a:t>
            </a:r>
          </a:p>
          <a:p>
            <a:pPr marL="914400" marR="0" lvl="1" indent="-330200" algn="l" defTabSz="914400" rtl="0" eaLnBrk="1" fontAlgn="auto" latinLnBrk="0" hangingPunct="1">
              <a:lnSpc>
                <a:spcPct val="100000"/>
              </a:lnSpc>
              <a:spcBef>
                <a:spcPts val="600"/>
              </a:spcBef>
              <a:spcAft>
                <a:spcPts val="600"/>
              </a:spcAft>
              <a:buClr>
                <a:srgbClr val="000000"/>
              </a:buClr>
              <a:buSzPct val="1000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Provide accommodations (Zoom logistics) at the hearing if necessary;  </a:t>
            </a:r>
          </a:p>
          <a:p>
            <a:pPr marL="914400" marR="0" lvl="1" indent="-330200" algn="l" defTabSz="914400" rtl="0" eaLnBrk="1" fontAlgn="auto" latinLnBrk="0" hangingPunct="1">
              <a:lnSpc>
                <a:spcPct val="100000"/>
              </a:lnSpc>
              <a:spcBef>
                <a:spcPts val="600"/>
              </a:spcBef>
              <a:spcAft>
                <a:spcPts val="600"/>
              </a:spcAft>
              <a:buClr>
                <a:srgbClr val="000000"/>
              </a:buClr>
              <a:buSzPct val="100000"/>
              <a:buFont typeface="Zen Kaku Gothic New"/>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More as needed. </a:t>
            </a:r>
          </a:p>
        </p:txBody>
      </p:sp>
    </p:spTree>
    <p:extLst>
      <p:ext uri="{BB962C8B-B14F-4D97-AF65-F5344CB8AC3E}">
        <p14:creationId xmlns:p14="http://schemas.microsoft.com/office/powerpoint/2010/main" val="2675273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63"/>
        <p:cNvGrpSpPr/>
        <p:nvPr/>
      </p:nvGrpSpPr>
      <p:grpSpPr>
        <a:xfrm>
          <a:off x="0" y="0"/>
          <a:ext cx="0" cy="0"/>
          <a:chOff x="0" y="0"/>
          <a:chExt cx="0" cy="0"/>
        </a:xfrm>
      </p:grpSpPr>
      <p:sp>
        <p:nvSpPr>
          <p:cNvPr id="764" name="Google Shape;764;p43"/>
          <p:cNvSpPr/>
          <p:nvPr/>
        </p:nvSpPr>
        <p:spPr>
          <a:xfrm flipH="1">
            <a:off x="793284" y="1517771"/>
            <a:ext cx="3796015" cy="2906395"/>
          </a:xfrm>
          <a:custGeom>
            <a:avLst/>
            <a:gdLst/>
            <a:ahLst/>
            <a:cxn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3"/>
          <p:cNvSpPr/>
          <p:nvPr/>
        </p:nvSpPr>
        <p:spPr>
          <a:xfrm flipH="1">
            <a:off x="834524" y="1591654"/>
            <a:ext cx="4189689" cy="2813784"/>
          </a:xfrm>
          <a:custGeom>
            <a:avLst/>
            <a:gdLst/>
            <a:ahLst/>
            <a:cxn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766" name="Google Shape;766;p43"/>
          <p:cNvSpPr txBox="1">
            <a:spLocks noGrp="1"/>
          </p:cNvSpPr>
          <p:nvPr>
            <p:ph type="title"/>
          </p:nvPr>
        </p:nvSpPr>
        <p:spPr>
          <a:xfrm>
            <a:off x="1442314" y="1764575"/>
            <a:ext cx="6791074" cy="14319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n" dirty="0">
                <a:latin typeface="+mj-lt"/>
              </a:rPr>
              <a:t>Questions?</a:t>
            </a:r>
            <a:endParaRPr dirty="0">
              <a:latin typeface="+mj-lt"/>
            </a:endParaRPr>
          </a:p>
        </p:txBody>
      </p:sp>
      <p:sp>
        <p:nvSpPr>
          <p:cNvPr id="776" name="Google Shape;776;p43"/>
          <p:cNvSpPr/>
          <p:nvPr/>
        </p:nvSpPr>
        <p:spPr>
          <a:xfrm>
            <a:off x="1442314" y="1811574"/>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3"/>
          <p:cNvSpPr/>
          <p:nvPr/>
        </p:nvSpPr>
        <p:spPr>
          <a:xfrm>
            <a:off x="891013" y="4405450"/>
            <a:ext cx="4189746" cy="68549"/>
          </a:xfrm>
          <a:custGeom>
            <a:avLst/>
            <a:gdLst/>
            <a:ahLst/>
            <a:cxn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ABDC5C7F-D389-3503-D803-C53A7870D289}"/>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37</a:t>
            </a:r>
          </a:p>
        </p:txBody>
      </p:sp>
      <p:grpSp>
        <p:nvGrpSpPr>
          <p:cNvPr id="10" name="Google Shape;7328;p75">
            <a:extLst>
              <a:ext uri="{FF2B5EF4-FFF2-40B4-BE49-F238E27FC236}">
                <a16:creationId xmlns:a16="http://schemas.microsoft.com/office/drawing/2014/main" id="{D6FFEBF9-35D1-887C-BCDE-E2F480AE5AAA}"/>
              </a:ext>
            </a:extLst>
          </p:cNvPr>
          <p:cNvGrpSpPr/>
          <p:nvPr/>
        </p:nvGrpSpPr>
        <p:grpSpPr>
          <a:xfrm>
            <a:off x="1532913" y="2147455"/>
            <a:ext cx="2096977" cy="2160729"/>
            <a:chOff x="-33646250" y="3586425"/>
            <a:chExt cx="293000" cy="292225"/>
          </a:xfrm>
        </p:grpSpPr>
        <p:sp>
          <p:nvSpPr>
            <p:cNvPr id="11" name="Google Shape;7329;p75">
              <a:extLst>
                <a:ext uri="{FF2B5EF4-FFF2-40B4-BE49-F238E27FC236}">
                  <a16:creationId xmlns:a16="http://schemas.microsoft.com/office/drawing/2014/main" id="{08C31284-C0CE-13AA-102B-6187631A2037}"/>
                </a:ext>
              </a:extLst>
            </p:cNvPr>
            <p:cNvSpPr/>
            <p:nvPr/>
          </p:nvSpPr>
          <p:spPr>
            <a:xfrm>
              <a:off x="-33646250" y="3739225"/>
              <a:ext cx="141775" cy="139425"/>
            </a:xfrm>
            <a:custGeom>
              <a:avLst/>
              <a:gdLst/>
              <a:ahLst/>
              <a:cxnLst/>
              <a:rect l="l" t="t" r="r" b="b"/>
              <a:pathLst>
                <a:path w="5671" h="5577" extrusionOk="0">
                  <a:moveTo>
                    <a:pt x="4190" y="1"/>
                  </a:moveTo>
                  <a:cubicBezTo>
                    <a:pt x="4001" y="316"/>
                    <a:pt x="3970" y="725"/>
                    <a:pt x="4127" y="1040"/>
                  </a:cubicBezTo>
                  <a:lnTo>
                    <a:pt x="3497" y="1670"/>
                  </a:lnTo>
                  <a:cubicBezTo>
                    <a:pt x="3345" y="1589"/>
                    <a:pt x="3194" y="1550"/>
                    <a:pt x="3047" y="1550"/>
                  </a:cubicBezTo>
                  <a:cubicBezTo>
                    <a:pt x="2797" y="1550"/>
                    <a:pt x="2561" y="1661"/>
                    <a:pt x="2363" y="1859"/>
                  </a:cubicBezTo>
                  <a:lnTo>
                    <a:pt x="378" y="3813"/>
                  </a:lnTo>
                  <a:cubicBezTo>
                    <a:pt x="0" y="4222"/>
                    <a:pt x="0" y="4884"/>
                    <a:pt x="378" y="5293"/>
                  </a:cubicBezTo>
                  <a:cubicBezTo>
                    <a:pt x="583" y="5482"/>
                    <a:pt x="851" y="5577"/>
                    <a:pt x="1115" y="5577"/>
                  </a:cubicBezTo>
                  <a:cubicBezTo>
                    <a:pt x="1378" y="5577"/>
                    <a:pt x="1638" y="5482"/>
                    <a:pt x="1827" y="5293"/>
                  </a:cubicBezTo>
                  <a:lnTo>
                    <a:pt x="3812" y="3309"/>
                  </a:lnTo>
                  <a:cubicBezTo>
                    <a:pt x="4096" y="3025"/>
                    <a:pt x="4190" y="2553"/>
                    <a:pt x="4001" y="2143"/>
                  </a:cubicBezTo>
                  <a:lnTo>
                    <a:pt x="4631" y="1513"/>
                  </a:lnTo>
                  <a:cubicBezTo>
                    <a:pt x="4789" y="1576"/>
                    <a:pt x="4915" y="1607"/>
                    <a:pt x="5072" y="1607"/>
                  </a:cubicBezTo>
                  <a:cubicBezTo>
                    <a:pt x="5261" y="1607"/>
                    <a:pt x="5450" y="1544"/>
                    <a:pt x="5671" y="1418"/>
                  </a:cubicBezTo>
                  <a:cubicBezTo>
                    <a:pt x="5041" y="1040"/>
                    <a:pt x="4568" y="568"/>
                    <a:pt x="419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330;p75">
              <a:extLst>
                <a:ext uri="{FF2B5EF4-FFF2-40B4-BE49-F238E27FC236}">
                  <a16:creationId xmlns:a16="http://schemas.microsoft.com/office/drawing/2014/main" id="{74674012-88A3-1463-55E5-29DFFF1D1C0B}"/>
                </a:ext>
              </a:extLst>
            </p:cNvPr>
            <p:cNvSpPr/>
            <p:nvPr/>
          </p:nvSpPr>
          <p:spPr>
            <a:xfrm>
              <a:off x="-33541500" y="3586425"/>
              <a:ext cx="188250" cy="187475"/>
            </a:xfrm>
            <a:custGeom>
              <a:avLst/>
              <a:gdLst/>
              <a:ahLst/>
              <a:cxnLst/>
              <a:rect l="l" t="t" r="r" b="b"/>
              <a:pathLst>
                <a:path w="7530" h="7499" extrusionOk="0">
                  <a:moveTo>
                    <a:pt x="3718" y="1387"/>
                  </a:moveTo>
                  <a:cubicBezTo>
                    <a:pt x="4253" y="1387"/>
                    <a:pt x="4726" y="1859"/>
                    <a:pt x="4726" y="2427"/>
                  </a:cubicBezTo>
                  <a:cubicBezTo>
                    <a:pt x="4789" y="2805"/>
                    <a:pt x="4505" y="3214"/>
                    <a:pt x="4096" y="3372"/>
                  </a:cubicBezTo>
                  <a:lnTo>
                    <a:pt x="4096" y="3750"/>
                  </a:lnTo>
                  <a:cubicBezTo>
                    <a:pt x="4096" y="3939"/>
                    <a:pt x="3938" y="4096"/>
                    <a:pt x="3749" y="4096"/>
                  </a:cubicBezTo>
                  <a:cubicBezTo>
                    <a:pt x="3560" y="4096"/>
                    <a:pt x="3403" y="3939"/>
                    <a:pt x="3403" y="3750"/>
                  </a:cubicBezTo>
                  <a:lnTo>
                    <a:pt x="3403" y="3372"/>
                  </a:lnTo>
                  <a:cubicBezTo>
                    <a:pt x="3403" y="3088"/>
                    <a:pt x="3592" y="2805"/>
                    <a:pt x="3875" y="2742"/>
                  </a:cubicBezTo>
                  <a:cubicBezTo>
                    <a:pt x="4001" y="2679"/>
                    <a:pt x="4096" y="2521"/>
                    <a:pt x="4096" y="2427"/>
                  </a:cubicBezTo>
                  <a:cubicBezTo>
                    <a:pt x="4096" y="2206"/>
                    <a:pt x="3938" y="2049"/>
                    <a:pt x="3749" y="2049"/>
                  </a:cubicBezTo>
                  <a:cubicBezTo>
                    <a:pt x="3560" y="2049"/>
                    <a:pt x="3403" y="2206"/>
                    <a:pt x="3403" y="2427"/>
                  </a:cubicBezTo>
                  <a:cubicBezTo>
                    <a:pt x="3403" y="2616"/>
                    <a:pt x="3245" y="2773"/>
                    <a:pt x="3056" y="2773"/>
                  </a:cubicBezTo>
                  <a:cubicBezTo>
                    <a:pt x="2836" y="2773"/>
                    <a:pt x="2678" y="2616"/>
                    <a:pt x="2678" y="2427"/>
                  </a:cubicBezTo>
                  <a:cubicBezTo>
                    <a:pt x="2678" y="1859"/>
                    <a:pt x="3151" y="1387"/>
                    <a:pt x="3718" y="1387"/>
                  </a:cubicBezTo>
                  <a:close/>
                  <a:moveTo>
                    <a:pt x="3749" y="4726"/>
                  </a:moveTo>
                  <a:cubicBezTo>
                    <a:pt x="3938" y="4726"/>
                    <a:pt x="4096" y="4884"/>
                    <a:pt x="4096" y="5104"/>
                  </a:cubicBezTo>
                  <a:cubicBezTo>
                    <a:pt x="4096" y="5294"/>
                    <a:pt x="3938" y="5451"/>
                    <a:pt x="3749" y="5451"/>
                  </a:cubicBezTo>
                  <a:cubicBezTo>
                    <a:pt x="3560" y="5451"/>
                    <a:pt x="3403" y="5294"/>
                    <a:pt x="3403" y="5104"/>
                  </a:cubicBezTo>
                  <a:cubicBezTo>
                    <a:pt x="3403" y="4884"/>
                    <a:pt x="3560" y="4726"/>
                    <a:pt x="3749" y="4726"/>
                  </a:cubicBezTo>
                  <a:close/>
                  <a:moveTo>
                    <a:pt x="3749" y="1"/>
                  </a:moveTo>
                  <a:cubicBezTo>
                    <a:pt x="1670" y="1"/>
                    <a:pt x="0" y="1702"/>
                    <a:pt x="0" y="3750"/>
                  </a:cubicBezTo>
                  <a:cubicBezTo>
                    <a:pt x="0" y="5829"/>
                    <a:pt x="1702" y="7499"/>
                    <a:pt x="3749" y="7499"/>
                  </a:cubicBezTo>
                  <a:cubicBezTo>
                    <a:pt x="5829" y="7499"/>
                    <a:pt x="7498" y="5798"/>
                    <a:pt x="7498" y="3750"/>
                  </a:cubicBezTo>
                  <a:cubicBezTo>
                    <a:pt x="7530" y="1670"/>
                    <a:pt x="5829" y="1"/>
                    <a:pt x="374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722590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5"/>
          <p:cNvSpPr/>
          <p:nvPr/>
        </p:nvSpPr>
        <p:spPr>
          <a:xfrm>
            <a:off x="3810294" y="1405851"/>
            <a:ext cx="1653900" cy="930000"/>
          </a:xfrm>
          <a:prstGeom prst="ellipse">
            <a:avLst/>
          </a:prstGeom>
          <a:solidFill>
            <a:srgbClr val="BF7C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5"/>
          <p:cNvSpPr txBox="1">
            <a:spLocks noGrp="1"/>
          </p:cNvSpPr>
          <p:nvPr>
            <p:ph type="title"/>
          </p:nvPr>
        </p:nvSpPr>
        <p:spPr>
          <a:xfrm>
            <a:off x="1322008" y="2652251"/>
            <a:ext cx="6499985" cy="1180162"/>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latin typeface="+mj-lt"/>
              </a:rPr>
              <a:t>Title IX Investigator</a:t>
            </a:r>
            <a:br>
              <a:rPr lang="en" dirty="0">
                <a:latin typeface="+mj-lt"/>
              </a:rPr>
            </a:br>
            <a:r>
              <a:rPr lang="en" dirty="0">
                <a:latin typeface="+mj-lt"/>
              </a:rPr>
              <a:t>Role and Responsiblities</a:t>
            </a:r>
            <a:endParaRPr dirty="0">
              <a:latin typeface="+mj-lt"/>
            </a:endParaRPr>
          </a:p>
        </p:txBody>
      </p:sp>
      <p:sp>
        <p:nvSpPr>
          <p:cNvPr id="322" name="Google Shape;322;p35"/>
          <p:cNvSpPr txBox="1">
            <a:spLocks noGrp="1"/>
          </p:cNvSpPr>
          <p:nvPr>
            <p:ph type="title" idx="2"/>
          </p:nvPr>
        </p:nvSpPr>
        <p:spPr>
          <a:xfrm>
            <a:off x="4187694" y="1513701"/>
            <a:ext cx="899100" cy="683400"/>
          </a:xfrm>
          <a:prstGeom prst="rect">
            <a:avLst/>
          </a:prstGeom>
        </p:spPr>
        <p:txBody>
          <a:bodyPr spcFirstLastPara="1" wrap="square" lIns="0" tIns="0" rIns="0" bIns="0" anchor="ctr" anchorCtr="0">
            <a:noAutofit/>
          </a:bodyPr>
          <a:lstStyle/>
          <a:p>
            <a:r>
              <a:rPr lang="en" sz="4400" dirty="0">
                <a:latin typeface="+mj-lt"/>
              </a:rPr>
              <a:t>III.</a:t>
            </a:r>
            <a:endParaRPr sz="4400" dirty="0">
              <a:latin typeface="+mj-lt"/>
            </a:endParaRPr>
          </a:p>
        </p:txBody>
      </p:sp>
      <p:sp>
        <p:nvSpPr>
          <p:cNvPr id="3" name="TextBox 2">
            <a:extLst>
              <a:ext uri="{FF2B5EF4-FFF2-40B4-BE49-F238E27FC236}">
                <a16:creationId xmlns:a16="http://schemas.microsoft.com/office/drawing/2014/main" id="{A8E3F1AF-0088-B4E5-91BB-458DACE76D03}"/>
              </a:ext>
            </a:extLst>
          </p:cNvPr>
          <p:cNvSpPr txBox="1"/>
          <p:nvPr/>
        </p:nvSpPr>
        <p:spPr>
          <a:xfrm>
            <a:off x="8458200" y="4549509"/>
            <a:ext cx="407463"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38</a:t>
            </a:r>
          </a:p>
        </p:txBody>
      </p:sp>
    </p:spTree>
    <p:extLst>
      <p:ext uri="{BB962C8B-B14F-4D97-AF65-F5344CB8AC3E}">
        <p14:creationId xmlns:p14="http://schemas.microsoft.com/office/powerpoint/2010/main" val="3203402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1272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Who and What is a</a:t>
            </a:r>
            <a:br>
              <a:rPr lang="en-US" sz="3200" dirty="0">
                <a:latin typeface="+mj-lt"/>
              </a:rPr>
            </a:br>
            <a:r>
              <a:rPr lang="en-US" sz="3200" dirty="0">
                <a:latin typeface="+mj-lt"/>
              </a:rPr>
              <a:t>Title IX Investigator?</a:t>
            </a:r>
            <a:endParaRPr sz="3200" dirty="0">
              <a:latin typeface="+mj-lt"/>
            </a:endParaRPr>
          </a:p>
        </p:txBody>
      </p:sp>
      <p:sp>
        <p:nvSpPr>
          <p:cNvPr id="341" name="Google Shape;341;p36"/>
          <p:cNvSpPr txBox="1">
            <a:spLocks noGrp="1"/>
          </p:cNvSpPr>
          <p:nvPr>
            <p:ph type="subTitle" idx="1"/>
          </p:nvPr>
        </p:nvSpPr>
        <p:spPr>
          <a:xfrm>
            <a:off x="713225" y="1357745"/>
            <a:ext cx="7987429" cy="1330037"/>
          </a:xfrm>
          <a:prstGeom prst="rect">
            <a:avLst/>
          </a:prstGeom>
        </p:spPr>
        <p:txBody>
          <a:bodyPr spcFirstLastPara="1" wrap="square" lIns="0" tIns="0" rIns="0" bIns="0" anchor="t" anchorCtr="0">
            <a:noAutofit/>
          </a:bodyPr>
          <a:lstStyle/>
          <a:p>
            <a:pPr marL="285750" indent="-285750">
              <a:spcBef>
                <a:spcPts val="600"/>
              </a:spcBef>
            </a:pPr>
            <a:r>
              <a:rPr lang="en-US" sz="1800" dirty="0">
                <a:latin typeface="Arial" panose="020B0604020202020204" pitchFamily="34" charset="0"/>
                <a:cs typeface="Arial" panose="020B0604020202020204" pitchFamily="34" charset="0"/>
              </a:rPr>
              <a:t>The Investigator is responsible for investigating and resolving formal complaints of sexual harassment in the District’s education programs and activities.</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39</a:t>
            </a:r>
          </a:p>
        </p:txBody>
      </p:sp>
      <p:graphicFrame>
        <p:nvGraphicFramePr>
          <p:cNvPr id="4" name="Diagram 3">
            <a:extLst>
              <a:ext uri="{FF2B5EF4-FFF2-40B4-BE49-F238E27FC236}">
                <a16:creationId xmlns:a16="http://schemas.microsoft.com/office/drawing/2014/main" id="{C11734D2-14C3-0124-2B83-4F4455DAAC23}"/>
              </a:ext>
            </a:extLst>
          </p:cNvPr>
          <p:cNvGraphicFramePr/>
          <p:nvPr>
            <p:extLst>
              <p:ext uri="{D42A27DB-BD31-4B8C-83A1-F6EECF244321}">
                <p14:modId xmlns:p14="http://schemas.microsoft.com/office/powerpoint/2010/main" val="2931459287"/>
              </p:ext>
            </p:extLst>
          </p:nvPr>
        </p:nvGraphicFramePr>
        <p:xfrm>
          <a:off x="5464373" y="2256574"/>
          <a:ext cx="3401291" cy="24419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97CE4F64-8B69-CD2C-58E2-D7379DDEF54E}"/>
              </a:ext>
            </a:extLst>
          </p:cNvPr>
          <p:cNvSpPr txBox="1"/>
          <p:nvPr/>
        </p:nvSpPr>
        <p:spPr>
          <a:xfrm>
            <a:off x="626013" y="2256574"/>
            <a:ext cx="5012788" cy="2385268"/>
          </a:xfrm>
          <a:prstGeom prst="rect">
            <a:avLst/>
          </a:prstGeom>
          <a:noFill/>
        </p:spPr>
        <p:txBody>
          <a:bodyPr wrap="square">
            <a:spAutoFit/>
          </a:bodyPr>
          <a:lstStyle/>
          <a:p>
            <a:pPr marL="742950" marR="0" lvl="1" indent="-28575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Investigator gathers all information related to the allegations, such as statements of the parties/witnesses, documents, electronic materials (e.g., texts, emails, phone logs, pictures, videos, audio recordings), and more.</a:t>
            </a:r>
          </a:p>
          <a:p>
            <a:pPr marL="742950" marR="0" lvl="1" indent="-28575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Investigator creates an investigative report that summarizes the evidence.</a:t>
            </a:r>
          </a:p>
        </p:txBody>
      </p:sp>
    </p:spTree>
    <p:extLst>
      <p:ext uri="{BB962C8B-B14F-4D97-AF65-F5344CB8AC3E}">
        <p14:creationId xmlns:p14="http://schemas.microsoft.com/office/powerpoint/2010/main" val="24022122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1272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Who and What is a</a:t>
            </a:r>
            <a:br>
              <a:rPr lang="en-US" sz="3200" dirty="0">
                <a:latin typeface="+mj-lt"/>
              </a:rPr>
            </a:br>
            <a:r>
              <a:rPr lang="en-US" sz="3200" dirty="0">
                <a:latin typeface="+mj-lt"/>
              </a:rPr>
              <a:t>Title IX Investigator?</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40</a:t>
            </a:r>
          </a:p>
        </p:txBody>
      </p:sp>
      <p:graphicFrame>
        <p:nvGraphicFramePr>
          <p:cNvPr id="4" name="Diagram 3">
            <a:extLst>
              <a:ext uri="{FF2B5EF4-FFF2-40B4-BE49-F238E27FC236}">
                <a16:creationId xmlns:a16="http://schemas.microsoft.com/office/drawing/2014/main" id="{612B51B3-49FA-C320-821F-59423091C41B}"/>
              </a:ext>
            </a:extLst>
          </p:cNvPr>
          <p:cNvGraphicFramePr/>
          <p:nvPr>
            <p:extLst>
              <p:ext uri="{D42A27DB-BD31-4B8C-83A1-F6EECF244321}">
                <p14:modId xmlns:p14="http://schemas.microsoft.com/office/powerpoint/2010/main" val="607155610"/>
              </p:ext>
            </p:extLst>
          </p:nvPr>
        </p:nvGraphicFramePr>
        <p:xfrm>
          <a:off x="1523974" y="1161009"/>
          <a:ext cx="6421607" cy="3696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1487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1"/>
            <a:ext cx="8168507" cy="9571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When is an Investigation Required/Prohibited?</a:t>
            </a:r>
            <a:endParaRPr sz="3200" dirty="0">
              <a:latin typeface="+mj-lt"/>
            </a:endParaRPr>
          </a:p>
        </p:txBody>
      </p:sp>
      <p:sp>
        <p:nvSpPr>
          <p:cNvPr id="341" name="Google Shape;341;p36"/>
          <p:cNvSpPr txBox="1">
            <a:spLocks noGrp="1"/>
          </p:cNvSpPr>
          <p:nvPr>
            <p:ph type="subTitle" idx="1"/>
          </p:nvPr>
        </p:nvSpPr>
        <p:spPr>
          <a:xfrm>
            <a:off x="634211" y="1578305"/>
            <a:ext cx="5727773" cy="3071880"/>
          </a:xfrm>
          <a:prstGeom prst="rect">
            <a:avLst/>
          </a:prstGeom>
        </p:spPr>
        <p:txBody>
          <a:bodyPr spcFirstLastPara="1" wrap="square" lIns="0" tIns="0" rIns="0" bIns="0" anchor="t" anchorCtr="0">
            <a:noAutofit/>
          </a:bodyPr>
          <a:lstStyle/>
          <a:p>
            <a:pPr>
              <a:spcBef>
                <a:spcPts val="600"/>
              </a:spcBef>
              <a:buSzPct val="100000"/>
            </a:pPr>
            <a:r>
              <a:rPr lang="en-US" sz="1800" dirty="0">
                <a:latin typeface="Arial" panose="020B0604020202020204" pitchFamily="34" charset="0"/>
                <a:cs typeface="Arial" panose="020B0604020202020204" pitchFamily="34" charset="0"/>
              </a:rPr>
              <a:t>The District </a:t>
            </a:r>
            <a:r>
              <a:rPr lang="en-US" sz="1800" b="1" dirty="0">
                <a:latin typeface="Arial" panose="020B0604020202020204" pitchFamily="34" charset="0"/>
                <a:cs typeface="Arial" panose="020B0604020202020204" pitchFamily="34" charset="0"/>
              </a:rPr>
              <a:t>must investigate </a:t>
            </a:r>
            <a:r>
              <a:rPr lang="en-US" sz="1800" dirty="0">
                <a:latin typeface="Arial" panose="020B0604020202020204" pitchFamily="34" charset="0"/>
                <a:cs typeface="Arial" panose="020B0604020202020204" pitchFamily="34" charset="0"/>
              </a:rPr>
              <a:t>the allegations in a </a:t>
            </a:r>
            <a:r>
              <a:rPr lang="en-US" sz="1800" b="1" dirty="0">
                <a:latin typeface="Arial" panose="020B0604020202020204" pitchFamily="34" charset="0"/>
                <a:cs typeface="Arial" panose="020B0604020202020204" pitchFamily="34" charset="0"/>
              </a:rPr>
              <a:t>formal complaint</a:t>
            </a:r>
            <a:r>
              <a:rPr lang="en-US" sz="1800" dirty="0">
                <a:latin typeface="Arial" panose="020B0604020202020204" pitchFamily="34" charset="0"/>
                <a:cs typeface="Arial" panose="020B0604020202020204" pitchFamily="34" charset="0"/>
              </a:rPr>
              <a:t>. </a:t>
            </a:r>
          </a:p>
          <a:p>
            <a:pPr>
              <a:spcBef>
                <a:spcPts val="600"/>
              </a:spcBef>
              <a:buSzPct val="100000"/>
            </a:pPr>
            <a:r>
              <a:rPr lang="en-US" sz="1800" dirty="0">
                <a:latin typeface="Arial" panose="020B0604020202020204" pitchFamily="34" charset="0"/>
                <a:cs typeface="Arial" panose="020B0604020202020204" pitchFamily="34" charset="0"/>
              </a:rPr>
              <a:t>The District </a:t>
            </a:r>
            <a:r>
              <a:rPr lang="en-US" sz="1800" b="1" dirty="0">
                <a:latin typeface="Arial" panose="020B0604020202020204" pitchFamily="34" charset="0"/>
                <a:cs typeface="Arial" panose="020B0604020202020204" pitchFamily="34" charset="0"/>
              </a:rPr>
              <a:t>must dismiss </a:t>
            </a:r>
            <a:r>
              <a:rPr lang="en-US" sz="1800" dirty="0">
                <a:latin typeface="Arial" panose="020B0604020202020204" pitchFamily="34" charset="0"/>
                <a:cs typeface="Arial" panose="020B0604020202020204" pitchFamily="34" charset="0"/>
              </a:rPr>
              <a:t>a formal complaint (not investigate) when: </a:t>
            </a:r>
          </a:p>
          <a:p>
            <a:pPr marL="927100" lvl="1" indent="-342900">
              <a:spcBef>
                <a:spcPts val="600"/>
              </a:spcBef>
              <a:buSzPct val="100000"/>
              <a:buFont typeface="+mj-lt"/>
              <a:buAutoNum type="arabicPeriod"/>
            </a:pPr>
            <a:r>
              <a:rPr lang="en-US" sz="1800" dirty="0">
                <a:latin typeface="Arial" panose="020B0604020202020204" pitchFamily="34" charset="0"/>
                <a:cs typeface="Arial" panose="020B0604020202020204" pitchFamily="34" charset="0"/>
              </a:rPr>
              <a:t>The alleged conduct does not constitute “sexual harassment” as defined;</a:t>
            </a:r>
          </a:p>
          <a:p>
            <a:pPr marL="927100" lvl="1" indent="-342900">
              <a:spcBef>
                <a:spcPts val="600"/>
              </a:spcBef>
              <a:buSzPct val="100000"/>
              <a:buFont typeface="+mj-lt"/>
              <a:buAutoNum type="arabicPeriod"/>
            </a:pPr>
            <a:r>
              <a:rPr lang="en-US" sz="1800" dirty="0">
                <a:latin typeface="Arial" panose="020B0604020202020204" pitchFamily="34" charset="0"/>
                <a:cs typeface="Arial" panose="020B0604020202020204" pitchFamily="34" charset="0"/>
              </a:rPr>
              <a:t>The alleged conduct did not occur in an education program or activity; or </a:t>
            </a:r>
          </a:p>
          <a:p>
            <a:pPr marL="927100" lvl="1" indent="-342900">
              <a:spcBef>
                <a:spcPts val="600"/>
              </a:spcBef>
              <a:buSzPct val="100000"/>
              <a:buFont typeface="+mj-lt"/>
              <a:buAutoNum type="arabicPeriod"/>
            </a:pPr>
            <a:r>
              <a:rPr lang="en-US" sz="1800" dirty="0">
                <a:latin typeface="Arial" panose="020B0604020202020204" pitchFamily="34" charset="0"/>
                <a:cs typeface="Arial" panose="020B0604020202020204" pitchFamily="34" charset="0"/>
              </a:rPr>
              <a:t>The alleged conduct did not occur against a person in the United States.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41</a:t>
            </a:r>
          </a:p>
        </p:txBody>
      </p:sp>
      <p:grpSp>
        <p:nvGrpSpPr>
          <p:cNvPr id="2" name="Google Shape;4314;p67">
            <a:extLst>
              <a:ext uri="{FF2B5EF4-FFF2-40B4-BE49-F238E27FC236}">
                <a16:creationId xmlns:a16="http://schemas.microsoft.com/office/drawing/2014/main" id="{E786B88D-F2EE-6889-7C14-D05BFE7D624F}"/>
              </a:ext>
            </a:extLst>
          </p:cNvPr>
          <p:cNvGrpSpPr/>
          <p:nvPr/>
        </p:nvGrpSpPr>
        <p:grpSpPr>
          <a:xfrm>
            <a:off x="6123264" y="1880020"/>
            <a:ext cx="2546182" cy="2310224"/>
            <a:chOff x="6644304" y="3073628"/>
            <a:chExt cx="576302" cy="511871"/>
          </a:xfrm>
        </p:grpSpPr>
        <p:sp>
          <p:nvSpPr>
            <p:cNvPr id="4" name="Google Shape;4315;p67">
              <a:extLst>
                <a:ext uri="{FF2B5EF4-FFF2-40B4-BE49-F238E27FC236}">
                  <a16:creationId xmlns:a16="http://schemas.microsoft.com/office/drawing/2014/main" id="{BB6983D6-7BFE-9276-62F5-0FB59001BC15}"/>
                </a:ext>
              </a:extLst>
            </p:cNvPr>
            <p:cNvSpPr/>
            <p:nvPr/>
          </p:nvSpPr>
          <p:spPr>
            <a:xfrm>
              <a:off x="6644304" y="3073628"/>
              <a:ext cx="576302" cy="511871"/>
            </a:xfrm>
            <a:custGeom>
              <a:avLst/>
              <a:gdLst/>
              <a:ahLst/>
              <a:cxnLst/>
              <a:rect l="l" t="t" r="r" b="b"/>
              <a:pathLst>
                <a:path w="99879" h="88751" extrusionOk="0">
                  <a:moveTo>
                    <a:pt x="50483" y="1"/>
                  </a:moveTo>
                  <a:cubicBezTo>
                    <a:pt x="46751" y="1"/>
                    <a:pt x="42953" y="456"/>
                    <a:pt x="39160" y="1409"/>
                  </a:cubicBezTo>
                  <a:cubicBezTo>
                    <a:pt x="14870" y="7513"/>
                    <a:pt x="1" y="31697"/>
                    <a:pt x="5963" y="55420"/>
                  </a:cubicBezTo>
                  <a:cubicBezTo>
                    <a:pt x="10993" y="75452"/>
                    <a:pt x="29236" y="88750"/>
                    <a:pt x="49406" y="88750"/>
                  </a:cubicBezTo>
                  <a:cubicBezTo>
                    <a:pt x="53141" y="88750"/>
                    <a:pt x="56941" y="88294"/>
                    <a:pt x="60736" y="87341"/>
                  </a:cubicBezTo>
                  <a:cubicBezTo>
                    <a:pt x="85027" y="81237"/>
                    <a:pt x="99878" y="57053"/>
                    <a:pt x="93917" y="33330"/>
                  </a:cubicBezTo>
                  <a:cubicBezTo>
                    <a:pt x="88901" y="13311"/>
                    <a:pt x="70655" y="1"/>
                    <a:pt x="50483" y="1"/>
                  </a:cubicBezTo>
                  <a:close/>
                </a:path>
              </a:pathLst>
            </a:custGeom>
            <a:solidFill>
              <a:srgbClr val="CFD9E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5" name="Google Shape;4316;p67">
              <a:extLst>
                <a:ext uri="{FF2B5EF4-FFF2-40B4-BE49-F238E27FC236}">
                  <a16:creationId xmlns:a16="http://schemas.microsoft.com/office/drawing/2014/main" id="{505C6C2D-F6DF-0A05-EB53-ECB319B2B57E}"/>
                </a:ext>
              </a:extLst>
            </p:cNvPr>
            <p:cNvGrpSpPr/>
            <p:nvPr/>
          </p:nvGrpSpPr>
          <p:grpSpPr>
            <a:xfrm>
              <a:off x="6712169" y="3085440"/>
              <a:ext cx="481622" cy="494913"/>
              <a:chOff x="6712169" y="3085440"/>
              <a:chExt cx="481622" cy="494913"/>
            </a:xfrm>
          </p:grpSpPr>
          <p:sp>
            <p:nvSpPr>
              <p:cNvPr id="9" name="Google Shape;4317;p67">
                <a:extLst>
                  <a:ext uri="{FF2B5EF4-FFF2-40B4-BE49-F238E27FC236}">
                    <a16:creationId xmlns:a16="http://schemas.microsoft.com/office/drawing/2014/main" id="{7DF3E461-9AD2-57AA-9E70-BC053EAFDC54}"/>
                  </a:ext>
                </a:extLst>
              </p:cNvPr>
              <p:cNvSpPr/>
              <p:nvPr/>
            </p:nvSpPr>
            <p:spPr>
              <a:xfrm>
                <a:off x="6712169" y="3085440"/>
                <a:ext cx="238757" cy="315615"/>
              </a:xfrm>
              <a:custGeom>
                <a:avLst/>
                <a:gdLst/>
                <a:ahLst/>
                <a:cxnLst/>
                <a:rect l="l" t="t" r="r" b="b"/>
                <a:pathLst>
                  <a:path w="41379" h="54723" extrusionOk="0">
                    <a:moveTo>
                      <a:pt x="20938" y="3904"/>
                    </a:moveTo>
                    <a:lnTo>
                      <a:pt x="22677" y="6583"/>
                    </a:lnTo>
                    <a:lnTo>
                      <a:pt x="22091" y="7097"/>
                    </a:lnTo>
                    <a:lnTo>
                      <a:pt x="18951" y="4400"/>
                    </a:lnTo>
                    <a:lnTo>
                      <a:pt x="20938" y="3904"/>
                    </a:lnTo>
                    <a:close/>
                    <a:moveTo>
                      <a:pt x="25072" y="0"/>
                    </a:moveTo>
                    <a:lnTo>
                      <a:pt x="25072" y="0"/>
                    </a:lnTo>
                    <a:cubicBezTo>
                      <a:pt x="24433" y="195"/>
                      <a:pt x="23812" y="408"/>
                      <a:pt x="23191" y="621"/>
                    </a:cubicBezTo>
                    <a:lnTo>
                      <a:pt x="23493" y="1047"/>
                    </a:lnTo>
                    <a:lnTo>
                      <a:pt x="21861" y="1136"/>
                    </a:lnTo>
                    <a:cubicBezTo>
                      <a:pt x="20920" y="1491"/>
                      <a:pt x="19980" y="1899"/>
                      <a:pt x="19075" y="2307"/>
                    </a:cubicBezTo>
                    <a:lnTo>
                      <a:pt x="17709" y="4489"/>
                    </a:lnTo>
                    <a:lnTo>
                      <a:pt x="19341" y="6778"/>
                    </a:lnTo>
                    <a:lnTo>
                      <a:pt x="19341" y="6778"/>
                    </a:lnTo>
                    <a:lnTo>
                      <a:pt x="16697" y="6086"/>
                    </a:lnTo>
                    <a:lnTo>
                      <a:pt x="17017" y="4542"/>
                    </a:lnTo>
                    <a:lnTo>
                      <a:pt x="15473" y="4205"/>
                    </a:lnTo>
                    <a:cubicBezTo>
                      <a:pt x="14124" y="4968"/>
                      <a:pt x="12811" y="5820"/>
                      <a:pt x="11552" y="6725"/>
                    </a:cubicBezTo>
                    <a:lnTo>
                      <a:pt x="12581" y="6920"/>
                    </a:lnTo>
                    <a:lnTo>
                      <a:pt x="11836" y="8091"/>
                    </a:lnTo>
                    <a:cubicBezTo>
                      <a:pt x="11392" y="7967"/>
                      <a:pt x="10842" y="7772"/>
                      <a:pt x="10363" y="7612"/>
                    </a:cubicBezTo>
                    <a:cubicBezTo>
                      <a:pt x="6300" y="10753"/>
                      <a:pt x="2804" y="14567"/>
                      <a:pt x="1" y="18897"/>
                    </a:cubicBezTo>
                    <a:cubicBezTo>
                      <a:pt x="356" y="19536"/>
                      <a:pt x="498" y="20299"/>
                      <a:pt x="373" y="21026"/>
                    </a:cubicBezTo>
                    <a:cubicBezTo>
                      <a:pt x="285" y="21895"/>
                      <a:pt x="870" y="22800"/>
                      <a:pt x="977" y="23723"/>
                    </a:cubicBezTo>
                    <a:cubicBezTo>
                      <a:pt x="1101" y="24681"/>
                      <a:pt x="835" y="25710"/>
                      <a:pt x="1048" y="26633"/>
                    </a:cubicBezTo>
                    <a:cubicBezTo>
                      <a:pt x="1580" y="28922"/>
                      <a:pt x="1651" y="28904"/>
                      <a:pt x="1314" y="30696"/>
                    </a:cubicBezTo>
                    <a:cubicBezTo>
                      <a:pt x="1260" y="30998"/>
                      <a:pt x="1243" y="31335"/>
                      <a:pt x="1189" y="31654"/>
                    </a:cubicBezTo>
                    <a:cubicBezTo>
                      <a:pt x="906" y="33943"/>
                      <a:pt x="852" y="36090"/>
                      <a:pt x="2378" y="38184"/>
                    </a:cubicBezTo>
                    <a:cubicBezTo>
                      <a:pt x="3194" y="39302"/>
                      <a:pt x="4490" y="39461"/>
                      <a:pt x="5217" y="40473"/>
                    </a:cubicBezTo>
                    <a:cubicBezTo>
                      <a:pt x="5377" y="41147"/>
                      <a:pt x="5679" y="41821"/>
                      <a:pt x="5679" y="42496"/>
                    </a:cubicBezTo>
                    <a:cubicBezTo>
                      <a:pt x="5679" y="43170"/>
                      <a:pt x="7311" y="43347"/>
                      <a:pt x="6406" y="44146"/>
                    </a:cubicBezTo>
                    <a:lnTo>
                      <a:pt x="8429" y="45122"/>
                    </a:lnTo>
                    <a:lnTo>
                      <a:pt x="8429" y="45122"/>
                    </a:lnTo>
                    <a:lnTo>
                      <a:pt x="8269" y="43170"/>
                    </a:lnTo>
                    <a:lnTo>
                      <a:pt x="8269" y="43170"/>
                    </a:lnTo>
                    <a:cubicBezTo>
                      <a:pt x="8872" y="43613"/>
                      <a:pt x="9298" y="43826"/>
                      <a:pt x="9600" y="44146"/>
                    </a:cubicBezTo>
                    <a:cubicBezTo>
                      <a:pt x="10345" y="44909"/>
                      <a:pt x="10948" y="45849"/>
                      <a:pt x="11765" y="46523"/>
                    </a:cubicBezTo>
                    <a:cubicBezTo>
                      <a:pt x="12652" y="47251"/>
                      <a:pt x="13734" y="47730"/>
                      <a:pt x="13255" y="49167"/>
                    </a:cubicBezTo>
                    <a:cubicBezTo>
                      <a:pt x="15142" y="50239"/>
                      <a:pt x="17068" y="51273"/>
                      <a:pt x="19240" y="51273"/>
                    </a:cubicBezTo>
                    <a:cubicBezTo>
                      <a:pt x="19621" y="51273"/>
                      <a:pt x="20009" y="51241"/>
                      <a:pt x="20406" y="51172"/>
                    </a:cubicBezTo>
                    <a:cubicBezTo>
                      <a:pt x="21066" y="51051"/>
                      <a:pt x="21687" y="50867"/>
                      <a:pt x="22299" y="50867"/>
                    </a:cubicBezTo>
                    <a:cubicBezTo>
                      <a:pt x="22856" y="50867"/>
                      <a:pt x="23406" y="51019"/>
                      <a:pt x="23972" y="51509"/>
                    </a:cubicBezTo>
                    <a:cubicBezTo>
                      <a:pt x="24575" y="52042"/>
                      <a:pt x="25551" y="52219"/>
                      <a:pt x="26403" y="52414"/>
                    </a:cubicBezTo>
                    <a:cubicBezTo>
                      <a:pt x="26412" y="52417"/>
                      <a:pt x="26421" y="52418"/>
                      <a:pt x="26431" y="52418"/>
                    </a:cubicBezTo>
                    <a:cubicBezTo>
                      <a:pt x="26612" y="52418"/>
                      <a:pt x="26911" y="51958"/>
                      <a:pt x="27130" y="51722"/>
                    </a:cubicBezTo>
                    <a:cubicBezTo>
                      <a:pt x="29563" y="53875"/>
                      <a:pt x="30553" y="54722"/>
                      <a:pt x="31970" y="54722"/>
                    </a:cubicBezTo>
                    <a:cubicBezTo>
                      <a:pt x="32888" y="54722"/>
                      <a:pt x="33985" y="54367"/>
                      <a:pt x="35771" y="53780"/>
                    </a:cubicBezTo>
                    <a:cubicBezTo>
                      <a:pt x="35754" y="53674"/>
                      <a:pt x="35736" y="53568"/>
                      <a:pt x="35700" y="53461"/>
                    </a:cubicBezTo>
                    <a:cubicBezTo>
                      <a:pt x="35026" y="53479"/>
                      <a:pt x="34387" y="53550"/>
                      <a:pt x="33731" y="53568"/>
                    </a:cubicBezTo>
                    <a:cubicBezTo>
                      <a:pt x="33590" y="53572"/>
                      <a:pt x="33456" y="53574"/>
                      <a:pt x="33329" y="53574"/>
                    </a:cubicBezTo>
                    <a:cubicBezTo>
                      <a:pt x="31461" y="53574"/>
                      <a:pt x="31079" y="53047"/>
                      <a:pt x="30697" y="50871"/>
                    </a:cubicBezTo>
                    <a:cubicBezTo>
                      <a:pt x="30590" y="50179"/>
                      <a:pt x="30005" y="49575"/>
                      <a:pt x="29650" y="48972"/>
                    </a:cubicBezTo>
                    <a:lnTo>
                      <a:pt x="26030" y="49628"/>
                    </a:lnTo>
                    <a:lnTo>
                      <a:pt x="26030" y="49628"/>
                    </a:lnTo>
                    <a:lnTo>
                      <a:pt x="26385" y="45406"/>
                    </a:lnTo>
                    <a:lnTo>
                      <a:pt x="24167" y="45956"/>
                    </a:lnTo>
                    <a:cubicBezTo>
                      <a:pt x="23812" y="46931"/>
                      <a:pt x="24007" y="48085"/>
                      <a:pt x="22553" y="48564"/>
                    </a:cubicBezTo>
                    <a:cubicBezTo>
                      <a:pt x="22259" y="48659"/>
                      <a:pt x="21992" y="48700"/>
                      <a:pt x="21745" y="48700"/>
                    </a:cubicBezTo>
                    <a:cubicBezTo>
                      <a:pt x="20706" y="48700"/>
                      <a:pt x="20016" y="47976"/>
                      <a:pt x="19199" y="47517"/>
                    </a:cubicBezTo>
                    <a:lnTo>
                      <a:pt x="17851" y="42123"/>
                    </a:lnTo>
                    <a:cubicBezTo>
                      <a:pt x="19459" y="40109"/>
                      <a:pt x="19754" y="39740"/>
                      <a:pt x="21393" y="39740"/>
                    </a:cubicBezTo>
                    <a:cubicBezTo>
                      <a:pt x="21761" y="39740"/>
                      <a:pt x="22197" y="39758"/>
                      <a:pt x="22730" y="39781"/>
                    </a:cubicBezTo>
                    <a:lnTo>
                      <a:pt x="22890" y="38237"/>
                    </a:lnTo>
                    <a:lnTo>
                      <a:pt x="27042" y="38113"/>
                    </a:lnTo>
                    <a:lnTo>
                      <a:pt x="30324" y="41786"/>
                    </a:lnTo>
                    <a:cubicBezTo>
                      <a:pt x="30679" y="39550"/>
                      <a:pt x="29064" y="38290"/>
                      <a:pt x="28532" y="36374"/>
                    </a:cubicBezTo>
                    <a:cubicBezTo>
                      <a:pt x="29366" y="35363"/>
                      <a:pt x="30324" y="34280"/>
                      <a:pt x="31229" y="33163"/>
                    </a:cubicBezTo>
                    <a:cubicBezTo>
                      <a:pt x="32045" y="32133"/>
                      <a:pt x="31974" y="31885"/>
                      <a:pt x="30644" y="30359"/>
                    </a:cubicBezTo>
                    <a:cubicBezTo>
                      <a:pt x="31105" y="29916"/>
                      <a:pt x="31886" y="29490"/>
                      <a:pt x="31957" y="28993"/>
                    </a:cubicBezTo>
                    <a:cubicBezTo>
                      <a:pt x="32152" y="27378"/>
                      <a:pt x="33411" y="26757"/>
                      <a:pt x="34441" y="25906"/>
                    </a:cubicBezTo>
                    <a:lnTo>
                      <a:pt x="34245" y="24273"/>
                    </a:lnTo>
                    <a:lnTo>
                      <a:pt x="36588" y="22996"/>
                    </a:lnTo>
                    <a:lnTo>
                      <a:pt x="37120" y="24096"/>
                    </a:lnTo>
                    <a:lnTo>
                      <a:pt x="40438" y="20849"/>
                    </a:lnTo>
                    <a:lnTo>
                      <a:pt x="40048" y="20387"/>
                    </a:lnTo>
                    <a:lnTo>
                      <a:pt x="38184" y="21700"/>
                    </a:lnTo>
                    <a:lnTo>
                      <a:pt x="36410" y="20547"/>
                    </a:lnTo>
                    <a:cubicBezTo>
                      <a:pt x="37315" y="19429"/>
                      <a:pt x="38309" y="18631"/>
                      <a:pt x="38752" y="17584"/>
                    </a:cubicBezTo>
                    <a:cubicBezTo>
                      <a:pt x="39285" y="16377"/>
                      <a:pt x="40686" y="16271"/>
                      <a:pt x="41378" y="15295"/>
                    </a:cubicBezTo>
                    <a:cubicBezTo>
                      <a:pt x="40314" y="14177"/>
                      <a:pt x="39285" y="13663"/>
                      <a:pt x="37989" y="13521"/>
                    </a:cubicBezTo>
                    <a:cubicBezTo>
                      <a:pt x="37031" y="13467"/>
                      <a:pt x="36162" y="12971"/>
                      <a:pt x="35647" y="12154"/>
                    </a:cubicBezTo>
                    <a:cubicBezTo>
                      <a:pt x="35257" y="11622"/>
                      <a:pt x="34813" y="11161"/>
                      <a:pt x="34281" y="10770"/>
                    </a:cubicBezTo>
                    <a:cubicBezTo>
                      <a:pt x="34068" y="10593"/>
                      <a:pt x="33678" y="10628"/>
                      <a:pt x="33323" y="10557"/>
                    </a:cubicBezTo>
                    <a:lnTo>
                      <a:pt x="32773" y="12509"/>
                    </a:lnTo>
                    <a:cubicBezTo>
                      <a:pt x="31022" y="12013"/>
                      <a:pt x="29978" y="9739"/>
                      <a:pt x="28235" y="9739"/>
                    </a:cubicBezTo>
                    <a:cubicBezTo>
                      <a:pt x="27735" y="9739"/>
                      <a:pt x="27176" y="9927"/>
                      <a:pt x="26527" y="10398"/>
                    </a:cubicBezTo>
                    <a:cubicBezTo>
                      <a:pt x="26793" y="11711"/>
                      <a:pt x="25942" y="13290"/>
                      <a:pt x="27343" y="14479"/>
                    </a:cubicBezTo>
                    <a:cubicBezTo>
                      <a:pt x="27538" y="14638"/>
                      <a:pt x="27609" y="15295"/>
                      <a:pt x="27485" y="15419"/>
                    </a:cubicBezTo>
                    <a:cubicBezTo>
                      <a:pt x="26154" y="16590"/>
                      <a:pt x="27095" y="18169"/>
                      <a:pt x="26935" y="19447"/>
                    </a:cubicBezTo>
                    <a:cubicBezTo>
                      <a:pt x="26757" y="19471"/>
                      <a:pt x="26594" y="19483"/>
                      <a:pt x="26444" y="19483"/>
                    </a:cubicBezTo>
                    <a:cubicBezTo>
                      <a:pt x="24534" y="19483"/>
                      <a:pt x="24803" y="17604"/>
                      <a:pt x="24309" y="16732"/>
                    </a:cubicBezTo>
                    <a:cubicBezTo>
                      <a:pt x="23538" y="16756"/>
                      <a:pt x="22881" y="16829"/>
                      <a:pt x="22272" y="16829"/>
                    </a:cubicBezTo>
                    <a:cubicBezTo>
                      <a:pt x="21985" y="16829"/>
                      <a:pt x="21708" y="16813"/>
                      <a:pt x="21435" y="16768"/>
                    </a:cubicBezTo>
                    <a:cubicBezTo>
                      <a:pt x="20583" y="16626"/>
                      <a:pt x="19767" y="16235"/>
                      <a:pt x="18968" y="15880"/>
                    </a:cubicBezTo>
                    <a:cubicBezTo>
                      <a:pt x="18099" y="15508"/>
                      <a:pt x="17904" y="14745"/>
                      <a:pt x="18117" y="13929"/>
                    </a:cubicBezTo>
                    <a:cubicBezTo>
                      <a:pt x="18489" y="12562"/>
                      <a:pt x="19820" y="11799"/>
                      <a:pt x="20317" y="10433"/>
                    </a:cubicBezTo>
                    <a:cubicBezTo>
                      <a:pt x="20420" y="10159"/>
                      <a:pt x="20643" y="10069"/>
                      <a:pt x="20926" y="10069"/>
                    </a:cubicBezTo>
                    <a:cubicBezTo>
                      <a:pt x="21466" y="10069"/>
                      <a:pt x="22224" y="10398"/>
                      <a:pt x="22783" y="10398"/>
                    </a:cubicBezTo>
                    <a:cubicBezTo>
                      <a:pt x="23422" y="10398"/>
                      <a:pt x="24078" y="10114"/>
                      <a:pt x="25445" y="9777"/>
                    </a:cubicBezTo>
                    <a:lnTo>
                      <a:pt x="22925" y="8836"/>
                    </a:lnTo>
                    <a:cubicBezTo>
                      <a:pt x="23351" y="8002"/>
                      <a:pt x="23759" y="7435"/>
                      <a:pt x="23972" y="6796"/>
                    </a:cubicBezTo>
                    <a:cubicBezTo>
                      <a:pt x="24489" y="5333"/>
                      <a:pt x="24808" y="4715"/>
                      <a:pt x="25467" y="4715"/>
                    </a:cubicBezTo>
                    <a:cubicBezTo>
                      <a:pt x="25870" y="4715"/>
                      <a:pt x="26401" y="4947"/>
                      <a:pt x="27184" y="5359"/>
                    </a:cubicBezTo>
                    <a:cubicBezTo>
                      <a:pt x="27485" y="5518"/>
                      <a:pt x="27787" y="5713"/>
                      <a:pt x="28177" y="5944"/>
                    </a:cubicBezTo>
                    <a:lnTo>
                      <a:pt x="26012" y="8694"/>
                    </a:lnTo>
                    <a:cubicBezTo>
                      <a:pt x="26754" y="8600"/>
                      <a:pt x="27262" y="8535"/>
                      <a:pt x="27696" y="8535"/>
                    </a:cubicBezTo>
                    <a:cubicBezTo>
                      <a:pt x="28642" y="8535"/>
                      <a:pt x="29231" y="8844"/>
                      <a:pt x="31105" y="9830"/>
                    </a:cubicBezTo>
                    <a:lnTo>
                      <a:pt x="32844" y="8304"/>
                    </a:lnTo>
                    <a:lnTo>
                      <a:pt x="31886" y="7346"/>
                    </a:lnTo>
                    <a:lnTo>
                      <a:pt x="32861" y="5341"/>
                    </a:lnTo>
                    <a:lnTo>
                      <a:pt x="25232" y="2005"/>
                    </a:lnTo>
                    <a:lnTo>
                      <a:pt x="21577" y="2733"/>
                    </a:lnTo>
                    <a:lnTo>
                      <a:pt x="21452" y="2218"/>
                    </a:lnTo>
                    <a:lnTo>
                      <a:pt x="24540" y="1437"/>
                    </a:lnTo>
                    <a:lnTo>
                      <a:pt x="25072" y="0"/>
                    </a:ln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Google Shape;4318;p67">
                <a:extLst>
                  <a:ext uri="{FF2B5EF4-FFF2-40B4-BE49-F238E27FC236}">
                    <a16:creationId xmlns:a16="http://schemas.microsoft.com/office/drawing/2014/main" id="{2708EA7F-5560-43BA-BD7B-CA308909BBFD}"/>
                  </a:ext>
                </a:extLst>
              </p:cNvPr>
              <p:cNvSpPr/>
              <p:nvPr/>
            </p:nvSpPr>
            <p:spPr>
              <a:xfrm>
                <a:off x="6913100" y="3367694"/>
                <a:ext cx="190537" cy="212659"/>
              </a:xfrm>
              <a:custGeom>
                <a:avLst/>
                <a:gdLst/>
                <a:ahLst/>
                <a:cxnLst/>
                <a:rect l="l" t="t" r="r" b="b"/>
                <a:pathLst>
                  <a:path w="33022" h="36872" extrusionOk="0">
                    <a:moveTo>
                      <a:pt x="11233" y="0"/>
                    </a:moveTo>
                    <a:cubicBezTo>
                      <a:pt x="10639" y="505"/>
                      <a:pt x="10418" y="1084"/>
                      <a:pt x="9687" y="1084"/>
                    </a:cubicBezTo>
                    <a:cubicBezTo>
                      <a:pt x="9544" y="1084"/>
                      <a:pt x="9381" y="1061"/>
                      <a:pt x="9192" y="1012"/>
                    </a:cubicBezTo>
                    <a:cubicBezTo>
                      <a:pt x="8542" y="845"/>
                      <a:pt x="7805" y="576"/>
                      <a:pt x="7089" y="576"/>
                    </a:cubicBezTo>
                    <a:cubicBezTo>
                      <a:pt x="6437" y="576"/>
                      <a:pt x="5804" y="799"/>
                      <a:pt x="5271" y="1526"/>
                    </a:cubicBezTo>
                    <a:lnTo>
                      <a:pt x="4632" y="231"/>
                    </a:lnTo>
                    <a:cubicBezTo>
                      <a:pt x="3940" y="1030"/>
                      <a:pt x="3780" y="2165"/>
                      <a:pt x="2591" y="2325"/>
                    </a:cubicBezTo>
                    <a:cubicBezTo>
                      <a:pt x="1208" y="2502"/>
                      <a:pt x="2538" y="4649"/>
                      <a:pt x="959" y="4844"/>
                    </a:cubicBezTo>
                    <a:lnTo>
                      <a:pt x="2006" y="8961"/>
                    </a:lnTo>
                    <a:lnTo>
                      <a:pt x="1" y="12190"/>
                    </a:lnTo>
                    <a:cubicBezTo>
                      <a:pt x="1190" y="12935"/>
                      <a:pt x="143" y="14302"/>
                      <a:pt x="640" y="15153"/>
                    </a:cubicBezTo>
                    <a:cubicBezTo>
                      <a:pt x="1882" y="15987"/>
                      <a:pt x="3071" y="16697"/>
                      <a:pt x="4135" y="17531"/>
                    </a:cubicBezTo>
                    <a:cubicBezTo>
                      <a:pt x="5058" y="18276"/>
                      <a:pt x="5732" y="19359"/>
                      <a:pt x="6726" y="19980"/>
                    </a:cubicBezTo>
                    <a:cubicBezTo>
                      <a:pt x="7808" y="20654"/>
                      <a:pt x="9121" y="20973"/>
                      <a:pt x="10044" y="21364"/>
                    </a:cubicBezTo>
                    <a:cubicBezTo>
                      <a:pt x="11250" y="25161"/>
                      <a:pt x="11587" y="28638"/>
                      <a:pt x="10878" y="32152"/>
                    </a:cubicBezTo>
                    <a:cubicBezTo>
                      <a:pt x="11091" y="32506"/>
                      <a:pt x="11623" y="32968"/>
                      <a:pt x="11605" y="33394"/>
                    </a:cubicBezTo>
                    <a:cubicBezTo>
                      <a:pt x="11552" y="34405"/>
                      <a:pt x="11605" y="35416"/>
                      <a:pt x="11783" y="36428"/>
                    </a:cubicBezTo>
                    <a:cubicBezTo>
                      <a:pt x="11800" y="36587"/>
                      <a:pt x="11836" y="36729"/>
                      <a:pt x="11871" y="36871"/>
                    </a:cubicBezTo>
                    <a:cubicBezTo>
                      <a:pt x="12634" y="36712"/>
                      <a:pt x="13379" y="36552"/>
                      <a:pt x="14125" y="36357"/>
                    </a:cubicBezTo>
                    <a:lnTo>
                      <a:pt x="14568" y="36233"/>
                    </a:lnTo>
                    <a:cubicBezTo>
                      <a:pt x="15172" y="34139"/>
                      <a:pt x="15828" y="32045"/>
                      <a:pt x="17798" y="30785"/>
                    </a:cubicBezTo>
                    <a:cubicBezTo>
                      <a:pt x="18543" y="30324"/>
                      <a:pt x="18951" y="29845"/>
                      <a:pt x="19235" y="29117"/>
                    </a:cubicBezTo>
                    <a:cubicBezTo>
                      <a:pt x="19377" y="28763"/>
                      <a:pt x="19465" y="28230"/>
                      <a:pt x="19732" y="28124"/>
                    </a:cubicBezTo>
                    <a:cubicBezTo>
                      <a:pt x="22233" y="27059"/>
                      <a:pt x="23334" y="24930"/>
                      <a:pt x="24008" y="22535"/>
                    </a:cubicBezTo>
                    <a:cubicBezTo>
                      <a:pt x="24345" y="21346"/>
                      <a:pt x="25232" y="20423"/>
                      <a:pt x="26403" y="20051"/>
                    </a:cubicBezTo>
                    <a:cubicBezTo>
                      <a:pt x="28550" y="19447"/>
                      <a:pt x="29065" y="17904"/>
                      <a:pt x="29615" y="16147"/>
                    </a:cubicBezTo>
                    <a:cubicBezTo>
                      <a:pt x="30449" y="13503"/>
                      <a:pt x="30999" y="10735"/>
                      <a:pt x="32844" y="8517"/>
                    </a:cubicBezTo>
                    <a:cubicBezTo>
                      <a:pt x="32933" y="8429"/>
                      <a:pt x="32986" y="8340"/>
                      <a:pt x="33021" y="8216"/>
                    </a:cubicBezTo>
                    <a:cubicBezTo>
                      <a:pt x="33021" y="7683"/>
                      <a:pt x="33021" y="7133"/>
                      <a:pt x="33021" y="6424"/>
                    </a:cubicBezTo>
                    <a:cubicBezTo>
                      <a:pt x="32898" y="6449"/>
                      <a:pt x="32778" y="6461"/>
                      <a:pt x="32662" y="6461"/>
                    </a:cubicBezTo>
                    <a:cubicBezTo>
                      <a:pt x="31610" y="6461"/>
                      <a:pt x="30838" y="5512"/>
                      <a:pt x="29835" y="5512"/>
                    </a:cubicBezTo>
                    <a:cubicBezTo>
                      <a:pt x="29647" y="5512"/>
                      <a:pt x="29450" y="5546"/>
                      <a:pt x="29242" y="5625"/>
                    </a:cubicBezTo>
                    <a:cubicBezTo>
                      <a:pt x="28763" y="5810"/>
                      <a:pt x="28295" y="5881"/>
                      <a:pt x="27833" y="5881"/>
                    </a:cubicBezTo>
                    <a:cubicBezTo>
                      <a:pt x="27010" y="5881"/>
                      <a:pt x="26203" y="5659"/>
                      <a:pt x="25374" y="5465"/>
                    </a:cubicBezTo>
                    <a:cubicBezTo>
                      <a:pt x="25322" y="5454"/>
                      <a:pt x="25270" y="5449"/>
                      <a:pt x="25215" y="5449"/>
                    </a:cubicBezTo>
                    <a:cubicBezTo>
                      <a:pt x="24767" y="5449"/>
                      <a:pt x="24231" y="5812"/>
                      <a:pt x="23582" y="6033"/>
                    </a:cubicBezTo>
                    <a:lnTo>
                      <a:pt x="20637" y="2112"/>
                    </a:lnTo>
                    <a:lnTo>
                      <a:pt x="16467" y="2201"/>
                    </a:lnTo>
                    <a:lnTo>
                      <a:pt x="11233" y="0"/>
                    </a:ln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Google Shape;4319;p67">
                <a:extLst>
                  <a:ext uri="{FF2B5EF4-FFF2-40B4-BE49-F238E27FC236}">
                    <a16:creationId xmlns:a16="http://schemas.microsoft.com/office/drawing/2014/main" id="{27C554EB-3F37-0446-964A-14343C1B7C94}"/>
                  </a:ext>
                </a:extLst>
              </p:cNvPr>
              <p:cNvSpPr/>
              <p:nvPr/>
            </p:nvSpPr>
            <p:spPr>
              <a:xfrm>
                <a:off x="7135734" y="3186037"/>
                <a:ext cx="58058" cy="152383"/>
              </a:xfrm>
              <a:custGeom>
                <a:avLst/>
                <a:gdLst/>
                <a:ahLst/>
                <a:cxnLst/>
                <a:rect l="l" t="t" r="r" b="b"/>
                <a:pathLst>
                  <a:path w="10062" h="26421" extrusionOk="0">
                    <a:moveTo>
                      <a:pt x="2520" y="1"/>
                    </a:moveTo>
                    <a:lnTo>
                      <a:pt x="2254" y="19"/>
                    </a:lnTo>
                    <a:cubicBezTo>
                      <a:pt x="2077" y="515"/>
                      <a:pt x="2041" y="1474"/>
                      <a:pt x="1545" y="1864"/>
                    </a:cubicBezTo>
                    <a:cubicBezTo>
                      <a:pt x="107" y="3035"/>
                      <a:pt x="214" y="4401"/>
                      <a:pt x="586" y="5927"/>
                    </a:cubicBezTo>
                    <a:cubicBezTo>
                      <a:pt x="746" y="6566"/>
                      <a:pt x="1012" y="7311"/>
                      <a:pt x="835" y="7897"/>
                    </a:cubicBezTo>
                    <a:cubicBezTo>
                      <a:pt x="1" y="10523"/>
                      <a:pt x="799" y="13202"/>
                      <a:pt x="72" y="15917"/>
                    </a:cubicBezTo>
                    <a:lnTo>
                      <a:pt x="1686" y="15846"/>
                    </a:lnTo>
                    <a:cubicBezTo>
                      <a:pt x="1811" y="17177"/>
                      <a:pt x="2698" y="18241"/>
                      <a:pt x="1970" y="19590"/>
                    </a:cubicBezTo>
                    <a:cubicBezTo>
                      <a:pt x="1740" y="20051"/>
                      <a:pt x="2024" y="21293"/>
                      <a:pt x="2414" y="21506"/>
                    </a:cubicBezTo>
                    <a:cubicBezTo>
                      <a:pt x="4596" y="22642"/>
                      <a:pt x="4632" y="25587"/>
                      <a:pt x="6885" y="26421"/>
                    </a:cubicBezTo>
                    <a:lnTo>
                      <a:pt x="10061" y="24079"/>
                    </a:lnTo>
                    <a:cubicBezTo>
                      <a:pt x="9973" y="15491"/>
                      <a:pt x="7364" y="7098"/>
                      <a:pt x="2520"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Google Shape;4320;p67">
                <a:extLst>
                  <a:ext uri="{FF2B5EF4-FFF2-40B4-BE49-F238E27FC236}">
                    <a16:creationId xmlns:a16="http://schemas.microsoft.com/office/drawing/2014/main" id="{4B52F5CF-A45D-F549-EB41-9ACF61F2A70C}"/>
                  </a:ext>
                </a:extLst>
              </p:cNvPr>
              <p:cNvSpPr/>
              <p:nvPr/>
            </p:nvSpPr>
            <p:spPr>
              <a:xfrm>
                <a:off x="6870416" y="3332822"/>
                <a:ext cx="47510" cy="11685"/>
              </a:xfrm>
              <a:custGeom>
                <a:avLst/>
                <a:gdLst/>
                <a:ahLst/>
                <a:cxnLst/>
                <a:rect l="l" t="t" r="r" b="b"/>
                <a:pathLst>
                  <a:path w="8234" h="2026" extrusionOk="0">
                    <a:moveTo>
                      <a:pt x="3405" y="1"/>
                    </a:moveTo>
                    <a:cubicBezTo>
                      <a:pt x="2255" y="1"/>
                      <a:pt x="1201" y="655"/>
                      <a:pt x="1" y="919"/>
                    </a:cubicBezTo>
                    <a:cubicBezTo>
                      <a:pt x="371" y="1711"/>
                      <a:pt x="675" y="1974"/>
                      <a:pt x="943" y="1974"/>
                    </a:cubicBezTo>
                    <a:cubicBezTo>
                      <a:pt x="1419" y="1974"/>
                      <a:pt x="1781" y="1142"/>
                      <a:pt x="2201" y="972"/>
                    </a:cubicBezTo>
                    <a:cubicBezTo>
                      <a:pt x="2266" y="967"/>
                      <a:pt x="2330" y="964"/>
                      <a:pt x="2394" y="964"/>
                    </a:cubicBezTo>
                    <a:cubicBezTo>
                      <a:pt x="3717" y="964"/>
                      <a:pt x="4976" y="2025"/>
                      <a:pt x="6356" y="2025"/>
                    </a:cubicBezTo>
                    <a:cubicBezTo>
                      <a:pt x="6954" y="2025"/>
                      <a:pt x="7575" y="1826"/>
                      <a:pt x="8234" y="1256"/>
                    </a:cubicBezTo>
                    <a:cubicBezTo>
                      <a:pt x="7932" y="936"/>
                      <a:pt x="7684" y="440"/>
                      <a:pt x="7400" y="422"/>
                    </a:cubicBezTo>
                    <a:cubicBezTo>
                      <a:pt x="7374" y="421"/>
                      <a:pt x="7348" y="420"/>
                      <a:pt x="7322" y="420"/>
                    </a:cubicBezTo>
                    <a:cubicBezTo>
                      <a:pt x="6763" y="420"/>
                      <a:pt x="6090" y="679"/>
                      <a:pt x="5591" y="679"/>
                    </a:cubicBezTo>
                    <a:cubicBezTo>
                      <a:pt x="5418" y="679"/>
                      <a:pt x="5266" y="648"/>
                      <a:pt x="5147" y="564"/>
                    </a:cubicBezTo>
                    <a:cubicBezTo>
                      <a:pt x="4527" y="150"/>
                      <a:pt x="3955" y="1"/>
                      <a:pt x="3405"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Google Shape;4321;p67">
                <a:extLst>
                  <a:ext uri="{FF2B5EF4-FFF2-40B4-BE49-F238E27FC236}">
                    <a16:creationId xmlns:a16="http://schemas.microsoft.com/office/drawing/2014/main" id="{D3089455-9F4A-5B2C-44D1-B1D0ABE2849C}"/>
                  </a:ext>
                </a:extLst>
              </p:cNvPr>
              <p:cNvSpPr/>
              <p:nvPr/>
            </p:nvSpPr>
            <p:spPr>
              <a:xfrm>
                <a:off x="6925590" y="3336277"/>
                <a:ext cx="38094" cy="14228"/>
              </a:xfrm>
              <a:custGeom>
                <a:avLst/>
                <a:gdLst/>
                <a:ahLst/>
                <a:cxnLst/>
                <a:rect l="l" t="t" r="r" b="b"/>
                <a:pathLst>
                  <a:path w="6602" h="2467" extrusionOk="0">
                    <a:moveTo>
                      <a:pt x="6601" y="0"/>
                    </a:moveTo>
                    <a:cubicBezTo>
                      <a:pt x="4188" y="231"/>
                      <a:pt x="2254" y="391"/>
                      <a:pt x="338" y="604"/>
                    </a:cubicBezTo>
                    <a:cubicBezTo>
                      <a:pt x="231" y="621"/>
                      <a:pt x="160" y="976"/>
                      <a:pt x="1" y="1384"/>
                    </a:cubicBezTo>
                    <a:lnTo>
                      <a:pt x="1438" y="2467"/>
                    </a:lnTo>
                    <a:cubicBezTo>
                      <a:pt x="2573" y="621"/>
                      <a:pt x="4862" y="1491"/>
                      <a:pt x="6601" y="0"/>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Google Shape;4322;p67">
              <a:extLst>
                <a:ext uri="{FF2B5EF4-FFF2-40B4-BE49-F238E27FC236}">
                  <a16:creationId xmlns:a16="http://schemas.microsoft.com/office/drawing/2014/main" id="{E076E2C1-CB56-4F4E-472C-B871734B2475}"/>
                </a:ext>
              </a:extLst>
            </p:cNvPr>
            <p:cNvSpPr/>
            <p:nvPr/>
          </p:nvSpPr>
          <p:spPr>
            <a:xfrm>
              <a:off x="6867451" y="3073651"/>
              <a:ext cx="102383" cy="56919"/>
            </a:xfrm>
            <a:custGeom>
              <a:avLst/>
              <a:gdLst/>
              <a:ahLst/>
              <a:cxnLst/>
              <a:rect l="l" t="t" r="r" b="b"/>
              <a:pathLst>
                <a:path w="17744" h="9869" extrusionOk="0">
                  <a:moveTo>
                    <a:pt x="11775" y="1"/>
                  </a:moveTo>
                  <a:cubicBezTo>
                    <a:pt x="7969" y="1"/>
                    <a:pt x="4175" y="474"/>
                    <a:pt x="479" y="1405"/>
                  </a:cubicBezTo>
                  <a:lnTo>
                    <a:pt x="0" y="1530"/>
                  </a:lnTo>
                  <a:cubicBezTo>
                    <a:pt x="266" y="1749"/>
                    <a:pt x="570" y="1886"/>
                    <a:pt x="955" y="1886"/>
                  </a:cubicBezTo>
                  <a:cubicBezTo>
                    <a:pt x="1161" y="1886"/>
                    <a:pt x="1391" y="1847"/>
                    <a:pt x="1651" y="1760"/>
                  </a:cubicBezTo>
                  <a:cubicBezTo>
                    <a:pt x="2029" y="1630"/>
                    <a:pt x="2392" y="1564"/>
                    <a:pt x="2739" y="1564"/>
                  </a:cubicBezTo>
                  <a:cubicBezTo>
                    <a:pt x="3580" y="1564"/>
                    <a:pt x="4337" y="1950"/>
                    <a:pt x="5040" y="2754"/>
                  </a:cubicBezTo>
                  <a:cubicBezTo>
                    <a:pt x="5749" y="3588"/>
                    <a:pt x="7204" y="3428"/>
                    <a:pt x="7967" y="4422"/>
                  </a:cubicBezTo>
                  <a:cubicBezTo>
                    <a:pt x="8017" y="4486"/>
                    <a:pt x="8125" y="4504"/>
                    <a:pt x="8257" y="4504"/>
                  </a:cubicBezTo>
                  <a:cubicBezTo>
                    <a:pt x="8429" y="4504"/>
                    <a:pt x="8642" y="4473"/>
                    <a:pt x="8821" y="4473"/>
                  </a:cubicBezTo>
                  <a:cubicBezTo>
                    <a:pt x="8844" y="4473"/>
                    <a:pt x="8868" y="4474"/>
                    <a:pt x="8890" y="4475"/>
                  </a:cubicBezTo>
                  <a:lnTo>
                    <a:pt x="8233" y="6054"/>
                  </a:lnTo>
                  <a:cubicBezTo>
                    <a:pt x="9475" y="6533"/>
                    <a:pt x="11019" y="6640"/>
                    <a:pt x="11605" y="7420"/>
                  </a:cubicBezTo>
                  <a:cubicBezTo>
                    <a:pt x="13095" y="9479"/>
                    <a:pt x="15065" y="9745"/>
                    <a:pt x="17744" y="9869"/>
                  </a:cubicBezTo>
                  <a:cubicBezTo>
                    <a:pt x="17105" y="8982"/>
                    <a:pt x="16271" y="8325"/>
                    <a:pt x="16342" y="7828"/>
                  </a:cubicBezTo>
                  <a:cubicBezTo>
                    <a:pt x="16502" y="6888"/>
                    <a:pt x="16892" y="6125"/>
                    <a:pt x="15632" y="5717"/>
                  </a:cubicBezTo>
                  <a:lnTo>
                    <a:pt x="16857" y="4706"/>
                  </a:lnTo>
                  <a:lnTo>
                    <a:pt x="16484" y="3215"/>
                  </a:lnTo>
                  <a:cubicBezTo>
                    <a:pt x="16786" y="3073"/>
                    <a:pt x="17123" y="3002"/>
                    <a:pt x="17336" y="2772"/>
                  </a:cubicBezTo>
                  <a:cubicBezTo>
                    <a:pt x="17531" y="2559"/>
                    <a:pt x="17549" y="2222"/>
                    <a:pt x="17744" y="1689"/>
                  </a:cubicBezTo>
                  <a:cubicBezTo>
                    <a:pt x="16928" y="1441"/>
                    <a:pt x="16218" y="1281"/>
                    <a:pt x="15579" y="660"/>
                  </a:cubicBezTo>
                  <a:cubicBezTo>
                    <a:pt x="15384" y="465"/>
                    <a:pt x="15171" y="270"/>
                    <a:pt x="14940" y="110"/>
                  </a:cubicBezTo>
                  <a:cubicBezTo>
                    <a:pt x="13885" y="37"/>
                    <a:pt x="12830" y="1"/>
                    <a:pt x="11775"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Google Shape;4323;p67">
              <a:extLst>
                <a:ext uri="{FF2B5EF4-FFF2-40B4-BE49-F238E27FC236}">
                  <a16:creationId xmlns:a16="http://schemas.microsoft.com/office/drawing/2014/main" id="{81055CEE-4CB4-832F-C367-D2B76800B06B}"/>
                </a:ext>
              </a:extLst>
            </p:cNvPr>
            <p:cNvSpPr/>
            <p:nvPr/>
          </p:nvSpPr>
          <p:spPr>
            <a:xfrm>
              <a:off x="7069097" y="3119476"/>
              <a:ext cx="78535" cy="76898"/>
            </a:xfrm>
            <a:custGeom>
              <a:avLst/>
              <a:gdLst/>
              <a:ahLst/>
              <a:cxnLst/>
              <a:rect l="l" t="t" r="r" b="b"/>
              <a:pathLst>
                <a:path w="13611" h="13333" extrusionOk="0">
                  <a:moveTo>
                    <a:pt x="1947" y="1"/>
                  </a:moveTo>
                  <a:cubicBezTo>
                    <a:pt x="1321" y="1"/>
                    <a:pt x="678" y="263"/>
                    <a:pt x="1" y="842"/>
                  </a:cubicBezTo>
                  <a:lnTo>
                    <a:pt x="1420" y="2634"/>
                  </a:lnTo>
                  <a:lnTo>
                    <a:pt x="5856" y="2829"/>
                  </a:lnTo>
                  <a:lnTo>
                    <a:pt x="5342" y="5224"/>
                  </a:lnTo>
                  <a:lnTo>
                    <a:pt x="8802" y="7105"/>
                  </a:lnTo>
                  <a:lnTo>
                    <a:pt x="7453" y="8702"/>
                  </a:lnTo>
                  <a:lnTo>
                    <a:pt x="9884" y="12925"/>
                  </a:lnTo>
                  <a:lnTo>
                    <a:pt x="12386" y="13333"/>
                  </a:lnTo>
                  <a:cubicBezTo>
                    <a:pt x="11889" y="12109"/>
                    <a:pt x="13610" y="10813"/>
                    <a:pt x="11694" y="9891"/>
                  </a:cubicBezTo>
                  <a:cubicBezTo>
                    <a:pt x="11605" y="9181"/>
                    <a:pt x="11232" y="8436"/>
                    <a:pt x="11179" y="7726"/>
                  </a:cubicBezTo>
                  <a:cubicBezTo>
                    <a:pt x="8713" y="4852"/>
                    <a:pt x="5892" y="2297"/>
                    <a:pt x="2769" y="150"/>
                  </a:cubicBezTo>
                  <a:cubicBezTo>
                    <a:pt x="2497" y="52"/>
                    <a:pt x="2224" y="1"/>
                    <a:pt x="1947"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Google Shape;4324;p67">
              <a:extLst>
                <a:ext uri="{FF2B5EF4-FFF2-40B4-BE49-F238E27FC236}">
                  <a16:creationId xmlns:a16="http://schemas.microsoft.com/office/drawing/2014/main" id="{96EF8C2F-D41A-9578-C478-E238BA625E63}"/>
                </a:ext>
              </a:extLst>
            </p:cNvPr>
            <p:cNvSpPr/>
            <p:nvPr/>
          </p:nvSpPr>
          <p:spPr>
            <a:xfrm>
              <a:off x="6946266" y="3181844"/>
              <a:ext cx="21095" cy="14742"/>
            </a:xfrm>
            <a:custGeom>
              <a:avLst/>
              <a:gdLst/>
              <a:ahLst/>
              <a:cxnLst/>
              <a:rect l="l" t="t" r="r" b="b"/>
              <a:pathLst>
                <a:path w="3656" h="2556" extrusionOk="0">
                  <a:moveTo>
                    <a:pt x="498" y="0"/>
                  </a:moveTo>
                  <a:cubicBezTo>
                    <a:pt x="444" y="426"/>
                    <a:pt x="373" y="852"/>
                    <a:pt x="302" y="1278"/>
                  </a:cubicBezTo>
                  <a:cubicBezTo>
                    <a:pt x="231" y="1686"/>
                    <a:pt x="107" y="2076"/>
                    <a:pt x="1" y="2555"/>
                  </a:cubicBezTo>
                  <a:lnTo>
                    <a:pt x="3656" y="2467"/>
                  </a:lnTo>
                  <a:lnTo>
                    <a:pt x="3319" y="1100"/>
                  </a:lnTo>
                  <a:lnTo>
                    <a:pt x="498" y="0"/>
                  </a:ln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4" name="Google Shape;4346;p67">
            <a:extLst>
              <a:ext uri="{FF2B5EF4-FFF2-40B4-BE49-F238E27FC236}">
                <a16:creationId xmlns:a16="http://schemas.microsoft.com/office/drawing/2014/main" id="{05DB958E-EAC1-8098-0D48-00E0197B8DB4}"/>
              </a:ext>
            </a:extLst>
          </p:cNvPr>
          <p:cNvSpPr/>
          <p:nvPr/>
        </p:nvSpPr>
        <p:spPr>
          <a:xfrm flipH="1">
            <a:off x="6896024" y="2281683"/>
            <a:ext cx="248201" cy="36887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TextBox 15">
            <a:extLst>
              <a:ext uri="{FF2B5EF4-FFF2-40B4-BE49-F238E27FC236}">
                <a16:creationId xmlns:a16="http://schemas.microsoft.com/office/drawing/2014/main" id="{5AFB8DFE-068A-0F80-1EEE-48E0A9E486EC}"/>
              </a:ext>
            </a:extLst>
          </p:cNvPr>
          <p:cNvSpPr txBox="1"/>
          <p:nvPr/>
        </p:nvSpPr>
        <p:spPr>
          <a:xfrm>
            <a:off x="2286000" y="1154375"/>
            <a:ext cx="45720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
                <a:srgbClr val="000000"/>
              </a:buClr>
              <a:buSzPts val="1600"/>
              <a:buFont typeface="Zen Kaku Gothic New"/>
              <a:buNone/>
              <a:tabLst/>
              <a:defRPr/>
            </a:pPr>
            <a:r>
              <a:rPr kumimoji="0" lang="en-US" sz="20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34 CFR §106.45(b)(3)</a:t>
            </a:r>
          </a:p>
        </p:txBody>
      </p:sp>
    </p:spTree>
    <p:extLst>
      <p:ext uri="{BB962C8B-B14F-4D97-AF65-F5344CB8AC3E}">
        <p14:creationId xmlns:p14="http://schemas.microsoft.com/office/powerpoint/2010/main" val="449394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1272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What are we Investigating?</a:t>
            </a:r>
            <a:br>
              <a:rPr lang="en-US" sz="3200" dirty="0">
                <a:latin typeface="+mj-lt"/>
              </a:rPr>
            </a:br>
            <a:r>
              <a:rPr lang="en-US" sz="3200" dirty="0">
                <a:latin typeface="+mj-lt"/>
              </a:rPr>
              <a:t>What is Sexual Harassment?</a:t>
            </a:r>
            <a:endParaRPr sz="3200" dirty="0">
              <a:latin typeface="+mj-lt"/>
            </a:endParaRPr>
          </a:p>
        </p:txBody>
      </p:sp>
      <p:sp>
        <p:nvSpPr>
          <p:cNvPr id="341" name="Google Shape;341;p36"/>
          <p:cNvSpPr txBox="1">
            <a:spLocks noGrp="1"/>
          </p:cNvSpPr>
          <p:nvPr>
            <p:ph type="subTitle" idx="1"/>
          </p:nvPr>
        </p:nvSpPr>
        <p:spPr>
          <a:xfrm>
            <a:off x="643819" y="1463081"/>
            <a:ext cx="7856362" cy="3304152"/>
          </a:xfrm>
          <a:prstGeom prst="rect">
            <a:avLst/>
          </a:prstGeom>
        </p:spPr>
        <p:txBody>
          <a:bodyPr spcFirstLastPara="1" wrap="square" lIns="0" tIns="0" rIns="0" bIns="0" anchor="t" anchorCtr="0">
            <a:noAutofit/>
          </a:bodyPr>
          <a:lstStyle/>
          <a:p>
            <a:pPr marL="0" indent="0" algn="ctr">
              <a:buNone/>
            </a:pPr>
            <a:r>
              <a:rPr lang="en-US" sz="1800" b="1" dirty="0">
                <a:latin typeface="Arial" panose="020B0604020202020204" pitchFamily="34" charset="0"/>
                <a:cs typeface="Arial" panose="020B0604020202020204" pitchFamily="34" charset="0"/>
              </a:rPr>
              <a:t>Conduct on the basis of sex that satisfies one or more of the following:  </a:t>
            </a:r>
          </a:p>
          <a:p>
            <a:pPr marL="0" indent="0" algn="ctr">
              <a:spcAft>
                <a:spcPts val="1200"/>
              </a:spcAft>
              <a:buNone/>
            </a:pPr>
            <a:r>
              <a:rPr lang="en-US" sz="1800" b="1" dirty="0">
                <a:latin typeface="Arial" panose="020B0604020202020204" pitchFamily="34" charset="0"/>
                <a:cs typeface="Arial" panose="020B0604020202020204" pitchFamily="34" charset="0"/>
              </a:rPr>
              <a:t>(34 CFR §106.30):</a:t>
            </a:r>
          </a:p>
          <a:p>
            <a:pPr marL="342900" indent="-342900">
              <a:spcBef>
                <a:spcPts val="600"/>
              </a:spcBef>
              <a:buFont typeface="+mj-lt"/>
              <a:buAutoNum type="arabicPeriod"/>
            </a:pPr>
            <a:r>
              <a:rPr lang="en-US" sz="1800" dirty="0">
                <a:latin typeface="Arial" panose="020B0604020202020204" pitchFamily="34" charset="0"/>
                <a:cs typeface="Arial" panose="020B0604020202020204" pitchFamily="34" charset="0"/>
              </a:rPr>
              <a:t>An employee conditioning the provision of an aid, benefit, or service of the District on an individual's participation in unwelcome sexual conduct;</a:t>
            </a:r>
          </a:p>
          <a:p>
            <a:pPr marL="342900" indent="-342900">
              <a:spcBef>
                <a:spcPts val="600"/>
              </a:spcBef>
              <a:buFont typeface="+mj-lt"/>
              <a:buAutoNum type="arabicPeriod"/>
            </a:pPr>
            <a:r>
              <a:rPr lang="en-US" sz="1800" dirty="0">
                <a:latin typeface="Arial" panose="020B0604020202020204" pitchFamily="34" charset="0"/>
                <a:cs typeface="Arial" panose="020B0604020202020204" pitchFamily="34" charset="0"/>
              </a:rPr>
              <a:t>Unwelcome conduct determined by a reasonable person to be so severe, pervasive, and objectively offensive that it effectively denies a person equal access to an education program or activity; or</a:t>
            </a:r>
          </a:p>
          <a:p>
            <a:pPr marL="342900" indent="-342900">
              <a:spcBef>
                <a:spcPts val="600"/>
              </a:spcBef>
              <a:buFont typeface="+mj-lt"/>
              <a:buAutoNum type="arabicPeriod"/>
            </a:pPr>
            <a:r>
              <a:rPr lang="en-US" sz="1800" dirty="0">
                <a:latin typeface="Arial" panose="020B0604020202020204" pitchFamily="34" charset="0"/>
                <a:cs typeface="Arial" panose="020B0604020202020204" pitchFamily="34" charset="0"/>
              </a:rPr>
              <a:t>“Sexual assault,” “dating violence,” “domestic violence,” or “stalking,” as is defined by federal statute.</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42</a:t>
            </a:r>
          </a:p>
        </p:txBody>
      </p:sp>
    </p:spTree>
    <p:extLst>
      <p:ext uri="{BB962C8B-B14F-4D97-AF65-F5344CB8AC3E}">
        <p14:creationId xmlns:p14="http://schemas.microsoft.com/office/powerpoint/2010/main" val="10080621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1272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What are we Investigating?</a:t>
            </a:r>
            <a:br>
              <a:rPr lang="en-US" sz="3200" dirty="0">
                <a:latin typeface="+mj-lt"/>
              </a:rPr>
            </a:br>
            <a:r>
              <a:rPr lang="en-US" sz="3200" dirty="0">
                <a:latin typeface="+mj-lt"/>
              </a:rPr>
              <a:t>What is Sexual Harassment?</a:t>
            </a:r>
            <a:endParaRPr sz="3200" dirty="0">
              <a:latin typeface="+mj-lt"/>
            </a:endParaRPr>
          </a:p>
        </p:txBody>
      </p:sp>
      <p:sp>
        <p:nvSpPr>
          <p:cNvPr id="341" name="Google Shape;341;p36"/>
          <p:cNvSpPr txBox="1">
            <a:spLocks noGrp="1"/>
          </p:cNvSpPr>
          <p:nvPr>
            <p:ph type="subTitle" idx="1"/>
          </p:nvPr>
        </p:nvSpPr>
        <p:spPr>
          <a:xfrm>
            <a:off x="803564" y="1463081"/>
            <a:ext cx="7536873" cy="3304152"/>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What is sex/gender?</a:t>
            </a:r>
          </a:p>
          <a:p>
            <a:pPr marL="285750" indent="-285750">
              <a:spcAft>
                <a:spcPts val="600"/>
              </a:spcAft>
            </a:pPr>
            <a:r>
              <a:rPr lang="en-US" sz="1800" dirty="0">
                <a:latin typeface="Arial" panose="020B0604020202020204" pitchFamily="34" charset="0"/>
                <a:cs typeface="Arial" panose="020B0604020202020204" pitchFamily="34" charset="0"/>
              </a:rPr>
              <a:t>The definition of “sex” or “gender” is applied differently across federal jurisdictions.</a:t>
            </a:r>
          </a:p>
          <a:p>
            <a:pPr marL="285750" indent="-285750">
              <a:spcAft>
                <a:spcPts val="600"/>
              </a:spcAft>
            </a:pPr>
            <a:r>
              <a:rPr lang="en-US" sz="1800" dirty="0">
                <a:latin typeface="Arial" panose="020B0604020202020204" pitchFamily="34" charset="0"/>
                <a:cs typeface="Arial" panose="020B0604020202020204" pitchFamily="34" charset="0"/>
              </a:rPr>
              <a:t>The modern trend, including within the Sixth Circuit, is that sex/gender is based on one’s gender identity—not biological status at birth.</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43</a:t>
            </a:r>
          </a:p>
        </p:txBody>
      </p:sp>
      <p:pic>
        <p:nvPicPr>
          <p:cNvPr id="4" name="Graphic 3" descr="Group with solid fill">
            <a:extLst>
              <a:ext uri="{FF2B5EF4-FFF2-40B4-BE49-F238E27FC236}">
                <a16:creationId xmlns:a16="http://schemas.microsoft.com/office/drawing/2014/main" id="{07E69DAF-B444-0371-B4CF-0BF396B347D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84864" y="2952289"/>
            <a:ext cx="1974272" cy="1974272"/>
          </a:xfrm>
          <a:prstGeom prst="rect">
            <a:avLst/>
          </a:prstGeom>
        </p:spPr>
      </p:pic>
    </p:spTree>
    <p:extLst>
      <p:ext uri="{BB962C8B-B14F-4D97-AF65-F5344CB8AC3E}">
        <p14:creationId xmlns:p14="http://schemas.microsoft.com/office/powerpoint/2010/main" val="626936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1272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What are we Investigating?</a:t>
            </a:r>
            <a:br>
              <a:rPr lang="en-US" sz="3200" dirty="0">
                <a:latin typeface="+mj-lt"/>
              </a:rPr>
            </a:br>
            <a:r>
              <a:rPr lang="en-US" sz="3200" dirty="0">
                <a:latin typeface="+mj-lt"/>
              </a:rPr>
              <a:t>What is Sexual Harassment?</a:t>
            </a:r>
            <a:endParaRPr sz="3200" dirty="0">
              <a:latin typeface="+mj-lt"/>
            </a:endParaRPr>
          </a:p>
        </p:txBody>
      </p:sp>
      <p:sp>
        <p:nvSpPr>
          <p:cNvPr id="341" name="Google Shape;341;p36"/>
          <p:cNvSpPr txBox="1">
            <a:spLocks noGrp="1"/>
          </p:cNvSpPr>
          <p:nvPr>
            <p:ph type="subTitle" idx="1"/>
          </p:nvPr>
        </p:nvSpPr>
        <p:spPr>
          <a:xfrm>
            <a:off x="768719" y="1463081"/>
            <a:ext cx="7606563" cy="365719"/>
          </a:xfrm>
          <a:prstGeom prst="rect">
            <a:avLst/>
          </a:prstGeom>
        </p:spPr>
        <p:txBody>
          <a:bodyPr spcFirstLastPara="1" wrap="square" lIns="0" tIns="0" rIns="0" bIns="0" anchor="t" anchorCtr="0">
            <a:noAutofit/>
          </a:bodyPr>
          <a:lstStyle/>
          <a:p>
            <a:pPr marL="0" indent="0" algn="ctr">
              <a:buNone/>
            </a:pPr>
            <a:r>
              <a:rPr lang="en-US" sz="1800" b="1" dirty="0">
                <a:latin typeface="Arial" panose="020B0604020202020204" pitchFamily="34" charset="0"/>
                <a:cs typeface="Arial" panose="020B0604020202020204" pitchFamily="34" charset="0"/>
              </a:rPr>
              <a:t>Retaliation – 34 CFR §106.71</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44</a:t>
            </a:r>
          </a:p>
        </p:txBody>
      </p:sp>
      <p:pic>
        <p:nvPicPr>
          <p:cNvPr id="4" name="Picture 3" descr="Paper files on the table">
            <a:extLst>
              <a:ext uri="{FF2B5EF4-FFF2-40B4-BE49-F238E27FC236}">
                <a16:creationId xmlns:a16="http://schemas.microsoft.com/office/drawing/2014/main" id="{BDEBAD27-2812-1381-D8E2-DC3BEFA31076}"/>
              </a:ext>
            </a:extLst>
          </p:cNvPr>
          <p:cNvPicPr>
            <a:picLocks noChangeAspect="1"/>
          </p:cNvPicPr>
          <p:nvPr/>
        </p:nvPicPr>
        <p:blipFill>
          <a:blip r:embed="rId3"/>
          <a:stretch>
            <a:fillRect/>
          </a:stretch>
        </p:blipFill>
        <p:spPr>
          <a:xfrm>
            <a:off x="451332" y="1828800"/>
            <a:ext cx="3842332" cy="2571750"/>
          </a:xfrm>
          <a:prstGeom prst="rect">
            <a:avLst/>
          </a:prstGeom>
        </p:spPr>
      </p:pic>
      <p:sp>
        <p:nvSpPr>
          <p:cNvPr id="6" name="TextBox 5">
            <a:extLst>
              <a:ext uri="{FF2B5EF4-FFF2-40B4-BE49-F238E27FC236}">
                <a16:creationId xmlns:a16="http://schemas.microsoft.com/office/drawing/2014/main" id="{6B2439EC-DD85-793D-1EF4-4AF54A1B1007}"/>
              </a:ext>
            </a:extLst>
          </p:cNvPr>
          <p:cNvSpPr txBox="1"/>
          <p:nvPr/>
        </p:nvSpPr>
        <p:spPr>
          <a:xfrm>
            <a:off x="4293664" y="1828800"/>
            <a:ext cx="4137061" cy="287771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Cannot “intimidate, threaten, coerce, or discriminate against any individual…because the individual has made a report or complaint, testified, assisted, or participated or refused to participate in any manner in an investigation, proceeding, or hearing under this part.”</a:t>
            </a:r>
          </a:p>
          <a:p>
            <a:pPr marL="285750" marR="0" lvl="0" indent="-285750" algn="l" defTabSz="914400" rtl="0" eaLnBrk="1" fontAlgn="auto" latinLnBrk="0" hangingPunct="1">
              <a:lnSpc>
                <a:spcPct val="100000"/>
              </a:lnSpc>
              <a:spcBef>
                <a:spcPts val="600"/>
              </a:spcBef>
              <a:spcAft>
                <a:spcPts val="0"/>
              </a:spcAft>
              <a:buClr>
                <a:srgbClr val="000000"/>
              </a:buClr>
              <a:buSzPts val="1600"/>
              <a:buFont typeface="Zen Kaku Gothic New"/>
              <a:buChar char="●"/>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Claims for retaliation may be filed pursuant to the District’s formal grievance procedures.</a:t>
            </a:r>
          </a:p>
        </p:txBody>
      </p:sp>
    </p:spTree>
    <p:extLst>
      <p:ext uri="{BB962C8B-B14F-4D97-AF65-F5344CB8AC3E}">
        <p14:creationId xmlns:p14="http://schemas.microsoft.com/office/powerpoint/2010/main" val="40557369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2"/>
            <a:ext cx="8168507" cy="57349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Grievance Procedures</a:t>
            </a:r>
            <a:endParaRPr sz="3200" dirty="0">
              <a:latin typeface="+mj-lt"/>
            </a:endParaRPr>
          </a:p>
        </p:txBody>
      </p:sp>
      <p:sp>
        <p:nvSpPr>
          <p:cNvPr id="341" name="Google Shape;341;p36"/>
          <p:cNvSpPr txBox="1">
            <a:spLocks noGrp="1"/>
          </p:cNvSpPr>
          <p:nvPr>
            <p:ph type="subTitle" idx="1"/>
          </p:nvPr>
        </p:nvSpPr>
        <p:spPr>
          <a:xfrm>
            <a:off x="689264" y="1039091"/>
            <a:ext cx="7765473" cy="3649244"/>
          </a:xfrm>
          <a:prstGeom prst="rect">
            <a:avLst/>
          </a:prstGeom>
        </p:spPr>
        <p:txBody>
          <a:bodyPr spcFirstLastPara="1" wrap="square" lIns="0" tIns="0" rIns="0" bIns="0" anchor="t" anchorCtr="0">
            <a:noAutofit/>
          </a:bodyPr>
          <a:lstStyle/>
          <a:p>
            <a:pPr marL="0" indent="0" algn="ctr">
              <a:spcAft>
                <a:spcPts val="600"/>
              </a:spcAft>
              <a:buNone/>
            </a:pPr>
            <a:r>
              <a:rPr lang="en-US" sz="1800" b="1" dirty="0">
                <a:latin typeface="Arial" panose="020B0604020202020204" pitchFamily="34" charset="0"/>
                <a:cs typeface="Arial" panose="020B0604020202020204" pitchFamily="34" charset="0"/>
              </a:rPr>
              <a:t>Formal Complaint </a:t>
            </a:r>
          </a:p>
          <a:p>
            <a:pPr marL="285750" indent="-285750">
              <a:spcAft>
                <a:spcPts val="600"/>
              </a:spcAft>
            </a:pPr>
            <a:r>
              <a:rPr lang="en-US" dirty="0">
                <a:latin typeface="Arial" panose="020B0604020202020204" pitchFamily="34" charset="0"/>
                <a:cs typeface="Arial" panose="020B0604020202020204" pitchFamily="34" charset="0"/>
              </a:rPr>
              <a:t>A “formal complaint” is the document filed by a complainant or signed by the Title IX Coordinator alleging sexual harassment against a respondent and requesting an investigation.</a:t>
            </a:r>
          </a:p>
          <a:p>
            <a:pPr marL="0" indent="0" algn="ctr">
              <a:spcBef>
                <a:spcPts val="600"/>
              </a:spcBef>
              <a:spcAft>
                <a:spcPts val="600"/>
              </a:spcAft>
              <a:buNone/>
            </a:pPr>
            <a:r>
              <a:rPr lang="en-US" sz="1800" b="1" dirty="0">
                <a:latin typeface="Arial" panose="020B0604020202020204" pitchFamily="34" charset="0"/>
                <a:cs typeface="Arial" panose="020B0604020202020204" pitchFamily="34" charset="0"/>
              </a:rPr>
              <a:t>Due Process and Fairness to Both Sides:</a:t>
            </a:r>
          </a:p>
          <a:p>
            <a:pPr marL="285750" indent="-285750">
              <a:spcAft>
                <a:spcPts val="600"/>
              </a:spcAft>
            </a:pPr>
            <a:r>
              <a:rPr lang="en-US" dirty="0">
                <a:latin typeface="Arial" panose="020B0604020202020204" pitchFamily="34" charset="0"/>
                <a:cs typeface="Arial" panose="020B0604020202020204" pitchFamily="34" charset="0"/>
              </a:rPr>
              <a:t>Parties have a right to due process before a responsibility determination is made.</a:t>
            </a:r>
          </a:p>
          <a:p>
            <a:pPr marL="285750" indent="-285750">
              <a:spcAft>
                <a:spcPts val="600"/>
              </a:spcAft>
            </a:pPr>
            <a:r>
              <a:rPr lang="en-US" dirty="0">
                <a:latin typeface="Arial" panose="020B0604020202020204" pitchFamily="34" charset="0"/>
                <a:cs typeface="Arial" panose="020B0604020202020204" pitchFamily="34" charset="0"/>
              </a:rPr>
              <a:t>The respondent is presumed not responsible for the alleged conduct.</a:t>
            </a:r>
          </a:p>
          <a:p>
            <a:pPr marL="285750" indent="-285750">
              <a:spcAft>
                <a:spcPts val="600"/>
              </a:spcAft>
            </a:pPr>
            <a:r>
              <a:rPr lang="en-US" dirty="0">
                <a:latin typeface="Arial" panose="020B0604020202020204" pitchFamily="34" charset="0"/>
                <a:cs typeface="Arial" panose="020B0604020202020204" pitchFamily="34" charset="0"/>
              </a:rPr>
              <a:t>The parties are entitled to fair process, procedure, and an opportunity to be heard. </a:t>
            </a:r>
          </a:p>
          <a:p>
            <a:pPr marL="285750" indent="-285750">
              <a:spcAft>
                <a:spcPts val="600"/>
              </a:spcAft>
            </a:pPr>
            <a:r>
              <a:rPr lang="en-US" dirty="0">
                <a:latin typeface="Arial" panose="020B0604020202020204" pitchFamily="34" charset="0"/>
                <a:cs typeface="Arial" panose="020B0604020202020204" pitchFamily="34" charset="0"/>
              </a:rPr>
              <a:t>Treat the parties equitably.</a:t>
            </a:r>
          </a:p>
          <a:p>
            <a:pPr marL="285750" indent="-285750">
              <a:spcAft>
                <a:spcPts val="600"/>
              </a:spcAft>
            </a:pPr>
            <a:r>
              <a:rPr lang="en-US" dirty="0">
                <a:latin typeface="Arial" panose="020B0604020202020204" pitchFamily="34" charset="0"/>
                <a:cs typeface="Arial" panose="020B0604020202020204" pitchFamily="34" charset="0"/>
              </a:rPr>
              <a:t>No conflict of interest or bias.</a:t>
            </a:r>
          </a:p>
          <a:p>
            <a:pPr marL="0" indent="0">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45</a:t>
            </a:r>
          </a:p>
        </p:txBody>
      </p:sp>
    </p:spTree>
    <p:extLst>
      <p:ext uri="{BB962C8B-B14F-4D97-AF65-F5344CB8AC3E}">
        <p14:creationId xmlns:p14="http://schemas.microsoft.com/office/powerpoint/2010/main" val="2126009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2"/>
            <a:ext cx="8168507" cy="57349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Grievance Procedures</a:t>
            </a:r>
            <a:endParaRPr sz="3200" dirty="0">
              <a:latin typeface="+mj-lt"/>
            </a:endParaRPr>
          </a:p>
        </p:txBody>
      </p:sp>
      <p:sp>
        <p:nvSpPr>
          <p:cNvPr id="341" name="Google Shape;341;p36"/>
          <p:cNvSpPr txBox="1">
            <a:spLocks noGrp="1"/>
          </p:cNvSpPr>
          <p:nvPr>
            <p:ph type="subTitle" idx="1"/>
          </p:nvPr>
        </p:nvSpPr>
        <p:spPr>
          <a:xfrm>
            <a:off x="689264" y="1046018"/>
            <a:ext cx="7765473" cy="3642317"/>
          </a:xfrm>
          <a:prstGeom prst="rect">
            <a:avLst/>
          </a:prstGeom>
        </p:spPr>
        <p:txBody>
          <a:bodyPr spcFirstLastPara="1" wrap="square" lIns="0" tIns="0" rIns="0" bIns="0" anchor="t" anchorCtr="0">
            <a:noAutofit/>
          </a:bodyPr>
          <a:lstStyle/>
          <a:p>
            <a:pPr marL="0" indent="0" algn="ctr">
              <a:spcAft>
                <a:spcPts val="1200"/>
              </a:spcAft>
              <a:buNone/>
            </a:pPr>
            <a:r>
              <a:rPr lang="en-US" sz="1800" b="1" dirty="0">
                <a:latin typeface="Arial" panose="020B0604020202020204" pitchFamily="34" charset="0"/>
                <a:cs typeface="Arial" panose="020B0604020202020204" pitchFamily="34" charset="0"/>
              </a:rPr>
              <a:t>The District must provide the following written notice to the parties: </a:t>
            </a:r>
          </a:p>
          <a:p>
            <a:pPr marL="342900" indent="-342900">
              <a:spcAft>
                <a:spcPts val="600"/>
              </a:spcAft>
              <a:buFont typeface="+mj-lt"/>
              <a:buAutoNum type="arabicPeriod"/>
            </a:pPr>
            <a:r>
              <a:rPr lang="en-US" dirty="0">
                <a:latin typeface="Arial" panose="020B0604020202020204" pitchFamily="34" charset="0"/>
                <a:cs typeface="Arial" panose="020B0604020202020204" pitchFamily="34" charset="0"/>
              </a:rPr>
              <a:t>Notice of the District’s grievance process, including any informal resolution process; and </a:t>
            </a:r>
          </a:p>
          <a:p>
            <a:pPr marL="342900" indent="-342900">
              <a:spcAft>
                <a:spcPts val="600"/>
              </a:spcAft>
              <a:buFont typeface="+mj-lt"/>
              <a:buAutoNum type="arabicPeriod"/>
            </a:pPr>
            <a:r>
              <a:rPr lang="en-US" dirty="0">
                <a:latin typeface="Arial" panose="020B0604020202020204" pitchFamily="34" charset="0"/>
                <a:cs typeface="Arial" panose="020B0604020202020204" pitchFamily="34" charset="0"/>
              </a:rPr>
              <a:t>Notice of the allegations of sexual harassment, which must include: </a:t>
            </a:r>
          </a:p>
          <a:p>
            <a:pPr marL="800100" lvl="1" indent="-342900">
              <a:spcAft>
                <a:spcPts val="600"/>
              </a:spcAft>
              <a:buFont typeface="+mj-lt"/>
              <a:buAutoNum type="alphaLcPeriod"/>
            </a:pPr>
            <a:r>
              <a:rPr lang="en-US" dirty="0">
                <a:latin typeface="Arial" panose="020B0604020202020204" pitchFamily="34" charset="0"/>
                <a:cs typeface="Arial" panose="020B0604020202020204" pitchFamily="34" charset="0"/>
              </a:rPr>
              <a:t>sufficient details and with sufficient time to prepare a response; </a:t>
            </a:r>
          </a:p>
          <a:p>
            <a:pPr marL="800100" lvl="1" indent="-342900">
              <a:spcAft>
                <a:spcPts val="600"/>
              </a:spcAft>
              <a:buFont typeface="+mj-lt"/>
              <a:buAutoNum type="alphaLcPeriod"/>
            </a:pPr>
            <a:r>
              <a:rPr lang="en-US" dirty="0">
                <a:latin typeface="Arial" panose="020B0604020202020204" pitchFamily="34" charset="0"/>
                <a:cs typeface="Arial" panose="020B0604020202020204" pitchFamily="34" charset="0"/>
              </a:rPr>
              <a:t>a statement that the respondent is presumed not responsible and that responsibility is made at the conclusion of the grievance process;</a:t>
            </a:r>
          </a:p>
          <a:p>
            <a:pPr marL="342900" indent="-342900">
              <a:spcAft>
                <a:spcPts val="600"/>
              </a:spcAft>
              <a:buFont typeface="+mj-lt"/>
              <a:buAutoNum type="arabicPeriod"/>
            </a:pPr>
            <a:r>
              <a:rPr lang="en-US" dirty="0">
                <a:latin typeface="Arial" panose="020B0604020202020204" pitchFamily="34" charset="0"/>
                <a:cs typeface="Arial" panose="020B0604020202020204" pitchFamily="34" charset="0"/>
              </a:rPr>
              <a:t>Notice that the parties may have advisor (including an attorney) inspect and review the evidence; and </a:t>
            </a:r>
          </a:p>
          <a:p>
            <a:pPr marL="342900" indent="-342900">
              <a:spcAft>
                <a:spcPts val="600"/>
              </a:spcAft>
              <a:buFont typeface="+mj-lt"/>
              <a:buAutoNum type="arabicPeriod"/>
            </a:pPr>
            <a:r>
              <a:rPr lang="en-US" dirty="0">
                <a:latin typeface="Arial" panose="020B0604020202020204" pitchFamily="34" charset="0"/>
                <a:cs typeface="Arial" panose="020B0604020202020204" pitchFamily="34" charset="0"/>
              </a:rPr>
              <a:t>Notice of any provisions of the District’s code of conduct that prohibits knowingly making false statements during the process. </a:t>
            </a:r>
          </a:p>
          <a:p>
            <a:pPr marL="0" indent="0">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46</a:t>
            </a:r>
          </a:p>
        </p:txBody>
      </p:sp>
    </p:spTree>
    <p:extLst>
      <p:ext uri="{BB962C8B-B14F-4D97-AF65-F5344CB8AC3E}">
        <p14:creationId xmlns:p14="http://schemas.microsoft.com/office/powerpoint/2010/main" val="2848706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2"/>
            <a:ext cx="8168507" cy="57349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Grievance Procedures</a:t>
            </a:r>
            <a:endParaRPr sz="3200" dirty="0">
              <a:latin typeface="+mj-lt"/>
            </a:endParaRPr>
          </a:p>
        </p:txBody>
      </p:sp>
      <p:sp>
        <p:nvSpPr>
          <p:cNvPr id="341" name="Google Shape;341;p36"/>
          <p:cNvSpPr txBox="1">
            <a:spLocks noGrp="1"/>
          </p:cNvSpPr>
          <p:nvPr>
            <p:ph type="subTitle" idx="1"/>
          </p:nvPr>
        </p:nvSpPr>
        <p:spPr>
          <a:xfrm>
            <a:off x="565595" y="1536636"/>
            <a:ext cx="5408023" cy="3076928"/>
          </a:xfrm>
          <a:prstGeom prst="rect">
            <a:avLst/>
          </a:prstGeom>
        </p:spPr>
        <p:txBody>
          <a:bodyPr spcFirstLastPara="1" wrap="square" lIns="0" tIns="0" rIns="0" bIns="0" anchor="t" anchorCtr="0">
            <a:noAutofit/>
          </a:bodyPr>
          <a:lstStyle/>
          <a:p>
            <a:pPr marL="285750" indent="-285750">
              <a:spcAft>
                <a:spcPts val="600"/>
              </a:spcAft>
            </a:pPr>
            <a:r>
              <a:rPr lang="en-US" sz="1800" b="1" u="sng" dirty="0">
                <a:latin typeface="Arial" panose="020B0604020202020204" pitchFamily="34" charset="0"/>
                <a:cs typeface="Arial" panose="020B0604020202020204" pitchFamily="34" charset="0"/>
              </a:rPr>
              <a:t>Mandatory Dismissal</a:t>
            </a:r>
            <a:r>
              <a:rPr lang="en-US" sz="1800" dirty="0">
                <a:latin typeface="Arial" panose="020B0604020202020204" pitchFamily="34" charset="0"/>
                <a:cs typeface="Arial" panose="020B0604020202020204" pitchFamily="34" charset="0"/>
              </a:rPr>
              <a:t>: As explained previously, a formal complaint must be dismissed if the alleged conduct: </a:t>
            </a:r>
          </a:p>
          <a:p>
            <a:pPr marL="800100" lvl="1" indent="-342900">
              <a:spcAft>
                <a:spcPts val="600"/>
              </a:spcAft>
              <a:buFont typeface="+mj-lt"/>
              <a:buAutoNum type="arabicPeriod"/>
            </a:pPr>
            <a:r>
              <a:rPr lang="en-US" sz="1800" dirty="0">
                <a:latin typeface="Arial" panose="020B0604020202020204" pitchFamily="34" charset="0"/>
                <a:cs typeface="Arial" panose="020B0604020202020204" pitchFamily="34" charset="0"/>
              </a:rPr>
              <a:t>did not constitute “sexual harassment”;</a:t>
            </a:r>
          </a:p>
          <a:p>
            <a:pPr marL="800100" lvl="1" indent="-342900">
              <a:spcAft>
                <a:spcPts val="600"/>
              </a:spcAft>
              <a:buFont typeface="+mj-lt"/>
              <a:buAutoNum type="arabicPeriod"/>
            </a:pPr>
            <a:r>
              <a:rPr lang="en-US" sz="1800" dirty="0">
                <a:latin typeface="Arial" panose="020B0604020202020204" pitchFamily="34" charset="0"/>
                <a:cs typeface="Arial" panose="020B0604020202020204" pitchFamily="34" charset="0"/>
              </a:rPr>
              <a:t>did not occur in the District’s education program or activity; or </a:t>
            </a:r>
          </a:p>
          <a:p>
            <a:pPr marL="800100" lvl="1" indent="-342900">
              <a:spcAft>
                <a:spcPts val="600"/>
              </a:spcAft>
              <a:buFont typeface="+mj-lt"/>
              <a:buAutoNum type="arabicPeriod"/>
            </a:pPr>
            <a:r>
              <a:rPr lang="en-US" sz="1800" dirty="0">
                <a:latin typeface="Arial" panose="020B0604020202020204" pitchFamily="34" charset="0"/>
                <a:cs typeface="Arial" panose="020B0604020202020204" pitchFamily="34" charset="0"/>
              </a:rPr>
              <a:t>did not occur against a person in the United States. </a:t>
            </a:r>
          </a:p>
          <a:p>
            <a:pPr marL="0" indent="0">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47</a:t>
            </a:r>
          </a:p>
        </p:txBody>
      </p:sp>
      <p:grpSp>
        <p:nvGrpSpPr>
          <p:cNvPr id="2" name="Google Shape;4314;p67">
            <a:extLst>
              <a:ext uri="{FF2B5EF4-FFF2-40B4-BE49-F238E27FC236}">
                <a16:creationId xmlns:a16="http://schemas.microsoft.com/office/drawing/2014/main" id="{53199BC4-3E86-6B63-14AB-34B8956EA2F9}"/>
              </a:ext>
            </a:extLst>
          </p:cNvPr>
          <p:cNvGrpSpPr/>
          <p:nvPr/>
        </p:nvGrpSpPr>
        <p:grpSpPr>
          <a:xfrm>
            <a:off x="6032223" y="1479910"/>
            <a:ext cx="2546182" cy="2310224"/>
            <a:chOff x="6644304" y="3073628"/>
            <a:chExt cx="576302" cy="511871"/>
          </a:xfrm>
        </p:grpSpPr>
        <p:sp>
          <p:nvSpPr>
            <p:cNvPr id="4" name="Google Shape;4315;p67">
              <a:extLst>
                <a:ext uri="{FF2B5EF4-FFF2-40B4-BE49-F238E27FC236}">
                  <a16:creationId xmlns:a16="http://schemas.microsoft.com/office/drawing/2014/main" id="{19E8A738-3F8B-11D8-5564-BB3636A82C70}"/>
                </a:ext>
              </a:extLst>
            </p:cNvPr>
            <p:cNvSpPr/>
            <p:nvPr/>
          </p:nvSpPr>
          <p:spPr>
            <a:xfrm>
              <a:off x="6644304" y="3073628"/>
              <a:ext cx="576302" cy="511871"/>
            </a:xfrm>
            <a:custGeom>
              <a:avLst/>
              <a:gdLst/>
              <a:ahLst/>
              <a:cxnLst/>
              <a:rect l="l" t="t" r="r" b="b"/>
              <a:pathLst>
                <a:path w="99879" h="88751" extrusionOk="0">
                  <a:moveTo>
                    <a:pt x="50483" y="1"/>
                  </a:moveTo>
                  <a:cubicBezTo>
                    <a:pt x="46751" y="1"/>
                    <a:pt x="42953" y="456"/>
                    <a:pt x="39160" y="1409"/>
                  </a:cubicBezTo>
                  <a:cubicBezTo>
                    <a:pt x="14870" y="7513"/>
                    <a:pt x="1" y="31697"/>
                    <a:pt x="5963" y="55420"/>
                  </a:cubicBezTo>
                  <a:cubicBezTo>
                    <a:pt x="10993" y="75452"/>
                    <a:pt x="29236" y="88750"/>
                    <a:pt x="49406" y="88750"/>
                  </a:cubicBezTo>
                  <a:cubicBezTo>
                    <a:pt x="53141" y="88750"/>
                    <a:pt x="56941" y="88294"/>
                    <a:pt x="60736" y="87341"/>
                  </a:cubicBezTo>
                  <a:cubicBezTo>
                    <a:pt x="85027" y="81237"/>
                    <a:pt x="99878" y="57053"/>
                    <a:pt x="93917" y="33330"/>
                  </a:cubicBezTo>
                  <a:cubicBezTo>
                    <a:pt x="88901" y="13311"/>
                    <a:pt x="70655" y="1"/>
                    <a:pt x="50483" y="1"/>
                  </a:cubicBezTo>
                  <a:close/>
                </a:path>
              </a:pathLst>
            </a:custGeom>
            <a:solidFill>
              <a:srgbClr val="CFD9E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5" name="Google Shape;4316;p67">
              <a:extLst>
                <a:ext uri="{FF2B5EF4-FFF2-40B4-BE49-F238E27FC236}">
                  <a16:creationId xmlns:a16="http://schemas.microsoft.com/office/drawing/2014/main" id="{52F2AE95-E650-3E16-888A-42880FE46B62}"/>
                </a:ext>
              </a:extLst>
            </p:cNvPr>
            <p:cNvGrpSpPr/>
            <p:nvPr/>
          </p:nvGrpSpPr>
          <p:grpSpPr>
            <a:xfrm>
              <a:off x="6712169" y="3085440"/>
              <a:ext cx="481622" cy="494913"/>
              <a:chOff x="6712169" y="3085440"/>
              <a:chExt cx="481622" cy="494913"/>
            </a:xfrm>
          </p:grpSpPr>
          <p:sp>
            <p:nvSpPr>
              <p:cNvPr id="9" name="Google Shape;4317;p67">
                <a:extLst>
                  <a:ext uri="{FF2B5EF4-FFF2-40B4-BE49-F238E27FC236}">
                    <a16:creationId xmlns:a16="http://schemas.microsoft.com/office/drawing/2014/main" id="{BA55DF40-14BD-64A1-D6B2-CB72A6D72EB6}"/>
                  </a:ext>
                </a:extLst>
              </p:cNvPr>
              <p:cNvSpPr/>
              <p:nvPr/>
            </p:nvSpPr>
            <p:spPr>
              <a:xfrm>
                <a:off x="6712169" y="3085440"/>
                <a:ext cx="238757" cy="315615"/>
              </a:xfrm>
              <a:custGeom>
                <a:avLst/>
                <a:gdLst/>
                <a:ahLst/>
                <a:cxnLst/>
                <a:rect l="l" t="t" r="r" b="b"/>
                <a:pathLst>
                  <a:path w="41379" h="54723" extrusionOk="0">
                    <a:moveTo>
                      <a:pt x="20938" y="3904"/>
                    </a:moveTo>
                    <a:lnTo>
                      <a:pt x="22677" y="6583"/>
                    </a:lnTo>
                    <a:lnTo>
                      <a:pt x="22091" y="7097"/>
                    </a:lnTo>
                    <a:lnTo>
                      <a:pt x="18951" y="4400"/>
                    </a:lnTo>
                    <a:lnTo>
                      <a:pt x="20938" y="3904"/>
                    </a:lnTo>
                    <a:close/>
                    <a:moveTo>
                      <a:pt x="25072" y="0"/>
                    </a:moveTo>
                    <a:lnTo>
                      <a:pt x="25072" y="0"/>
                    </a:lnTo>
                    <a:cubicBezTo>
                      <a:pt x="24433" y="195"/>
                      <a:pt x="23812" y="408"/>
                      <a:pt x="23191" y="621"/>
                    </a:cubicBezTo>
                    <a:lnTo>
                      <a:pt x="23493" y="1047"/>
                    </a:lnTo>
                    <a:lnTo>
                      <a:pt x="21861" y="1136"/>
                    </a:lnTo>
                    <a:cubicBezTo>
                      <a:pt x="20920" y="1491"/>
                      <a:pt x="19980" y="1899"/>
                      <a:pt x="19075" y="2307"/>
                    </a:cubicBezTo>
                    <a:lnTo>
                      <a:pt x="17709" y="4489"/>
                    </a:lnTo>
                    <a:lnTo>
                      <a:pt x="19341" y="6778"/>
                    </a:lnTo>
                    <a:lnTo>
                      <a:pt x="19341" y="6778"/>
                    </a:lnTo>
                    <a:lnTo>
                      <a:pt x="16697" y="6086"/>
                    </a:lnTo>
                    <a:lnTo>
                      <a:pt x="17017" y="4542"/>
                    </a:lnTo>
                    <a:lnTo>
                      <a:pt x="15473" y="4205"/>
                    </a:lnTo>
                    <a:cubicBezTo>
                      <a:pt x="14124" y="4968"/>
                      <a:pt x="12811" y="5820"/>
                      <a:pt x="11552" y="6725"/>
                    </a:cubicBezTo>
                    <a:lnTo>
                      <a:pt x="12581" y="6920"/>
                    </a:lnTo>
                    <a:lnTo>
                      <a:pt x="11836" y="8091"/>
                    </a:lnTo>
                    <a:cubicBezTo>
                      <a:pt x="11392" y="7967"/>
                      <a:pt x="10842" y="7772"/>
                      <a:pt x="10363" y="7612"/>
                    </a:cubicBezTo>
                    <a:cubicBezTo>
                      <a:pt x="6300" y="10753"/>
                      <a:pt x="2804" y="14567"/>
                      <a:pt x="1" y="18897"/>
                    </a:cubicBezTo>
                    <a:cubicBezTo>
                      <a:pt x="356" y="19536"/>
                      <a:pt x="498" y="20299"/>
                      <a:pt x="373" y="21026"/>
                    </a:cubicBezTo>
                    <a:cubicBezTo>
                      <a:pt x="285" y="21895"/>
                      <a:pt x="870" y="22800"/>
                      <a:pt x="977" y="23723"/>
                    </a:cubicBezTo>
                    <a:cubicBezTo>
                      <a:pt x="1101" y="24681"/>
                      <a:pt x="835" y="25710"/>
                      <a:pt x="1048" y="26633"/>
                    </a:cubicBezTo>
                    <a:cubicBezTo>
                      <a:pt x="1580" y="28922"/>
                      <a:pt x="1651" y="28904"/>
                      <a:pt x="1314" y="30696"/>
                    </a:cubicBezTo>
                    <a:cubicBezTo>
                      <a:pt x="1260" y="30998"/>
                      <a:pt x="1243" y="31335"/>
                      <a:pt x="1189" y="31654"/>
                    </a:cubicBezTo>
                    <a:cubicBezTo>
                      <a:pt x="906" y="33943"/>
                      <a:pt x="852" y="36090"/>
                      <a:pt x="2378" y="38184"/>
                    </a:cubicBezTo>
                    <a:cubicBezTo>
                      <a:pt x="3194" y="39302"/>
                      <a:pt x="4490" y="39461"/>
                      <a:pt x="5217" y="40473"/>
                    </a:cubicBezTo>
                    <a:cubicBezTo>
                      <a:pt x="5377" y="41147"/>
                      <a:pt x="5679" y="41821"/>
                      <a:pt x="5679" y="42496"/>
                    </a:cubicBezTo>
                    <a:cubicBezTo>
                      <a:pt x="5679" y="43170"/>
                      <a:pt x="7311" y="43347"/>
                      <a:pt x="6406" y="44146"/>
                    </a:cubicBezTo>
                    <a:lnTo>
                      <a:pt x="8429" y="45122"/>
                    </a:lnTo>
                    <a:lnTo>
                      <a:pt x="8429" y="45122"/>
                    </a:lnTo>
                    <a:lnTo>
                      <a:pt x="8269" y="43170"/>
                    </a:lnTo>
                    <a:lnTo>
                      <a:pt x="8269" y="43170"/>
                    </a:lnTo>
                    <a:cubicBezTo>
                      <a:pt x="8872" y="43613"/>
                      <a:pt x="9298" y="43826"/>
                      <a:pt x="9600" y="44146"/>
                    </a:cubicBezTo>
                    <a:cubicBezTo>
                      <a:pt x="10345" y="44909"/>
                      <a:pt x="10948" y="45849"/>
                      <a:pt x="11765" y="46523"/>
                    </a:cubicBezTo>
                    <a:cubicBezTo>
                      <a:pt x="12652" y="47251"/>
                      <a:pt x="13734" y="47730"/>
                      <a:pt x="13255" y="49167"/>
                    </a:cubicBezTo>
                    <a:cubicBezTo>
                      <a:pt x="15142" y="50239"/>
                      <a:pt x="17068" y="51273"/>
                      <a:pt x="19240" y="51273"/>
                    </a:cubicBezTo>
                    <a:cubicBezTo>
                      <a:pt x="19621" y="51273"/>
                      <a:pt x="20009" y="51241"/>
                      <a:pt x="20406" y="51172"/>
                    </a:cubicBezTo>
                    <a:cubicBezTo>
                      <a:pt x="21066" y="51051"/>
                      <a:pt x="21687" y="50867"/>
                      <a:pt x="22299" y="50867"/>
                    </a:cubicBezTo>
                    <a:cubicBezTo>
                      <a:pt x="22856" y="50867"/>
                      <a:pt x="23406" y="51019"/>
                      <a:pt x="23972" y="51509"/>
                    </a:cubicBezTo>
                    <a:cubicBezTo>
                      <a:pt x="24575" y="52042"/>
                      <a:pt x="25551" y="52219"/>
                      <a:pt x="26403" y="52414"/>
                    </a:cubicBezTo>
                    <a:cubicBezTo>
                      <a:pt x="26412" y="52417"/>
                      <a:pt x="26421" y="52418"/>
                      <a:pt x="26431" y="52418"/>
                    </a:cubicBezTo>
                    <a:cubicBezTo>
                      <a:pt x="26612" y="52418"/>
                      <a:pt x="26911" y="51958"/>
                      <a:pt x="27130" y="51722"/>
                    </a:cubicBezTo>
                    <a:cubicBezTo>
                      <a:pt x="29563" y="53875"/>
                      <a:pt x="30553" y="54722"/>
                      <a:pt x="31970" y="54722"/>
                    </a:cubicBezTo>
                    <a:cubicBezTo>
                      <a:pt x="32888" y="54722"/>
                      <a:pt x="33985" y="54367"/>
                      <a:pt x="35771" y="53780"/>
                    </a:cubicBezTo>
                    <a:cubicBezTo>
                      <a:pt x="35754" y="53674"/>
                      <a:pt x="35736" y="53568"/>
                      <a:pt x="35700" y="53461"/>
                    </a:cubicBezTo>
                    <a:cubicBezTo>
                      <a:pt x="35026" y="53479"/>
                      <a:pt x="34387" y="53550"/>
                      <a:pt x="33731" y="53568"/>
                    </a:cubicBezTo>
                    <a:cubicBezTo>
                      <a:pt x="33590" y="53572"/>
                      <a:pt x="33456" y="53574"/>
                      <a:pt x="33329" y="53574"/>
                    </a:cubicBezTo>
                    <a:cubicBezTo>
                      <a:pt x="31461" y="53574"/>
                      <a:pt x="31079" y="53047"/>
                      <a:pt x="30697" y="50871"/>
                    </a:cubicBezTo>
                    <a:cubicBezTo>
                      <a:pt x="30590" y="50179"/>
                      <a:pt x="30005" y="49575"/>
                      <a:pt x="29650" y="48972"/>
                    </a:cubicBezTo>
                    <a:lnTo>
                      <a:pt x="26030" y="49628"/>
                    </a:lnTo>
                    <a:lnTo>
                      <a:pt x="26030" y="49628"/>
                    </a:lnTo>
                    <a:lnTo>
                      <a:pt x="26385" y="45406"/>
                    </a:lnTo>
                    <a:lnTo>
                      <a:pt x="24167" y="45956"/>
                    </a:lnTo>
                    <a:cubicBezTo>
                      <a:pt x="23812" y="46931"/>
                      <a:pt x="24007" y="48085"/>
                      <a:pt x="22553" y="48564"/>
                    </a:cubicBezTo>
                    <a:cubicBezTo>
                      <a:pt x="22259" y="48659"/>
                      <a:pt x="21992" y="48700"/>
                      <a:pt x="21745" y="48700"/>
                    </a:cubicBezTo>
                    <a:cubicBezTo>
                      <a:pt x="20706" y="48700"/>
                      <a:pt x="20016" y="47976"/>
                      <a:pt x="19199" y="47517"/>
                    </a:cubicBezTo>
                    <a:lnTo>
                      <a:pt x="17851" y="42123"/>
                    </a:lnTo>
                    <a:cubicBezTo>
                      <a:pt x="19459" y="40109"/>
                      <a:pt x="19754" y="39740"/>
                      <a:pt x="21393" y="39740"/>
                    </a:cubicBezTo>
                    <a:cubicBezTo>
                      <a:pt x="21761" y="39740"/>
                      <a:pt x="22197" y="39758"/>
                      <a:pt x="22730" y="39781"/>
                    </a:cubicBezTo>
                    <a:lnTo>
                      <a:pt x="22890" y="38237"/>
                    </a:lnTo>
                    <a:lnTo>
                      <a:pt x="27042" y="38113"/>
                    </a:lnTo>
                    <a:lnTo>
                      <a:pt x="30324" y="41786"/>
                    </a:lnTo>
                    <a:cubicBezTo>
                      <a:pt x="30679" y="39550"/>
                      <a:pt x="29064" y="38290"/>
                      <a:pt x="28532" y="36374"/>
                    </a:cubicBezTo>
                    <a:cubicBezTo>
                      <a:pt x="29366" y="35363"/>
                      <a:pt x="30324" y="34280"/>
                      <a:pt x="31229" y="33163"/>
                    </a:cubicBezTo>
                    <a:cubicBezTo>
                      <a:pt x="32045" y="32133"/>
                      <a:pt x="31974" y="31885"/>
                      <a:pt x="30644" y="30359"/>
                    </a:cubicBezTo>
                    <a:cubicBezTo>
                      <a:pt x="31105" y="29916"/>
                      <a:pt x="31886" y="29490"/>
                      <a:pt x="31957" y="28993"/>
                    </a:cubicBezTo>
                    <a:cubicBezTo>
                      <a:pt x="32152" y="27378"/>
                      <a:pt x="33411" y="26757"/>
                      <a:pt x="34441" y="25906"/>
                    </a:cubicBezTo>
                    <a:lnTo>
                      <a:pt x="34245" y="24273"/>
                    </a:lnTo>
                    <a:lnTo>
                      <a:pt x="36588" y="22996"/>
                    </a:lnTo>
                    <a:lnTo>
                      <a:pt x="37120" y="24096"/>
                    </a:lnTo>
                    <a:lnTo>
                      <a:pt x="40438" y="20849"/>
                    </a:lnTo>
                    <a:lnTo>
                      <a:pt x="40048" y="20387"/>
                    </a:lnTo>
                    <a:lnTo>
                      <a:pt x="38184" y="21700"/>
                    </a:lnTo>
                    <a:lnTo>
                      <a:pt x="36410" y="20547"/>
                    </a:lnTo>
                    <a:cubicBezTo>
                      <a:pt x="37315" y="19429"/>
                      <a:pt x="38309" y="18631"/>
                      <a:pt x="38752" y="17584"/>
                    </a:cubicBezTo>
                    <a:cubicBezTo>
                      <a:pt x="39285" y="16377"/>
                      <a:pt x="40686" y="16271"/>
                      <a:pt x="41378" y="15295"/>
                    </a:cubicBezTo>
                    <a:cubicBezTo>
                      <a:pt x="40314" y="14177"/>
                      <a:pt x="39285" y="13663"/>
                      <a:pt x="37989" y="13521"/>
                    </a:cubicBezTo>
                    <a:cubicBezTo>
                      <a:pt x="37031" y="13467"/>
                      <a:pt x="36162" y="12971"/>
                      <a:pt x="35647" y="12154"/>
                    </a:cubicBezTo>
                    <a:cubicBezTo>
                      <a:pt x="35257" y="11622"/>
                      <a:pt x="34813" y="11161"/>
                      <a:pt x="34281" y="10770"/>
                    </a:cubicBezTo>
                    <a:cubicBezTo>
                      <a:pt x="34068" y="10593"/>
                      <a:pt x="33678" y="10628"/>
                      <a:pt x="33323" y="10557"/>
                    </a:cubicBezTo>
                    <a:lnTo>
                      <a:pt x="32773" y="12509"/>
                    </a:lnTo>
                    <a:cubicBezTo>
                      <a:pt x="31022" y="12013"/>
                      <a:pt x="29978" y="9739"/>
                      <a:pt x="28235" y="9739"/>
                    </a:cubicBezTo>
                    <a:cubicBezTo>
                      <a:pt x="27735" y="9739"/>
                      <a:pt x="27176" y="9927"/>
                      <a:pt x="26527" y="10398"/>
                    </a:cubicBezTo>
                    <a:cubicBezTo>
                      <a:pt x="26793" y="11711"/>
                      <a:pt x="25942" y="13290"/>
                      <a:pt x="27343" y="14479"/>
                    </a:cubicBezTo>
                    <a:cubicBezTo>
                      <a:pt x="27538" y="14638"/>
                      <a:pt x="27609" y="15295"/>
                      <a:pt x="27485" y="15419"/>
                    </a:cubicBezTo>
                    <a:cubicBezTo>
                      <a:pt x="26154" y="16590"/>
                      <a:pt x="27095" y="18169"/>
                      <a:pt x="26935" y="19447"/>
                    </a:cubicBezTo>
                    <a:cubicBezTo>
                      <a:pt x="26757" y="19471"/>
                      <a:pt x="26594" y="19483"/>
                      <a:pt x="26444" y="19483"/>
                    </a:cubicBezTo>
                    <a:cubicBezTo>
                      <a:pt x="24534" y="19483"/>
                      <a:pt x="24803" y="17604"/>
                      <a:pt x="24309" y="16732"/>
                    </a:cubicBezTo>
                    <a:cubicBezTo>
                      <a:pt x="23538" y="16756"/>
                      <a:pt x="22881" y="16829"/>
                      <a:pt x="22272" y="16829"/>
                    </a:cubicBezTo>
                    <a:cubicBezTo>
                      <a:pt x="21985" y="16829"/>
                      <a:pt x="21708" y="16813"/>
                      <a:pt x="21435" y="16768"/>
                    </a:cubicBezTo>
                    <a:cubicBezTo>
                      <a:pt x="20583" y="16626"/>
                      <a:pt x="19767" y="16235"/>
                      <a:pt x="18968" y="15880"/>
                    </a:cubicBezTo>
                    <a:cubicBezTo>
                      <a:pt x="18099" y="15508"/>
                      <a:pt x="17904" y="14745"/>
                      <a:pt x="18117" y="13929"/>
                    </a:cubicBezTo>
                    <a:cubicBezTo>
                      <a:pt x="18489" y="12562"/>
                      <a:pt x="19820" y="11799"/>
                      <a:pt x="20317" y="10433"/>
                    </a:cubicBezTo>
                    <a:cubicBezTo>
                      <a:pt x="20420" y="10159"/>
                      <a:pt x="20643" y="10069"/>
                      <a:pt x="20926" y="10069"/>
                    </a:cubicBezTo>
                    <a:cubicBezTo>
                      <a:pt x="21466" y="10069"/>
                      <a:pt x="22224" y="10398"/>
                      <a:pt x="22783" y="10398"/>
                    </a:cubicBezTo>
                    <a:cubicBezTo>
                      <a:pt x="23422" y="10398"/>
                      <a:pt x="24078" y="10114"/>
                      <a:pt x="25445" y="9777"/>
                    </a:cubicBezTo>
                    <a:lnTo>
                      <a:pt x="22925" y="8836"/>
                    </a:lnTo>
                    <a:cubicBezTo>
                      <a:pt x="23351" y="8002"/>
                      <a:pt x="23759" y="7435"/>
                      <a:pt x="23972" y="6796"/>
                    </a:cubicBezTo>
                    <a:cubicBezTo>
                      <a:pt x="24489" y="5333"/>
                      <a:pt x="24808" y="4715"/>
                      <a:pt x="25467" y="4715"/>
                    </a:cubicBezTo>
                    <a:cubicBezTo>
                      <a:pt x="25870" y="4715"/>
                      <a:pt x="26401" y="4947"/>
                      <a:pt x="27184" y="5359"/>
                    </a:cubicBezTo>
                    <a:cubicBezTo>
                      <a:pt x="27485" y="5518"/>
                      <a:pt x="27787" y="5713"/>
                      <a:pt x="28177" y="5944"/>
                    </a:cubicBezTo>
                    <a:lnTo>
                      <a:pt x="26012" y="8694"/>
                    </a:lnTo>
                    <a:cubicBezTo>
                      <a:pt x="26754" y="8600"/>
                      <a:pt x="27262" y="8535"/>
                      <a:pt x="27696" y="8535"/>
                    </a:cubicBezTo>
                    <a:cubicBezTo>
                      <a:pt x="28642" y="8535"/>
                      <a:pt x="29231" y="8844"/>
                      <a:pt x="31105" y="9830"/>
                    </a:cubicBezTo>
                    <a:lnTo>
                      <a:pt x="32844" y="8304"/>
                    </a:lnTo>
                    <a:lnTo>
                      <a:pt x="31886" y="7346"/>
                    </a:lnTo>
                    <a:lnTo>
                      <a:pt x="32861" y="5341"/>
                    </a:lnTo>
                    <a:lnTo>
                      <a:pt x="25232" y="2005"/>
                    </a:lnTo>
                    <a:lnTo>
                      <a:pt x="21577" y="2733"/>
                    </a:lnTo>
                    <a:lnTo>
                      <a:pt x="21452" y="2218"/>
                    </a:lnTo>
                    <a:lnTo>
                      <a:pt x="24540" y="1437"/>
                    </a:lnTo>
                    <a:lnTo>
                      <a:pt x="25072" y="0"/>
                    </a:ln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Google Shape;4318;p67">
                <a:extLst>
                  <a:ext uri="{FF2B5EF4-FFF2-40B4-BE49-F238E27FC236}">
                    <a16:creationId xmlns:a16="http://schemas.microsoft.com/office/drawing/2014/main" id="{8AEEA145-33DC-C4F0-BB27-B2B2FCA8B305}"/>
                  </a:ext>
                </a:extLst>
              </p:cNvPr>
              <p:cNvSpPr/>
              <p:nvPr/>
            </p:nvSpPr>
            <p:spPr>
              <a:xfrm>
                <a:off x="6913100" y="3367694"/>
                <a:ext cx="190537" cy="212659"/>
              </a:xfrm>
              <a:custGeom>
                <a:avLst/>
                <a:gdLst/>
                <a:ahLst/>
                <a:cxnLst/>
                <a:rect l="l" t="t" r="r" b="b"/>
                <a:pathLst>
                  <a:path w="33022" h="36872" extrusionOk="0">
                    <a:moveTo>
                      <a:pt x="11233" y="0"/>
                    </a:moveTo>
                    <a:cubicBezTo>
                      <a:pt x="10639" y="505"/>
                      <a:pt x="10418" y="1084"/>
                      <a:pt x="9687" y="1084"/>
                    </a:cubicBezTo>
                    <a:cubicBezTo>
                      <a:pt x="9544" y="1084"/>
                      <a:pt x="9381" y="1061"/>
                      <a:pt x="9192" y="1012"/>
                    </a:cubicBezTo>
                    <a:cubicBezTo>
                      <a:pt x="8542" y="845"/>
                      <a:pt x="7805" y="576"/>
                      <a:pt x="7089" y="576"/>
                    </a:cubicBezTo>
                    <a:cubicBezTo>
                      <a:pt x="6437" y="576"/>
                      <a:pt x="5804" y="799"/>
                      <a:pt x="5271" y="1526"/>
                    </a:cubicBezTo>
                    <a:lnTo>
                      <a:pt x="4632" y="231"/>
                    </a:lnTo>
                    <a:cubicBezTo>
                      <a:pt x="3940" y="1030"/>
                      <a:pt x="3780" y="2165"/>
                      <a:pt x="2591" y="2325"/>
                    </a:cubicBezTo>
                    <a:cubicBezTo>
                      <a:pt x="1208" y="2502"/>
                      <a:pt x="2538" y="4649"/>
                      <a:pt x="959" y="4844"/>
                    </a:cubicBezTo>
                    <a:lnTo>
                      <a:pt x="2006" y="8961"/>
                    </a:lnTo>
                    <a:lnTo>
                      <a:pt x="1" y="12190"/>
                    </a:lnTo>
                    <a:cubicBezTo>
                      <a:pt x="1190" y="12935"/>
                      <a:pt x="143" y="14302"/>
                      <a:pt x="640" y="15153"/>
                    </a:cubicBezTo>
                    <a:cubicBezTo>
                      <a:pt x="1882" y="15987"/>
                      <a:pt x="3071" y="16697"/>
                      <a:pt x="4135" y="17531"/>
                    </a:cubicBezTo>
                    <a:cubicBezTo>
                      <a:pt x="5058" y="18276"/>
                      <a:pt x="5732" y="19359"/>
                      <a:pt x="6726" y="19980"/>
                    </a:cubicBezTo>
                    <a:cubicBezTo>
                      <a:pt x="7808" y="20654"/>
                      <a:pt x="9121" y="20973"/>
                      <a:pt x="10044" y="21364"/>
                    </a:cubicBezTo>
                    <a:cubicBezTo>
                      <a:pt x="11250" y="25161"/>
                      <a:pt x="11587" y="28638"/>
                      <a:pt x="10878" y="32152"/>
                    </a:cubicBezTo>
                    <a:cubicBezTo>
                      <a:pt x="11091" y="32506"/>
                      <a:pt x="11623" y="32968"/>
                      <a:pt x="11605" y="33394"/>
                    </a:cubicBezTo>
                    <a:cubicBezTo>
                      <a:pt x="11552" y="34405"/>
                      <a:pt x="11605" y="35416"/>
                      <a:pt x="11783" y="36428"/>
                    </a:cubicBezTo>
                    <a:cubicBezTo>
                      <a:pt x="11800" y="36587"/>
                      <a:pt x="11836" y="36729"/>
                      <a:pt x="11871" y="36871"/>
                    </a:cubicBezTo>
                    <a:cubicBezTo>
                      <a:pt x="12634" y="36712"/>
                      <a:pt x="13379" y="36552"/>
                      <a:pt x="14125" y="36357"/>
                    </a:cubicBezTo>
                    <a:lnTo>
                      <a:pt x="14568" y="36233"/>
                    </a:lnTo>
                    <a:cubicBezTo>
                      <a:pt x="15172" y="34139"/>
                      <a:pt x="15828" y="32045"/>
                      <a:pt x="17798" y="30785"/>
                    </a:cubicBezTo>
                    <a:cubicBezTo>
                      <a:pt x="18543" y="30324"/>
                      <a:pt x="18951" y="29845"/>
                      <a:pt x="19235" y="29117"/>
                    </a:cubicBezTo>
                    <a:cubicBezTo>
                      <a:pt x="19377" y="28763"/>
                      <a:pt x="19465" y="28230"/>
                      <a:pt x="19732" y="28124"/>
                    </a:cubicBezTo>
                    <a:cubicBezTo>
                      <a:pt x="22233" y="27059"/>
                      <a:pt x="23334" y="24930"/>
                      <a:pt x="24008" y="22535"/>
                    </a:cubicBezTo>
                    <a:cubicBezTo>
                      <a:pt x="24345" y="21346"/>
                      <a:pt x="25232" y="20423"/>
                      <a:pt x="26403" y="20051"/>
                    </a:cubicBezTo>
                    <a:cubicBezTo>
                      <a:pt x="28550" y="19447"/>
                      <a:pt x="29065" y="17904"/>
                      <a:pt x="29615" y="16147"/>
                    </a:cubicBezTo>
                    <a:cubicBezTo>
                      <a:pt x="30449" y="13503"/>
                      <a:pt x="30999" y="10735"/>
                      <a:pt x="32844" y="8517"/>
                    </a:cubicBezTo>
                    <a:cubicBezTo>
                      <a:pt x="32933" y="8429"/>
                      <a:pt x="32986" y="8340"/>
                      <a:pt x="33021" y="8216"/>
                    </a:cubicBezTo>
                    <a:cubicBezTo>
                      <a:pt x="33021" y="7683"/>
                      <a:pt x="33021" y="7133"/>
                      <a:pt x="33021" y="6424"/>
                    </a:cubicBezTo>
                    <a:cubicBezTo>
                      <a:pt x="32898" y="6449"/>
                      <a:pt x="32778" y="6461"/>
                      <a:pt x="32662" y="6461"/>
                    </a:cubicBezTo>
                    <a:cubicBezTo>
                      <a:pt x="31610" y="6461"/>
                      <a:pt x="30838" y="5512"/>
                      <a:pt x="29835" y="5512"/>
                    </a:cubicBezTo>
                    <a:cubicBezTo>
                      <a:pt x="29647" y="5512"/>
                      <a:pt x="29450" y="5546"/>
                      <a:pt x="29242" y="5625"/>
                    </a:cubicBezTo>
                    <a:cubicBezTo>
                      <a:pt x="28763" y="5810"/>
                      <a:pt x="28295" y="5881"/>
                      <a:pt x="27833" y="5881"/>
                    </a:cubicBezTo>
                    <a:cubicBezTo>
                      <a:pt x="27010" y="5881"/>
                      <a:pt x="26203" y="5659"/>
                      <a:pt x="25374" y="5465"/>
                    </a:cubicBezTo>
                    <a:cubicBezTo>
                      <a:pt x="25322" y="5454"/>
                      <a:pt x="25270" y="5449"/>
                      <a:pt x="25215" y="5449"/>
                    </a:cubicBezTo>
                    <a:cubicBezTo>
                      <a:pt x="24767" y="5449"/>
                      <a:pt x="24231" y="5812"/>
                      <a:pt x="23582" y="6033"/>
                    </a:cubicBezTo>
                    <a:lnTo>
                      <a:pt x="20637" y="2112"/>
                    </a:lnTo>
                    <a:lnTo>
                      <a:pt x="16467" y="2201"/>
                    </a:lnTo>
                    <a:lnTo>
                      <a:pt x="11233" y="0"/>
                    </a:ln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Google Shape;4319;p67">
                <a:extLst>
                  <a:ext uri="{FF2B5EF4-FFF2-40B4-BE49-F238E27FC236}">
                    <a16:creationId xmlns:a16="http://schemas.microsoft.com/office/drawing/2014/main" id="{42709DD5-7031-6173-175D-2F7D592A6687}"/>
                  </a:ext>
                </a:extLst>
              </p:cNvPr>
              <p:cNvSpPr/>
              <p:nvPr/>
            </p:nvSpPr>
            <p:spPr>
              <a:xfrm>
                <a:off x="7135734" y="3186037"/>
                <a:ext cx="58058" cy="152383"/>
              </a:xfrm>
              <a:custGeom>
                <a:avLst/>
                <a:gdLst/>
                <a:ahLst/>
                <a:cxnLst/>
                <a:rect l="l" t="t" r="r" b="b"/>
                <a:pathLst>
                  <a:path w="10062" h="26421" extrusionOk="0">
                    <a:moveTo>
                      <a:pt x="2520" y="1"/>
                    </a:moveTo>
                    <a:lnTo>
                      <a:pt x="2254" y="19"/>
                    </a:lnTo>
                    <a:cubicBezTo>
                      <a:pt x="2077" y="515"/>
                      <a:pt x="2041" y="1474"/>
                      <a:pt x="1545" y="1864"/>
                    </a:cubicBezTo>
                    <a:cubicBezTo>
                      <a:pt x="107" y="3035"/>
                      <a:pt x="214" y="4401"/>
                      <a:pt x="586" y="5927"/>
                    </a:cubicBezTo>
                    <a:cubicBezTo>
                      <a:pt x="746" y="6566"/>
                      <a:pt x="1012" y="7311"/>
                      <a:pt x="835" y="7897"/>
                    </a:cubicBezTo>
                    <a:cubicBezTo>
                      <a:pt x="1" y="10523"/>
                      <a:pt x="799" y="13202"/>
                      <a:pt x="72" y="15917"/>
                    </a:cubicBezTo>
                    <a:lnTo>
                      <a:pt x="1686" y="15846"/>
                    </a:lnTo>
                    <a:cubicBezTo>
                      <a:pt x="1811" y="17177"/>
                      <a:pt x="2698" y="18241"/>
                      <a:pt x="1970" y="19590"/>
                    </a:cubicBezTo>
                    <a:cubicBezTo>
                      <a:pt x="1740" y="20051"/>
                      <a:pt x="2024" y="21293"/>
                      <a:pt x="2414" y="21506"/>
                    </a:cubicBezTo>
                    <a:cubicBezTo>
                      <a:pt x="4596" y="22642"/>
                      <a:pt x="4632" y="25587"/>
                      <a:pt x="6885" y="26421"/>
                    </a:cubicBezTo>
                    <a:lnTo>
                      <a:pt x="10061" y="24079"/>
                    </a:lnTo>
                    <a:cubicBezTo>
                      <a:pt x="9973" y="15491"/>
                      <a:pt x="7364" y="7098"/>
                      <a:pt x="2520"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Google Shape;4320;p67">
                <a:extLst>
                  <a:ext uri="{FF2B5EF4-FFF2-40B4-BE49-F238E27FC236}">
                    <a16:creationId xmlns:a16="http://schemas.microsoft.com/office/drawing/2014/main" id="{D4C2FD12-E6F2-6A83-4F5E-524B7A8D5A7C}"/>
                  </a:ext>
                </a:extLst>
              </p:cNvPr>
              <p:cNvSpPr/>
              <p:nvPr/>
            </p:nvSpPr>
            <p:spPr>
              <a:xfrm>
                <a:off x="6870416" y="3332822"/>
                <a:ext cx="47510" cy="11685"/>
              </a:xfrm>
              <a:custGeom>
                <a:avLst/>
                <a:gdLst/>
                <a:ahLst/>
                <a:cxnLst/>
                <a:rect l="l" t="t" r="r" b="b"/>
                <a:pathLst>
                  <a:path w="8234" h="2026" extrusionOk="0">
                    <a:moveTo>
                      <a:pt x="3405" y="1"/>
                    </a:moveTo>
                    <a:cubicBezTo>
                      <a:pt x="2255" y="1"/>
                      <a:pt x="1201" y="655"/>
                      <a:pt x="1" y="919"/>
                    </a:cubicBezTo>
                    <a:cubicBezTo>
                      <a:pt x="371" y="1711"/>
                      <a:pt x="675" y="1974"/>
                      <a:pt x="943" y="1974"/>
                    </a:cubicBezTo>
                    <a:cubicBezTo>
                      <a:pt x="1419" y="1974"/>
                      <a:pt x="1781" y="1142"/>
                      <a:pt x="2201" y="972"/>
                    </a:cubicBezTo>
                    <a:cubicBezTo>
                      <a:pt x="2266" y="967"/>
                      <a:pt x="2330" y="964"/>
                      <a:pt x="2394" y="964"/>
                    </a:cubicBezTo>
                    <a:cubicBezTo>
                      <a:pt x="3717" y="964"/>
                      <a:pt x="4976" y="2025"/>
                      <a:pt x="6356" y="2025"/>
                    </a:cubicBezTo>
                    <a:cubicBezTo>
                      <a:pt x="6954" y="2025"/>
                      <a:pt x="7575" y="1826"/>
                      <a:pt x="8234" y="1256"/>
                    </a:cubicBezTo>
                    <a:cubicBezTo>
                      <a:pt x="7932" y="936"/>
                      <a:pt x="7684" y="440"/>
                      <a:pt x="7400" y="422"/>
                    </a:cubicBezTo>
                    <a:cubicBezTo>
                      <a:pt x="7374" y="421"/>
                      <a:pt x="7348" y="420"/>
                      <a:pt x="7322" y="420"/>
                    </a:cubicBezTo>
                    <a:cubicBezTo>
                      <a:pt x="6763" y="420"/>
                      <a:pt x="6090" y="679"/>
                      <a:pt x="5591" y="679"/>
                    </a:cubicBezTo>
                    <a:cubicBezTo>
                      <a:pt x="5418" y="679"/>
                      <a:pt x="5266" y="648"/>
                      <a:pt x="5147" y="564"/>
                    </a:cubicBezTo>
                    <a:cubicBezTo>
                      <a:pt x="4527" y="150"/>
                      <a:pt x="3955" y="1"/>
                      <a:pt x="3405"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Google Shape;4321;p67">
                <a:extLst>
                  <a:ext uri="{FF2B5EF4-FFF2-40B4-BE49-F238E27FC236}">
                    <a16:creationId xmlns:a16="http://schemas.microsoft.com/office/drawing/2014/main" id="{0072F93F-4680-0A81-6C91-C90DBDCC1703}"/>
                  </a:ext>
                </a:extLst>
              </p:cNvPr>
              <p:cNvSpPr/>
              <p:nvPr/>
            </p:nvSpPr>
            <p:spPr>
              <a:xfrm>
                <a:off x="6925590" y="3336277"/>
                <a:ext cx="38094" cy="14228"/>
              </a:xfrm>
              <a:custGeom>
                <a:avLst/>
                <a:gdLst/>
                <a:ahLst/>
                <a:cxnLst/>
                <a:rect l="l" t="t" r="r" b="b"/>
                <a:pathLst>
                  <a:path w="6602" h="2467" extrusionOk="0">
                    <a:moveTo>
                      <a:pt x="6601" y="0"/>
                    </a:moveTo>
                    <a:cubicBezTo>
                      <a:pt x="4188" y="231"/>
                      <a:pt x="2254" y="391"/>
                      <a:pt x="338" y="604"/>
                    </a:cubicBezTo>
                    <a:cubicBezTo>
                      <a:pt x="231" y="621"/>
                      <a:pt x="160" y="976"/>
                      <a:pt x="1" y="1384"/>
                    </a:cubicBezTo>
                    <a:lnTo>
                      <a:pt x="1438" y="2467"/>
                    </a:lnTo>
                    <a:cubicBezTo>
                      <a:pt x="2573" y="621"/>
                      <a:pt x="4862" y="1491"/>
                      <a:pt x="6601" y="0"/>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Google Shape;4322;p67">
              <a:extLst>
                <a:ext uri="{FF2B5EF4-FFF2-40B4-BE49-F238E27FC236}">
                  <a16:creationId xmlns:a16="http://schemas.microsoft.com/office/drawing/2014/main" id="{FB708506-5D62-786A-2EE9-DEF5A7263FF6}"/>
                </a:ext>
              </a:extLst>
            </p:cNvPr>
            <p:cNvSpPr/>
            <p:nvPr/>
          </p:nvSpPr>
          <p:spPr>
            <a:xfrm>
              <a:off x="6867451" y="3073651"/>
              <a:ext cx="102383" cy="56919"/>
            </a:xfrm>
            <a:custGeom>
              <a:avLst/>
              <a:gdLst/>
              <a:ahLst/>
              <a:cxnLst/>
              <a:rect l="l" t="t" r="r" b="b"/>
              <a:pathLst>
                <a:path w="17744" h="9869" extrusionOk="0">
                  <a:moveTo>
                    <a:pt x="11775" y="1"/>
                  </a:moveTo>
                  <a:cubicBezTo>
                    <a:pt x="7969" y="1"/>
                    <a:pt x="4175" y="474"/>
                    <a:pt x="479" y="1405"/>
                  </a:cubicBezTo>
                  <a:lnTo>
                    <a:pt x="0" y="1530"/>
                  </a:lnTo>
                  <a:cubicBezTo>
                    <a:pt x="266" y="1749"/>
                    <a:pt x="570" y="1886"/>
                    <a:pt x="955" y="1886"/>
                  </a:cubicBezTo>
                  <a:cubicBezTo>
                    <a:pt x="1161" y="1886"/>
                    <a:pt x="1391" y="1847"/>
                    <a:pt x="1651" y="1760"/>
                  </a:cubicBezTo>
                  <a:cubicBezTo>
                    <a:pt x="2029" y="1630"/>
                    <a:pt x="2392" y="1564"/>
                    <a:pt x="2739" y="1564"/>
                  </a:cubicBezTo>
                  <a:cubicBezTo>
                    <a:pt x="3580" y="1564"/>
                    <a:pt x="4337" y="1950"/>
                    <a:pt x="5040" y="2754"/>
                  </a:cubicBezTo>
                  <a:cubicBezTo>
                    <a:pt x="5749" y="3588"/>
                    <a:pt x="7204" y="3428"/>
                    <a:pt x="7967" y="4422"/>
                  </a:cubicBezTo>
                  <a:cubicBezTo>
                    <a:pt x="8017" y="4486"/>
                    <a:pt x="8125" y="4504"/>
                    <a:pt x="8257" y="4504"/>
                  </a:cubicBezTo>
                  <a:cubicBezTo>
                    <a:pt x="8429" y="4504"/>
                    <a:pt x="8642" y="4473"/>
                    <a:pt x="8821" y="4473"/>
                  </a:cubicBezTo>
                  <a:cubicBezTo>
                    <a:pt x="8844" y="4473"/>
                    <a:pt x="8868" y="4474"/>
                    <a:pt x="8890" y="4475"/>
                  </a:cubicBezTo>
                  <a:lnTo>
                    <a:pt x="8233" y="6054"/>
                  </a:lnTo>
                  <a:cubicBezTo>
                    <a:pt x="9475" y="6533"/>
                    <a:pt x="11019" y="6640"/>
                    <a:pt x="11605" y="7420"/>
                  </a:cubicBezTo>
                  <a:cubicBezTo>
                    <a:pt x="13095" y="9479"/>
                    <a:pt x="15065" y="9745"/>
                    <a:pt x="17744" y="9869"/>
                  </a:cubicBezTo>
                  <a:cubicBezTo>
                    <a:pt x="17105" y="8982"/>
                    <a:pt x="16271" y="8325"/>
                    <a:pt x="16342" y="7828"/>
                  </a:cubicBezTo>
                  <a:cubicBezTo>
                    <a:pt x="16502" y="6888"/>
                    <a:pt x="16892" y="6125"/>
                    <a:pt x="15632" y="5717"/>
                  </a:cubicBezTo>
                  <a:lnTo>
                    <a:pt x="16857" y="4706"/>
                  </a:lnTo>
                  <a:lnTo>
                    <a:pt x="16484" y="3215"/>
                  </a:lnTo>
                  <a:cubicBezTo>
                    <a:pt x="16786" y="3073"/>
                    <a:pt x="17123" y="3002"/>
                    <a:pt x="17336" y="2772"/>
                  </a:cubicBezTo>
                  <a:cubicBezTo>
                    <a:pt x="17531" y="2559"/>
                    <a:pt x="17549" y="2222"/>
                    <a:pt x="17744" y="1689"/>
                  </a:cubicBezTo>
                  <a:cubicBezTo>
                    <a:pt x="16928" y="1441"/>
                    <a:pt x="16218" y="1281"/>
                    <a:pt x="15579" y="660"/>
                  </a:cubicBezTo>
                  <a:cubicBezTo>
                    <a:pt x="15384" y="465"/>
                    <a:pt x="15171" y="270"/>
                    <a:pt x="14940" y="110"/>
                  </a:cubicBezTo>
                  <a:cubicBezTo>
                    <a:pt x="13885" y="37"/>
                    <a:pt x="12830" y="1"/>
                    <a:pt x="11775"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Google Shape;4323;p67">
              <a:extLst>
                <a:ext uri="{FF2B5EF4-FFF2-40B4-BE49-F238E27FC236}">
                  <a16:creationId xmlns:a16="http://schemas.microsoft.com/office/drawing/2014/main" id="{994A8DE9-AAC1-D49B-371F-5403C4F127EF}"/>
                </a:ext>
              </a:extLst>
            </p:cNvPr>
            <p:cNvSpPr/>
            <p:nvPr/>
          </p:nvSpPr>
          <p:spPr>
            <a:xfrm>
              <a:off x="7069097" y="3119476"/>
              <a:ext cx="78535" cy="76898"/>
            </a:xfrm>
            <a:custGeom>
              <a:avLst/>
              <a:gdLst/>
              <a:ahLst/>
              <a:cxnLst/>
              <a:rect l="l" t="t" r="r" b="b"/>
              <a:pathLst>
                <a:path w="13611" h="13333" extrusionOk="0">
                  <a:moveTo>
                    <a:pt x="1947" y="1"/>
                  </a:moveTo>
                  <a:cubicBezTo>
                    <a:pt x="1321" y="1"/>
                    <a:pt x="678" y="263"/>
                    <a:pt x="1" y="842"/>
                  </a:cubicBezTo>
                  <a:lnTo>
                    <a:pt x="1420" y="2634"/>
                  </a:lnTo>
                  <a:lnTo>
                    <a:pt x="5856" y="2829"/>
                  </a:lnTo>
                  <a:lnTo>
                    <a:pt x="5342" y="5224"/>
                  </a:lnTo>
                  <a:lnTo>
                    <a:pt x="8802" y="7105"/>
                  </a:lnTo>
                  <a:lnTo>
                    <a:pt x="7453" y="8702"/>
                  </a:lnTo>
                  <a:lnTo>
                    <a:pt x="9884" y="12925"/>
                  </a:lnTo>
                  <a:lnTo>
                    <a:pt x="12386" y="13333"/>
                  </a:lnTo>
                  <a:cubicBezTo>
                    <a:pt x="11889" y="12109"/>
                    <a:pt x="13610" y="10813"/>
                    <a:pt x="11694" y="9891"/>
                  </a:cubicBezTo>
                  <a:cubicBezTo>
                    <a:pt x="11605" y="9181"/>
                    <a:pt x="11232" y="8436"/>
                    <a:pt x="11179" y="7726"/>
                  </a:cubicBezTo>
                  <a:cubicBezTo>
                    <a:pt x="8713" y="4852"/>
                    <a:pt x="5892" y="2297"/>
                    <a:pt x="2769" y="150"/>
                  </a:cubicBezTo>
                  <a:cubicBezTo>
                    <a:pt x="2497" y="52"/>
                    <a:pt x="2224" y="1"/>
                    <a:pt x="1947" y="1"/>
                  </a:cubicBez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Google Shape;4324;p67">
              <a:extLst>
                <a:ext uri="{FF2B5EF4-FFF2-40B4-BE49-F238E27FC236}">
                  <a16:creationId xmlns:a16="http://schemas.microsoft.com/office/drawing/2014/main" id="{19FA3338-D87A-5DEC-79D6-4044B5039A31}"/>
                </a:ext>
              </a:extLst>
            </p:cNvPr>
            <p:cNvSpPr/>
            <p:nvPr/>
          </p:nvSpPr>
          <p:spPr>
            <a:xfrm>
              <a:off x="6946266" y="3181844"/>
              <a:ext cx="21095" cy="14742"/>
            </a:xfrm>
            <a:custGeom>
              <a:avLst/>
              <a:gdLst/>
              <a:ahLst/>
              <a:cxnLst/>
              <a:rect l="l" t="t" r="r" b="b"/>
              <a:pathLst>
                <a:path w="3656" h="2556" extrusionOk="0">
                  <a:moveTo>
                    <a:pt x="498" y="0"/>
                  </a:moveTo>
                  <a:cubicBezTo>
                    <a:pt x="444" y="426"/>
                    <a:pt x="373" y="852"/>
                    <a:pt x="302" y="1278"/>
                  </a:cubicBezTo>
                  <a:cubicBezTo>
                    <a:pt x="231" y="1686"/>
                    <a:pt x="107" y="2076"/>
                    <a:pt x="1" y="2555"/>
                  </a:cubicBezTo>
                  <a:lnTo>
                    <a:pt x="3656" y="2467"/>
                  </a:lnTo>
                  <a:lnTo>
                    <a:pt x="3319" y="1100"/>
                  </a:lnTo>
                  <a:lnTo>
                    <a:pt x="498" y="0"/>
                  </a:lnTo>
                  <a:close/>
                </a:path>
              </a:pathLst>
            </a:custGeom>
            <a:solidFill>
              <a:srgbClr val="869FB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4" name="Google Shape;4346;p67">
            <a:extLst>
              <a:ext uri="{FF2B5EF4-FFF2-40B4-BE49-F238E27FC236}">
                <a16:creationId xmlns:a16="http://schemas.microsoft.com/office/drawing/2014/main" id="{27D5B981-0EBD-3D61-5E47-82EE86617AE5}"/>
              </a:ext>
            </a:extLst>
          </p:cNvPr>
          <p:cNvSpPr/>
          <p:nvPr/>
        </p:nvSpPr>
        <p:spPr>
          <a:xfrm flipH="1">
            <a:off x="6804983" y="1881573"/>
            <a:ext cx="248201" cy="36887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 name="TextBox 17">
            <a:extLst>
              <a:ext uri="{FF2B5EF4-FFF2-40B4-BE49-F238E27FC236}">
                <a16:creationId xmlns:a16="http://schemas.microsoft.com/office/drawing/2014/main" id="{DFEA9D2B-E59C-2409-BBAD-529F374F70DA}"/>
              </a:ext>
            </a:extLst>
          </p:cNvPr>
          <p:cNvSpPr txBox="1"/>
          <p:nvPr/>
        </p:nvSpPr>
        <p:spPr>
          <a:xfrm>
            <a:off x="2286000" y="931221"/>
            <a:ext cx="45720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
                <a:srgbClr val="000000"/>
              </a:buClr>
              <a:buSzPts val="1600"/>
              <a:buFont typeface="Zen Kaku Gothic New"/>
              <a:buNone/>
              <a:tabLst/>
              <a:defRPr/>
            </a:pPr>
            <a:r>
              <a:rPr kumimoji="0" lang="en-US" sz="20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Dismissal</a:t>
            </a:r>
          </a:p>
        </p:txBody>
      </p:sp>
    </p:spTree>
    <p:extLst>
      <p:ext uri="{BB962C8B-B14F-4D97-AF65-F5344CB8AC3E}">
        <p14:creationId xmlns:p14="http://schemas.microsoft.com/office/powerpoint/2010/main" val="951846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2"/>
            <a:ext cx="8168507" cy="57349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Grievance Procedures</a:t>
            </a:r>
            <a:endParaRPr sz="3200" dirty="0">
              <a:latin typeface="+mj-lt"/>
            </a:endParaRPr>
          </a:p>
        </p:txBody>
      </p:sp>
      <p:sp>
        <p:nvSpPr>
          <p:cNvPr id="341" name="Google Shape;341;p36"/>
          <p:cNvSpPr txBox="1">
            <a:spLocks noGrp="1"/>
          </p:cNvSpPr>
          <p:nvPr>
            <p:ph type="subTitle" idx="1"/>
          </p:nvPr>
        </p:nvSpPr>
        <p:spPr>
          <a:xfrm>
            <a:off x="788845" y="907192"/>
            <a:ext cx="5743574" cy="3642317"/>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Dismissal</a:t>
            </a:r>
          </a:p>
          <a:p>
            <a:pPr marL="285750" indent="-285750">
              <a:spcAft>
                <a:spcPts val="600"/>
              </a:spcAft>
            </a:pPr>
            <a:r>
              <a:rPr lang="en-US" sz="1800" b="1" u="sng" dirty="0">
                <a:latin typeface="Arial" panose="020B0604020202020204" pitchFamily="34" charset="0"/>
                <a:cs typeface="Arial" panose="020B0604020202020204" pitchFamily="34" charset="0"/>
              </a:rPr>
              <a:t>Permissive Dismissal</a:t>
            </a:r>
            <a:r>
              <a:rPr lang="en-US" sz="1800" dirty="0">
                <a:latin typeface="Arial" panose="020B0604020202020204" pitchFamily="34" charset="0"/>
                <a:cs typeface="Arial" panose="020B0604020202020204" pitchFamily="34" charset="0"/>
              </a:rPr>
              <a:t>: A formal complaint may be dismissed if:</a:t>
            </a:r>
          </a:p>
          <a:p>
            <a:pPr marL="800100" lvl="1" indent="-342900">
              <a:spcAft>
                <a:spcPts val="600"/>
              </a:spcAft>
              <a:buFont typeface="+mj-lt"/>
              <a:buAutoNum type="arabicPeriod"/>
            </a:pPr>
            <a:r>
              <a:rPr lang="en-US" sz="1800" dirty="0">
                <a:latin typeface="Arial" panose="020B0604020202020204" pitchFamily="34" charset="0"/>
                <a:cs typeface="Arial" panose="020B0604020202020204" pitchFamily="34" charset="0"/>
              </a:rPr>
              <a:t>Complainant notifies the Coordinator in writing that he/she would like to withdraw the complaint or the allegations therein;</a:t>
            </a:r>
          </a:p>
          <a:p>
            <a:pPr marL="800100" lvl="1" indent="-342900">
              <a:spcAft>
                <a:spcPts val="600"/>
              </a:spcAft>
              <a:buFont typeface="+mj-lt"/>
              <a:buAutoNum type="arabicPeriod"/>
            </a:pPr>
            <a:r>
              <a:rPr lang="en-US" sz="1800" dirty="0">
                <a:latin typeface="Arial" panose="020B0604020202020204" pitchFamily="34" charset="0"/>
                <a:cs typeface="Arial" panose="020B0604020202020204" pitchFamily="34" charset="0"/>
              </a:rPr>
              <a:t>The respondent is no longer enrolled or employed by the District; or</a:t>
            </a:r>
          </a:p>
          <a:p>
            <a:pPr marL="800100" lvl="1" indent="-342900">
              <a:spcAft>
                <a:spcPts val="600"/>
              </a:spcAft>
              <a:buFont typeface="+mj-lt"/>
              <a:buAutoNum type="arabicPeriod"/>
            </a:pPr>
            <a:r>
              <a:rPr lang="en-US" sz="1800" dirty="0">
                <a:latin typeface="Arial" panose="020B0604020202020204" pitchFamily="34" charset="0"/>
                <a:cs typeface="Arial" panose="020B0604020202020204" pitchFamily="34" charset="0"/>
              </a:rPr>
              <a:t>Specific circumstances prevent the District from gathering evidence sufficient to reach a determination.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48</a:t>
            </a:r>
          </a:p>
        </p:txBody>
      </p:sp>
      <p:grpSp>
        <p:nvGrpSpPr>
          <p:cNvPr id="2" name="Google Shape;7193;p74">
            <a:extLst>
              <a:ext uri="{FF2B5EF4-FFF2-40B4-BE49-F238E27FC236}">
                <a16:creationId xmlns:a16="http://schemas.microsoft.com/office/drawing/2014/main" id="{560B4BBB-2184-34E3-A0A9-88AB163CADA3}"/>
              </a:ext>
            </a:extLst>
          </p:cNvPr>
          <p:cNvGrpSpPr/>
          <p:nvPr/>
        </p:nvGrpSpPr>
        <p:grpSpPr>
          <a:xfrm>
            <a:off x="6532419" y="1723850"/>
            <a:ext cx="1819201" cy="1695800"/>
            <a:chOff x="2034675" y="3617925"/>
            <a:chExt cx="299325" cy="295200"/>
          </a:xfrm>
          <a:solidFill>
            <a:schemeClr val="accent2"/>
          </a:solidFill>
        </p:grpSpPr>
        <p:sp>
          <p:nvSpPr>
            <p:cNvPr id="4" name="Google Shape;7194;p74">
              <a:extLst>
                <a:ext uri="{FF2B5EF4-FFF2-40B4-BE49-F238E27FC236}">
                  <a16:creationId xmlns:a16="http://schemas.microsoft.com/office/drawing/2014/main" id="{5C557854-0EF7-D9E6-5E15-45CF40F21437}"/>
                </a:ext>
              </a:extLst>
            </p:cNvPr>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Google Shape;7195;p74">
              <a:extLst>
                <a:ext uri="{FF2B5EF4-FFF2-40B4-BE49-F238E27FC236}">
                  <a16:creationId xmlns:a16="http://schemas.microsoft.com/office/drawing/2014/main" id="{CFDF37CC-1A4A-5914-FF7F-8930F9FF57CE}"/>
                </a:ext>
              </a:extLst>
            </p:cNvPr>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Google Shape;7196;p74">
              <a:extLst>
                <a:ext uri="{FF2B5EF4-FFF2-40B4-BE49-F238E27FC236}">
                  <a16:creationId xmlns:a16="http://schemas.microsoft.com/office/drawing/2014/main" id="{2012E06B-FDBE-8C44-9CD7-EAB13B4DCE7D}"/>
                </a:ext>
              </a:extLst>
            </p:cNvPr>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Google Shape;7197;p74">
              <a:extLst>
                <a:ext uri="{FF2B5EF4-FFF2-40B4-BE49-F238E27FC236}">
                  <a16:creationId xmlns:a16="http://schemas.microsoft.com/office/drawing/2014/main" id="{7E71C904-04BA-7648-20E8-F627F98CFCC9}"/>
                </a:ext>
              </a:extLst>
            </p:cNvPr>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Google Shape;7198;p74">
              <a:extLst>
                <a:ext uri="{FF2B5EF4-FFF2-40B4-BE49-F238E27FC236}">
                  <a16:creationId xmlns:a16="http://schemas.microsoft.com/office/drawing/2014/main" id="{9D2CB3AF-5B40-4848-6A64-049AFE21CC5A}"/>
                </a:ext>
              </a:extLst>
            </p:cNvPr>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4023847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2"/>
            <a:ext cx="8168507" cy="57349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Grievance Procedures</a:t>
            </a:r>
            <a:endParaRPr sz="3200" dirty="0">
              <a:latin typeface="+mj-lt"/>
            </a:endParaRPr>
          </a:p>
        </p:txBody>
      </p:sp>
      <p:sp>
        <p:nvSpPr>
          <p:cNvPr id="341" name="Google Shape;341;p36"/>
          <p:cNvSpPr txBox="1">
            <a:spLocks noGrp="1"/>
          </p:cNvSpPr>
          <p:nvPr>
            <p:ph type="subTitle" idx="1"/>
          </p:nvPr>
        </p:nvSpPr>
        <p:spPr>
          <a:xfrm>
            <a:off x="585182" y="1655618"/>
            <a:ext cx="5316854" cy="2858144"/>
          </a:xfrm>
          <a:prstGeom prst="rect">
            <a:avLst/>
          </a:prstGeom>
        </p:spPr>
        <p:txBody>
          <a:bodyPr spcFirstLastPara="1" wrap="square" lIns="0" tIns="0" rIns="0" bIns="0" anchor="t" anchorCtr="0">
            <a:noAutofit/>
          </a:bodyPr>
          <a:lstStyle/>
          <a:p>
            <a:pPr marL="342900" indent="-342900">
              <a:spcAft>
                <a:spcPts val="1200"/>
              </a:spcAft>
            </a:pPr>
            <a:r>
              <a:rPr lang="en-US" sz="1800" dirty="0">
                <a:latin typeface="Arial" panose="020B0604020202020204" pitchFamily="34" charset="0"/>
                <a:cs typeface="Arial" panose="020B0604020202020204" pitchFamily="34" charset="0"/>
              </a:rPr>
              <a:t>When the allegations arise out of the same facts or circumstances, the District may consolidate formal complaints as to claims of sexual harassment:</a:t>
            </a:r>
          </a:p>
          <a:p>
            <a:pPr lvl="1" indent="-457200">
              <a:spcAft>
                <a:spcPts val="1200"/>
              </a:spcAft>
              <a:buFont typeface="+mj-lt"/>
              <a:buAutoNum type="arabicPeriod"/>
            </a:pPr>
            <a:r>
              <a:rPr lang="en-US" sz="1800" dirty="0">
                <a:latin typeface="Arial" panose="020B0604020202020204" pitchFamily="34" charset="0"/>
                <a:cs typeface="Arial" panose="020B0604020202020204" pitchFamily="34" charset="0"/>
              </a:rPr>
              <a:t>against more than one respondent; </a:t>
            </a:r>
          </a:p>
          <a:p>
            <a:pPr lvl="1" indent="-457200">
              <a:spcAft>
                <a:spcPts val="1200"/>
              </a:spcAft>
              <a:buFont typeface="+mj-lt"/>
              <a:buAutoNum type="arabicPeriod"/>
            </a:pPr>
            <a:r>
              <a:rPr lang="en-US" sz="1800" dirty="0">
                <a:latin typeface="Arial" panose="020B0604020202020204" pitchFamily="34" charset="0"/>
                <a:cs typeface="Arial" panose="020B0604020202020204" pitchFamily="34" charset="0"/>
              </a:rPr>
              <a:t>by more than one complainant against one or more respondents; or</a:t>
            </a:r>
          </a:p>
          <a:p>
            <a:pPr lvl="1" indent="-457200">
              <a:spcAft>
                <a:spcPts val="1200"/>
              </a:spcAft>
              <a:buFont typeface="+mj-lt"/>
              <a:buAutoNum type="arabicPeriod"/>
            </a:pPr>
            <a:r>
              <a:rPr lang="en-US" sz="1800" dirty="0">
                <a:latin typeface="Arial" panose="020B0604020202020204" pitchFamily="34" charset="0"/>
                <a:cs typeface="Arial" panose="020B0604020202020204" pitchFamily="34" charset="0"/>
              </a:rPr>
              <a:t>by one party against the other party.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49</a:t>
            </a:r>
          </a:p>
        </p:txBody>
      </p:sp>
      <p:grpSp>
        <p:nvGrpSpPr>
          <p:cNvPr id="2" name="Google Shape;6956;p74">
            <a:extLst>
              <a:ext uri="{FF2B5EF4-FFF2-40B4-BE49-F238E27FC236}">
                <a16:creationId xmlns:a16="http://schemas.microsoft.com/office/drawing/2014/main" id="{90D7FCFE-0104-858F-2333-0E118E7B5BDC}"/>
              </a:ext>
            </a:extLst>
          </p:cNvPr>
          <p:cNvGrpSpPr/>
          <p:nvPr/>
        </p:nvGrpSpPr>
        <p:grpSpPr>
          <a:xfrm>
            <a:off x="6184703" y="1773382"/>
            <a:ext cx="2053176" cy="2103505"/>
            <a:chOff x="583100" y="3982600"/>
            <a:chExt cx="296175" cy="296175"/>
          </a:xfrm>
        </p:grpSpPr>
        <p:sp>
          <p:nvSpPr>
            <p:cNvPr id="4" name="Google Shape;6957;p74">
              <a:extLst>
                <a:ext uri="{FF2B5EF4-FFF2-40B4-BE49-F238E27FC236}">
                  <a16:creationId xmlns:a16="http://schemas.microsoft.com/office/drawing/2014/main" id="{94062FE5-4E91-D709-1D32-4CC8359154C3}"/>
                </a:ext>
              </a:extLst>
            </p:cNvPr>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6958;p74">
              <a:extLst>
                <a:ext uri="{FF2B5EF4-FFF2-40B4-BE49-F238E27FC236}">
                  <a16:creationId xmlns:a16="http://schemas.microsoft.com/office/drawing/2014/main" id="{40B33FFD-5648-35F1-A86B-88DF33857BA0}"/>
                </a:ext>
              </a:extLst>
            </p:cNvPr>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6959;p74">
              <a:extLst>
                <a:ext uri="{FF2B5EF4-FFF2-40B4-BE49-F238E27FC236}">
                  <a16:creationId xmlns:a16="http://schemas.microsoft.com/office/drawing/2014/main" id="{421AC347-5466-C605-10AF-F7725EAD295E}"/>
                </a:ext>
              </a:extLst>
            </p:cNvPr>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960;p74">
              <a:extLst>
                <a:ext uri="{FF2B5EF4-FFF2-40B4-BE49-F238E27FC236}">
                  <a16:creationId xmlns:a16="http://schemas.microsoft.com/office/drawing/2014/main" id="{008D336A-6748-06A0-4230-55B34B6FE55B}"/>
                </a:ext>
              </a:extLst>
            </p:cNvPr>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961;p74">
              <a:extLst>
                <a:ext uri="{FF2B5EF4-FFF2-40B4-BE49-F238E27FC236}">
                  <a16:creationId xmlns:a16="http://schemas.microsoft.com/office/drawing/2014/main" id="{0873C7AC-5BA8-6292-F000-039C3B8FB396}"/>
                </a:ext>
              </a:extLst>
            </p:cNvPr>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962;p74">
              <a:extLst>
                <a:ext uri="{FF2B5EF4-FFF2-40B4-BE49-F238E27FC236}">
                  <a16:creationId xmlns:a16="http://schemas.microsoft.com/office/drawing/2014/main" id="{4E1F3984-55CB-296A-37F7-687BD33F58CD}"/>
                </a:ext>
              </a:extLst>
            </p:cNvPr>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963;p74">
              <a:extLst>
                <a:ext uri="{FF2B5EF4-FFF2-40B4-BE49-F238E27FC236}">
                  <a16:creationId xmlns:a16="http://schemas.microsoft.com/office/drawing/2014/main" id="{F3183537-9082-D99F-55DE-7D3023A12D52}"/>
                </a:ext>
              </a:extLst>
            </p:cNvPr>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TextBox 13">
            <a:extLst>
              <a:ext uri="{FF2B5EF4-FFF2-40B4-BE49-F238E27FC236}">
                <a16:creationId xmlns:a16="http://schemas.microsoft.com/office/drawing/2014/main" id="{7A862341-C698-0070-C693-3EC6C5D9CE9B}"/>
              </a:ext>
            </a:extLst>
          </p:cNvPr>
          <p:cNvSpPr txBox="1"/>
          <p:nvPr/>
        </p:nvSpPr>
        <p:spPr>
          <a:xfrm>
            <a:off x="2286000" y="842432"/>
            <a:ext cx="45720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Zen Kaku Gothic New"/>
              <a:buNone/>
              <a:tabLst/>
              <a:defRPr/>
            </a:pPr>
            <a:r>
              <a:rPr kumimoji="0" lang="en-US" sz="20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Consolidation of Formal Complaints</a:t>
            </a:r>
          </a:p>
          <a:p>
            <a:pPr marL="0" marR="0" lvl="0" indent="0" algn="ctr" defTabSz="914400" rtl="0" eaLnBrk="1" fontAlgn="auto" latinLnBrk="0" hangingPunct="1">
              <a:lnSpc>
                <a:spcPct val="100000"/>
              </a:lnSpc>
              <a:spcBef>
                <a:spcPts val="0"/>
              </a:spcBef>
              <a:spcAft>
                <a:spcPts val="1200"/>
              </a:spcAft>
              <a:buClr>
                <a:srgbClr val="000000"/>
              </a:buClr>
              <a:buSzPts val="1600"/>
              <a:buFont typeface="Zen Kaku Gothic New"/>
              <a:buNone/>
              <a:tabLst/>
              <a:defRPr/>
            </a:pPr>
            <a:r>
              <a:rPr kumimoji="0" lang="en-US" sz="20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34 CFR §165(b)(4)</a:t>
            </a:r>
          </a:p>
        </p:txBody>
      </p:sp>
    </p:spTree>
    <p:extLst>
      <p:ext uri="{BB962C8B-B14F-4D97-AF65-F5344CB8AC3E}">
        <p14:creationId xmlns:p14="http://schemas.microsoft.com/office/powerpoint/2010/main" val="20113144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614848"/>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Conducting the Investigation</a:t>
            </a:r>
            <a:endParaRPr sz="3200" dirty="0">
              <a:latin typeface="+mj-lt"/>
            </a:endParaRPr>
          </a:p>
        </p:txBody>
      </p:sp>
      <p:sp>
        <p:nvSpPr>
          <p:cNvPr id="341" name="Google Shape;341;p36"/>
          <p:cNvSpPr txBox="1">
            <a:spLocks noGrp="1"/>
          </p:cNvSpPr>
          <p:nvPr>
            <p:ph type="subTitle" idx="1"/>
          </p:nvPr>
        </p:nvSpPr>
        <p:spPr>
          <a:xfrm>
            <a:off x="1316181" y="1239982"/>
            <a:ext cx="6511638" cy="3527251"/>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Burden of Proof</a:t>
            </a:r>
          </a:p>
          <a:p>
            <a:pPr marL="285750" indent="-285750">
              <a:spcBef>
                <a:spcPts val="600"/>
              </a:spcBef>
            </a:pPr>
            <a:r>
              <a:rPr lang="en-US" sz="1800" dirty="0">
                <a:latin typeface="Arial" panose="020B0604020202020204" pitchFamily="34" charset="0"/>
                <a:cs typeface="Arial" panose="020B0604020202020204" pitchFamily="34" charset="0"/>
              </a:rPr>
              <a:t>The burden is on the District, not on the parties, to gather sufficient evidence to reach a determination on responsibility.</a:t>
            </a:r>
          </a:p>
          <a:p>
            <a:pPr marL="0" indent="0">
              <a:spcBef>
                <a:spcPts val="600"/>
              </a:spcBef>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50</a:t>
            </a:r>
          </a:p>
        </p:txBody>
      </p:sp>
      <p:pic>
        <p:nvPicPr>
          <p:cNvPr id="4" name="Picture 3" descr="People sitting on blue chairs">
            <a:extLst>
              <a:ext uri="{FF2B5EF4-FFF2-40B4-BE49-F238E27FC236}">
                <a16:creationId xmlns:a16="http://schemas.microsoft.com/office/drawing/2014/main" id="{F57B7F46-4703-EE9E-71F8-931472CA35C8}"/>
              </a:ext>
            </a:extLst>
          </p:cNvPr>
          <p:cNvPicPr>
            <a:picLocks noChangeAspect="1"/>
          </p:cNvPicPr>
          <p:nvPr/>
        </p:nvPicPr>
        <p:blipFill rotWithShape="1">
          <a:blip r:embed="rId3"/>
          <a:srcRect t="17767"/>
          <a:stretch/>
        </p:blipFill>
        <p:spPr>
          <a:xfrm>
            <a:off x="2727905" y="2466109"/>
            <a:ext cx="3688190" cy="2022128"/>
          </a:xfrm>
          <a:prstGeom prst="rect">
            <a:avLst/>
          </a:prstGeom>
        </p:spPr>
      </p:pic>
    </p:spTree>
    <p:extLst>
      <p:ext uri="{BB962C8B-B14F-4D97-AF65-F5344CB8AC3E}">
        <p14:creationId xmlns:p14="http://schemas.microsoft.com/office/powerpoint/2010/main" val="16574886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57992"/>
            <a:ext cx="7717500" cy="614848"/>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Conducting the Investigation</a:t>
            </a:r>
            <a:endParaRPr sz="3200" dirty="0">
              <a:latin typeface="+mj-lt"/>
            </a:endParaRPr>
          </a:p>
        </p:txBody>
      </p:sp>
      <p:sp>
        <p:nvSpPr>
          <p:cNvPr id="341" name="Google Shape;341;p36"/>
          <p:cNvSpPr txBox="1">
            <a:spLocks noGrp="1"/>
          </p:cNvSpPr>
          <p:nvPr>
            <p:ph type="subTitle" idx="1"/>
          </p:nvPr>
        </p:nvSpPr>
        <p:spPr>
          <a:xfrm>
            <a:off x="682220" y="976747"/>
            <a:ext cx="7779561" cy="3748925"/>
          </a:xfrm>
          <a:prstGeom prst="rect">
            <a:avLst/>
          </a:prstGeom>
        </p:spPr>
        <p:txBody>
          <a:bodyPr spcFirstLastPara="1" wrap="square" lIns="0" tIns="0" rIns="0" bIns="0" anchor="t" anchorCtr="0">
            <a:noAutofit/>
          </a:bodyPr>
          <a:lstStyle/>
          <a:p>
            <a:pPr marL="0" indent="0" algn="ctr">
              <a:buNone/>
            </a:pPr>
            <a:r>
              <a:rPr lang="en-US" sz="2000" b="1" dirty="0">
                <a:latin typeface="Arial" panose="020B0604020202020204" pitchFamily="34" charset="0"/>
                <a:cs typeface="Arial" panose="020B0604020202020204" pitchFamily="34" charset="0"/>
              </a:rPr>
              <a:t>Evidence and How it is Gathered</a:t>
            </a:r>
          </a:p>
          <a:p>
            <a:pPr marL="0" indent="0" algn="ctr">
              <a:spcAft>
                <a:spcPts val="600"/>
              </a:spcAft>
              <a:buNone/>
            </a:pPr>
            <a:r>
              <a:rPr lang="en-US" sz="2000" b="1" dirty="0">
                <a:latin typeface="Arial" panose="020B0604020202020204" pitchFamily="34" charset="0"/>
                <a:cs typeface="Arial" panose="020B0604020202020204" pitchFamily="34" charset="0"/>
              </a:rPr>
              <a:t>The Investigator must:</a:t>
            </a:r>
          </a:p>
          <a:p>
            <a:pPr marL="285750" indent="-285750">
              <a:spcBef>
                <a:spcPts val="600"/>
              </a:spcBef>
            </a:pPr>
            <a:r>
              <a:rPr lang="en-US" dirty="0">
                <a:latin typeface="Arial" panose="020B0604020202020204" pitchFamily="34" charset="0"/>
                <a:cs typeface="Arial" panose="020B0604020202020204" pitchFamily="34" charset="0"/>
              </a:rPr>
              <a:t>Be responsible for gathering evidence from the parties regarding the allegations; </a:t>
            </a:r>
          </a:p>
          <a:p>
            <a:pPr marL="742950" lvl="1" indent="-285750">
              <a:spcBef>
                <a:spcPts val="600"/>
              </a:spcBef>
            </a:pPr>
            <a:r>
              <a:rPr lang="en-US" dirty="0">
                <a:latin typeface="Arial" panose="020B0604020202020204" pitchFamily="34" charset="0"/>
                <a:cs typeface="Arial" panose="020B0604020202020204" pitchFamily="34" charset="0"/>
              </a:rPr>
              <a:t>Evidence protected by a privilege is inadmissible</a:t>
            </a:r>
          </a:p>
          <a:p>
            <a:pPr marL="742950" lvl="1" indent="-285750">
              <a:spcBef>
                <a:spcPts val="600"/>
              </a:spcBef>
            </a:pPr>
            <a:r>
              <a:rPr lang="en-US" dirty="0">
                <a:latin typeface="Arial" panose="020B0604020202020204" pitchFamily="34" charset="0"/>
                <a:cs typeface="Arial" panose="020B0604020202020204" pitchFamily="34" charset="0"/>
              </a:rPr>
              <a:t>Conduct interviews of the parties and their witnesses</a:t>
            </a:r>
          </a:p>
          <a:p>
            <a:pPr marL="285750" indent="-285750">
              <a:spcBef>
                <a:spcPts val="600"/>
              </a:spcBef>
            </a:pPr>
            <a:r>
              <a:rPr lang="en-US" dirty="0">
                <a:latin typeface="Arial" panose="020B0604020202020204" pitchFamily="34" charset="0"/>
                <a:cs typeface="Arial" panose="020B0604020202020204" pitchFamily="34" charset="0"/>
              </a:rPr>
              <a:t>Work with the Coordinator to facilitate the collection of evidence from the parties;</a:t>
            </a:r>
          </a:p>
          <a:p>
            <a:pPr marL="285750" indent="-285750">
              <a:spcBef>
                <a:spcPts val="600"/>
              </a:spcBef>
            </a:pPr>
            <a:r>
              <a:rPr lang="en-US" dirty="0">
                <a:latin typeface="Arial" panose="020B0604020202020204" pitchFamily="34" charset="0"/>
                <a:cs typeface="Arial" panose="020B0604020202020204" pitchFamily="34" charset="0"/>
              </a:rPr>
              <a:t>Provide an equal opportunity for the parties to present witnesses;</a:t>
            </a:r>
          </a:p>
          <a:p>
            <a:pPr marL="285750" indent="-285750">
              <a:spcBef>
                <a:spcPts val="600"/>
              </a:spcBef>
            </a:pPr>
            <a:r>
              <a:rPr lang="en-US" dirty="0">
                <a:latin typeface="Arial" panose="020B0604020202020204" pitchFamily="34" charset="0"/>
                <a:cs typeface="Arial" panose="020B0604020202020204" pitchFamily="34" charset="0"/>
              </a:rPr>
              <a:t>Not restrict either party from discussing the allegations or gathering evidence; </a:t>
            </a:r>
          </a:p>
          <a:p>
            <a:pPr marL="285750" indent="-285750">
              <a:spcBef>
                <a:spcPts val="600"/>
              </a:spcBef>
            </a:pPr>
            <a:r>
              <a:rPr lang="en-US" dirty="0">
                <a:latin typeface="Arial" panose="020B0604020202020204" pitchFamily="34" charset="0"/>
                <a:cs typeface="Arial" panose="020B0604020202020204" pitchFamily="34" charset="0"/>
              </a:rPr>
              <a:t>Provide the parties with the same opportunity to be represented by an advisor; </a:t>
            </a:r>
          </a:p>
          <a:p>
            <a:pPr marL="285750" indent="-285750">
              <a:spcBef>
                <a:spcPts val="600"/>
              </a:spcBef>
            </a:pPr>
            <a:r>
              <a:rPr lang="en-US" dirty="0">
                <a:latin typeface="Arial" panose="020B0604020202020204" pitchFamily="34" charset="0"/>
                <a:cs typeface="Arial" panose="020B0604020202020204" pitchFamily="34" charset="0"/>
              </a:rPr>
              <a:t>Provide written notice of the date, time, location, and participants of all hearings, investigative interviews, or other meetings; and</a:t>
            </a:r>
          </a:p>
          <a:p>
            <a:pPr marL="285750" indent="-285750">
              <a:spcBef>
                <a:spcPts val="600"/>
              </a:spcBef>
            </a:pPr>
            <a:r>
              <a:rPr lang="en-US" dirty="0">
                <a:latin typeface="Arial" panose="020B0604020202020204" pitchFamily="34" charset="0"/>
                <a:cs typeface="Arial" panose="020B0604020202020204" pitchFamily="34" charset="0"/>
              </a:rPr>
              <a:t>Provide both parties with an equal opportunity to inspect/review the evidence.</a:t>
            </a:r>
          </a:p>
          <a:p>
            <a:pPr marL="0" indent="0">
              <a:spcBef>
                <a:spcPts val="600"/>
              </a:spcBef>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51</a:t>
            </a:r>
          </a:p>
        </p:txBody>
      </p:sp>
    </p:spTree>
    <p:extLst>
      <p:ext uri="{BB962C8B-B14F-4D97-AF65-F5344CB8AC3E}">
        <p14:creationId xmlns:p14="http://schemas.microsoft.com/office/powerpoint/2010/main" val="39057079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257992"/>
            <a:ext cx="7717500" cy="614848"/>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Conducting the Investigation</a:t>
            </a:r>
            <a:endParaRPr sz="3200" dirty="0">
              <a:latin typeface="+mj-lt"/>
            </a:endParaRPr>
          </a:p>
        </p:txBody>
      </p:sp>
      <p:sp>
        <p:nvSpPr>
          <p:cNvPr id="341" name="Google Shape;341;p36"/>
          <p:cNvSpPr txBox="1">
            <a:spLocks noGrp="1"/>
          </p:cNvSpPr>
          <p:nvPr>
            <p:ph type="subTitle" idx="1"/>
          </p:nvPr>
        </p:nvSpPr>
        <p:spPr>
          <a:xfrm>
            <a:off x="4509654" y="1440873"/>
            <a:ext cx="3860282" cy="3108636"/>
          </a:xfrm>
          <a:prstGeom prst="rect">
            <a:avLst/>
          </a:prstGeom>
        </p:spPr>
        <p:txBody>
          <a:bodyPr spcFirstLastPara="1" wrap="square" lIns="0" tIns="0" rIns="0" bIns="0" anchor="t" anchorCtr="0">
            <a:noAutofit/>
          </a:bodyPr>
          <a:lstStyle/>
          <a:p>
            <a:pPr marL="342900" indent="-342900">
              <a:spcAft>
                <a:spcPts val="600"/>
              </a:spcAft>
            </a:pPr>
            <a:r>
              <a:rPr lang="en-US" sz="1800" dirty="0">
                <a:latin typeface="Arial" panose="020B0604020202020204" pitchFamily="34" charset="0"/>
                <a:cs typeface="Arial" panose="020B0604020202020204" pitchFamily="34" charset="0"/>
              </a:rPr>
              <a:t>The Investigator cannot have a conflict of interest or bias.</a:t>
            </a:r>
          </a:p>
          <a:p>
            <a:pPr marL="800100" lvl="1" indent="-342900">
              <a:spcAft>
                <a:spcPts val="600"/>
              </a:spcAft>
            </a:pPr>
            <a:r>
              <a:rPr lang="en-US" sz="1800" dirty="0">
                <a:latin typeface="Arial" panose="020B0604020202020204" pitchFamily="34" charset="0"/>
                <a:cs typeface="Arial" panose="020B0604020202020204" pitchFamily="34" charset="0"/>
              </a:rPr>
              <a:t>The District is responsible for ensuring this is not a problem.</a:t>
            </a:r>
          </a:p>
          <a:p>
            <a:pPr marL="342900" indent="-342900">
              <a:spcAft>
                <a:spcPts val="600"/>
              </a:spcAft>
            </a:pPr>
            <a:r>
              <a:rPr lang="en-US" sz="1800" dirty="0">
                <a:latin typeface="Arial" panose="020B0604020202020204" pitchFamily="34" charset="0"/>
                <a:cs typeface="Arial" panose="020B0604020202020204" pitchFamily="34" charset="0"/>
              </a:rPr>
              <a:t>The Investigator must be impartial, objective, and fair in reaching its determination on responsibility. </a:t>
            </a:r>
          </a:p>
          <a:p>
            <a:pPr marL="342900" indent="-342900">
              <a:spcAft>
                <a:spcPts val="600"/>
              </a:spcAft>
            </a:pPr>
            <a:r>
              <a:rPr lang="en-US" sz="1800" dirty="0">
                <a:latin typeface="Arial" panose="020B0604020202020204" pitchFamily="34" charset="0"/>
                <a:cs typeface="Arial" panose="020B0604020202020204" pitchFamily="34" charset="0"/>
              </a:rPr>
              <a:t>The Investigator must avoid prejudgment of the facts at issue.</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52</a:t>
            </a:r>
          </a:p>
        </p:txBody>
      </p:sp>
      <p:pic>
        <p:nvPicPr>
          <p:cNvPr id="4" name="Picture 3" descr="Eyeglasses resting on stack of books">
            <a:extLst>
              <a:ext uri="{FF2B5EF4-FFF2-40B4-BE49-F238E27FC236}">
                <a16:creationId xmlns:a16="http://schemas.microsoft.com/office/drawing/2014/main" id="{4BD1EABD-745E-73F7-0788-593300792899}"/>
              </a:ext>
            </a:extLst>
          </p:cNvPr>
          <p:cNvPicPr>
            <a:picLocks noChangeAspect="1"/>
          </p:cNvPicPr>
          <p:nvPr/>
        </p:nvPicPr>
        <p:blipFill>
          <a:blip r:embed="rId3"/>
          <a:stretch>
            <a:fillRect/>
          </a:stretch>
        </p:blipFill>
        <p:spPr>
          <a:xfrm>
            <a:off x="651687" y="1440873"/>
            <a:ext cx="3736180" cy="2490564"/>
          </a:xfrm>
          <a:prstGeom prst="rect">
            <a:avLst/>
          </a:prstGeom>
        </p:spPr>
      </p:pic>
      <p:sp>
        <p:nvSpPr>
          <p:cNvPr id="8" name="TextBox 7">
            <a:extLst>
              <a:ext uri="{FF2B5EF4-FFF2-40B4-BE49-F238E27FC236}">
                <a16:creationId xmlns:a16="http://schemas.microsoft.com/office/drawing/2014/main" id="{11AAA2FD-ECC1-7959-F39B-DE39DE28DC70}"/>
              </a:ext>
            </a:extLst>
          </p:cNvPr>
          <p:cNvSpPr txBox="1"/>
          <p:nvPr/>
        </p:nvSpPr>
        <p:spPr>
          <a:xfrm>
            <a:off x="2286000" y="908519"/>
            <a:ext cx="45720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
                <a:srgbClr val="000000"/>
              </a:buClr>
              <a:buSzPts val="1600"/>
              <a:buFont typeface="Zen Kaku Gothic New"/>
              <a:buNone/>
              <a:tabLst/>
              <a:defRPr/>
            </a:pPr>
            <a:r>
              <a:rPr kumimoji="0" lang="en-US" sz="20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Bias, Impartiality, and Prejudgment</a:t>
            </a:r>
          </a:p>
        </p:txBody>
      </p:sp>
    </p:spTree>
    <p:extLst>
      <p:ext uri="{BB962C8B-B14F-4D97-AF65-F5344CB8AC3E}">
        <p14:creationId xmlns:p14="http://schemas.microsoft.com/office/powerpoint/2010/main" val="703212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2"/>
            <a:ext cx="8168507" cy="57349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Preparing the Investigative Report</a:t>
            </a:r>
            <a:endParaRPr sz="3200" dirty="0">
              <a:latin typeface="+mj-lt"/>
            </a:endParaRPr>
          </a:p>
        </p:txBody>
      </p:sp>
      <p:sp>
        <p:nvSpPr>
          <p:cNvPr id="341" name="Google Shape;341;p36"/>
          <p:cNvSpPr txBox="1">
            <a:spLocks noGrp="1"/>
          </p:cNvSpPr>
          <p:nvPr>
            <p:ph type="subTitle" idx="1"/>
          </p:nvPr>
        </p:nvSpPr>
        <p:spPr>
          <a:xfrm>
            <a:off x="671945" y="1364673"/>
            <a:ext cx="3983183" cy="3323662"/>
          </a:xfrm>
          <a:prstGeom prst="rect">
            <a:avLst/>
          </a:prstGeom>
        </p:spPr>
        <p:txBody>
          <a:bodyPr spcFirstLastPara="1" wrap="square" lIns="0" tIns="0" rIns="0" bIns="0" anchor="t" anchorCtr="0">
            <a:noAutofit/>
          </a:bodyPr>
          <a:lstStyle/>
          <a:p>
            <a:pPr marL="342900" indent="-342900">
              <a:spcAft>
                <a:spcPts val="1200"/>
              </a:spcAft>
            </a:pPr>
            <a:r>
              <a:rPr lang="en-US" dirty="0">
                <a:latin typeface="Arial" panose="020B0604020202020204" pitchFamily="34" charset="0"/>
                <a:cs typeface="Arial" panose="020B0604020202020204" pitchFamily="34" charset="0"/>
              </a:rPr>
              <a:t>The Investigator must provide both parties an equal opportunity to inspect/review evidence obtained in the investigation so that each party can meaningfully respond to the allegations.</a:t>
            </a:r>
          </a:p>
          <a:p>
            <a:pPr marL="342900" indent="-342900">
              <a:spcAft>
                <a:spcPts val="1200"/>
              </a:spcAft>
            </a:pPr>
            <a:r>
              <a:rPr lang="en-US" dirty="0">
                <a:latin typeface="Arial" panose="020B0604020202020204" pitchFamily="34" charset="0"/>
                <a:cs typeface="Arial" panose="020B0604020202020204" pitchFamily="34" charset="0"/>
              </a:rPr>
              <a:t>Prior to the completion of the investigative report, the Investigator must send the evidence to each party and his/her advisor.</a:t>
            </a:r>
          </a:p>
          <a:p>
            <a:pPr marL="800100" lvl="1" indent="-342900">
              <a:spcAft>
                <a:spcPts val="1200"/>
              </a:spcAft>
            </a:pPr>
            <a:r>
              <a:rPr lang="en-US" dirty="0">
                <a:latin typeface="Arial" panose="020B0604020202020204" pitchFamily="34" charset="0"/>
                <a:cs typeface="Arial" panose="020B0604020202020204" pitchFamily="34" charset="0"/>
              </a:rPr>
              <a:t>The parties have 10 days to review and submit a written response.</a:t>
            </a:r>
          </a:p>
          <a:p>
            <a:pPr marL="342900" indent="-342900">
              <a:spcAft>
                <a:spcPts val="1200"/>
              </a:spcAft>
            </a:pPr>
            <a:endParaRPr lang="en-US" dirty="0">
              <a:latin typeface="Arial" panose="020B0604020202020204" pitchFamily="34" charset="0"/>
              <a:cs typeface="Arial" panose="020B0604020202020204" pitchFamily="34" charset="0"/>
            </a:endParaRPr>
          </a:p>
          <a:p>
            <a:pPr marL="342900" indent="-342900">
              <a:spcAft>
                <a:spcPts val="1200"/>
              </a:spcAft>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53</a:t>
            </a:r>
          </a:p>
        </p:txBody>
      </p:sp>
      <p:pic>
        <p:nvPicPr>
          <p:cNvPr id="4" name="Picture 3" descr="Seated person typing on laptop and writing in notepad, with elbow resting on stack of books">
            <a:extLst>
              <a:ext uri="{FF2B5EF4-FFF2-40B4-BE49-F238E27FC236}">
                <a16:creationId xmlns:a16="http://schemas.microsoft.com/office/drawing/2014/main" id="{21BF39D9-5866-EFA1-8DC0-2526EA919803}"/>
              </a:ext>
            </a:extLst>
          </p:cNvPr>
          <p:cNvPicPr>
            <a:picLocks noChangeAspect="1"/>
          </p:cNvPicPr>
          <p:nvPr/>
        </p:nvPicPr>
        <p:blipFill>
          <a:blip r:embed="rId3"/>
          <a:stretch>
            <a:fillRect/>
          </a:stretch>
        </p:blipFill>
        <p:spPr>
          <a:xfrm>
            <a:off x="4754708" y="1382478"/>
            <a:ext cx="3717347" cy="2478231"/>
          </a:xfrm>
          <a:prstGeom prst="rect">
            <a:avLst/>
          </a:prstGeom>
        </p:spPr>
      </p:pic>
      <p:sp>
        <p:nvSpPr>
          <p:cNvPr id="6" name="TextBox 5">
            <a:extLst>
              <a:ext uri="{FF2B5EF4-FFF2-40B4-BE49-F238E27FC236}">
                <a16:creationId xmlns:a16="http://schemas.microsoft.com/office/drawing/2014/main" id="{BEA7BBDD-2579-6D03-05C4-C04AA1FD9ACC}"/>
              </a:ext>
            </a:extLst>
          </p:cNvPr>
          <p:cNvSpPr txBox="1"/>
          <p:nvPr/>
        </p:nvSpPr>
        <p:spPr>
          <a:xfrm>
            <a:off x="2286000" y="858018"/>
            <a:ext cx="45720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
                <a:srgbClr val="000000"/>
              </a:buClr>
              <a:buSzPts val="1600"/>
              <a:buFont typeface="Zen Kaku Gothic New"/>
              <a:buNone/>
              <a:tabLst/>
              <a:defRPr/>
            </a:pPr>
            <a:r>
              <a:rPr kumimoji="0" lang="en-US" sz="20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Opportunity to Inspect and Review: </a:t>
            </a:r>
          </a:p>
        </p:txBody>
      </p:sp>
    </p:spTree>
    <p:extLst>
      <p:ext uri="{BB962C8B-B14F-4D97-AF65-F5344CB8AC3E}">
        <p14:creationId xmlns:p14="http://schemas.microsoft.com/office/powerpoint/2010/main" val="34649130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2"/>
            <a:ext cx="8168507" cy="57349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Preparing the Investigative Report</a:t>
            </a:r>
            <a:endParaRPr sz="3200" dirty="0">
              <a:latin typeface="+mj-lt"/>
            </a:endParaRPr>
          </a:p>
        </p:txBody>
      </p:sp>
      <p:sp>
        <p:nvSpPr>
          <p:cNvPr id="341" name="Google Shape;341;p36"/>
          <p:cNvSpPr txBox="1">
            <a:spLocks noGrp="1"/>
          </p:cNvSpPr>
          <p:nvPr>
            <p:ph type="subTitle" idx="1"/>
          </p:nvPr>
        </p:nvSpPr>
        <p:spPr>
          <a:xfrm>
            <a:off x="710236" y="1046018"/>
            <a:ext cx="7723529" cy="3642317"/>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Contents of Investigative Report</a:t>
            </a:r>
          </a:p>
          <a:p>
            <a:pPr marL="342900" indent="-342900">
              <a:spcAft>
                <a:spcPts val="1200"/>
              </a:spcAft>
            </a:pPr>
            <a:r>
              <a:rPr lang="en-US" sz="1800" dirty="0">
                <a:latin typeface="Arial" panose="020B0604020202020204" pitchFamily="34" charset="0"/>
                <a:cs typeface="Arial" panose="020B0604020202020204" pitchFamily="34" charset="0"/>
              </a:rPr>
              <a:t>After the complainant and the respondent have been given an opportunity to review and respond to the evidence, the Investigator will make an investigative report. </a:t>
            </a:r>
          </a:p>
          <a:p>
            <a:pPr marL="342900" indent="-342900">
              <a:spcAft>
                <a:spcPts val="1200"/>
              </a:spcAft>
            </a:pPr>
            <a:r>
              <a:rPr lang="en-US" sz="1800" dirty="0">
                <a:latin typeface="Arial" panose="020B0604020202020204" pitchFamily="34" charset="0"/>
                <a:cs typeface="Arial" panose="020B0604020202020204" pitchFamily="34" charset="0"/>
              </a:rPr>
              <a:t>Must be sent to the parties at least 10 days prior to a hearing or determination on responsibility to allow the parties review and submit a written response.</a:t>
            </a:r>
          </a:p>
          <a:p>
            <a:pPr marL="342900" indent="-342900">
              <a:spcAft>
                <a:spcPts val="1200"/>
              </a:spcAft>
            </a:pPr>
            <a:r>
              <a:rPr lang="en-US" sz="1800" dirty="0">
                <a:latin typeface="Arial" panose="020B0604020202020204" pitchFamily="34" charset="0"/>
                <a:cs typeface="Arial" panose="020B0604020202020204" pitchFamily="34" charset="0"/>
              </a:rPr>
              <a:t>The report fairly summarizes the relevant evidence in the investigation.</a:t>
            </a:r>
          </a:p>
          <a:p>
            <a:pPr marL="342900" indent="-342900">
              <a:spcAft>
                <a:spcPts val="1200"/>
              </a:spcAft>
            </a:pPr>
            <a:r>
              <a:rPr lang="en-US" sz="1800" dirty="0">
                <a:latin typeface="Arial" panose="020B0604020202020204" pitchFamily="34" charset="0"/>
                <a:cs typeface="Arial" panose="020B0604020202020204" pitchFamily="34" charset="0"/>
              </a:rPr>
              <a:t>It may include facts related to the allegations, witnesses, evidence relied upon, policy, and more. </a:t>
            </a:r>
          </a:p>
          <a:p>
            <a:pPr marL="342900" indent="-342900">
              <a:spcAft>
                <a:spcPts val="1200"/>
              </a:spcAft>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54</a:t>
            </a:r>
          </a:p>
        </p:txBody>
      </p:sp>
    </p:spTree>
    <p:extLst>
      <p:ext uri="{BB962C8B-B14F-4D97-AF65-F5344CB8AC3E}">
        <p14:creationId xmlns:p14="http://schemas.microsoft.com/office/powerpoint/2010/main" val="17994145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50" y="361899"/>
            <a:ext cx="7717500" cy="614848"/>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Investigator Checklist</a:t>
            </a:r>
            <a:endParaRPr sz="3200" dirty="0">
              <a:latin typeface="+mj-lt"/>
            </a:endParaRPr>
          </a:p>
        </p:txBody>
      </p:sp>
      <p:sp>
        <p:nvSpPr>
          <p:cNvPr id="341" name="Google Shape;341;p36"/>
          <p:cNvSpPr txBox="1">
            <a:spLocks noGrp="1"/>
          </p:cNvSpPr>
          <p:nvPr>
            <p:ph type="subTitle" idx="1"/>
          </p:nvPr>
        </p:nvSpPr>
        <p:spPr>
          <a:xfrm>
            <a:off x="441556" y="1284523"/>
            <a:ext cx="8260888" cy="3041071"/>
          </a:xfrm>
          <a:prstGeom prst="rect">
            <a:avLst/>
          </a:prstGeom>
        </p:spPr>
        <p:txBody>
          <a:bodyPr spcFirstLastPara="1" wrap="square" lIns="0" tIns="0" rIns="0" bIns="0" numCol="2" anchor="t" anchorCtr="0">
            <a:noAutofit/>
          </a:bodyPr>
          <a:lstStyle/>
          <a:p>
            <a:pPr marL="463550" indent="-463550">
              <a:lnSpc>
                <a:spcPct val="120000"/>
              </a:lnSpc>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Collect evidence</a:t>
            </a:r>
          </a:p>
          <a:p>
            <a:pPr marL="463550" indent="-463550">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Create an inventory list of all collected items and potential evidence</a:t>
            </a:r>
          </a:p>
          <a:p>
            <a:pPr marL="463550" indent="-463550">
              <a:lnSpc>
                <a:spcPct val="120000"/>
              </a:lnSpc>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Interview complainant</a:t>
            </a:r>
          </a:p>
          <a:p>
            <a:pPr marL="463550" indent="-463550">
              <a:lnSpc>
                <a:spcPct val="120000"/>
              </a:lnSpc>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Write complainant memorandum of interview</a:t>
            </a:r>
          </a:p>
          <a:p>
            <a:pPr marL="463550" indent="-463550">
              <a:lnSpc>
                <a:spcPct val="120000"/>
              </a:lnSpc>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Interview respondent</a:t>
            </a:r>
          </a:p>
          <a:p>
            <a:pPr marL="463550" indent="-463550">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Write respondent memorandum of interview</a:t>
            </a:r>
          </a:p>
          <a:p>
            <a:pPr marL="463550" indent="-463550">
              <a:lnSpc>
                <a:spcPct val="120000"/>
              </a:lnSpc>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Interview other witnesses</a:t>
            </a:r>
          </a:p>
          <a:p>
            <a:pPr marL="463550" indent="-463550">
              <a:lnSpc>
                <a:spcPct val="120000"/>
              </a:lnSpc>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Write witness memorandum of interview</a:t>
            </a:r>
          </a:p>
          <a:p>
            <a:pPr marL="463550" indent="-463550">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Draft an executive summary of investigation</a:t>
            </a:r>
          </a:p>
          <a:p>
            <a:pPr marL="463550" indent="-463550">
              <a:lnSpc>
                <a:spcPct val="120000"/>
              </a:lnSpc>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Draft a factual report of the investigation</a:t>
            </a:r>
          </a:p>
          <a:p>
            <a:pPr marL="463550" indent="-463550">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Provide the parties with evidence and give them an opportunity to respond</a:t>
            </a:r>
          </a:p>
          <a:p>
            <a:pPr marL="463550" indent="-463550">
              <a:spcAft>
                <a:spcPts val="600"/>
              </a:spcAft>
              <a:buClr>
                <a:schemeClr val="accent2"/>
              </a:buClr>
              <a:buSzPct val="130000"/>
              <a:buFont typeface="Wingdings" panose="05000000000000000000" pitchFamily="2" charset="2"/>
              <a:buChar char="ü"/>
            </a:pPr>
            <a:r>
              <a:rPr lang="en-US" sz="1600" dirty="0">
                <a:latin typeface="Arial" panose="020B0604020202020204" pitchFamily="34" charset="0"/>
                <a:cs typeface="Arial" panose="020B0604020202020204" pitchFamily="34" charset="0"/>
              </a:rPr>
              <a:t>Combine materials to create the Investigation Report</a:t>
            </a:r>
          </a:p>
          <a:p>
            <a:pPr marL="463550" indent="-463550">
              <a:lnSpc>
                <a:spcPct val="120000"/>
              </a:lnSpc>
              <a:spcAft>
                <a:spcPts val="600"/>
              </a:spcAft>
              <a:buClr>
                <a:schemeClr val="accent2"/>
              </a:buClr>
              <a:buSzPct val="120000"/>
              <a:buFont typeface="Wingdings" panose="05000000000000000000" pitchFamily="2" charset="2"/>
              <a:buChar char="ü"/>
            </a:pPr>
            <a:endParaRPr lang="en-US" sz="16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55</a:t>
            </a:r>
          </a:p>
        </p:txBody>
      </p:sp>
    </p:spTree>
    <p:extLst>
      <p:ext uri="{BB962C8B-B14F-4D97-AF65-F5344CB8AC3E}">
        <p14:creationId xmlns:p14="http://schemas.microsoft.com/office/powerpoint/2010/main" val="10208145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63"/>
        <p:cNvGrpSpPr/>
        <p:nvPr/>
      </p:nvGrpSpPr>
      <p:grpSpPr>
        <a:xfrm>
          <a:off x="0" y="0"/>
          <a:ext cx="0" cy="0"/>
          <a:chOff x="0" y="0"/>
          <a:chExt cx="0" cy="0"/>
        </a:xfrm>
      </p:grpSpPr>
      <p:sp>
        <p:nvSpPr>
          <p:cNvPr id="764" name="Google Shape;764;p43"/>
          <p:cNvSpPr/>
          <p:nvPr/>
        </p:nvSpPr>
        <p:spPr>
          <a:xfrm flipH="1">
            <a:off x="793284" y="1517771"/>
            <a:ext cx="3796015" cy="2906395"/>
          </a:xfrm>
          <a:custGeom>
            <a:avLst/>
            <a:gdLst/>
            <a:ahLst/>
            <a:cxn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5" name="Google Shape;765;p43"/>
          <p:cNvSpPr/>
          <p:nvPr/>
        </p:nvSpPr>
        <p:spPr>
          <a:xfrm flipH="1">
            <a:off x="834524" y="1591654"/>
            <a:ext cx="4189689" cy="2813784"/>
          </a:xfrm>
          <a:custGeom>
            <a:avLst/>
            <a:gdLst/>
            <a:ahLst/>
            <a:cxn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6" name="Google Shape;766;p43"/>
          <p:cNvSpPr txBox="1">
            <a:spLocks noGrp="1"/>
          </p:cNvSpPr>
          <p:nvPr>
            <p:ph type="title"/>
          </p:nvPr>
        </p:nvSpPr>
        <p:spPr>
          <a:xfrm>
            <a:off x="1442314" y="1764575"/>
            <a:ext cx="6791074" cy="14319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n" dirty="0">
                <a:latin typeface="+mj-lt"/>
              </a:rPr>
              <a:t>Questions?</a:t>
            </a:r>
            <a:endParaRPr dirty="0">
              <a:latin typeface="+mj-lt"/>
            </a:endParaRPr>
          </a:p>
        </p:txBody>
      </p:sp>
      <p:sp>
        <p:nvSpPr>
          <p:cNvPr id="776" name="Google Shape;776;p43"/>
          <p:cNvSpPr/>
          <p:nvPr/>
        </p:nvSpPr>
        <p:spPr>
          <a:xfrm>
            <a:off x="1442314" y="1811574"/>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7" name="Google Shape;777;p43"/>
          <p:cNvSpPr/>
          <p:nvPr/>
        </p:nvSpPr>
        <p:spPr>
          <a:xfrm>
            <a:off x="891013" y="4405450"/>
            <a:ext cx="4189746" cy="68549"/>
          </a:xfrm>
          <a:custGeom>
            <a:avLst/>
            <a:gdLst/>
            <a:ahLst/>
            <a:cxn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TextBox 2">
            <a:extLst>
              <a:ext uri="{FF2B5EF4-FFF2-40B4-BE49-F238E27FC236}">
                <a16:creationId xmlns:a16="http://schemas.microsoft.com/office/drawing/2014/main" id="{ABDC5C7F-D389-3503-D803-C53A7870D289}"/>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56</a:t>
            </a:r>
          </a:p>
        </p:txBody>
      </p:sp>
      <p:grpSp>
        <p:nvGrpSpPr>
          <p:cNvPr id="10" name="Google Shape;7328;p75">
            <a:extLst>
              <a:ext uri="{FF2B5EF4-FFF2-40B4-BE49-F238E27FC236}">
                <a16:creationId xmlns:a16="http://schemas.microsoft.com/office/drawing/2014/main" id="{D6FFEBF9-35D1-887C-BCDE-E2F480AE5AAA}"/>
              </a:ext>
            </a:extLst>
          </p:cNvPr>
          <p:cNvGrpSpPr/>
          <p:nvPr/>
        </p:nvGrpSpPr>
        <p:grpSpPr>
          <a:xfrm>
            <a:off x="1532913" y="2147455"/>
            <a:ext cx="2096977" cy="2160729"/>
            <a:chOff x="-33646250" y="3586425"/>
            <a:chExt cx="293000" cy="292225"/>
          </a:xfrm>
        </p:grpSpPr>
        <p:sp>
          <p:nvSpPr>
            <p:cNvPr id="11" name="Google Shape;7329;p75">
              <a:extLst>
                <a:ext uri="{FF2B5EF4-FFF2-40B4-BE49-F238E27FC236}">
                  <a16:creationId xmlns:a16="http://schemas.microsoft.com/office/drawing/2014/main" id="{08C31284-C0CE-13AA-102B-6187631A2037}"/>
                </a:ext>
              </a:extLst>
            </p:cNvPr>
            <p:cNvSpPr/>
            <p:nvPr/>
          </p:nvSpPr>
          <p:spPr>
            <a:xfrm>
              <a:off x="-33646250" y="3739225"/>
              <a:ext cx="141775" cy="139425"/>
            </a:xfrm>
            <a:custGeom>
              <a:avLst/>
              <a:gdLst/>
              <a:ahLst/>
              <a:cxnLst/>
              <a:rect l="l" t="t" r="r" b="b"/>
              <a:pathLst>
                <a:path w="5671" h="5577" extrusionOk="0">
                  <a:moveTo>
                    <a:pt x="4190" y="1"/>
                  </a:moveTo>
                  <a:cubicBezTo>
                    <a:pt x="4001" y="316"/>
                    <a:pt x="3970" y="725"/>
                    <a:pt x="4127" y="1040"/>
                  </a:cubicBezTo>
                  <a:lnTo>
                    <a:pt x="3497" y="1670"/>
                  </a:lnTo>
                  <a:cubicBezTo>
                    <a:pt x="3345" y="1589"/>
                    <a:pt x="3194" y="1550"/>
                    <a:pt x="3047" y="1550"/>
                  </a:cubicBezTo>
                  <a:cubicBezTo>
                    <a:pt x="2797" y="1550"/>
                    <a:pt x="2561" y="1661"/>
                    <a:pt x="2363" y="1859"/>
                  </a:cubicBezTo>
                  <a:lnTo>
                    <a:pt x="378" y="3813"/>
                  </a:lnTo>
                  <a:cubicBezTo>
                    <a:pt x="0" y="4222"/>
                    <a:pt x="0" y="4884"/>
                    <a:pt x="378" y="5293"/>
                  </a:cubicBezTo>
                  <a:cubicBezTo>
                    <a:pt x="583" y="5482"/>
                    <a:pt x="851" y="5577"/>
                    <a:pt x="1115" y="5577"/>
                  </a:cubicBezTo>
                  <a:cubicBezTo>
                    <a:pt x="1378" y="5577"/>
                    <a:pt x="1638" y="5482"/>
                    <a:pt x="1827" y="5293"/>
                  </a:cubicBezTo>
                  <a:lnTo>
                    <a:pt x="3812" y="3309"/>
                  </a:lnTo>
                  <a:cubicBezTo>
                    <a:pt x="4096" y="3025"/>
                    <a:pt x="4190" y="2553"/>
                    <a:pt x="4001" y="2143"/>
                  </a:cubicBezTo>
                  <a:lnTo>
                    <a:pt x="4631" y="1513"/>
                  </a:lnTo>
                  <a:cubicBezTo>
                    <a:pt x="4789" y="1576"/>
                    <a:pt x="4915" y="1607"/>
                    <a:pt x="5072" y="1607"/>
                  </a:cubicBezTo>
                  <a:cubicBezTo>
                    <a:pt x="5261" y="1607"/>
                    <a:pt x="5450" y="1544"/>
                    <a:pt x="5671" y="1418"/>
                  </a:cubicBezTo>
                  <a:cubicBezTo>
                    <a:pt x="5041" y="1040"/>
                    <a:pt x="4568" y="568"/>
                    <a:pt x="4190"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7330;p75">
              <a:extLst>
                <a:ext uri="{FF2B5EF4-FFF2-40B4-BE49-F238E27FC236}">
                  <a16:creationId xmlns:a16="http://schemas.microsoft.com/office/drawing/2014/main" id="{74674012-88A3-1463-55E5-29DFFF1D1C0B}"/>
                </a:ext>
              </a:extLst>
            </p:cNvPr>
            <p:cNvSpPr/>
            <p:nvPr/>
          </p:nvSpPr>
          <p:spPr>
            <a:xfrm>
              <a:off x="-33541500" y="3586425"/>
              <a:ext cx="188250" cy="187475"/>
            </a:xfrm>
            <a:custGeom>
              <a:avLst/>
              <a:gdLst/>
              <a:ahLst/>
              <a:cxnLst/>
              <a:rect l="l" t="t" r="r" b="b"/>
              <a:pathLst>
                <a:path w="7530" h="7499" extrusionOk="0">
                  <a:moveTo>
                    <a:pt x="3718" y="1387"/>
                  </a:moveTo>
                  <a:cubicBezTo>
                    <a:pt x="4253" y="1387"/>
                    <a:pt x="4726" y="1859"/>
                    <a:pt x="4726" y="2427"/>
                  </a:cubicBezTo>
                  <a:cubicBezTo>
                    <a:pt x="4789" y="2805"/>
                    <a:pt x="4505" y="3214"/>
                    <a:pt x="4096" y="3372"/>
                  </a:cubicBezTo>
                  <a:lnTo>
                    <a:pt x="4096" y="3750"/>
                  </a:lnTo>
                  <a:cubicBezTo>
                    <a:pt x="4096" y="3939"/>
                    <a:pt x="3938" y="4096"/>
                    <a:pt x="3749" y="4096"/>
                  </a:cubicBezTo>
                  <a:cubicBezTo>
                    <a:pt x="3560" y="4096"/>
                    <a:pt x="3403" y="3939"/>
                    <a:pt x="3403" y="3750"/>
                  </a:cubicBezTo>
                  <a:lnTo>
                    <a:pt x="3403" y="3372"/>
                  </a:lnTo>
                  <a:cubicBezTo>
                    <a:pt x="3403" y="3088"/>
                    <a:pt x="3592" y="2805"/>
                    <a:pt x="3875" y="2742"/>
                  </a:cubicBezTo>
                  <a:cubicBezTo>
                    <a:pt x="4001" y="2679"/>
                    <a:pt x="4096" y="2521"/>
                    <a:pt x="4096" y="2427"/>
                  </a:cubicBezTo>
                  <a:cubicBezTo>
                    <a:pt x="4096" y="2206"/>
                    <a:pt x="3938" y="2049"/>
                    <a:pt x="3749" y="2049"/>
                  </a:cubicBezTo>
                  <a:cubicBezTo>
                    <a:pt x="3560" y="2049"/>
                    <a:pt x="3403" y="2206"/>
                    <a:pt x="3403" y="2427"/>
                  </a:cubicBezTo>
                  <a:cubicBezTo>
                    <a:pt x="3403" y="2616"/>
                    <a:pt x="3245" y="2773"/>
                    <a:pt x="3056" y="2773"/>
                  </a:cubicBezTo>
                  <a:cubicBezTo>
                    <a:pt x="2836" y="2773"/>
                    <a:pt x="2678" y="2616"/>
                    <a:pt x="2678" y="2427"/>
                  </a:cubicBezTo>
                  <a:cubicBezTo>
                    <a:pt x="2678" y="1859"/>
                    <a:pt x="3151" y="1387"/>
                    <a:pt x="3718" y="1387"/>
                  </a:cubicBezTo>
                  <a:close/>
                  <a:moveTo>
                    <a:pt x="3749" y="4726"/>
                  </a:moveTo>
                  <a:cubicBezTo>
                    <a:pt x="3938" y="4726"/>
                    <a:pt x="4096" y="4884"/>
                    <a:pt x="4096" y="5104"/>
                  </a:cubicBezTo>
                  <a:cubicBezTo>
                    <a:pt x="4096" y="5294"/>
                    <a:pt x="3938" y="5451"/>
                    <a:pt x="3749" y="5451"/>
                  </a:cubicBezTo>
                  <a:cubicBezTo>
                    <a:pt x="3560" y="5451"/>
                    <a:pt x="3403" y="5294"/>
                    <a:pt x="3403" y="5104"/>
                  </a:cubicBezTo>
                  <a:cubicBezTo>
                    <a:pt x="3403" y="4884"/>
                    <a:pt x="3560" y="4726"/>
                    <a:pt x="3749" y="4726"/>
                  </a:cubicBezTo>
                  <a:close/>
                  <a:moveTo>
                    <a:pt x="3749" y="1"/>
                  </a:moveTo>
                  <a:cubicBezTo>
                    <a:pt x="1670" y="1"/>
                    <a:pt x="0" y="1702"/>
                    <a:pt x="0" y="3750"/>
                  </a:cubicBezTo>
                  <a:cubicBezTo>
                    <a:pt x="0" y="5829"/>
                    <a:pt x="1702" y="7499"/>
                    <a:pt x="3749" y="7499"/>
                  </a:cubicBezTo>
                  <a:cubicBezTo>
                    <a:pt x="5829" y="7499"/>
                    <a:pt x="7498" y="5798"/>
                    <a:pt x="7498" y="3750"/>
                  </a:cubicBezTo>
                  <a:cubicBezTo>
                    <a:pt x="7530" y="1670"/>
                    <a:pt x="5829" y="1"/>
                    <a:pt x="3749"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1876481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5"/>
          <p:cNvSpPr/>
          <p:nvPr/>
        </p:nvSpPr>
        <p:spPr>
          <a:xfrm>
            <a:off x="3810294" y="1405851"/>
            <a:ext cx="1653900" cy="930000"/>
          </a:xfrm>
          <a:prstGeom prst="ellipse">
            <a:avLst/>
          </a:prstGeom>
          <a:solidFill>
            <a:srgbClr val="BF7C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5"/>
          <p:cNvSpPr txBox="1">
            <a:spLocks noGrp="1"/>
          </p:cNvSpPr>
          <p:nvPr>
            <p:ph type="title"/>
          </p:nvPr>
        </p:nvSpPr>
        <p:spPr>
          <a:xfrm>
            <a:off x="1328370" y="2652251"/>
            <a:ext cx="6487261" cy="1180162"/>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latin typeface="+mj-lt"/>
              </a:rPr>
              <a:t>Title IX Decision-Maker:</a:t>
            </a:r>
            <a:br>
              <a:rPr lang="en" dirty="0">
                <a:latin typeface="+mj-lt"/>
              </a:rPr>
            </a:br>
            <a:r>
              <a:rPr lang="en" dirty="0">
                <a:latin typeface="+mj-lt"/>
              </a:rPr>
              <a:t>Role and Responsibilities</a:t>
            </a:r>
            <a:endParaRPr dirty="0">
              <a:latin typeface="+mj-lt"/>
            </a:endParaRPr>
          </a:p>
        </p:txBody>
      </p:sp>
      <p:sp>
        <p:nvSpPr>
          <p:cNvPr id="322" name="Google Shape;322;p35"/>
          <p:cNvSpPr txBox="1">
            <a:spLocks noGrp="1"/>
          </p:cNvSpPr>
          <p:nvPr>
            <p:ph type="title" idx="2"/>
          </p:nvPr>
        </p:nvSpPr>
        <p:spPr>
          <a:xfrm>
            <a:off x="4187694" y="1513701"/>
            <a:ext cx="899100" cy="683400"/>
          </a:xfrm>
          <a:prstGeom prst="rect">
            <a:avLst/>
          </a:prstGeom>
        </p:spPr>
        <p:txBody>
          <a:bodyPr spcFirstLastPara="1" wrap="square" lIns="0" tIns="0" rIns="0" bIns="0" anchor="ctr" anchorCtr="0">
            <a:noAutofit/>
          </a:bodyPr>
          <a:lstStyle/>
          <a:p>
            <a:r>
              <a:rPr lang="en" sz="4400" dirty="0">
                <a:latin typeface="+mj-lt"/>
              </a:rPr>
              <a:t>IV.</a:t>
            </a:r>
            <a:endParaRPr sz="4400" dirty="0">
              <a:latin typeface="+mj-lt"/>
            </a:endParaRPr>
          </a:p>
        </p:txBody>
      </p:sp>
      <p:sp>
        <p:nvSpPr>
          <p:cNvPr id="3" name="TextBox 2">
            <a:extLst>
              <a:ext uri="{FF2B5EF4-FFF2-40B4-BE49-F238E27FC236}">
                <a16:creationId xmlns:a16="http://schemas.microsoft.com/office/drawing/2014/main" id="{A8E3F1AF-0088-B4E5-91BB-458DACE76D03}"/>
              </a:ext>
            </a:extLst>
          </p:cNvPr>
          <p:cNvSpPr txBox="1"/>
          <p:nvPr/>
        </p:nvSpPr>
        <p:spPr>
          <a:xfrm>
            <a:off x="8458200" y="4549509"/>
            <a:ext cx="407463" cy="307777"/>
          </a:xfrm>
          <a:prstGeom prst="rect">
            <a:avLst/>
          </a:prstGeom>
          <a:noFill/>
        </p:spPr>
        <p:txBody>
          <a:bodyPr wrap="square" rtlCol="0">
            <a:spAutoFit/>
          </a:bodyPr>
          <a:lstStyle/>
          <a:p>
            <a:r>
              <a:rPr lang="en-US" dirty="0">
                <a:solidFill>
                  <a:schemeClr val="accent3"/>
                </a:solidFill>
                <a:latin typeface="Franklin Gothic Book" panose="020B0503020102020204" pitchFamily="34" charset="0"/>
              </a:rPr>
              <a:t>57</a:t>
            </a:r>
          </a:p>
        </p:txBody>
      </p:sp>
    </p:spTree>
    <p:extLst>
      <p:ext uri="{BB962C8B-B14F-4D97-AF65-F5344CB8AC3E}">
        <p14:creationId xmlns:p14="http://schemas.microsoft.com/office/powerpoint/2010/main" val="20320528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1272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Who and What is a Title IX Decision-Maker?</a:t>
            </a:r>
            <a:endParaRPr sz="3200" dirty="0">
              <a:latin typeface="+mj-lt"/>
            </a:endParaRPr>
          </a:p>
        </p:txBody>
      </p:sp>
      <p:sp>
        <p:nvSpPr>
          <p:cNvPr id="341" name="Google Shape;341;p36"/>
          <p:cNvSpPr txBox="1">
            <a:spLocks noGrp="1"/>
          </p:cNvSpPr>
          <p:nvPr>
            <p:ph type="subTitle" idx="1"/>
          </p:nvPr>
        </p:nvSpPr>
        <p:spPr>
          <a:xfrm>
            <a:off x="529102" y="1404169"/>
            <a:ext cx="4935272" cy="3145340"/>
          </a:xfrm>
          <a:prstGeom prst="rect">
            <a:avLst/>
          </a:prstGeom>
        </p:spPr>
        <p:txBody>
          <a:bodyPr spcFirstLastPara="1" wrap="square" lIns="0" tIns="0" rIns="0" bIns="0" anchor="t" anchorCtr="0">
            <a:noAutofit/>
          </a:bodyPr>
          <a:lstStyle/>
          <a:p>
            <a:pPr marL="285750" indent="-285750">
              <a:spcBef>
                <a:spcPts val="600"/>
              </a:spcBef>
            </a:pPr>
            <a:r>
              <a:rPr lang="en-US" sz="1800" dirty="0">
                <a:latin typeface="Arial" panose="020B0604020202020204" pitchFamily="34" charset="0"/>
                <a:cs typeface="Arial" panose="020B0604020202020204" pitchFamily="34" charset="0"/>
              </a:rPr>
              <a:t>The Coordinator and/or District shall appoint a Decision-Maker(s) to conduct an objective evaluation of all relevant evidence and issue a determination on responsibility.</a:t>
            </a:r>
          </a:p>
          <a:p>
            <a:pPr marL="742950" lvl="1" indent="-285750">
              <a:spcBef>
                <a:spcPts val="600"/>
              </a:spcBef>
            </a:pPr>
            <a:r>
              <a:rPr lang="en-US" sz="1800" dirty="0">
                <a:latin typeface="Arial" panose="020B0604020202020204" pitchFamily="34" charset="0"/>
                <a:cs typeface="Arial" panose="020B0604020202020204" pitchFamily="34" charset="0"/>
              </a:rPr>
              <a:t>Conducts the live hearing (if there is one).</a:t>
            </a:r>
          </a:p>
          <a:p>
            <a:pPr marL="742950" lvl="1" indent="-285750">
              <a:spcBef>
                <a:spcPts val="600"/>
              </a:spcBef>
            </a:pPr>
            <a:r>
              <a:rPr lang="en-US" sz="1800" dirty="0">
                <a:latin typeface="Arial" panose="020B0604020202020204" pitchFamily="34" charset="0"/>
                <a:cs typeface="Arial" panose="020B0604020202020204" pitchFamily="34" charset="0"/>
              </a:rPr>
              <a:t>Has the power to dismiss the formal complaint.</a:t>
            </a:r>
          </a:p>
          <a:p>
            <a:pPr marL="742950" lvl="1" indent="-285750">
              <a:spcBef>
                <a:spcPts val="600"/>
              </a:spcBef>
            </a:pPr>
            <a:r>
              <a:rPr lang="en-US" sz="1800" dirty="0">
                <a:latin typeface="Arial" panose="020B0604020202020204" pitchFamily="34" charset="0"/>
                <a:cs typeface="Arial" panose="020B0604020202020204" pitchFamily="34" charset="0"/>
              </a:rPr>
              <a:t>Cannot be the same person as the Coordinator or the Investigator.</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58</a:t>
            </a:r>
          </a:p>
        </p:txBody>
      </p:sp>
      <p:graphicFrame>
        <p:nvGraphicFramePr>
          <p:cNvPr id="4" name="Diagram 3">
            <a:extLst>
              <a:ext uri="{FF2B5EF4-FFF2-40B4-BE49-F238E27FC236}">
                <a16:creationId xmlns:a16="http://schemas.microsoft.com/office/drawing/2014/main" id="{007E2602-91FD-72CB-9C9F-91539CC868B2}"/>
              </a:ext>
            </a:extLst>
          </p:cNvPr>
          <p:cNvGraphicFramePr/>
          <p:nvPr>
            <p:extLst>
              <p:ext uri="{D42A27DB-BD31-4B8C-83A1-F6EECF244321}">
                <p14:modId xmlns:p14="http://schemas.microsoft.com/office/powerpoint/2010/main" val="1792991263"/>
              </p:ext>
            </p:extLst>
          </p:nvPr>
        </p:nvGraphicFramePr>
        <p:xfrm>
          <a:off x="5339682" y="1755888"/>
          <a:ext cx="3401291" cy="24419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6599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713225" y="445025"/>
            <a:ext cx="7717500" cy="91272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Who and What is a Title IX Decision-Maker?</a:t>
            </a:r>
            <a:endParaRPr sz="3200" dirty="0">
              <a:latin typeface="+mj-lt"/>
            </a:endParaRPr>
          </a:p>
        </p:txBody>
      </p:sp>
      <p:sp>
        <p:nvSpPr>
          <p:cNvPr id="341" name="Google Shape;341;p36"/>
          <p:cNvSpPr txBox="1">
            <a:spLocks noGrp="1"/>
          </p:cNvSpPr>
          <p:nvPr>
            <p:ph type="subTitle" idx="1"/>
          </p:nvPr>
        </p:nvSpPr>
        <p:spPr>
          <a:xfrm>
            <a:off x="826974" y="1357745"/>
            <a:ext cx="7490052" cy="3340730"/>
          </a:xfrm>
          <a:prstGeom prst="rect">
            <a:avLst/>
          </a:prstGeom>
        </p:spPr>
        <p:txBody>
          <a:bodyPr spcFirstLastPara="1" wrap="square" lIns="0" tIns="0" rIns="0" bIns="0" anchor="t" anchorCtr="0">
            <a:noAutofit/>
          </a:bodyPr>
          <a:lstStyle/>
          <a:p>
            <a:pPr marL="0" indent="0" algn="ctr">
              <a:buNone/>
            </a:pPr>
            <a:r>
              <a:rPr lang="en-US" sz="1800" b="1" dirty="0">
                <a:latin typeface="Arial" panose="020B0604020202020204" pitchFamily="34" charset="0"/>
                <a:cs typeface="Arial" panose="020B0604020202020204" pitchFamily="34" charset="0"/>
              </a:rPr>
              <a:t>Training</a:t>
            </a:r>
          </a:p>
          <a:p>
            <a:pPr marL="0" indent="0" algn="ctr">
              <a:spcAft>
                <a:spcPts val="600"/>
              </a:spcAft>
              <a:buNone/>
            </a:pPr>
            <a:r>
              <a:rPr lang="en-US" sz="1800" b="1" dirty="0">
                <a:latin typeface="Arial" panose="020B0604020202020204" pitchFamily="34" charset="0"/>
                <a:cs typeface="Arial" panose="020B0604020202020204" pitchFamily="34" charset="0"/>
              </a:rPr>
              <a:t>The District is responsible for training the Decision-Maker on:</a:t>
            </a:r>
          </a:p>
          <a:p>
            <a:pPr marL="342900" indent="-342900">
              <a:spcBef>
                <a:spcPts val="600"/>
              </a:spcBef>
              <a:buFont typeface="+mj-lt"/>
              <a:buAutoNum type="arabicPeriod"/>
            </a:pPr>
            <a:r>
              <a:rPr lang="en-US" sz="1800" dirty="0">
                <a:latin typeface="Arial" panose="020B0604020202020204" pitchFamily="34" charset="0"/>
                <a:cs typeface="Arial" panose="020B0604020202020204" pitchFamily="34" charset="0"/>
              </a:rPr>
              <a:t>the definition of sexual harassment in 34 CFR §106.30;</a:t>
            </a:r>
          </a:p>
          <a:p>
            <a:pPr marL="342900" indent="-342900">
              <a:spcBef>
                <a:spcPts val="600"/>
              </a:spcBef>
              <a:buFont typeface="+mj-lt"/>
              <a:buAutoNum type="arabicPeriod"/>
            </a:pPr>
            <a:r>
              <a:rPr lang="en-US" sz="1800" dirty="0">
                <a:latin typeface="Arial" panose="020B0604020202020204" pitchFamily="34" charset="0"/>
                <a:cs typeface="Arial" panose="020B0604020202020204" pitchFamily="34" charset="0"/>
              </a:rPr>
              <a:t>the scope of the District’s education programs or activities; </a:t>
            </a:r>
          </a:p>
          <a:p>
            <a:pPr marL="342900" indent="-342900">
              <a:spcBef>
                <a:spcPts val="600"/>
              </a:spcBef>
              <a:buFont typeface="+mj-lt"/>
              <a:buAutoNum type="arabicPeriod"/>
            </a:pPr>
            <a:r>
              <a:rPr lang="en-US" sz="1800" dirty="0">
                <a:latin typeface="Arial" panose="020B0604020202020204" pitchFamily="34" charset="0"/>
                <a:cs typeface="Arial" panose="020B0604020202020204" pitchFamily="34" charset="0"/>
              </a:rPr>
              <a:t>how to conduct an investigation and the grievance process;  </a:t>
            </a:r>
          </a:p>
          <a:p>
            <a:pPr marL="342900" indent="-342900">
              <a:spcBef>
                <a:spcPts val="600"/>
              </a:spcBef>
              <a:buFont typeface="+mj-lt"/>
              <a:buAutoNum type="arabicPeriod"/>
            </a:pPr>
            <a:r>
              <a:rPr lang="en-US" sz="1800" dirty="0">
                <a:latin typeface="Arial" panose="020B0604020202020204" pitchFamily="34" charset="0"/>
                <a:cs typeface="Arial" panose="020B0604020202020204" pitchFamily="34" charset="0"/>
              </a:rPr>
              <a:t>how to serve impartially; </a:t>
            </a:r>
          </a:p>
          <a:p>
            <a:pPr marL="342900" indent="-342900">
              <a:spcBef>
                <a:spcPts val="600"/>
              </a:spcBef>
              <a:buFont typeface="+mj-lt"/>
              <a:buAutoNum type="arabicPeriod"/>
            </a:pPr>
            <a:r>
              <a:rPr lang="en-US" sz="1800" dirty="0">
                <a:latin typeface="Arial" panose="020B0604020202020204" pitchFamily="34" charset="0"/>
                <a:cs typeface="Arial" panose="020B0604020202020204" pitchFamily="34" charset="0"/>
              </a:rPr>
              <a:t>any technology to be used at a hearing; and</a:t>
            </a:r>
          </a:p>
          <a:p>
            <a:pPr marL="342900" indent="-342900">
              <a:spcBef>
                <a:spcPts val="600"/>
              </a:spcBef>
              <a:buFont typeface="+mj-lt"/>
              <a:buAutoNum type="arabicPeriod"/>
            </a:pPr>
            <a:r>
              <a:rPr lang="en-US" sz="1800" dirty="0">
                <a:latin typeface="Arial" panose="020B0604020202020204" pitchFamily="34" charset="0"/>
                <a:cs typeface="Arial" panose="020B0604020202020204" pitchFamily="34" charset="0"/>
              </a:rPr>
              <a:t>issues of relevance relating to questions and evidence, including when questions and evidence about the complainant’s sexual predisposition or prior sexual behavior are not relevant.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59</a:t>
            </a:r>
          </a:p>
        </p:txBody>
      </p:sp>
    </p:spTree>
    <p:extLst>
      <p:ext uri="{BB962C8B-B14F-4D97-AF65-F5344CB8AC3E}">
        <p14:creationId xmlns:p14="http://schemas.microsoft.com/office/powerpoint/2010/main" val="4379043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1"/>
            <a:ext cx="8168507" cy="1019531"/>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What Specifically Does the Title IX Decision-Maker Do?</a:t>
            </a:r>
            <a:endParaRPr sz="3200" dirty="0">
              <a:latin typeface="+mj-lt"/>
            </a:endParaRPr>
          </a:p>
        </p:txBody>
      </p:sp>
      <p:sp>
        <p:nvSpPr>
          <p:cNvPr id="341" name="Google Shape;341;p36"/>
          <p:cNvSpPr txBox="1">
            <a:spLocks noGrp="1"/>
          </p:cNvSpPr>
          <p:nvPr>
            <p:ph type="subTitle" idx="1"/>
          </p:nvPr>
        </p:nvSpPr>
        <p:spPr>
          <a:xfrm>
            <a:off x="680701" y="1343892"/>
            <a:ext cx="7782599" cy="1170708"/>
          </a:xfrm>
          <a:prstGeom prst="rect">
            <a:avLst/>
          </a:prstGeom>
        </p:spPr>
        <p:txBody>
          <a:bodyPr spcFirstLastPara="1" wrap="square" lIns="0" tIns="0" rIns="0" bIns="0" anchor="t" anchorCtr="0">
            <a:noAutofit/>
          </a:bodyPr>
          <a:lstStyle/>
          <a:p>
            <a:pPr marL="0" indent="0" algn="ctr">
              <a:spcAft>
                <a:spcPts val="600"/>
              </a:spcAft>
              <a:buNone/>
            </a:pPr>
            <a:r>
              <a:rPr lang="en-US" sz="2000" b="1" dirty="0">
                <a:latin typeface="Arial" panose="020B0604020202020204" pitchFamily="34" charset="0"/>
                <a:cs typeface="Arial" panose="020B0604020202020204" pitchFamily="34" charset="0"/>
              </a:rPr>
              <a:t>Evaluation of Evidence</a:t>
            </a:r>
          </a:p>
          <a:p>
            <a:pPr marL="0" indent="0" algn="ctr">
              <a:spcAft>
                <a:spcPts val="600"/>
              </a:spcAft>
              <a:buNone/>
            </a:pPr>
            <a:r>
              <a:rPr lang="en-US" dirty="0">
                <a:latin typeface="Arial" panose="020B0604020202020204" pitchFamily="34" charset="0"/>
                <a:cs typeface="Arial" panose="020B0604020202020204" pitchFamily="34" charset="0"/>
              </a:rPr>
              <a:t>The Decision-Maker must objectively evaluate all of the relevant evidence presented and the credibility of the parties and witnesses.</a:t>
            </a:r>
          </a:p>
          <a:p>
            <a:pPr marL="0" indent="0">
              <a:spcAft>
                <a:spcPts val="1200"/>
              </a:spcAft>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60</a:t>
            </a:r>
          </a:p>
        </p:txBody>
      </p:sp>
      <p:sp>
        <p:nvSpPr>
          <p:cNvPr id="4" name="TextBox 3">
            <a:extLst>
              <a:ext uri="{FF2B5EF4-FFF2-40B4-BE49-F238E27FC236}">
                <a16:creationId xmlns:a16="http://schemas.microsoft.com/office/drawing/2014/main" id="{7EFD82E9-55BE-367F-FB9A-5A1FD745291D}"/>
              </a:ext>
            </a:extLst>
          </p:cNvPr>
          <p:cNvSpPr txBox="1"/>
          <p:nvPr/>
        </p:nvSpPr>
        <p:spPr>
          <a:xfrm>
            <a:off x="680701" y="2828956"/>
            <a:ext cx="7782599" cy="2616101"/>
          </a:xfrm>
          <a:prstGeom prst="rect">
            <a:avLst/>
          </a:prstGeom>
          <a:noFill/>
        </p:spPr>
        <p:txBody>
          <a:bodyPr wrap="square" numCol="3" spcCol="182880">
            <a:spAutoFit/>
          </a:bodyPr>
          <a:lstStyle/>
          <a:p>
            <a:pPr marR="0" lvl="0" algn="ctr" defTabSz="914400" rtl="0" eaLnBrk="1" fontAlgn="auto" latinLnBrk="0" hangingPunct="1">
              <a:lnSpc>
                <a:spcPct val="100000"/>
              </a:lnSpc>
              <a:spcBef>
                <a:spcPts val="0"/>
              </a:spcBef>
              <a:spcAft>
                <a:spcPts val="600"/>
              </a:spcAft>
              <a:buClr>
                <a:srgbClr val="000000"/>
              </a:buClr>
              <a:buSzPts val="1600"/>
              <a:tabLst/>
              <a:defRPr/>
            </a:pPr>
            <a:r>
              <a:rPr kumimoji="0" lang="en-US" sz="16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Postsecondary Institutions</a:t>
            </a:r>
          </a:p>
          <a:p>
            <a:pPr marR="0" lvl="0" algn="ctr" defTabSz="914400" rtl="0" eaLnBrk="1" fontAlgn="auto" latinLnBrk="0" hangingPunct="1">
              <a:lnSpc>
                <a:spcPct val="100000"/>
              </a:lnSpc>
              <a:spcBef>
                <a:spcPts val="0"/>
              </a:spcBef>
              <a:spcAft>
                <a:spcPts val="600"/>
              </a:spcAft>
              <a:buClr>
                <a:srgbClr val="000000"/>
              </a:buClr>
              <a:buSzPts val="1600"/>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The school/university is required to provide the parties a live hearing.</a:t>
            </a:r>
          </a:p>
          <a:p>
            <a:pPr marR="0" lvl="0" algn="ctr" defTabSz="914400" rtl="0" eaLnBrk="1" fontAlgn="auto" latinLnBrk="0" hangingPunct="1">
              <a:lnSpc>
                <a:spcPct val="100000"/>
              </a:lnSpc>
              <a:spcBef>
                <a:spcPts val="0"/>
              </a:spcBef>
              <a:spcAft>
                <a:spcPts val="600"/>
              </a:spcAft>
              <a:buClr>
                <a:srgbClr val="000000"/>
              </a:buClr>
              <a:buSzPts val="1600"/>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34 CF§106.45(b)(6)(</a:t>
            </a:r>
            <a:r>
              <a:rPr kumimoji="0" lang="en-US" sz="1600" b="0" i="0" u="none" strike="noStrike" kern="0" cap="none" spc="0" normalizeH="0" baseline="0" noProof="0" dirty="0" err="1">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i</a:t>
            </a: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Zen Kaku Gothic New"/>
                <a:cs typeface="Arial" panose="020B0604020202020204" pitchFamily="34" charset="0"/>
                <a:sym typeface="Zen Kaku Gothic New"/>
              </a:rPr>
              <a:t>). </a:t>
            </a:r>
          </a:p>
          <a:p>
            <a:pPr marR="0" lvl="0" algn="ctr" defTabSz="914400" rtl="0" eaLnBrk="1" fontAlgn="auto" latinLnBrk="0" hangingPunct="1">
              <a:lnSpc>
                <a:spcPct val="100000"/>
              </a:lnSpc>
              <a:spcBef>
                <a:spcPts val="0"/>
              </a:spcBef>
              <a:spcAft>
                <a:spcPts val="600"/>
              </a:spcAft>
              <a:buClr>
                <a:srgbClr val="000000"/>
              </a:buClr>
              <a:buSzPts val="1600"/>
              <a:tabLst/>
              <a:defRPr/>
            </a:pPr>
            <a:endPar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endParaRPr lang="en-US" sz="1600" dirty="0">
              <a:solidFill>
                <a:srgbClr val="242424"/>
              </a:solidFill>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endPar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endParaRPr lang="en-US" sz="1600" dirty="0">
              <a:solidFill>
                <a:srgbClr val="242424"/>
              </a:solidFill>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endParaRPr lang="en-US" sz="1600" dirty="0">
              <a:solidFill>
                <a:srgbClr val="242424"/>
              </a:solidFill>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endParaRPr lang="en-US" sz="1600" dirty="0">
              <a:solidFill>
                <a:srgbClr val="242424"/>
              </a:solidFill>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endParaRPr lang="en-US" sz="1600" dirty="0">
              <a:solidFill>
                <a:srgbClr val="242424"/>
              </a:solidFill>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endPar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endParaRPr lang="en-US" sz="1600" dirty="0">
              <a:solidFill>
                <a:srgbClr val="242424"/>
              </a:solidFill>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endPar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endParaRPr>
          </a:p>
          <a:p>
            <a:pPr marR="0" lvl="0" algn="ctr" defTabSz="914400" rtl="0" eaLnBrk="1" fontAlgn="auto" latinLnBrk="0" hangingPunct="1">
              <a:lnSpc>
                <a:spcPct val="100000"/>
              </a:lnSpc>
              <a:spcBef>
                <a:spcPts val="0"/>
              </a:spcBef>
              <a:spcAft>
                <a:spcPts val="600"/>
              </a:spcAft>
              <a:buClr>
                <a:srgbClr val="000000"/>
              </a:buClr>
              <a:buSzPts val="1600"/>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a:t>
            </a:r>
            <a:r>
              <a:rPr kumimoji="0" lang="en-US" sz="16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Elementary and Secondary Schools</a:t>
            </a:r>
          </a:p>
          <a:p>
            <a:pPr marR="0" lvl="0" algn="ctr" defTabSz="914400" rtl="0" eaLnBrk="1" fontAlgn="auto" latinLnBrk="0" hangingPunct="1">
              <a:lnSpc>
                <a:spcPct val="100000"/>
              </a:lnSpc>
              <a:spcBef>
                <a:spcPts val="0"/>
              </a:spcBef>
              <a:spcAft>
                <a:spcPts val="600"/>
              </a:spcAft>
              <a:buClr>
                <a:srgbClr val="000000"/>
              </a:buClr>
              <a:buSzPts val="1600"/>
              <a:tabLst/>
              <a:defRPr/>
            </a:pPr>
            <a:r>
              <a:rPr lang="en-US" sz="1600" dirty="0">
                <a:solidFill>
                  <a:srgbClr val="242424"/>
                </a:solidFill>
                <a:latin typeface="Arial" panose="020B0604020202020204" pitchFamily="34" charset="0"/>
                <a:ea typeface="Zen Kaku Gothic New"/>
                <a:cs typeface="Arial" panose="020B0604020202020204" pitchFamily="34" charset="0"/>
                <a:sym typeface="Zen Kaku Gothic New"/>
              </a:rPr>
              <a:t>Th</a:t>
            </a: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e District may, but need not, provide the parties a live hearing.</a:t>
            </a:r>
          </a:p>
          <a:p>
            <a:pPr marR="0" lvl="0" algn="ctr" defTabSz="914400" rtl="0" eaLnBrk="1" fontAlgn="auto" latinLnBrk="0" hangingPunct="1">
              <a:lnSpc>
                <a:spcPct val="100000"/>
              </a:lnSpc>
              <a:spcBef>
                <a:spcPts val="0"/>
              </a:spcBef>
              <a:spcAft>
                <a:spcPts val="600"/>
              </a:spcAft>
              <a:buClr>
                <a:srgbClr val="000000"/>
              </a:buClr>
              <a:buSzPts val="1600"/>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34 CFR §106.45(b)(6)(ii).</a:t>
            </a:r>
          </a:p>
        </p:txBody>
      </p:sp>
      <p:pic>
        <p:nvPicPr>
          <p:cNvPr id="8" name="Picture 7" descr="Girl in classroom wearing backpack watching classmates">
            <a:extLst>
              <a:ext uri="{FF2B5EF4-FFF2-40B4-BE49-F238E27FC236}">
                <a16:creationId xmlns:a16="http://schemas.microsoft.com/office/drawing/2014/main" id="{1A3A911C-4B3E-6967-353A-C6285C411EC6}"/>
              </a:ext>
            </a:extLst>
          </p:cNvPr>
          <p:cNvPicPr>
            <a:picLocks noChangeAspect="1"/>
          </p:cNvPicPr>
          <p:nvPr/>
        </p:nvPicPr>
        <p:blipFill>
          <a:blip r:embed="rId3"/>
          <a:stretch>
            <a:fillRect/>
          </a:stretch>
        </p:blipFill>
        <p:spPr>
          <a:xfrm>
            <a:off x="3435248" y="3018356"/>
            <a:ext cx="2273504" cy="1517520"/>
          </a:xfrm>
          <a:prstGeom prst="rect">
            <a:avLst/>
          </a:prstGeom>
        </p:spPr>
      </p:pic>
      <p:sp>
        <p:nvSpPr>
          <p:cNvPr id="10" name="TextBox 9">
            <a:extLst>
              <a:ext uri="{FF2B5EF4-FFF2-40B4-BE49-F238E27FC236}">
                <a16:creationId xmlns:a16="http://schemas.microsoft.com/office/drawing/2014/main" id="{F6713B9C-8EBA-A157-B299-B95BBC431635}"/>
              </a:ext>
            </a:extLst>
          </p:cNvPr>
          <p:cNvSpPr txBox="1"/>
          <p:nvPr/>
        </p:nvSpPr>
        <p:spPr>
          <a:xfrm>
            <a:off x="2286000" y="2403765"/>
            <a:ext cx="45720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600"/>
              </a:spcBef>
              <a:spcAft>
                <a:spcPts val="600"/>
              </a:spcAft>
              <a:buClr>
                <a:srgbClr val="000000"/>
              </a:buClr>
              <a:buSzPts val="1600"/>
              <a:buFont typeface="Zen Kaku Gothic New"/>
              <a:buNone/>
              <a:tabLst/>
              <a:defRPr/>
            </a:pPr>
            <a:r>
              <a:rPr kumimoji="0" lang="en-US" sz="2000" b="1"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Hearing</a:t>
            </a:r>
          </a:p>
        </p:txBody>
      </p:sp>
    </p:spTree>
    <p:extLst>
      <p:ext uri="{BB962C8B-B14F-4D97-AF65-F5344CB8AC3E}">
        <p14:creationId xmlns:p14="http://schemas.microsoft.com/office/powerpoint/2010/main" val="17453580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1"/>
            <a:ext cx="8168507" cy="1019531"/>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What Specifically Does the Title IX Decision-Maker Do?</a:t>
            </a:r>
            <a:endParaRPr sz="3200" dirty="0">
              <a:latin typeface="+mj-lt"/>
            </a:endParaRPr>
          </a:p>
        </p:txBody>
      </p:sp>
      <p:sp>
        <p:nvSpPr>
          <p:cNvPr id="341" name="Google Shape;341;p36"/>
          <p:cNvSpPr txBox="1">
            <a:spLocks noGrp="1"/>
          </p:cNvSpPr>
          <p:nvPr>
            <p:ph type="subTitle" idx="1"/>
          </p:nvPr>
        </p:nvSpPr>
        <p:spPr>
          <a:xfrm>
            <a:off x="494286" y="1343891"/>
            <a:ext cx="8155428" cy="3344444"/>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Coordinate the Parties’ Evidentiary/Question Submissions</a:t>
            </a:r>
          </a:p>
          <a:p>
            <a:pPr marL="342900" indent="-342900">
              <a:spcAft>
                <a:spcPts val="600"/>
              </a:spcAft>
            </a:pPr>
            <a:r>
              <a:rPr lang="en-US" sz="1800" dirty="0">
                <a:latin typeface="Arial" panose="020B0604020202020204" pitchFamily="34" charset="0"/>
                <a:cs typeface="Arial" panose="020B0604020202020204" pitchFamily="34" charset="0"/>
              </a:rPr>
              <a:t>After the investigative report is sent to the parties and before a determination is made, the Decision-Maker must afford each party the opportunity to:</a:t>
            </a:r>
          </a:p>
          <a:p>
            <a:pPr marL="800100" lvl="1" indent="-342900">
              <a:spcAft>
                <a:spcPts val="600"/>
              </a:spcAft>
            </a:pPr>
            <a:r>
              <a:rPr lang="en-US" sz="1800" dirty="0">
                <a:latin typeface="Arial" panose="020B0604020202020204" pitchFamily="34" charset="0"/>
                <a:cs typeface="Arial" panose="020B0604020202020204" pitchFamily="34" charset="0"/>
              </a:rPr>
              <a:t>Submit written questions that the party wants asked (subject to relevancy); </a:t>
            </a:r>
          </a:p>
          <a:p>
            <a:pPr marL="800100" lvl="1" indent="-342900">
              <a:spcAft>
                <a:spcPts val="600"/>
              </a:spcAft>
            </a:pPr>
            <a:r>
              <a:rPr lang="en-US" sz="1800" dirty="0">
                <a:latin typeface="Arial" panose="020B0604020202020204" pitchFamily="34" charset="0"/>
                <a:cs typeface="Arial" panose="020B0604020202020204" pitchFamily="34" charset="0"/>
              </a:rPr>
              <a:t>Provide each party with the answers; and</a:t>
            </a:r>
          </a:p>
          <a:p>
            <a:pPr marL="800100" lvl="1" indent="-342900">
              <a:spcAft>
                <a:spcPts val="600"/>
              </a:spcAft>
            </a:pPr>
            <a:r>
              <a:rPr lang="en-US" sz="1800" dirty="0">
                <a:latin typeface="Arial" panose="020B0604020202020204" pitchFamily="34" charset="0"/>
                <a:cs typeface="Arial" panose="020B0604020202020204" pitchFamily="34" charset="0"/>
              </a:rPr>
              <a:t>Allow for additional, limited follow-up questions from each party.</a:t>
            </a:r>
          </a:p>
          <a:p>
            <a:pPr marL="342900" indent="-342900">
              <a:spcAft>
                <a:spcPts val="600"/>
              </a:spcAft>
            </a:pPr>
            <a:r>
              <a:rPr lang="en-US" sz="1800" dirty="0">
                <a:latin typeface="Arial" panose="020B0604020202020204" pitchFamily="34" charset="0"/>
                <a:cs typeface="Arial" panose="020B0604020202020204" pitchFamily="34" charset="0"/>
              </a:rPr>
              <a:t>Decision-Maker must exclude any questions or evidence about the complainant’s sexual predisposition or prior sexual behavior, unless offered to prove that someone else committed the alleged sexual harassment.</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61</a:t>
            </a:r>
          </a:p>
        </p:txBody>
      </p:sp>
    </p:spTree>
    <p:extLst>
      <p:ext uri="{BB962C8B-B14F-4D97-AF65-F5344CB8AC3E}">
        <p14:creationId xmlns:p14="http://schemas.microsoft.com/office/powerpoint/2010/main" val="25162770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1"/>
            <a:ext cx="8168507" cy="1019531"/>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What Specifically Does the Title IX Decision-Maker Do?</a:t>
            </a:r>
            <a:endParaRPr sz="3200" dirty="0">
              <a:latin typeface="+mj-lt"/>
            </a:endParaRPr>
          </a:p>
        </p:txBody>
      </p:sp>
      <p:sp>
        <p:nvSpPr>
          <p:cNvPr id="341" name="Google Shape;341;p36"/>
          <p:cNvSpPr txBox="1">
            <a:spLocks noGrp="1"/>
          </p:cNvSpPr>
          <p:nvPr>
            <p:ph type="subTitle" idx="1"/>
          </p:nvPr>
        </p:nvSpPr>
        <p:spPr>
          <a:xfrm>
            <a:off x="494286" y="1343891"/>
            <a:ext cx="8155428" cy="3344444"/>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The Decision-Maker is responsible for rendering a written determination as to responsibility of the parties.</a:t>
            </a:r>
          </a:p>
          <a:p>
            <a:pPr marL="342900" indent="-342900">
              <a:spcAft>
                <a:spcPts val="600"/>
              </a:spcAft>
            </a:pPr>
            <a:r>
              <a:rPr lang="en-US" sz="1800" dirty="0">
                <a:latin typeface="Arial" panose="020B0604020202020204" pitchFamily="34" charset="0"/>
                <a:cs typeface="Arial" panose="020B0604020202020204" pitchFamily="34" charset="0"/>
              </a:rPr>
              <a:t>The Decision-Maker/District is responsible for providing the written determination to the parties simultaneously. </a:t>
            </a:r>
          </a:p>
          <a:p>
            <a:pPr marL="342900" indent="-342900">
              <a:spcAft>
                <a:spcPts val="600"/>
              </a:spcAft>
            </a:pPr>
            <a:r>
              <a:rPr lang="en-US" sz="1800" dirty="0">
                <a:latin typeface="Arial" panose="020B0604020202020204" pitchFamily="34" charset="0"/>
                <a:cs typeface="Arial" panose="020B0604020202020204" pitchFamily="34" charset="0"/>
              </a:rPr>
              <a:t>The written determination becomes final either: </a:t>
            </a:r>
          </a:p>
          <a:p>
            <a:pPr marL="800100" lvl="1" indent="-342900">
              <a:spcAft>
                <a:spcPts val="600"/>
              </a:spcAft>
              <a:buFont typeface="+mj-lt"/>
              <a:buAutoNum type="arabicPeriod"/>
            </a:pPr>
            <a:r>
              <a:rPr lang="en-US" sz="1800" dirty="0">
                <a:latin typeface="Arial" panose="020B0604020202020204" pitchFamily="34" charset="0"/>
                <a:cs typeface="Arial" panose="020B0604020202020204" pitchFamily="34" charset="0"/>
              </a:rPr>
              <a:t>on the date the parties are provided the written determination of the appeal (if an appeal is filed); or</a:t>
            </a:r>
          </a:p>
          <a:p>
            <a:pPr marL="800100" lvl="1" indent="-342900">
              <a:spcAft>
                <a:spcPts val="600"/>
              </a:spcAft>
              <a:buFont typeface="+mj-lt"/>
              <a:buAutoNum type="arabicPeriod"/>
            </a:pPr>
            <a:r>
              <a:rPr lang="en-US" sz="1800" dirty="0">
                <a:latin typeface="Arial" panose="020B0604020202020204" pitchFamily="34" charset="0"/>
                <a:cs typeface="Arial" panose="020B0604020202020204" pitchFamily="34" charset="0"/>
              </a:rPr>
              <a:t>if an appeal is not filed, the date on which an appeal would no longer be considered timely.</a:t>
            </a:r>
          </a:p>
          <a:p>
            <a:pPr marL="0" indent="0" algn="ctr">
              <a:spcAft>
                <a:spcPts val="600"/>
              </a:spcAft>
              <a:buNone/>
            </a:pPr>
            <a:r>
              <a:rPr lang="en-US" sz="1800" b="1" dirty="0">
                <a:latin typeface="Arial" panose="020B0604020202020204" pitchFamily="34" charset="0"/>
                <a:cs typeface="Arial" panose="020B0604020202020204" pitchFamily="34" charset="0"/>
              </a:rPr>
              <a:t>The Decision-Maker/District must offer both parties the right to appeal.</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62</a:t>
            </a:r>
          </a:p>
        </p:txBody>
      </p:sp>
    </p:spTree>
    <p:extLst>
      <p:ext uri="{BB962C8B-B14F-4D97-AF65-F5344CB8AC3E}">
        <p14:creationId xmlns:p14="http://schemas.microsoft.com/office/powerpoint/2010/main" val="42597417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1399192" y="445025"/>
            <a:ext cx="6345616" cy="91272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Title IX Decision-Maker Must be Impartial</a:t>
            </a:r>
            <a:endParaRPr sz="3200" dirty="0">
              <a:latin typeface="+mj-lt"/>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63</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graphicFrame>
        <p:nvGraphicFramePr>
          <p:cNvPr id="2" name="Diagram 1">
            <a:extLst>
              <a:ext uri="{FF2B5EF4-FFF2-40B4-BE49-F238E27FC236}">
                <a16:creationId xmlns:a16="http://schemas.microsoft.com/office/drawing/2014/main" id="{BCA3A2E9-EF7C-021F-A172-90ED46107034}"/>
              </a:ext>
            </a:extLst>
          </p:cNvPr>
          <p:cNvGraphicFramePr/>
          <p:nvPr>
            <p:extLst>
              <p:ext uri="{D42A27DB-BD31-4B8C-83A1-F6EECF244321}">
                <p14:modId xmlns:p14="http://schemas.microsoft.com/office/powerpoint/2010/main" val="754892790"/>
              </p:ext>
            </p:extLst>
          </p:nvPr>
        </p:nvGraphicFramePr>
        <p:xfrm>
          <a:off x="784455" y="1454726"/>
          <a:ext cx="7575090" cy="31490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73818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1" name="Google Shape;341;p36"/>
          <p:cNvSpPr txBox="1">
            <a:spLocks noGrp="1"/>
          </p:cNvSpPr>
          <p:nvPr>
            <p:ph type="subTitle" idx="1"/>
          </p:nvPr>
        </p:nvSpPr>
        <p:spPr>
          <a:xfrm>
            <a:off x="756297" y="858982"/>
            <a:ext cx="7631405" cy="3844415"/>
          </a:xfrm>
          <a:prstGeom prst="rect">
            <a:avLst/>
          </a:prstGeom>
        </p:spPr>
        <p:txBody>
          <a:bodyPr spcFirstLastPara="1" wrap="square" lIns="0" tIns="0" rIns="0" bIns="0" anchor="t" anchorCtr="0">
            <a:noAutofit/>
          </a:bodyPr>
          <a:lstStyle/>
          <a:p>
            <a:pPr marL="463550" marR="0" lvl="0" indent="-463550"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investigative report is sent to the parties at least 10 days prior to a hearing (if one is required) or other time of determination regarding responsibility; </a:t>
            </a:r>
          </a:p>
          <a:p>
            <a:pPr marL="463550" marR="0" lvl="0" indent="-463550"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parties submit to the Decision-Maker written questions they want asked of any party or witness; </a:t>
            </a:r>
          </a:p>
          <a:p>
            <a:pPr marL="463550" marR="0" lvl="0" indent="-463550"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Decision-Maker provides the parties with the answers to the written questions; </a:t>
            </a:r>
          </a:p>
          <a:p>
            <a:pPr marL="463550" marR="0" lvl="0" indent="-463550"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Decision-Maker provides the parties with limited follow-up questions; </a:t>
            </a:r>
          </a:p>
          <a:p>
            <a:pPr marL="463550" marR="0" lvl="0" indent="-463550"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Decision-Maker objectively evaluates all of the relevant evidence in light of the District’s policy on sexual harassment; and </a:t>
            </a:r>
            <a:endParaRPr lang="en-US" b="1" kern="1200" dirty="0">
              <a:solidFill>
                <a:prstClr val="black"/>
              </a:solidFill>
              <a:latin typeface="Arial" panose="020B0604020202020204" pitchFamily="34" charset="0"/>
              <a:ea typeface="+mn-ea"/>
              <a:cs typeface="Arial" panose="020B0604020202020204" pitchFamily="34" charset="0"/>
            </a:endParaRPr>
          </a:p>
          <a:p>
            <a:pPr marL="463550" marR="0" lvl="0" indent="-463550"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Decision-Maker determines if the evidence is sufficient to meet the specified burden of proof.</a:t>
            </a:r>
          </a:p>
          <a:p>
            <a:pPr marL="742950" lvl="1" indent="-285750">
              <a:spcBef>
                <a:spcPts val="600"/>
              </a:spcBef>
              <a:buClrTx/>
              <a:buSzTx/>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Most common is “preponderance of the evidence”: Is it more likely than not that the respondent engaged in the alleged sexual harassment? </a:t>
            </a: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64</a:t>
            </a:r>
          </a:p>
        </p:txBody>
      </p:sp>
      <p:sp>
        <p:nvSpPr>
          <p:cNvPr id="5" name="Title 4">
            <a:extLst>
              <a:ext uri="{FF2B5EF4-FFF2-40B4-BE49-F238E27FC236}">
                <a16:creationId xmlns:a16="http://schemas.microsoft.com/office/drawing/2014/main" id="{25D89426-D50A-606F-FBA4-36E3E01026E3}"/>
              </a:ext>
            </a:extLst>
          </p:cNvPr>
          <p:cNvSpPr>
            <a:spLocks noGrp="1"/>
          </p:cNvSpPr>
          <p:nvPr>
            <p:ph type="title"/>
          </p:nvPr>
        </p:nvSpPr>
        <p:spPr>
          <a:xfrm>
            <a:off x="713225" y="298450"/>
            <a:ext cx="7717500" cy="628649"/>
          </a:xfrm>
        </p:spPr>
        <p:txBody>
          <a:bodyPr/>
          <a:lstStyle/>
          <a:p>
            <a:r>
              <a:rPr lang="en-US" dirty="0">
                <a:latin typeface="+mj-lt"/>
              </a:rPr>
              <a:t>Sequence of Steps</a:t>
            </a:r>
          </a:p>
        </p:txBody>
      </p:sp>
    </p:spTree>
    <p:extLst>
      <p:ext uri="{BB962C8B-B14F-4D97-AF65-F5344CB8AC3E}">
        <p14:creationId xmlns:p14="http://schemas.microsoft.com/office/powerpoint/2010/main" val="1673470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2085080" y="445024"/>
            <a:ext cx="4973840" cy="815739"/>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Elements for a Written Determination</a:t>
            </a:r>
            <a:endParaRPr sz="3200" dirty="0">
              <a:latin typeface="+mj-lt"/>
            </a:endParaRPr>
          </a:p>
        </p:txBody>
      </p:sp>
      <p:sp>
        <p:nvSpPr>
          <p:cNvPr id="341" name="Google Shape;341;p36"/>
          <p:cNvSpPr txBox="1">
            <a:spLocks noGrp="1"/>
          </p:cNvSpPr>
          <p:nvPr>
            <p:ph type="subTitle" idx="1"/>
          </p:nvPr>
        </p:nvSpPr>
        <p:spPr>
          <a:xfrm>
            <a:off x="826974" y="1357745"/>
            <a:ext cx="7490052" cy="360219"/>
          </a:xfrm>
          <a:prstGeom prst="rect">
            <a:avLst/>
          </a:prstGeom>
        </p:spPr>
        <p:txBody>
          <a:bodyPr spcFirstLastPara="1" wrap="square" lIns="0" tIns="0" rIns="0" bIns="0" anchor="t" anchorCtr="0">
            <a:noAutofit/>
          </a:bodyPr>
          <a:lstStyle/>
          <a:p>
            <a:pPr marL="0" indent="0" algn="ctr">
              <a:spcAft>
                <a:spcPts val="600"/>
              </a:spcAft>
              <a:buNone/>
            </a:pPr>
            <a:r>
              <a:rPr lang="en-US" sz="2000" b="1" dirty="0">
                <a:latin typeface="Arial" panose="020B0604020202020204" pitchFamily="34" charset="0"/>
                <a:cs typeface="Arial" panose="020B0604020202020204" pitchFamily="34" charset="0"/>
              </a:rPr>
              <a:t>The Decision-Maker’s Determination Must Include: </a:t>
            </a:r>
          </a:p>
          <a:p>
            <a:pPr marL="0" indent="0" algn="ctr">
              <a:spcAft>
                <a:spcPts val="600"/>
              </a:spcAft>
              <a:buNone/>
            </a:pPr>
            <a:endParaRPr lang="en-US" sz="20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65</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sp>
        <p:nvSpPr>
          <p:cNvPr id="4" name="TextBox 3">
            <a:extLst>
              <a:ext uri="{FF2B5EF4-FFF2-40B4-BE49-F238E27FC236}">
                <a16:creationId xmlns:a16="http://schemas.microsoft.com/office/drawing/2014/main" id="{00241A70-5DC4-42B1-6D84-CBB096536EFC}"/>
              </a:ext>
            </a:extLst>
          </p:cNvPr>
          <p:cNvSpPr txBox="1"/>
          <p:nvPr/>
        </p:nvSpPr>
        <p:spPr>
          <a:xfrm>
            <a:off x="688189" y="1773384"/>
            <a:ext cx="7767622" cy="3093154"/>
          </a:xfrm>
          <a:prstGeom prst="rect">
            <a:avLst/>
          </a:prstGeom>
          <a:noFill/>
        </p:spPr>
        <p:txBody>
          <a:bodyPr wrap="square" numCol="2" spcCol="365760">
            <a:spAutoFit/>
          </a:bodyPr>
          <a:lstStyle/>
          <a:p>
            <a:pPr marL="342900" indent="-342900">
              <a:spcBef>
                <a:spcPts val="600"/>
              </a:spcBef>
              <a:buFont typeface="+mj-lt"/>
              <a:buAutoNum type="arabicPeriod"/>
            </a:pPr>
            <a:r>
              <a:rPr lang="en-US" sz="1600" dirty="0"/>
              <a:t>The allegations potentially constituting sexual harassment; </a:t>
            </a:r>
          </a:p>
          <a:p>
            <a:pPr marL="342900" indent="-342900">
              <a:spcBef>
                <a:spcPts val="600"/>
              </a:spcBef>
              <a:buFont typeface="+mj-lt"/>
              <a:buAutoNum type="arabicPeriod"/>
            </a:pPr>
            <a:r>
              <a:rPr lang="en-US" sz="1600" dirty="0"/>
              <a:t>A description of the procedural steps taken, from the receipt of the formal complaint through the determination; </a:t>
            </a:r>
          </a:p>
          <a:p>
            <a:pPr marL="342900" indent="-342900">
              <a:spcBef>
                <a:spcPts val="600"/>
              </a:spcBef>
              <a:buFont typeface="+mj-lt"/>
              <a:buAutoNum type="arabicPeriod"/>
            </a:pPr>
            <a:r>
              <a:rPr lang="en-US" sz="1600" dirty="0"/>
              <a:t>Findings of fact supporting the determination;</a:t>
            </a:r>
          </a:p>
          <a:p>
            <a:pPr marL="342900" indent="-342900">
              <a:spcBef>
                <a:spcPts val="600"/>
              </a:spcBef>
              <a:buFont typeface="+mj-lt"/>
              <a:buAutoNum type="arabicPeriod"/>
            </a:pPr>
            <a:r>
              <a:rPr lang="en-US" sz="1600" dirty="0"/>
              <a:t>Conclusions regarding the application of the District’s code of conduct to the facts;</a:t>
            </a:r>
          </a:p>
          <a:p>
            <a:pPr marL="342900" indent="-342900">
              <a:spcBef>
                <a:spcPts val="600"/>
              </a:spcBef>
              <a:buFont typeface="+mj-lt"/>
              <a:buAutoNum type="arabicPeriod"/>
            </a:pPr>
            <a:r>
              <a:rPr lang="en-US" sz="1600" dirty="0">
                <a:latin typeface="Arial" panose="020B0604020202020204" pitchFamily="34" charset="0"/>
                <a:cs typeface="Arial" panose="020B0604020202020204" pitchFamily="34" charset="0"/>
              </a:rPr>
              <a:t>A statement of, and rationale for, the result as to each allegation, including a determination regarding responsibility, any disciplinary sanctions imposed on the respondent, and whether remedies will be provided to the complainant; and</a:t>
            </a:r>
          </a:p>
          <a:p>
            <a:pPr marL="342900" indent="-342900">
              <a:spcBef>
                <a:spcPts val="600"/>
              </a:spcBef>
              <a:buFont typeface="+mj-lt"/>
              <a:buAutoNum type="arabicPeriod"/>
            </a:pPr>
            <a:r>
              <a:rPr lang="en-US" sz="1600" dirty="0">
                <a:latin typeface="Arial" panose="020B0604020202020204" pitchFamily="34" charset="0"/>
                <a:cs typeface="Arial" panose="020B0604020202020204" pitchFamily="34" charset="0"/>
              </a:rPr>
              <a:t>The District’s procedures and permissible bases for the parties to appeal. </a:t>
            </a:r>
          </a:p>
          <a:p>
            <a:pPr marL="342900" indent="-342900">
              <a:buFont typeface="+mj-lt"/>
              <a:buAutoNum type="arabicPeriod"/>
            </a:pPr>
            <a:endParaRPr lang="en-US" dirty="0"/>
          </a:p>
        </p:txBody>
      </p:sp>
    </p:spTree>
    <p:extLst>
      <p:ext uri="{BB962C8B-B14F-4D97-AF65-F5344CB8AC3E}">
        <p14:creationId xmlns:p14="http://schemas.microsoft.com/office/powerpoint/2010/main" val="10726793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268941"/>
            <a:ext cx="8168507" cy="69395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Disciplinary Sanctions</a:t>
            </a:r>
            <a:endParaRPr sz="3200" dirty="0">
              <a:latin typeface="+mj-lt"/>
            </a:endParaRPr>
          </a:p>
        </p:txBody>
      </p:sp>
      <p:sp>
        <p:nvSpPr>
          <p:cNvPr id="341" name="Google Shape;341;p36"/>
          <p:cNvSpPr txBox="1">
            <a:spLocks noGrp="1"/>
          </p:cNvSpPr>
          <p:nvPr>
            <p:ph type="subTitle" idx="1"/>
          </p:nvPr>
        </p:nvSpPr>
        <p:spPr>
          <a:xfrm>
            <a:off x="1060485" y="1101437"/>
            <a:ext cx="7023030" cy="759114"/>
          </a:xfrm>
          <a:prstGeom prst="rect">
            <a:avLst/>
          </a:prstGeom>
        </p:spPr>
        <p:txBody>
          <a:bodyPr spcFirstLastPara="1" wrap="square" lIns="0" tIns="0" rIns="0" bIns="0" anchor="t" anchorCtr="0">
            <a:noAutofit/>
          </a:bodyPr>
          <a:lstStyle/>
          <a:p>
            <a:pPr marL="0" marR="0" lvl="0" indent="0" algn="ctr" defTabSz="914400" rtl="0" eaLnBrk="1" fontAlgn="auto" latinLnBrk="0" hangingPunct="1">
              <a:lnSpc>
                <a:spcPct val="100000"/>
              </a:lnSpc>
              <a:spcAft>
                <a:spcPts val="1200"/>
              </a:spcAft>
              <a:buClrTx/>
              <a:buSz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Disciplinary Sanctions are Provided in the District’s Policy on Sexual Harassment</a:t>
            </a:r>
          </a:p>
          <a:p>
            <a:pPr marL="0" marR="0" lvl="0" indent="0" algn="l" defTabSz="914400" rtl="0" eaLnBrk="1" fontAlgn="auto" latinLnBrk="0" hangingPunct="1">
              <a:lnSpc>
                <a:spcPct val="100000"/>
              </a:lnSpc>
              <a:spcBef>
                <a:spcPts val="600"/>
              </a:spcBef>
              <a:spcAft>
                <a:spcPts val="0"/>
              </a:spcAft>
              <a:buClrTx/>
              <a:buSzTx/>
              <a:buNone/>
              <a:tabLst/>
              <a:defRPr/>
            </a:pP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66</a:t>
            </a:r>
          </a:p>
        </p:txBody>
      </p:sp>
      <p:pic>
        <p:nvPicPr>
          <p:cNvPr id="6" name="Picture 5" descr="People working together">
            <a:extLst>
              <a:ext uri="{FF2B5EF4-FFF2-40B4-BE49-F238E27FC236}">
                <a16:creationId xmlns:a16="http://schemas.microsoft.com/office/drawing/2014/main" id="{ACB81C9F-3714-60B6-47D8-C698BD6A9942}"/>
              </a:ext>
            </a:extLst>
          </p:cNvPr>
          <p:cNvPicPr>
            <a:picLocks noChangeAspect="1"/>
          </p:cNvPicPr>
          <p:nvPr/>
        </p:nvPicPr>
        <p:blipFill>
          <a:blip r:embed="rId3"/>
          <a:stretch>
            <a:fillRect/>
          </a:stretch>
        </p:blipFill>
        <p:spPr>
          <a:xfrm>
            <a:off x="5432425" y="1999097"/>
            <a:ext cx="2911475" cy="1940983"/>
          </a:xfrm>
          <a:prstGeom prst="rect">
            <a:avLst/>
          </a:prstGeom>
        </p:spPr>
      </p:pic>
      <p:sp>
        <p:nvSpPr>
          <p:cNvPr id="10" name="TextBox 9">
            <a:extLst>
              <a:ext uri="{FF2B5EF4-FFF2-40B4-BE49-F238E27FC236}">
                <a16:creationId xmlns:a16="http://schemas.microsoft.com/office/drawing/2014/main" id="{DB24E094-F9DA-8866-8DEC-09AE42340DDF}"/>
              </a:ext>
            </a:extLst>
          </p:cNvPr>
          <p:cNvSpPr txBox="1"/>
          <p:nvPr/>
        </p:nvSpPr>
        <p:spPr>
          <a:xfrm>
            <a:off x="487746" y="1754150"/>
            <a:ext cx="4808153" cy="246221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0"/>
              </a:spcAft>
              <a:buClrTx/>
              <a:buSzTx/>
              <a:buFont typeface="Zen Kaku Gothic New"/>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Zen Kaku Gothic New"/>
                <a:cs typeface="Arial" panose="020B0604020202020204" pitchFamily="34" charset="0"/>
                <a:sym typeface="Zen Kaku Gothic New"/>
              </a:rPr>
              <a:t>Per 34 CFR §106.8(b), the District must publish and notify others of its Policy on Sexual Harassment. </a:t>
            </a:r>
          </a:p>
          <a:p>
            <a:pPr marL="285750" marR="0" lvl="0" indent="-285750" algn="l" defTabSz="914400" rtl="0" eaLnBrk="1" fontAlgn="auto" latinLnBrk="0" hangingPunct="1">
              <a:lnSpc>
                <a:spcPct val="100000"/>
              </a:lnSpc>
              <a:spcBef>
                <a:spcPts val="600"/>
              </a:spcBef>
              <a:spcAft>
                <a:spcPts val="0"/>
              </a:spcAft>
              <a:buClrTx/>
              <a:buSzTx/>
              <a:buFont typeface="Zen Kaku Gothic New"/>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Zen Kaku Gothic New"/>
                <a:cs typeface="Arial" panose="020B0604020202020204" pitchFamily="34" charset="0"/>
                <a:sym typeface="Zen Kaku Gothic New"/>
              </a:rPr>
              <a:t>In 34 C.F.R. § 106.45(b)(1)(vi), the range of possible disciplinary sanctions is provided to the parties. </a:t>
            </a:r>
          </a:p>
          <a:p>
            <a:pPr marL="285750" marR="0" lvl="0" indent="-285750" algn="l" defTabSz="914400" rtl="0" eaLnBrk="1" fontAlgn="auto" latinLnBrk="0" hangingPunct="1">
              <a:lnSpc>
                <a:spcPct val="100000"/>
              </a:lnSpc>
              <a:spcBef>
                <a:spcPts val="600"/>
              </a:spcBef>
              <a:spcAft>
                <a:spcPts val="0"/>
              </a:spcAft>
              <a:buClrTx/>
              <a:buSzTx/>
              <a:buFont typeface="Zen Kaku Gothic New"/>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Zen Kaku Gothic New"/>
                <a:cs typeface="Arial" panose="020B0604020202020204" pitchFamily="34" charset="0"/>
                <a:sym typeface="Zen Kaku Gothic New"/>
              </a:rPr>
              <a:t>Any disciplinary sanctions resulting from a determination of sexual harassment will be outlined and provided for in the District’s Policy.</a:t>
            </a:r>
          </a:p>
        </p:txBody>
      </p:sp>
    </p:spTree>
    <p:extLst>
      <p:ext uri="{BB962C8B-B14F-4D97-AF65-F5344CB8AC3E}">
        <p14:creationId xmlns:p14="http://schemas.microsoft.com/office/powerpoint/2010/main" val="38740633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487747" y="199090"/>
            <a:ext cx="8168507" cy="708959"/>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Disciplinary Sanctions</a:t>
            </a:r>
            <a:endParaRPr sz="3200" dirty="0">
              <a:latin typeface="+mj-lt"/>
            </a:endParaRPr>
          </a:p>
        </p:txBody>
      </p:sp>
      <p:sp>
        <p:nvSpPr>
          <p:cNvPr id="341" name="Google Shape;341;p36"/>
          <p:cNvSpPr txBox="1">
            <a:spLocks noGrp="1"/>
          </p:cNvSpPr>
          <p:nvPr>
            <p:ph type="subTitle" idx="1"/>
          </p:nvPr>
        </p:nvSpPr>
        <p:spPr>
          <a:xfrm>
            <a:off x="741218" y="1031587"/>
            <a:ext cx="7661564" cy="417840"/>
          </a:xfrm>
          <a:prstGeom prst="rect">
            <a:avLst/>
          </a:prstGeom>
        </p:spPr>
        <p:txBody>
          <a:bodyPr spcFirstLastPara="1" wrap="square" lIns="0" tIns="0" rIns="0" bIns="0" anchor="t" anchorCtr="0">
            <a:noAutofit/>
          </a:bodyPr>
          <a:lstStyle/>
          <a:p>
            <a:pPr marL="0" marR="0" lvl="0" indent="0" algn="ctr" defTabSz="914400" rtl="0" eaLnBrk="1" fontAlgn="auto" latinLnBrk="0" hangingPunct="1">
              <a:lnSpc>
                <a:spcPct val="100000"/>
              </a:lnSpc>
              <a:spcAft>
                <a:spcPts val="1200"/>
              </a:spcAft>
              <a:buClrTx/>
              <a:buSz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IEP.504 Considerations</a:t>
            </a:r>
          </a:p>
          <a:p>
            <a:pPr marL="0" marR="0" lvl="0" indent="0" algn="l" defTabSz="914400" rtl="0" eaLnBrk="1" fontAlgn="auto" latinLnBrk="0" hangingPunct="1">
              <a:lnSpc>
                <a:spcPct val="100000"/>
              </a:lnSpc>
              <a:spcBef>
                <a:spcPts val="600"/>
              </a:spcBef>
              <a:spcAft>
                <a:spcPts val="0"/>
              </a:spcAft>
              <a:buClrTx/>
              <a:buSzTx/>
              <a:buNone/>
              <a:tabLst/>
              <a:defRPr/>
            </a:pP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67</a:t>
            </a:r>
          </a:p>
        </p:txBody>
      </p:sp>
      <p:grpSp>
        <p:nvGrpSpPr>
          <p:cNvPr id="36" name="Google Shape;1315;p57">
            <a:extLst>
              <a:ext uri="{FF2B5EF4-FFF2-40B4-BE49-F238E27FC236}">
                <a16:creationId xmlns:a16="http://schemas.microsoft.com/office/drawing/2014/main" id="{D133B6CB-6AF6-96F8-B7EE-C2C7A6B099C7}"/>
              </a:ext>
            </a:extLst>
          </p:cNvPr>
          <p:cNvGrpSpPr/>
          <p:nvPr/>
        </p:nvGrpSpPr>
        <p:grpSpPr>
          <a:xfrm>
            <a:off x="487747" y="1604999"/>
            <a:ext cx="2775457" cy="2506914"/>
            <a:chOff x="5699070" y="1419124"/>
            <a:chExt cx="3017130" cy="2725204"/>
          </a:xfrm>
        </p:grpSpPr>
        <p:sp>
          <p:nvSpPr>
            <p:cNvPr id="37" name="Google Shape;1319;p57">
              <a:extLst>
                <a:ext uri="{FF2B5EF4-FFF2-40B4-BE49-F238E27FC236}">
                  <a16:creationId xmlns:a16="http://schemas.microsoft.com/office/drawing/2014/main" id="{9A20A2C8-4D81-B818-B3E0-483F091F00A0}"/>
                </a:ext>
              </a:extLst>
            </p:cNvPr>
            <p:cNvSpPr/>
            <p:nvPr/>
          </p:nvSpPr>
          <p:spPr>
            <a:xfrm>
              <a:off x="5699070" y="3087304"/>
              <a:ext cx="92748" cy="92750"/>
            </a:xfrm>
            <a:custGeom>
              <a:avLst/>
              <a:gdLst/>
              <a:ahLst/>
              <a:cxnLst/>
              <a:rect l="l" t="t" r="r" b="b"/>
              <a:pathLst>
                <a:path w="918" h="918" extrusionOk="0">
                  <a:moveTo>
                    <a:pt x="463" y="1"/>
                  </a:moveTo>
                  <a:cubicBezTo>
                    <a:pt x="210" y="1"/>
                    <a:pt x="1" y="210"/>
                    <a:pt x="1" y="464"/>
                  </a:cubicBezTo>
                  <a:cubicBezTo>
                    <a:pt x="1" y="708"/>
                    <a:pt x="210" y="918"/>
                    <a:pt x="463" y="918"/>
                  </a:cubicBezTo>
                  <a:cubicBezTo>
                    <a:pt x="708" y="918"/>
                    <a:pt x="918" y="708"/>
                    <a:pt x="918" y="464"/>
                  </a:cubicBezTo>
                  <a:cubicBezTo>
                    <a:pt x="918" y="210"/>
                    <a:pt x="708" y="1"/>
                    <a:pt x="4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320;p57">
              <a:extLst>
                <a:ext uri="{FF2B5EF4-FFF2-40B4-BE49-F238E27FC236}">
                  <a16:creationId xmlns:a16="http://schemas.microsoft.com/office/drawing/2014/main" id="{702DC2A5-8507-73A3-6572-63860923F857}"/>
                </a:ext>
              </a:extLst>
            </p:cNvPr>
            <p:cNvSpPr/>
            <p:nvPr/>
          </p:nvSpPr>
          <p:spPr>
            <a:xfrm>
              <a:off x="8623452" y="3087304"/>
              <a:ext cx="92748" cy="92750"/>
            </a:xfrm>
            <a:custGeom>
              <a:avLst/>
              <a:gdLst/>
              <a:ahLst/>
              <a:cxnLst/>
              <a:rect l="l" t="t" r="r" b="b"/>
              <a:pathLst>
                <a:path w="918" h="918" extrusionOk="0">
                  <a:moveTo>
                    <a:pt x="454" y="1"/>
                  </a:moveTo>
                  <a:cubicBezTo>
                    <a:pt x="201" y="1"/>
                    <a:pt x="0" y="210"/>
                    <a:pt x="0" y="464"/>
                  </a:cubicBezTo>
                  <a:cubicBezTo>
                    <a:pt x="0" y="708"/>
                    <a:pt x="201" y="918"/>
                    <a:pt x="454" y="918"/>
                  </a:cubicBezTo>
                  <a:cubicBezTo>
                    <a:pt x="708" y="918"/>
                    <a:pt x="917" y="708"/>
                    <a:pt x="917" y="464"/>
                  </a:cubicBezTo>
                  <a:cubicBezTo>
                    <a:pt x="917" y="210"/>
                    <a:pt x="708" y="1"/>
                    <a:pt x="4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1321;p57">
              <a:extLst>
                <a:ext uri="{FF2B5EF4-FFF2-40B4-BE49-F238E27FC236}">
                  <a16:creationId xmlns:a16="http://schemas.microsoft.com/office/drawing/2014/main" id="{3801C791-244D-501E-017A-739D6071B5A7}"/>
                </a:ext>
              </a:extLst>
            </p:cNvPr>
            <p:cNvGrpSpPr/>
            <p:nvPr/>
          </p:nvGrpSpPr>
          <p:grpSpPr>
            <a:xfrm>
              <a:off x="5759084" y="1419124"/>
              <a:ext cx="2896314" cy="2725204"/>
              <a:chOff x="5759084" y="1419124"/>
              <a:chExt cx="2896314" cy="2725204"/>
            </a:xfrm>
          </p:grpSpPr>
          <p:sp>
            <p:nvSpPr>
              <p:cNvPr id="40" name="Google Shape;1322;p57">
                <a:extLst>
                  <a:ext uri="{FF2B5EF4-FFF2-40B4-BE49-F238E27FC236}">
                    <a16:creationId xmlns:a16="http://schemas.microsoft.com/office/drawing/2014/main" id="{226A6F08-2704-06EC-3F96-2EE0B03DA1EA}"/>
                  </a:ext>
                </a:extLst>
              </p:cNvPr>
              <p:cNvSpPr/>
              <p:nvPr/>
            </p:nvSpPr>
            <p:spPr>
              <a:xfrm>
                <a:off x="6192213" y="1569969"/>
                <a:ext cx="2030854" cy="655616"/>
              </a:xfrm>
              <a:custGeom>
                <a:avLst/>
                <a:gdLst/>
                <a:ahLst/>
                <a:cxnLst/>
                <a:rect l="l" t="t" r="r" b="b"/>
                <a:pathLst>
                  <a:path w="20101" h="6489" extrusionOk="0">
                    <a:moveTo>
                      <a:pt x="9020" y="0"/>
                    </a:moveTo>
                    <a:cubicBezTo>
                      <a:pt x="9020" y="0"/>
                      <a:pt x="8741" y="1668"/>
                      <a:pt x="8261" y="2524"/>
                    </a:cubicBezTo>
                    <a:cubicBezTo>
                      <a:pt x="7869" y="3203"/>
                      <a:pt x="5603" y="3270"/>
                      <a:pt x="4719" y="3270"/>
                    </a:cubicBezTo>
                    <a:cubicBezTo>
                      <a:pt x="4500" y="3270"/>
                      <a:pt x="4366" y="3266"/>
                      <a:pt x="4366" y="3266"/>
                    </a:cubicBezTo>
                    <a:lnTo>
                      <a:pt x="2707" y="4358"/>
                    </a:lnTo>
                    <a:lnTo>
                      <a:pt x="1" y="4358"/>
                    </a:lnTo>
                    <a:lnTo>
                      <a:pt x="1" y="5161"/>
                    </a:lnTo>
                    <a:lnTo>
                      <a:pt x="4855" y="5161"/>
                    </a:lnTo>
                    <a:cubicBezTo>
                      <a:pt x="7553" y="5161"/>
                      <a:pt x="8453" y="6488"/>
                      <a:pt x="8453" y="6488"/>
                    </a:cubicBezTo>
                    <a:lnTo>
                      <a:pt x="11640" y="6488"/>
                    </a:lnTo>
                    <a:cubicBezTo>
                      <a:pt x="11640" y="6488"/>
                      <a:pt x="12548" y="5161"/>
                      <a:pt x="15246" y="5161"/>
                    </a:cubicBezTo>
                    <a:lnTo>
                      <a:pt x="20101" y="5161"/>
                    </a:lnTo>
                    <a:lnTo>
                      <a:pt x="20101" y="4358"/>
                    </a:lnTo>
                    <a:lnTo>
                      <a:pt x="17420" y="4358"/>
                    </a:lnTo>
                    <a:lnTo>
                      <a:pt x="15761" y="3266"/>
                    </a:lnTo>
                    <a:cubicBezTo>
                      <a:pt x="15761" y="3266"/>
                      <a:pt x="15626" y="3270"/>
                      <a:pt x="15407" y="3270"/>
                    </a:cubicBezTo>
                    <a:cubicBezTo>
                      <a:pt x="14519" y="3270"/>
                      <a:pt x="12243" y="3203"/>
                      <a:pt x="11858" y="2524"/>
                    </a:cubicBezTo>
                    <a:cubicBezTo>
                      <a:pt x="11369" y="1659"/>
                      <a:pt x="11098" y="0"/>
                      <a:pt x="110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23;p57">
                <a:extLst>
                  <a:ext uri="{FF2B5EF4-FFF2-40B4-BE49-F238E27FC236}">
                    <a16:creationId xmlns:a16="http://schemas.microsoft.com/office/drawing/2014/main" id="{7FB0BC4F-2AC1-BC0E-AA12-7C63E3D69763}"/>
                  </a:ext>
                </a:extLst>
              </p:cNvPr>
              <p:cNvSpPr/>
              <p:nvPr/>
            </p:nvSpPr>
            <p:spPr>
              <a:xfrm>
                <a:off x="7207597" y="1569969"/>
                <a:ext cx="1015478" cy="655616"/>
              </a:xfrm>
              <a:custGeom>
                <a:avLst/>
                <a:gdLst/>
                <a:ahLst/>
                <a:cxnLst/>
                <a:rect l="l" t="t" r="r" b="b"/>
                <a:pathLst>
                  <a:path w="10051" h="6489" extrusionOk="0">
                    <a:moveTo>
                      <a:pt x="1" y="0"/>
                    </a:moveTo>
                    <a:lnTo>
                      <a:pt x="1" y="6488"/>
                    </a:lnTo>
                    <a:lnTo>
                      <a:pt x="1590" y="6488"/>
                    </a:lnTo>
                    <a:cubicBezTo>
                      <a:pt x="1590" y="6488"/>
                      <a:pt x="2498" y="5161"/>
                      <a:pt x="5196" y="5161"/>
                    </a:cubicBezTo>
                    <a:lnTo>
                      <a:pt x="10051" y="5161"/>
                    </a:lnTo>
                    <a:lnTo>
                      <a:pt x="10051" y="4358"/>
                    </a:lnTo>
                    <a:lnTo>
                      <a:pt x="7361" y="4358"/>
                    </a:lnTo>
                    <a:lnTo>
                      <a:pt x="5702" y="3266"/>
                    </a:lnTo>
                    <a:cubicBezTo>
                      <a:pt x="5702" y="3266"/>
                      <a:pt x="5568" y="3270"/>
                      <a:pt x="5348" y="3270"/>
                    </a:cubicBezTo>
                    <a:cubicBezTo>
                      <a:pt x="4460" y="3270"/>
                      <a:pt x="2184" y="3203"/>
                      <a:pt x="1799" y="2524"/>
                    </a:cubicBezTo>
                    <a:cubicBezTo>
                      <a:pt x="1310" y="1659"/>
                      <a:pt x="1040" y="0"/>
                      <a:pt x="10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24;p57">
                <a:extLst>
                  <a:ext uri="{FF2B5EF4-FFF2-40B4-BE49-F238E27FC236}">
                    <a16:creationId xmlns:a16="http://schemas.microsoft.com/office/drawing/2014/main" id="{95F440C1-2C80-B1F6-351C-189D6EB0A901}"/>
                  </a:ext>
                </a:extLst>
              </p:cNvPr>
              <p:cNvSpPr/>
              <p:nvPr/>
            </p:nvSpPr>
            <p:spPr>
              <a:xfrm>
                <a:off x="6983505" y="2225480"/>
                <a:ext cx="448281" cy="1700924"/>
              </a:xfrm>
              <a:custGeom>
                <a:avLst/>
                <a:gdLst/>
                <a:ahLst/>
                <a:cxnLst/>
                <a:rect l="l" t="t" r="r" b="b"/>
                <a:pathLst>
                  <a:path w="4437" h="16835" extrusionOk="0">
                    <a:moveTo>
                      <a:pt x="1249" y="0"/>
                    </a:moveTo>
                    <a:cubicBezTo>
                      <a:pt x="1249" y="0"/>
                      <a:pt x="1389" y="10321"/>
                      <a:pt x="1" y="16835"/>
                    </a:cubicBezTo>
                    <a:lnTo>
                      <a:pt x="4436" y="16835"/>
                    </a:lnTo>
                    <a:cubicBezTo>
                      <a:pt x="3048" y="10321"/>
                      <a:pt x="3188" y="0"/>
                      <a:pt x="3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325;p57">
                <a:extLst>
                  <a:ext uri="{FF2B5EF4-FFF2-40B4-BE49-F238E27FC236}">
                    <a16:creationId xmlns:a16="http://schemas.microsoft.com/office/drawing/2014/main" id="{C253B5A5-215E-F633-CA15-5E1A33FF0D81}"/>
                  </a:ext>
                </a:extLst>
              </p:cNvPr>
              <p:cNvSpPr/>
              <p:nvPr/>
            </p:nvSpPr>
            <p:spPr>
              <a:xfrm>
                <a:off x="7158192" y="2225480"/>
                <a:ext cx="273596" cy="1700924"/>
              </a:xfrm>
              <a:custGeom>
                <a:avLst/>
                <a:gdLst/>
                <a:ahLst/>
                <a:cxnLst/>
                <a:rect l="l" t="t" r="r" b="b"/>
                <a:pathLst>
                  <a:path w="2708" h="16835" extrusionOk="0">
                    <a:moveTo>
                      <a:pt x="760" y="0"/>
                    </a:moveTo>
                    <a:cubicBezTo>
                      <a:pt x="760" y="0"/>
                      <a:pt x="839" y="10321"/>
                      <a:pt x="1" y="16835"/>
                    </a:cubicBezTo>
                    <a:lnTo>
                      <a:pt x="2707" y="16835"/>
                    </a:lnTo>
                    <a:cubicBezTo>
                      <a:pt x="1319" y="10321"/>
                      <a:pt x="1459" y="0"/>
                      <a:pt x="14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326;p57">
                <a:extLst>
                  <a:ext uri="{FF2B5EF4-FFF2-40B4-BE49-F238E27FC236}">
                    <a16:creationId xmlns:a16="http://schemas.microsoft.com/office/drawing/2014/main" id="{8E5316EE-740D-0441-4E7F-8B9E14C0F698}"/>
                  </a:ext>
                </a:extLst>
              </p:cNvPr>
              <p:cNvSpPr/>
              <p:nvPr/>
            </p:nvSpPr>
            <p:spPr>
              <a:xfrm>
                <a:off x="6670403" y="3926295"/>
                <a:ext cx="1072763" cy="218034"/>
              </a:xfrm>
              <a:custGeom>
                <a:avLst/>
                <a:gdLst/>
                <a:ahLst/>
                <a:cxnLst/>
                <a:rect l="l" t="t" r="r" b="b"/>
                <a:pathLst>
                  <a:path w="10618" h="2158" extrusionOk="0">
                    <a:moveTo>
                      <a:pt x="3091" y="1"/>
                    </a:moveTo>
                    <a:cubicBezTo>
                      <a:pt x="314" y="1"/>
                      <a:pt x="0" y="2157"/>
                      <a:pt x="0" y="2157"/>
                    </a:cubicBezTo>
                    <a:lnTo>
                      <a:pt x="10618" y="2157"/>
                    </a:lnTo>
                    <a:cubicBezTo>
                      <a:pt x="10618" y="2157"/>
                      <a:pt x="10303" y="1"/>
                      <a:pt x="75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27;p57">
                <a:extLst>
                  <a:ext uri="{FF2B5EF4-FFF2-40B4-BE49-F238E27FC236}">
                    <a16:creationId xmlns:a16="http://schemas.microsoft.com/office/drawing/2014/main" id="{31EB7929-469D-7CD6-1523-27DF77D23367}"/>
                  </a:ext>
                </a:extLst>
              </p:cNvPr>
              <p:cNvSpPr/>
              <p:nvPr/>
            </p:nvSpPr>
            <p:spPr>
              <a:xfrm>
                <a:off x="7077062" y="1419124"/>
                <a:ext cx="261169" cy="242484"/>
              </a:xfrm>
              <a:custGeom>
                <a:avLst/>
                <a:gdLst/>
                <a:ahLst/>
                <a:cxnLst/>
                <a:rect l="l" t="t" r="r" b="b"/>
                <a:pathLst>
                  <a:path w="2585" h="2400" extrusionOk="0">
                    <a:moveTo>
                      <a:pt x="1305" y="0"/>
                    </a:moveTo>
                    <a:cubicBezTo>
                      <a:pt x="1238" y="0"/>
                      <a:pt x="1169" y="6"/>
                      <a:pt x="1101" y="18"/>
                    </a:cubicBezTo>
                    <a:cubicBezTo>
                      <a:pt x="446" y="123"/>
                      <a:pt x="0" y="734"/>
                      <a:pt x="114" y="1389"/>
                    </a:cubicBezTo>
                    <a:cubicBezTo>
                      <a:pt x="208" y="1979"/>
                      <a:pt x="715" y="2399"/>
                      <a:pt x="1293" y="2399"/>
                    </a:cubicBezTo>
                    <a:cubicBezTo>
                      <a:pt x="1357" y="2399"/>
                      <a:pt x="1420" y="2394"/>
                      <a:pt x="1485" y="2384"/>
                    </a:cubicBezTo>
                    <a:cubicBezTo>
                      <a:pt x="2140" y="2279"/>
                      <a:pt x="2585" y="1659"/>
                      <a:pt x="2480" y="1005"/>
                    </a:cubicBezTo>
                    <a:cubicBezTo>
                      <a:pt x="2386" y="418"/>
                      <a:pt x="1880" y="0"/>
                      <a:pt x="13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28;p57">
                <a:extLst>
                  <a:ext uri="{FF2B5EF4-FFF2-40B4-BE49-F238E27FC236}">
                    <a16:creationId xmlns:a16="http://schemas.microsoft.com/office/drawing/2014/main" id="{000D67AE-912C-53BE-ADE9-6D4C654E8E03}"/>
                  </a:ext>
                </a:extLst>
              </p:cNvPr>
              <p:cNvSpPr/>
              <p:nvPr/>
            </p:nvSpPr>
            <p:spPr>
              <a:xfrm>
                <a:off x="7010885" y="1824373"/>
                <a:ext cx="394431" cy="353218"/>
              </a:xfrm>
              <a:custGeom>
                <a:avLst/>
                <a:gdLst/>
                <a:ahLst/>
                <a:cxnLst/>
                <a:rect l="l" t="t" r="r" b="b"/>
                <a:pathLst>
                  <a:path w="3904" h="3496" extrusionOk="0">
                    <a:moveTo>
                      <a:pt x="1948" y="1"/>
                    </a:moveTo>
                    <a:cubicBezTo>
                      <a:pt x="1780" y="1"/>
                      <a:pt x="1610" y="25"/>
                      <a:pt x="1441" y="76"/>
                    </a:cubicBezTo>
                    <a:cubicBezTo>
                      <a:pt x="524" y="355"/>
                      <a:pt x="1" y="1333"/>
                      <a:pt x="280" y="2259"/>
                    </a:cubicBezTo>
                    <a:cubicBezTo>
                      <a:pt x="508" y="3008"/>
                      <a:pt x="1204" y="3495"/>
                      <a:pt x="1951" y="3495"/>
                    </a:cubicBezTo>
                    <a:cubicBezTo>
                      <a:pt x="2118" y="3495"/>
                      <a:pt x="2287" y="3471"/>
                      <a:pt x="2454" y="3420"/>
                    </a:cubicBezTo>
                    <a:cubicBezTo>
                      <a:pt x="3380" y="3141"/>
                      <a:pt x="3904" y="2163"/>
                      <a:pt x="3624" y="1246"/>
                    </a:cubicBezTo>
                    <a:cubicBezTo>
                      <a:pt x="3396" y="489"/>
                      <a:pt x="2700" y="1"/>
                      <a:pt x="19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 name="Google Shape;1329;p57">
                <a:extLst>
                  <a:ext uri="{FF2B5EF4-FFF2-40B4-BE49-F238E27FC236}">
                    <a16:creationId xmlns:a16="http://schemas.microsoft.com/office/drawing/2014/main" id="{0AB559B7-3815-EE38-E65E-2353D38ABFE2}"/>
                  </a:ext>
                </a:extLst>
              </p:cNvPr>
              <p:cNvSpPr/>
              <p:nvPr/>
            </p:nvSpPr>
            <p:spPr>
              <a:xfrm>
                <a:off x="7136167" y="1929045"/>
                <a:ext cx="142961" cy="143874"/>
              </a:xfrm>
              <a:custGeom>
                <a:avLst/>
                <a:gdLst/>
                <a:ahLst/>
                <a:cxnLst/>
                <a:rect l="l" t="t" r="r" b="b"/>
                <a:pathLst>
                  <a:path w="1415" h="1424" extrusionOk="0">
                    <a:moveTo>
                      <a:pt x="693" y="0"/>
                    </a:moveTo>
                    <a:cubicBezTo>
                      <a:pt x="307" y="0"/>
                      <a:pt x="0" y="328"/>
                      <a:pt x="0" y="716"/>
                    </a:cubicBezTo>
                    <a:cubicBezTo>
                      <a:pt x="0" y="1109"/>
                      <a:pt x="315" y="1423"/>
                      <a:pt x="708" y="1423"/>
                    </a:cubicBezTo>
                    <a:cubicBezTo>
                      <a:pt x="1101" y="1423"/>
                      <a:pt x="1415" y="1109"/>
                      <a:pt x="1415" y="716"/>
                    </a:cubicBezTo>
                    <a:cubicBezTo>
                      <a:pt x="1415" y="323"/>
                      <a:pt x="1101" y="0"/>
                      <a:pt x="708" y="0"/>
                    </a:cubicBezTo>
                    <a:cubicBezTo>
                      <a:pt x="703" y="0"/>
                      <a:pt x="698" y="0"/>
                      <a:pt x="6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30;p57">
                <a:extLst>
                  <a:ext uri="{FF2B5EF4-FFF2-40B4-BE49-F238E27FC236}">
                    <a16:creationId xmlns:a16="http://schemas.microsoft.com/office/drawing/2014/main" id="{4E454F34-827F-4102-4CAE-077F9977D3AE}"/>
                  </a:ext>
                </a:extLst>
              </p:cNvPr>
              <p:cNvSpPr/>
              <p:nvPr/>
            </p:nvSpPr>
            <p:spPr>
              <a:xfrm>
                <a:off x="5759993" y="2049882"/>
                <a:ext cx="808159" cy="1116942"/>
              </a:xfrm>
              <a:custGeom>
                <a:avLst/>
                <a:gdLst/>
                <a:ahLst/>
                <a:cxnLst/>
                <a:rect l="l" t="t" r="r" b="b"/>
                <a:pathLst>
                  <a:path w="7999" h="11055" fill="none" extrusionOk="0">
                    <a:moveTo>
                      <a:pt x="7998" y="11055"/>
                    </a:moveTo>
                    <a:lnTo>
                      <a:pt x="4008" y="0"/>
                    </a:lnTo>
                    <a:lnTo>
                      <a:pt x="0" y="11055"/>
                    </a:lnTo>
                  </a:path>
                </a:pathLst>
              </a:custGeom>
              <a:noFill/>
              <a:ln w="5450" cap="flat" cmpd="sng">
                <a:solidFill>
                  <a:schemeClr val="dk1"/>
                </a:solidFill>
                <a:prstDash val="solid"/>
                <a:miter lim="873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31;p57">
                <a:extLst>
                  <a:ext uri="{FF2B5EF4-FFF2-40B4-BE49-F238E27FC236}">
                    <a16:creationId xmlns:a16="http://schemas.microsoft.com/office/drawing/2014/main" id="{8BF43147-4093-B4AF-E455-6A39ECD16D7C}"/>
                  </a:ext>
                </a:extLst>
              </p:cNvPr>
              <p:cNvSpPr/>
              <p:nvPr/>
            </p:nvSpPr>
            <p:spPr>
              <a:xfrm>
                <a:off x="6043189" y="1928136"/>
                <a:ext cx="242680" cy="242686"/>
              </a:xfrm>
              <a:custGeom>
                <a:avLst/>
                <a:gdLst/>
                <a:ahLst/>
                <a:cxnLst/>
                <a:rect l="l" t="t" r="r" b="b"/>
                <a:pathLst>
                  <a:path w="2402" h="2402" extrusionOk="0">
                    <a:moveTo>
                      <a:pt x="1205" y="1"/>
                    </a:moveTo>
                    <a:cubicBezTo>
                      <a:pt x="541" y="1"/>
                      <a:pt x="0" y="542"/>
                      <a:pt x="0" y="1205"/>
                    </a:cubicBezTo>
                    <a:cubicBezTo>
                      <a:pt x="0" y="1869"/>
                      <a:pt x="541" y="2402"/>
                      <a:pt x="1205" y="2402"/>
                    </a:cubicBezTo>
                    <a:cubicBezTo>
                      <a:pt x="1860" y="2402"/>
                      <a:pt x="2401" y="1869"/>
                      <a:pt x="2401" y="1205"/>
                    </a:cubicBezTo>
                    <a:cubicBezTo>
                      <a:pt x="2401" y="542"/>
                      <a:pt x="1860" y="1"/>
                      <a:pt x="12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32;p57">
                <a:extLst>
                  <a:ext uri="{FF2B5EF4-FFF2-40B4-BE49-F238E27FC236}">
                    <a16:creationId xmlns:a16="http://schemas.microsoft.com/office/drawing/2014/main" id="{92E61DAF-2992-EED8-653D-12820A67F24B}"/>
                  </a:ext>
                </a:extLst>
              </p:cNvPr>
              <p:cNvSpPr/>
              <p:nvPr/>
            </p:nvSpPr>
            <p:spPr>
              <a:xfrm>
                <a:off x="6114620" y="2000477"/>
                <a:ext cx="99719" cy="98913"/>
              </a:xfrm>
              <a:custGeom>
                <a:avLst/>
                <a:gdLst/>
                <a:ahLst/>
                <a:cxnLst/>
                <a:rect l="l" t="t" r="r" b="b"/>
                <a:pathLst>
                  <a:path w="987" h="979" extrusionOk="0">
                    <a:moveTo>
                      <a:pt x="498" y="0"/>
                    </a:moveTo>
                    <a:cubicBezTo>
                      <a:pt x="219" y="0"/>
                      <a:pt x="0" y="219"/>
                      <a:pt x="0" y="489"/>
                    </a:cubicBezTo>
                    <a:cubicBezTo>
                      <a:pt x="0" y="760"/>
                      <a:pt x="219" y="978"/>
                      <a:pt x="498" y="978"/>
                    </a:cubicBezTo>
                    <a:cubicBezTo>
                      <a:pt x="769" y="978"/>
                      <a:pt x="987" y="760"/>
                      <a:pt x="987" y="489"/>
                    </a:cubicBezTo>
                    <a:cubicBezTo>
                      <a:pt x="987" y="228"/>
                      <a:pt x="760" y="9"/>
                      <a:pt x="4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33;p57">
                <a:extLst>
                  <a:ext uri="{FF2B5EF4-FFF2-40B4-BE49-F238E27FC236}">
                    <a16:creationId xmlns:a16="http://schemas.microsoft.com/office/drawing/2014/main" id="{56F7B77E-9445-2C71-FB6F-8AB8B07A4AA0}"/>
                  </a:ext>
                </a:extLst>
              </p:cNvPr>
              <p:cNvSpPr/>
              <p:nvPr/>
            </p:nvSpPr>
            <p:spPr>
              <a:xfrm>
                <a:off x="5759084" y="3074978"/>
                <a:ext cx="809068" cy="414749"/>
              </a:xfrm>
              <a:custGeom>
                <a:avLst/>
                <a:gdLst/>
                <a:ahLst/>
                <a:cxnLst/>
                <a:rect l="l" t="t" r="r" b="b"/>
                <a:pathLst>
                  <a:path w="8008" h="4105" extrusionOk="0">
                    <a:moveTo>
                      <a:pt x="4000" y="1"/>
                    </a:moveTo>
                    <a:cubicBezTo>
                      <a:pt x="1790" y="1"/>
                      <a:pt x="0" y="332"/>
                      <a:pt x="0" y="743"/>
                    </a:cubicBezTo>
                    <a:cubicBezTo>
                      <a:pt x="0" y="1153"/>
                      <a:pt x="9" y="4104"/>
                      <a:pt x="4000" y="4104"/>
                    </a:cubicBezTo>
                    <a:cubicBezTo>
                      <a:pt x="7999" y="4104"/>
                      <a:pt x="8007" y="1162"/>
                      <a:pt x="8007" y="743"/>
                    </a:cubicBezTo>
                    <a:cubicBezTo>
                      <a:pt x="8007" y="341"/>
                      <a:pt x="6217" y="1"/>
                      <a:pt x="40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34;p57">
                <a:extLst>
                  <a:ext uri="{FF2B5EF4-FFF2-40B4-BE49-F238E27FC236}">
                    <a16:creationId xmlns:a16="http://schemas.microsoft.com/office/drawing/2014/main" id="{EDC9DE4B-6C8E-5BBB-184E-C61F9BCBDF5F}"/>
                  </a:ext>
                </a:extLst>
              </p:cNvPr>
              <p:cNvSpPr/>
              <p:nvPr/>
            </p:nvSpPr>
            <p:spPr>
              <a:xfrm>
                <a:off x="5805862" y="3092659"/>
                <a:ext cx="714603" cy="114776"/>
              </a:xfrm>
              <a:custGeom>
                <a:avLst/>
                <a:gdLst/>
                <a:ahLst/>
                <a:cxnLst/>
                <a:rect l="l" t="t" r="r" b="b"/>
                <a:pathLst>
                  <a:path w="7073" h="1136" extrusionOk="0">
                    <a:moveTo>
                      <a:pt x="3537" y="0"/>
                    </a:moveTo>
                    <a:cubicBezTo>
                      <a:pt x="1589" y="0"/>
                      <a:pt x="0" y="253"/>
                      <a:pt x="0" y="568"/>
                    </a:cubicBezTo>
                    <a:cubicBezTo>
                      <a:pt x="0" y="891"/>
                      <a:pt x="1589" y="1135"/>
                      <a:pt x="3537" y="1135"/>
                    </a:cubicBezTo>
                    <a:cubicBezTo>
                      <a:pt x="5492" y="1135"/>
                      <a:pt x="7073" y="891"/>
                      <a:pt x="7073" y="568"/>
                    </a:cubicBezTo>
                    <a:cubicBezTo>
                      <a:pt x="7073" y="253"/>
                      <a:pt x="5492" y="0"/>
                      <a:pt x="3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35;p57">
                <a:extLst>
                  <a:ext uri="{FF2B5EF4-FFF2-40B4-BE49-F238E27FC236}">
                    <a16:creationId xmlns:a16="http://schemas.microsoft.com/office/drawing/2014/main" id="{DA498FCB-6C6E-4A2C-C912-549C48561096}"/>
                  </a:ext>
                </a:extLst>
              </p:cNvPr>
              <p:cNvSpPr/>
              <p:nvPr/>
            </p:nvSpPr>
            <p:spPr>
              <a:xfrm>
                <a:off x="7846329" y="2049882"/>
                <a:ext cx="809068" cy="1116942"/>
              </a:xfrm>
              <a:custGeom>
                <a:avLst/>
                <a:gdLst/>
                <a:ahLst/>
                <a:cxnLst/>
                <a:rect l="l" t="t" r="r" b="b"/>
                <a:pathLst>
                  <a:path w="8008" h="11055" fill="none" extrusionOk="0">
                    <a:moveTo>
                      <a:pt x="8007" y="11055"/>
                    </a:moveTo>
                    <a:lnTo>
                      <a:pt x="3999" y="0"/>
                    </a:lnTo>
                    <a:lnTo>
                      <a:pt x="0" y="11055"/>
                    </a:lnTo>
                  </a:path>
                </a:pathLst>
              </a:custGeom>
              <a:noFill/>
              <a:ln w="5450" cap="flat" cmpd="sng">
                <a:solidFill>
                  <a:schemeClr val="dk1"/>
                </a:solidFill>
                <a:prstDash val="solid"/>
                <a:miter lim="873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36;p57">
                <a:extLst>
                  <a:ext uri="{FF2B5EF4-FFF2-40B4-BE49-F238E27FC236}">
                    <a16:creationId xmlns:a16="http://schemas.microsoft.com/office/drawing/2014/main" id="{C29B2C07-A3BD-595A-1E74-7E62EA25A8E2}"/>
                  </a:ext>
                </a:extLst>
              </p:cNvPr>
              <p:cNvSpPr/>
              <p:nvPr/>
            </p:nvSpPr>
            <p:spPr>
              <a:xfrm>
                <a:off x="8129525" y="1928136"/>
                <a:ext cx="242680" cy="242686"/>
              </a:xfrm>
              <a:custGeom>
                <a:avLst/>
                <a:gdLst/>
                <a:ahLst/>
                <a:cxnLst/>
                <a:rect l="l" t="t" r="r" b="b"/>
                <a:pathLst>
                  <a:path w="2402" h="2402" extrusionOk="0">
                    <a:moveTo>
                      <a:pt x="1196" y="1"/>
                    </a:moveTo>
                    <a:cubicBezTo>
                      <a:pt x="541" y="1"/>
                      <a:pt x="0" y="542"/>
                      <a:pt x="0" y="1205"/>
                    </a:cubicBezTo>
                    <a:cubicBezTo>
                      <a:pt x="0" y="1869"/>
                      <a:pt x="541" y="2402"/>
                      <a:pt x="1196" y="2402"/>
                    </a:cubicBezTo>
                    <a:cubicBezTo>
                      <a:pt x="1860" y="2402"/>
                      <a:pt x="2401" y="1869"/>
                      <a:pt x="2401" y="1205"/>
                    </a:cubicBezTo>
                    <a:cubicBezTo>
                      <a:pt x="2401" y="542"/>
                      <a:pt x="1860" y="1"/>
                      <a:pt x="11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37;p57">
                <a:extLst>
                  <a:ext uri="{FF2B5EF4-FFF2-40B4-BE49-F238E27FC236}">
                    <a16:creationId xmlns:a16="http://schemas.microsoft.com/office/drawing/2014/main" id="{77ABD0BD-7E63-9ED5-C454-C4DCF97B5EE0}"/>
                  </a:ext>
                </a:extLst>
              </p:cNvPr>
              <p:cNvSpPr/>
              <p:nvPr/>
            </p:nvSpPr>
            <p:spPr>
              <a:xfrm>
                <a:off x="8200956" y="2000477"/>
                <a:ext cx="99820" cy="98913"/>
              </a:xfrm>
              <a:custGeom>
                <a:avLst/>
                <a:gdLst/>
                <a:ahLst/>
                <a:cxnLst/>
                <a:rect l="l" t="t" r="r" b="b"/>
                <a:pathLst>
                  <a:path w="988" h="979" extrusionOk="0">
                    <a:moveTo>
                      <a:pt x="489" y="0"/>
                    </a:moveTo>
                    <a:cubicBezTo>
                      <a:pt x="219" y="0"/>
                      <a:pt x="0" y="219"/>
                      <a:pt x="0" y="489"/>
                    </a:cubicBezTo>
                    <a:cubicBezTo>
                      <a:pt x="0" y="760"/>
                      <a:pt x="219" y="978"/>
                      <a:pt x="489" y="978"/>
                    </a:cubicBezTo>
                    <a:cubicBezTo>
                      <a:pt x="769" y="978"/>
                      <a:pt x="987" y="760"/>
                      <a:pt x="987" y="489"/>
                    </a:cubicBezTo>
                    <a:cubicBezTo>
                      <a:pt x="987" y="228"/>
                      <a:pt x="769" y="0"/>
                      <a:pt x="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38;p57">
                <a:extLst>
                  <a:ext uri="{FF2B5EF4-FFF2-40B4-BE49-F238E27FC236}">
                    <a16:creationId xmlns:a16="http://schemas.microsoft.com/office/drawing/2014/main" id="{D37C576B-4346-0290-2EA5-22F08E31CE76}"/>
                  </a:ext>
                </a:extLst>
              </p:cNvPr>
              <p:cNvSpPr/>
              <p:nvPr/>
            </p:nvSpPr>
            <p:spPr>
              <a:xfrm>
                <a:off x="7846329" y="3074978"/>
                <a:ext cx="809068" cy="414749"/>
              </a:xfrm>
              <a:custGeom>
                <a:avLst/>
                <a:gdLst/>
                <a:ahLst/>
                <a:cxnLst/>
                <a:rect l="l" t="t" r="r" b="b"/>
                <a:pathLst>
                  <a:path w="8008" h="4105" extrusionOk="0">
                    <a:moveTo>
                      <a:pt x="3999" y="1"/>
                    </a:moveTo>
                    <a:cubicBezTo>
                      <a:pt x="1790" y="1"/>
                      <a:pt x="0" y="332"/>
                      <a:pt x="0" y="743"/>
                    </a:cubicBezTo>
                    <a:cubicBezTo>
                      <a:pt x="0" y="1153"/>
                      <a:pt x="9" y="4104"/>
                      <a:pt x="3999" y="4104"/>
                    </a:cubicBezTo>
                    <a:cubicBezTo>
                      <a:pt x="7998" y="4104"/>
                      <a:pt x="8007" y="1162"/>
                      <a:pt x="8007" y="743"/>
                    </a:cubicBezTo>
                    <a:cubicBezTo>
                      <a:pt x="8007" y="341"/>
                      <a:pt x="6217" y="1"/>
                      <a:pt x="39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39;p57">
                <a:extLst>
                  <a:ext uri="{FF2B5EF4-FFF2-40B4-BE49-F238E27FC236}">
                    <a16:creationId xmlns:a16="http://schemas.microsoft.com/office/drawing/2014/main" id="{7403AC27-2922-946D-C8FD-416BD66713CE}"/>
                  </a:ext>
                </a:extLst>
              </p:cNvPr>
              <p:cNvSpPr/>
              <p:nvPr/>
            </p:nvSpPr>
            <p:spPr>
              <a:xfrm>
                <a:off x="6546840" y="3087304"/>
                <a:ext cx="92748" cy="92750"/>
              </a:xfrm>
              <a:custGeom>
                <a:avLst/>
                <a:gdLst/>
                <a:ahLst/>
                <a:cxnLst/>
                <a:rect l="l" t="t" r="r" b="b"/>
                <a:pathLst>
                  <a:path w="918" h="918" extrusionOk="0">
                    <a:moveTo>
                      <a:pt x="464" y="1"/>
                    </a:moveTo>
                    <a:cubicBezTo>
                      <a:pt x="210" y="1"/>
                      <a:pt x="1" y="210"/>
                      <a:pt x="1" y="464"/>
                    </a:cubicBezTo>
                    <a:cubicBezTo>
                      <a:pt x="1" y="708"/>
                      <a:pt x="210" y="918"/>
                      <a:pt x="464" y="918"/>
                    </a:cubicBezTo>
                    <a:cubicBezTo>
                      <a:pt x="717" y="918"/>
                      <a:pt x="918" y="708"/>
                      <a:pt x="918" y="464"/>
                    </a:cubicBezTo>
                    <a:cubicBezTo>
                      <a:pt x="918" y="210"/>
                      <a:pt x="717" y="1"/>
                      <a:pt x="4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340;p57">
                <a:extLst>
                  <a:ext uri="{FF2B5EF4-FFF2-40B4-BE49-F238E27FC236}">
                    <a16:creationId xmlns:a16="http://schemas.microsoft.com/office/drawing/2014/main" id="{BC72D7F2-1F1B-014E-0520-63BD6F57AC1E}"/>
                  </a:ext>
                </a:extLst>
              </p:cNvPr>
              <p:cNvSpPr/>
              <p:nvPr/>
            </p:nvSpPr>
            <p:spPr>
              <a:xfrm>
                <a:off x="7780152" y="3087304"/>
                <a:ext cx="92748" cy="92750"/>
              </a:xfrm>
              <a:custGeom>
                <a:avLst/>
                <a:gdLst/>
                <a:ahLst/>
                <a:cxnLst/>
                <a:rect l="l" t="t" r="r" b="b"/>
                <a:pathLst>
                  <a:path w="918" h="918" extrusionOk="0">
                    <a:moveTo>
                      <a:pt x="454" y="1"/>
                    </a:moveTo>
                    <a:cubicBezTo>
                      <a:pt x="201" y="1"/>
                      <a:pt x="0" y="210"/>
                      <a:pt x="0" y="464"/>
                    </a:cubicBezTo>
                    <a:cubicBezTo>
                      <a:pt x="0" y="708"/>
                      <a:pt x="201" y="918"/>
                      <a:pt x="454" y="918"/>
                    </a:cubicBezTo>
                    <a:cubicBezTo>
                      <a:pt x="708" y="918"/>
                      <a:pt x="917" y="708"/>
                      <a:pt x="917" y="464"/>
                    </a:cubicBezTo>
                    <a:cubicBezTo>
                      <a:pt x="917" y="210"/>
                      <a:pt x="708" y="1"/>
                      <a:pt x="4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341;p57">
                <a:extLst>
                  <a:ext uri="{FF2B5EF4-FFF2-40B4-BE49-F238E27FC236}">
                    <a16:creationId xmlns:a16="http://schemas.microsoft.com/office/drawing/2014/main" id="{FC1B555B-3493-2124-4A03-7DED314A9603}"/>
                  </a:ext>
                </a:extLst>
              </p:cNvPr>
              <p:cNvSpPr/>
              <p:nvPr/>
            </p:nvSpPr>
            <p:spPr>
              <a:xfrm>
                <a:off x="7890875" y="3092659"/>
                <a:ext cx="714603" cy="114776"/>
              </a:xfrm>
              <a:custGeom>
                <a:avLst/>
                <a:gdLst/>
                <a:ahLst/>
                <a:cxnLst/>
                <a:rect l="l" t="t" r="r" b="b"/>
                <a:pathLst>
                  <a:path w="7073" h="1136" extrusionOk="0">
                    <a:moveTo>
                      <a:pt x="3537" y="0"/>
                    </a:moveTo>
                    <a:cubicBezTo>
                      <a:pt x="1589" y="0"/>
                      <a:pt x="0" y="253"/>
                      <a:pt x="0" y="568"/>
                    </a:cubicBezTo>
                    <a:cubicBezTo>
                      <a:pt x="0" y="891"/>
                      <a:pt x="1589" y="1135"/>
                      <a:pt x="3537" y="1135"/>
                    </a:cubicBezTo>
                    <a:cubicBezTo>
                      <a:pt x="5492" y="1135"/>
                      <a:pt x="7073" y="891"/>
                      <a:pt x="7073" y="568"/>
                    </a:cubicBezTo>
                    <a:cubicBezTo>
                      <a:pt x="7073" y="253"/>
                      <a:pt x="5492" y="0"/>
                      <a:pt x="3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1" name="TextBox 60">
            <a:extLst>
              <a:ext uri="{FF2B5EF4-FFF2-40B4-BE49-F238E27FC236}">
                <a16:creationId xmlns:a16="http://schemas.microsoft.com/office/drawing/2014/main" id="{A81D8B0D-7B6D-BE6D-406E-BD566CCCCCD2}"/>
              </a:ext>
            </a:extLst>
          </p:cNvPr>
          <p:cNvSpPr txBox="1"/>
          <p:nvPr/>
        </p:nvSpPr>
        <p:spPr>
          <a:xfrm>
            <a:off x="3334251" y="1449427"/>
            <a:ext cx="5384900" cy="306237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0"/>
              </a:spcAft>
              <a:buClrTx/>
              <a:buSzTx/>
              <a:buFont typeface="Zen Kaku Gothic New"/>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Zen Kaku Gothic New"/>
                <a:cs typeface="Arial" panose="020B0604020202020204" pitchFamily="34" charset="0"/>
                <a:sym typeface="Zen Kaku Gothic New"/>
              </a:rPr>
              <a:t>When students have an IEP or 504 Plan, the District must comply with Title IX and IDEA / Section 504. </a:t>
            </a:r>
          </a:p>
          <a:p>
            <a:pPr marL="285750" marR="0" lvl="0" indent="-285750" algn="l" defTabSz="914400" rtl="0" eaLnBrk="1" fontAlgn="auto" latinLnBrk="0" hangingPunct="1">
              <a:lnSpc>
                <a:spcPct val="100000"/>
              </a:lnSpc>
              <a:spcBef>
                <a:spcPts val="600"/>
              </a:spcBef>
              <a:spcAft>
                <a:spcPts val="0"/>
              </a:spcAft>
              <a:buClrTx/>
              <a:buSzTx/>
              <a:buFont typeface="Zen Kaku Gothic New"/>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Zen Kaku Gothic New"/>
                <a:cs typeface="Arial" panose="020B0604020202020204" pitchFamily="34" charset="0"/>
                <a:sym typeface="Zen Kaku Gothic New"/>
              </a:rPr>
              <a:t>The Title IX regulations do not have any deference to the IDEA or 504 processes. </a:t>
            </a:r>
          </a:p>
          <a:p>
            <a:pPr marL="285750" marR="0" lvl="0" indent="-285750" algn="l" defTabSz="914400" rtl="0" eaLnBrk="1" fontAlgn="auto" latinLnBrk="0" hangingPunct="1">
              <a:lnSpc>
                <a:spcPct val="100000"/>
              </a:lnSpc>
              <a:spcBef>
                <a:spcPts val="600"/>
              </a:spcBef>
              <a:spcAft>
                <a:spcPts val="0"/>
              </a:spcAft>
              <a:buClrTx/>
              <a:buSzTx/>
              <a:buFont typeface="Zen Kaku Gothic New"/>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Zen Kaku Gothic New"/>
                <a:cs typeface="Arial" panose="020B0604020202020204" pitchFamily="34" charset="0"/>
                <a:sym typeface="Zen Kaku Gothic New"/>
              </a:rPr>
              <a:t>This often can be difficult as the laws conflict. </a:t>
            </a:r>
          </a:p>
          <a:p>
            <a:pPr marL="742950" marR="0" lvl="1" indent="-285750" algn="l" defTabSz="914400" rtl="0" eaLnBrk="1" fontAlgn="auto" latinLnBrk="0" hangingPunct="1">
              <a:lnSpc>
                <a:spcPct val="100000"/>
              </a:lnSpc>
              <a:spcBef>
                <a:spcPts val="600"/>
              </a:spcBef>
              <a:spcAft>
                <a:spcPts val="0"/>
              </a:spcAft>
              <a:buClrTx/>
              <a:buSzTx/>
              <a:buFont typeface="Zen Kaku Gothic New"/>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Zen Kaku Gothic New"/>
                <a:cs typeface="Arial" panose="020B0604020202020204" pitchFamily="34" charset="0"/>
                <a:sym typeface="Zen Kaku Gothic New"/>
              </a:rPr>
              <a:t>The Title IX immediate supportive measures and corrective measures will likely trigger IDEA and Section 504 obligations. </a:t>
            </a:r>
          </a:p>
          <a:p>
            <a:pPr marL="742950" marR="0" lvl="1" indent="-285750" algn="l" defTabSz="914400" rtl="0" eaLnBrk="1" fontAlgn="auto" latinLnBrk="0" hangingPunct="1">
              <a:lnSpc>
                <a:spcPct val="100000"/>
              </a:lnSpc>
              <a:spcBef>
                <a:spcPts val="600"/>
              </a:spcBef>
              <a:spcAft>
                <a:spcPts val="0"/>
              </a:spcAft>
              <a:buClrTx/>
              <a:buSzTx/>
              <a:buFont typeface="Zen Kaku Gothic New"/>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Zen Kaku Gothic New"/>
                <a:cs typeface="Arial" panose="020B0604020202020204" pitchFamily="34" charset="0"/>
                <a:sym typeface="Zen Kaku Gothic New"/>
              </a:rPr>
              <a:t>To try and thwart any issues, the District must include the IEP and 504 teams in the Title IX process.</a:t>
            </a:r>
          </a:p>
          <a:p>
            <a:pPr marL="285750" marR="0" lvl="0" indent="-285750" algn="l" defTabSz="914400" rtl="0" eaLnBrk="1" fontAlgn="auto" latinLnBrk="0" hangingPunct="1">
              <a:lnSpc>
                <a:spcPct val="100000"/>
              </a:lnSpc>
              <a:spcBef>
                <a:spcPts val="600"/>
              </a:spcBef>
              <a:spcAft>
                <a:spcPts val="0"/>
              </a:spcAft>
              <a:buClrTx/>
              <a:buSzTx/>
              <a:buFont typeface="Zen Kaku Gothic New"/>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Zen Kaku Gothic New"/>
                <a:cs typeface="Arial" panose="020B0604020202020204" pitchFamily="34" charset="0"/>
                <a:sym typeface="Zen Kaku Gothic New"/>
              </a:rPr>
              <a:t>Ultimately, this will lengthen the timeline of the Title IX investigation. </a:t>
            </a:r>
          </a:p>
        </p:txBody>
      </p:sp>
    </p:spTree>
    <p:extLst>
      <p:ext uri="{BB962C8B-B14F-4D97-AF65-F5344CB8AC3E}">
        <p14:creationId xmlns:p14="http://schemas.microsoft.com/office/powerpoint/2010/main" val="21432719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2085080" y="445024"/>
            <a:ext cx="4973840" cy="4970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Appeals</a:t>
            </a:r>
            <a:endParaRPr sz="3200" dirty="0">
              <a:latin typeface="+mj-lt"/>
            </a:endParaRPr>
          </a:p>
        </p:txBody>
      </p:sp>
      <p:sp>
        <p:nvSpPr>
          <p:cNvPr id="341" name="Google Shape;341;p36"/>
          <p:cNvSpPr txBox="1">
            <a:spLocks noGrp="1"/>
          </p:cNvSpPr>
          <p:nvPr>
            <p:ph type="subTitle" idx="1"/>
          </p:nvPr>
        </p:nvSpPr>
        <p:spPr>
          <a:xfrm>
            <a:off x="826974" y="1052945"/>
            <a:ext cx="7490052" cy="3496564"/>
          </a:xfrm>
          <a:prstGeom prst="rect">
            <a:avLst/>
          </a:prstGeom>
        </p:spPr>
        <p:txBody>
          <a:bodyPr spcFirstLastPara="1" wrap="square" lIns="0" tIns="0" rIns="0" bIns="0" anchor="t" anchorCtr="0">
            <a:noAutofit/>
          </a:bodyPr>
          <a:lstStyle/>
          <a:p>
            <a:pPr marL="0" indent="0" algn="ctr">
              <a:spcAft>
                <a:spcPts val="1200"/>
              </a:spcAft>
              <a:buNone/>
            </a:pPr>
            <a:r>
              <a:rPr lang="en-US" sz="2000" b="1" dirty="0">
                <a:latin typeface="Arial" panose="020B0604020202020204" pitchFamily="34" charset="0"/>
                <a:cs typeface="Arial" panose="020B0604020202020204" pitchFamily="34" charset="0"/>
              </a:rPr>
              <a:t>Bases for an Appeal – 34 CFR §106.45(b)(8): </a:t>
            </a:r>
          </a:p>
          <a:p>
            <a:pPr marL="342900" indent="-342900">
              <a:spcAft>
                <a:spcPts val="600"/>
              </a:spcAft>
              <a:buFont typeface="+mj-lt"/>
              <a:buAutoNum type="arabicPeriod"/>
            </a:pPr>
            <a:r>
              <a:rPr lang="en-US" sz="1800" dirty="0">
                <a:latin typeface="Arial" panose="020B0604020202020204" pitchFamily="34" charset="0"/>
                <a:cs typeface="Arial" panose="020B0604020202020204" pitchFamily="34" charset="0"/>
              </a:rPr>
              <a:t>Procedural irregularity that affected the outcome of the matter; </a:t>
            </a:r>
          </a:p>
          <a:p>
            <a:pPr marL="342900" indent="-342900">
              <a:spcAft>
                <a:spcPts val="600"/>
              </a:spcAft>
              <a:buFont typeface="+mj-lt"/>
              <a:buAutoNum type="arabicPeriod"/>
            </a:pPr>
            <a:r>
              <a:rPr lang="en-US" sz="1800" dirty="0">
                <a:latin typeface="Arial" panose="020B0604020202020204" pitchFamily="34" charset="0"/>
                <a:cs typeface="Arial" panose="020B0604020202020204" pitchFamily="34" charset="0"/>
              </a:rPr>
              <a:t>New evidence that was no reasonably available at the time of the determination or dismissal was made, that could affect the outcome; </a:t>
            </a:r>
          </a:p>
          <a:p>
            <a:pPr marL="342900" indent="-342900">
              <a:spcAft>
                <a:spcPts val="600"/>
              </a:spcAft>
              <a:buFont typeface="+mj-lt"/>
              <a:buAutoNum type="arabicPeriod"/>
            </a:pPr>
            <a:r>
              <a:rPr lang="en-US" sz="1800" dirty="0">
                <a:latin typeface="Arial" panose="020B0604020202020204" pitchFamily="34" charset="0"/>
                <a:cs typeface="Arial" panose="020B0604020202020204" pitchFamily="34" charset="0"/>
              </a:rPr>
              <a:t>The Title IX Coordinator, Investigator(s), or Decision-Maker(s) had a conflict of interest or bias for or against the parties that affected the outcome. </a:t>
            </a:r>
          </a:p>
          <a:p>
            <a:pPr marL="0" indent="0" algn="ctr">
              <a:spcBef>
                <a:spcPts val="600"/>
              </a:spcBef>
              <a:spcAft>
                <a:spcPts val="600"/>
              </a:spcAft>
              <a:buNone/>
            </a:pPr>
            <a:r>
              <a:rPr lang="en-US" sz="1800" dirty="0">
                <a:latin typeface="Arial" panose="020B0604020202020204" pitchFamily="34" charset="0"/>
                <a:cs typeface="Arial" panose="020B0604020202020204" pitchFamily="34" charset="0"/>
              </a:rPr>
              <a:t>The Decision-Maker(s) for the appeal must not be the same person as the Decision-Maker(s) that reached the determination regarding responsibility or dismissal, the Investigator(s), or the Coordinator.</a:t>
            </a:r>
          </a:p>
          <a:p>
            <a:pPr marL="0" indent="0" algn="ctr">
              <a:spcAft>
                <a:spcPts val="600"/>
              </a:spcAft>
              <a:buNone/>
            </a:pPr>
            <a:endParaRPr lang="en-US" sz="2000" b="1" dirty="0">
              <a:latin typeface="Arial" panose="020B0604020202020204" pitchFamily="34" charset="0"/>
              <a:cs typeface="Arial" panose="020B0604020202020204" pitchFamily="34" charset="0"/>
            </a:endParaRPr>
          </a:p>
          <a:p>
            <a:pPr marL="0" indent="0" algn="ctr">
              <a:spcAft>
                <a:spcPts val="600"/>
              </a:spcAft>
              <a:buNone/>
            </a:pPr>
            <a:endParaRPr lang="en-US" sz="20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68</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spTree>
    <p:extLst>
      <p:ext uri="{BB962C8B-B14F-4D97-AF65-F5344CB8AC3E}">
        <p14:creationId xmlns:p14="http://schemas.microsoft.com/office/powerpoint/2010/main" val="41856249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6"/>
          <p:cNvSpPr txBox="1">
            <a:spLocks noGrp="1"/>
          </p:cNvSpPr>
          <p:nvPr>
            <p:ph type="title"/>
          </p:nvPr>
        </p:nvSpPr>
        <p:spPr>
          <a:xfrm>
            <a:off x="2085080" y="445024"/>
            <a:ext cx="4973840" cy="49708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dirty="0">
                <a:latin typeface="+mj-lt"/>
              </a:rPr>
              <a:t>Appeals</a:t>
            </a:r>
            <a:endParaRPr sz="3200" dirty="0">
              <a:latin typeface="+mj-lt"/>
            </a:endParaRPr>
          </a:p>
        </p:txBody>
      </p:sp>
      <p:sp>
        <p:nvSpPr>
          <p:cNvPr id="341" name="Google Shape;341;p36"/>
          <p:cNvSpPr txBox="1">
            <a:spLocks noGrp="1"/>
          </p:cNvSpPr>
          <p:nvPr>
            <p:ph type="subTitle" idx="1"/>
          </p:nvPr>
        </p:nvSpPr>
        <p:spPr>
          <a:xfrm>
            <a:off x="826974" y="1052945"/>
            <a:ext cx="7490052" cy="655205"/>
          </a:xfrm>
          <a:prstGeom prst="rect">
            <a:avLst/>
          </a:prstGeom>
        </p:spPr>
        <p:txBody>
          <a:bodyPr spcFirstLastPara="1" wrap="square" lIns="0" tIns="0" rIns="0" bIns="0" anchor="t" anchorCtr="0">
            <a:noAutofit/>
          </a:bodyPr>
          <a:lstStyle/>
          <a:p>
            <a:pPr marL="0" indent="0" algn="ctr">
              <a:buNone/>
            </a:pPr>
            <a:r>
              <a:rPr lang="en-US" sz="2000" b="1" dirty="0">
                <a:latin typeface="Arial" panose="020B0604020202020204" pitchFamily="34" charset="0"/>
                <a:cs typeface="Arial" panose="020B0604020202020204" pitchFamily="34" charset="0"/>
              </a:rPr>
              <a:t>The appeal can be filed by either party to the investigation.</a:t>
            </a:r>
          </a:p>
          <a:p>
            <a:pPr marL="0" indent="0" algn="ctr">
              <a:spcAft>
                <a:spcPts val="1200"/>
              </a:spcAft>
              <a:buNone/>
            </a:pPr>
            <a:r>
              <a:rPr lang="en-US" sz="2000" b="1" u="sng" dirty="0">
                <a:latin typeface="Arial" panose="020B0604020202020204" pitchFamily="34" charset="0"/>
                <a:cs typeface="Arial" panose="020B0604020202020204" pitchFamily="34" charset="0"/>
              </a:rPr>
              <a:t>Notice </a:t>
            </a:r>
            <a:r>
              <a:rPr lang="en-US" sz="2000" b="1" dirty="0">
                <a:latin typeface="Arial" panose="020B0604020202020204" pitchFamily="34" charset="0"/>
                <a:cs typeface="Arial" panose="020B0604020202020204" pitchFamily="34" charset="0"/>
              </a:rPr>
              <a:t>– As to an appeal, the District must: </a:t>
            </a:r>
          </a:p>
          <a:p>
            <a:pPr marL="0" indent="0" algn="ctr">
              <a:spcAft>
                <a:spcPts val="600"/>
              </a:spcAft>
              <a:buNone/>
            </a:pPr>
            <a:endParaRPr lang="en-US" sz="1800" b="1" dirty="0">
              <a:latin typeface="Arial" panose="020B0604020202020204" pitchFamily="34" charset="0"/>
              <a:cs typeface="Arial" panose="020B0604020202020204" pitchFamily="34" charset="0"/>
            </a:endParaRPr>
          </a:p>
          <a:p>
            <a:pPr marL="0" indent="0" algn="ctr">
              <a:spcAft>
                <a:spcPts val="600"/>
              </a:spcAft>
              <a:buNone/>
            </a:pPr>
            <a:endParaRPr lang="en-US" sz="20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FE42091-A0F9-3931-4BF1-EE7015A444B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69</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sp>
        <p:nvSpPr>
          <p:cNvPr id="4" name="TextBox 3">
            <a:extLst>
              <a:ext uri="{FF2B5EF4-FFF2-40B4-BE49-F238E27FC236}">
                <a16:creationId xmlns:a16="http://schemas.microsoft.com/office/drawing/2014/main" id="{2313E833-CDB1-D511-2B28-DBFD86F42B72}"/>
              </a:ext>
            </a:extLst>
          </p:cNvPr>
          <p:cNvSpPr txBox="1"/>
          <p:nvPr/>
        </p:nvSpPr>
        <p:spPr>
          <a:xfrm>
            <a:off x="2277576" y="1708150"/>
            <a:ext cx="6153150" cy="293926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60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Notify the other party of the appeal in writing and implement appeal procedures equally; </a:t>
            </a:r>
          </a:p>
          <a:p>
            <a:pPr marL="342900" marR="0" lvl="0" indent="-342900" algn="l" defTabSz="914400" rtl="0" eaLnBrk="1" fontAlgn="auto" latinLnBrk="0" hangingPunct="1">
              <a:lnSpc>
                <a:spcPct val="100000"/>
              </a:lnSpc>
              <a:spcBef>
                <a:spcPts val="0"/>
              </a:spcBef>
              <a:spcAft>
                <a:spcPts val="60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Ensure the appellate Decision-Maker(s) is not the same as anyone on the Title IX team; </a:t>
            </a:r>
          </a:p>
          <a:p>
            <a:pPr marL="342900" marR="0" lvl="0" indent="-342900" algn="l" defTabSz="914400" rtl="0" eaLnBrk="1" fontAlgn="auto" latinLnBrk="0" hangingPunct="1">
              <a:lnSpc>
                <a:spcPct val="100000"/>
              </a:lnSpc>
              <a:spcBef>
                <a:spcPts val="0"/>
              </a:spcBef>
              <a:spcAft>
                <a:spcPts val="60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Ensure the Decision-Maker(s) have proper training; </a:t>
            </a:r>
          </a:p>
          <a:p>
            <a:pPr marL="342900" marR="0" lvl="0" indent="-342900" algn="l" defTabSz="914400" rtl="0" eaLnBrk="1" fontAlgn="auto" latinLnBrk="0" hangingPunct="1">
              <a:lnSpc>
                <a:spcPct val="100000"/>
              </a:lnSpc>
              <a:spcBef>
                <a:spcPts val="0"/>
              </a:spcBef>
              <a:spcAft>
                <a:spcPts val="60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Give both parties a reasonable, equal opportunity to submit a written statement in support of, or challenging, the outcome; </a:t>
            </a:r>
          </a:p>
          <a:p>
            <a:pPr marL="342900" marR="0" lvl="0" indent="-342900" algn="l" defTabSz="914400" rtl="0" eaLnBrk="1" fontAlgn="auto" latinLnBrk="0" hangingPunct="1">
              <a:lnSpc>
                <a:spcPct val="100000"/>
              </a:lnSpc>
              <a:spcBef>
                <a:spcPts val="0"/>
              </a:spcBef>
              <a:spcAft>
                <a:spcPts val="60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Issue a written decision on the appeal and the rationale for the result; and</a:t>
            </a:r>
          </a:p>
          <a:p>
            <a:pPr marL="342900" marR="0" lvl="0" indent="-342900" algn="l" defTabSz="914400" rtl="0" eaLnBrk="1" fontAlgn="auto" latinLnBrk="0" hangingPunct="1">
              <a:lnSpc>
                <a:spcPct val="100000"/>
              </a:lnSpc>
              <a:spcBef>
                <a:spcPts val="0"/>
              </a:spcBef>
              <a:spcAft>
                <a:spcPts val="600"/>
              </a:spcAft>
              <a:buClr>
                <a:srgbClr val="000000"/>
              </a:buClr>
              <a:buSzPts val="1600"/>
              <a:buFont typeface="+mj-lt"/>
              <a:buAutoNum type="arabicPeriod"/>
              <a:tabLst/>
              <a:defRPr/>
            </a:pPr>
            <a:r>
              <a:rPr kumimoji="0" lang="en-US" sz="1600" b="0" i="0" u="none" strike="noStrike" kern="0" cap="none" spc="0" normalizeH="0" baseline="0" noProof="0" dirty="0">
                <a:ln>
                  <a:noFill/>
                </a:ln>
                <a:solidFill>
                  <a:srgbClr val="242424"/>
                </a:solidFill>
                <a:effectLst/>
                <a:uLnTx/>
                <a:uFillTx/>
                <a:latin typeface="Arial" panose="020B0604020202020204" pitchFamily="34" charset="0"/>
                <a:ea typeface="Zen Kaku Gothic New"/>
                <a:cs typeface="Arial" panose="020B0604020202020204" pitchFamily="34" charset="0"/>
                <a:sym typeface="Zen Kaku Gothic New"/>
              </a:rPr>
              <a:t>Provide the written decision simultaneously to both parties. </a:t>
            </a:r>
          </a:p>
        </p:txBody>
      </p:sp>
      <p:grpSp>
        <p:nvGrpSpPr>
          <p:cNvPr id="11" name="Google Shape;596;p40">
            <a:extLst>
              <a:ext uri="{FF2B5EF4-FFF2-40B4-BE49-F238E27FC236}">
                <a16:creationId xmlns:a16="http://schemas.microsoft.com/office/drawing/2014/main" id="{017BFFF1-9A1D-DCAD-F180-9505C96996CD}"/>
              </a:ext>
            </a:extLst>
          </p:cNvPr>
          <p:cNvGrpSpPr/>
          <p:nvPr/>
        </p:nvGrpSpPr>
        <p:grpSpPr>
          <a:xfrm>
            <a:off x="329738" y="1935019"/>
            <a:ext cx="1877988" cy="2268297"/>
            <a:chOff x="6985534" y="2396529"/>
            <a:chExt cx="1877988" cy="2268297"/>
          </a:xfrm>
        </p:grpSpPr>
        <p:sp>
          <p:nvSpPr>
            <p:cNvPr id="12" name="Google Shape;597;p40">
              <a:extLst>
                <a:ext uri="{FF2B5EF4-FFF2-40B4-BE49-F238E27FC236}">
                  <a16:creationId xmlns:a16="http://schemas.microsoft.com/office/drawing/2014/main" id="{666783CF-D307-653A-2840-D7CD4DA5D478}"/>
                </a:ext>
              </a:extLst>
            </p:cNvPr>
            <p:cNvSpPr/>
            <p:nvPr/>
          </p:nvSpPr>
          <p:spPr>
            <a:xfrm>
              <a:off x="8518991" y="3148128"/>
              <a:ext cx="250815" cy="262935"/>
            </a:xfrm>
            <a:custGeom>
              <a:avLst/>
              <a:gdLst/>
              <a:ahLst/>
              <a:cxnLst/>
              <a:rect l="l" t="t" r="r" b="b"/>
              <a:pathLst>
                <a:path w="3249" h="3406" extrusionOk="0">
                  <a:moveTo>
                    <a:pt x="769" y="1"/>
                  </a:moveTo>
                  <a:lnTo>
                    <a:pt x="0" y="2699"/>
                  </a:lnTo>
                  <a:lnTo>
                    <a:pt x="2454" y="3406"/>
                  </a:lnTo>
                  <a:cubicBezTo>
                    <a:pt x="3249" y="629"/>
                    <a:pt x="769" y="1"/>
                    <a:pt x="7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98;p40">
              <a:extLst>
                <a:ext uri="{FF2B5EF4-FFF2-40B4-BE49-F238E27FC236}">
                  <a16:creationId xmlns:a16="http://schemas.microsoft.com/office/drawing/2014/main" id="{B15F51BA-FC87-FB06-6592-D41896667371}"/>
                </a:ext>
              </a:extLst>
            </p:cNvPr>
            <p:cNvSpPr/>
            <p:nvPr/>
          </p:nvSpPr>
          <p:spPr>
            <a:xfrm>
              <a:off x="7177602" y="2916071"/>
              <a:ext cx="1400749" cy="1748755"/>
            </a:xfrm>
            <a:custGeom>
              <a:avLst/>
              <a:gdLst/>
              <a:ahLst/>
              <a:cxnLst/>
              <a:rect l="l" t="t" r="r" b="b"/>
              <a:pathLst>
                <a:path w="18145" h="22653" extrusionOk="0">
                  <a:moveTo>
                    <a:pt x="7253" y="1"/>
                  </a:moveTo>
                  <a:cubicBezTo>
                    <a:pt x="5239" y="1"/>
                    <a:pt x="4890" y="2116"/>
                    <a:pt x="4890" y="2116"/>
                  </a:cubicBezTo>
                  <a:lnTo>
                    <a:pt x="1" y="19055"/>
                  </a:lnTo>
                  <a:lnTo>
                    <a:pt x="12487" y="22653"/>
                  </a:lnTo>
                  <a:lnTo>
                    <a:pt x="18145" y="3007"/>
                  </a:lnTo>
                  <a:lnTo>
                    <a:pt x="8121" y="116"/>
                  </a:lnTo>
                  <a:cubicBezTo>
                    <a:pt x="7802" y="36"/>
                    <a:pt x="7513" y="1"/>
                    <a:pt x="72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99;p40">
              <a:extLst>
                <a:ext uri="{FF2B5EF4-FFF2-40B4-BE49-F238E27FC236}">
                  <a16:creationId xmlns:a16="http://schemas.microsoft.com/office/drawing/2014/main" id="{C24B5FB4-D114-06AD-33FB-63C481FE22A1}"/>
                </a:ext>
              </a:extLst>
            </p:cNvPr>
            <p:cNvSpPr/>
            <p:nvPr/>
          </p:nvSpPr>
          <p:spPr>
            <a:xfrm>
              <a:off x="6985534" y="4123524"/>
              <a:ext cx="1151324" cy="539997"/>
            </a:xfrm>
            <a:custGeom>
              <a:avLst/>
              <a:gdLst/>
              <a:ahLst/>
              <a:cxnLst/>
              <a:rect l="l" t="t" r="r" b="b"/>
              <a:pathLst>
                <a:path w="14914" h="6995" extrusionOk="0">
                  <a:moveTo>
                    <a:pt x="803" y="0"/>
                  </a:moveTo>
                  <a:lnTo>
                    <a:pt x="803" y="0"/>
                  </a:lnTo>
                  <a:cubicBezTo>
                    <a:pt x="0" y="2794"/>
                    <a:pt x="2489" y="3406"/>
                    <a:pt x="2489" y="3406"/>
                  </a:cubicBezTo>
                  <a:lnTo>
                    <a:pt x="14914" y="6994"/>
                  </a:lnTo>
                  <a:cubicBezTo>
                    <a:pt x="14564" y="6881"/>
                    <a:pt x="12556" y="6156"/>
                    <a:pt x="13290" y="3598"/>
                  </a:cubicBezTo>
                  <a:lnTo>
                    <a:pt x="3257" y="707"/>
                  </a:lnTo>
                  <a:lnTo>
                    <a:pt x="8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00;p40">
              <a:extLst>
                <a:ext uri="{FF2B5EF4-FFF2-40B4-BE49-F238E27FC236}">
                  <a16:creationId xmlns:a16="http://schemas.microsoft.com/office/drawing/2014/main" id="{D0022D9C-351C-20C8-5B48-E73DF581F06D}"/>
                </a:ext>
              </a:extLst>
            </p:cNvPr>
            <p:cNvSpPr/>
            <p:nvPr/>
          </p:nvSpPr>
          <p:spPr>
            <a:xfrm>
              <a:off x="7829460" y="3167042"/>
              <a:ext cx="221171" cy="175933"/>
            </a:xfrm>
            <a:custGeom>
              <a:avLst/>
              <a:gdLst/>
              <a:ahLst/>
              <a:cxnLst/>
              <a:rect l="l" t="t" r="r" b="b"/>
              <a:pathLst>
                <a:path w="2865" h="2279" extrusionOk="0">
                  <a:moveTo>
                    <a:pt x="2305" y="0"/>
                  </a:moveTo>
                  <a:lnTo>
                    <a:pt x="0" y="1275"/>
                  </a:lnTo>
                  <a:lnTo>
                    <a:pt x="646" y="1572"/>
                  </a:lnTo>
                  <a:lnTo>
                    <a:pt x="559" y="2279"/>
                  </a:lnTo>
                  <a:lnTo>
                    <a:pt x="2864" y="1004"/>
                  </a:lnTo>
                  <a:lnTo>
                    <a:pt x="230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01;p40">
              <a:extLst>
                <a:ext uri="{FF2B5EF4-FFF2-40B4-BE49-F238E27FC236}">
                  <a16:creationId xmlns:a16="http://schemas.microsoft.com/office/drawing/2014/main" id="{B7362A9F-FB06-0213-CC00-65EE69DE5F7F}"/>
                </a:ext>
              </a:extLst>
            </p:cNvPr>
            <p:cNvSpPr/>
            <p:nvPr/>
          </p:nvSpPr>
          <p:spPr>
            <a:xfrm>
              <a:off x="7987175" y="3183871"/>
              <a:ext cx="175316" cy="219781"/>
            </a:xfrm>
            <a:custGeom>
              <a:avLst/>
              <a:gdLst/>
              <a:ahLst/>
              <a:cxnLst/>
              <a:rect l="l" t="t" r="r" b="b"/>
              <a:pathLst>
                <a:path w="2271" h="2847" extrusionOk="0">
                  <a:moveTo>
                    <a:pt x="996" y="0"/>
                  </a:moveTo>
                  <a:lnTo>
                    <a:pt x="0" y="542"/>
                  </a:lnTo>
                  <a:lnTo>
                    <a:pt x="1266" y="2847"/>
                  </a:lnTo>
                  <a:lnTo>
                    <a:pt x="1563" y="2201"/>
                  </a:lnTo>
                  <a:lnTo>
                    <a:pt x="2270" y="2305"/>
                  </a:lnTo>
                  <a:lnTo>
                    <a:pt x="9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602;p40">
              <a:extLst>
                <a:ext uri="{FF2B5EF4-FFF2-40B4-BE49-F238E27FC236}">
                  <a16:creationId xmlns:a16="http://schemas.microsoft.com/office/drawing/2014/main" id="{FF27B149-CF6B-CC88-24F1-41A3DDD8C2C4}"/>
                </a:ext>
              </a:extLst>
            </p:cNvPr>
            <p:cNvSpPr/>
            <p:nvPr/>
          </p:nvSpPr>
          <p:spPr>
            <a:xfrm>
              <a:off x="7903570" y="3088145"/>
              <a:ext cx="244793" cy="244098"/>
            </a:xfrm>
            <a:custGeom>
              <a:avLst/>
              <a:gdLst/>
              <a:ahLst/>
              <a:cxnLst/>
              <a:rect l="l" t="t" r="r" b="b"/>
              <a:pathLst>
                <a:path w="3171" h="3162" extrusionOk="0">
                  <a:moveTo>
                    <a:pt x="1669" y="0"/>
                  </a:moveTo>
                  <a:cubicBezTo>
                    <a:pt x="1559" y="0"/>
                    <a:pt x="1456" y="176"/>
                    <a:pt x="1354" y="201"/>
                  </a:cubicBezTo>
                  <a:cubicBezTo>
                    <a:pt x="1347" y="202"/>
                    <a:pt x="1340" y="203"/>
                    <a:pt x="1333" y="203"/>
                  </a:cubicBezTo>
                  <a:cubicBezTo>
                    <a:pt x="1238" y="203"/>
                    <a:pt x="1119" y="114"/>
                    <a:pt x="1030" y="114"/>
                  </a:cubicBezTo>
                  <a:cubicBezTo>
                    <a:pt x="1015" y="114"/>
                    <a:pt x="1000" y="117"/>
                    <a:pt x="987" y="123"/>
                  </a:cubicBezTo>
                  <a:cubicBezTo>
                    <a:pt x="874" y="166"/>
                    <a:pt x="865" y="376"/>
                    <a:pt x="778" y="437"/>
                  </a:cubicBezTo>
                  <a:cubicBezTo>
                    <a:pt x="682" y="507"/>
                    <a:pt x="481" y="437"/>
                    <a:pt x="402" y="524"/>
                  </a:cubicBezTo>
                  <a:cubicBezTo>
                    <a:pt x="341" y="603"/>
                    <a:pt x="420" y="804"/>
                    <a:pt x="359" y="900"/>
                  </a:cubicBezTo>
                  <a:cubicBezTo>
                    <a:pt x="306" y="996"/>
                    <a:pt x="97" y="1031"/>
                    <a:pt x="70" y="1136"/>
                  </a:cubicBezTo>
                  <a:cubicBezTo>
                    <a:pt x="35" y="1249"/>
                    <a:pt x="201" y="1389"/>
                    <a:pt x="184" y="1502"/>
                  </a:cubicBezTo>
                  <a:cubicBezTo>
                    <a:pt x="175" y="1607"/>
                    <a:pt x="1" y="1729"/>
                    <a:pt x="27" y="1834"/>
                  </a:cubicBezTo>
                  <a:cubicBezTo>
                    <a:pt x="44" y="1948"/>
                    <a:pt x="245" y="2009"/>
                    <a:pt x="289" y="2113"/>
                  </a:cubicBezTo>
                  <a:cubicBezTo>
                    <a:pt x="332" y="2218"/>
                    <a:pt x="228" y="2402"/>
                    <a:pt x="297" y="2489"/>
                  </a:cubicBezTo>
                  <a:cubicBezTo>
                    <a:pt x="350" y="2576"/>
                    <a:pt x="559" y="2550"/>
                    <a:pt x="647" y="2620"/>
                  </a:cubicBezTo>
                  <a:cubicBezTo>
                    <a:pt x="734" y="2699"/>
                    <a:pt x="725" y="2908"/>
                    <a:pt x="821" y="2960"/>
                  </a:cubicBezTo>
                  <a:cubicBezTo>
                    <a:pt x="838" y="2970"/>
                    <a:pt x="858" y="2974"/>
                    <a:pt x="880" y="2974"/>
                  </a:cubicBezTo>
                  <a:cubicBezTo>
                    <a:pt x="961" y="2974"/>
                    <a:pt x="1070" y="2922"/>
                    <a:pt x="1153" y="2922"/>
                  </a:cubicBezTo>
                  <a:cubicBezTo>
                    <a:pt x="1165" y="2922"/>
                    <a:pt x="1177" y="2923"/>
                    <a:pt x="1188" y="2926"/>
                  </a:cubicBezTo>
                  <a:cubicBezTo>
                    <a:pt x="1302" y="2960"/>
                    <a:pt x="1380" y="3144"/>
                    <a:pt x="1485" y="3161"/>
                  </a:cubicBezTo>
                  <a:cubicBezTo>
                    <a:pt x="1488" y="3161"/>
                    <a:pt x="1491" y="3162"/>
                    <a:pt x="1493" y="3162"/>
                  </a:cubicBezTo>
                  <a:cubicBezTo>
                    <a:pt x="1612" y="3162"/>
                    <a:pt x="1706" y="2986"/>
                    <a:pt x="1817" y="2960"/>
                  </a:cubicBezTo>
                  <a:cubicBezTo>
                    <a:pt x="1823" y="2959"/>
                    <a:pt x="1829" y="2959"/>
                    <a:pt x="1836" y="2959"/>
                  </a:cubicBezTo>
                  <a:cubicBezTo>
                    <a:pt x="1926" y="2959"/>
                    <a:pt x="2050" y="3048"/>
                    <a:pt x="2141" y="3048"/>
                  </a:cubicBezTo>
                  <a:cubicBezTo>
                    <a:pt x="2156" y="3048"/>
                    <a:pt x="2170" y="3045"/>
                    <a:pt x="2183" y="3039"/>
                  </a:cubicBezTo>
                  <a:cubicBezTo>
                    <a:pt x="2297" y="2995"/>
                    <a:pt x="2306" y="2786"/>
                    <a:pt x="2393" y="2725"/>
                  </a:cubicBezTo>
                  <a:cubicBezTo>
                    <a:pt x="2489" y="2655"/>
                    <a:pt x="2690" y="2725"/>
                    <a:pt x="2760" y="2637"/>
                  </a:cubicBezTo>
                  <a:cubicBezTo>
                    <a:pt x="2830" y="2559"/>
                    <a:pt x="2751" y="2367"/>
                    <a:pt x="2803" y="2262"/>
                  </a:cubicBezTo>
                  <a:cubicBezTo>
                    <a:pt x="2865" y="2166"/>
                    <a:pt x="3065" y="2131"/>
                    <a:pt x="3100" y="2026"/>
                  </a:cubicBezTo>
                  <a:cubicBezTo>
                    <a:pt x="3135" y="1913"/>
                    <a:pt x="2969" y="1782"/>
                    <a:pt x="2978" y="1668"/>
                  </a:cubicBezTo>
                  <a:cubicBezTo>
                    <a:pt x="2995" y="1555"/>
                    <a:pt x="3170" y="1432"/>
                    <a:pt x="3144" y="1328"/>
                  </a:cubicBezTo>
                  <a:cubicBezTo>
                    <a:pt x="3126" y="1214"/>
                    <a:pt x="2926" y="1153"/>
                    <a:pt x="2882" y="1057"/>
                  </a:cubicBezTo>
                  <a:cubicBezTo>
                    <a:pt x="2838" y="943"/>
                    <a:pt x="2934" y="760"/>
                    <a:pt x="2873" y="673"/>
                  </a:cubicBezTo>
                  <a:cubicBezTo>
                    <a:pt x="2821" y="585"/>
                    <a:pt x="2611" y="620"/>
                    <a:pt x="2524" y="542"/>
                  </a:cubicBezTo>
                  <a:cubicBezTo>
                    <a:pt x="2437" y="463"/>
                    <a:pt x="2445" y="254"/>
                    <a:pt x="2349" y="201"/>
                  </a:cubicBezTo>
                  <a:cubicBezTo>
                    <a:pt x="2333" y="191"/>
                    <a:pt x="2313" y="187"/>
                    <a:pt x="2291" y="187"/>
                  </a:cubicBezTo>
                  <a:cubicBezTo>
                    <a:pt x="2210" y="187"/>
                    <a:pt x="2100" y="240"/>
                    <a:pt x="2012" y="240"/>
                  </a:cubicBezTo>
                  <a:cubicBezTo>
                    <a:pt x="1999" y="240"/>
                    <a:pt x="1986" y="239"/>
                    <a:pt x="1974" y="236"/>
                  </a:cubicBezTo>
                  <a:cubicBezTo>
                    <a:pt x="1869" y="201"/>
                    <a:pt x="1791" y="18"/>
                    <a:pt x="1677" y="0"/>
                  </a:cubicBezTo>
                  <a:cubicBezTo>
                    <a:pt x="1674" y="0"/>
                    <a:pt x="1672" y="0"/>
                    <a:pt x="16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603;p40">
              <a:extLst>
                <a:ext uri="{FF2B5EF4-FFF2-40B4-BE49-F238E27FC236}">
                  <a16:creationId xmlns:a16="http://schemas.microsoft.com/office/drawing/2014/main" id="{65327EE8-70AA-34CE-2EBA-252A5040B167}"/>
                </a:ext>
              </a:extLst>
            </p:cNvPr>
            <p:cNvSpPr/>
            <p:nvPr/>
          </p:nvSpPr>
          <p:spPr>
            <a:xfrm>
              <a:off x="7935916" y="3119024"/>
              <a:ext cx="180719" cy="183576"/>
            </a:xfrm>
            <a:custGeom>
              <a:avLst/>
              <a:gdLst/>
              <a:ahLst/>
              <a:cxnLst/>
              <a:rect l="l" t="t" r="r" b="b"/>
              <a:pathLst>
                <a:path w="2341" h="2378" extrusionOk="0">
                  <a:moveTo>
                    <a:pt x="1217" y="1"/>
                  </a:moveTo>
                  <a:cubicBezTo>
                    <a:pt x="1135" y="1"/>
                    <a:pt x="1061" y="125"/>
                    <a:pt x="987" y="142"/>
                  </a:cubicBezTo>
                  <a:cubicBezTo>
                    <a:pt x="982" y="143"/>
                    <a:pt x="976" y="144"/>
                    <a:pt x="970" y="144"/>
                  </a:cubicBezTo>
                  <a:cubicBezTo>
                    <a:pt x="910" y="144"/>
                    <a:pt x="823" y="82"/>
                    <a:pt x="753" y="82"/>
                  </a:cubicBezTo>
                  <a:cubicBezTo>
                    <a:pt x="740" y="82"/>
                    <a:pt x="728" y="84"/>
                    <a:pt x="717" y="89"/>
                  </a:cubicBezTo>
                  <a:cubicBezTo>
                    <a:pt x="638" y="116"/>
                    <a:pt x="629" y="282"/>
                    <a:pt x="568" y="325"/>
                  </a:cubicBezTo>
                  <a:cubicBezTo>
                    <a:pt x="498" y="369"/>
                    <a:pt x="350" y="325"/>
                    <a:pt x="289" y="395"/>
                  </a:cubicBezTo>
                  <a:cubicBezTo>
                    <a:pt x="236" y="456"/>
                    <a:pt x="306" y="596"/>
                    <a:pt x="263" y="674"/>
                  </a:cubicBezTo>
                  <a:cubicBezTo>
                    <a:pt x="219" y="753"/>
                    <a:pt x="62" y="770"/>
                    <a:pt x="44" y="858"/>
                  </a:cubicBezTo>
                  <a:cubicBezTo>
                    <a:pt x="18" y="945"/>
                    <a:pt x="132" y="1059"/>
                    <a:pt x="132" y="1137"/>
                  </a:cubicBezTo>
                  <a:cubicBezTo>
                    <a:pt x="114" y="1225"/>
                    <a:pt x="1" y="1321"/>
                    <a:pt x="9" y="1399"/>
                  </a:cubicBezTo>
                  <a:cubicBezTo>
                    <a:pt x="18" y="1486"/>
                    <a:pt x="175" y="1530"/>
                    <a:pt x="202" y="1600"/>
                  </a:cubicBezTo>
                  <a:cubicBezTo>
                    <a:pt x="236" y="1679"/>
                    <a:pt x="158" y="1818"/>
                    <a:pt x="202" y="1888"/>
                  </a:cubicBezTo>
                  <a:cubicBezTo>
                    <a:pt x="245" y="1949"/>
                    <a:pt x="402" y="1932"/>
                    <a:pt x="463" y="1984"/>
                  </a:cubicBezTo>
                  <a:cubicBezTo>
                    <a:pt x="533" y="2037"/>
                    <a:pt x="525" y="2194"/>
                    <a:pt x="594" y="2237"/>
                  </a:cubicBezTo>
                  <a:cubicBezTo>
                    <a:pt x="608" y="2243"/>
                    <a:pt x="622" y="2246"/>
                    <a:pt x="638" y="2246"/>
                  </a:cubicBezTo>
                  <a:cubicBezTo>
                    <a:pt x="705" y="2246"/>
                    <a:pt x="789" y="2200"/>
                    <a:pt x="857" y="2200"/>
                  </a:cubicBezTo>
                  <a:cubicBezTo>
                    <a:pt x="866" y="2200"/>
                    <a:pt x="874" y="2201"/>
                    <a:pt x="883" y="2202"/>
                  </a:cubicBezTo>
                  <a:cubicBezTo>
                    <a:pt x="970" y="2229"/>
                    <a:pt x="1031" y="2377"/>
                    <a:pt x="1110" y="2377"/>
                  </a:cubicBezTo>
                  <a:cubicBezTo>
                    <a:pt x="1112" y="2377"/>
                    <a:pt x="1115" y="2377"/>
                    <a:pt x="1117" y="2377"/>
                  </a:cubicBezTo>
                  <a:cubicBezTo>
                    <a:pt x="1202" y="2377"/>
                    <a:pt x="1278" y="2246"/>
                    <a:pt x="1354" y="2237"/>
                  </a:cubicBezTo>
                  <a:cubicBezTo>
                    <a:pt x="1361" y="2235"/>
                    <a:pt x="1369" y="2233"/>
                    <a:pt x="1378" y="2233"/>
                  </a:cubicBezTo>
                  <a:cubicBezTo>
                    <a:pt x="1438" y="2233"/>
                    <a:pt x="1523" y="2297"/>
                    <a:pt x="1591" y="2297"/>
                  </a:cubicBezTo>
                  <a:cubicBezTo>
                    <a:pt x="1603" y="2297"/>
                    <a:pt x="1614" y="2295"/>
                    <a:pt x="1625" y="2290"/>
                  </a:cubicBezTo>
                  <a:cubicBezTo>
                    <a:pt x="1703" y="2255"/>
                    <a:pt x="1712" y="2098"/>
                    <a:pt x="1773" y="2054"/>
                  </a:cubicBezTo>
                  <a:cubicBezTo>
                    <a:pt x="1843" y="2010"/>
                    <a:pt x="1991" y="2054"/>
                    <a:pt x="2053" y="1984"/>
                  </a:cubicBezTo>
                  <a:cubicBezTo>
                    <a:pt x="2105" y="1923"/>
                    <a:pt x="2035" y="1775"/>
                    <a:pt x="2079" y="1705"/>
                  </a:cubicBezTo>
                  <a:cubicBezTo>
                    <a:pt x="2122" y="1626"/>
                    <a:pt x="2280" y="1600"/>
                    <a:pt x="2297" y="1513"/>
                  </a:cubicBezTo>
                  <a:cubicBezTo>
                    <a:pt x="2323" y="1434"/>
                    <a:pt x="2201" y="1329"/>
                    <a:pt x="2210" y="1242"/>
                  </a:cubicBezTo>
                  <a:cubicBezTo>
                    <a:pt x="2227" y="1155"/>
                    <a:pt x="2341" y="1059"/>
                    <a:pt x="2332" y="980"/>
                  </a:cubicBezTo>
                  <a:cubicBezTo>
                    <a:pt x="2323" y="893"/>
                    <a:pt x="2166" y="849"/>
                    <a:pt x="2140" y="770"/>
                  </a:cubicBezTo>
                  <a:cubicBezTo>
                    <a:pt x="2105" y="701"/>
                    <a:pt x="2184" y="552"/>
                    <a:pt x="2140" y="491"/>
                  </a:cubicBezTo>
                  <a:cubicBezTo>
                    <a:pt x="2096" y="421"/>
                    <a:pt x="1939" y="447"/>
                    <a:pt x="1878" y="395"/>
                  </a:cubicBezTo>
                  <a:cubicBezTo>
                    <a:pt x="1808" y="334"/>
                    <a:pt x="1817" y="185"/>
                    <a:pt x="1747" y="142"/>
                  </a:cubicBezTo>
                  <a:cubicBezTo>
                    <a:pt x="1734" y="136"/>
                    <a:pt x="1719" y="133"/>
                    <a:pt x="1704" y="133"/>
                  </a:cubicBezTo>
                  <a:cubicBezTo>
                    <a:pt x="1636" y="133"/>
                    <a:pt x="1553" y="179"/>
                    <a:pt x="1484" y="179"/>
                  </a:cubicBezTo>
                  <a:cubicBezTo>
                    <a:pt x="1475" y="179"/>
                    <a:pt x="1467" y="178"/>
                    <a:pt x="1459" y="177"/>
                  </a:cubicBezTo>
                  <a:cubicBezTo>
                    <a:pt x="1372" y="151"/>
                    <a:pt x="1310" y="2"/>
                    <a:pt x="1232" y="2"/>
                  </a:cubicBezTo>
                  <a:cubicBezTo>
                    <a:pt x="1227" y="1"/>
                    <a:pt x="1222" y="1"/>
                    <a:pt x="12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04;p40">
              <a:extLst>
                <a:ext uri="{FF2B5EF4-FFF2-40B4-BE49-F238E27FC236}">
                  <a16:creationId xmlns:a16="http://schemas.microsoft.com/office/drawing/2014/main" id="{65CA937B-D1B8-A279-F610-84FED5BE19F5}"/>
                </a:ext>
              </a:extLst>
            </p:cNvPr>
            <p:cNvSpPr/>
            <p:nvPr/>
          </p:nvSpPr>
          <p:spPr>
            <a:xfrm>
              <a:off x="7549001" y="3383350"/>
              <a:ext cx="804244" cy="240779"/>
            </a:xfrm>
            <a:custGeom>
              <a:avLst/>
              <a:gdLst/>
              <a:ahLst/>
              <a:cxnLst/>
              <a:rect l="l" t="t" r="r" b="b"/>
              <a:pathLst>
                <a:path w="10418" h="3119" extrusionOk="0">
                  <a:moveTo>
                    <a:pt x="36" y="1"/>
                  </a:moveTo>
                  <a:lnTo>
                    <a:pt x="1" y="123"/>
                  </a:lnTo>
                  <a:lnTo>
                    <a:pt x="10383" y="3118"/>
                  </a:lnTo>
                  <a:lnTo>
                    <a:pt x="10418" y="2996"/>
                  </a:lnTo>
                  <a:lnTo>
                    <a:pt x="36" y="1"/>
                  </a:lnTo>
                  <a:close/>
                </a:path>
              </a:pathLst>
            </a:custGeom>
            <a:solidFill>
              <a:srgbClr val="7B9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05;p40">
              <a:extLst>
                <a:ext uri="{FF2B5EF4-FFF2-40B4-BE49-F238E27FC236}">
                  <a16:creationId xmlns:a16="http://schemas.microsoft.com/office/drawing/2014/main" id="{7EC0BB2A-996B-34F2-44BC-1970FA5AA47C}"/>
                </a:ext>
              </a:extLst>
            </p:cNvPr>
            <p:cNvSpPr/>
            <p:nvPr/>
          </p:nvSpPr>
          <p:spPr>
            <a:xfrm>
              <a:off x="7520051" y="3483785"/>
              <a:ext cx="804244" cy="240779"/>
            </a:xfrm>
            <a:custGeom>
              <a:avLst/>
              <a:gdLst/>
              <a:ahLst/>
              <a:cxnLst/>
              <a:rect l="l" t="t" r="r" b="b"/>
              <a:pathLst>
                <a:path w="10418" h="3119" extrusionOk="0">
                  <a:moveTo>
                    <a:pt x="35" y="1"/>
                  </a:moveTo>
                  <a:lnTo>
                    <a:pt x="0" y="132"/>
                  </a:lnTo>
                  <a:lnTo>
                    <a:pt x="10382" y="3118"/>
                  </a:lnTo>
                  <a:lnTo>
                    <a:pt x="10417" y="2996"/>
                  </a:lnTo>
                  <a:lnTo>
                    <a:pt x="35" y="1"/>
                  </a:lnTo>
                  <a:close/>
                </a:path>
              </a:pathLst>
            </a:custGeom>
            <a:solidFill>
              <a:srgbClr val="7B9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606;p40">
              <a:extLst>
                <a:ext uri="{FF2B5EF4-FFF2-40B4-BE49-F238E27FC236}">
                  <a16:creationId xmlns:a16="http://schemas.microsoft.com/office/drawing/2014/main" id="{50BB663B-6BD9-59BA-F835-B960AFB6F676}"/>
                </a:ext>
              </a:extLst>
            </p:cNvPr>
            <p:cNvSpPr/>
            <p:nvPr/>
          </p:nvSpPr>
          <p:spPr>
            <a:xfrm>
              <a:off x="7491720" y="3583601"/>
              <a:ext cx="804244" cy="241397"/>
            </a:xfrm>
            <a:custGeom>
              <a:avLst/>
              <a:gdLst/>
              <a:ahLst/>
              <a:cxnLst/>
              <a:rect l="l" t="t" r="r" b="b"/>
              <a:pathLst>
                <a:path w="10418" h="3127" extrusionOk="0">
                  <a:moveTo>
                    <a:pt x="36" y="0"/>
                  </a:moveTo>
                  <a:lnTo>
                    <a:pt x="1" y="131"/>
                  </a:lnTo>
                  <a:lnTo>
                    <a:pt x="10382" y="3126"/>
                  </a:lnTo>
                  <a:lnTo>
                    <a:pt x="10417" y="2995"/>
                  </a:lnTo>
                  <a:lnTo>
                    <a:pt x="36" y="0"/>
                  </a:lnTo>
                  <a:close/>
                </a:path>
              </a:pathLst>
            </a:custGeom>
            <a:solidFill>
              <a:srgbClr val="7B9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07;p40">
              <a:extLst>
                <a:ext uri="{FF2B5EF4-FFF2-40B4-BE49-F238E27FC236}">
                  <a16:creationId xmlns:a16="http://schemas.microsoft.com/office/drawing/2014/main" id="{67277C1E-9ADC-AE2F-B037-A8DC40DB9AD8}"/>
                </a:ext>
              </a:extLst>
            </p:cNvPr>
            <p:cNvSpPr/>
            <p:nvPr/>
          </p:nvSpPr>
          <p:spPr>
            <a:xfrm>
              <a:off x="7462771" y="3684036"/>
              <a:ext cx="804166" cy="240702"/>
            </a:xfrm>
            <a:custGeom>
              <a:avLst/>
              <a:gdLst/>
              <a:ahLst/>
              <a:cxnLst/>
              <a:rect l="l" t="t" r="r" b="b"/>
              <a:pathLst>
                <a:path w="10417" h="3118" extrusionOk="0">
                  <a:moveTo>
                    <a:pt x="35" y="0"/>
                  </a:moveTo>
                  <a:lnTo>
                    <a:pt x="0" y="122"/>
                  </a:lnTo>
                  <a:lnTo>
                    <a:pt x="10382" y="3117"/>
                  </a:lnTo>
                  <a:lnTo>
                    <a:pt x="10417" y="2995"/>
                  </a:lnTo>
                  <a:lnTo>
                    <a:pt x="35" y="0"/>
                  </a:lnTo>
                  <a:close/>
                </a:path>
              </a:pathLst>
            </a:custGeom>
            <a:solidFill>
              <a:srgbClr val="7B9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08;p40">
              <a:extLst>
                <a:ext uri="{FF2B5EF4-FFF2-40B4-BE49-F238E27FC236}">
                  <a16:creationId xmlns:a16="http://schemas.microsoft.com/office/drawing/2014/main" id="{EA472C07-62CC-F6A7-D019-CA50535EFBD2}"/>
                </a:ext>
              </a:extLst>
            </p:cNvPr>
            <p:cNvSpPr/>
            <p:nvPr/>
          </p:nvSpPr>
          <p:spPr>
            <a:xfrm>
              <a:off x="7433050" y="3783776"/>
              <a:ext cx="804938" cy="240702"/>
            </a:xfrm>
            <a:custGeom>
              <a:avLst/>
              <a:gdLst/>
              <a:ahLst/>
              <a:cxnLst/>
              <a:rect l="l" t="t" r="r" b="b"/>
              <a:pathLst>
                <a:path w="10427" h="3118" extrusionOk="0">
                  <a:moveTo>
                    <a:pt x="45" y="0"/>
                  </a:moveTo>
                  <a:lnTo>
                    <a:pt x="1" y="123"/>
                  </a:lnTo>
                  <a:lnTo>
                    <a:pt x="10383" y="3118"/>
                  </a:lnTo>
                  <a:lnTo>
                    <a:pt x="10426" y="2995"/>
                  </a:lnTo>
                  <a:lnTo>
                    <a:pt x="45" y="0"/>
                  </a:lnTo>
                  <a:close/>
                </a:path>
              </a:pathLst>
            </a:custGeom>
            <a:solidFill>
              <a:srgbClr val="7B9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09;p40">
              <a:extLst>
                <a:ext uri="{FF2B5EF4-FFF2-40B4-BE49-F238E27FC236}">
                  <a16:creationId xmlns:a16="http://schemas.microsoft.com/office/drawing/2014/main" id="{A5455B4C-2588-310C-E6B3-C31BA5A9BBC1}"/>
                </a:ext>
              </a:extLst>
            </p:cNvPr>
            <p:cNvSpPr/>
            <p:nvPr/>
          </p:nvSpPr>
          <p:spPr>
            <a:xfrm>
              <a:off x="7404795" y="3884210"/>
              <a:ext cx="804166" cy="240702"/>
            </a:xfrm>
            <a:custGeom>
              <a:avLst/>
              <a:gdLst/>
              <a:ahLst/>
              <a:cxnLst/>
              <a:rect l="l" t="t" r="r" b="b"/>
              <a:pathLst>
                <a:path w="10417" h="3118" extrusionOk="0">
                  <a:moveTo>
                    <a:pt x="35" y="0"/>
                  </a:moveTo>
                  <a:lnTo>
                    <a:pt x="0" y="123"/>
                  </a:lnTo>
                  <a:lnTo>
                    <a:pt x="10382" y="3118"/>
                  </a:lnTo>
                  <a:lnTo>
                    <a:pt x="10417" y="2995"/>
                  </a:lnTo>
                  <a:lnTo>
                    <a:pt x="35" y="0"/>
                  </a:lnTo>
                  <a:close/>
                </a:path>
              </a:pathLst>
            </a:custGeom>
            <a:solidFill>
              <a:srgbClr val="7B9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10;p40">
              <a:extLst>
                <a:ext uri="{FF2B5EF4-FFF2-40B4-BE49-F238E27FC236}">
                  <a16:creationId xmlns:a16="http://schemas.microsoft.com/office/drawing/2014/main" id="{A0CAAC42-E60C-2293-E0C4-DFF842B7EDC7}"/>
                </a:ext>
              </a:extLst>
            </p:cNvPr>
            <p:cNvSpPr/>
            <p:nvPr/>
          </p:nvSpPr>
          <p:spPr>
            <a:xfrm>
              <a:off x="7375769" y="3983950"/>
              <a:ext cx="804244" cy="241397"/>
            </a:xfrm>
            <a:custGeom>
              <a:avLst/>
              <a:gdLst/>
              <a:ahLst/>
              <a:cxnLst/>
              <a:rect l="l" t="t" r="r" b="b"/>
              <a:pathLst>
                <a:path w="10418" h="3127" extrusionOk="0">
                  <a:moveTo>
                    <a:pt x="36" y="1"/>
                  </a:moveTo>
                  <a:lnTo>
                    <a:pt x="1" y="132"/>
                  </a:lnTo>
                  <a:lnTo>
                    <a:pt x="10383" y="3127"/>
                  </a:lnTo>
                  <a:lnTo>
                    <a:pt x="10418" y="2996"/>
                  </a:lnTo>
                  <a:lnTo>
                    <a:pt x="36" y="1"/>
                  </a:lnTo>
                  <a:close/>
                </a:path>
              </a:pathLst>
            </a:custGeom>
            <a:solidFill>
              <a:srgbClr val="7B9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11;p40">
              <a:extLst>
                <a:ext uri="{FF2B5EF4-FFF2-40B4-BE49-F238E27FC236}">
                  <a16:creationId xmlns:a16="http://schemas.microsoft.com/office/drawing/2014/main" id="{FC0E98F4-C44E-1CC8-785D-42B823EF9269}"/>
                </a:ext>
              </a:extLst>
            </p:cNvPr>
            <p:cNvSpPr/>
            <p:nvPr/>
          </p:nvSpPr>
          <p:spPr>
            <a:xfrm>
              <a:off x="7347514" y="4084384"/>
              <a:ext cx="804166" cy="240702"/>
            </a:xfrm>
            <a:custGeom>
              <a:avLst/>
              <a:gdLst/>
              <a:ahLst/>
              <a:cxnLst/>
              <a:rect l="l" t="t" r="r" b="b"/>
              <a:pathLst>
                <a:path w="10417" h="3118" extrusionOk="0">
                  <a:moveTo>
                    <a:pt x="35" y="1"/>
                  </a:moveTo>
                  <a:lnTo>
                    <a:pt x="0" y="123"/>
                  </a:lnTo>
                  <a:lnTo>
                    <a:pt x="10382" y="3118"/>
                  </a:lnTo>
                  <a:lnTo>
                    <a:pt x="10417" y="2987"/>
                  </a:lnTo>
                  <a:lnTo>
                    <a:pt x="35" y="1"/>
                  </a:lnTo>
                  <a:close/>
                </a:path>
              </a:pathLst>
            </a:custGeom>
            <a:solidFill>
              <a:srgbClr val="7B94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612;p40">
              <a:extLst>
                <a:ext uri="{FF2B5EF4-FFF2-40B4-BE49-F238E27FC236}">
                  <a16:creationId xmlns:a16="http://schemas.microsoft.com/office/drawing/2014/main" id="{47F14F3E-F1EA-EE85-58D7-13C4175A474A}"/>
                </a:ext>
              </a:extLst>
            </p:cNvPr>
            <p:cNvSpPr/>
            <p:nvPr/>
          </p:nvSpPr>
          <p:spPr>
            <a:xfrm>
              <a:off x="8024925" y="2712655"/>
              <a:ext cx="838596" cy="939108"/>
            </a:xfrm>
            <a:custGeom>
              <a:avLst/>
              <a:gdLst/>
              <a:ahLst/>
              <a:cxnLst/>
              <a:rect l="l" t="t" r="r" b="b"/>
              <a:pathLst>
                <a:path w="10863" h="12165" extrusionOk="0">
                  <a:moveTo>
                    <a:pt x="1738" y="1"/>
                  </a:moveTo>
                  <a:lnTo>
                    <a:pt x="0" y="1494"/>
                  </a:lnTo>
                  <a:lnTo>
                    <a:pt x="9815" y="12164"/>
                  </a:lnTo>
                  <a:lnTo>
                    <a:pt x="10862" y="11256"/>
                  </a:lnTo>
                  <a:lnTo>
                    <a:pt x="173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613;p40">
              <a:extLst>
                <a:ext uri="{FF2B5EF4-FFF2-40B4-BE49-F238E27FC236}">
                  <a16:creationId xmlns:a16="http://schemas.microsoft.com/office/drawing/2014/main" id="{A07C80D1-1703-25A2-936A-999E5109EC85}"/>
                </a:ext>
              </a:extLst>
            </p:cNvPr>
            <p:cNvSpPr/>
            <p:nvPr/>
          </p:nvSpPr>
          <p:spPr>
            <a:xfrm>
              <a:off x="7939313" y="2605504"/>
              <a:ext cx="219781" cy="222560"/>
            </a:xfrm>
            <a:custGeom>
              <a:avLst/>
              <a:gdLst/>
              <a:ahLst/>
              <a:cxnLst/>
              <a:rect l="l" t="t" r="r" b="b"/>
              <a:pathLst>
                <a:path w="2847" h="2883" extrusionOk="0">
                  <a:moveTo>
                    <a:pt x="1048" y="1"/>
                  </a:moveTo>
                  <a:lnTo>
                    <a:pt x="0" y="909"/>
                  </a:lnTo>
                  <a:lnTo>
                    <a:pt x="1109" y="2882"/>
                  </a:lnTo>
                  <a:lnTo>
                    <a:pt x="2847" y="1389"/>
                  </a:lnTo>
                  <a:lnTo>
                    <a:pt x="104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614;p40">
              <a:extLst>
                <a:ext uri="{FF2B5EF4-FFF2-40B4-BE49-F238E27FC236}">
                  <a16:creationId xmlns:a16="http://schemas.microsoft.com/office/drawing/2014/main" id="{69FEE455-5F84-90D4-2C4A-03A9581CAB2C}"/>
                </a:ext>
              </a:extLst>
            </p:cNvPr>
            <p:cNvSpPr/>
            <p:nvPr/>
          </p:nvSpPr>
          <p:spPr>
            <a:xfrm>
              <a:off x="7766081" y="2396529"/>
              <a:ext cx="254211" cy="279146"/>
            </a:xfrm>
            <a:custGeom>
              <a:avLst/>
              <a:gdLst/>
              <a:ahLst/>
              <a:cxnLst/>
              <a:rect l="l" t="t" r="r" b="b"/>
              <a:pathLst>
                <a:path w="3293" h="3616" extrusionOk="0">
                  <a:moveTo>
                    <a:pt x="175" y="1"/>
                  </a:moveTo>
                  <a:lnTo>
                    <a:pt x="1816" y="1887"/>
                  </a:lnTo>
                  <a:lnTo>
                    <a:pt x="1642" y="2044"/>
                  </a:lnTo>
                  <a:lnTo>
                    <a:pt x="0" y="158"/>
                  </a:lnTo>
                  <a:lnTo>
                    <a:pt x="0" y="158"/>
                  </a:lnTo>
                  <a:cubicBezTo>
                    <a:pt x="341" y="3135"/>
                    <a:pt x="2227" y="3616"/>
                    <a:pt x="2227" y="3616"/>
                  </a:cubicBezTo>
                  <a:lnTo>
                    <a:pt x="2751" y="3170"/>
                  </a:lnTo>
                  <a:lnTo>
                    <a:pt x="3275" y="2716"/>
                  </a:lnTo>
                  <a:cubicBezTo>
                    <a:pt x="3292" y="2708"/>
                    <a:pt x="3083" y="769"/>
                    <a:pt x="1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866314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63"/>
        <p:cNvGrpSpPr/>
        <p:nvPr/>
      </p:nvGrpSpPr>
      <p:grpSpPr>
        <a:xfrm>
          <a:off x="0" y="0"/>
          <a:ext cx="0" cy="0"/>
          <a:chOff x="0" y="0"/>
          <a:chExt cx="0" cy="0"/>
        </a:xfrm>
      </p:grpSpPr>
      <p:sp>
        <p:nvSpPr>
          <p:cNvPr id="764" name="Google Shape;764;p43"/>
          <p:cNvSpPr/>
          <p:nvPr/>
        </p:nvSpPr>
        <p:spPr>
          <a:xfrm flipH="1">
            <a:off x="793284" y="1517771"/>
            <a:ext cx="3796015" cy="2906395"/>
          </a:xfrm>
          <a:custGeom>
            <a:avLst/>
            <a:gdLst/>
            <a:ahLst/>
            <a:cxn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5" name="Google Shape;765;p43"/>
          <p:cNvSpPr/>
          <p:nvPr/>
        </p:nvSpPr>
        <p:spPr>
          <a:xfrm flipH="1">
            <a:off x="834524" y="1591654"/>
            <a:ext cx="4189689" cy="2813784"/>
          </a:xfrm>
          <a:custGeom>
            <a:avLst/>
            <a:gdLst/>
            <a:ahLst/>
            <a:cxn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6" name="Google Shape;766;p43"/>
          <p:cNvSpPr txBox="1">
            <a:spLocks noGrp="1"/>
          </p:cNvSpPr>
          <p:nvPr>
            <p:ph type="title"/>
          </p:nvPr>
        </p:nvSpPr>
        <p:spPr>
          <a:xfrm>
            <a:off x="1442314" y="1764575"/>
            <a:ext cx="6791074" cy="14319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n" dirty="0">
                <a:latin typeface="+mj-lt"/>
              </a:rPr>
              <a:t>Questions?</a:t>
            </a:r>
            <a:endParaRPr dirty="0">
              <a:latin typeface="+mj-lt"/>
            </a:endParaRPr>
          </a:p>
        </p:txBody>
      </p:sp>
      <p:sp>
        <p:nvSpPr>
          <p:cNvPr id="776" name="Google Shape;776;p43"/>
          <p:cNvSpPr/>
          <p:nvPr/>
        </p:nvSpPr>
        <p:spPr>
          <a:xfrm>
            <a:off x="1442314" y="1811574"/>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7" name="Google Shape;777;p43"/>
          <p:cNvSpPr/>
          <p:nvPr/>
        </p:nvSpPr>
        <p:spPr>
          <a:xfrm>
            <a:off x="891013" y="4405450"/>
            <a:ext cx="4189746" cy="68549"/>
          </a:xfrm>
          <a:custGeom>
            <a:avLst/>
            <a:gdLst/>
            <a:ahLst/>
            <a:cxn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TextBox 2">
            <a:extLst>
              <a:ext uri="{FF2B5EF4-FFF2-40B4-BE49-F238E27FC236}">
                <a16:creationId xmlns:a16="http://schemas.microsoft.com/office/drawing/2014/main" id="{ABDC5C7F-D389-3503-D803-C53A7870D289}"/>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70</a:t>
            </a:r>
          </a:p>
        </p:txBody>
      </p:sp>
      <p:grpSp>
        <p:nvGrpSpPr>
          <p:cNvPr id="10" name="Google Shape;7328;p75">
            <a:extLst>
              <a:ext uri="{FF2B5EF4-FFF2-40B4-BE49-F238E27FC236}">
                <a16:creationId xmlns:a16="http://schemas.microsoft.com/office/drawing/2014/main" id="{D6FFEBF9-35D1-887C-BCDE-E2F480AE5AAA}"/>
              </a:ext>
            </a:extLst>
          </p:cNvPr>
          <p:cNvGrpSpPr/>
          <p:nvPr/>
        </p:nvGrpSpPr>
        <p:grpSpPr>
          <a:xfrm>
            <a:off x="1532913" y="2147455"/>
            <a:ext cx="2096977" cy="2160729"/>
            <a:chOff x="-33646250" y="3586425"/>
            <a:chExt cx="293000" cy="292225"/>
          </a:xfrm>
        </p:grpSpPr>
        <p:sp>
          <p:nvSpPr>
            <p:cNvPr id="11" name="Google Shape;7329;p75">
              <a:extLst>
                <a:ext uri="{FF2B5EF4-FFF2-40B4-BE49-F238E27FC236}">
                  <a16:creationId xmlns:a16="http://schemas.microsoft.com/office/drawing/2014/main" id="{08C31284-C0CE-13AA-102B-6187631A2037}"/>
                </a:ext>
              </a:extLst>
            </p:cNvPr>
            <p:cNvSpPr/>
            <p:nvPr/>
          </p:nvSpPr>
          <p:spPr>
            <a:xfrm>
              <a:off x="-33646250" y="3739225"/>
              <a:ext cx="141775" cy="139425"/>
            </a:xfrm>
            <a:custGeom>
              <a:avLst/>
              <a:gdLst/>
              <a:ahLst/>
              <a:cxnLst/>
              <a:rect l="l" t="t" r="r" b="b"/>
              <a:pathLst>
                <a:path w="5671" h="5577" extrusionOk="0">
                  <a:moveTo>
                    <a:pt x="4190" y="1"/>
                  </a:moveTo>
                  <a:cubicBezTo>
                    <a:pt x="4001" y="316"/>
                    <a:pt x="3970" y="725"/>
                    <a:pt x="4127" y="1040"/>
                  </a:cubicBezTo>
                  <a:lnTo>
                    <a:pt x="3497" y="1670"/>
                  </a:lnTo>
                  <a:cubicBezTo>
                    <a:pt x="3345" y="1589"/>
                    <a:pt x="3194" y="1550"/>
                    <a:pt x="3047" y="1550"/>
                  </a:cubicBezTo>
                  <a:cubicBezTo>
                    <a:pt x="2797" y="1550"/>
                    <a:pt x="2561" y="1661"/>
                    <a:pt x="2363" y="1859"/>
                  </a:cubicBezTo>
                  <a:lnTo>
                    <a:pt x="378" y="3813"/>
                  </a:lnTo>
                  <a:cubicBezTo>
                    <a:pt x="0" y="4222"/>
                    <a:pt x="0" y="4884"/>
                    <a:pt x="378" y="5293"/>
                  </a:cubicBezTo>
                  <a:cubicBezTo>
                    <a:pt x="583" y="5482"/>
                    <a:pt x="851" y="5577"/>
                    <a:pt x="1115" y="5577"/>
                  </a:cubicBezTo>
                  <a:cubicBezTo>
                    <a:pt x="1378" y="5577"/>
                    <a:pt x="1638" y="5482"/>
                    <a:pt x="1827" y="5293"/>
                  </a:cubicBezTo>
                  <a:lnTo>
                    <a:pt x="3812" y="3309"/>
                  </a:lnTo>
                  <a:cubicBezTo>
                    <a:pt x="4096" y="3025"/>
                    <a:pt x="4190" y="2553"/>
                    <a:pt x="4001" y="2143"/>
                  </a:cubicBezTo>
                  <a:lnTo>
                    <a:pt x="4631" y="1513"/>
                  </a:lnTo>
                  <a:cubicBezTo>
                    <a:pt x="4789" y="1576"/>
                    <a:pt x="4915" y="1607"/>
                    <a:pt x="5072" y="1607"/>
                  </a:cubicBezTo>
                  <a:cubicBezTo>
                    <a:pt x="5261" y="1607"/>
                    <a:pt x="5450" y="1544"/>
                    <a:pt x="5671" y="1418"/>
                  </a:cubicBezTo>
                  <a:cubicBezTo>
                    <a:pt x="5041" y="1040"/>
                    <a:pt x="4568" y="568"/>
                    <a:pt x="4190"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7330;p75">
              <a:extLst>
                <a:ext uri="{FF2B5EF4-FFF2-40B4-BE49-F238E27FC236}">
                  <a16:creationId xmlns:a16="http://schemas.microsoft.com/office/drawing/2014/main" id="{74674012-88A3-1463-55E5-29DFFF1D1C0B}"/>
                </a:ext>
              </a:extLst>
            </p:cNvPr>
            <p:cNvSpPr/>
            <p:nvPr/>
          </p:nvSpPr>
          <p:spPr>
            <a:xfrm>
              <a:off x="-33541500" y="3586425"/>
              <a:ext cx="188250" cy="187475"/>
            </a:xfrm>
            <a:custGeom>
              <a:avLst/>
              <a:gdLst/>
              <a:ahLst/>
              <a:cxnLst/>
              <a:rect l="l" t="t" r="r" b="b"/>
              <a:pathLst>
                <a:path w="7530" h="7499" extrusionOk="0">
                  <a:moveTo>
                    <a:pt x="3718" y="1387"/>
                  </a:moveTo>
                  <a:cubicBezTo>
                    <a:pt x="4253" y="1387"/>
                    <a:pt x="4726" y="1859"/>
                    <a:pt x="4726" y="2427"/>
                  </a:cubicBezTo>
                  <a:cubicBezTo>
                    <a:pt x="4789" y="2805"/>
                    <a:pt x="4505" y="3214"/>
                    <a:pt x="4096" y="3372"/>
                  </a:cubicBezTo>
                  <a:lnTo>
                    <a:pt x="4096" y="3750"/>
                  </a:lnTo>
                  <a:cubicBezTo>
                    <a:pt x="4096" y="3939"/>
                    <a:pt x="3938" y="4096"/>
                    <a:pt x="3749" y="4096"/>
                  </a:cubicBezTo>
                  <a:cubicBezTo>
                    <a:pt x="3560" y="4096"/>
                    <a:pt x="3403" y="3939"/>
                    <a:pt x="3403" y="3750"/>
                  </a:cubicBezTo>
                  <a:lnTo>
                    <a:pt x="3403" y="3372"/>
                  </a:lnTo>
                  <a:cubicBezTo>
                    <a:pt x="3403" y="3088"/>
                    <a:pt x="3592" y="2805"/>
                    <a:pt x="3875" y="2742"/>
                  </a:cubicBezTo>
                  <a:cubicBezTo>
                    <a:pt x="4001" y="2679"/>
                    <a:pt x="4096" y="2521"/>
                    <a:pt x="4096" y="2427"/>
                  </a:cubicBezTo>
                  <a:cubicBezTo>
                    <a:pt x="4096" y="2206"/>
                    <a:pt x="3938" y="2049"/>
                    <a:pt x="3749" y="2049"/>
                  </a:cubicBezTo>
                  <a:cubicBezTo>
                    <a:pt x="3560" y="2049"/>
                    <a:pt x="3403" y="2206"/>
                    <a:pt x="3403" y="2427"/>
                  </a:cubicBezTo>
                  <a:cubicBezTo>
                    <a:pt x="3403" y="2616"/>
                    <a:pt x="3245" y="2773"/>
                    <a:pt x="3056" y="2773"/>
                  </a:cubicBezTo>
                  <a:cubicBezTo>
                    <a:pt x="2836" y="2773"/>
                    <a:pt x="2678" y="2616"/>
                    <a:pt x="2678" y="2427"/>
                  </a:cubicBezTo>
                  <a:cubicBezTo>
                    <a:pt x="2678" y="1859"/>
                    <a:pt x="3151" y="1387"/>
                    <a:pt x="3718" y="1387"/>
                  </a:cubicBezTo>
                  <a:close/>
                  <a:moveTo>
                    <a:pt x="3749" y="4726"/>
                  </a:moveTo>
                  <a:cubicBezTo>
                    <a:pt x="3938" y="4726"/>
                    <a:pt x="4096" y="4884"/>
                    <a:pt x="4096" y="5104"/>
                  </a:cubicBezTo>
                  <a:cubicBezTo>
                    <a:pt x="4096" y="5294"/>
                    <a:pt x="3938" y="5451"/>
                    <a:pt x="3749" y="5451"/>
                  </a:cubicBezTo>
                  <a:cubicBezTo>
                    <a:pt x="3560" y="5451"/>
                    <a:pt x="3403" y="5294"/>
                    <a:pt x="3403" y="5104"/>
                  </a:cubicBezTo>
                  <a:cubicBezTo>
                    <a:pt x="3403" y="4884"/>
                    <a:pt x="3560" y="4726"/>
                    <a:pt x="3749" y="4726"/>
                  </a:cubicBezTo>
                  <a:close/>
                  <a:moveTo>
                    <a:pt x="3749" y="1"/>
                  </a:moveTo>
                  <a:cubicBezTo>
                    <a:pt x="1670" y="1"/>
                    <a:pt x="0" y="1702"/>
                    <a:pt x="0" y="3750"/>
                  </a:cubicBezTo>
                  <a:cubicBezTo>
                    <a:pt x="0" y="5829"/>
                    <a:pt x="1702" y="7499"/>
                    <a:pt x="3749" y="7499"/>
                  </a:cubicBezTo>
                  <a:cubicBezTo>
                    <a:pt x="5829" y="7499"/>
                    <a:pt x="7498" y="5798"/>
                    <a:pt x="7498" y="3750"/>
                  </a:cubicBezTo>
                  <a:cubicBezTo>
                    <a:pt x="7530" y="1670"/>
                    <a:pt x="5829" y="1"/>
                    <a:pt x="3749"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21648380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5"/>
          <p:cNvSpPr/>
          <p:nvPr/>
        </p:nvSpPr>
        <p:spPr>
          <a:xfrm>
            <a:off x="3810294" y="1405851"/>
            <a:ext cx="1653900" cy="930000"/>
          </a:xfrm>
          <a:prstGeom prst="ellipse">
            <a:avLst/>
          </a:prstGeom>
          <a:solidFill>
            <a:srgbClr val="BF7C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5"/>
          <p:cNvSpPr txBox="1">
            <a:spLocks noGrp="1"/>
          </p:cNvSpPr>
          <p:nvPr>
            <p:ph type="title"/>
          </p:nvPr>
        </p:nvSpPr>
        <p:spPr>
          <a:xfrm>
            <a:off x="1423566" y="2652250"/>
            <a:ext cx="6296869" cy="1686143"/>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latin typeface="+mj-lt"/>
              </a:rPr>
              <a:t>2022</a:t>
            </a:r>
            <a:br>
              <a:rPr lang="en" dirty="0">
                <a:latin typeface="+mj-lt"/>
              </a:rPr>
            </a:br>
            <a:r>
              <a:rPr lang="en" dirty="0">
                <a:latin typeface="+mj-lt"/>
              </a:rPr>
              <a:t>Proposed Amendments</a:t>
            </a:r>
            <a:endParaRPr dirty="0">
              <a:latin typeface="+mj-lt"/>
            </a:endParaRPr>
          </a:p>
        </p:txBody>
      </p:sp>
      <p:sp>
        <p:nvSpPr>
          <p:cNvPr id="322" name="Google Shape;322;p35"/>
          <p:cNvSpPr txBox="1">
            <a:spLocks noGrp="1"/>
          </p:cNvSpPr>
          <p:nvPr>
            <p:ph type="title" idx="2"/>
          </p:nvPr>
        </p:nvSpPr>
        <p:spPr>
          <a:xfrm>
            <a:off x="4187694" y="1513701"/>
            <a:ext cx="899100" cy="683400"/>
          </a:xfrm>
          <a:prstGeom prst="rect">
            <a:avLst/>
          </a:prstGeom>
        </p:spPr>
        <p:txBody>
          <a:bodyPr spcFirstLastPara="1" wrap="square" lIns="0" tIns="0" rIns="0" bIns="0" anchor="ctr" anchorCtr="0">
            <a:noAutofit/>
          </a:bodyPr>
          <a:lstStyle/>
          <a:p>
            <a:r>
              <a:rPr lang="en" sz="4400" dirty="0">
                <a:latin typeface="+mj-lt"/>
              </a:rPr>
              <a:t>V.</a:t>
            </a:r>
            <a:endParaRPr sz="4400" dirty="0">
              <a:latin typeface="+mj-lt"/>
            </a:endParaRPr>
          </a:p>
        </p:txBody>
      </p:sp>
      <p:sp>
        <p:nvSpPr>
          <p:cNvPr id="4" name="TextBox 3">
            <a:extLst>
              <a:ext uri="{FF2B5EF4-FFF2-40B4-BE49-F238E27FC236}">
                <a16:creationId xmlns:a16="http://schemas.microsoft.com/office/drawing/2014/main" id="{C194052D-5260-A35B-8FC1-616AA7FF3DDB}"/>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71</a:t>
            </a:r>
          </a:p>
        </p:txBody>
      </p:sp>
    </p:spTree>
    <p:extLst>
      <p:ext uri="{BB962C8B-B14F-4D97-AF65-F5344CB8AC3E}">
        <p14:creationId xmlns:p14="http://schemas.microsoft.com/office/powerpoint/2010/main" val="38689764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dirty="0">
                <a:latin typeface="+mj-lt"/>
              </a:rPr>
              <a:t>2022 – Proposed Amendments</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891861" y="1229601"/>
            <a:ext cx="3806926" cy="2149244"/>
          </a:xfrm>
        </p:spPr>
        <p:txBody>
          <a:bodyPr/>
          <a:lstStyle/>
          <a:p>
            <a:pPr>
              <a:spcAft>
                <a:spcPts val="600"/>
              </a:spcAft>
            </a:pPr>
            <a:r>
              <a:rPr lang="en-US" dirty="0">
                <a:latin typeface="+mn-lt"/>
              </a:rPr>
              <a:t>A broad set of proposed amendments was released by the Department of Education in July of 2022.</a:t>
            </a:r>
          </a:p>
          <a:p>
            <a:pPr>
              <a:spcAft>
                <a:spcPts val="600"/>
              </a:spcAft>
            </a:pPr>
            <a:r>
              <a:rPr lang="en-US" dirty="0">
                <a:latin typeface="+mn-lt"/>
              </a:rPr>
              <a:t>In the 60-day public comment period, the Department received 240,000 comments on the proposals.</a:t>
            </a:r>
          </a:p>
          <a:p>
            <a:pPr>
              <a:spcAft>
                <a:spcPts val="600"/>
              </a:spcAft>
            </a:pPr>
            <a:r>
              <a:rPr lang="en-US" dirty="0">
                <a:latin typeface="+mn-lt"/>
              </a:rPr>
              <a:t>The Department is anticipating a date of October 2023 for the final Title IX Rule. </a:t>
            </a:r>
          </a:p>
        </p:txBody>
      </p:sp>
      <p:sp>
        <p:nvSpPr>
          <p:cNvPr id="5" name="TextBox 4">
            <a:extLst>
              <a:ext uri="{FF2B5EF4-FFF2-40B4-BE49-F238E27FC236}">
                <a16:creationId xmlns:a16="http://schemas.microsoft.com/office/drawing/2014/main" id="{0432FDF7-B6DA-4E6F-C211-3BF42F00956A}"/>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72</a:t>
            </a:r>
          </a:p>
        </p:txBody>
      </p:sp>
      <p:pic>
        <p:nvPicPr>
          <p:cNvPr id="7" name="Picture 6" descr="Old vintage books in a row">
            <a:extLst>
              <a:ext uri="{FF2B5EF4-FFF2-40B4-BE49-F238E27FC236}">
                <a16:creationId xmlns:a16="http://schemas.microsoft.com/office/drawing/2014/main" id="{18685EE3-B3C4-13C5-1A10-443288B5F3DF}"/>
              </a:ext>
            </a:extLst>
          </p:cNvPr>
          <p:cNvPicPr>
            <a:picLocks noChangeAspect="1"/>
          </p:cNvPicPr>
          <p:nvPr/>
        </p:nvPicPr>
        <p:blipFill>
          <a:blip r:embed="rId2"/>
          <a:stretch>
            <a:fillRect/>
          </a:stretch>
        </p:blipFill>
        <p:spPr>
          <a:xfrm>
            <a:off x="5025915" y="1228029"/>
            <a:ext cx="3226224" cy="2150816"/>
          </a:xfrm>
          <a:prstGeom prst="rect">
            <a:avLst/>
          </a:prstGeom>
        </p:spPr>
      </p:pic>
      <p:sp>
        <p:nvSpPr>
          <p:cNvPr id="2" name="TextBox 1">
            <a:extLst>
              <a:ext uri="{FF2B5EF4-FFF2-40B4-BE49-F238E27FC236}">
                <a16:creationId xmlns:a16="http://schemas.microsoft.com/office/drawing/2014/main" id="{80A20BFA-50B6-BB8D-47F9-8ABB64D81C14}"/>
              </a:ext>
            </a:extLst>
          </p:cNvPr>
          <p:cNvSpPr txBox="1"/>
          <p:nvPr/>
        </p:nvSpPr>
        <p:spPr>
          <a:xfrm>
            <a:off x="2646556" y="3913899"/>
            <a:ext cx="4036742" cy="707886"/>
          </a:xfrm>
          <a:prstGeom prst="rect">
            <a:avLst/>
          </a:prstGeom>
          <a:noFill/>
        </p:spPr>
        <p:txBody>
          <a:bodyPr wrap="square" rtlCol="0">
            <a:spAutoFit/>
          </a:bodyPr>
          <a:lstStyle/>
          <a:p>
            <a:pPr algn="ctr"/>
            <a:r>
              <a:rPr lang="en-US" sz="2000" b="1" dirty="0"/>
              <a:t>What are some of the more significant proposals?</a:t>
            </a:r>
          </a:p>
        </p:txBody>
      </p:sp>
    </p:spTree>
    <p:extLst>
      <p:ext uri="{BB962C8B-B14F-4D97-AF65-F5344CB8AC3E}">
        <p14:creationId xmlns:p14="http://schemas.microsoft.com/office/powerpoint/2010/main" val="29770639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a:xfrm>
            <a:off x="713225" y="445025"/>
            <a:ext cx="7717500" cy="889866"/>
          </a:xfrm>
        </p:spPr>
        <p:txBody>
          <a:bodyPr/>
          <a:lstStyle/>
          <a:p>
            <a:r>
              <a:rPr lang="en-US" sz="3200" dirty="0">
                <a:latin typeface="+mj-lt"/>
              </a:rPr>
              <a:t>When is a School</a:t>
            </a:r>
            <a:br>
              <a:rPr lang="en-US" sz="3200" dirty="0">
                <a:latin typeface="+mj-lt"/>
              </a:rPr>
            </a:br>
            <a:r>
              <a:rPr lang="en-US" sz="3200" dirty="0">
                <a:latin typeface="+mj-lt"/>
              </a:rPr>
              <a:t>Compelled to Act?</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4725512" y="1521016"/>
            <a:ext cx="3657702" cy="3266391"/>
          </a:xfrm>
        </p:spPr>
        <p:txBody>
          <a:bodyPr/>
          <a:lstStyle/>
          <a:p>
            <a:pPr>
              <a:spcAft>
                <a:spcPts val="600"/>
              </a:spcAft>
            </a:pPr>
            <a:r>
              <a:rPr lang="en-US" dirty="0">
                <a:latin typeface="+mn-lt"/>
              </a:rPr>
              <a:t>Includes a duty to respond where conduct occurs in a building owned or controlled by a student organization and conduct is subject to disciplinary authority (post-secondary).</a:t>
            </a:r>
          </a:p>
          <a:p>
            <a:pPr>
              <a:spcAft>
                <a:spcPts val="600"/>
              </a:spcAft>
            </a:pPr>
            <a:r>
              <a:rPr lang="en-US" dirty="0">
                <a:latin typeface="+mn-lt"/>
              </a:rPr>
              <a:t>When a hostile environment is created within an education program or activity, even if the conduct contributing to the hostile environment occurred outside of an education program or activity.</a:t>
            </a:r>
          </a:p>
        </p:txBody>
      </p:sp>
      <p:pic>
        <p:nvPicPr>
          <p:cNvPr id="5" name="Picture 4" descr="Woman alone">
            <a:extLst>
              <a:ext uri="{FF2B5EF4-FFF2-40B4-BE49-F238E27FC236}">
                <a16:creationId xmlns:a16="http://schemas.microsoft.com/office/drawing/2014/main" id="{B0A0E212-84CE-B8BA-3DD4-3371BEB150EA}"/>
              </a:ext>
            </a:extLst>
          </p:cNvPr>
          <p:cNvPicPr>
            <a:picLocks noChangeAspect="1"/>
          </p:cNvPicPr>
          <p:nvPr/>
        </p:nvPicPr>
        <p:blipFill>
          <a:blip r:embed="rId2"/>
          <a:stretch>
            <a:fillRect/>
          </a:stretch>
        </p:blipFill>
        <p:spPr>
          <a:xfrm>
            <a:off x="760786" y="1634724"/>
            <a:ext cx="3657702" cy="2438271"/>
          </a:xfrm>
          <a:prstGeom prst="rect">
            <a:avLst/>
          </a:prstGeom>
        </p:spPr>
      </p:pic>
      <p:sp>
        <p:nvSpPr>
          <p:cNvPr id="7" name="TextBox 6">
            <a:extLst>
              <a:ext uri="{FF2B5EF4-FFF2-40B4-BE49-F238E27FC236}">
                <a16:creationId xmlns:a16="http://schemas.microsoft.com/office/drawing/2014/main" id="{423AE95B-112C-C704-09F6-088940AC880F}"/>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73</a:t>
            </a:r>
          </a:p>
        </p:txBody>
      </p:sp>
    </p:spTree>
    <p:extLst>
      <p:ext uri="{BB962C8B-B14F-4D97-AF65-F5344CB8AC3E}">
        <p14:creationId xmlns:p14="http://schemas.microsoft.com/office/powerpoint/2010/main" val="1276891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sz="3200" dirty="0">
                <a:latin typeface="+mj-lt"/>
              </a:rPr>
              <a:t>Updated Notification Requirement</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713225" y="1361882"/>
            <a:ext cx="4013859" cy="3003658"/>
          </a:xfrm>
        </p:spPr>
        <p:txBody>
          <a:bodyPr/>
          <a:lstStyle/>
          <a:p>
            <a:pPr>
              <a:spcAft>
                <a:spcPts val="600"/>
              </a:spcAft>
            </a:pPr>
            <a:r>
              <a:rPr lang="en-US" dirty="0">
                <a:latin typeface="+mn-lt"/>
              </a:rPr>
              <a:t>A school district must require employees who have information about conduct that may constitute sex discrimination to either:</a:t>
            </a:r>
          </a:p>
          <a:p>
            <a:pPr lvl="1">
              <a:spcAft>
                <a:spcPts val="600"/>
              </a:spcAft>
            </a:pPr>
            <a:r>
              <a:rPr lang="en-US" dirty="0">
                <a:latin typeface="+mn-lt"/>
              </a:rPr>
              <a:t>Notify the Title IX Coordinator; or</a:t>
            </a:r>
          </a:p>
          <a:p>
            <a:pPr lvl="1">
              <a:spcAft>
                <a:spcPts val="600"/>
              </a:spcAft>
            </a:pPr>
            <a:r>
              <a:rPr lang="en-US" dirty="0">
                <a:latin typeface="+mn-lt"/>
              </a:rPr>
              <a:t>Provide any person who gives information about such conduct the Title IX Coordinator’s contact info and advise of the reporting process.</a:t>
            </a:r>
          </a:p>
        </p:txBody>
      </p:sp>
      <p:sp>
        <p:nvSpPr>
          <p:cNvPr id="5" name="TextBox 4">
            <a:extLst>
              <a:ext uri="{FF2B5EF4-FFF2-40B4-BE49-F238E27FC236}">
                <a16:creationId xmlns:a16="http://schemas.microsoft.com/office/drawing/2014/main" id="{9C10FFB6-7A57-5BF4-50C2-1FDFC9C68D07}"/>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74</a:t>
            </a:r>
          </a:p>
        </p:txBody>
      </p:sp>
      <p:pic>
        <p:nvPicPr>
          <p:cNvPr id="7" name="Graphic 6" descr="Warning with solid fill">
            <a:extLst>
              <a:ext uri="{FF2B5EF4-FFF2-40B4-BE49-F238E27FC236}">
                <a16:creationId xmlns:a16="http://schemas.microsoft.com/office/drawing/2014/main" id="{8A5A8473-8D66-EB1B-6B66-73F2D38CC2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96646" y="1455448"/>
            <a:ext cx="2232604" cy="2232604"/>
          </a:xfrm>
          <a:prstGeom prst="rect">
            <a:avLst/>
          </a:prstGeom>
        </p:spPr>
      </p:pic>
    </p:spTree>
    <p:extLst>
      <p:ext uri="{BB962C8B-B14F-4D97-AF65-F5344CB8AC3E}">
        <p14:creationId xmlns:p14="http://schemas.microsoft.com/office/powerpoint/2010/main" val="10742956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sz="3200" dirty="0">
                <a:latin typeface="+mj-lt"/>
                <a:cs typeface="Poppins ExtraBold" panose="00000900000000000000" pitchFamily="2" charset="0"/>
              </a:rPr>
              <a:t>Procedural Updates</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3899296" y="1107785"/>
            <a:ext cx="4725513" cy="3441724"/>
          </a:xfrm>
        </p:spPr>
        <p:txBody>
          <a:bodyPr/>
          <a:lstStyle/>
          <a:p>
            <a:pPr>
              <a:spcAft>
                <a:spcPts val="600"/>
              </a:spcAft>
            </a:pPr>
            <a:r>
              <a:rPr lang="en-US" dirty="0">
                <a:latin typeface="+mn-lt"/>
              </a:rPr>
              <a:t>Preponderance of the evidence standard applies unless the school uses the clear and convincing standard in all other comparable proceedings.</a:t>
            </a:r>
          </a:p>
          <a:p>
            <a:pPr>
              <a:spcAft>
                <a:spcPts val="600"/>
              </a:spcAft>
            </a:pPr>
            <a:r>
              <a:rPr lang="en-US" dirty="0">
                <a:latin typeface="+mn-lt"/>
              </a:rPr>
              <a:t>School may dismiss a complaint where it is unable to identify the respondent.</a:t>
            </a:r>
          </a:p>
          <a:p>
            <a:pPr>
              <a:spcAft>
                <a:spcPts val="600"/>
              </a:spcAft>
            </a:pPr>
            <a:r>
              <a:rPr lang="en-US" dirty="0">
                <a:latin typeface="+mn-lt"/>
              </a:rPr>
              <a:t>School </a:t>
            </a:r>
            <a:r>
              <a:rPr lang="en-US" b="1" i="1" dirty="0">
                <a:latin typeface="+mn-lt"/>
              </a:rPr>
              <a:t>may</a:t>
            </a:r>
            <a:r>
              <a:rPr lang="en-US" dirty="0">
                <a:latin typeface="+mn-lt"/>
              </a:rPr>
              <a:t> dismiss a complaint – or part of a complaint – where it determines the conduct would not constitute sex discrimination even if proven.</a:t>
            </a:r>
          </a:p>
          <a:p>
            <a:pPr>
              <a:spcAft>
                <a:spcPts val="600"/>
              </a:spcAft>
            </a:pPr>
            <a:r>
              <a:rPr lang="en-US" dirty="0">
                <a:latin typeface="+mn-lt"/>
              </a:rPr>
              <a:t>Remove language stating that dismissal of complaint does not preclude action under another provision of code of conduct.</a:t>
            </a:r>
          </a:p>
          <a:p>
            <a:endParaRPr lang="en-US" dirty="0">
              <a:latin typeface="+mn-lt"/>
            </a:endParaRPr>
          </a:p>
        </p:txBody>
      </p:sp>
      <p:sp>
        <p:nvSpPr>
          <p:cNvPr id="5" name="TextBox 4">
            <a:extLst>
              <a:ext uri="{FF2B5EF4-FFF2-40B4-BE49-F238E27FC236}">
                <a16:creationId xmlns:a16="http://schemas.microsoft.com/office/drawing/2014/main" id="{CD6EF26C-ED2B-A7B8-C2D1-5FFB29AFE96F}"/>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75</a:t>
            </a:r>
          </a:p>
        </p:txBody>
      </p:sp>
      <p:pic>
        <p:nvPicPr>
          <p:cNvPr id="7" name="Picture 6" descr="Man signing a document">
            <a:extLst>
              <a:ext uri="{FF2B5EF4-FFF2-40B4-BE49-F238E27FC236}">
                <a16:creationId xmlns:a16="http://schemas.microsoft.com/office/drawing/2014/main" id="{2788BDC7-C489-29B6-867F-853592AADC54}"/>
              </a:ext>
            </a:extLst>
          </p:cNvPr>
          <p:cNvPicPr>
            <a:picLocks noChangeAspect="1"/>
          </p:cNvPicPr>
          <p:nvPr/>
        </p:nvPicPr>
        <p:blipFill>
          <a:blip r:embed="rId2"/>
          <a:stretch>
            <a:fillRect/>
          </a:stretch>
        </p:blipFill>
        <p:spPr>
          <a:xfrm>
            <a:off x="519191" y="1383522"/>
            <a:ext cx="3165107" cy="2376455"/>
          </a:xfrm>
          <a:prstGeom prst="rect">
            <a:avLst/>
          </a:prstGeom>
        </p:spPr>
      </p:pic>
    </p:spTree>
    <p:extLst>
      <p:ext uri="{BB962C8B-B14F-4D97-AF65-F5344CB8AC3E}">
        <p14:creationId xmlns:p14="http://schemas.microsoft.com/office/powerpoint/2010/main" val="2425464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sz="3200" dirty="0">
                <a:latin typeface="+mj-lt"/>
              </a:rPr>
              <a:t>Scope of Who is Protected</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794260" y="1216124"/>
            <a:ext cx="3945543" cy="3134985"/>
          </a:xfrm>
        </p:spPr>
        <p:txBody>
          <a:bodyPr/>
          <a:lstStyle/>
          <a:p>
            <a:r>
              <a:rPr lang="en-US" sz="1800" dirty="0"/>
              <a:t>Includes discrimination against students/employees experiencing pregnancy or pregnancy-related conditions.</a:t>
            </a:r>
          </a:p>
          <a:p>
            <a:r>
              <a:rPr lang="en-US" sz="1800" dirty="0"/>
              <a:t>Includes discrimination based upon parental, marital, or family status.</a:t>
            </a:r>
          </a:p>
          <a:p>
            <a:pPr lvl="1"/>
            <a:r>
              <a:rPr lang="en-US" sz="1800" dirty="0"/>
              <a:t>Ex. married students or students with children.</a:t>
            </a:r>
          </a:p>
          <a:p>
            <a:r>
              <a:rPr lang="en-US" sz="1800" dirty="0"/>
              <a:t>Incudes sex stereotypes; sex characteristics; sexual orientation; and gender identity.</a:t>
            </a:r>
          </a:p>
          <a:p>
            <a:pPr marL="127000" indent="0">
              <a:buNone/>
            </a:pPr>
            <a:endParaRPr lang="en-US" dirty="0"/>
          </a:p>
        </p:txBody>
      </p:sp>
      <p:sp>
        <p:nvSpPr>
          <p:cNvPr id="5" name="TextBox 4">
            <a:extLst>
              <a:ext uri="{FF2B5EF4-FFF2-40B4-BE49-F238E27FC236}">
                <a16:creationId xmlns:a16="http://schemas.microsoft.com/office/drawing/2014/main" id="{0145EDA1-C5B0-E593-51A8-CBBEEAACEB28}"/>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76</a:t>
            </a:r>
          </a:p>
        </p:txBody>
      </p:sp>
      <p:pic>
        <p:nvPicPr>
          <p:cNvPr id="7" name="Picture 6" descr="Pregnant person holding stomach">
            <a:extLst>
              <a:ext uri="{FF2B5EF4-FFF2-40B4-BE49-F238E27FC236}">
                <a16:creationId xmlns:a16="http://schemas.microsoft.com/office/drawing/2014/main" id="{0F961812-3643-A32D-C344-64E922B8BF01}"/>
              </a:ext>
            </a:extLst>
          </p:cNvPr>
          <p:cNvPicPr>
            <a:picLocks noChangeAspect="1"/>
          </p:cNvPicPr>
          <p:nvPr/>
        </p:nvPicPr>
        <p:blipFill>
          <a:blip r:embed="rId2"/>
          <a:stretch>
            <a:fillRect/>
          </a:stretch>
        </p:blipFill>
        <p:spPr>
          <a:xfrm>
            <a:off x="5025862" y="1674402"/>
            <a:ext cx="3323878" cy="2218427"/>
          </a:xfrm>
          <a:prstGeom prst="rect">
            <a:avLst/>
          </a:prstGeom>
        </p:spPr>
      </p:pic>
    </p:spTree>
    <p:extLst>
      <p:ext uri="{BB962C8B-B14F-4D97-AF65-F5344CB8AC3E}">
        <p14:creationId xmlns:p14="http://schemas.microsoft.com/office/powerpoint/2010/main" val="31838155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5"/>
          <p:cNvSpPr/>
          <p:nvPr/>
        </p:nvSpPr>
        <p:spPr>
          <a:xfrm>
            <a:off x="3810294" y="1405851"/>
            <a:ext cx="1653900" cy="930000"/>
          </a:xfrm>
          <a:prstGeom prst="ellipse">
            <a:avLst/>
          </a:prstGeom>
          <a:solidFill>
            <a:srgbClr val="BF7C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5"/>
          <p:cNvSpPr txBox="1">
            <a:spLocks noGrp="1"/>
          </p:cNvSpPr>
          <p:nvPr>
            <p:ph type="title"/>
          </p:nvPr>
        </p:nvSpPr>
        <p:spPr>
          <a:xfrm>
            <a:off x="1423566" y="2652250"/>
            <a:ext cx="6296869" cy="1686143"/>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latin typeface="+mj-lt"/>
              </a:rPr>
              <a:t>2023</a:t>
            </a:r>
            <a:br>
              <a:rPr lang="en" dirty="0">
                <a:latin typeface="+mj-lt"/>
              </a:rPr>
            </a:br>
            <a:r>
              <a:rPr lang="en" dirty="0">
                <a:latin typeface="+mj-lt"/>
              </a:rPr>
              <a:t>Proposed Amendments</a:t>
            </a:r>
            <a:endParaRPr dirty="0">
              <a:latin typeface="+mj-lt"/>
            </a:endParaRPr>
          </a:p>
        </p:txBody>
      </p:sp>
      <p:sp>
        <p:nvSpPr>
          <p:cNvPr id="322" name="Google Shape;322;p35"/>
          <p:cNvSpPr txBox="1">
            <a:spLocks noGrp="1"/>
          </p:cNvSpPr>
          <p:nvPr>
            <p:ph type="title" idx="2"/>
          </p:nvPr>
        </p:nvSpPr>
        <p:spPr>
          <a:xfrm>
            <a:off x="4187694" y="1513701"/>
            <a:ext cx="899100" cy="683400"/>
          </a:xfrm>
          <a:prstGeom prst="rect">
            <a:avLst/>
          </a:prstGeom>
        </p:spPr>
        <p:txBody>
          <a:bodyPr spcFirstLastPara="1" wrap="square" lIns="0" tIns="0" rIns="0" bIns="0" anchor="ctr" anchorCtr="0">
            <a:noAutofit/>
          </a:bodyPr>
          <a:lstStyle/>
          <a:p>
            <a:r>
              <a:rPr lang="en" sz="4400" dirty="0">
                <a:latin typeface="+mj-lt"/>
              </a:rPr>
              <a:t>V.</a:t>
            </a:r>
            <a:endParaRPr sz="4400" dirty="0">
              <a:latin typeface="+mj-lt"/>
            </a:endParaRPr>
          </a:p>
        </p:txBody>
      </p:sp>
      <p:sp>
        <p:nvSpPr>
          <p:cNvPr id="4" name="TextBox 3">
            <a:extLst>
              <a:ext uri="{FF2B5EF4-FFF2-40B4-BE49-F238E27FC236}">
                <a16:creationId xmlns:a16="http://schemas.microsoft.com/office/drawing/2014/main" id="{C194052D-5260-A35B-8FC1-616AA7FF3DDB}"/>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77</a:t>
            </a:r>
          </a:p>
        </p:txBody>
      </p:sp>
    </p:spTree>
    <p:extLst>
      <p:ext uri="{BB962C8B-B14F-4D97-AF65-F5344CB8AC3E}">
        <p14:creationId xmlns:p14="http://schemas.microsoft.com/office/powerpoint/2010/main" val="17885375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a:xfrm>
            <a:off x="750542" y="713720"/>
            <a:ext cx="7717500" cy="707886"/>
          </a:xfrm>
        </p:spPr>
        <p:txBody>
          <a:bodyPr/>
          <a:lstStyle/>
          <a:p>
            <a:r>
              <a:rPr lang="en-US" dirty="0">
                <a:latin typeface="+mj-lt"/>
              </a:rPr>
              <a:t>2023 – Proposed Athletics Regulation</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891861" y="1229601"/>
            <a:ext cx="3806926" cy="2149244"/>
          </a:xfrm>
        </p:spPr>
        <p:txBody>
          <a:bodyPr/>
          <a:lstStyle/>
          <a:p>
            <a:pPr>
              <a:spcAft>
                <a:spcPts val="600"/>
              </a:spcAft>
            </a:pPr>
            <a:endParaRPr lang="en-US" dirty="0">
              <a:latin typeface="+mn-lt"/>
            </a:endParaRPr>
          </a:p>
          <a:p>
            <a:pPr>
              <a:spcAft>
                <a:spcPts val="600"/>
              </a:spcAft>
            </a:pPr>
            <a:r>
              <a:rPr lang="en-US" dirty="0">
                <a:latin typeface="+mn-lt"/>
              </a:rPr>
              <a:t>In addition, the Department updated its Spring Unified Agenda to reflect an anticipated date of October 2023 for a new Athletics regulation.</a:t>
            </a:r>
          </a:p>
          <a:p>
            <a:pPr>
              <a:spcAft>
                <a:spcPts val="600"/>
              </a:spcAft>
            </a:pPr>
            <a:r>
              <a:rPr lang="en-US" dirty="0">
                <a:latin typeface="+mn-lt"/>
              </a:rPr>
              <a:t>This proposed regulation received over 150,000 comments during the public comment period from April 12 – May 15, 2023.</a:t>
            </a:r>
          </a:p>
        </p:txBody>
      </p:sp>
      <p:sp>
        <p:nvSpPr>
          <p:cNvPr id="5" name="TextBox 4">
            <a:extLst>
              <a:ext uri="{FF2B5EF4-FFF2-40B4-BE49-F238E27FC236}">
                <a16:creationId xmlns:a16="http://schemas.microsoft.com/office/drawing/2014/main" id="{0432FDF7-B6DA-4E6F-C211-3BF42F00956A}"/>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a:t>
            </a:r>
            <a:r>
              <a:rPr lang="en-US" dirty="0">
                <a:solidFill>
                  <a:srgbClr val="BF7C63"/>
                </a:solidFill>
                <a:latin typeface="Franklin Gothic Book" panose="020B0503020102020204" pitchFamily="34" charset="0"/>
              </a:rPr>
              <a:t>8</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pic>
        <p:nvPicPr>
          <p:cNvPr id="7" name="Picture 6" descr="Old vintage books in a row">
            <a:extLst>
              <a:ext uri="{FF2B5EF4-FFF2-40B4-BE49-F238E27FC236}">
                <a16:creationId xmlns:a16="http://schemas.microsoft.com/office/drawing/2014/main" id="{18685EE3-B3C4-13C5-1A10-443288B5F3DF}"/>
              </a:ext>
            </a:extLst>
          </p:cNvPr>
          <p:cNvPicPr>
            <a:picLocks noChangeAspect="1"/>
          </p:cNvPicPr>
          <p:nvPr/>
        </p:nvPicPr>
        <p:blipFill>
          <a:blip r:embed="rId2"/>
          <a:stretch>
            <a:fillRect/>
          </a:stretch>
        </p:blipFill>
        <p:spPr>
          <a:xfrm>
            <a:off x="5241818" y="1551906"/>
            <a:ext cx="3226224" cy="2150816"/>
          </a:xfrm>
          <a:prstGeom prst="rect">
            <a:avLst/>
          </a:prstGeom>
        </p:spPr>
      </p:pic>
      <p:sp>
        <p:nvSpPr>
          <p:cNvPr id="9" name="TextBox 8">
            <a:extLst>
              <a:ext uri="{FF2B5EF4-FFF2-40B4-BE49-F238E27FC236}">
                <a16:creationId xmlns:a16="http://schemas.microsoft.com/office/drawing/2014/main" id="{45392849-69A5-397C-CF49-BD4429555F8C}"/>
              </a:ext>
            </a:extLst>
          </p:cNvPr>
          <p:cNvSpPr txBox="1"/>
          <p:nvPr/>
        </p:nvSpPr>
        <p:spPr>
          <a:xfrm>
            <a:off x="1880514" y="4026598"/>
            <a:ext cx="5382921" cy="400110"/>
          </a:xfrm>
          <a:prstGeom prst="rect">
            <a:avLst/>
          </a:prstGeom>
          <a:noFill/>
        </p:spPr>
        <p:txBody>
          <a:bodyPr wrap="square">
            <a:spAutoFit/>
          </a:bodyPr>
          <a:lstStyle/>
          <a:p>
            <a:pPr marL="127000" indent="0" algn="ctr">
              <a:spcAft>
                <a:spcPts val="600"/>
              </a:spcAft>
              <a:buNone/>
            </a:pPr>
            <a:r>
              <a:rPr lang="en-US" sz="2000" dirty="0">
                <a:latin typeface="+mn-lt"/>
              </a:rPr>
              <a:t>What is the proposed regulation?</a:t>
            </a:r>
          </a:p>
        </p:txBody>
      </p:sp>
    </p:spTree>
    <p:extLst>
      <p:ext uri="{BB962C8B-B14F-4D97-AF65-F5344CB8AC3E}">
        <p14:creationId xmlns:p14="http://schemas.microsoft.com/office/powerpoint/2010/main" val="34893522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dirty="0">
                <a:latin typeface="+mj-lt"/>
              </a:rPr>
              <a:t>The Proposed Regulation’s Text</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713225" y="1073201"/>
            <a:ext cx="5181837" cy="3476308"/>
          </a:xfrm>
        </p:spPr>
        <p:txBody>
          <a:bodyPr/>
          <a:lstStyle/>
          <a:p>
            <a:pPr>
              <a:spcAft>
                <a:spcPts val="600"/>
              </a:spcAft>
            </a:pPr>
            <a:endParaRPr lang="en-US" dirty="0">
              <a:latin typeface="+mn-lt"/>
            </a:endParaRPr>
          </a:p>
          <a:p>
            <a:pPr>
              <a:spcAft>
                <a:spcPts val="600"/>
              </a:spcAft>
            </a:pPr>
            <a:r>
              <a:rPr lang="en-US" dirty="0">
                <a:latin typeface="+mn-lt"/>
              </a:rPr>
              <a:t>The proposed regulation would be in the Title IX regulations at section 106.41(b)(2), and states:</a:t>
            </a:r>
          </a:p>
          <a:p>
            <a:pPr>
              <a:spcAft>
                <a:spcPts val="600"/>
              </a:spcAft>
            </a:pPr>
            <a:r>
              <a:rPr lang="en-US" dirty="0">
                <a:latin typeface="+mn-lt"/>
              </a:rPr>
              <a:t>If a recipient adopts or applies sex-related criteria that would limit or deny a student’s eligibility to participate on a male or female team consistent with their gender identity, such criteria must, for each sport, level of competition, and grade or education level: (</a:t>
            </a:r>
            <a:r>
              <a:rPr lang="en-US" dirty="0" err="1">
                <a:latin typeface="+mn-lt"/>
              </a:rPr>
              <a:t>i</a:t>
            </a:r>
            <a:r>
              <a:rPr lang="en-US" dirty="0">
                <a:latin typeface="+mn-lt"/>
              </a:rPr>
              <a:t>) be substantially related to the achievement of an important educational objective, and (ii) minimize harms to students whose opportunity to participate on a male or female team consistent with their gender identity would be limited or denied.</a:t>
            </a:r>
          </a:p>
          <a:p>
            <a:pPr>
              <a:spcAft>
                <a:spcPts val="600"/>
              </a:spcAft>
            </a:pPr>
            <a:endParaRPr lang="en-US" dirty="0">
              <a:latin typeface="+mn-lt"/>
            </a:endParaRPr>
          </a:p>
        </p:txBody>
      </p:sp>
      <p:sp>
        <p:nvSpPr>
          <p:cNvPr id="5" name="TextBox 4">
            <a:extLst>
              <a:ext uri="{FF2B5EF4-FFF2-40B4-BE49-F238E27FC236}">
                <a16:creationId xmlns:a16="http://schemas.microsoft.com/office/drawing/2014/main" id="{0432FDF7-B6DA-4E6F-C211-3BF42F00956A}"/>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rPr>
              <a:t>7</a:t>
            </a:r>
            <a:r>
              <a:rPr lang="en-US" dirty="0">
                <a:solidFill>
                  <a:srgbClr val="BF7C63"/>
                </a:solidFill>
                <a:latin typeface="Franklin Gothic Book" panose="020B0503020102020204" pitchFamily="34" charset="0"/>
              </a:rPr>
              <a:t>9</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pic>
        <p:nvPicPr>
          <p:cNvPr id="6" name="Picture 5" descr="Young soccer players in action">
            <a:extLst>
              <a:ext uri="{FF2B5EF4-FFF2-40B4-BE49-F238E27FC236}">
                <a16:creationId xmlns:a16="http://schemas.microsoft.com/office/drawing/2014/main" id="{51F589A3-6CF7-3EE4-F0E6-74E159379338}"/>
              </a:ext>
            </a:extLst>
          </p:cNvPr>
          <p:cNvPicPr>
            <a:picLocks noChangeAspect="1"/>
          </p:cNvPicPr>
          <p:nvPr/>
        </p:nvPicPr>
        <p:blipFill>
          <a:blip r:embed="rId2"/>
          <a:stretch>
            <a:fillRect/>
          </a:stretch>
        </p:blipFill>
        <p:spPr>
          <a:xfrm>
            <a:off x="6139312" y="1585906"/>
            <a:ext cx="2447529" cy="2305281"/>
          </a:xfrm>
          <a:prstGeom prst="rect">
            <a:avLst/>
          </a:prstGeom>
        </p:spPr>
      </p:pic>
    </p:spTree>
    <p:extLst>
      <p:ext uri="{BB962C8B-B14F-4D97-AF65-F5344CB8AC3E}">
        <p14:creationId xmlns:p14="http://schemas.microsoft.com/office/powerpoint/2010/main" val="35115546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dirty="0">
                <a:latin typeface="+mj-lt"/>
              </a:rPr>
              <a:t>Implications of the Regulation</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713225" y="1073201"/>
            <a:ext cx="5181837" cy="3476308"/>
          </a:xfrm>
        </p:spPr>
        <p:txBody>
          <a:bodyPr/>
          <a:lstStyle/>
          <a:p>
            <a:pPr>
              <a:spcAft>
                <a:spcPts val="600"/>
              </a:spcAft>
            </a:pPr>
            <a:endParaRPr lang="en-US" dirty="0">
              <a:latin typeface="+mn-lt"/>
            </a:endParaRPr>
          </a:p>
          <a:p>
            <a:pPr>
              <a:spcAft>
                <a:spcPts val="600"/>
              </a:spcAft>
            </a:pPr>
            <a:r>
              <a:rPr lang="en-US" dirty="0">
                <a:latin typeface="+mn-lt"/>
              </a:rPr>
              <a:t>Under the proposed regulation, schools would not be permitted to adopt or apply a one-size-fits-all policy that categorically bans transgender students from participating on teams consistent with their gender identity.</a:t>
            </a:r>
          </a:p>
          <a:p>
            <a:pPr>
              <a:spcAft>
                <a:spcPts val="600"/>
              </a:spcAft>
            </a:pPr>
            <a:r>
              <a:rPr lang="en-US" dirty="0">
                <a:latin typeface="+mn-lt"/>
              </a:rPr>
              <a:t>The proposed regulation would recognize that differences in grade and education level, level of competition, and sports must be taken into account for any eligibility criteria that would restrict transgender students from participating on teams consistent with their gender identity.</a:t>
            </a:r>
          </a:p>
          <a:p>
            <a:pPr>
              <a:spcAft>
                <a:spcPts val="600"/>
              </a:spcAft>
            </a:pPr>
            <a:endParaRPr lang="en-US" dirty="0">
              <a:latin typeface="+mn-lt"/>
            </a:endParaRPr>
          </a:p>
        </p:txBody>
      </p:sp>
      <p:sp>
        <p:nvSpPr>
          <p:cNvPr id="5" name="TextBox 4">
            <a:extLst>
              <a:ext uri="{FF2B5EF4-FFF2-40B4-BE49-F238E27FC236}">
                <a16:creationId xmlns:a16="http://schemas.microsoft.com/office/drawing/2014/main" id="{0432FDF7-B6DA-4E6F-C211-3BF42F00956A}"/>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80</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pic>
        <p:nvPicPr>
          <p:cNvPr id="7" name="Picture 6" descr="High angle view of a swimming pool lane">
            <a:extLst>
              <a:ext uri="{FF2B5EF4-FFF2-40B4-BE49-F238E27FC236}">
                <a16:creationId xmlns:a16="http://schemas.microsoft.com/office/drawing/2014/main" id="{2A707D85-988B-6334-41BA-FE1EB5104011}"/>
              </a:ext>
            </a:extLst>
          </p:cNvPr>
          <p:cNvPicPr>
            <a:picLocks noChangeAspect="1"/>
          </p:cNvPicPr>
          <p:nvPr/>
        </p:nvPicPr>
        <p:blipFill>
          <a:blip r:embed="rId2"/>
          <a:stretch>
            <a:fillRect/>
          </a:stretch>
        </p:blipFill>
        <p:spPr>
          <a:xfrm>
            <a:off x="5895062" y="1499228"/>
            <a:ext cx="2820554" cy="2624254"/>
          </a:xfrm>
          <a:prstGeom prst="rect">
            <a:avLst/>
          </a:prstGeom>
        </p:spPr>
      </p:pic>
    </p:spTree>
    <p:extLst>
      <p:ext uri="{BB962C8B-B14F-4D97-AF65-F5344CB8AC3E}">
        <p14:creationId xmlns:p14="http://schemas.microsoft.com/office/powerpoint/2010/main" val="4734685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dirty="0">
                <a:latin typeface="+mj-lt"/>
              </a:rPr>
              <a:t>The Age of the Student Matters</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363821" y="833596"/>
            <a:ext cx="4996200" cy="3476308"/>
          </a:xfrm>
        </p:spPr>
        <p:txBody>
          <a:bodyPr/>
          <a:lstStyle/>
          <a:p>
            <a:pPr>
              <a:spcAft>
                <a:spcPts val="600"/>
              </a:spcAft>
            </a:pPr>
            <a:endParaRPr lang="en-US" dirty="0">
              <a:latin typeface="+mn-lt"/>
            </a:endParaRPr>
          </a:p>
          <a:p>
            <a:pPr>
              <a:spcAft>
                <a:spcPts val="600"/>
              </a:spcAft>
            </a:pPr>
            <a:r>
              <a:rPr lang="en-US" dirty="0">
                <a:latin typeface="+mn-lt"/>
              </a:rPr>
              <a:t>The Department expects that, under its proposed regulation, elementary school students would generally be able to participate on school sports teams consistent with their gender identity and that it would be particularly difficult for a school to justify excluding students immediately following elementary school from participating consistent with their gender identity.</a:t>
            </a:r>
          </a:p>
          <a:p>
            <a:pPr>
              <a:spcAft>
                <a:spcPts val="600"/>
              </a:spcAft>
            </a:pPr>
            <a:r>
              <a:rPr lang="en-US" dirty="0">
                <a:latin typeface="+mn-lt"/>
              </a:rPr>
              <a:t>For older students, especially at the high school level, the Department expects that sex-related criteria that limit participation of some transgender students may be permitted when they enable the school to achieve an important educational objective, such as fairness in competition.</a:t>
            </a:r>
          </a:p>
          <a:p>
            <a:pPr>
              <a:spcAft>
                <a:spcPts val="600"/>
              </a:spcAft>
            </a:pPr>
            <a:endParaRPr lang="en-US" dirty="0">
              <a:latin typeface="+mn-lt"/>
            </a:endParaRPr>
          </a:p>
          <a:p>
            <a:pPr>
              <a:spcAft>
                <a:spcPts val="600"/>
              </a:spcAft>
            </a:pPr>
            <a:endParaRPr lang="en-US" dirty="0">
              <a:latin typeface="+mn-lt"/>
            </a:endParaRPr>
          </a:p>
        </p:txBody>
      </p:sp>
      <p:sp>
        <p:nvSpPr>
          <p:cNvPr id="5" name="TextBox 4">
            <a:extLst>
              <a:ext uri="{FF2B5EF4-FFF2-40B4-BE49-F238E27FC236}">
                <a16:creationId xmlns:a16="http://schemas.microsoft.com/office/drawing/2014/main" id="{0432FDF7-B6DA-4E6F-C211-3BF42F00956A}"/>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81</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pic>
        <p:nvPicPr>
          <p:cNvPr id="6" name="Picture 5" descr="Football team cheering on field">
            <a:extLst>
              <a:ext uri="{FF2B5EF4-FFF2-40B4-BE49-F238E27FC236}">
                <a16:creationId xmlns:a16="http://schemas.microsoft.com/office/drawing/2014/main" id="{03B96BA0-B732-FF33-FB5E-71E37C79EE10}"/>
              </a:ext>
            </a:extLst>
          </p:cNvPr>
          <p:cNvPicPr>
            <a:picLocks noChangeAspect="1"/>
          </p:cNvPicPr>
          <p:nvPr/>
        </p:nvPicPr>
        <p:blipFill>
          <a:blip r:embed="rId2"/>
          <a:stretch>
            <a:fillRect/>
          </a:stretch>
        </p:blipFill>
        <p:spPr>
          <a:xfrm>
            <a:off x="5540267" y="1500250"/>
            <a:ext cx="3026152" cy="2327129"/>
          </a:xfrm>
          <a:prstGeom prst="rect">
            <a:avLst/>
          </a:prstGeom>
        </p:spPr>
      </p:pic>
    </p:spTree>
    <p:extLst>
      <p:ext uri="{BB962C8B-B14F-4D97-AF65-F5344CB8AC3E}">
        <p14:creationId xmlns:p14="http://schemas.microsoft.com/office/powerpoint/2010/main" val="30731914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dirty="0">
                <a:latin typeface="+mj-lt"/>
              </a:rPr>
              <a:t>Recent Case Law Developments</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713225" y="646307"/>
            <a:ext cx="5419946" cy="4000338"/>
          </a:xfrm>
        </p:spPr>
        <p:txBody>
          <a:bodyPr/>
          <a:lstStyle/>
          <a:p>
            <a:pPr>
              <a:spcAft>
                <a:spcPts val="600"/>
              </a:spcAft>
            </a:pPr>
            <a:endParaRPr lang="en-US" dirty="0">
              <a:latin typeface="+mn-lt"/>
            </a:endParaRPr>
          </a:p>
          <a:p>
            <a:pPr>
              <a:spcAft>
                <a:spcPts val="600"/>
              </a:spcAft>
            </a:pPr>
            <a:endParaRPr lang="en-US" dirty="0">
              <a:latin typeface="+mn-lt"/>
            </a:endParaRPr>
          </a:p>
          <a:p>
            <a:pPr>
              <a:spcAft>
                <a:spcPts val="600"/>
              </a:spcAft>
            </a:pPr>
            <a:r>
              <a:rPr lang="en-US" u="sng" dirty="0">
                <a:latin typeface="+mn-lt"/>
              </a:rPr>
              <a:t>Bathrooms and Gender Identity:</a:t>
            </a:r>
          </a:p>
          <a:p>
            <a:pPr>
              <a:spcAft>
                <a:spcPts val="600"/>
              </a:spcAft>
            </a:pPr>
            <a:r>
              <a:rPr lang="en-US" dirty="0">
                <a:latin typeface="+mn-lt"/>
              </a:rPr>
              <a:t>In </a:t>
            </a:r>
            <a:r>
              <a:rPr lang="en-US" i="1" dirty="0">
                <a:latin typeface="+mn-lt"/>
              </a:rPr>
              <a:t>Adams by and through Kasper v. School Board of St. Johns County</a:t>
            </a:r>
            <a:r>
              <a:rPr lang="en-US" dirty="0">
                <a:latin typeface="+mn-lt"/>
              </a:rPr>
              <a:t>, 57 F.4th 791 (11th Cir.2022), the Court held that a policy mandating students to use bathrooms matching their biological sex was NOT a violation of Title IX where gender neutral restrooms were available. </a:t>
            </a:r>
          </a:p>
          <a:p>
            <a:pPr>
              <a:spcAft>
                <a:spcPts val="600"/>
              </a:spcAft>
            </a:pPr>
            <a:r>
              <a:rPr lang="en-US" dirty="0">
                <a:latin typeface="+mn-lt"/>
              </a:rPr>
              <a:t>That said, in </a:t>
            </a:r>
            <a:r>
              <a:rPr lang="en-US" i="1" dirty="0">
                <a:latin typeface="+mn-lt"/>
              </a:rPr>
              <a:t>Doe No. 1 v. Bethel Local School District</a:t>
            </a:r>
            <a:r>
              <a:rPr lang="en-US" dirty="0">
                <a:latin typeface="+mn-lt"/>
              </a:rPr>
              <a:t>, S.D. Ohio No. 3:22-cv-337 2023 WL 5018511 (Aug. 7, 2023) the Court held that a school can implement a policy allowing transgender students to use the bathroom that matches their gender identity without violating Title IX.</a:t>
            </a:r>
          </a:p>
        </p:txBody>
      </p:sp>
      <p:sp>
        <p:nvSpPr>
          <p:cNvPr id="5" name="TextBox 4">
            <a:extLst>
              <a:ext uri="{FF2B5EF4-FFF2-40B4-BE49-F238E27FC236}">
                <a16:creationId xmlns:a16="http://schemas.microsoft.com/office/drawing/2014/main" id="{0432FDF7-B6DA-4E6F-C211-3BF42F00956A}"/>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82</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pic>
        <p:nvPicPr>
          <p:cNvPr id="7" name="Graphic 6" descr="Gender with solid fill">
            <a:extLst>
              <a:ext uri="{FF2B5EF4-FFF2-40B4-BE49-F238E27FC236}">
                <a16:creationId xmlns:a16="http://schemas.microsoft.com/office/drawing/2014/main" id="{8F9B240E-EE08-E9C1-9C51-13545C71A67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93831" y="1784195"/>
            <a:ext cx="1925443" cy="1925443"/>
          </a:xfrm>
          <a:prstGeom prst="rect">
            <a:avLst/>
          </a:prstGeom>
        </p:spPr>
      </p:pic>
    </p:spTree>
    <p:extLst>
      <p:ext uri="{BB962C8B-B14F-4D97-AF65-F5344CB8AC3E}">
        <p14:creationId xmlns:p14="http://schemas.microsoft.com/office/powerpoint/2010/main" val="24086570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dirty="0">
                <a:latin typeface="+mj-lt"/>
              </a:rPr>
              <a:t>Recent Case Law Developments</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713225" y="646307"/>
            <a:ext cx="5003634" cy="3784444"/>
          </a:xfrm>
        </p:spPr>
        <p:txBody>
          <a:bodyPr/>
          <a:lstStyle/>
          <a:p>
            <a:pPr>
              <a:spcAft>
                <a:spcPts val="600"/>
              </a:spcAft>
            </a:pPr>
            <a:endParaRPr lang="en-US" dirty="0">
              <a:latin typeface="+mn-lt"/>
            </a:endParaRPr>
          </a:p>
          <a:p>
            <a:pPr>
              <a:spcAft>
                <a:spcPts val="600"/>
              </a:spcAft>
            </a:pPr>
            <a:endParaRPr lang="en-US" dirty="0">
              <a:latin typeface="+mn-lt"/>
            </a:endParaRPr>
          </a:p>
          <a:p>
            <a:pPr>
              <a:spcAft>
                <a:spcPts val="600"/>
              </a:spcAft>
            </a:pPr>
            <a:r>
              <a:rPr lang="en-US" u="sng" dirty="0">
                <a:latin typeface="+mn-lt"/>
              </a:rPr>
              <a:t>Deliberate Indifference:</a:t>
            </a:r>
          </a:p>
          <a:p>
            <a:pPr>
              <a:spcAft>
                <a:spcPts val="600"/>
              </a:spcAft>
            </a:pPr>
            <a:r>
              <a:rPr lang="en-US" dirty="0">
                <a:latin typeface="+mn-lt"/>
              </a:rPr>
              <a:t> A Title IX institution may be liable for damages resulting from student-on-student sexual harassment if the following elements are satisfied: “(1) the sexual harassment was so severe, pervasive, and objectively offensive that it could be said to deprive the plaintiff of access to the educational opportunities or benefits provided by the school, (2) the [school] had actual knowledge of the sexual harassment, and (3) the [school] was deliberately indifferent to the harassment.” </a:t>
            </a:r>
            <a:r>
              <a:rPr lang="en-US" i="1" dirty="0">
                <a:latin typeface="+mn-lt"/>
              </a:rPr>
              <a:t>Dahmer v. Western Kentucky University</a:t>
            </a:r>
            <a:r>
              <a:rPr lang="en-US" dirty="0">
                <a:latin typeface="+mn-lt"/>
              </a:rPr>
              <a:t>, 6th Cir. No. 21-5318, 2022 WL 19296342 (Oct. 13, 2022).</a:t>
            </a:r>
          </a:p>
        </p:txBody>
      </p:sp>
      <p:sp>
        <p:nvSpPr>
          <p:cNvPr id="5" name="TextBox 4">
            <a:extLst>
              <a:ext uri="{FF2B5EF4-FFF2-40B4-BE49-F238E27FC236}">
                <a16:creationId xmlns:a16="http://schemas.microsoft.com/office/drawing/2014/main" id="{0432FDF7-B6DA-4E6F-C211-3BF42F00956A}"/>
              </a:ext>
            </a:extLst>
          </p:cNvPr>
          <p:cNvSpPr txBox="1"/>
          <p:nvPr/>
        </p:nvSpPr>
        <p:spPr>
          <a:xfrm>
            <a:off x="8430725" y="4556944"/>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83</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pic>
        <p:nvPicPr>
          <p:cNvPr id="9" name="Picture 8" descr="Hand with a gavel">
            <a:extLst>
              <a:ext uri="{FF2B5EF4-FFF2-40B4-BE49-F238E27FC236}">
                <a16:creationId xmlns:a16="http://schemas.microsoft.com/office/drawing/2014/main" id="{80D5A662-B607-4522-869C-487E44585405}"/>
              </a:ext>
            </a:extLst>
          </p:cNvPr>
          <p:cNvPicPr>
            <a:picLocks noChangeAspect="1"/>
          </p:cNvPicPr>
          <p:nvPr/>
        </p:nvPicPr>
        <p:blipFill>
          <a:blip r:embed="rId2"/>
          <a:stretch>
            <a:fillRect/>
          </a:stretch>
        </p:blipFill>
        <p:spPr>
          <a:xfrm>
            <a:off x="5829734" y="1571944"/>
            <a:ext cx="2943923" cy="2304587"/>
          </a:xfrm>
          <a:prstGeom prst="rect">
            <a:avLst/>
          </a:prstGeom>
        </p:spPr>
      </p:pic>
    </p:spTree>
    <p:extLst>
      <p:ext uri="{BB962C8B-B14F-4D97-AF65-F5344CB8AC3E}">
        <p14:creationId xmlns:p14="http://schemas.microsoft.com/office/powerpoint/2010/main" val="8126818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dirty="0">
                <a:latin typeface="+mj-lt"/>
              </a:rPr>
              <a:t>Recent Case Law Developments</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713225" y="646307"/>
            <a:ext cx="5003634" cy="3784444"/>
          </a:xfrm>
        </p:spPr>
        <p:txBody>
          <a:bodyPr/>
          <a:lstStyle/>
          <a:p>
            <a:pPr>
              <a:spcAft>
                <a:spcPts val="600"/>
              </a:spcAft>
            </a:pPr>
            <a:endParaRPr lang="en-US" dirty="0">
              <a:latin typeface="+mn-lt"/>
            </a:endParaRPr>
          </a:p>
          <a:p>
            <a:pPr>
              <a:spcAft>
                <a:spcPts val="600"/>
              </a:spcAft>
            </a:pPr>
            <a:endParaRPr lang="en-US" dirty="0">
              <a:latin typeface="+mn-lt"/>
            </a:endParaRPr>
          </a:p>
          <a:p>
            <a:pPr>
              <a:spcAft>
                <a:spcPts val="600"/>
              </a:spcAft>
            </a:pPr>
            <a:r>
              <a:rPr lang="en-US" u="sng" dirty="0">
                <a:latin typeface="+mn-lt"/>
              </a:rPr>
              <a:t>Deliberate Indifference:</a:t>
            </a:r>
          </a:p>
          <a:p>
            <a:pPr>
              <a:spcAft>
                <a:spcPts val="600"/>
              </a:spcAft>
            </a:pPr>
            <a:r>
              <a:rPr lang="en-US" dirty="0">
                <a:latin typeface="+mn-lt"/>
              </a:rPr>
              <a:t>Notably, only when an ‘appropriate person’ at a school knows about sexual discrimination does the school have ‘actual knowledge.’</a:t>
            </a:r>
          </a:p>
          <a:p>
            <a:pPr>
              <a:spcAft>
                <a:spcPts val="600"/>
              </a:spcAft>
            </a:pPr>
            <a:r>
              <a:rPr lang="en-US" dirty="0">
                <a:latin typeface="+mn-lt"/>
              </a:rPr>
              <a:t>An ‘appropriate person’ is someone who ‘at a minimum, has authority to address the alleged discrimination on the school's behalf.’ </a:t>
            </a:r>
          </a:p>
          <a:p>
            <a:pPr>
              <a:spcAft>
                <a:spcPts val="600"/>
              </a:spcAft>
            </a:pPr>
            <a:r>
              <a:rPr lang="en-US" dirty="0">
                <a:latin typeface="+mn-lt"/>
              </a:rPr>
              <a:t>They “must be high enough up the chain-of-command” that their “acts constitute an official decision by the institution itself not to remedy the misconduct.” </a:t>
            </a:r>
            <a:r>
              <a:rPr lang="en-US" i="1" dirty="0">
                <a:latin typeface="+mn-lt"/>
              </a:rPr>
              <a:t>Dahmer v. Western Kentucky University</a:t>
            </a:r>
            <a:r>
              <a:rPr lang="en-US" dirty="0">
                <a:latin typeface="+mn-lt"/>
              </a:rPr>
              <a:t>, 6th Cir. No. 21-5318, 2022 WL 19296342, *2 (Oct. 13, 2022).</a:t>
            </a:r>
          </a:p>
        </p:txBody>
      </p:sp>
      <p:sp>
        <p:nvSpPr>
          <p:cNvPr id="5" name="TextBox 4">
            <a:extLst>
              <a:ext uri="{FF2B5EF4-FFF2-40B4-BE49-F238E27FC236}">
                <a16:creationId xmlns:a16="http://schemas.microsoft.com/office/drawing/2014/main" id="{0432FDF7-B6DA-4E6F-C211-3BF42F00956A}"/>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84</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pic>
        <p:nvPicPr>
          <p:cNvPr id="9" name="Picture 8" descr="Hand with a gavel">
            <a:extLst>
              <a:ext uri="{FF2B5EF4-FFF2-40B4-BE49-F238E27FC236}">
                <a16:creationId xmlns:a16="http://schemas.microsoft.com/office/drawing/2014/main" id="{80D5A662-B607-4522-869C-487E44585405}"/>
              </a:ext>
            </a:extLst>
          </p:cNvPr>
          <p:cNvPicPr>
            <a:picLocks noChangeAspect="1"/>
          </p:cNvPicPr>
          <p:nvPr/>
        </p:nvPicPr>
        <p:blipFill>
          <a:blip r:embed="rId2"/>
          <a:stretch>
            <a:fillRect/>
          </a:stretch>
        </p:blipFill>
        <p:spPr>
          <a:xfrm>
            <a:off x="5829734" y="1571944"/>
            <a:ext cx="2943923" cy="2304587"/>
          </a:xfrm>
          <a:prstGeom prst="rect">
            <a:avLst/>
          </a:prstGeom>
        </p:spPr>
      </p:pic>
    </p:spTree>
    <p:extLst>
      <p:ext uri="{BB962C8B-B14F-4D97-AF65-F5344CB8AC3E}">
        <p14:creationId xmlns:p14="http://schemas.microsoft.com/office/powerpoint/2010/main" val="15829874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dirty="0">
                <a:latin typeface="+mj-lt"/>
              </a:rPr>
              <a:t>Title IX in the News</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713225" y="646307"/>
            <a:ext cx="5003634" cy="3784444"/>
          </a:xfrm>
        </p:spPr>
        <p:txBody>
          <a:bodyPr/>
          <a:lstStyle/>
          <a:p>
            <a:pPr>
              <a:spcAft>
                <a:spcPts val="600"/>
              </a:spcAft>
            </a:pPr>
            <a:endParaRPr lang="en-US" dirty="0">
              <a:latin typeface="+mn-lt"/>
            </a:endParaRPr>
          </a:p>
          <a:p>
            <a:pPr>
              <a:spcAft>
                <a:spcPts val="600"/>
              </a:spcAft>
            </a:pPr>
            <a:endParaRPr lang="en-US" dirty="0">
              <a:latin typeface="+mn-lt"/>
            </a:endParaRPr>
          </a:p>
          <a:p>
            <a:pPr>
              <a:spcAft>
                <a:spcPts val="600"/>
              </a:spcAft>
            </a:pPr>
            <a:r>
              <a:rPr lang="en-US" dirty="0">
                <a:latin typeface="+mn-lt"/>
              </a:rPr>
              <a:t>Mel Tucker denies sexual harassment claims, calls MSU hearing process ‘ridiculously flawed.’</a:t>
            </a:r>
          </a:p>
          <a:p>
            <a:pPr>
              <a:spcAft>
                <a:spcPts val="600"/>
              </a:spcAft>
            </a:pPr>
            <a:r>
              <a:rPr lang="en-US" dirty="0">
                <a:latin typeface="+mn-lt"/>
              </a:rPr>
              <a:t>Brenda Tracy, who operates a nonprofit company that tries to raise awareness about sexual misconduct told university investigators that Tucker sent her gifts, asked if she would date him if he wasn't married and masturbated while on the phone with her without her consent.</a:t>
            </a:r>
          </a:p>
          <a:p>
            <a:pPr>
              <a:spcAft>
                <a:spcPts val="600"/>
              </a:spcAft>
            </a:pPr>
            <a:r>
              <a:rPr lang="en-US" dirty="0">
                <a:latin typeface="+mn-lt"/>
              </a:rPr>
              <a:t>Tucker vehemently denies the allegations and states that the relationship was entirely consensual. </a:t>
            </a:r>
          </a:p>
        </p:txBody>
      </p:sp>
      <p:sp>
        <p:nvSpPr>
          <p:cNvPr id="5" name="TextBox 4">
            <a:extLst>
              <a:ext uri="{FF2B5EF4-FFF2-40B4-BE49-F238E27FC236}">
                <a16:creationId xmlns:a16="http://schemas.microsoft.com/office/drawing/2014/main" id="{0432FDF7-B6DA-4E6F-C211-3BF42F00956A}"/>
              </a:ext>
            </a:extLst>
          </p:cNvPr>
          <p:cNvSpPr txBox="1"/>
          <p:nvPr/>
        </p:nvSpPr>
        <p:spPr>
          <a:xfrm>
            <a:off x="8430725" y="4544586"/>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85</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pic>
        <p:nvPicPr>
          <p:cNvPr id="1026" name="Picture 2" descr="Mel Tucker likely done at Michigan State after sexual harassment probe">
            <a:extLst>
              <a:ext uri="{FF2B5EF4-FFF2-40B4-BE49-F238E27FC236}">
                <a16:creationId xmlns:a16="http://schemas.microsoft.com/office/drawing/2014/main" id="{64CDC39D-DB76-4722-2315-424846FF27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7624" y="1504721"/>
            <a:ext cx="1793101" cy="2694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9392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05062-0F2B-0442-FD0F-85E1DFFA3376}"/>
              </a:ext>
            </a:extLst>
          </p:cNvPr>
          <p:cNvSpPr>
            <a:spLocks noGrp="1"/>
          </p:cNvSpPr>
          <p:nvPr>
            <p:ph type="title"/>
          </p:nvPr>
        </p:nvSpPr>
        <p:spPr/>
        <p:txBody>
          <a:bodyPr/>
          <a:lstStyle/>
          <a:p>
            <a:r>
              <a:rPr lang="en-US" dirty="0">
                <a:latin typeface="+mj-lt"/>
              </a:rPr>
              <a:t>Title IX in the News</a:t>
            </a:r>
          </a:p>
        </p:txBody>
      </p:sp>
      <p:sp>
        <p:nvSpPr>
          <p:cNvPr id="4" name="Subtitle 3">
            <a:extLst>
              <a:ext uri="{FF2B5EF4-FFF2-40B4-BE49-F238E27FC236}">
                <a16:creationId xmlns:a16="http://schemas.microsoft.com/office/drawing/2014/main" id="{AE8ABDE8-7386-4DAD-699D-F36C1DC7AB4E}"/>
              </a:ext>
            </a:extLst>
          </p:cNvPr>
          <p:cNvSpPr>
            <a:spLocks noGrp="1"/>
          </p:cNvSpPr>
          <p:nvPr>
            <p:ph type="subTitle" idx="1"/>
          </p:nvPr>
        </p:nvSpPr>
        <p:spPr>
          <a:xfrm>
            <a:off x="713225" y="646307"/>
            <a:ext cx="4639360" cy="3784444"/>
          </a:xfrm>
        </p:spPr>
        <p:txBody>
          <a:bodyPr/>
          <a:lstStyle/>
          <a:p>
            <a:pPr>
              <a:spcAft>
                <a:spcPts val="600"/>
              </a:spcAft>
            </a:pPr>
            <a:endParaRPr lang="en-US" dirty="0">
              <a:latin typeface="+mn-lt"/>
            </a:endParaRPr>
          </a:p>
          <a:p>
            <a:pPr>
              <a:spcAft>
                <a:spcPts val="600"/>
              </a:spcAft>
            </a:pPr>
            <a:endParaRPr lang="en-US" dirty="0">
              <a:latin typeface="+mn-lt"/>
            </a:endParaRPr>
          </a:p>
          <a:p>
            <a:pPr>
              <a:spcAft>
                <a:spcPts val="600"/>
              </a:spcAft>
            </a:pPr>
            <a:r>
              <a:rPr lang="en-US" dirty="0">
                <a:latin typeface="+mn-lt"/>
              </a:rPr>
              <a:t>Tucker took issue with the hearing, saying it's designed for infractions involving students and prevents him the chance to present evidence or make substantial arguments that would show his innocence. </a:t>
            </a:r>
          </a:p>
          <a:p>
            <a:pPr>
              <a:spcAft>
                <a:spcPts val="600"/>
              </a:spcAft>
            </a:pPr>
            <a:r>
              <a:rPr lang="en-US" dirty="0">
                <a:latin typeface="+mn-lt"/>
              </a:rPr>
              <a:t>The hearing is being conducted as part of the university's relationship violence and sexual misconduct policy, which applies to students and employees.</a:t>
            </a:r>
          </a:p>
        </p:txBody>
      </p:sp>
      <p:sp>
        <p:nvSpPr>
          <p:cNvPr id="5" name="TextBox 4">
            <a:extLst>
              <a:ext uri="{FF2B5EF4-FFF2-40B4-BE49-F238E27FC236}">
                <a16:creationId xmlns:a16="http://schemas.microsoft.com/office/drawing/2014/main" id="{0432FDF7-B6DA-4E6F-C211-3BF42F00956A}"/>
              </a:ext>
            </a:extLst>
          </p:cNvPr>
          <p:cNvSpPr txBox="1"/>
          <p:nvPr/>
        </p:nvSpPr>
        <p:spPr>
          <a:xfrm>
            <a:off x="8430726" y="4549509"/>
            <a:ext cx="43493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86</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pic>
        <p:nvPicPr>
          <p:cNvPr id="2050" name="Picture 2" descr="MSU football: Mel Tucker focused on intriguing season, challenging future">
            <a:extLst>
              <a:ext uri="{FF2B5EF4-FFF2-40B4-BE49-F238E27FC236}">
                <a16:creationId xmlns:a16="http://schemas.microsoft.com/office/drawing/2014/main" id="{AF668C26-6AEC-C669-0CAD-5FCF92C4E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8437" y="1511345"/>
            <a:ext cx="3104272" cy="1997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8369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63"/>
        <p:cNvGrpSpPr/>
        <p:nvPr/>
      </p:nvGrpSpPr>
      <p:grpSpPr>
        <a:xfrm>
          <a:off x="0" y="0"/>
          <a:ext cx="0" cy="0"/>
          <a:chOff x="0" y="0"/>
          <a:chExt cx="0" cy="0"/>
        </a:xfrm>
      </p:grpSpPr>
      <p:grpSp>
        <p:nvGrpSpPr>
          <p:cNvPr id="8" name="Group 7">
            <a:extLst>
              <a:ext uri="{FF2B5EF4-FFF2-40B4-BE49-F238E27FC236}">
                <a16:creationId xmlns:a16="http://schemas.microsoft.com/office/drawing/2014/main" id="{6D05CA8E-4C6A-EF23-C028-359B3EF154E3}"/>
              </a:ext>
            </a:extLst>
          </p:cNvPr>
          <p:cNvGrpSpPr/>
          <p:nvPr/>
        </p:nvGrpSpPr>
        <p:grpSpPr>
          <a:xfrm>
            <a:off x="793284" y="1517771"/>
            <a:ext cx="4230929" cy="2906395"/>
            <a:chOff x="793284" y="1517771"/>
            <a:chExt cx="4230929" cy="2906395"/>
          </a:xfrm>
        </p:grpSpPr>
        <p:sp>
          <p:nvSpPr>
            <p:cNvPr id="764" name="Google Shape;764;p43"/>
            <p:cNvSpPr/>
            <p:nvPr/>
          </p:nvSpPr>
          <p:spPr>
            <a:xfrm flipH="1">
              <a:off x="793284" y="1517771"/>
              <a:ext cx="3796015" cy="2906395"/>
            </a:xfrm>
            <a:custGeom>
              <a:avLst/>
              <a:gdLst/>
              <a:ahLst/>
              <a:cxn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5" name="Google Shape;765;p43"/>
            <p:cNvSpPr/>
            <p:nvPr/>
          </p:nvSpPr>
          <p:spPr>
            <a:xfrm flipH="1">
              <a:off x="834524" y="1591654"/>
              <a:ext cx="4189689" cy="2813784"/>
            </a:xfrm>
            <a:custGeom>
              <a:avLst/>
              <a:gdLst/>
              <a:ahLst/>
              <a:cxn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000000"/>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766" name="Google Shape;766;p43"/>
          <p:cNvSpPr txBox="1">
            <a:spLocks noGrp="1"/>
          </p:cNvSpPr>
          <p:nvPr>
            <p:ph type="title"/>
          </p:nvPr>
        </p:nvSpPr>
        <p:spPr>
          <a:xfrm>
            <a:off x="1442314" y="1764575"/>
            <a:ext cx="6791074" cy="14319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n" dirty="0">
                <a:latin typeface="+mj-lt"/>
              </a:rPr>
              <a:t>Questions?</a:t>
            </a:r>
            <a:endParaRPr dirty="0">
              <a:latin typeface="+mj-lt"/>
            </a:endParaRPr>
          </a:p>
        </p:txBody>
      </p:sp>
      <p:sp>
        <p:nvSpPr>
          <p:cNvPr id="776" name="Google Shape;776;p43"/>
          <p:cNvSpPr/>
          <p:nvPr/>
        </p:nvSpPr>
        <p:spPr>
          <a:xfrm>
            <a:off x="1442314" y="1811574"/>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7" name="Google Shape;777;p43"/>
          <p:cNvSpPr/>
          <p:nvPr/>
        </p:nvSpPr>
        <p:spPr>
          <a:xfrm>
            <a:off x="891013" y="4405450"/>
            <a:ext cx="4189746" cy="68549"/>
          </a:xfrm>
          <a:custGeom>
            <a:avLst/>
            <a:gdLst/>
            <a:ahLst/>
            <a:cxn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TextBox 2">
            <a:extLst>
              <a:ext uri="{FF2B5EF4-FFF2-40B4-BE49-F238E27FC236}">
                <a16:creationId xmlns:a16="http://schemas.microsoft.com/office/drawing/2014/main" id="{ABDC5C7F-D389-3503-D803-C53A7870D289}"/>
              </a:ext>
            </a:extLst>
          </p:cNvPr>
          <p:cNvSpPr txBox="1"/>
          <p:nvPr/>
        </p:nvSpPr>
        <p:spPr>
          <a:xfrm>
            <a:off x="8430726" y="4549509"/>
            <a:ext cx="43493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rgbClr val="BF7C63"/>
                </a:solidFill>
                <a:latin typeface="Franklin Gothic Book" panose="020B0503020102020204" pitchFamily="34" charset="0"/>
              </a:rPr>
              <a:t>87</a:t>
            </a: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BF7C63"/>
              </a:solidFill>
              <a:effectLst/>
              <a:uLnTx/>
              <a:uFillTx/>
              <a:latin typeface="Franklin Gothic Book" panose="020B0503020102020204" pitchFamily="34" charset="0"/>
              <a:cs typeface="Arial"/>
              <a:sym typeface="Arial"/>
            </a:endParaRPr>
          </a:p>
        </p:txBody>
      </p:sp>
      <p:grpSp>
        <p:nvGrpSpPr>
          <p:cNvPr id="10" name="Google Shape;7328;p75">
            <a:extLst>
              <a:ext uri="{FF2B5EF4-FFF2-40B4-BE49-F238E27FC236}">
                <a16:creationId xmlns:a16="http://schemas.microsoft.com/office/drawing/2014/main" id="{D6FFEBF9-35D1-887C-BCDE-E2F480AE5AAA}"/>
              </a:ext>
            </a:extLst>
          </p:cNvPr>
          <p:cNvGrpSpPr/>
          <p:nvPr/>
        </p:nvGrpSpPr>
        <p:grpSpPr>
          <a:xfrm>
            <a:off x="1532913" y="2147455"/>
            <a:ext cx="2096977" cy="2160729"/>
            <a:chOff x="-33646250" y="3586425"/>
            <a:chExt cx="293000" cy="292225"/>
          </a:xfrm>
        </p:grpSpPr>
        <p:sp>
          <p:nvSpPr>
            <p:cNvPr id="11" name="Google Shape;7329;p75">
              <a:extLst>
                <a:ext uri="{FF2B5EF4-FFF2-40B4-BE49-F238E27FC236}">
                  <a16:creationId xmlns:a16="http://schemas.microsoft.com/office/drawing/2014/main" id="{08C31284-C0CE-13AA-102B-6187631A2037}"/>
                </a:ext>
              </a:extLst>
            </p:cNvPr>
            <p:cNvSpPr/>
            <p:nvPr/>
          </p:nvSpPr>
          <p:spPr>
            <a:xfrm>
              <a:off x="-33646250" y="3739225"/>
              <a:ext cx="141775" cy="139425"/>
            </a:xfrm>
            <a:custGeom>
              <a:avLst/>
              <a:gdLst/>
              <a:ahLst/>
              <a:cxnLst/>
              <a:rect l="l" t="t" r="r" b="b"/>
              <a:pathLst>
                <a:path w="5671" h="5577" extrusionOk="0">
                  <a:moveTo>
                    <a:pt x="4190" y="1"/>
                  </a:moveTo>
                  <a:cubicBezTo>
                    <a:pt x="4001" y="316"/>
                    <a:pt x="3970" y="725"/>
                    <a:pt x="4127" y="1040"/>
                  </a:cubicBezTo>
                  <a:lnTo>
                    <a:pt x="3497" y="1670"/>
                  </a:lnTo>
                  <a:cubicBezTo>
                    <a:pt x="3345" y="1589"/>
                    <a:pt x="3194" y="1550"/>
                    <a:pt x="3047" y="1550"/>
                  </a:cubicBezTo>
                  <a:cubicBezTo>
                    <a:pt x="2797" y="1550"/>
                    <a:pt x="2561" y="1661"/>
                    <a:pt x="2363" y="1859"/>
                  </a:cubicBezTo>
                  <a:lnTo>
                    <a:pt x="378" y="3813"/>
                  </a:lnTo>
                  <a:cubicBezTo>
                    <a:pt x="0" y="4222"/>
                    <a:pt x="0" y="4884"/>
                    <a:pt x="378" y="5293"/>
                  </a:cubicBezTo>
                  <a:cubicBezTo>
                    <a:pt x="583" y="5482"/>
                    <a:pt x="851" y="5577"/>
                    <a:pt x="1115" y="5577"/>
                  </a:cubicBezTo>
                  <a:cubicBezTo>
                    <a:pt x="1378" y="5577"/>
                    <a:pt x="1638" y="5482"/>
                    <a:pt x="1827" y="5293"/>
                  </a:cubicBezTo>
                  <a:lnTo>
                    <a:pt x="3812" y="3309"/>
                  </a:lnTo>
                  <a:cubicBezTo>
                    <a:pt x="4096" y="3025"/>
                    <a:pt x="4190" y="2553"/>
                    <a:pt x="4001" y="2143"/>
                  </a:cubicBezTo>
                  <a:lnTo>
                    <a:pt x="4631" y="1513"/>
                  </a:lnTo>
                  <a:cubicBezTo>
                    <a:pt x="4789" y="1576"/>
                    <a:pt x="4915" y="1607"/>
                    <a:pt x="5072" y="1607"/>
                  </a:cubicBezTo>
                  <a:cubicBezTo>
                    <a:pt x="5261" y="1607"/>
                    <a:pt x="5450" y="1544"/>
                    <a:pt x="5671" y="1418"/>
                  </a:cubicBezTo>
                  <a:cubicBezTo>
                    <a:pt x="5041" y="1040"/>
                    <a:pt x="4568" y="568"/>
                    <a:pt x="4190"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7330;p75">
              <a:extLst>
                <a:ext uri="{FF2B5EF4-FFF2-40B4-BE49-F238E27FC236}">
                  <a16:creationId xmlns:a16="http://schemas.microsoft.com/office/drawing/2014/main" id="{74674012-88A3-1463-55E5-29DFFF1D1C0B}"/>
                </a:ext>
              </a:extLst>
            </p:cNvPr>
            <p:cNvSpPr/>
            <p:nvPr/>
          </p:nvSpPr>
          <p:spPr>
            <a:xfrm>
              <a:off x="-33541500" y="3586425"/>
              <a:ext cx="188250" cy="187475"/>
            </a:xfrm>
            <a:custGeom>
              <a:avLst/>
              <a:gdLst/>
              <a:ahLst/>
              <a:cxnLst/>
              <a:rect l="l" t="t" r="r" b="b"/>
              <a:pathLst>
                <a:path w="7530" h="7499" extrusionOk="0">
                  <a:moveTo>
                    <a:pt x="3718" y="1387"/>
                  </a:moveTo>
                  <a:cubicBezTo>
                    <a:pt x="4253" y="1387"/>
                    <a:pt x="4726" y="1859"/>
                    <a:pt x="4726" y="2427"/>
                  </a:cubicBezTo>
                  <a:cubicBezTo>
                    <a:pt x="4789" y="2805"/>
                    <a:pt x="4505" y="3214"/>
                    <a:pt x="4096" y="3372"/>
                  </a:cubicBezTo>
                  <a:lnTo>
                    <a:pt x="4096" y="3750"/>
                  </a:lnTo>
                  <a:cubicBezTo>
                    <a:pt x="4096" y="3939"/>
                    <a:pt x="3938" y="4096"/>
                    <a:pt x="3749" y="4096"/>
                  </a:cubicBezTo>
                  <a:cubicBezTo>
                    <a:pt x="3560" y="4096"/>
                    <a:pt x="3403" y="3939"/>
                    <a:pt x="3403" y="3750"/>
                  </a:cubicBezTo>
                  <a:lnTo>
                    <a:pt x="3403" y="3372"/>
                  </a:lnTo>
                  <a:cubicBezTo>
                    <a:pt x="3403" y="3088"/>
                    <a:pt x="3592" y="2805"/>
                    <a:pt x="3875" y="2742"/>
                  </a:cubicBezTo>
                  <a:cubicBezTo>
                    <a:pt x="4001" y="2679"/>
                    <a:pt x="4096" y="2521"/>
                    <a:pt x="4096" y="2427"/>
                  </a:cubicBezTo>
                  <a:cubicBezTo>
                    <a:pt x="4096" y="2206"/>
                    <a:pt x="3938" y="2049"/>
                    <a:pt x="3749" y="2049"/>
                  </a:cubicBezTo>
                  <a:cubicBezTo>
                    <a:pt x="3560" y="2049"/>
                    <a:pt x="3403" y="2206"/>
                    <a:pt x="3403" y="2427"/>
                  </a:cubicBezTo>
                  <a:cubicBezTo>
                    <a:pt x="3403" y="2616"/>
                    <a:pt x="3245" y="2773"/>
                    <a:pt x="3056" y="2773"/>
                  </a:cubicBezTo>
                  <a:cubicBezTo>
                    <a:pt x="2836" y="2773"/>
                    <a:pt x="2678" y="2616"/>
                    <a:pt x="2678" y="2427"/>
                  </a:cubicBezTo>
                  <a:cubicBezTo>
                    <a:pt x="2678" y="1859"/>
                    <a:pt x="3151" y="1387"/>
                    <a:pt x="3718" y="1387"/>
                  </a:cubicBezTo>
                  <a:close/>
                  <a:moveTo>
                    <a:pt x="3749" y="4726"/>
                  </a:moveTo>
                  <a:cubicBezTo>
                    <a:pt x="3938" y="4726"/>
                    <a:pt x="4096" y="4884"/>
                    <a:pt x="4096" y="5104"/>
                  </a:cubicBezTo>
                  <a:cubicBezTo>
                    <a:pt x="4096" y="5294"/>
                    <a:pt x="3938" y="5451"/>
                    <a:pt x="3749" y="5451"/>
                  </a:cubicBezTo>
                  <a:cubicBezTo>
                    <a:pt x="3560" y="5451"/>
                    <a:pt x="3403" y="5294"/>
                    <a:pt x="3403" y="5104"/>
                  </a:cubicBezTo>
                  <a:cubicBezTo>
                    <a:pt x="3403" y="4884"/>
                    <a:pt x="3560" y="4726"/>
                    <a:pt x="3749" y="4726"/>
                  </a:cubicBezTo>
                  <a:close/>
                  <a:moveTo>
                    <a:pt x="3749" y="1"/>
                  </a:moveTo>
                  <a:cubicBezTo>
                    <a:pt x="1670" y="1"/>
                    <a:pt x="0" y="1702"/>
                    <a:pt x="0" y="3750"/>
                  </a:cubicBezTo>
                  <a:cubicBezTo>
                    <a:pt x="0" y="5829"/>
                    <a:pt x="1702" y="7499"/>
                    <a:pt x="3749" y="7499"/>
                  </a:cubicBezTo>
                  <a:cubicBezTo>
                    <a:pt x="5829" y="7499"/>
                    <a:pt x="7498" y="5798"/>
                    <a:pt x="7498" y="3750"/>
                  </a:cubicBezTo>
                  <a:cubicBezTo>
                    <a:pt x="7530" y="1670"/>
                    <a:pt x="5829" y="1"/>
                    <a:pt x="3749"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2" name="TextBox 1">
            <a:extLst>
              <a:ext uri="{FF2B5EF4-FFF2-40B4-BE49-F238E27FC236}">
                <a16:creationId xmlns:a16="http://schemas.microsoft.com/office/drawing/2014/main" id="{6AC7FD0A-896E-36F8-8E03-6F65076C9431}"/>
              </a:ext>
            </a:extLst>
          </p:cNvPr>
          <p:cNvSpPr txBox="1"/>
          <p:nvPr/>
        </p:nvSpPr>
        <p:spPr>
          <a:xfrm>
            <a:off x="4629504" y="3326576"/>
            <a:ext cx="3569249" cy="1200329"/>
          </a:xfrm>
          <a:prstGeom prst="rect">
            <a:avLst/>
          </a:prstGeom>
          <a:noFill/>
        </p:spPr>
        <p:txBody>
          <a:bodyPr wrap="square">
            <a:spAutoFit/>
          </a:bodyPr>
          <a:lstStyle/>
          <a:p>
            <a:pPr algn="r"/>
            <a:r>
              <a:rPr lang="en-US" sz="2000" b="1" dirty="0">
                <a:solidFill>
                  <a:schemeClr val="accent2"/>
                </a:solidFill>
                <a:latin typeface="Arial Black" panose="020B0A04020102020204" pitchFamily="34" charset="0"/>
              </a:rPr>
              <a:t>Title IX: K-12 Training</a:t>
            </a:r>
            <a:br>
              <a:rPr lang="en-US" sz="2000" b="1" dirty="0">
                <a:solidFill>
                  <a:schemeClr val="accent2"/>
                </a:solidFill>
                <a:latin typeface="Arial Black" panose="020B0A04020102020204" pitchFamily="34" charset="0"/>
              </a:rPr>
            </a:br>
            <a:r>
              <a:rPr lang="en-US" sz="1200" b="1" dirty="0">
                <a:solidFill>
                  <a:schemeClr val="accent2"/>
                </a:solidFill>
                <a:latin typeface="Arial Black" panose="020B0A04020102020204" pitchFamily="34" charset="0"/>
              </a:rPr>
              <a:t>with Ryan M. Gembala</a:t>
            </a:r>
          </a:p>
          <a:p>
            <a:pPr algn="r"/>
            <a:endParaRPr lang="en-US" sz="1200" b="1" dirty="0">
              <a:solidFill>
                <a:schemeClr val="accent2"/>
              </a:solidFill>
              <a:latin typeface="Arial Black" panose="020B0A04020102020204" pitchFamily="34" charset="0"/>
            </a:endParaRPr>
          </a:p>
          <a:p>
            <a:pPr algn="r"/>
            <a:r>
              <a:rPr lang="en-US" b="1" dirty="0">
                <a:solidFill>
                  <a:schemeClr val="accent2"/>
                </a:solidFill>
                <a:latin typeface="Arial Black" panose="020B0A04020102020204" pitchFamily="34" charset="0"/>
              </a:rPr>
              <a:t>440.930.4001</a:t>
            </a:r>
            <a:br>
              <a:rPr lang="en-US" b="1" dirty="0">
                <a:solidFill>
                  <a:schemeClr val="accent2"/>
                </a:solidFill>
                <a:latin typeface="Arial Black" panose="020B0A04020102020204" pitchFamily="34" charset="0"/>
              </a:rPr>
            </a:br>
            <a:r>
              <a:rPr lang="en-US" b="1" dirty="0">
                <a:solidFill>
                  <a:schemeClr val="accent2"/>
                </a:solidFill>
                <a:latin typeface="Arial Black" panose="020B0A04020102020204" pitchFamily="34" charset="0"/>
              </a:rPr>
              <a:t>rgembala@dooleygembala.com</a:t>
            </a:r>
            <a:endParaRPr lang="en-US" dirty="0">
              <a:solidFill>
                <a:schemeClr val="accent2"/>
              </a:solidFill>
            </a:endParaRPr>
          </a:p>
        </p:txBody>
      </p:sp>
    </p:spTree>
    <p:extLst>
      <p:ext uri="{BB962C8B-B14F-4D97-AF65-F5344CB8AC3E}">
        <p14:creationId xmlns:p14="http://schemas.microsoft.com/office/powerpoint/2010/main" val="23035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351"/>
        <p:cNvGrpSpPr/>
        <p:nvPr/>
      </p:nvGrpSpPr>
      <p:grpSpPr>
        <a:xfrm>
          <a:off x="0" y="0"/>
          <a:ext cx="0" cy="0"/>
          <a:chOff x="0" y="0"/>
          <a:chExt cx="0" cy="0"/>
        </a:xfrm>
      </p:grpSpPr>
      <p:sp>
        <p:nvSpPr>
          <p:cNvPr id="1352" name="Google Shape;1352;p58"/>
          <p:cNvSpPr txBox="1">
            <a:spLocks noGrp="1"/>
          </p:cNvSpPr>
          <p:nvPr>
            <p:ph type="title"/>
          </p:nvPr>
        </p:nvSpPr>
        <p:spPr>
          <a:xfrm>
            <a:off x="1175575" y="705550"/>
            <a:ext cx="4425000" cy="1023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a:latin typeface="Arial Black" panose="020B0A04020102020204" pitchFamily="34" charset="0"/>
              </a:rPr>
              <a:t>THANKS!</a:t>
            </a:r>
            <a:endParaRPr dirty="0">
              <a:latin typeface="Arial Black" panose="020B0A04020102020204" pitchFamily="34" charset="0"/>
            </a:endParaRPr>
          </a:p>
        </p:txBody>
      </p:sp>
      <p:sp>
        <p:nvSpPr>
          <p:cNvPr id="1354" name="Google Shape;1354;p58"/>
          <p:cNvSpPr txBox="1"/>
          <p:nvPr/>
        </p:nvSpPr>
        <p:spPr>
          <a:xfrm>
            <a:off x="1329675" y="4051499"/>
            <a:ext cx="3858900" cy="207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 sz="1200" dirty="0">
                <a:solidFill>
                  <a:schemeClr val="dk1"/>
                </a:solidFill>
                <a:latin typeface="+mn-lt"/>
                <a:ea typeface="Zen Kaku Gothic New"/>
                <a:cs typeface="Zen Kaku Gothic New"/>
                <a:sym typeface="Zen Kaku Gothic New"/>
              </a:rPr>
              <a:t>Please keep this slide for attribution</a:t>
            </a:r>
            <a:endParaRPr sz="1200" dirty="0">
              <a:solidFill>
                <a:schemeClr val="dk1"/>
              </a:solidFill>
              <a:latin typeface="+mn-lt"/>
              <a:ea typeface="Zen Kaku Gothic New"/>
              <a:cs typeface="Zen Kaku Gothic New"/>
              <a:sym typeface="Zen Kaku Gothic New"/>
            </a:endParaRPr>
          </a:p>
        </p:txBody>
      </p:sp>
      <p:grpSp>
        <p:nvGrpSpPr>
          <p:cNvPr id="1355" name="Google Shape;1355;p58"/>
          <p:cNvGrpSpPr/>
          <p:nvPr/>
        </p:nvGrpSpPr>
        <p:grpSpPr>
          <a:xfrm>
            <a:off x="4910515" y="1512925"/>
            <a:ext cx="3639834" cy="2394137"/>
            <a:chOff x="4904090" y="1487225"/>
            <a:chExt cx="3639834" cy="2394137"/>
          </a:xfrm>
        </p:grpSpPr>
        <p:sp>
          <p:nvSpPr>
            <p:cNvPr id="1356" name="Google Shape;1356;p58"/>
            <p:cNvSpPr/>
            <p:nvPr/>
          </p:nvSpPr>
          <p:spPr>
            <a:xfrm>
              <a:off x="5326534" y="1487225"/>
              <a:ext cx="3011967" cy="2306140"/>
            </a:xfrm>
            <a:custGeom>
              <a:avLst/>
              <a:gdLst/>
              <a:ahLst/>
              <a:cxn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58"/>
            <p:cNvSpPr/>
            <p:nvPr/>
          </p:nvSpPr>
          <p:spPr>
            <a:xfrm>
              <a:off x="4981446" y="1545848"/>
              <a:ext cx="3324330" cy="2232655"/>
            </a:xfrm>
            <a:custGeom>
              <a:avLst/>
              <a:gdLst/>
              <a:ahLst/>
              <a:cxn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358" name="Google Shape;1358;p58"/>
            <p:cNvSpPr/>
            <p:nvPr/>
          </p:nvSpPr>
          <p:spPr>
            <a:xfrm flipH="1">
              <a:off x="4936427" y="3778484"/>
              <a:ext cx="3324553" cy="54390"/>
            </a:xfrm>
            <a:custGeom>
              <a:avLst/>
              <a:gdLst/>
              <a:ahLst/>
              <a:cxn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58"/>
            <p:cNvSpPr/>
            <p:nvPr/>
          </p:nvSpPr>
          <p:spPr>
            <a:xfrm>
              <a:off x="8169300" y="2551322"/>
              <a:ext cx="62294" cy="73136"/>
            </a:xfrm>
            <a:custGeom>
              <a:avLst/>
              <a:gdLst/>
              <a:ahLst/>
              <a:cxnLst/>
              <a:rect l="l" t="t" r="r" b="b"/>
              <a:pathLst>
                <a:path w="655" h="769" extrusionOk="0">
                  <a:moveTo>
                    <a:pt x="332" y="0"/>
                  </a:moveTo>
                  <a:lnTo>
                    <a:pt x="210" y="254"/>
                  </a:lnTo>
                  <a:lnTo>
                    <a:pt x="0" y="385"/>
                  </a:lnTo>
                  <a:lnTo>
                    <a:pt x="210" y="516"/>
                  </a:lnTo>
                  <a:lnTo>
                    <a:pt x="332" y="769"/>
                  </a:lnTo>
                  <a:lnTo>
                    <a:pt x="445" y="516"/>
                  </a:lnTo>
                  <a:lnTo>
                    <a:pt x="655" y="385"/>
                  </a:lnTo>
                  <a:lnTo>
                    <a:pt x="445" y="254"/>
                  </a:lnTo>
                  <a:lnTo>
                    <a:pt x="3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58"/>
            <p:cNvSpPr/>
            <p:nvPr/>
          </p:nvSpPr>
          <p:spPr>
            <a:xfrm>
              <a:off x="8200779" y="2252408"/>
              <a:ext cx="92347" cy="110512"/>
            </a:xfrm>
            <a:custGeom>
              <a:avLst/>
              <a:gdLst/>
              <a:ahLst/>
              <a:cxnLst/>
              <a:rect l="l" t="t" r="r" b="b"/>
              <a:pathLst>
                <a:path w="971" h="1162" extrusionOk="0">
                  <a:moveTo>
                    <a:pt x="490" y="0"/>
                  </a:moveTo>
                  <a:lnTo>
                    <a:pt x="315" y="384"/>
                  </a:lnTo>
                  <a:lnTo>
                    <a:pt x="1" y="576"/>
                  </a:lnTo>
                  <a:lnTo>
                    <a:pt x="315" y="777"/>
                  </a:lnTo>
                  <a:lnTo>
                    <a:pt x="490" y="1161"/>
                  </a:lnTo>
                  <a:lnTo>
                    <a:pt x="656" y="777"/>
                  </a:lnTo>
                  <a:lnTo>
                    <a:pt x="970" y="576"/>
                  </a:lnTo>
                  <a:lnTo>
                    <a:pt x="656" y="384"/>
                  </a:lnTo>
                  <a:lnTo>
                    <a:pt x="49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58"/>
            <p:cNvSpPr/>
            <p:nvPr/>
          </p:nvSpPr>
          <p:spPr>
            <a:xfrm>
              <a:off x="7426251" y="2414276"/>
              <a:ext cx="745623" cy="926037"/>
            </a:xfrm>
            <a:custGeom>
              <a:avLst/>
              <a:gdLst/>
              <a:ahLst/>
              <a:cxnLst/>
              <a:rect l="l" t="t" r="r" b="b"/>
              <a:pathLst>
                <a:path w="7840" h="9737" extrusionOk="0">
                  <a:moveTo>
                    <a:pt x="5700" y="1"/>
                  </a:moveTo>
                  <a:cubicBezTo>
                    <a:pt x="5686" y="1"/>
                    <a:pt x="0" y="3553"/>
                    <a:pt x="1614" y="9736"/>
                  </a:cubicBezTo>
                  <a:cubicBezTo>
                    <a:pt x="1614" y="9736"/>
                    <a:pt x="7839" y="6855"/>
                    <a:pt x="5700" y="1"/>
                  </a:cubicBezTo>
                  <a:cubicBezTo>
                    <a:pt x="5700" y="1"/>
                    <a:pt x="5700" y="1"/>
                    <a:pt x="57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58"/>
            <p:cNvSpPr/>
            <p:nvPr/>
          </p:nvSpPr>
          <p:spPr>
            <a:xfrm>
              <a:off x="7593730" y="2440145"/>
              <a:ext cx="390501" cy="872493"/>
            </a:xfrm>
            <a:custGeom>
              <a:avLst/>
              <a:gdLst/>
              <a:ahLst/>
              <a:cxnLst/>
              <a:rect l="l" t="t" r="r" b="b"/>
              <a:pathLst>
                <a:path w="4106" h="9174" extrusionOk="0">
                  <a:moveTo>
                    <a:pt x="3823" y="0"/>
                  </a:moveTo>
                  <a:cubicBezTo>
                    <a:pt x="3810" y="0"/>
                    <a:pt x="3798" y="8"/>
                    <a:pt x="3791" y="26"/>
                  </a:cubicBezTo>
                  <a:cubicBezTo>
                    <a:pt x="3773" y="122"/>
                    <a:pt x="3747" y="209"/>
                    <a:pt x="3782" y="288"/>
                  </a:cubicBezTo>
                  <a:cubicBezTo>
                    <a:pt x="3633" y="907"/>
                    <a:pt x="3433" y="1519"/>
                    <a:pt x="3223" y="2121"/>
                  </a:cubicBezTo>
                  <a:cubicBezTo>
                    <a:pt x="3101" y="1868"/>
                    <a:pt x="3022" y="1606"/>
                    <a:pt x="2996" y="1335"/>
                  </a:cubicBezTo>
                  <a:cubicBezTo>
                    <a:pt x="2996" y="1248"/>
                    <a:pt x="2987" y="1169"/>
                    <a:pt x="2996" y="1091"/>
                  </a:cubicBezTo>
                  <a:cubicBezTo>
                    <a:pt x="2996" y="1073"/>
                    <a:pt x="3005" y="1047"/>
                    <a:pt x="3005" y="1030"/>
                  </a:cubicBezTo>
                  <a:lnTo>
                    <a:pt x="3005" y="1021"/>
                  </a:lnTo>
                  <a:cubicBezTo>
                    <a:pt x="3016" y="993"/>
                    <a:pt x="2991" y="972"/>
                    <a:pt x="2970" y="972"/>
                  </a:cubicBezTo>
                  <a:cubicBezTo>
                    <a:pt x="2958" y="972"/>
                    <a:pt x="2947" y="979"/>
                    <a:pt x="2944" y="995"/>
                  </a:cubicBezTo>
                  <a:cubicBezTo>
                    <a:pt x="2917" y="1108"/>
                    <a:pt x="2917" y="1222"/>
                    <a:pt x="2926" y="1335"/>
                  </a:cubicBezTo>
                  <a:cubicBezTo>
                    <a:pt x="2952" y="1641"/>
                    <a:pt x="3057" y="1938"/>
                    <a:pt x="3188" y="2208"/>
                  </a:cubicBezTo>
                  <a:cubicBezTo>
                    <a:pt x="3136" y="2357"/>
                    <a:pt x="3083" y="2514"/>
                    <a:pt x="3031" y="2654"/>
                  </a:cubicBezTo>
                  <a:cubicBezTo>
                    <a:pt x="2743" y="3440"/>
                    <a:pt x="2420" y="4217"/>
                    <a:pt x="2079" y="4976"/>
                  </a:cubicBezTo>
                  <a:cubicBezTo>
                    <a:pt x="1983" y="4688"/>
                    <a:pt x="1913" y="4391"/>
                    <a:pt x="1870" y="4086"/>
                  </a:cubicBezTo>
                  <a:cubicBezTo>
                    <a:pt x="1809" y="3623"/>
                    <a:pt x="1817" y="3160"/>
                    <a:pt x="1870" y="2697"/>
                  </a:cubicBezTo>
                  <a:cubicBezTo>
                    <a:pt x="1905" y="2514"/>
                    <a:pt x="1922" y="2313"/>
                    <a:pt x="1983" y="2130"/>
                  </a:cubicBezTo>
                  <a:cubicBezTo>
                    <a:pt x="1988" y="2104"/>
                    <a:pt x="1966" y="2087"/>
                    <a:pt x="1945" y="2087"/>
                  </a:cubicBezTo>
                  <a:cubicBezTo>
                    <a:pt x="1930" y="2087"/>
                    <a:pt x="1917" y="2095"/>
                    <a:pt x="1913" y="2112"/>
                  </a:cubicBezTo>
                  <a:cubicBezTo>
                    <a:pt x="1905" y="2182"/>
                    <a:pt x="1878" y="2252"/>
                    <a:pt x="1870" y="2313"/>
                  </a:cubicBezTo>
                  <a:cubicBezTo>
                    <a:pt x="1686" y="3221"/>
                    <a:pt x="1730" y="4191"/>
                    <a:pt x="2036" y="5064"/>
                  </a:cubicBezTo>
                  <a:cubicBezTo>
                    <a:pt x="1730" y="5754"/>
                    <a:pt x="1416" y="6417"/>
                    <a:pt x="1084" y="7089"/>
                  </a:cubicBezTo>
                  <a:cubicBezTo>
                    <a:pt x="1031" y="7177"/>
                    <a:pt x="988" y="7273"/>
                    <a:pt x="944" y="7360"/>
                  </a:cubicBezTo>
                  <a:cubicBezTo>
                    <a:pt x="831" y="7116"/>
                    <a:pt x="769" y="6871"/>
                    <a:pt x="726" y="6609"/>
                  </a:cubicBezTo>
                  <a:cubicBezTo>
                    <a:pt x="639" y="6138"/>
                    <a:pt x="630" y="5657"/>
                    <a:pt x="647" y="5177"/>
                  </a:cubicBezTo>
                  <a:cubicBezTo>
                    <a:pt x="656" y="4959"/>
                    <a:pt x="673" y="4732"/>
                    <a:pt x="700" y="4496"/>
                  </a:cubicBezTo>
                  <a:cubicBezTo>
                    <a:pt x="709" y="4481"/>
                    <a:pt x="692" y="4470"/>
                    <a:pt x="673" y="4470"/>
                  </a:cubicBezTo>
                  <a:cubicBezTo>
                    <a:pt x="658" y="4470"/>
                    <a:pt x="642" y="4477"/>
                    <a:pt x="639" y="4496"/>
                  </a:cubicBezTo>
                  <a:cubicBezTo>
                    <a:pt x="630" y="4575"/>
                    <a:pt x="612" y="4662"/>
                    <a:pt x="604" y="4741"/>
                  </a:cubicBezTo>
                  <a:cubicBezTo>
                    <a:pt x="560" y="5151"/>
                    <a:pt x="551" y="5570"/>
                    <a:pt x="569" y="5981"/>
                  </a:cubicBezTo>
                  <a:cubicBezTo>
                    <a:pt x="604" y="6478"/>
                    <a:pt x="682" y="6985"/>
                    <a:pt x="892" y="7447"/>
                  </a:cubicBezTo>
                  <a:cubicBezTo>
                    <a:pt x="700" y="7832"/>
                    <a:pt x="508" y="8198"/>
                    <a:pt x="307" y="8574"/>
                  </a:cubicBezTo>
                  <a:lnTo>
                    <a:pt x="19" y="9124"/>
                  </a:lnTo>
                  <a:cubicBezTo>
                    <a:pt x="0" y="9149"/>
                    <a:pt x="21" y="9173"/>
                    <a:pt x="44" y="9173"/>
                  </a:cubicBezTo>
                  <a:cubicBezTo>
                    <a:pt x="53" y="9173"/>
                    <a:pt x="63" y="9169"/>
                    <a:pt x="71" y="9159"/>
                  </a:cubicBezTo>
                  <a:lnTo>
                    <a:pt x="71" y="9150"/>
                  </a:lnTo>
                  <a:cubicBezTo>
                    <a:pt x="115" y="9080"/>
                    <a:pt x="158" y="8993"/>
                    <a:pt x="193" y="8932"/>
                  </a:cubicBezTo>
                  <a:cubicBezTo>
                    <a:pt x="281" y="8775"/>
                    <a:pt x="350" y="8617"/>
                    <a:pt x="438" y="8460"/>
                  </a:cubicBezTo>
                  <a:cubicBezTo>
                    <a:pt x="438" y="8452"/>
                    <a:pt x="455" y="8452"/>
                    <a:pt x="455" y="8443"/>
                  </a:cubicBezTo>
                  <a:cubicBezTo>
                    <a:pt x="726" y="8312"/>
                    <a:pt x="979" y="8146"/>
                    <a:pt x="1215" y="7971"/>
                  </a:cubicBezTo>
                  <a:cubicBezTo>
                    <a:pt x="1660" y="7631"/>
                    <a:pt x="2079" y="7247"/>
                    <a:pt x="2481" y="6845"/>
                  </a:cubicBezTo>
                  <a:cubicBezTo>
                    <a:pt x="2664" y="6653"/>
                    <a:pt x="2865" y="6452"/>
                    <a:pt x="3048" y="6242"/>
                  </a:cubicBezTo>
                  <a:cubicBezTo>
                    <a:pt x="3067" y="6224"/>
                    <a:pt x="3051" y="6202"/>
                    <a:pt x="3028" y="6202"/>
                  </a:cubicBezTo>
                  <a:cubicBezTo>
                    <a:pt x="3018" y="6202"/>
                    <a:pt x="3007" y="6206"/>
                    <a:pt x="2996" y="6216"/>
                  </a:cubicBezTo>
                  <a:cubicBezTo>
                    <a:pt x="2935" y="6277"/>
                    <a:pt x="2865" y="6356"/>
                    <a:pt x="2804" y="6417"/>
                  </a:cubicBezTo>
                  <a:cubicBezTo>
                    <a:pt x="2472" y="6784"/>
                    <a:pt x="2123" y="7116"/>
                    <a:pt x="1765" y="7439"/>
                  </a:cubicBezTo>
                  <a:cubicBezTo>
                    <a:pt x="1372" y="7771"/>
                    <a:pt x="953" y="8111"/>
                    <a:pt x="481" y="8338"/>
                  </a:cubicBezTo>
                  <a:cubicBezTo>
                    <a:pt x="639" y="8041"/>
                    <a:pt x="787" y="7744"/>
                    <a:pt x="944" y="7447"/>
                  </a:cubicBezTo>
                  <a:cubicBezTo>
                    <a:pt x="1040" y="7255"/>
                    <a:pt x="1127" y="7089"/>
                    <a:pt x="1215" y="6897"/>
                  </a:cubicBezTo>
                  <a:cubicBezTo>
                    <a:pt x="1311" y="6679"/>
                    <a:pt x="1424" y="6478"/>
                    <a:pt x="1520" y="6260"/>
                  </a:cubicBezTo>
                  <a:cubicBezTo>
                    <a:pt x="1791" y="6190"/>
                    <a:pt x="2044" y="6068"/>
                    <a:pt x="2289" y="5919"/>
                  </a:cubicBezTo>
                  <a:cubicBezTo>
                    <a:pt x="2708" y="5640"/>
                    <a:pt x="3083" y="5282"/>
                    <a:pt x="3406" y="4907"/>
                  </a:cubicBezTo>
                  <a:cubicBezTo>
                    <a:pt x="3572" y="4714"/>
                    <a:pt x="3729" y="4522"/>
                    <a:pt x="3869" y="4313"/>
                  </a:cubicBezTo>
                  <a:cubicBezTo>
                    <a:pt x="3888" y="4288"/>
                    <a:pt x="3862" y="4267"/>
                    <a:pt x="3839" y="4267"/>
                  </a:cubicBezTo>
                  <a:cubicBezTo>
                    <a:pt x="3830" y="4267"/>
                    <a:pt x="3822" y="4270"/>
                    <a:pt x="3817" y="4278"/>
                  </a:cubicBezTo>
                  <a:cubicBezTo>
                    <a:pt x="3756" y="4348"/>
                    <a:pt x="3712" y="4426"/>
                    <a:pt x="3660" y="4487"/>
                  </a:cubicBezTo>
                  <a:cubicBezTo>
                    <a:pt x="3415" y="4828"/>
                    <a:pt x="3127" y="5142"/>
                    <a:pt x="2813" y="5430"/>
                  </a:cubicBezTo>
                  <a:cubicBezTo>
                    <a:pt x="2446" y="5754"/>
                    <a:pt x="2027" y="6059"/>
                    <a:pt x="1547" y="6190"/>
                  </a:cubicBezTo>
                  <a:cubicBezTo>
                    <a:pt x="1774" y="5719"/>
                    <a:pt x="1983" y="5256"/>
                    <a:pt x="2184" y="4784"/>
                  </a:cubicBezTo>
                  <a:cubicBezTo>
                    <a:pt x="2359" y="4400"/>
                    <a:pt x="2525" y="4016"/>
                    <a:pt x="2682" y="3623"/>
                  </a:cubicBezTo>
                  <a:cubicBezTo>
                    <a:pt x="2839" y="3562"/>
                    <a:pt x="2996" y="3466"/>
                    <a:pt x="3136" y="3352"/>
                  </a:cubicBezTo>
                  <a:cubicBezTo>
                    <a:pt x="3502" y="3082"/>
                    <a:pt x="3826" y="2732"/>
                    <a:pt x="4087" y="2374"/>
                  </a:cubicBezTo>
                  <a:cubicBezTo>
                    <a:pt x="4106" y="2350"/>
                    <a:pt x="4081" y="2325"/>
                    <a:pt x="4058" y="2325"/>
                  </a:cubicBezTo>
                  <a:cubicBezTo>
                    <a:pt x="4049" y="2325"/>
                    <a:pt x="4040" y="2329"/>
                    <a:pt x="4035" y="2339"/>
                  </a:cubicBezTo>
                  <a:cubicBezTo>
                    <a:pt x="4009" y="2383"/>
                    <a:pt x="3983" y="2418"/>
                    <a:pt x="3948" y="2462"/>
                  </a:cubicBezTo>
                  <a:cubicBezTo>
                    <a:pt x="3791" y="2654"/>
                    <a:pt x="3616" y="2837"/>
                    <a:pt x="3433" y="3012"/>
                  </a:cubicBezTo>
                  <a:cubicBezTo>
                    <a:pt x="3214" y="3221"/>
                    <a:pt x="2987" y="3405"/>
                    <a:pt x="2725" y="3536"/>
                  </a:cubicBezTo>
                  <a:cubicBezTo>
                    <a:pt x="2874" y="3160"/>
                    <a:pt x="3022" y="2776"/>
                    <a:pt x="3162" y="2392"/>
                  </a:cubicBezTo>
                  <a:cubicBezTo>
                    <a:pt x="3179" y="2339"/>
                    <a:pt x="3197" y="2296"/>
                    <a:pt x="3214" y="2243"/>
                  </a:cubicBezTo>
                  <a:lnTo>
                    <a:pt x="3214" y="2226"/>
                  </a:lnTo>
                  <a:cubicBezTo>
                    <a:pt x="3468" y="1519"/>
                    <a:pt x="3695" y="785"/>
                    <a:pt x="3860" y="43"/>
                  </a:cubicBezTo>
                  <a:cubicBezTo>
                    <a:pt x="3860" y="17"/>
                    <a:pt x="3842" y="0"/>
                    <a:pt x="38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58"/>
            <p:cNvSpPr/>
            <p:nvPr/>
          </p:nvSpPr>
          <p:spPr>
            <a:xfrm>
              <a:off x="7597153" y="2701587"/>
              <a:ext cx="946770" cy="774916"/>
            </a:xfrm>
            <a:custGeom>
              <a:avLst/>
              <a:gdLst/>
              <a:ahLst/>
              <a:cxnLst/>
              <a:rect l="l" t="t" r="r" b="b"/>
              <a:pathLst>
                <a:path w="9955" h="8148" extrusionOk="0">
                  <a:moveTo>
                    <a:pt x="9954" y="1"/>
                  </a:moveTo>
                  <a:cubicBezTo>
                    <a:pt x="9954" y="1"/>
                    <a:pt x="9954" y="1"/>
                    <a:pt x="9954" y="1"/>
                  </a:cubicBezTo>
                  <a:lnTo>
                    <a:pt x="9954" y="1"/>
                  </a:lnTo>
                  <a:cubicBezTo>
                    <a:pt x="9954" y="1"/>
                    <a:pt x="9954" y="1"/>
                    <a:pt x="9954" y="1"/>
                  </a:cubicBezTo>
                  <a:close/>
                  <a:moveTo>
                    <a:pt x="9954" y="1"/>
                  </a:moveTo>
                  <a:cubicBezTo>
                    <a:pt x="9934" y="12"/>
                    <a:pt x="1620" y="2502"/>
                    <a:pt x="0" y="8147"/>
                  </a:cubicBezTo>
                  <a:cubicBezTo>
                    <a:pt x="0" y="8147"/>
                    <a:pt x="8539" y="6314"/>
                    <a:pt x="99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58"/>
            <p:cNvSpPr/>
            <p:nvPr/>
          </p:nvSpPr>
          <p:spPr>
            <a:xfrm>
              <a:off x="7626350" y="2723271"/>
              <a:ext cx="893987" cy="729170"/>
            </a:xfrm>
            <a:custGeom>
              <a:avLst/>
              <a:gdLst/>
              <a:ahLst/>
              <a:cxnLst/>
              <a:rect l="l" t="t" r="r" b="b"/>
              <a:pathLst>
                <a:path w="9400" h="7667" extrusionOk="0">
                  <a:moveTo>
                    <a:pt x="9362" y="0"/>
                  </a:moveTo>
                  <a:cubicBezTo>
                    <a:pt x="9350" y="0"/>
                    <a:pt x="9336" y="5"/>
                    <a:pt x="9324" y="17"/>
                  </a:cubicBezTo>
                  <a:cubicBezTo>
                    <a:pt x="9245" y="105"/>
                    <a:pt x="9167" y="183"/>
                    <a:pt x="9071" y="236"/>
                  </a:cubicBezTo>
                  <a:cubicBezTo>
                    <a:pt x="8556" y="768"/>
                    <a:pt x="7997" y="1283"/>
                    <a:pt x="7429" y="1799"/>
                  </a:cubicBezTo>
                  <a:cubicBezTo>
                    <a:pt x="7447" y="1563"/>
                    <a:pt x="7499" y="1318"/>
                    <a:pt x="7621" y="1074"/>
                  </a:cubicBezTo>
                  <a:cubicBezTo>
                    <a:pt x="7647" y="1013"/>
                    <a:pt x="7691" y="934"/>
                    <a:pt x="7752" y="864"/>
                  </a:cubicBezTo>
                  <a:cubicBezTo>
                    <a:pt x="7761" y="847"/>
                    <a:pt x="7778" y="838"/>
                    <a:pt x="7796" y="812"/>
                  </a:cubicBezTo>
                  <a:lnTo>
                    <a:pt x="7805" y="803"/>
                  </a:lnTo>
                  <a:cubicBezTo>
                    <a:pt x="7828" y="780"/>
                    <a:pt x="7809" y="764"/>
                    <a:pt x="7785" y="764"/>
                  </a:cubicBezTo>
                  <a:cubicBezTo>
                    <a:pt x="7774" y="764"/>
                    <a:pt x="7761" y="768"/>
                    <a:pt x="7752" y="777"/>
                  </a:cubicBezTo>
                  <a:cubicBezTo>
                    <a:pt x="7665" y="864"/>
                    <a:pt x="7604" y="978"/>
                    <a:pt x="7551" y="1074"/>
                  </a:cubicBezTo>
                  <a:cubicBezTo>
                    <a:pt x="7412" y="1345"/>
                    <a:pt x="7359" y="1624"/>
                    <a:pt x="7359" y="1868"/>
                  </a:cubicBezTo>
                  <a:cubicBezTo>
                    <a:pt x="7211" y="1991"/>
                    <a:pt x="7071" y="2122"/>
                    <a:pt x="6931" y="2244"/>
                  </a:cubicBezTo>
                  <a:cubicBezTo>
                    <a:pt x="6163" y="2907"/>
                    <a:pt x="5377" y="3554"/>
                    <a:pt x="4574" y="4200"/>
                  </a:cubicBezTo>
                  <a:cubicBezTo>
                    <a:pt x="4618" y="3938"/>
                    <a:pt x="4714" y="3658"/>
                    <a:pt x="4836" y="3388"/>
                  </a:cubicBezTo>
                  <a:cubicBezTo>
                    <a:pt x="5028" y="2977"/>
                    <a:pt x="5290" y="2567"/>
                    <a:pt x="5613" y="2165"/>
                  </a:cubicBezTo>
                  <a:cubicBezTo>
                    <a:pt x="5744" y="1999"/>
                    <a:pt x="5884" y="1825"/>
                    <a:pt x="6050" y="1676"/>
                  </a:cubicBezTo>
                  <a:cubicBezTo>
                    <a:pt x="6067" y="1653"/>
                    <a:pt x="6050" y="1638"/>
                    <a:pt x="6026" y="1638"/>
                  </a:cubicBezTo>
                  <a:cubicBezTo>
                    <a:pt x="6014" y="1638"/>
                    <a:pt x="6000" y="1641"/>
                    <a:pt x="5988" y="1650"/>
                  </a:cubicBezTo>
                  <a:cubicBezTo>
                    <a:pt x="5936" y="1711"/>
                    <a:pt x="5884" y="1772"/>
                    <a:pt x="5831" y="1825"/>
                  </a:cubicBezTo>
                  <a:cubicBezTo>
                    <a:pt x="5115" y="2611"/>
                    <a:pt x="4626" y="3475"/>
                    <a:pt x="4487" y="4287"/>
                  </a:cubicBezTo>
                  <a:cubicBezTo>
                    <a:pt x="3779" y="4837"/>
                    <a:pt x="3046" y="5405"/>
                    <a:pt x="2312" y="5955"/>
                  </a:cubicBezTo>
                  <a:cubicBezTo>
                    <a:pt x="2216" y="6033"/>
                    <a:pt x="2103" y="6103"/>
                    <a:pt x="2007" y="6182"/>
                  </a:cubicBezTo>
                  <a:cubicBezTo>
                    <a:pt x="2016" y="5955"/>
                    <a:pt x="2085" y="5710"/>
                    <a:pt x="2182" y="5483"/>
                  </a:cubicBezTo>
                  <a:cubicBezTo>
                    <a:pt x="2356" y="5055"/>
                    <a:pt x="2609" y="4619"/>
                    <a:pt x="2906" y="4208"/>
                  </a:cubicBezTo>
                  <a:cubicBezTo>
                    <a:pt x="3046" y="3999"/>
                    <a:pt x="3186" y="3798"/>
                    <a:pt x="3352" y="3606"/>
                  </a:cubicBezTo>
                  <a:cubicBezTo>
                    <a:pt x="3371" y="3586"/>
                    <a:pt x="3358" y="3575"/>
                    <a:pt x="3336" y="3575"/>
                  </a:cubicBezTo>
                  <a:cubicBezTo>
                    <a:pt x="3319" y="3575"/>
                    <a:pt x="3297" y="3582"/>
                    <a:pt x="3282" y="3597"/>
                  </a:cubicBezTo>
                  <a:cubicBezTo>
                    <a:pt x="3229" y="3658"/>
                    <a:pt x="3177" y="3728"/>
                    <a:pt x="3125" y="3798"/>
                  </a:cubicBezTo>
                  <a:cubicBezTo>
                    <a:pt x="2845" y="4165"/>
                    <a:pt x="2609" y="4523"/>
                    <a:pt x="2400" y="4890"/>
                  </a:cubicBezTo>
                  <a:cubicBezTo>
                    <a:pt x="2164" y="5344"/>
                    <a:pt x="1954" y="5798"/>
                    <a:pt x="1946" y="6226"/>
                  </a:cubicBezTo>
                  <a:cubicBezTo>
                    <a:pt x="1527" y="6540"/>
                    <a:pt x="1099" y="6845"/>
                    <a:pt x="680" y="7151"/>
                  </a:cubicBezTo>
                  <a:cubicBezTo>
                    <a:pt x="461" y="7308"/>
                    <a:pt x="252" y="7457"/>
                    <a:pt x="34" y="7614"/>
                  </a:cubicBezTo>
                  <a:cubicBezTo>
                    <a:pt x="1" y="7640"/>
                    <a:pt x="17" y="7667"/>
                    <a:pt x="47" y="7667"/>
                  </a:cubicBezTo>
                  <a:cubicBezTo>
                    <a:pt x="56" y="7667"/>
                    <a:pt x="67" y="7664"/>
                    <a:pt x="77" y="7657"/>
                  </a:cubicBezTo>
                  <a:cubicBezTo>
                    <a:pt x="77" y="7649"/>
                    <a:pt x="86" y="7649"/>
                    <a:pt x="86" y="7649"/>
                  </a:cubicBezTo>
                  <a:cubicBezTo>
                    <a:pt x="173" y="7588"/>
                    <a:pt x="261" y="7527"/>
                    <a:pt x="339" y="7465"/>
                  </a:cubicBezTo>
                  <a:cubicBezTo>
                    <a:pt x="514" y="7352"/>
                    <a:pt x="697" y="7221"/>
                    <a:pt x="872" y="7090"/>
                  </a:cubicBezTo>
                  <a:cubicBezTo>
                    <a:pt x="881" y="7090"/>
                    <a:pt x="881" y="7072"/>
                    <a:pt x="898" y="7072"/>
                  </a:cubicBezTo>
                  <a:cubicBezTo>
                    <a:pt x="1265" y="7003"/>
                    <a:pt x="1640" y="6880"/>
                    <a:pt x="2007" y="6749"/>
                  </a:cubicBezTo>
                  <a:cubicBezTo>
                    <a:pt x="2705" y="6505"/>
                    <a:pt x="3386" y="6217"/>
                    <a:pt x="4050" y="5911"/>
                  </a:cubicBezTo>
                  <a:cubicBezTo>
                    <a:pt x="4373" y="5754"/>
                    <a:pt x="4705" y="5606"/>
                    <a:pt x="5019" y="5440"/>
                  </a:cubicBezTo>
                  <a:cubicBezTo>
                    <a:pt x="5052" y="5413"/>
                    <a:pt x="5035" y="5387"/>
                    <a:pt x="5006" y="5387"/>
                  </a:cubicBezTo>
                  <a:cubicBezTo>
                    <a:pt x="4997" y="5387"/>
                    <a:pt x="4986" y="5390"/>
                    <a:pt x="4976" y="5396"/>
                  </a:cubicBezTo>
                  <a:cubicBezTo>
                    <a:pt x="4880" y="5448"/>
                    <a:pt x="4757" y="5501"/>
                    <a:pt x="4653" y="5562"/>
                  </a:cubicBezTo>
                  <a:cubicBezTo>
                    <a:pt x="4094" y="5833"/>
                    <a:pt x="3517" y="6095"/>
                    <a:pt x="2932" y="6339"/>
                  </a:cubicBezTo>
                  <a:cubicBezTo>
                    <a:pt x="2312" y="6583"/>
                    <a:pt x="1658" y="6837"/>
                    <a:pt x="1011" y="6994"/>
                  </a:cubicBezTo>
                  <a:cubicBezTo>
                    <a:pt x="1352" y="6749"/>
                    <a:pt x="1693" y="6505"/>
                    <a:pt x="2016" y="6260"/>
                  </a:cubicBezTo>
                  <a:cubicBezTo>
                    <a:pt x="2225" y="6112"/>
                    <a:pt x="2435" y="5964"/>
                    <a:pt x="2627" y="5806"/>
                  </a:cubicBezTo>
                  <a:cubicBezTo>
                    <a:pt x="2863" y="5632"/>
                    <a:pt x="3098" y="5448"/>
                    <a:pt x="3325" y="5274"/>
                  </a:cubicBezTo>
                  <a:cubicBezTo>
                    <a:pt x="3666" y="5248"/>
                    <a:pt x="4015" y="5169"/>
                    <a:pt x="4364" y="5055"/>
                  </a:cubicBezTo>
                  <a:cubicBezTo>
                    <a:pt x="5002" y="4863"/>
                    <a:pt x="5613" y="4575"/>
                    <a:pt x="6189" y="4278"/>
                  </a:cubicBezTo>
                  <a:cubicBezTo>
                    <a:pt x="6469" y="4130"/>
                    <a:pt x="6757" y="3973"/>
                    <a:pt x="7028" y="3816"/>
                  </a:cubicBezTo>
                  <a:cubicBezTo>
                    <a:pt x="7060" y="3790"/>
                    <a:pt x="7044" y="3759"/>
                    <a:pt x="7016" y="3759"/>
                  </a:cubicBezTo>
                  <a:cubicBezTo>
                    <a:pt x="7007" y="3759"/>
                    <a:pt x="6995" y="3763"/>
                    <a:pt x="6984" y="3772"/>
                  </a:cubicBezTo>
                  <a:cubicBezTo>
                    <a:pt x="6888" y="3824"/>
                    <a:pt x="6801" y="3877"/>
                    <a:pt x="6704" y="3938"/>
                  </a:cubicBezTo>
                  <a:cubicBezTo>
                    <a:pt x="6224" y="4200"/>
                    <a:pt x="5735" y="4444"/>
                    <a:pt x="5229" y="4663"/>
                  </a:cubicBezTo>
                  <a:cubicBezTo>
                    <a:pt x="4644" y="4916"/>
                    <a:pt x="3998" y="5143"/>
                    <a:pt x="3395" y="5204"/>
                  </a:cubicBezTo>
                  <a:cubicBezTo>
                    <a:pt x="3902" y="4820"/>
                    <a:pt x="4399" y="4427"/>
                    <a:pt x="4888" y="4034"/>
                  </a:cubicBezTo>
                  <a:cubicBezTo>
                    <a:pt x="5299" y="3702"/>
                    <a:pt x="5692" y="3388"/>
                    <a:pt x="6085" y="3065"/>
                  </a:cubicBezTo>
                  <a:cubicBezTo>
                    <a:pt x="6303" y="3004"/>
                    <a:pt x="6521" y="2942"/>
                    <a:pt x="6739" y="2864"/>
                  </a:cubicBezTo>
                  <a:cubicBezTo>
                    <a:pt x="7289" y="2672"/>
                    <a:pt x="7840" y="2410"/>
                    <a:pt x="8337" y="2113"/>
                  </a:cubicBezTo>
                  <a:cubicBezTo>
                    <a:pt x="8370" y="2087"/>
                    <a:pt x="8353" y="2060"/>
                    <a:pt x="8324" y="2060"/>
                  </a:cubicBezTo>
                  <a:cubicBezTo>
                    <a:pt x="8315" y="2060"/>
                    <a:pt x="8304" y="2063"/>
                    <a:pt x="8294" y="2069"/>
                  </a:cubicBezTo>
                  <a:lnTo>
                    <a:pt x="8136" y="2165"/>
                  </a:lnTo>
                  <a:cubicBezTo>
                    <a:pt x="7848" y="2322"/>
                    <a:pt x="7551" y="2471"/>
                    <a:pt x="7246" y="2602"/>
                  </a:cubicBezTo>
                  <a:cubicBezTo>
                    <a:pt x="6897" y="2759"/>
                    <a:pt x="6530" y="2899"/>
                    <a:pt x="6172" y="2986"/>
                  </a:cubicBezTo>
                  <a:cubicBezTo>
                    <a:pt x="6547" y="2672"/>
                    <a:pt x="6923" y="2349"/>
                    <a:pt x="7289" y="2026"/>
                  </a:cubicBezTo>
                  <a:cubicBezTo>
                    <a:pt x="7333" y="1982"/>
                    <a:pt x="7394" y="1938"/>
                    <a:pt x="7438" y="1895"/>
                  </a:cubicBezTo>
                  <a:lnTo>
                    <a:pt x="7447" y="1895"/>
                  </a:lnTo>
                  <a:cubicBezTo>
                    <a:pt x="8119" y="1292"/>
                    <a:pt x="8774" y="672"/>
                    <a:pt x="9376" y="35"/>
                  </a:cubicBezTo>
                  <a:cubicBezTo>
                    <a:pt x="9399" y="18"/>
                    <a:pt x="9385" y="0"/>
                    <a:pt x="93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58"/>
            <p:cNvSpPr/>
            <p:nvPr/>
          </p:nvSpPr>
          <p:spPr>
            <a:xfrm>
              <a:off x="5456360" y="2410187"/>
              <a:ext cx="220929" cy="1129467"/>
            </a:xfrm>
            <a:custGeom>
              <a:avLst/>
              <a:gdLst/>
              <a:ahLst/>
              <a:cxnLst/>
              <a:rect l="l" t="t" r="r" b="b"/>
              <a:pathLst>
                <a:path w="2323" h="11876" extrusionOk="0">
                  <a:moveTo>
                    <a:pt x="0" y="0"/>
                  </a:moveTo>
                  <a:lnTo>
                    <a:pt x="0"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58"/>
            <p:cNvSpPr/>
            <p:nvPr/>
          </p:nvSpPr>
          <p:spPr>
            <a:xfrm>
              <a:off x="5483750" y="2410187"/>
              <a:ext cx="15027" cy="1129467"/>
            </a:xfrm>
            <a:custGeom>
              <a:avLst/>
              <a:gdLst/>
              <a:ahLst/>
              <a:cxnLst/>
              <a:rect l="l" t="t" r="r" b="b"/>
              <a:pathLst>
                <a:path w="158" h="11876" extrusionOk="0">
                  <a:moveTo>
                    <a:pt x="0" y="0"/>
                  </a:moveTo>
                  <a:lnTo>
                    <a:pt x="0" y="11875"/>
                  </a:lnTo>
                  <a:lnTo>
                    <a:pt x="157" y="11875"/>
                  </a:lnTo>
                  <a:lnTo>
                    <a:pt x="15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58"/>
            <p:cNvSpPr/>
            <p:nvPr/>
          </p:nvSpPr>
          <p:spPr>
            <a:xfrm>
              <a:off x="5533584" y="2410187"/>
              <a:ext cx="15027" cy="1129467"/>
            </a:xfrm>
            <a:custGeom>
              <a:avLst/>
              <a:gdLst/>
              <a:ahLst/>
              <a:cxnLst/>
              <a:rect l="l" t="t" r="r" b="b"/>
              <a:pathLst>
                <a:path w="158" h="11876" extrusionOk="0">
                  <a:moveTo>
                    <a:pt x="0" y="0"/>
                  </a:moveTo>
                  <a:lnTo>
                    <a:pt x="0" y="11875"/>
                  </a:lnTo>
                  <a:lnTo>
                    <a:pt x="157" y="11875"/>
                  </a:lnTo>
                  <a:lnTo>
                    <a:pt x="15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58"/>
            <p:cNvSpPr/>
            <p:nvPr/>
          </p:nvSpPr>
          <p:spPr>
            <a:xfrm>
              <a:off x="5585036"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58"/>
            <p:cNvSpPr/>
            <p:nvPr/>
          </p:nvSpPr>
          <p:spPr>
            <a:xfrm>
              <a:off x="5635726"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58"/>
            <p:cNvSpPr/>
            <p:nvPr/>
          </p:nvSpPr>
          <p:spPr>
            <a:xfrm>
              <a:off x="5413175" y="2327998"/>
              <a:ext cx="306428" cy="127925"/>
            </a:xfrm>
            <a:custGeom>
              <a:avLst/>
              <a:gdLst/>
              <a:ahLst/>
              <a:cxnLst/>
              <a:rect l="l" t="t" r="r" b="b"/>
              <a:pathLst>
                <a:path w="3222"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58"/>
            <p:cNvSpPr/>
            <p:nvPr/>
          </p:nvSpPr>
          <p:spPr>
            <a:xfrm>
              <a:off x="5413182" y="3539553"/>
              <a:ext cx="306428" cy="108039"/>
            </a:xfrm>
            <a:custGeom>
              <a:avLst/>
              <a:gdLst/>
              <a:ahLst/>
              <a:cxnLst/>
              <a:rect l="l" t="t" r="r" b="b"/>
              <a:pathLst>
                <a:path w="3222"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58"/>
            <p:cNvSpPr/>
            <p:nvPr/>
          </p:nvSpPr>
          <p:spPr>
            <a:xfrm>
              <a:off x="5413182" y="3622579"/>
              <a:ext cx="306428" cy="25773"/>
            </a:xfrm>
            <a:custGeom>
              <a:avLst/>
              <a:gdLst/>
              <a:ahLst/>
              <a:cxnLst/>
              <a:rect l="l" t="t" r="r" b="b"/>
              <a:pathLst>
                <a:path w="3222" h="271" extrusionOk="0">
                  <a:moveTo>
                    <a:pt x="0" y="0"/>
                  </a:moveTo>
                  <a:lnTo>
                    <a:pt x="0" y="271"/>
                  </a:lnTo>
                  <a:lnTo>
                    <a:pt x="3222" y="271"/>
                  </a:lnTo>
                  <a:lnTo>
                    <a:pt x="32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58"/>
            <p:cNvSpPr/>
            <p:nvPr/>
          </p:nvSpPr>
          <p:spPr>
            <a:xfrm>
              <a:off x="5851612" y="2410187"/>
              <a:ext cx="220929" cy="1129467"/>
            </a:xfrm>
            <a:custGeom>
              <a:avLst/>
              <a:gdLst/>
              <a:ahLst/>
              <a:cxnLst/>
              <a:rect l="l" t="t" r="r" b="b"/>
              <a:pathLst>
                <a:path w="2323" h="11876" extrusionOk="0">
                  <a:moveTo>
                    <a:pt x="0" y="0"/>
                  </a:moveTo>
                  <a:lnTo>
                    <a:pt x="0"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58"/>
            <p:cNvSpPr/>
            <p:nvPr/>
          </p:nvSpPr>
          <p:spPr>
            <a:xfrm>
              <a:off x="5878146" y="2410187"/>
              <a:ext cx="15027" cy="1129467"/>
            </a:xfrm>
            <a:custGeom>
              <a:avLst/>
              <a:gdLst/>
              <a:ahLst/>
              <a:cxnLst/>
              <a:rect l="l" t="t" r="r" b="b"/>
              <a:pathLst>
                <a:path w="158" h="11876" extrusionOk="0">
                  <a:moveTo>
                    <a:pt x="1" y="0"/>
                  </a:moveTo>
                  <a:lnTo>
                    <a:pt x="1" y="11875"/>
                  </a:lnTo>
                  <a:lnTo>
                    <a:pt x="158" y="11875"/>
                  </a:lnTo>
                  <a:lnTo>
                    <a:pt x="15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58"/>
            <p:cNvSpPr/>
            <p:nvPr/>
          </p:nvSpPr>
          <p:spPr>
            <a:xfrm>
              <a:off x="5929693"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58"/>
            <p:cNvSpPr/>
            <p:nvPr/>
          </p:nvSpPr>
          <p:spPr>
            <a:xfrm>
              <a:off x="5979432"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58"/>
            <p:cNvSpPr/>
            <p:nvPr/>
          </p:nvSpPr>
          <p:spPr>
            <a:xfrm>
              <a:off x="6030123"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58"/>
            <p:cNvSpPr/>
            <p:nvPr/>
          </p:nvSpPr>
          <p:spPr>
            <a:xfrm>
              <a:off x="5807574" y="2327998"/>
              <a:ext cx="306523" cy="127925"/>
            </a:xfrm>
            <a:custGeom>
              <a:avLst/>
              <a:gdLst/>
              <a:ahLst/>
              <a:cxnLst/>
              <a:rect l="l" t="t" r="r" b="b"/>
              <a:pathLst>
                <a:path w="3223" h="1136" extrusionOk="0">
                  <a:moveTo>
                    <a:pt x="1" y="0"/>
                  </a:moveTo>
                  <a:lnTo>
                    <a:pt x="1"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58"/>
            <p:cNvSpPr/>
            <p:nvPr/>
          </p:nvSpPr>
          <p:spPr>
            <a:xfrm>
              <a:off x="5807579" y="3539553"/>
              <a:ext cx="306523" cy="108039"/>
            </a:xfrm>
            <a:custGeom>
              <a:avLst/>
              <a:gdLst/>
              <a:ahLst/>
              <a:cxnLst/>
              <a:rect l="l" t="t" r="r" b="b"/>
              <a:pathLst>
                <a:path w="3223" h="1136" extrusionOk="0">
                  <a:moveTo>
                    <a:pt x="1" y="0"/>
                  </a:moveTo>
                  <a:lnTo>
                    <a:pt x="1"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58"/>
            <p:cNvSpPr/>
            <p:nvPr/>
          </p:nvSpPr>
          <p:spPr>
            <a:xfrm>
              <a:off x="5807579" y="3622579"/>
              <a:ext cx="306523" cy="25773"/>
            </a:xfrm>
            <a:custGeom>
              <a:avLst/>
              <a:gdLst/>
              <a:ahLst/>
              <a:cxnLst/>
              <a:rect l="l" t="t" r="r" b="b"/>
              <a:pathLst>
                <a:path w="3223" h="271" extrusionOk="0">
                  <a:moveTo>
                    <a:pt x="1" y="0"/>
                  </a:moveTo>
                  <a:lnTo>
                    <a:pt x="1" y="271"/>
                  </a:lnTo>
                  <a:lnTo>
                    <a:pt x="3222" y="271"/>
                  </a:lnTo>
                  <a:lnTo>
                    <a:pt x="32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58"/>
            <p:cNvSpPr/>
            <p:nvPr/>
          </p:nvSpPr>
          <p:spPr>
            <a:xfrm>
              <a:off x="6246009" y="2410187"/>
              <a:ext cx="221024" cy="1129467"/>
            </a:xfrm>
            <a:custGeom>
              <a:avLst/>
              <a:gdLst/>
              <a:ahLst/>
              <a:cxnLst/>
              <a:rect l="l" t="t" r="r" b="b"/>
              <a:pathLst>
                <a:path w="2324" h="11876" extrusionOk="0">
                  <a:moveTo>
                    <a:pt x="1" y="0"/>
                  </a:moveTo>
                  <a:lnTo>
                    <a:pt x="1"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58"/>
            <p:cNvSpPr/>
            <p:nvPr/>
          </p:nvSpPr>
          <p:spPr>
            <a:xfrm>
              <a:off x="6273399" y="2410187"/>
              <a:ext cx="15122" cy="1129467"/>
            </a:xfrm>
            <a:custGeom>
              <a:avLst/>
              <a:gdLst/>
              <a:ahLst/>
              <a:cxnLst/>
              <a:rect l="l" t="t" r="r" b="b"/>
              <a:pathLst>
                <a:path w="159" h="11876" extrusionOk="0">
                  <a:moveTo>
                    <a:pt x="1" y="0"/>
                  </a:moveTo>
                  <a:lnTo>
                    <a:pt x="1" y="11875"/>
                  </a:lnTo>
                  <a:lnTo>
                    <a:pt x="158" y="11875"/>
                  </a:lnTo>
                  <a:lnTo>
                    <a:pt x="15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58"/>
            <p:cNvSpPr/>
            <p:nvPr/>
          </p:nvSpPr>
          <p:spPr>
            <a:xfrm>
              <a:off x="6324090" y="2410187"/>
              <a:ext cx="14171" cy="1129467"/>
            </a:xfrm>
            <a:custGeom>
              <a:avLst/>
              <a:gdLst/>
              <a:ahLst/>
              <a:cxnLst/>
              <a:rect l="l" t="t" r="r" b="b"/>
              <a:pathLst>
                <a:path w="149"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58"/>
            <p:cNvSpPr/>
            <p:nvPr/>
          </p:nvSpPr>
          <p:spPr>
            <a:xfrm>
              <a:off x="6374780"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58"/>
            <p:cNvSpPr/>
            <p:nvPr/>
          </p:nvSpPr>
          <p:spPr>
            <a:xfrm>
              <a:off x="6424615"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58"/>
            <p:cNvSpPr/>
            <p:nvPr/>
          </p:nvSpPr>
          <p:spPr>
            <a:xfrm>
              <a:off x="6203686" y="2327998"/>
              <a:ext cx="305667" cy="127925"/>
            </a:xfrm>
            <a:custGeom>
              <a:avLst/>
              <a:gdLst/>
              <a:ahLst/>
              <a:cxnLst/>
              <a:rect l="l" t="t" r="r" b="b"/>
              <a:pathLst>
                <a:path w="3214" h="1136" extrusionOk="0">
                  <a:moveTo>
                    <a:pt x="0" y="0"/>
                  </a:moveTo>
                  <a:lnTo>
                    <a:pt x="0" y="1135"/>
                  </a:lnTo>
                  <a:lnTo>
                    <a:pt x="3214" y="1135"/>
                  </a:lnTo>
                  <a:lnTo>
                    <a:pt x="32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58"/>
            <p:cNvSpPr/>
            <p:nvPr/>
          </p:nvSpPr>
          <p:spPr>
            <a:xfrm>
              <a:off x="6203688" y="3539553"/>
              <a:ext cx="305667" cy="108039"/>
            </a:xfrm>
            <a:custGeom>
              <a:avLst/>
              <a:gdLst/>
              <a:ahLst/>
              <a:cxnLst/>
              <a:rect l="l" t="t" r="r" b="b"/>
              <a:pathLst>
                <a:path w="3214" h="1136" extrusionOk="0">
                  <a:moveTo>
                    <a:pt x="0" y="0"/>
                  </a:moveTo>
                  <a:lnTo>
                    <a:pt x="0" y="1135"/>
                  </a:lnTo>
                  <a:lnTo>
                    <a:pt x="3214" y="1135"/>
                  </a:lnTo>
                  <a:lnTo>
                    <a:pt x="32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58"/>
            <p:cNvSpPr/>
            <p:nvPr/>
          </p:nvSpPr>
          <p:spPr>
            <a:xfrm>
              <a:off x="6203688" y="3622579"/>
              <a:ext cx="305667" cy="25773"/>
            </a:xfrm>
            <a:custGeom>
              <a:avLst/>
              <a:gdLst/>
              <a:ahLst/>
              <a:cxnLst/>
              <a:rect l="l" t="t" r="r" b="b"/>
              <a:pathLst>
                <a:path w="3214" h="271" extrusionOk="0">
                  <a:moveTo>
                    <a:pt x="0" y="0"/>
                  </a:moveTo>
                  <a:lnTo>
                    <a:pt x="0" y="271"/>
                  </a:lnTo>
                  <a:lnTo>
                    <a:pt x="3214" y="271"/>
                  </a:lnTo>
                  <a:lnTo>
                    <a:pt x="32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58"/>
            <p:cNvSpPr/>
            <p:nvPr/>
          </p:nvSpPr>
          <p:spPr>
            <a:xfrm>
              <a:off x="6641357" y="2410187"/>
              <a:ext cx="220929" cy="1129467"/>
            </a:xfrm>
            <a:custGeom>
              <a:avLst/>
              <a:gdLst/>
              <a:ahLst/>
              <a:cxnLst/>
              <a:rect l="l" t="t" r="r" b="b"/>
              <a:pathLst>
                <a:path w="2323" h="11876" extrusionOk="0">
                  <a:moveTo>
                    <a:pt x="0" y="0"/>
                  </a:moveTo>
                  <a:lnTo>
                    <a:pt x="0"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58"/>
            <p:cNvSpPr/>
            <p:nvPr/>
          </p:nvSpPr>
          <p:spPr>
            <a:xfrm>
              <a:off x="6668747"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58"/>
            <p:cNvSpPr/>
            <p:nvPr/>
          </p:nvSpPr>
          <p:spPr>
            <a:xfrm>
              <a:off x="6719342"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58"/>
            <p:cNvSpPr/>
            <p:nvPr/>
          </p:nvSpPr>
          <p:spPr>
            <a:xfrm>
              <a:off x="6769177"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58"/>
            <p:cNvSpPr/>
            <p:nvPr/>
          </p:nvSpPr>
          <p:spPr>
            <a:xfrm>
              <a:off x="6819867"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58"/>
            <p:cNvSpPr/>
            <p:nvPr/>
          </p:nvSpPr>
          <p:spPr>
            <a:xfrm>
              <a:off x="6597324" y="2327998"/>
              <a:ext cx="306523" cy="127925"/>
            </a:xfrm>
            <a:custGeom>
              <a:avLst/>
              <a:gdLst/>
              <a:ahLst/>
              <a:cxnLst/>
              <a:rect l="l" t="t" r="r" b="b"/>
              <a:pathLst>
                <a:path w="3223"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58"/>
            <p:cNvSpPr/>
            <p:nvPr/>
          </p:nvSpPr>
          <p:spPr>
            <a:xfrm>
              <a:off x="6597324" y="3539553"/>
              <a:ext cx="306523" cy="108039"/>
            </a:xfrm>
            <a:custGeom>
              <a:avLst/>
              <a:gdLst/>
              <a:ahLst/>
              <a:cxnLst/>
              <a:rect l="l" t="t" r="r" b="b"/>
              <a:pathLst>
                <a:path w="3223"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58"/>
            <p:cNvSpPr/>
            <p:nvPr/>
          </p:nvSpPr>
          <p:spPr>
            <a:xfrm>
              <a:off x="6597324" y="3622579"/>
              <a:ext cx="306523" cy="25773"/>
            </a:xfrm>
            <a:custGeom>
              <a:avLst/>
              <a:gdLst/>
              <a:ahLst/>
              <a:cxnLst/>
              <a:rect l="l" t="t" r="r" b="b"/>
              <a:pathLst>
                <a:path w="3223" h="271" extrusionOk="0">
                  <a:moveTo>
                    <a:pt x="0" y="0"/>
                  </a:moveTo>
                  <a:lnTo>
                    <a:pt x="0" y="271"/>
                  </a:lnTo>
                  <a:lnTo>
                    <a:pt x="3222" y="271"/>
                  </a:lnTo>
                  <a:lnTo>
                    <a:pt x="32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58"/>
            <p:cNvSpPr/>
            <p:nvPr/>
          </p:nvSpPr>
          <p:spPr>
            <a:xfrm>
              <a:off x="7035754" y="2410187"/>
              <a:ext cx="221024" cy="1129467"/>
            </a:xfrm>
            <a:custGeom>
              <a:avLst/>
              <a:gdLst/>
              <a:ahLst/>
              <a:cxnLst/>
              <a:rect l="l" t="t" r="r" b="b"/>
              <a:pathLst>
                <a:path w="2324" h="11876" extrusionOk="0">
                  <a:moveTo>
                    <a:pt x="0" y="0"/>
                  </a:moveTo>
                  <a:lnTo>
                    <a:pt x="0"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58"/>
            <p:cNvSpPr/>
            <p:nvPr/>
          </p:nvSpPr>
          <p:spPr>
            <a:xfrm>
              <a:off x="7063144"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58"/>
            <p:cNvSpPr/>
            <p:nvPr/>
          </p:nvSpPr>
          <p:spPr>
            <a:xfrm>
              <a:off x="7113834"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58"/>
            <p:cNvSpPr/>
            <p:nvPr/>
          </p:nvSpPr>
          <p:spPr>
            <a:xfrm>
              <a:off x="7164430" y="2410187"/>
              <a:ext cx="15122" cy="1129467"/>
            </a:xfrm>
            <a:custGeom>
              <a:avLst/>
              <a:gdLst/>
              <a:ahLst/>
              <a:cxnLst/>
              <a:rect l="l" t="t" r="r" b="b"/>
              <a:pathLst>
                <a:path w="159" h="11876" extrusionOk="0">
                  <a:moveTo>
                    <a:pt x="1" y="0"/>
                  </a:moveTo>
                  <a:lnTo>
                    <a:pt x="1" y="11875"/>
                  </a:lnTo>
                  <a:lnTo>
                    <a:pt x="158" y="11875"/>
                  </a:lnTo>
                  <a:lnTo>
                    <a:pt x="15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58"/>
            <p:cNvSpPr/>
            <p:nvPr/>
          </p:nvSpPr>
          <p:spPr>
            <a:xfrm>
              <a:off x="7214264"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8"/>
            <p:cNvSpPr/>
            <p:nvPr/>
          </p:nvSpPr>
          <p:spPr>
            <a:xfrm>
              <a:off x="6993425" y="2332099"/>
              <a:ext cx="306523" cy="123824"/>
            </a:xfrm>
            <a:custGeom>
              <a:avLst/>
              <a:gdLst/>
              <a:ahLst/>
              <a:cxnLst/>
              <a:rect l="l" t="t" r="r" b="b"/>
              <a:pathLst>
                <a:path w="3223"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8"/>
            <p:cNvSpPr/>
            <p:nvPr/>
          </p:nvSpPr>
          <p:spPr>
            <a:xfrm>
              <a:off x="6993433" y="3539553"/>
              <a:ext cx="306523" cy="108039"/>
            </a:xfrm>
            <a:custGeom>
              <a:avLst/>
              <a:gdLst/>
              <a:ahLst/>
              <a:cxnLst/>
              <a:rect l="l" t="t" r="r" b="b"/>
              <a:pathLst>
                <a:path w="3223"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58"/>
            <p:cNvSpPr/>
            <p:nvPr/>
          </p:nvSpPr>
          <p:spPr>
            <a:xfrm>
              <a:off x="6993433" y="3622579"/>
              <a:ext cx="306523" cy="25773"/>
            </a:xfrm>
            <a:custGeom>
              <a:avLst/>
              <a:gdLst/>
              <a:ahLst/>
              <a:cxnLst/>
              <a:rect l="l" t="t" r="r" b="b"/>
              <a:pathLst>
                <a:path w="3223" h="271" extrusionOk="0">
                  <a:moveTo>
                    <a:pt x="0" y="0"/>
                  </a:moveTo>
                  <a:lnTo>
                    <a:pt x="0" y="271"/>
                  </a:lnTo>
                  <a:lnTo>
                    <a:pt x="3222" y="271"/>
                  </a:lnTo>
                  <a:lnTo>
                    <a:pt x="32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58"/>
            <p:cNvSpPr/>
            <p:nvPr/>
          </p:nvSpPr>
          <p:spPr>
            <a:xfrm>
              <a:off x="5296870" y="1656769"/>
              <a:ext cx="2117703" cy="690367"/>
            </a:xfrm>
            <a:custGeom>
              <a:avLst/>
              <a:gdLst/>
              <a:ahLst/>
              <a:cxnLst/>
              <a:rect l="l" t="t" r="r" b="b"/>
              <a:pathLst>
                <a:path w="22267" h="7259" extrusionOk="0">
                  <a:moveTo>
                    <a:pt x="11133" y="0"/>
                  </a:moveTo>
                  <a:cubicBezTo>
                    <a:pt x="10902" y="0"/>
                    <a:pt x="10671" y="59"/>
                    <a:pt x="10496" y="177"/>
                  </a:cubicBezTo>
                  <a:lnTo>
                    <a:pt x="350" y="6839"/>
                  </a:lnTo>
                  <a:cubicBezTo>
                    <a:pt x="1" y="7075"/>
                    <a:pt x="79" y="7258"/>
                    <a:pt x="542" y="7258"/>
                  </a:cubicBezTo>
                  <a:lnTo>
                    <a:pt x="21733" y="7258"/>
                  </a:lnTo>
                  <a:cubicBezTo>
                    <a:pt x="22196" y="7258"/>
                    <a:pt x="22266" y="7066"/>
                    <a:pt x="21917" y="6839"/>
                  </a:cubicBezTo>
                  <a:lnTo>
                    <a:pt x="11771" y="177"/>
                  </a:lnTo>
                  <a:cubicBezTo>
                    <a:pt x="11596" y="59"/>
                    <a:pt x="11365" y="0"/>
                    <a:pt x="111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8"/>
            <p:cNvSpPr/>
            <p:nvPr/>
          </p:nvSpPr>
          <p:spPr>
            <a:xfrm>
              <a:off x="5582563" y="1758911"/>
              <a:ext cx="1547929" cy="503486"/>
            </a:xfrm>
            <a:custGeom>
              <a:avLst/>
              <a:gdLst/>
              <a:ahLst/>
              <a:cxnLst/>
              <a:rect l="l" t="t" r="r" b="b"/>
              <a:pathLst>
                <a:path w="16276" h="5294" extrusionOk="0">
                  <a:moveTo>
                    <a:pt x="8134" y="0"/>
                  </a:moveTo>
                  <a:cubicBezTo>
                    <a:pt x="7966" y="0"/>
                    <a:pt x="7798" y="42"/>
                    <a:pt x="7667" y="125"/>
                  </a:cubicBezTo>
                  <a:lnTo>
                    <a:pt x="262" y="4997"/>
                  </a:lnTo>
                  <a:cubicBezTo>
                    <a:pt x="0" y="5154"/>
                    <a:pt x="70" y="5294"/>
                    <a:pt x="393" y="5294"/>
                  </a:cubicBezTo>
                  <a:lnTo>
                    <a:pt x="15883" y="5294"/>
                  </a:lnTo>
                  <a:cubicBezTo>
                    <a:pt x="16206" y="5294"/>
                    <a:pt x="16276" y="5154"/>
                    <a:pt x="16014" y="4997"/>
                  </a:cubicBezTo>
                  <a:lnTo>
                    <a:pt x="8601" y="125"/>
                  </a:lnTo>
                  <a:cubicBezTo>
                    <a:pt x="8470" y="42"/>
                    <a:pt x="8302" y="0"/>
                    <a:pt x="81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8"/>
            <p:cNvSpPr/>
            <p:nvPr/>
          </p:nvSpPr>
          <p:spPr>
            <a:xfrm>
              <a:off x="6240208" y="1916880"/>
              <a:ext cx="231010" cy="230915"/>
            </a:xfrm>
            <a:custGeom>
              <a:avLst/>
              <a:gdLst/>
              <a:ahLst/>
              <a:cxnLst/>
              <a:rect l="l" t="t" r="r" b="b"/>
              <a:pathLst>
                <a:path w="2429" h="2428" extrusionOk="0">
                  <a:moveTo>
                    <a:pt x="1214" y="0"/>
                  </a:moveTo>
                  <a:cubicBezTo>
                    <a:pt x="551" y="0"/>
                    <a:pt x="1" y="542"/>
                    <a:pt x="1" y="1214"/>
                  </a:cubicBezTo>
                  <a:cubicBezTo>
                    <a:pt x="1" y="1886"/>
                    <a:pt x="551" y="2428"/>
                    <a:pt x="1214" y="2428"/>
                  </a:cubicBezTo>
                  <a:cubicBezTo>
                    <a:pt x="1887" y="2428"/>
                    <a:pt x="2428" y="1886"/>
                    <a:pt x="2428" y="1214"/>
                  </a:cubicBezTo>
                  <a:cubicBezTo>
                    <a:pt x="2428" y="542"/>
                    <a:pt x="1887" y="0"/>
                    <a:pt x="1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8"/>
            <p:cNvSpPr/>
            <p:nvPr/>
          </p:nvSpPr>
          <p:spPr>
            <a:xfrm>
              <a:off x="5309329" y="3648258"/>
              <a:ext cx="2092786" cy="110607"/>
            </a:xfrm>
            <a:custGeom>
              <a:avLst/>
              <a:gdLst/>
              <a:ahLst/>
              <a:cxnLst/>
              <a:rect l="l" t="t" r="r" b="b"/>
              <a:pathLst>
                <a:path w="22005" h="1163" extrusionOk="0">
                  <a:moveTo>
                    <a:pt x="1" y="1"/>
                  </a:moveTo>
                  <a:lnTo>
                    <a:pt x="1" y="1162"/>
                  </a:lnTo>
                  <a:lnTo>
                    <a:pt x="22004" y="1162"/>
                  </a:lnTo>
                  <a:lnTo>
                    <a:pt x="220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8"/>
            <p:cNvSpPr/>
            <p:nvPr/>
          </p:nvSpPr>
          <p:spPr>
            <a:xfrm>
              <a:off x="5247036" y="3730523"/>
              <a:ext cx="2218134" cy="54876"/>
            </a:xfrm>
            <a:custGeom>
              <a:avLst/>
              <a:gdLst/>
              <a:ahLst/>
              <a:cxnLst/>
              <a:rect l="l" t="t" r="r" b="b"/>
              <a:pathLst>
                <a:path w="23323" h="577" extrusionOk="0">
                  <a:moveTo>
                    <a:pt x="1" y="0"/>
                  </a:moveTo>
                  <a:lnTo>
                    <a:pt x="1" y="577"/>
                  </a:lnTo>
                  <a:lnTo>
                    <a:pt x="23323" y="577"/>
                  </a:lnTo>
                  <a:lnTo>
                    <a:pt x="2332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0" name="Google Shape;1410;p58"/>
            <p:cNvGrpSpPr/>
            <p:nvPr/>
          </p:nvGrpSpPr>
          <p:grpSpPr>
            <a:xfrm>
              <a:off x="6700594" y="2347798"/>
              <a:ext cx="1308925" cy="1443504"/>
              <a:chOff x="6617957" y="2347798"/>
              <a:chExt cx="1308925" cy="1443504"/>
            </a:xfrm>
          </p:grpSpPr>
          <p:sp>
            <p:nvSpPr>
              <p:cNvPr id="1411" name="Google Shape;1411;p58"/>
              <p:cNvSpPr/>
              <p:nvPr/>
            </p:nvSpPr>
            <p:spPr>
              <a:xfrm>
                <a:off x="7637858" y="2347798"/>
                <a:ext cx="289024" cy="166244"/>
              </a:xfrm>
              <a:custGeom>
                <a:avLst/>
                <a:gdLst/>
                <a:ahLst/>
                <a:cxnLst/>
                <a:rect l="l" t="t" r="r" b="b"/>
                <a:pathLst>
                  <a:path w="3039" h="1748" extrusionOk="0">
                    <a:moveTo>
                      <a:pt x="1800" y="0"/>
                    </a:moveTo>
                    <a:cubicBezTo>
                      <a:pt x="739" y="0"/>
                      <a:pt x="0" y="1320"/>
                      <a:pt x="9" y="1337"/>
                    </a:cubicBezTo>
                    <a:cubicBezTo>
                      <a:pt x="353" y="1088"/>
                      <a:pt x="683" y="996"/>
                      <a:pt x="982" y="996"/>
                    </a:cubicBezTo>
                    <a:cubicBezTo>
                      <a:pt x="1837" y="996"/>
                      <a:pt x="2445" y="1747"/>
                      <a:pt x="2445" y="1747"/>
                    </a:cubicBezTo>
                    <a:cubicBezTo>
                      <a:pt x="3038" y="123"/>
                      <a:pt x="1956" y="10"/>
                      <a:pt x="1956" y="10"/>
                    </a:cubicBezTo>
                    <a:cubicBezTo>
                      <a:pt x="1903" y="3"/>
                      <a:pt x="1851" y="0"/>
                      <a:pt x="18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8"/>
              <p:cNvSpPr/>
              <p:nvPr/>
            </p:nvSpPr>
            <p:spPr>
              <a:xfrm>
                <a:off x="6617957" y="2348654"/>
                <a:ext cx="1175973" cy="1442648"/>
              </a:xfrm>
              <a:custGeom>
                <a:avLst/>
                <a:gdLst/>
                <a:ahLst/>
                <a:cxnLst/>
                <a:rect l="l" t="t" r="r" b="b"/>
                <a:pathLst>
                  <a:path w="12365" h="15169" extrusionOk="0">
                    <a:moveTo>
                      <a:pt x="4626" y="0"/>
                    </a:moveTo>
                    <a:cubicBezTo>
                      <a:pt x="4198" y="0"/>
                      <a:pt x="1442" y="112"/>
                      <a:pt x="1442" y="2987"/>
                    </a:cubicBezTo>
                    <a:cubicBezTo>
                      <a:pt x="1442" y="6096"/>
                      <a:pt x="1538" y="7580"/>
                      <a:pt x="1538" y="7580"/>
                    </a:cubicBezTo>
                    <a:cubicBezTo>
                      <a:pt x="1538" y="7580"/>
                      <a:pt x="2297" y="14670"/>
                      <a:pt x="1" y="15168"/>
                    </a:cubicBezTo>
                    <a:lnTo>
                      <a:pt x="7676" y="15168"/>
                    </a:lnTo>
                    <a:cubicBezTo>
                      <a:pt x="7676" y="15168"/>
                      <a:pt x="7695" y="15169"/>
                      <a:pt x="7731" y="15169"/>
                    </a:cubicBezTo>
                    <a:cubicBezTo>
                      <a:pt x="8160" y="15169"/>
                      <a:pt x="10924" y="15057"/>
                      <a:pt x="10924" y="12182"/>
                    </a:cubicBezTo>
                    <a:cubicBezTo>
                      <a:pt x="10924" y="9073"/>
                      <a:pt x="10627" y="7589"/>
                      <a:pt x="10627" y="7589"/>
                    </a:cubicBezTo>
                    <a:cubicBezTo>
                      <a:pt x="10627" y="7589"/>
                      <a:pt x="10051" y="481"/>
                      <a:pt x="12365" y="1"/>
                    </a:cubicBezTo>
                    <a:lnTo>
                      <a:pt x="4681" y="1"/>
                    </a:lnTo>
                    <a:cubicBezTo>
                      <a:pt x="4681" y="1"/>
                      <a:pt x="4662" y="0"/>
                      <a:pt x="46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8"/>
              <p:cNvSpPr/>
              <p:nvPr/>
            </p:nvSpPr>
            <p:spPr>
              <a:xfrm>
                <a:off x="7003323" y="3380919"/>
                <a:ext cx="265914" cy="266674"/>
              </a:xfrm>
              <a:custGeom>
                <a:avLst/>
                <a:gdLst/>
                <a:ahLst/>
                <a:cxnLst/>
                <a:rect l="l" t="t" r="r" b="b"/>
                <a:pathLst>
                  <a:path w="2796" h="2804" extrusionOk="0">
                    <a:moveTo>
                      <a:pt x="1948" y="0"/>
                    </a:moveTo>
                    <a:lnTo>
                      <a:pt x="1" y="1956"/>
                    </a:lnTo>
                    <a:lnTo>
                      <a:pt x="734" y="2061"/>
                    </a:lnTo>
                    <a:lnTo>
                      <a:pt x="848" y="2803"/>
                    </a:lnTo>
                    <a:lnTo>
                      <a:pt x="2795" y="847"/>
                    </a:lnTo>
                    <a:lnTo>
                      <a:pt x="194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8"/>
              <p:cNvSpPr/>
              <p:nvPr/>
            </p:nvSpPr>
            <p:spPr>
              <a:xfrm>
                <a:off x="7184402" y="3380919"/>
                <a:ext cx="265818" cy="265818"/>
              </a:xfrm>
              <a:custGeom>
                <a:avLst/>
                <a:gdLst/>
                <a:ahLst/>
                <a:cxnLst/>
                <a:rect l="l" t="t" r="r" b="b"/>
                <a:pathLst>
                  <a:path w="2795" h="2795" extrusionOk="0">
                    <a:moveTo>
                      <a:pt x="839" y="0"/>
                    </a:moveTo>
                    <a:lnTo>
                      <a:pt x="0" y="847"/>
                    </a:lnTo>
                    <a:lnTo>
                      <a:pt x="1956" y="2794"/>
                    </a:lnTo>
                    <a:lnTo>
                      <a:pt x="2061" y="2052"/>
                    </a:lnTo>
                    <a:lnTo>
                      <a:pt x="2795" y="1939"/>
                    </a:lnTo>
                    <a:lnTo>
                      <a:pt x="83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8"/>
              <p:cNvSpPr/>
              <p:nvPr/>
            </p:nvSpPr>
            <p:spPr>
              <a:xfrm>
                <a:off x="7109650" y="3314155"/>
                <a:ext cx="234244" cy="229964"/>
              </a:xfrm>
              <a:custGeom>
                <a:avLst/>
                <a:gdLst/>
                <a:ahLst/>
                <a:cxnLst/>
                <a:rect l="l" t="t" r="r" b="b"/>
                <a:pathLst>
                  <a:path w="2463" h="2418" extrusionOk="0">
                    <a:moveTo>
                      <a:pt x="985" y="0"/>
                    </a:moveTo>
                    <a:cubicBezTo>
                      <a:pt x="977" y="0"/>
                      <a:pt x="969" y="1"/>
                      <a:pt x="961" y="4"/>
                    </a:cubicBezTo>
                    <a:cubicBezTo>
                      <a:pt x="874" y="21"/>
                      <a:pt x="839" y="187"/>
                      <a:pt x="760" y="222"/>
                    </a:cubicBezTo>
                    <a:cubicBezTo>
                      <a:pt x="745" y="230"/>
                      <a:pt x="726" y="232"/>
                      <a:pt x="704" y="232"/>
                    </a:cubicBezTo>
                    <a:cubicBezTo>
                      <a:pt x="656" y="232"/>
                      <a:pt x="596" y="219"/>
                      <a:pt x="547" y="219"/>
                    </a:cubicBezTo>
                    <a:cubicBezTo>
                      <a:pt x="517" y="219"/>
                      <a:pt x="490" y="224"/>
                      <a:pt x="472" y="240"/>
                    </a:cubicBezTo>
                    <a:cubicBezTo>
                      <a:pt x="402" y="301"/>
                      <a:pt x="437" y="458"/>
                      <a:pt x="385" y="528"/>
                    </a:cubicBezTo>
                    <a:cubicBezTo>
                      <a:pt x="324" y="598"/>
                      <a:pt x="149" y="598"/>
                      <a:pt x="123" y="676"/>
                    </a:cubicBezTo>
                    <a:cubicBezTo>
                      <a:pt x="79" y="755"/>
                      <a:pt x="184" y="886"/>
                      <a:pt x="167" y="973"/>
                    </a:cubicBezTo>
                    <a:cubicBezTo>
                      <a:pt x="149" y="1052"/>
                      <a:pt x="1" y="1130"/>
                      <a:pt x="1" y="1217"/>
                    </a:cubicBezTo>
                    <a:cubicBezTo>
                      <a:pt x="1" y="1305"/>
                      <a:pt x="140" y="1366"/>
                      <a:pt x="167" y="1453"/>
                    </a:cubicBezTo>
                    <a:cubicBezTo>
                      <a:pt x="184" y="1541"/>
                      <a:pt x="88" y="1672"/>
                      <a:pt x="123" y="1750"/>
                    </a:cubicBezTo>
                    <a:cubicBezTo>
                      <a:pt x="167" y="1829"/>
                      <a:pt x="324" y="1829"/>
                      <a:pt x="385" y="1890"/>
                    </a:cubicBezTo>
                    <a:cubicBezTo>
                      <a:pt x="437" y="1960"/>
                      <a:pt x="402" y="2117"/>
                      <a:pt x="472" y="2178"/>
                    </a:cubicBezTo>
                    <a:cubicBezTo>
                      <a:pt x="490" y="2193"/>
                      <a:pt x="517" y="2198"/>
                      <a:pt x="547" y="2198"/>
                    </a:cubicBezTo>
                    <a:cubicBezTo>
                      <a:pt x="596" y="2198"/>
                      <a:pt x="656" y="2185"/>
                      <a:pt x="704" y="2185"/>
                    </a:cubicBezTo>
                    <a:cubicBezTo>
                      <a:pt x="726" y="2185"/>
                      <a:pt x="745" y="2188"/>
                      <a:pt x="760" y="2195"/>
                    </a:cubicBezTo>
                    <a:cubicBezTo>
                      <a:pt x="839" y="2239"/>
                      <a:pt x="874" y="2396"/>
                      <a:pt x="961" y="2414"/>
                    </a:cubicBezTo>
                    <a:cubicBezTo>
                      <a:pt x="968" y="2416"/>
                      <a:pt x="976" y="2417"/>
                      <a:pt x="983" y="2417"/>
                    </a:cubicBezTo>
                    <a:cubicBezTo>
                      <a:pt x="1059" y="2417"/>
                      <a:pt x="1152" y="2309"/>
                      <a:pt x="1232" y="2309"/>
                    </a:cubicBezTo>
                    <a:cubicBezTo>
                      <a:pt x="1311" y="2309"/>
                      <a:pt x="1398" y="2417"/>
                      <a:pt x="1478" y="2417"/>
                    </a:cubicBezTo>
                    <a:cubicBezTo>
                      <a:pt x="1486" y="2417"/>
                      <a:pt x="1494" y="2416"/>
                      <a:pt x="1502" y="2414"/>
                    </a:cubicBezTo>
                    <a:cubicBezTo>
                      <a:pt x="1590" y="2396"/>
                      <a:pt x="1625" y="2230"/>
                      <a:pt x="1703" y="2195"/>
                    </a:cubicBezTo>
                    <a:cubicBezTo>
                      <a:pt x="1720" y="2188"/>
                      <a:pt x="1741" y="2185"/>
                      <a:pt x="1763" y="2185"/>
                    </a:cubicBezTo>
                    <a:cubicBezTo>
                      <a:pt x="1813" y="2185"/>
                      <a:pt x="1871" y="2198"/>
                      <a:pt x="1922" y="2198"/>
                    </a:cubicBezTo>
                    <a:cubicBezTo>
                      <a:pt x="1952" y="2198"/>
                      <a:pt x="1980" y="2193"/>
                      <a:pt x="2000" y="2178"/>
                    </a:cubicBezTo>
                    <a:cubicBezTo>
                      <a:pt x="2061" y="2117"/>
                      <a:pt x="2026" y="1960"/>
                      <a:pt x="2087" y="1890"/>
                    </a:cubicBezTo>
                    <a:cubicBezTo>
                      <a:pt x="2140" y="1811"/>
                      <a:pt x="2314" y="1811"/>
                      <a:pt x="2349" y="1741"/>
                    </a:cubicBezTo>
                    <a:cubicBezTo>
                      <a:pt x="2384" y="1663"/>
                      <a:pt x="2280" y="1532"/>
                      <a:pt x="2306" y="1444"/>
                    </a:cubicBezTo>
                    <a:cubicBezTo>
                      <a:pt x="2314" y="1366"/>
                      <a:pt x="2463" y="1287"/>
                      <a:pt x="2463" y="1200"/>
                    </a:cubicBezTo>
                    <a:cubicBezTo>
                      <a:pt x="2463" y="1113"/>
                      <a:pt x="2323" y="1043"/>
                      <a:pt x="2306" y="964"/>
                    </a:cubicBezTo>
                    <a:cubicBezTo>
                      <a:pt x="2280" y="877"/>
                      <a:pt x="2376" y="746"/>
                      <a:pt x="2349" y="667"/>
                    </a:cubicBezTo>
                    <a:cubicBezTo>
                      <a:pt x="2306" y="589"/>
                      <a:pt x="2140" y="589"/>
                      <a:pt x="2087" y="528"/>
                    </a:cubicBezTo>
                    <a:cubicBezTo>
                      <a:pt x="2026" y="458"/>
                      <a:pt x="2061" y="301"/>
                      <a:pt x="2000" y="240"/>
                    </a:cubicBezTo>
                    <a:cubicBezTo>
                      <a:pt x="1978" y="223"/>
                      <a:pt x="1947" y="218"/>
                      <a:pt x="1913" y="218"/>
                    </a:cubicBezTo>
                    <a:cubicBezTo>
                      <a:pt x="1862" y="218"/>
                      <a:pt x="1804" y="229"/>
                      <a:pt x="1755" y="229"/>
                    </a:cubicBezTo>
                    <a:cubicBezTo>
                      <a:pt x="1736" y="229"/>
                      <a:pt x="1718" y="227"/>
                      <a:pt x="1703" y="222"/>
                    </a:cubicBezTo>
                    <a:cubicBezTo>
                      <a:pt x="1625" y="178"/>
                      <a:pt x="1590" y="21"/>
                      <a:pt x="1502" y="4"/>
                    </a:cubicBezTo>
                    <a:cubicBezTo>
                      <a:pt x="1496" y="1"/>
                      <a:pt x="1489" y="0"/>
                      <a:pt x="1482" y="0"/>
                    </a:cubicBezTo>
                    <a:cubicBezTo>
                      <a:pt x="1412" y="0"/>
                      <a:pt x="1311" y="109"/>
                      <a:pt x="1232" y="109"/>
                    </a:cubicBezTo>
                    <a:cubicBezTo>
                      <a:pt x="1152" y="109"/>
                      <a:pt x="1066" y="0"/>
                      <a:pt x="9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58"/>
              <p:cNvSpPr/>
              <p:nvPr/>
            </p:nvSpPr>
            <p:spPr>
              <a:xfrm>
                <a:off x="6891291" y="2570438"/>
                <a:ext cx="670205" cy="12554"/>
              </a:xfrm>
              <a:custGeom>
                <a:avLst/>
                <a:gdLst/>
                <a:ahLst/>
                <a:cxnLst/>
                <a:rect l="l" t="t" r="r" b="b"/>
                <a:pathLst>
                  <a:path w="7047" h="132" extrusionOk="0">
                    <a:moveTo>
                      <a:pt x="7047" y="0"/>
                    </a:moveTo>
                    <a:lnTo>
                      <a:pt x="0" y="18"/>
                    </a:lnTo>
                    <a:lnTo>
                      <a:pt x="0" y="131"/>
                    </a:lnTo>
                    <a:lnTo>
                      <a:pt x="7047" y="122"/>
                    </a:lnTo>
                    <a:lnTo>
                      <a:pt x="704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58"/>
              <p:cNvSpPr/>
              <p:nvPr/>
            </p:nvSpPr>
            <p:spPr>
              <a:xfrm>
                <a:off x="6891291" y="2683327"/>
                <a:ext cx="670205" cy="13410"/>
              </a:xfrm>
              <a:custGeom>
                <a:avLst/>
                <a:gdLst/>
                <a:ahLst/>
                <a:cxnLst/>
                <a:rect l="l" t="t" r="r" b="b"/>
                <a:pathLst>
                  <a:path w="7047" h="141" extrusionOk="0">
                    <a:moveTo>
                      <a:pt x="7047" y="1"/>
                    </a:moveTo>
                    <a:lnTo>
                      <a:pt x="0" y="18"/>
                    </a:lnTo>
                    <a:lnTo>
                      <a:pt x="0" y="140"/>
                    </a:lnTo>
                    <a:lnTo>
                      <a:pt x="7047" y="123"/>
                    </a:lnTo>
                    <a:lnTo>
                      <a:pt x="70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58"/>
              <p:cNvSpPr/>
              <p:nvPr/>
            </p:nvSpPr>
            <p:spPr>
              <a:xfrm>
                <a:off x="6891291" y="2795455"/>
                <a:ext cx="670205" cy="13410"/>
              </a:xfrm>
              <a:custGeom>
                <a:avLst/>
                <a:gdLst/>
                <a:ahLst/>
                <a:cxnLst/>
                <a:rect l="l" t="t" r="r" b="b"/>
                <a:pathLst>
                  <a:path w="7047" h="141" extrusionOk="0">
                    <a:moveTo>
                      <a:pt x="7047" y="1"/>
                    </a:moveTo>
                    <a:lnTo>
                      <a:pt x="0" y="18"/>
                    </a:lnTo>
                    <a:lnTo>
                      <a:pt x="0" y="140"/>
                    </a:lnTo>
                    <a:lnTo>
                      <a:pt x="7047" y="123"/>
                    </a:lnTo>
                    <a:lnTo>
                      <a:pt x="70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58"/>
              <p:cNvSpPr/>
              <p:nvPr/>
            </p:nvSpPr>
            <p:spPr>
              <a:xfrm>
                <a:off x="6892907" y="2908439"/>
                <a:ext cx="669444" cy="13315"/>
              </a:xfrm>
              <a:custGeom>
                <a:avLst/>
                <a:gdLst/>
                <a:ahLst/>
                <a:cxnLst/>
                <a:rect l="l" t="t" r="r" b="b"/>
                <a:pathLst>
                  <a:path w="7039" h="140" extrusionOk="0">
                    <a:moveTo>
                      <a:pt x="7038" y="0"/>
                    </a:moveTo>
                    <a:lnTo>
                      <a:pt x="1" y="17"/>
                    </a:lnTo>
                    <a:lnTo>
                      <a:pt x="1" y="140"/>
                    </a:lnTo>
                    <a:lnTo>
                      <a:pt x="7038" y="122"/>
                    </a:lnTo>
                    <a:lnTo>
                      <a:pt x="70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58"/>
              <p:cNvSpPr/>
              <p:nvPr/>
            </p:nvSpPr>
            <p:spPr>
              <a:xfrm>
                <a:off x="6892907" y="3022184"/>
                <a:ext cx="669444" cy="12554"/>
              </a:xfrm>
              <a:custGeom>
                <a:avLst/>
                <a:gdLst/>
                <a:ahLst/>
                <a:cxnLst/>
                <a:rect l="l" t="t" r="r" b="b"/>
                <a:pathLst>
                  <a:path w="7039" h="132" extrusionOk="0">
                    <a:moveTo>
                      <a:pt x="7038" y="0"/>
                    </a:moveTo>
                    <a:lnTo>
                      <a:pt x="1" y="9"/>
                    </a:lnTo>
                    <a:lnTo>
                      <a:pt x="1" y="131"/>
                    </a:lnTo>
                    <a:lnTo>
                      <a:pt x="7038" y="114"/>
                    </a:lnTo>
                    <a:lnTo>
                      <a:pt x="70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58"/>
              <p:cNvSpPr/>
              <p:nvPr/>
            </p:nvSpPr>
            <p:spPr>
              <a:xfrm>
                <a:off x="6892907" y="3134313"/>
                <a:ext cx="669444" cy="12459"/>
              </a:xfrm>
              <a:custGeom>
                <a:avLst/>
                <a:gdLst/>
                <a:ahLst/>
                <a:cxnLst/>
                <a:rect l="l" t="t" r="r" b="b"/>
                <a:pathLst>
                  <a:path w="7039" h="131" extrusionOk="0">
                    <a:moveTo>
                      <a:pt x="7038" y="0"/>
                    </a:moveTo>
                    <a:lnTo>
                      <a:pt x="1" y="9"/>
                    </a:lnTo>
                    <a:lnTo>
                      <a:pt x="1" y="131"/>
                    </a:lnTo>
                    <a:lnTo>
                      <a:pt x="7038" y="114"/>
                    </a:lnTo>
                    <a:lnTo>
                      <a:pt x="703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22" name="Google Shape;1422;p58"/>
            <p:cNvSpPr/>
            <p:nvPr/>
          </p:nvSpPr>
          <p:spPr>
            <a:xfrm>
              <a:off x="7764822" y="2699114"/>
              <a:ext cx="258400" cy="698451"/>
            </a:xfrm>
            <a:custGeom>
              <a:avLst/>
              <a:gdLst/>
              <a:ahLst/>
              <a:cxnLst/>
              <a:rect l="l" t="t" r="r" b="b"/>
              <a:pathLst>
                <a:path w="2717" h="7344" extrusionOk="0">
                  <a:moveTo>
                    <a:pt x="2184" y="1"/>
                  </a:moveTo>
                  <a:lnTo>
                    <a:pt x="1" y="7091"/>
                  </a:lnTo>
                  <a:lnTo>
                    <a:pt x="891" y="7344"/>
                  </a:lnTo>
                  <a:lnTo>
                    <a:pt x="2716" y="149"/>
                  </a:lnTo>
                  <a:lnTo>
                    <a:pt x="218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58"/>
            <p:cNvSpPr/>
            <p:nvPr/>
          </p:nvSpPr>
          <p:spPr>
            <a:xfrm>
              <a:off x="7751603" y="3373405"/>
              <a:ext cx="98053" cy="123827"/>
            </a:xfrm>
            <a:custGeom>
              <a:avLst/>
              <a:gdLst/>
              <a:ahLst/>
              <a:cxnLst/>
              <a:rect l="l" t="t" r="r" b="b"/>
              <a:pathLst>
                <a:path w="1031" h="1302" extrusionOk="0">
                  <a:moveTo>
                    <a:pt x="140" y="1"/>
                  </a:moveTo>
                  <a:lnTo>
                    <a:pt x="0" y="1145"/>
                  </a:lnTo>
                  <a:lnTo>
                    <a:pt x="550" y="1302"/>
                  </a:lnTo>
                  <a:lnTo>
                    <a:pt x="1030" y="254"/>
                  </a:lnTo>
                  <a:lnTo>
                    <a:pt x="1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58"/>
            <p:cNvSpPr/>
            <p:nvPr/>
          </p:nvSpPr>
          <p:spPr>
            <a:xfrm>
              <a:off x="7688549" y="3482205"/>
              <a:ext cx="135334" cy="199435"/>
            </a:xfrm>
            <a:custGeom>
              <a:avLst/>
              <a:gdLst/>
              <a:ahLst/>
              <a:cxnLst/>
              <a:rect l="l" t="t" r="r" b="b"/>
              <a:pathLst>
                <a:path w="1423" h="2097" extrusionOk="0">
                  <a:moveTo>
                    <a:pt x="654" y="1"/>
                  </a:moveTo>
                  <a:lnTo>
                    <a:pt x="654" y="1"/>
                  </a:lnTo>
                  <a:lnTo>
                    <a:pt x="654" y="1"/>
                  </a:lnTo>
                  <a:cubicBezTo>
                    <a:pt x="654" y="1"/>
                    <a:pt x="654" y="1"/>
                    <a:pt x="654" y="1"/>
                  </a:cubicBezTo>
                  <a:close/>
                  <a:moveTo>
                    <a:pt x="654" y="1"/>
                  </a:moveTo>
                  <a:cubicBezTo>
                    <a:pt x="659" y="4"/>
                    <a:pt x="0" y="677"/>
                    <a:pt x="331" y="2079"/>
                  </a:cubicBezTo>
                  <a:lnTo>
                    <a:pt x="681" y="848"/>
                  </a:lnTo>
                  <a:lnTo>
                    <a:pt x="768" y="865"/>
                  </a:lnTo>
                  <a:lnTo>
                    <a:pt x="419" y="2096"/>
                  </a:lnTo>
                  <a:cubicBezTo>
                    <a:pt x="1423" y="1066"/>
                    <a:pt x="1204" y="158"/>
                    <a:pt x="1204" y="158"/>
                  </a:cubicBezTo>
                  <a:lnTo>
                    <a:pt x="934" y="79"/>
                  </a:lnTo>
                  <a:lnTo>
                    <a:pt x="65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58"/>
            <p:cNvSpPr/>
            <p:nvPr/>
          </p:nvSpPr>
          <p:spPr>
            <a:xfrm>
              <a:off x="7634434" y="3684017"/>
              <a:ext cx="185360" cy="157018"/>
            </a:xfrm>
            <a:custGeom>
              <a:avLst/>
              <a:gdLst/>
              <a:ahLst/>
              <a:cxnLst/>
              <a:rect l="l" t="t" r="r" b="b"/>
              <a:pathLst>
                <a:path w="1949" h="1651" extrusionOk="0">
                  <a:moveTo>
                    <a:pt x="333" y="0"/>
                  </a:moveTo>
                  <a:lnTo>
                    <a:pt x="1" y="1651"/>
                  </a:lnTo>
                  <a:lnTo>
                    <a:pt x="1948" y="1651"/>
                  </a:lnTo>
                  <a:lnTo>
                    <a:pt x="161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58"/>
            <p:cNvSpPr/>
            <p:nvPr/>
          </p:nvSpPr>
          <p:spPr>
            <a:xfrm>
              <a:off x="7612085" y="3824296"/>
              <a:ext cx="231771" cy="37471"/>
            </a:xfrm>
            <a:custGeom>
              <a:avLst/>
              <a:gdLst/>
              <a:ahLst/>
              <a:cxnLst/>
              <a:rect l="l" t="t" r="r" b="b"/>
              <a:pathLst>
                <a:path w="2437" h="394" extrusionOk="0">
                  <a:moveTo>
                    <a:pt x="192" y="1"/>
                  </a:moveTo>
                  <a:cubicBezTo>
                    <a:pt x="88" y="1"/>
                    <a:pt x="0" y="88"/>
                    <a:pt x="0" y="193"/>
                  </a:cubicBezTo>
                  <a:cubicBezTo>
                    <a:pt x="0" y="307"/>
                    <a:pt x="88" y="394"/>
                    <a:pt x="192" y="394"/>
                  </a:cubicBezTo>
                  <a:lnTo>
                    <a:pt x="2235" y="394"/>
                  </a:lnTo>
                  <a:cubicBezTo>
                    <a:pt x="2340" y="394"/>
                    <a:pt x="2436" y="307"/>
                    <a:pt x="2428" y="193"/>
                  </a:cubicBezTo>
                  <a:cubicBezTo>
                    <a:pt x="2428" y="88"/>
                    <a:pt x="2340" y="1"/>
                    <a:pt x="2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58"/>
            <p:cNvSpPr/>
            <p:nvPr/>
          </p:nvSpPr>
          <p:spPr>
            <a:xfrm>
              <a:off x="5587508" y="1632042"/>
              <a:ext cx="510809" cy="516610"/>
            </a:xfrm>
            <a:custGeom>
              <a:avLst/>
              <a:gdLst/>
              <a:ahLst/>
              <a:cxnLst/>
              <a:rect l="l" t="t" r="r" b="b"/>
              <a:pathLst>
                <a:path w="5371" h="5432" extrusionOk="0">
                  <a:moveTo>
                    <a:pt x="2690" y="1"/>
                  </a:moveTo>
                  <a:cubicBezTo>
                    <a:pt x="2262" y="446"/>
                    <a:pt x="1520" y="1625"/>
                    <a:pt x="289" y="1625"/>
                  </a:cubicBezTo>
                  <a:cubicBezTo>
                    <a:pt x="289" y="1625"/>
                    <a:pt x="1" y="4122"/>
                    <a:pt x="2690" y="5432"/>
                  </a:cubicBezTo>
                  <a:cubicBezTo>
                    <a:pt x="5371" y="4113"/>
                    <a:pt x="5091" y="1625"/>
                    <a:pt x="5091" y="1625"/>
                  </a:cubicBezTo>
                  <a:cubicBezTo>
                    <a:pt x="3860" y="1625"/>
                    <a:pt x="3100" y="446"/>
                    <a:pt x="26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58"/>
            <p:cNvSpPr/>
            <p:nvPr/>
          </p:nvSpPr>
          <p:spPr>
            <a:xfrm>
              <a:off x="5658076" y="1703465"/>
              <a:ext cx="368817" cy="372907"/>
            </a:xfrm>
            <a:custGeom>
              <a:avLst/>
              <a:gdLst/>
              <a:ahLst/>
              <a:cxnLst/>
              <a:rect l="l" t="t" r="r" b="b"/>
              <a:pathLst>
                <a:path w="3878" h="3921" extrusionOk="0">
                  <a:moveTo>
                    <a:pt x="1948" y="0"/>
                  </a:moveTo>
                  <a:cubicBezTo>
                    <a:pt x="1642" y="324"/>
                    <a:pt x="1092" y="1170"/>
                    <a:pt x="210" y="1170"/>
                  </a:cubicBezTo>
                  <a:cubicBezTo>
                    <a:pt x="210" y="1170"/>
                    <a:pt x="1" y="2969"/>
                    <a:pt x="1948" y="3921"/>
                  </a:cubicBezTo>
                  <a:cubicBezTo>
                    <a:pt x="3878" y="2978"/>
                    <a:pt x="3686" y="1170"/>
                    <a:pt x="3686" y="1170"/>
                  </a:cubicBezTo>
                  <a:cubicBezTo>
                    <a:pt x="2786" y="1170"/>
                    <a:pt x="2254" y="315"/>
                    <a:pt x="19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58"/>
            <p:cNvSpPr/>
            <p:nvPr/>
          </p:nvSpPr>
          <p:spPr>
            <a:xfrm>
              <a:off x="5988657" y="3029603"/>
              <a:ext cx="614569" cy="539911"/>
            </a:xfrm>
            <a:custGeom>
              <a:avLst/>
              <a:gdLst/>
              <a:ahLst/>
              <a:cxnLst/>
              <a:rect l="l" t="t" r="r" b="b"/>
              <a:pathLst>
                <a:path w="6462" h="5677" extrusionOk="0">
                  <a:moveTo>
                    <a:pt x="1676" y="1"/>
                  </a:moveTo>
                  <a:lnTo>
                    <a:pt x="0" y="2777"/>
                  </a:lnTo>
                  <a:lnTo>
                    <a:pt x="4785" y="5676"/>
                  </a:lnTo>
                  <a:lnTo>
                    <a:pt x="6461" y="2908"/>
                  </a:lnTo>
                  <a:lnTo>
                    <a:pt x="167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58"/>
            <p:cNvSpPr/>
            <p:nvPr/>
          </p:nvSpPr>
          <p:spPr>
            <a:xfrm>
              <a:off x="5798449" y="3733852"/>
              <a:ext cx="658602" cy="127916"/>
            </a:xfrm>
            <a:custGeom>
              <a:avLst/>
              <a:gdLst/>
              <a:ahLst/>
              <a:cxnLst/>
              <a:rect l="l" t="t" r="r" b="b"/>
              <a:pathLst>
                <a:path w="6925" h="1345" extrusionOk="0">
                  <a:moveTo>
                    <a:pt x="0" y="0"/>
                  </a:moveTo>
                  <a:lnTo>
                    <a:pt x="0" y="1345"/>
                  </a:lnTo>
                  <a:lnTo>
                    <a:pt x="6925" y="1345"/>
                  </a:lnTo>
                  <a:lnTo>
                    <a:pt x="692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58"/>
            <p:cNvSpPr/>
            <p:nvPr/>
          </p:nvSpPr>
          <p:spPr>
            <a:xfrm>
              <a:off x="5757745" y="3806036"/>
              <a:ext cx="738300" cy="55732"/>
            </a:xfrm>
            <a:custGeom>
              <a:avLst/>
              <a:gdLst/>
              <a:ahLst/>
              <a:cxnLst/>
              <a:rect l="l" t="t" r="r" b="b"/>
              <a:pathLst>
                <a:path w="7763" h="586" extrusionOk="0">
                  <a:moveTo>
                    <a:pt x="210" y="1"/>
                  </a:moveTo>
                  <a:cubicBezTo>
                    <a:pt x="105" y="1"/>
                    <a:pt x="1" y="88"/>
                    <a:pt x="1" y="210"/>
                  </a:cubicBezTo>
                  <a:lnTo>
                    <a:pt x="1" y="376"/>
                  </a:lnTo>
                  <a:cubicBezTo>
                    <a:pt x="1" y="481"/>
                    <a:pt x="88" y="586"/>
                    <a:pt x="210" y="586"/>
                  </a:cubicBezTo>
                  <a:lnTo>
                    <a:pt x="7545" y="586"/>
                  </a:lnTo>
                  <a:cubicBezTo>
                    <a:pt x="7667" y="586"/>
                    <a:pt x="7763" y="499"/>
                    <a:pt x="7754" y="376"/>
                  </a:cubicBezTo>
                  <a:lnTo>
                    <a:pt x="7754" y="210"/>
                  </a:lnTo>
                  <a:cubicBezTo>
                    <a:pt x="7754" y="106"/>
                    <a:pt x="7667" y="1"/>
                    <a:pt x="75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58"/>
            <p:cNvSpPr/>
            <p:nvPr/>
          </p:nvSpPr>
          <p:spPr>
            <a:xfrm>
              <a:off x="6163839" y="3176159"/>
              <a:ext cx="1136124" cy="705204"/>
            </a:xfrm>
            <a:custGeom>
              <a:avLst/>
              <a:gdLst/>
              <a:ahLst/>
              <a:cxnLst/>
              <a:rect l="l" t="t" r="r" b="b"/>
              <a:pathLst>
                <a:path w="11946" h="7415" extrusionOk="0">
                  <a:moveTo>
                    <a:pt x="1327" y="0"/>
                  </a:moveTo>
                  <a:cubicBezTo>
                    <a:pt x="933" y="0"/>
                    <a:pt x="548" y="198"/>
                    <a:pt x="323" y="555"/>
                  </a:cubicBezTo>
                  <a:cubicBezTo>
                    <a:pt x="0" y="1106"/>
                    <a:pt x="175" y="1813"/>
                    <a:pt x="716" y="2153"/>
                  </a:cubicBezTo>
                  <a:cubicBezTo>
                    <a:pt x="904" y="2267"/>
                    <a:pt x="1107" y="2322"/>
                    <a:pt x="1310" y="2322"/>
                  </a:cubicBezTo>
                  <a:cubicBezTo>
                    <a:pt x="1418" y="2322"/>
                    <a:pt x="1527" y="2306"/>
                    <a:pt x="1633" y="2276"/>
                  </a:cubicBezTo>
                  <a:cubicBezTo>
                    <a:pt x="1703" y="2363"/>
                    <a:pt x="1782" y="2424"/>
                    <a:pt x="1878" y="2494"/>
                  </a:cubicBezTo>
                  <a:cubicBezTo>
                    <a:pt x="2012" y="2577"/>
                    <a:pt x="2161" y="2615"/>
                    <a:pt x="2308" y="2615"/>
                  </a:cubicBezTo>
                  <a:cubicBezTo>
                    <a:pt x="2485" y="2615"/>
                    <a:pt x="2660" y="2559"/>
                    <a:pt x="2803" y="2459"/>
                  </a:cubicBezTo>
                  <a:cubicBezTo>
                    <a:pt x="3982" y="3288"/>
                    <a:pt x="6217" y="4869"/>
                    <a:pt x="8095" y="6222"/>
                  </a:cubicBezTo>
                  <a:cubicBezTo>
                    <a:pt x="9407" y="7171"/>
                    <a:pt x="10173" y="7415"/>
                    <a:pt x="10615" y="7415"/>
                  </a:cubicBezTo>
                  <a:cubicBezTo>
                    <a:pt x="11084" y="7415"/>
                    <a:pt x="11185" y="7139"/>
                    <a:pt x="11185" y="7139"/>
                  </a:cubicBezTo>
                  <a:cubicBezTo>
                    <a:pt x="11185" y="7139"/>
                    <a:pt x="11945" y="6310"/>
                    <a:pt x="8950" y="4816"/>
                  </a:cubicBezTo>
                  <a:cubicBezTo>
                    <a:pt x="6872" y="3777"/>
                    <a:pt x="4445" y="2520"/>
                    <a:pt x="3152" y="1865"/>
                  </a:cubicBezTo>
                  <a:cubicBezTo>
                    <a:pt x="3196" y="1542"/>
                    <a:pt x="3048" y="1210"/>
                    <a:pt x="2751" y="1027"/>
                  </a:cubicBezTo>
                  <a:cubicBezTo>
                    <a:pt x="2655" y="975"/>
                    <a:pt x="2550" y="931"/>
                    <a:pt x="2454" y="922"/>
                  </a:cubicBezTo>
                  <a:cubicBezTo>
                    <a:pt x="2393" y="617"/>
                    <a:pt x="2201" y="337"/>
                    <a:pt x="1921" y="162"/>
                  </a:cubicBezTo>
                  <a:cubicBezTo>
                    <a:pt x="1734" y="53"/>
                    <a:pt x="1529" y="0"/>
                    <a:pt x="132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58"/>
            <p:cNvSpPr/>
            <p:nvPr/>
          </p:nvSpPr>
          <p:spPr>
            <a:xfrm>
              <a:off x="5910577" y="2858414"/>
              <a:ext cx="772348" cy="881528"/>
            </a:xfrm>
            <a:custGeom>
              <a:avLst/>
              <a:gdLst/>
              <a:ahLst/>
              <a:cxnLst/>
              <a:rect l="l" t="t" r="r" b="b"/>
              <a:pathLst>
                <a:path w="8121" h="9269" extrusionOk="0">
                  <a:moveTo>
                    <a:pt x="4502" y="0"/>
                  </a:moveTo>
                  <a:cubicBezTo>
                    <a:pt x="4292" y="0"/>
                    <a:pt x="4087" y="105"/>
                    <a:pt x="3973" y="299"/>
                  </a:cubicBezTo>
                  <a:lnTo>
                    <a:pt x="175" y="6560"/>
                  </a:lnTo>
                  <a:cubicBezTo>
                    <a:pt x="0" y="6856"/>
                    <a:pt x="88" y="7241"/>
                    <a:pt x="384" y="7415"/>
                  </a:cubicBezTo>
                  <a:lnTo>
                    <a:pt x="3301" y="9179"/>
                  </a:lnTo>
                  <a:cubicBezTo>
                    <a:pt x="3401" y="9240"/>
                    <a:pt x="3513" y="9269"/>
                    <a:pt x="3623" y="9269"/>
                  </a:cubicBezTo>
                  <a:cubicBezTo>
                    <a:pt x="3831" y="9269"/>
                    <a:pt x="4034" y="9166"/>
                    <a:pt x="4148" y="8978"/>
                  </a:cubicBezTo>
                  <a:lnTo>
                    <a:pt x="7946" y="2709"/>
                  </a:lnTo>
                  <a:cubicBezTo>
                    <a:pt x="8121" y="2412"/>
                    <a:pt x="8033" y="2037"/>
                    <a:pt x="7736" y="1862"/>
                  </a:cubicBezTo>
                  <a:lnTo>
                    <a:pt x="4829" y="89"/>
                  </a:lnTo>
                  <a:cubicBezTo>
                    <a:pt x="4726" y="29"/>
                    <a:pt x="4613" y="0"/>
                    <a:pt x="45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58"/>
            <p:cNvSpPr/>
            <p:nvPr/>
          </p:nvSpPr>
          <p:spPr>
            <a:xfrm>
              <a:off x="5922180" y="2920803"/>
              <a:ext cx="747430" cy="756655"/>
            </a:xfrm>
            <a:custGeom>
              <a:avLst/>
              <a:gdLst/>
              <a:ahLst/>
              <a:cxnLst/>
              <a:rect l="l" t="t" r="r" b="b"/>
              <a:pathLst>
                <a:path w="7859" h="7956" extrusionOk="0">
                  <a:moveTo>
                    <a:pt x="3065" y="1"/>
                  </a:moveTo>
                  <a:lnTo>
                    <a:pt x="0" y="5057"/>
                  </a:lnTo>
                  <a:lnTo>
                    <a:pt x="4794" y="7955"/>
                  </a:lnTo>
                  <a:lnTo>
                    <a:pt x="7859" y="2900"/>
                  </a:lnTo>
                  <a:lnTo>
                    <a:pt x="306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58"/>
            <p:cNvSpPr/>
            <p:nvPr/>
          </p:nvSpPr>
          <p:spPr>
            <a:xfrm>
              <a:off x="5950426" y="3329372"/>
              <a:ext cx="470960" cy="300722"/>
            </a:xfrm>
            <a:custGeom>
              <a:avLst/>
              <a:gdLst/>
              <a:ahLst/>
              <a:cxnLst/>
              <a:rect l="l" t="t" r="r" b="b"/>
              <a:pathLst>
                <a:path w="4952" h="3162" extrusionOk="0">
                  <a:moveTo>
                    <a:pt x="166" y="1"/>
                  </a:moveTo>
                  <a:lnTo>
                    <a:pt x="0" y="263"/>
                  </a:lnTo>
                  <a:lnTo>
                    <a:pt x="4794" y="3162"/>
                  </a:lnTo>
                  <a:lnTo>
                    <a:pt x="4951" y="2900"/>
                  </a:lnTo>
                  <a:lnTo>
                    <a:pt x="16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58"/>
            <p:cNvSpPr/>
            <p:nvPr/>
          </p:nvSpPr>
          <p:spPr>
            <a:xfrm>
              <a:off x="6169641" y="2968165"/>
              <a:ext cx="470960" cy="300722"/>
            </a:xfrm>
            <a:custGeom>
              <a:avLst/>
              <a:gdLst/>
              <a:ahLst/>
              <a:cxnLst/>
              <a:rect l="l" t="t" r="r" b="b"/>
              <a:pathLst>
                <a:path w="4952" h="3162" extrusionOk="0">
                  <a:moveTo>
                    <a:pt x="158" y="1"/>
                  </a:moveTo>
                  <a:lnTo>
                    <a:pt x="0" y="254"/>
                  </a:lnTo>
                  <a:lnTo>
                    <a:pt x="4785" y="3162"/>
                  </a:lnTo>
                  <a:lnTo>
                    <a:pt x="4951" y="2900"/>
                  </a:lnTo>
                  <a:lnTo>
                    <a:pt x="15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58"/>
            <p:cNvSpPr/>
            <p:nvPr/>
          </p:nvSpPr>
          <p:spPr>
            <a:xfrm>
              <a:off x="5722081" y="1769087"/>
              <a:ext cx="240901" cy="242518"/>
            </a:xfrm>
            <a:custGeom>
              <a:avLst/>
              <a:gdLst/>
              <a:ahLst/>
              <a:cxnLst/>
              <a:rect l="l" t="t" r="r" b="b"/>
              <a:pathLst>
                <a:path w="2533" h="2550" extrusionOk="0">
                  <a:moveTo>
                    <a:pt x="1266" y="0"/>
                  </a:moveTo>
                  <a:cubicBezTo>
                    <a:pt x="1065" y="201"/>
                    <a:pt x="707" y="760"/>
                    <a:pt x="131" y="760"/>
                  </a:cubicBezTo>
                  <a:cubicBezTo>
                    <a:pt x="131" y="760"/>
                    <a:pt x="0" y="1939"/>
                    <a:pt x="1266" y="2550"/>
                  </a:cubicBezTo>
                  <a:cubicBezTo>
                    <a:pt x="2532" y="1930"/>
                    <a:pt x="2401" y="760"/>
                    <a:pt x="2401" y="760"/>
                  </a:cubicBezTo>
                  <a:cubicBezTo>
                    <a:pt x="1816" y="760"/>
                    <a:pt x="1458" y="201"/>
                    <a:pt x="12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58"/>
            <p:cNvSpPr/>
            <p:nvPr/>
          </p:nvSpPr>
          <p:spPr>
            <a:xfrm>
              <a:off x="7671134" y="1923375"/>
              <a:ext cx="103938" cy="122517"/>
            </a:xfrm>
            <a:custGeom>
              <a:avLst/>
              <a:gdLst/>
              <a:ahLst/>
              <a:cxnLst/>
              <a:rect l="l" t="t" r="r" b="b"/>
              <a:pathLst>
                <a:path w="979" h="1154" extrusionOk="0">
                  <a:moveTo>
                    <a:pt x="490" y="1"/>
                  </a:moveTo>
                  <a:lnTo>
                    <a:pt x="324" y="376"/>
                  </a:lnTo>
                  <a:lnTo>
                    <a:pt x="1" y="577"/>
                  </a:lnTo>
                  <a:lnTo>
                    <a:pt x="324" y="760"/>
                  </a:lnTo>
                  <a:lnTo>
                    <a:pt x="490" y="1153"/>
                  </a:lnTo>
                  <a:lnTo>
                    <a:pt x="673" y="760"/>
                  </a:lnTo>
                  <a:lnTo>
                    <a:pt x="979" y="577"/>
                  </a:lnTo>
                  <a:lnTo>
                    <a:pt x="673" y="376"/>
                  </a:lnTo>
                  <a:lnTo>
                    <a:pt x="4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58"/>
            <p:cNvSpPr/>
            <p:nvPr/>
          </p:nvSpPr>
          <p:spPr>
            <a:xfrm>
              <a:off x="7769861" y="2059108"/>
              <a:ext cx="61533" cy="73231"/>
            </a:xfrm>
            <a:custGeom>
              <a:avLst/>
              <a:gdLst/>
              <a:ahLst/>
              <a:cxnLst/>
              <a:rect l="l" t="t" r="r" b="b"/>
              <a:pathLst>
                <a:path w="647" h="770" extrusionOk="0">
                  <a:moveTo>
                    <a:pt x="315" y="1"/>
                  </a:moveTo>
                  <a:lnTo>
                    <a:pt x="210" y="254"/>
                  </a:lnTo>
                  <a:lnTo>
                    <a:pt x="1" y="385"/>
                  </a:lnTo>
                  <a:lnTo>
                    <a:pt x="210" y="516"/>
                  </a:lnTo>
                  <a:lnTo>
                    <a:pt x="315" y="769"/>
                  </a:lnTo>
                  <a:lnTo>
                    <a:pt x="437" y="516"/>
                  </a:lnTo>
                  <a:lnTo>
                    <a:pt x="647" y="385"/>
                  </a:lnTo>
                  <a:lnTo>
                    <a:pt x="437" y="254"/>
                  </a:lnTo>
                  <a:lnTo>
                    <a:pt x="31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58"/>
            <p:cNvSpPr/>
            <p:nvPr/>
          </p:nvSpPr>
          <p:spPr>
            <a:xfrm>
              <a:off x="7658591" y="1535701"/>
              <a:ext cx="137046" cy="162915"/>
            </a:xfrm>
            <a:custGeom>
              <a:avLst/>
              <a:gdLst/>
              <a:ahLst/>
              <a:cxnLst/>
              <a:rect l="l" t="t" r="r" b="b"/>
              <a:pathLst>
                <a:path w="1441" h="1713" extrusionOk="0">
                  <a:moveTo>
                    <a:pt x="725" y="1"/>
                  </a:moveTo>
                  <a:lnTo>
                    <a:pt x="472" y="577"/>
                  </a:lnTo>
                  <a:lnTo>
                    <a:pt x="0" y="856"/>
                  </a:lnTo>
                  <a:lnTo>
                    <a:pt x="472" y="1144"/>
                  </a:lnTo>
                  <a:lnTo>
                    <a:pt x="725" y="1712"/>
                  </a:lnTo>
                  <a:lnTo>
                    <a:pt x="978" y="1144"/>
                  </a:lnTo>
                  <a:lnTo>
                    <a:pt x="1441" y="856"/>
                  </a:lnTo>
                  <a:lnTo>
                    <a:pt x="978" y="577"/>
                  </a:lnTo>
                  <a:lnTo>
                    <a:pt x="72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58"/>
            <p:cNvSpPr/>
            <p:nvPr/>
          </p:nvSpPr>
          <p:spPr>
            <a:xfrm>
              <a:off x="5139092" y="2467440"/>
              <a:ext cx="62389" cy="73992"/>
            </a:xfrm>
            <a:custGeom>
              <a:avLst/>
              <a:gdLst/>
              <a:ahLst/>
              <a:cxnLst/>
              <a:rect l="l" t="t" r="r" b="b"/>
              <a:pathLst>
                <a:path w="656" h="778" extrusionOk="0">
                  <a:moveTo>
                    <a:pt x="332" y="1"/>
                  </a:moveTo>
                  <a:lnTo>
                    <a:pt x="210" y="262"/>
                  </a:lnTo>
                  <a:lnTo>
                    <a:pt x="1" y="385"/>
                  </a:lnTo>
                  <a:lnTo>
                    <a:pt x="210" y="516"/>
                  </a:lnTo>
                  <a:lnTo>
                    <a:pt x="332" y="778"/>
                  </a:lnTo>
                  <a:lnTo>
                    <a:pt x="455" y="516"/>
                  </a:lnTo>
                  <a:lnTo>
                    <a:pt x="655" y="385"/>
                  </a:lnTo>
                  <a:lnTo>
                    <a:pt x="455" y="262"/>
                  </a:lnTo>
                  <a:lnTo>
                    <a:pt x="33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58"/>
            <p:cNvSpPr/>
            <p:nvPr/>
          </p:nvSpPr>
          <p:spPr>
            <a:xfrm>
              <a:off x="5263679" y="2798784"/>
              <a:ext cx="93108" cy="109751"/>
            </a:xfrm>
            <a:custGeom>
              <a:avLst/>
              <a:gdLst/>
              <a:ahLst/>
              <a:cxnLst/>
              <a:rect l="l" t="t" r="r" b="b"/>
              <a:pathLst>
                <a:path w="979" h="1154" extrusionOk="0">
                  <a:moveTo>
                    <a:pt x="481" y="0"/>
                  </a:moveTo>
                  <a:lnTo>
                    <a:pt x="323" y="393"/>
                  </a:lnTo>
                  <a:lnTo>
                    <a:pt x="0" y="577"/>
                  </a:lnTo>
                  <a:lnTo>
                    <a:pt x="323" y="769"/>
                  </a:lnTo>
                  <a:lnTo>
                    <a:pt x="481" y="1153"/>
                  </a:lnTo>
                  <a:lnTo>
                    <a:pt x="655" y="769"/>
                  </a:lnTo>
                  <a:lnTo>
                    <a:pt x="978" y="577"/>
                  </a:lnTo>
                  <a:lnTo>
                    <a:pt x="655" y="393"/>
                  </a:lnTo>
                  <a:lnTo>
                    <a:pt x="48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58"/>
            <p:cNvSpPr/>
            <p:nvPr/>
          </p:nvSpPr>
          <p:spPr>
            <a:xfrm>
              <a:off x="4904090" y="2615232"/>
              <a:ext cx="137141" cy="163676"/>
            </a:xfrm>
            <a:custGeom>
              <a:avLst/>
              <a:gdLst/>
              <a:ahLst/>
              <a:cxnLst/>
              <a:rect l="l" t="t" r="r" b="b"/>
              <a:pathLst>
                <a:path w="1442" h="1721" extrusionOk="0">
                  <a:moveTo>
                    <a:pt x="717" y="1"/>
                  </a:moveTo>
                  <a:lnTo>
                    <a:pt x="455" y="586"/>
                  </a:lnTo>
                  <a:lnTo>
                    <a:pt x="1" y="865"/>
                  </a:lnTo>
                  <a:lnTo>
                    <a:pt x="455" y="1153"/>
                  </a:lnTo>
                  <a:lnTo>
                    <a:pt x="717" y="1721"/>
                  </a:lnTo>
                  <a:lnTo>
                    <a:pt x="970" y="1153"/>
                  </a:lnTo>
                  <a:lnTo>
                    <a:pt x="1441" y="865"/>
                  </a:lnTo>
                  <a:lnTo>
                    <a:pt x="970" y="586"/>
                  </a:lnTo>
                  <a:lnTo>
                    <a:pt x="71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58"/>
            <p:cNvSpPr/>
            <p:nvPr/>
          </p:nvSpPr>
          <p:spPr>
            <a:xfrm>
              <a:off x="5356691" y="1901948"/>
              <a:ext cx="62389" cy="73136"/>
            </a:xfrm>
            <a:custGeom>
              <a:avLst/>
              <a:gdLst/>
              <a:ahLst/>
              <a:cxnLst/>
              <a:rect l="l" t="t" r="r" b="b"/>
              <a:pathLst>
                <a:path w="656" h="769" extrusionOk="0">
                  <a:moveTo>
                    <a:pt x="323" y="0"/>
                  </a:moveTo>
                  <a:lnTo>
                    <a:pt x="201" y="262"/>
                  </a:lnTo>
                  <a:lnTo>
                    <a:pt x="0" y="376"/>
                  </a:lnTo>
                  <a:lnTo>
                    <a:pt x="201" y="507"/>
                  </a:lnTo>
                  <a:lnTo>
                    <a:pt x="323" y="769"/>
                  </a:lnTo>
                  <a:lnTo>
                    <a:pt x="437" y="507"/>
                  </a:lnTo>
                  <a:lnTo>
                    <a:pt x="655" y="376"/>
                  </a:lnTo>
                  <a:lnTo>
                    <a:pt x="437" y="262"/>
                  </a:lnTo>
                  <a:lnTo>
                    <a:pt x="32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58"/>
            <p:cNvSpPr/>
            <p:nvPr/>
          </p:nvSpPr>
          <p:spPr>
            <a:xfrm>
              <a:off x="5410615" y="1687678"/>
              <a:ext cx="92347" cy="110512"/>
            </a:xfrm>
            <a:custGeom>
              <a:avLst/>
              <a:gdLst/>
              <a:ahLst/>
              <a:cxnLst/>
              <a:rect l="l" t="t" r="r" b="b"/>
              <a:pathLst>
                <a:path w="971" h="1162" extrusionOk="0">
                  <a:moveTo>
                    <a:pt x="481" y="1"/>
                  </a:moveTo>
                  <a:lnTo>
                    <a:pt x="315" y="385"/>
                  </a:lnTo>
                  <a:lnTo>
                    <a:pt x="1" y="577"/>
                  </a:lnTo>
                  <a:lnTo>
                    <a:pt x="315" y="778"/>
                  </a:lnTo>
                  <a:lnTo>
                    <a:pt x="481" y="1162"/>
                  </a:lnTo>
                  <a:lnTo>
                    <a:pt x="656" y="778"/>
                  </a:lnTo>
                  <a:lnTo>
                    <a:pt x="970" y="577"/>
                  </a:lnTo>
                  <a:lnTo>
                    <a:pt x="656" y="385"/>
                  </a:lnTo>
                  <a:lnTo>
                    <a:pt x="4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Federal Law Enforcement Training Center by Slidesgo">
  <a:themeElements>
    <a:clrScheme name="Simple Light">
      <a:dk1>
        <a:srgbClr val="000000"/>
      </a:dk1>
      <a:lt1>
        <a:srgbClr val="FFFFFF"/>
      </a:lt1>
      <a:dk2>
        <a:srgbClr val="FFF7EA"/>
      </a:dk2>
      <a:lt2>
        <a:srgbClr val="EEEEEE"/>
      </a:lt2>
      <a:accent1>
        <a:srgbClr val="EAD2C3"/>
      </a:accent1>
      <a:accent2>
        <a:srgbClr val="0D4A80"/>
      </a:accent2>
      <a:accent3>
        <a:srgbClr val="BF7C63"/>
      </a:accent3>
      <a:accent4>
        <a:srgbClr val="C2CBE6"/>
      </a:accent4>
      <a:accent5>
        <a:srgbClr val="D9AE5F"/>
      </a:accent5>
      <a:accent6>
        <a:srgbClr val="670001"/>
      </a:accent6>
      <a:hlink>
        <a:srgbClr val="000000"/>
      </a:hlink>
      <a:folHlink>
        <a:srgbClr val="0097A7"/>
      </a:folHlink>
    </a:clrScheme>
    <a:fontScheme name="Custom 1">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2132</TotalTime>
  <Words>6778</Words>
  <Application>Microsoft Office PowerPoint</Application>
  <PresentationFormat>On-screen Show (16:9)</PresentationFormat>
  <Paragraphs>674</Paragraphs>
  <Slides>88</Slides>
  <Notes>71</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88</vt:i4>
      </vt:variant>
    </vt:vector>
  </HeadingPairs>
  <TitlesOfParts>
    <vt:vector size="108" baseType="lpstr">
      <vt:lpstr>Franklin Gothic Demi Cond</vt:lpstr>
      <vt:lpstr>Arial Narrow</vt:lpstr>
      <vt:lpstr>Zen Kaku Gothic New</vt:lpstr>
      <vt:lpstr>Yu Gothic UI</vt:lpstr>
      <vt:lpstr>Franklin Gothic Book</vt:lpstr>
      <vt:lpstr>Passion One</vt:lpstr>
      <vt:lpstr>Franklin Gothic Heavy</vt:lpstr>
      <vt:lpstr>Poppins ExtraBold</vt:lpstr>
      <vt:lpstr>Wingdings</vt:lpstr>
      <vt:lpstr>Francois One</vt:lpstr>
      <vt:lpstr>Arial Black</vt:lpstr>
      <vt:lpstr>Poppins Black</vt:lpstr>
      <vt:lpstr>Archivo Narrow</vt:lpstr>
      <vt:lpstr>Barlow</vt:lpstr>
      <vt:lpstr>Roboto</vt:lpstr>
      <vt:lpstr>Vazirmatn Black</vt:lpstr>
      <vt:lpstr>Arial</vt:lpstr>
      <vt:lpstr>Poppins</vt:lpstr>
      <vt:lpstr>Courier New</vt:lpstr>
      <vt:lpstr>Federal Law Enforcement Training Center by Slidesgo</vt:lpstr>
      <vt:lpstr>Title IX: K-12 Training with Ryan M. Gembala</vt:lpstr>
      <vt:lpstr>DISCLAIMER AND NOTE</vt:lpstr>
      <vt:lpstr>AGENDA</vt:lpstr>
      <vt:lpstr>Brief Overview of Title IX</vt:lpstr>
      <vt:lpstr>Statutory Definition of Title IX</vt:lpstr>
      <vt:lpstr>Statutory Definition of “Sexual Harassment”</vt:lpstr>
      <vt:lpstr>Statutory Definition of “Educational Program of Activity”</vt:lpstr>
      <vt:lpstr>The Formal Grievance Process and Procedures</vt:lpstr>
      <vt:lpstr>Grievance Process Timeline 34 C.F.R. §106.45</vt:lpstr>
      <vt:lpstr>Most Important  Title IX Federal Statute/Regulations</vt:lpstr>
      <vt:lpstr>Title IX Coordinator Role and Responsiblities</vt:lpstr>
      <vt:lpstr>Who and What is a Title IX Coordinator?</vt:lpstr>
      <vt:lpstr>How to Designate a Title IX Coordinator</vt:lpstr>
      <vt:lpstr>Title IX Coordinator’s Responsibilities</vt:lpstr>
      <vt:lpstr>Title IX Coordinator’s Responsibilities</vt:lpstr>
      <vt:lpstr>Title IX Coordinator’s Responsibilities</vt:lpstr>
      <vt:lpstr>Title IX Coordinator’s Responsibilities</vt:lpstr>
      <vt:lpstr>Title IX Coordinator’s Responsibilities</vt:lpstr>
      <vt:lpstr>Title IX Coordinator’s Role</vt:lpstr>
      <vt:lpstr>Title IX Coordinator’s Role</vt:lpstr>
      <vt:lpstr>Title IX Coordinator’s Role</vt:lpstr>
      <vt:lpstr>Preliminary Resolution</vt:lpstr>
      <vt:lpstr>Preliminary Resolution</vt:lpstr>
      <vt:lpstr>Preliminary Resolution</vt:lpstr>
      <vt:lpstr>Preliminary Resolution</vt:lpstr>
      <vt:lpstr>Notice of Sexual Harassment Allegations</vt:lpstr>
      <vt:lpstr>Implementing Supportive Measures</vt:lpstr>
      <vt:lpstr>Implementing Supportive Measures</vt:lpstr>
      <vt:lpstr>Implementing Supportive Measures</vt:lpstr>
      <vt:lpstr>Emergency Removal – 34 CFR §106.44(c) </vt:lpstr>
      <vt:lpstr>Formal Grievance Process</vt:lpstr>
      <vt:lpstr>Formal Grievance Process</vt:lpstr>
      <vt:lpstr>Formal Grievance Process</vt:lpstr>
      <vt:lpstr>Formal Grievance Process</vt:lpstr>
      <vt:lpstr>Formal Grievance Process</vt:lpstr>
      <vt:lpstr>Formal Grievance Process</vt:lpstr>
      <vt:lpstr>Questions?</vt:lpstr>
      <vt:lpstr>Title IX Investigator Role and Responsiblities</vt:lpstr>
      <vt:lpstr>Who and What is a Title IX Investigator?</vt:lpstr>
      <vt:lpstr>Who and What is a Title IX Investigator?</vt:lpstr>
      <vt:lpstr>When is an Investigation Required/Prohibited?</vt:lpstr>
      <vt:lpstr>What are we Investigating? What is Sexual Harassment?</vt:lpstr>
      <vt:lpstr>What are we Investigating? What is Sexual Harassment?</vt:lpstr>
      <vt:lpstr>What are we Investigating? What is Sexual Harassment?</vt:lpstr>
      <vt:lpstr>Grievance Procedures</vt:lpstr>
      <vt:lpstr>Grievance Procedures</vt:lpstr>
      <vt:lpstr>Grievance Procedures</vt:lpstr>
      <vt:lpstr>Grievance Procedures</vt:lpstr>
      <vt:lpstr>Grievance Procedures</vt:lpstr>
      <vt:lpstr>Conducting the Investigation</vt:lpstr>
      <vt:lpstr>Conducting the Investigation</vt:lpstr>
      <vt:lpstr>Conducting the Investigation</vt:lpstr>
      <vt:lpstr>Preparing the Investigative Report</vt:lpstr>
      <vt:lpstr>Preparing the Investigative Report</vt:lpstr>
      <vt:lpstr>Title IX Investigator Checklist</vt:lpstr>
      <vt:lpstr>Questions?</vt:lpstr>
      <vt:lpstr>Title IX Decision-Maker: Role and Responsibilities</vt:lpstr>
      <vt:lpstr>Who and What is a Title IX Decision-Maker?</vt:lpstr>
      <vt:lpstr>Who and What is a Title IX Decision-Maker?</vt:lpstr>
      <vt:lpstr>What Specifically Does the Title IX Decision-Maker Do?</vt:lpstr>
      <vt:lpstr>What Specifically Does the Title IX Decision-Maker Do?</vt:lpstr>
      <vt:lpstr>What Specifically Does the Title IX Decision-Maker Do?</vt:lpstr>
      <vt:lpstr>Title IX Decision-Maker Must be Impartial</vt:lpstr>
      <vt:lpstr>Sequence of Steps</vt:lpstr>
      <vt:lpstr>Elements for a Written Determination</vt:lpstr>
      <vt:lpstr>Disciplinary Sanctions</vt:lpstr>
      <vt:lpstr>Disciplinary Sanctions</vt:lpstr>
      <vt:lpstr>Appeals</vt:lpstr>
      <vt:lpstr>Appeals</vt:lpstr>
      <vt:lpstr>Questions?</vt:lpstr>
      <vt:lpstr>2022 Proposed Amendments</vt:lpstr>
      <vt:lpstr>2022 – Proposed Amendments</vt:lpstr>
      <vt:lpstr>When is a School Compelled to Act?</vt:lpstr>
      <vt:lpstr>Updated Notification Requirement</vt:lpstr>
      <vt:lpstr>Procedural Updates</vt:lpstr>
      <vt:lpstr>Scope of Who is Protected</vt:lpstr>
      <vt:lpstr>2023 Proposed Amendments</vt:lpstr>
      <vt:lpstr>2023 – Proposed Athletics Regulation</vt:lpstr>
      <vt:lpstr>The Proposed Regulation’s Text</vt:lpstr>
      <vt:lpstr>Implications of the Regulation</vt:lpstr>
      <vt:lpstr>The Age of the Student Matters</vt:lpstr>
      <vt:lpstr>Recent Case Law Developments</vt:lpstr>
      <vt:lpstr>Recent Case Law Developments</vt:lpstr>
      <vt:lpstr>Recent Case Law Developments</vt:lpstr>
      <vt:lpstr>Title IX in the News</vt:lpstr>
      <vt:lpstr>Title IX in the News</vt:lpstr>
      <vt:lpstr>Questions?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LAW ENFORCEMENT TRAINING CENTER</dc:title>
  <dc:creator>Anna Melinyshyn</dc:creator>
  <cp:lastModifiedBy>Ryan Gembala</cp:lastModifiedBy>
  <cp:revision>41</cp:revision>
  <dcterms:modified xsi:type="dcterms:W3CDTF">2023-09-14T15:27:42Z</dcterms:modified>
</cp:coreProperties>
</file>