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CB-1B22-4EBA-AB15-BE0F2079B69D}" type="datetimeFigureOut">
              <a:rPr lang="en-US" smtClean="0"/>
              <a:pPr/>
              <a:t>2/21/2013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CB745-2DE2-407F-AE06-3219AD7EF0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CB-1B22-4EBA-AB15-BE0F2079B69D}" type="datetimeFigureOut">
              <a:rPr lang="en-US" smtClean="0"/>
              <a:pPr/>
              <a:t>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CB745-2DE2-407F-AE06-3219AD7EF0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CB-1B22-4EBA-AB15-BE0F2079B69D}" type="datetimeFigureOut">
              <a:rPr lang="en-US" smtClean="0"/>
              <a:pPr/>
              <a:t>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CB745-2DE2-407F-AE06-3219AD7EF0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CB-1B22-4EBA-AB15-BE0F2079B69D}" type="datetimeFigureOut">
              <a:rPr lang="en-US" smtClean="0"/>
              <a:pPr/>
              <a:t>2/21/2013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CB745-2DE2-407F-AE06-3219AD7EF0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CB-1B22-4EBA-AB15-BE0F2079B69D}" type="datetimeFigureOut">
              <a:rPr lang="en-US" smtClean="0"/>
              <a:pPr/>
              <a:t>2/21/2013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CB745-2DE2-407F-AE06-3219AD7EF0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CB-1B22-4EBA-AB15-BE0F2079B69D}" type="datetimeFigureOut">
              <a:rPr lang="en-US" smtClean="0"/>
              <a:pPr/>
              <a:t>2/21/2013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CB745-2DE2-407F-AE06-3219AD7EF0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CB-1B22-4EBA-AB15-BE0F2079B69D}" type="datetimeFigureOut">
              <a:rPr lang="en-US" smtClean="0"/>
              <a:pPr/>
              <a:t>2/21/2013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CB745-2DE2-407F-AE06-3219AD7EF0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CB-1B22-4EBA-AB15-BE0F2079B69D}" type="datetimeFigureOut">
              <a:rPr lang="en-US" smtClean="0"/>
              <a:pPr/>
              <a:t>2/21/2013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CB745-2DE2-407F-AE06-3219AD7EF0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CB-1B22-4EBA-AB15-BE0F2079B69D}" type="datetimeFigureOut">
              <a:rPr lang="en-US" smtClean="0"/>
              <a:pPr/>
              <a:t>2/21/2013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CB745-2DE2-407F-AE06-3219AD7EF0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CB-1B22-4EBA-AB15-BE0F2079B69D}" type="datetimeFigureOut">
              <a:rPr lang="en-US" smtClean="0"/>
              <a:pPr/>
              <a:t>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CB745-2DE2-407F-AE06-3219AD7EF0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CB-1B22-4EBA-AB15-BE0F2079B69D}" type="datetimeFigureOut">
              <a:rPr lang="en-US" smtClean="0"/>
              <a:pPr/>
              <a:t>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8CB745-2DE2-407F-AE06-3219AD7EF0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50578CB-1B22-4EBA-AB15-BE0F2079B69D}" type="datetimeFigureOut">
              <a:rPr lang="en-US" smtClean="0"/>
              <a:pPr/>
              <a:t>2/21/2013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28CB745-2DE2-407F-AE06-3219AD7EF0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Ancient Greece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5842" name="Picture 2" descr="https://encrypted-tbn2.gstatic.com/images?q=tbn:ANd9GcQpwuf9rvz69Fu1KvPJu-ApSP5njU2kkB2Q233V92vbgJZFJnwvH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828800"/>
            <a:ext cx="3125072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183880" cy="105156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 The Minoans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924800" cy="4340352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 smtClean="0">
                <a:solidFill>
                  <a:schemeClr val="accent1"/>
                </a:solidFill>
              </a:rPr>
              <a:t>Named after King </a:t>
            </a:r>
            <a:r>
              <a:rPr lang="en-US" sz="3200" dirty="0" err="1" smtClean="0">
                <a:solidFill>
                  <a:schemeClr val="accent1"/>
                </a:solidFill>
              </a:rPr>
              <a:t>Minos</a:t>
            </a:r>
            <a:endParaRPr lang="en-US" sz="3200" dirty="0" smtClean="0">
              <a:solidFill>
                <a:schemeClr val="accent1"/>
              </a:solidFill>
            </a:endParaRPr>
          </a:p>
          <a:p>
            <a:r>
              <a:rPr lang="en-US" sz="3200" dirty="0" smtClean="0">
                <a:solidFill>
                  <a:schemeClr val="accent1"/>
                </a:solidFill>
              </a:rPr>
              <a:t>Lived on the island of Crete (3000-1100 B.C.)</a:t>
            </a:r>
          </a:p>
          <a:p>
            <a:r>
              <a:rPr lang="en-US" sz="3200" dirty="0" smtClean="0">
                <a:solidFill>
                  <a:schemeClr val="accent1"/>
                </a:solidFill>
              </a:rPr>
              <a:t>Accustomed to comfort, luxury, and beauty</a:t>
            </a:r>
          </a:p>
          <a:p>
            <a:r>
              <a:rPr lang="en-US" sz="3200" dirty="0" smtClean="0">
                <a:solidFill>
                  <a:schemeClr val="accent1"/>
                </a:solidFill>
              </a:rPr>
              <a:t>Influenced trade and colonization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4400" b="1" dirty="0" smtClean="0">
                <a:solidFill>
                  <a:schemeClr val="accent1"/>
                </a:solidFill>
              </a:rPr>
              <a:t>The Myceneans</a:t>
            </a:r>
          </a:p>
          <a:p>
            <a:r>
              <a:rPr lang="en-US" sz="3200" dirty="0" smtClean="0">
                <a:solidFill>
                  <a:schemeClr val="accent1"/>
                </a:solidFill>
              </a:rPr>
              <a:t>1600 B.C. to 1200 B.C.</a:t>
            </a:r>
          </a:p>
          <a:p>
            <a:r>
              <a:rPr lang="en-US" sz="3200" dirty="0" smtClean="0">
                <a:solidFill>
                  <a:schemeClr val="accent1"/>
                </a:solidFill>
              </a:rPr>
              <a:t>Defeated Troy in the Trojan War</a:t>
            </a:r>
          </a:p>
          <a:p>
            <a:pPr>
              <a:buNone/>
            </a:pPr>
            <a:endParaRPr lang="en-US" sz="3200" b="1" dirty="0" smtClean="0">
              <a:solidFill>
                <a:schemeClr val="accent1"/>
              </a:solidFill>
            </a:endParaRPr>
          </a:p>
          <a:p>
            <a:endParaRPr lang="en-US" sz="24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istoryforkids.org/learn/maps/cretemap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762000"/>
            <a:ext cx="7919319" cy="4800600"/>
          </a:xfrm>
          <a:prstGeom prst="rect">
            <a:avLst/>
          </a:prstGeom>
          <a:noFill/>
        </p:spPr>
      </p:pic>
      <p:sp>
        <p:nvSpPr>
          <p:cNvPr id="5" name="Oval 4">
            <a:hlinkClick r:id="rId3" action="ppaction://hlinksldjump"/>
          </p:cNvPr>
          <p:cNvSpPr/>
          <p:nvPr/>
        </p:nvSpPr>
        <p:spPr>
          <a:xfrm>
            <a:off x="7315200" y="59436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8153400" y="60198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608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b="1" dirty="0" smtClean="0">
                <a:solidFill>
                  <a:schemeClr val="accent1"/>
                </a:solidFill>
              </a:rPr>
              <a:t>The Dark Age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The 300 year period after the fall of the Mycenean civilization</a:t>
            </a:r>
          </a:p>
          <a:p>
            <a:r>
              <a:rPr lang="en-US" dirty="0" err="1" smtClean="0">
                <a:solidFill>
                  <a:schemeClr val="accent1"/>
                </a:solidFill>
              </a:rPr>
              <a:t>Dorians</a:t>
            </a:r>
            <a:r>
              <a:rPr lang="en-US" dirty="0" smtClean="0">
                <a:solidFill>
                  <a:schemeClr val="accent1"/>
                </a:solidFill>
              </a:rPr>
              <a:t> invaded Greece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Greeks Adapted the Phoenicians’ written signs to create the first  true alphabet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Greece was not politically unified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This period was called “The Dark Age” because no written evidence exists from it</a:t>
            </a:r>
          </a:p>
          <a:p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2051" name="Picture 3" descr="C:\Users\Kaitlin\AppData\Local\Microsoft\Windows\Temporary Internet Files\Content.IE5\3WYQLANW\MC900441343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4114800"/>
            <a:ext cx="69342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4300" b="1" dirty="0" smtClean="0">
                <a:solidFill>
                  <a:schemeClr val="accent1"/>
                </a:solidFill>
              </a:rPr>
              <a:t>Greco- Persian Wars</a:t>
            </a:r>
          </a:p>
          <a:p>
            <a:pPr>
              <a:buNone/>
            </a:pPr>
            <a:endParaRPr lang="en-US" sz="3600" b="1" dirty="0" smtClean="0">
              <a:solidFill>
                <a:schemeClr val="accent1"/>
              </a:solidFill>
            </a:endParaRPr>
          </a:p>
          <a:p>
            <a:r>
              <a:rPr lang="en-US" sz="3600" dirty="0" smtClean="0">
                <a:solidFill>
                  <a:schemeClr val="accent1"/>
                </a:solidFill>
              </a:rPr>
              <a:t>Athens and Sparta were two powerful city-states</a:t>
            </a:r>
          </a:p>
          <a:p>
            <a:r>
              <a:rPr lang="en-US" sz="3600" dirty="0" smtClean="0">
                <a:solidFill>
                  <a:schemeClr val="accent1"/>
                </a:solidFill>
              </a:rPr>
              <a:t>Defeated the Persians</a:t>
            </a:r>
          </a:p>
          <a:p>
            <a:r>
              <a:rPr lang="en-US" sz="3600" dirty="0" smtClean="0">
                <a:solidFill>
                  <a:schemeClr val="accent1"/>
                </a:solidFill>
              </a:rPr>
              <a:t>Success in defeat credit is given to Athenians win at the Battle of Marathon and the Battle of Salamis</a:t>
            </a:r>
            <a:endParaRPr lang="en-US" sz="3200" dirty="0" smtClean="0">
              <a:solidFill>
                <a:schemeClr val="accent1"/>
              </a:solidFill>
            </a:endParaRPr>
          </a:p>
        </p:txBody>
      </p:sp>
      <p:pic>
        <p:nvPicPr>
          <p:cNvPr id="3074" name="Picture 2" descr="C:\Users\Kaitlin\AppData\Local\Microsoft\Windows\Temporary Internet Files\Content.IE5\0D4LNMZP\MC90015397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4572000"/>
            <a:ext cx="19050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1324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4000" b="1" dirty="0" smtClean="0">
                <a:solidFill>
                  <a:schemeClr val="accent1"/>
                </a:solidFill>
              </a:rPr>
              <a:t>Pericles and the Golden Age of Athens</a:t>
            </a:r>
          </a:p>
          <a:p>
            <a:pPr>
              <a:buNone/>
            </a:pPr>
            <a:endParaRPr lang="en-US" sz="4000" b="1" dirty="0" smtClean="0">
              <a:solidFill>
                <a:schemeClr val="accent1"/>
              </a:solidFill>
            </a:endParaRPr>
          </a:p>
          <a:p>
            <a:r>
              <a:rPr lang="en-US" sz="3000" dirty="0" smtClean="0">
                <a:solidFill>
                  <a:schemeClr val="accent1"/>
                </a:solidFill>
              </a:rPr>
              <a:t>Athenian empire rose due to their role in the war</a:t>
            </a:r>
          </a:p>
          <a:p>
            <a:r>
              <a:rPr lang="en-US" sz="3000" dirty="0" smtClean="0">
                <a:solidFill>
                  <a:schemeClr val="accent1"/>
                </a:solidFill>
              </a:rPr>
              <a:t>Athenian democracy experienced a Golden Age under Pericles</a:t>
            </a:r>
          </a:p>
          <a:p>
            <a:r>
              <a:rPr lang="en-US" sz="3000" dirty="0" smtClean="0">
                <a:solidFill>
                  <a:schemeClr val="accent1"/>
                </a:solidFill>
              </a:rPr>
              <a:t>He fostered high ideals/ impressive new public architecture and art</a:t>
            </a:r>
          </a:p>
          <a:p>
            <a:r>
              <a:rPr lang="en-US" sz="3000" dirty="0" smtClean="0">
                <a:solidFill>
                  <a:schemeClr val="accent1"/>
                </a:solidFill>
              </a:rPr>
              <a:t>Sparta, Athens’s greatest rival, was a totalitarian society who had a strong and disciplined army</a:t>
            </a:r>
          </a:p>
          <a:p>
            <a:r>
              <a:rPr lang="en-US" sz="3000" dirty="0" smtClean="0">
                <a:solidFill>
                  <a:schemeClr val="accent1"/>
                </a:solidFill>
              </a:rPr>
              <a:t>Sparta controlled most of the city- states in </a:t>
            </a:r>
            <a:r>
              <a:rPr lang="en-US" sz="3000" dirty="0" smtClean="0">
                <a:solidFill>
                  <a:schemeClr val="accent1"/>
                </a:solidFill>
              </a:rPr>
              <a:t>Peloponnesus         </a:t>
            </a:r>
            <a:r>
              <a:rPr lang="en-US" sz="3000" dirty="0" smtClean="0">
                <a:solidFill>
                  <a:schemeClr val="accent1"/>
                </a:solidFill>
                <a:hlinkClick r:id="rId2" action="ppaction://hlinksldjump"/>
              </a:rPr>
              <a:t>map</a:t>
            </a:r>
            <a:endParaRPr lang="en-US" sz="3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b="1" u="sng" dirty="0" smtClean="0">
                <a:solidFill>
                  <a:schemeClr val="accent1"/>
                </a:solidFill>
              </a:rPr>
              <a:t>The Peloponnesian War</a:t>
            </a:r>
          </a:p>
          <a:p>
            <a:r>
              <a:rPr lang="en-US" sz="3600" dirty="0" smtClean="0">
                <a:solidFill>
                  <a:schemeClr val="accent1"/>
                </a:solidFill>
              </a:rPr>
              <a:t> Greece was divided between Athens and Sparta</a:t>
            </a:r>
          </a:p>
          <a:p>
            <a:r>
              <a:rPr lang="en-US" sz="3600" dirty="0" smtClean="0">
                <a:solidFill>
                  <a:schemeClr val="accent1"/>
                </a:solidFill>
              </a:rPr>
              <a:t>The two city-states fought each other in the war</a:t>
            </a:r>
          </a:p>
          <a:p>
            <a:r>
              <a:rPr lang="en-US" sz="3600" dirty="0" smtClean="0">
                <a:solidFill>
                  <a:schemeClr val="accent1"/>
                </a:solidFill>
              </a:rPr>
              <a:t>Sparta won</a:t>
            </a:r>
          </a:p>
        </p:txBody>
      </p:sp>
      <p:pic>
        <p:nvPicPr>
          <p:cNvPr id="4098" name="Picture 2" descr="C:\Users\Kaitlin\AppData\Local\Microsoft\Windows\Temporary Internet Files\Content.IE5\6OQEZBA3\MC90038998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4114800"/>
            <a:ext cx="4311008" cy="1738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0844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4000" b="1" dirty="0" smtClean="0">
                <a:solidFill>
                  <a:schemeClr val="accent1"/>
                </a:solidFill>
              </a:rPr>
              <a:t>Alexander the Great</a:t>
            </a:r>
          </a:p>
          <a:p>
            <a:pPr>
              <a:buNone/>
            </a:pPr>
            <a:endParaRPr lang="en-US" sz="4000" b="1" dirty="0" smtClean="0">
              <a:solidFill>
                <a:schemeClr val="accent1"/>
              </a:solidFill>
            </a:endParaRPr>
          </a:p>
          <a:p>
            <a:r>
              <a:rPr lang="en-US" sz="4000" dirty="0" smtClean="0">
                <a:solidFill>
                  <a:schemeClr val="accent1"/>
                </a:solidFill>
              </a:rPr>
              <a:t>After the defeat of Athens, it was Macedonia instead of Sparta that emerged powerfully</a:t>
            </a:r>
          </a:p>
          <a:p>
            <a:r>
              <a:rPr lang="en-US" sz="4000" dirty="0" smtClean="0">
                <a:solidFill>
                  <a:schemeClr val="accent1"/>
                </a:solidFill>
              </a:rPr>
              <a:t>Macedonia was ruled by King Phillip, father of Alexander the Great</a:t>
            </a:r>
          </a:p>
          <a:p>
            <a:r>
              <a:rPr lang="en-US" sz="4000" dirty="0" smtClean="0">
                <a:solidFill>
                  <a:schemeClr val="accent1"/>
                </a:solidFill>
              </a:rPr>
              <a:t>Alexander the Great was known for his military skills</a:t>
            </a:r>
          </a:p>
          <a:p>
            <a:r>
              <a:rPr lang="en-US" sz="4000" dirty="0" smtClean="0">
                <a:solidFill>
                  <a:schemeClr val="accent1"/>
                </a:solidFill>
              </a:rPr>
              <a:t>Alexander’s armies spread Greek language and culture throughout what is today known as Egypt, Turkey, Iraq, Iran, and India</a:t>
            </a:r>
            <a:endParaRPr lang="en-U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1324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4000" b="1" dirty="0" smtClean="0">
                <a:solidFill>
                  <a:schemeClr val="accent1"/>
                </a:solidFill>
              </a:rPr>
              <a:t>Greek Religion: The Gods</a:t>
            </a:r>
          </a:p>
          <a:p>
            <a:pPr>
              <a:buNone/>
            </a:pPr>
            <a:endParaRPr lang="en-US" sz="4000" b="1" dirty="0" smtClean="0">
              <a:solidFill>
                <a:schemeClr val="accent1"/>
              </a:solidFill>
            </a:endParaRPr>
          </a:p>
          <a:p>
            <a:r>
              <a:rPr lang="en-US" sz="3800" dirty="0" smtClean="0">
                <a:solidFill>
                  <a:schemeClr val="accent1"/>
                </a:solidFill>
              </a:rPr>
              <a:t>Gods were personifications of war, plague, love, the sea… etc</a:t>
            </a:r>
          </a:p>
          <a:p>
            <a:r>
              <a:rPr lang="en-US" sz="3800" dirty="0" smtClean="0">
                <a:solidFill>
                  <a:schemeClr val="accent1"/>
                </a:solidFill>
              </a:rPr>
              <a:t>The Greeks held festivals in order to honor the gods (Zeus in the Olympic Games)</a:t>
            </a:r>
          </a:p>
          <a:p>
            <a:r>
              <a:rPr lang="en-US" sz="3800" dirty="0" smtClean="0">
                <a:solidFill>
                  <a:schemeClr val="accent1"/>
                </a:solidFill>
              </a:rPr>
              <a:t>Gods often intervened in the lives of the mortals</a:t>
            </a:r>
          </a:p>
          <a:p>
            <a:r>
              <a:rPr lang="en-US" sz="3800" dirty="0" smtClean="0">
                <a:solidFill>
                  <a:schemeClr val="accent1"/>
                </a:solidFill>
              </a:rPr>
              <a:t>Gods gave true signs, but it was the nature of mortals to misinterpret those signs</a:t>
            </a:r>
          </a:p>
          <a:p>
            <a:pPr>
              <a:buNone/>
            </a:pPr>
            <a:endParaRPr lang="en-US" sz="4000" dirty="0">
              <a:solidFill>
                <a:schemeClr val="accent1"/>
              </a:solidFill>
            </a:endParaRPr>
          </a:p>
        </p:txBody>
      </p:sp>
      <p:pic>
        <p:nvPicPr>
          <p:cNvPr id="5122" name="Picture 2" descr="C:\Users\Kaitlin\AppData\Local\Microsoft\Windows\Temporary Internet Files\Content.IE5\IMIOGFDP\MC90003073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5029200"/>
            <a:ext cx="869351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4678680" cy="541324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4300" b="1" dirty="0" smtClean="0">
                <a:solidFill>
                  <a:schemeClr val="accent1"/>
                </a:solidFill>
              </a:rPr>
              <a:t>The Delphic Oracle</a:t>
            </a:r>
          </a:p>
          <a:p>
            <a:pPr>
              <a:buNone/>
            </a:pPr>
            <a:endParaRPr lang="en-US" sz="4000" b="1" dirty="0" smtClean="0">
              <a:solidFill>
                <a:schemeClr val="accent1"/>
              </a:solidFill>
            </a:endParaRPr>
          </a:p>
          <a:p>
            <a:r>
              <a:rPr lang="en-US" sz="4000" dirty="0" smtClean="0">
                <a:solidFill>
                  <a:schemeClr val="accent1"/>
                </a:solidFill>
              </a:rPr>
              <a:t>Mouthpiece for the God Apollo</a:t>
            </a:r>
          </a:p>
          <a:p>
            <a:r>
              <a:rPr lang="en-US" sz="4000" dirty="0" smtClean="0">
                <a:solidFill>
                  <a:schemeClr val="accent1"/>
                </a:solidFill>
              </a:rPr>
              <a:t>Located in the city of Delphi on Mount Parnassus</a:t>
            </a:r>
          </a:p>
          <a:p>
            <a:r>
              <a:rPr lang="en-US" sz="4000" dirty="0" smtClean="0">
                <a:solidFill>
                  <a:schemeClr val="accent1"/>
                </a:solidFill>
              </a:rPr>
              <a:t>People would come to ask questions about war or other political </a:t>
            </a:r>
            <a:r>
              <a:rPr lang="en-US" sz="4000" dirty="0" smtClean="0">
                <a:solidFill>
                  <a:schemeClr val="accent1"/>
                </a:solidFill>
              </a:rPr>
              <a:t>questions   </a:t>
            </a:r>
            <a:r>
              <a:rPr lang="en-US" sz="4000" dirty="0" smtClean="0">
                <a:solidFill>
                  <a:schemeClr val="accent1"/>
                </a:solidFill>
                <a:hlinkClick r:id="rId2" action="ppaction://hlinksldjump"/>
              </a:rPr>
              <a:t>map</a:t>
            </a:r>
            <a:endParaRPr lang="en-US" sz="4000" dirty="0" smtClean="0">
              <a:solidFill>
                <a:schemeClr val="accent1"/>
              </a:solidFill>
            </a:endParaRPr>
          </a:p>
          <a:p>
            <a:endParaRPr lang="en-US" sz="3600" dirty="0">
              <a:solidFill>
                <a:schemeClr val="accent1"/>
              </a:solidFill>
            </a:endParaRPr>
          </a:p>
        </p:txBody>
      </p:sp>
      <p:pic>
        <p:nvPicPr>
          <p:cNvPr id="4098" name="Picture 2" descr="http://media-cdn.tripadvisor.com/media/photo-s/01/76/26/6f/the-temple-of-apoll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057400"/>
            <a:ext cx="3429000" cy="25686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6084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600" b="1" dirty="0" smtClean="0">
                <a:solidFill>
                  <a:schemeClr val="accent1"/>
                </a:solidFill>
              </a:rPr>
              <a:t>Greek Philosophy</a:t>
            </a:r>
          </a:p>
          <a:p>
            <a:pPr>
              <a:buNone/>
            </a:pPr>
            <a:endParaRPr lang="en-US" sz="3600" b="1" dirty="0" smtClean="0">
              <a:solidFill>
                <a:schemeClr val="accent1"/>
              </a:solidFill>
            </a:endParaRPr>
          </a:p>
          <a:p>
            <a:r>
              <a:rPr lang="en-US" sz="3600" dirty="0" smtClean="0">
                <a:solidFill>
                  <a:schemeClr val="accent1"/>
                </a:solidFill>
              </a:rPr>
              <a:t>Socrates</a:t>
            </a:r>
          </a:p>
          <a:p>
            <a:pPr>
              <a:buNone/>
            </a:pPr>
            <a:r>
              <a:rPr lang="en-US" sz="3600" dirty="0" smtClean="0">
                <a:solidFill>
                  <a:schemeClr val="accent1"/>
                </a:solidFill>
              </a:rPr>
              <a:t>	-uncovered truth by asking probing questions</a:t>
            </a:r>
          </a:p>
          <a:p>
            <a:r>
              <a:rPr lang="en-US" sz="3600" dirty="0" smtClean="0">
                <a:solidFill>
                  <a:schemeClr val="accent1"/>
                </a:solidFill>
              </a:rPr>
              <a:t>Plato</a:t>
            </a:r>
          </a:p>
          <a:p>
            <a:pPr>
              <a:buNone/>
            </a:pPr>
            <a:r>
              <a:rPr lang="en-US" sz="3600" dirty="0" smtClean="0">
                <a:solidFill>
                  <a:schemeClr val="accent1"/>
                </a:solidFill>
              </a:rPr>
              <a:t>	- envisioned a realm of changeless, perfect forms</a:t>
            </a:r>
          </a:p>
          <a:p>
            <a:r>
              <a:rPr lang="en-US" sz="3600" dirty="0" smtClean="0">
                <a:solidFill>
                  <a:schemeClr val="accent1"/>
                </a:solidFill>
              </a:rPr>
              <a:t>Aristotle</a:t>
            </a:r>
          </a:p>
          <a:p>
            <a:pPr>
              <a:buNone/>
            </a:pPr>
            <a:r>
              <a:rPr lang="en-US" sz="3600" dirty="0" smtClean="0">
                <a:solidFill>
                  <a:schemeClr val="accent1"/>
                </a:solidFill>
              </a:rPr>
              <a:t>	-pioneered subjects of logic, zoology, and psychology</a:t>
            </a:r>
            <a:endParaRPr lang="en-US" sz="3600" dirty="0">
              <a:solidFill>
                <a:schemeClr val="accent1"/>
              </a:solidFill>
            </a:endParaRPr>
          </a:p>
        </p:txBody>
      </p:sp>
      <p:pic>
        <p:nvPicPr>
          <p:cNvPr id="1030" name="Picture 6" descr="C:\Users\Kaitlin\AppData\Local\Microsoft\Windows\Temporary Internet Files\Content.IE5\0D4LNMZP\MC90015056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4114800"/>
            <a:ext cx="1553566" cy="18187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084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C000"/>
                </a:solidFill>
              </a:rPr>
              <a:t>On your index card…..</a:t>
            </a:r>
          </a:p>
          <a:p>
            <a:pPr>
              <a:buNone/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US" sz="4400" b="1" dirty="0" smtClean="0">
                <a:solidFill>
                  <a:srgbClr val="FFC000"/>
                </a:solidFill>
              </a:rPr>
              <a:t>3</a:t>
            </a:r>
            <a:r>
              <a:rPr lang="en-US" sz="4000" b="1" dirty="0" smtClean="0">
                <a:solidFill>
                  <a:srgbClr val="FFC000"/>
                </a:solidFill>
              </a:rPr>
              <a:t> things you have learned today</a:t>
            </a:r>
          </a:p>
          <a:p>
            <a:pPr>
              <a:buNone/>
            </a:pPr>
            <a:r>
              <a:rPr lang="en-US" sz="4400" b="1" dirty="0" smtClean="0">
                <a:solidFill>
                  <a:srgbClr val="FFC000"/>
                </a:solidFill>
              </a:rPr>
              <a:t>2</a:t>
            </a:r>
            <a:r>
              <a:rPr lang="en-US" sz="4000" b="1" dirty="0" smtClean="0">
                <a:solidFill>
                  <a:srgbClr val="FFC000"/>
                </a:solidFill>
              </a:rPr>
              <a:t> things you found interesting</a:t>
            </a:r>
          </a:p>
          <a:p>
            <a:pPr>
              <a:buNone/>
            </a:pPr>
            <a:r>
              <a:rPr lang="en-US" sz="4400" b="1" dirty="0" smtClean="0">
                <a:solidFill>
                  <a:srgbClr val="FFC000"/>
                </a:solidFill>
              </a:rPr>
              <a:t>1</a:t>
            </a:r>
            <a:r>
              <a:rPr lang="en-US" sz="4000" b="1" dirty="0" smtClean="0">
                <a:solidFill>
                  <a:srgbClr val="FFC000"/>
                </a:solidFill>
              </a:rPr>
              <a:t> question you still have</a:t>
            </a:r>
            <a:endParaRPr lang="en-US" sz="4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Custom 2">
      <a:dk1>
        <a:sysClr val="windowText" lastClr="000000"/>
      </a:dk1>
      <a:lt1>
        <a:srgbClr val="000000"/>
      </a:lt1>
      <a:dk2>
        <a:srgbClr val="4E3B30"/>
      </a:dk2>
      <a:lt2>
        <a:srgbClr val="000000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425</TotalTime>
  <Words>391</Words>
  <Application>Microsoft Office PowerPoint</Application>
  <PresentationFormat>On-screen Show (4:3)</PresentationFormat>
  <Paragraphs>63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Aspect</vt:lpstr>
      <vt:lpstr>Ancient Greece</vt:lpstr>
      <vt:lpstr> The Minoans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Greece</dc:title>
  <dc:creator>Kaitlin</dc:creator>
  <cp:lastModifiedBy>Kaitlin Rando</cp:lastModifiedBy>
  <cp:revision>30</cp:revision>
  <dcterms:created xsi:type="dcterms:W3CDTF">2013-01-29T01:28:07Z</dcterms:created>
  <dcterms:modified xsi:type="dcterms:W3CDTF">2013-02-21T16:37:49Z</dcterms:modified>
</cp:coreProperties>
</file>