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95"/>
  </p:notesMasterIdLst>
  <p:handoutMasterIdLst>
    <p:handoutMasterId r:id="rId96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6" r:id="rId8"/>
    <p:sldId id="267" r:id="rId9"/>
    <p:sldId id="262" r:id="rId10"/>
    <p:sldId id="263" r:id="rId11"/>
    <p:sldId id="264" r:id="rId12"/>
    <p:sldId id="265" r:id="rId13"/>
    <p:sldId id="268" r:id="rId14"/>
    <p:sldId id="287" r:id="rId15"/>
    <p:sldId id="270" r:id="rId16"/>
    <p:sldId id="269" r:id="rId17"/>
    <p:sldId id="271" r:id="rId18"/>
    <p:sldId id="272" r:id="rId19"/>
    <p:sldId id="273" r:id="rId20"/>
    <p:sldId id="277" r:id="rId21"/>
    <p:sldId id="274" r:id="rId22"/>
    <p:sldId id="275" r:id="rId23"/>
    <p:sldId id="291" r:id="rId24"/>
    <p:sldId id="276" r:id="rId25"/>
    <p:sldId id="278" r:id="rId26"/>
    <p:sldId id="286" r:id="rId27"/>
    <p:sldId id="280" r:id="rId28"/>
    <p:sldId id="279" r:id="rId29"/>
    <p:sldId id="282" r:id="rId30"/>
    <p:sldId id="281" r:id="rId31"/>
    <p:sldId id="283" r:id="rId32"/>
    <p:sldId id="284" r:id="rId33"/>
    <p:sldId id="285" r:id="rId34"/>
    <p:sldId id="288" r:id="rId35"/>
    <p:sldId id="289" r:id="rId36"/>
    <p:sldId id="290" r:id="rId37"/>
    <p:sldId id="292" r:id="rId38"/>
    <p:sldId id="301" r:id="rId39"/>
    <p:sldId id="294" r:id="rId40"/>
    <p:sldId id="293" r:id="rId41"/>
    <p:sldId id="295" r:id="rId42"/>
    <p:sldId id="297" r:id="rId43"/>
    <p:sldId id="298" r:id="rId44"/>
    <p:sldId id="300" r:id="rId45"/>
    <p:sldId id="299" r:id="rId46"/>
    <p:sldId id="303" r:id="rId47"/>
    <p:sldId id="302" r:id="rId48"/>
    <p:sldId id="306" r:id="rId49"/>
    <p:sldId id="305" r:id="rId50"/>
    <p:sldId id="307" r:id="rId51"/>
    <p:sldId id="308" r:id="rId52"/>
    <p:sldId id="311" r:id="rId53"/>
    <p:sldId id="309" r:id="rId54"/>
    <p:sldId id="310" r:id="rId55"/>
    <p:sldId id="313" r:id="rId56"/>
    <p:sldId id="312" r:id="rId57"/>
    <p:sldId id="315" r:id="rId58"/>
    <p:sldId id="314" r:id="rId59"/>
    <p:sldId id="316" r:id="rId60"/>
    <p:sldId id="317" r:id="rId61"/>
    <p:sldId id="318" r:id="rId62"/>
    <p:sldId id="319" r:id="rId63"/>
    <p:sldId id="321" r:id="rId64"/>
    <p:sldId id="320" r:id="rId65"/>
    <p:sldId id="322" r:id="rId66"/>
    <p:sldId id="323" r:id="rId67"/>
    <p:sldId id="324" r:id="rId68"/>
    <p:sldId id="325" r:id="rId69"/>
    <p:sldId id="326" r:id="rId70"/>
    <p:sldId id="327" r:id="rId71"/>
    <p:sldId id="329" r:id="rId72"/>
    <p:sldId id="328" r:id="rId73"/>
    <p:sldId id="341" r:id="rId74"/>
    <p:sldId id="330" r:id="rId75"/>
    <p:sldId id="337" r:id="rId76"/>
    <p:sldId id="339" r:id="rId77"/>
    <p:sldId id="340" r:id="rId78"/>
    <p:sldId id="331" r:id="rId79"/>
    <p:sldId id="343" r:id="rId80"/>
    <p:sldId id="342" r:id="rId81"/>
    <p:sldId id="332" r:id="rId82"/>
    <p:sldId id="333" r:id="rId83"/>
    <p:sldId id="344" r:id="rId84"/>
    <p:sldId id="346" r:id="rId85"/>
    <p:sldId id="347" r:id="rId86"/>
    <p:sldId id="354" r:id="rId87"/>
    <p:sldId id="353" r:id="rId88"/>
    <p:sldId id="352" r:id="rId89"/>
    <p:sldId id="351" r:id="rId90"/>
    <p:sldId id="348" r:id="rId91"/>
    <p:sldId id="349" r:id="rId92"/>
    <p:sldId id="350" r:id="rId93"/>
    <p:sldId id="355" r:id="rId9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7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7.wmf"/><Relationship Id="rId1" Type="http://schemas.openxmlformats.org/officeDocument/2006/relationships/image" Target="../media/image62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63.wmf"/><Relationship Id="rId7" Type="http://schemas.openxmlformats.org/officeDocument/2006/relationships/image" Target="../media/image69.wmf"/><Relationship Id="rId2" Type="http://schemas.openxmlformats.org/officeDocument/2006/relationships/image" Target="../media/image62.wmf"/><Relationship Id="rId1" Type="http://schemas.openxmlformats.org/officeDocument/2006/relationships/image" Target="../media/image7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6" Type="http://schemas.openxmlformats.org/officeDocument/2006/relationships/image" Target="../media/image91.wmf"/><Relationship Id="rId5" Type="http://schemas.openxmlformats.org/officeDocument/2006/relationships/image" Target="../media/image90.wmf"/><Relationship Id="rId4" Type="http://schemas.openxmlformats.org/officeDocument/2006/relationships/image" Target="../media/image8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4" Type="http://schemas.openxmlformats.org/officeDocument/2006/relationships/image" Target="../media/image11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4" Type="http://schemas.openxmlformats.org/officeDocument/2006/relationships/image" Target="../media/image117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4" Type="http://schemas.openxmlformats.org/officeDocument/2006/relationships/image" Target="../media/image126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4" Type="http://schemas.openxmlformats.org/officeDocument/2006/relationships/image" Target="../media/image130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0.wmf"/><Relationship Id="rId1" Type="http://schemas.openxmlformats.org/officeDocument/2006/relationships/image" Target="../media/image131.wmf"/><Relationship Id="rId4" Type="http://schemas.openxmlformats.org/officeDocument/2006/relationships/image" Target="../media/image133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4" Type="http://schemas.openxmlformats.org/officeDocument/2006/relationships/image" Target="../media/image13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4" Type="http://schemas.openxmlformats.org/officeDocument/2006/relationships/image" Target="../media/image145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2" Type="http://schemas.openxmlformats.org/officeDocument/2006/relationships/image" Target="../media/image147.wmf"/><Relationship Id="rId1" Type="http://schemas.openxmlformats.org/officeDocument/2006/relationships/image" Target="../media/image146.wmf"/><Relationship Id="rId6" Type="http://schemas.openxmlformats.org/officeDocument/2006/relationships/image" Target="../media/image151.wmf"/><Relationship Id="rId5" Type="http://schemas.openxmlformats.org/officeDocument/2006/relationships/image" Target="../media/image150.wmf"/><Relationship Id="rId4" Type="http://schemas.openxmlformats.org/officeDocument/2006/relationships/image" Target="../media/image149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2" Type="http://schemas.openxmlformats.org/officeDocument/2006/relationships/image" Target="../media/image152.wmf"/><Relationship Id="rId1" Type="http://schemas.openxmlformats.org/officeDocument/2006/relationships/image" Target="../media/image146.wmf"/><Relationship Id="rId6" Type="http://schemas.openxmlformats.org/officeDocument/2006/relationships/image" Target="../media/image151.wmf"/><Relationship Id="rId5" Type="http://schemas.openxmlformats.org/officeDocument/2006/relationships/image" Target="../media/image150.wmf"/><Relationship Id="rId4" Type="http://schemas.openxmlformats.org/officeDocument/2006/relationships/image" Target="../media/image149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4" Type="http://schemas.openxmlformats.org/officeDocument/2006/relationships/image" Target="../media/image156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wmf"/><Relationship Id="rId1" Type="http://schemas.openxmlformats.org/officeDocument/2006/relationships/image" Target="../media/image157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wmf"/><Relationship Id="rId2" Type="http://schemas.openxmlformats.org/officeDocument/2006/relationships/image" Target="../media/image160.wmf"/><Relationship Id="rId1" Type="http://schemas.openxmlformats.org/officeDocument/2006/relationships/image" Target="../media/image159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72.wmf"/><Relationship Id="rId1" Type="http://schemas.openxmlformats.org/officeDocument/2006/relationships/image" Target="../media/image171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6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Relationship Id="rId4" Type="http://schemas.openxmlformats.org/officeDocument/2006/relationships/image" Target="../media/image126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4" Type="http://schemas.openxmlformats.org/officeDocument/2006/relationships/image" Target="../media/image145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Relationship Id="rId4" Type="http://schemas.openxmlformats.org/officeDocument/2006/relationships/image" Target="../media/image17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BC026A-4ED7-4034-B8FB-3A4A86DDD648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8D4A717-5A65-461F-8702-E9FE5AA5FE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9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29798-2D0F-43B3-BCD8-E1F15A178DDD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C8C0A-38BD-4E1A-BC3D-EFF75EC53C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98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5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03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4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8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5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9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8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5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8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6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8E1415-A001-4C04-9D3B-9C6526E2DA53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1D10CBB-3DF3-4711-92BB-C522CDACC61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41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8.xml"/><Relationship Id="rId3" Type="http://schemas.openxmlformats.org/officeDocument/2006/relationships/slide" Target="slide15.xml"/><Relationship Id="rId7" Type="http://schemas.openxmlformats.org/officeDocument/2006/relationships/slide" Target="slide5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6.xml"/><Relationship Id="rId5" Type="http://schemas.openxmlformats.org/officeDocument/2006/relationships/slide" Target="slide36.xml"/><Relationship Id="rId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gif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5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gif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16.wmf"/><Relationship Id="rId10" Type="http://schemas.openxmlformats.org/officeDocument/2006/relationships/image" Target="../media/image18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20.bin"/><Relationship Id="rId3" Type="http://schemas.openxmlformats.org/officeDocument/2006/relationships/image" Target="../media/image31.jpe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34.jpe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image" Target="../media/image3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2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46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64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6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8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13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6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1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5" Type="http://schemas.openxmlformats.org/officeDocument/2006/relationships/oleObject" Target="../embeddings/oleObject65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62.bin"/><Relationship Id="rId14" Type="http://schemas.openxmlformats.org/officeDocument/2006/relationships/image" Target="../media/image75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8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74.bin"/><Relationship Id="rId18" Type="http://schemas.openxmlformats.org/officeDocument/2006/relationships/image" Target="../media/image79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67.wmf"/><Relationship Id="rId17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70.bin"/><Relationship Id="rId15" Type="http://schemas.openxmlformats.org/officeDocument/2006/relationships/oleObject" Target="../embeddings/oleObject75.bin"/><Relationship Id="rId10" Type="http://schemas.openxmlformats.org/officeDocument/2006/relationships/image" Target="../media/image64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72.bin"/><Relationship Id="rId14" Type="http://schemas.openxmlformats.org/officeDocument/2006/relationships/image" Target="../media/image68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oleObject" Target="../embeddings/oleObject82.bin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83.wmf"/><Relationship Id="rId4" Type="http://schemas.openxmlformats.org/officeDocument/2006/relationships/image" Target="../media/image80.wmf"/><Relationship Id="rId9" Type="http://schemas.openxmlformats.org/officeDocument/2006/relationships/oleObject" Target="../embeddings/oleObject80.bin"/><Relationship Id="rId14" Type="http://schemas.openxmlformats.org/officeDocument/2006/relationships/image" Target="../media/image85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9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7.w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89.wmf"/><Relationship Id="rId4" Type="http://schemas.openxmlformats.org/officeDocument/2006/relationships/image" Target="../media/image86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91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9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99.bin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0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100.wmf"/><Relationship Id="rId4" Type="http://schemas.openxmlformats.org/officeDocument/2006/relationships/image" Target="../media/image97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102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105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10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108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95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113.wmf"/><Relationship Id="rId4" Type="http://schemas.openxmlformats.org/officeDocument/2006/relationships/image" Target="../media/image110.wmf"/><Relationship Id="rId9" Type="http://schemas.openxmlformats.org/officeDocument/2006/relationships/oleObject" Target="../embeddings/oleObject112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117.wmf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116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8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21.bin"/><Relationship Id="rId4" Type="http://schemas.openxmlformats.org/officeDocument/2006/relationships/image" Target="../media/image121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3" Type="http://schemas.openxmlformats.org/officeDocument/2006/relationships/oleObject" Target="../embeddings/oleObject122.bin"/><Relationship Id="rId7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24.wmf"/><Relationship Id="rId5" Type="http://schemas.openxmlformats.org/officeDocument/2006/relationships/oleObject" Target="../embeddings/oleObject123.bin"/><Relationship Id="rId10" Type="http://schemas.openxmlformats.org/officeDocument/2006/relationships/image" Target="../media/image126.wmf"/><Relationship Id="rId4" Type="http://schemas.openxmlformats.org/officeDocument/2006/relationships/image" Target="../media/image123.wmf"/><Relationship Id="rId9" Type="http://schemas.openxmlformats.org/officeDocument/2006/relationships/oleObject" Target="../embeddings/oleObject125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21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130.wmf"/><Relationship Id="rId4" Type="http://schemas.openxmlformats.org/officeDocument/2006/relationships/image" Target="../media/image127.wmf"/><Relationship Id="rId9" Type="http://schemas.openxmlformats.org/officeDocument/2006/relationships/oleObject" Target="../embeddings/oleObject131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133.bin"/><Relationship Id="rId10" Type="http://schemas.openxmlformats.org/officeDocument/2006/relationships/image" Target="../media/image133.wmf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35.bin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37.wmf"/><Relationship Id="rId4" Type="http://schemas.openxmlformats.org/officeDocument/2006/relationships/image" Target="../media/image134.wmf"/><Relationship Id="rId9" Type="http://schemas.openxmlformats.org/officeDocument/2006/relationships/oleObject" Target="../embeddings/oleObject139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141.bin"/><Relationship Id="rId10" Type="http://schemas.openxmlformats.org/officeDocument/2006/relationships/image" Target="../media/image141.wmf"/><Relationship Id="rId4" Type="http://schemas.openxmlformats.org/officeDocument/2006/relationships/image" Target="../media/image138.wmf"/><Relationship Id="rId9" Type="http://schemas.openxmlformats.org/officeDocument/2006/relationships/oleObject" Target="../embeddings/oleObject143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5.bin"/><Relationship Id="rId10" Type="http://schemas.openxmlformats.org/officeDocument/2006/relationships/image" Target="../media/image145.wmf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147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13" Type="http://schemas.openxmlformats.org/officeDocument/2006/relationships/oleObject" Target="../embeddings/oleObject153.bin"/><Relationship Id="rId3" Type="http://schemas.openxmlformats.org/officeDocument/2006/relationships/oleObject" Target="../embeddings/oleObject148.bin"/><Relationship Id="rId7" Type="http://schemas.openxmlformats.org/officeDocument/2006/relationships/oleObject" Target="../embeddings/oleObject150.bin"/><Relationship Id="rId12" Type="http://schemas.openxmlformats.org/officeDocument/2006/relationships/image" Target="../media/image1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7.wmf"/><Relationship Id="rId11" Type="http://schemas.openxmlformats.org/officeDocument/2006/relationships/oleObject" Target="../embeddings/oleObject152.bin"/><Relationship Id="rId5" Type="http://schemas.openxmlformats.org/officeDocument/2006/relationships/oleObject" Target="../embeddings/oleObject149.bin"/><Relationship Id="rId10" Type="http://schemas.openxmlformats.org/officeDocument/2006/relationships/image" Target="../media/image149.wmf"/><Relationship Id="rId4" Type="http://schemas.openxmlformats.org/officeDocument/2006/relationships/image" Target="../media/image146.wmf"/><Relationship Id="rId9" Type="http://schemas.openxmlformats.org/officeDocument/2006/relationships/oleObject" Target="../embeddings/oleObject151.bin"/><Relationship Id="rId14" Type="http://schemas.openxmlformats.org/officeDocument/2006/relationships/image" Target="../media/image151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13" Type="http://schemas.openxmlformats.org/officeDocument/2006/relationships/oleObject" Target="../embeddings/oleObject159.bin"/><Relationship Id="rId3" Type="http://schemas.openxmlformats.org/officeDocument/2006/relationships/oleObject" Target="../embeddings/oleObject154.bin"/><Relationship Id="rId7" Type="http://schemas.openxmlformats.org/officeDocument/2006/relationships/oleObject" Target="../embeddings/oleObject156.bin"/><Relationship Id="rId12" Type="http://schemas.openxmlformats.org/officeDocument/2006/relationships/image" Target="../media/image1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52.wmf"/><Relationship Id="rId11" Type="http://schemas.openxmlformats.org/officeDocument/2006/relationships/oleObject" Target="../embeddings/oleObject158.bin"/><Relationship Id="rId5" Type="http://schemas.openxmlformats.org/officeDocument/2006/relationships/oleObject" Target="../embeddings/oleObject155.bin"/><Relationship Id="rId10" Type="http://schemas.openxmlformats.org/officeDocument/2006/relationships/image" Target="../media/image149.wmf"/><Relationship Id="rId4" Type="http://schemas.openxmlformats.org/officeDocument/2006/relationships/image" Target="../media/image146.wmf"/><Relationship Id="rId9" Type="http://schemas.openxmlformats.org/officeDocument/2006/relationships/oleObject" Target="../embeddings/oleObject157.bin"/><Relationship Id="rId14" Type="http://schemas.openxmlformats.org/officeDocument/2006/relationships/image" Target="../media/image151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wmf"/><Relationship Id="rId3" Type="http://schemas.openxmlformats.org/officeDocument/2006/relationships/oleObject" Target="../embeddings/oleObject160.bin"/><Relationship Id="rId7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54.wmf"/><Relationship Id="rId5" Type="http://schemas.openxmlformats.org/officeDocument/2006/relationships/oleObject" Target="../embeddings/oleObject161.bin"/><Relationship Id="rId10" Type="http://schemas.openxmlformats.org/officeDocument/2006/relationships/image" Target="../media/image156.wmf"/><Relationship Id="rId4" Type="http://schemas.openxmlformats.org/officeDocument/2006/relationships/image" Target="../media/image153.wmf"/><Relationship Id="rId9" Type="http://schemas.openxmlformats.org/officeDocument/2006/relationships/oleObject" Target="../embeddings/oleObject16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7" Type="http://schemas.openxmlformats.org/officeDocument/2006/relationships/image" Target="../media/image1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65.bin"/><Relationship Id="rId5" Type="http://schemas.openxmlformats.org/officeDocument/2006/relationships/image" Target="../media/image157.wmf"/><Relationship Id="rId4" Type="http://schemas.openxmlformats.org/officeDocument/2006/relationships/oleObject" Target="../embeddings/oleObject164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59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69.bin"/><Relationship Id="rId7" Type="http://schemas.openxmlformats.org/officeDocument/2006/relationships/oleObject" Target="../embeddings/oleObject1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70.bin"/><Relationship Id="rId4" Type="http://schemas.openxmlformats.org/officeDocument/2006/relationships/image" Target="../media/image162.wmf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73.bin"/><Relationship Id="rId4" Type="http://schemas.openxmlformats.org/officeDocument/2006/relationships/image" Target="../media/image162.wmf"/><Relationship Id="rId9" Type="http://schemas.openxmlformats.org/officeDocument/2006/relationships/image" Target="../media/image16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75.bin"/><Relationship Id="rId7" Type="http://schemas.openxmlformats.org/officeDocument/2006/relationships/oleObject" Target="../embeddings/oleObject1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62.wmf"/><Relationship Id="rId9" Type="http://schemas.openxmlformats.org/officeDocument/2006/relationships/image" Target="../media/image16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78.bin"/><Relationship Id="rId7" Type="http://schemas.openxmlformats.org/officeDocument/2006/relationships/oleObject" Target="../embeddings/oleObject1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79.bin"/><Relationship Id="rId10" Type="http://schemas.openxmlformats.org/officeDocument/2006/relationships/image" Target="../media/image167.png"/><Relationship Id="rId4" Type="http://schemas.openxmlformats.org/officeDocument/2006/relationships/image" Target="../media/image162.wmf"/><Relationship Id="rId9" Type="http://schemas.openxmlformats.org/officeDocument/2006/relationships/image" Target="../media/image1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181.bin"/><Relationship Id="rId7" Type="http://schemas.openxmlformats.org/officeDocument/2006/relationships/oleObject" Target="../embeddings/oleObject1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72.w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71.wm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image" Target="../media/image176.w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5.w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wmf"/><Relationship Id="rId3" Type="http://schemas.openxmlformats.org/officeDocument/2006/relationships/oleObject" Target="../embeddings/oleObject122.bin"/><Relationship Id="rId7" Type="http://schemas.openxmlformats.org/officeDocument/2006/relationships/oleObject" Target="../embeddings/oleObject1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24.wmf"/><Relationship Id="rId5" Type="http://schemas.openxmlformats.org/officeDocument/2006/relationships/oleObject" Target="../embeddings/oleObject123.bin"/><Relationship Id="rId10" Type="http://schemas.openxmlformats.org/officeDocument/2006/relationships/image" Target="../media/image126.wmf"/><Relationship Id="rId4" Type="http://schemas.openxmlformats.org/officeDocument/2006/relationships/image" Target="../media/image123.wmf"/><Relationship Id="rId9" Type="http://schemas.openxmlformats.org/officeDocument/2006/relationships/oleObject" Target="../embeddings/oleObject125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45.bin"/><Relationship Id="rId10" Type="http://schemas.openxmlformats.org/officeDocument/2006/relationships/image" Target="../media/image145.wmf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147.bin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oleObject" Target="../embeddings/oleObject169.bin"/><Relationship Id="rId7" Type="http://schemas.openxmlformats.org/officeDocument/2006/relationships/oleObject" Target="../embeddings/oleObject1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70.bin"/><Relationship Id="rId10" Type="http://schemas.openxmlformats.org/officeDocument/2006/relationships/image" Target="../media/image177.wmf"/><Relationship Id="rId4" Type="http://schemas.openxmlformats.org/officeDocument/2006/relationships/image" Target="../media/image162.wmf"/><Relationship Id="rId9" Type="http://schemas.openxmlformats.org/officeDocument/2006/relationships/oleObject" Target="../embeddings/oleObject185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 1:</a:t>
            </a:r>
            <a:br>
              <a:rPr lang="en-US" dirty="0" smtClean="0"/>
            </a:br>
            <a:r>
              <a:rPr lang="en-US" dirty="0"/>
              <a:t>L</a:t>
            </a:r>
            <a:r>
              <a:rPr lang="en-US" dirty="0" smtClean="0"/>
              <a:t>imits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foundation of calculus</a:t>
            </a:r>
            <a:endParaRPr lang="en-US" dirty="0"/>
          </a:p>
        </p:txBody>
      </p:sp>
      <p:sp>
        <p:nvSpPr>
          <p:cNvPr id="6146" name="AutoShape 2" descr="Image result for limits calcul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Image result for limits calcul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AutoShape 6" descr="Image result for limits calcul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34994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 action="ppaction://hlinksldjump"/>
              </a:rPr>
              <a:t>1.2 	Definition of a Limit (Graphically and Numerically)</a:t>
            </a:r>
            <a:endParaRPr lang="en-US" dirty="0" smtClean="0"/>
          </a:p>
          <a:p>
            <a:r>
              <a:rPr lang="en-US" dirty="0" smtClean="0">
                <a:hlinkClick r:id="rId3" action="ppaction://hlinksldjump"/>
              </a:rPr>
              <a:t>1.3A 	Evaluating Limits Analytically</a:t>
            </a: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1.3B 	Properties of Limits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1.3C</a:t>
            </a:r>
            <a:r>
              <a:rPr lang="en-US" dirty="0">
                <a:hlinkClick r:id="rId5" action="ppaction://hlinksldjump"/>
              </a:rPr>
              <a:t>	</a:t>
            </a:r>
            <a:r>
              <a:rPr lang="en-US" dirty="0" smtClean="0">
                <a:hlinkClick r:id="rId5" action="ppaction://hlinksldjump"/>
              </a:rPr>
              <a:t>Special Trig Limits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1.5 	Infinite Limits (Vertical Asymptotes)</a:t>
            </a:r>
            <a:endParaRPr lang="en-US" dirty="0" smtClean="0"/>
          </a:p>
          <a:p>
            <a:r>
              <a:rPr lang="en-US" dirty="0" smtClean="0">
                <a:hlinkClick r:id="rId7" action="ppaction://hlinksldjump"/>
              </a:rPr>
              <a:t>3.5	Limits at Infinity (End Behavior)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smtClean="0">
                <a:hlinkClick r:id="rId8" action="ppaction://hlinksldjump"/>
              </a:rPr>
              <a:t>Review on Limits</a:t>
            </a:r>
            <a:endParaRPr lang="en-US" dirty="0" smtClean="0"/>
          </a:p>
          <a:p>
            <a:r>
              <a:rPr lang="en-US" dirty="0" smtClean="0"/>
              <a:t>1.4	Continuity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1.5 	Continuity and Limits</a:t>
            </a:r>
          </a:p>
          <a:p>
            <a:r>
              <a:rPr lang="en-US" dirty="0"/>
              <a:t> </a:t>
            </a:r>
            <a:r>
              <a:rPr lang="en-US" dirty="0" smtClean="0"/>
              <a:t>	Review</a:t>
            </a:r>
          </a:p>
        </p:txBody>
      </p:sp>
    </p:spTree>
    <p:extLst>
      <p:ext uri="{BB962C8B-B14F-4D97-AF65-F5344CB8AC3E}">
        <p14:creationId xmlns:p14="http://schemas.microsoft.com/office/powerpoint/2010/main" val="23682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1.2 Definition of a Limit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is a Limit?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210" y="806557"/>
            <a:ext cx="10058400" cy="923632"/>
          </a:xfrm>
        </p:spPr>
        <p:txBody>
          <a:bodyPr/>
          <a:lstStyle/>
          <a:p>
            <a:r>
              <a:rPr lang="en-US" dirty="0" smtClean="0"/>
              <a:t>The Idea of a Limit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graph of </a:t>
            </a:r>
            <a:r>
              <a:rPr lang="en-US" sz="2400" b="1" dirty="0" smtClean="0"/>
              <a:t>f(x)=2x+3 </a:t>
            </a:r>
            <a:r>
              <a:rPr lang="en-US" sz="2400" dirty="0" smtClean="0"/>
              <a:t>is shown to the right.</a:t>
            </a:r>
          </a:p>
          <a:p>
            <a:r>
              <a:rPr lang="en-US" sz="2400" dirty="0" smtClean="0"/>
              <a:t>What happens to </a:t>
            </a:r>
            <a:r>
              <a:rPr lang="en-US" sz="2400" b="1" dirty="0" smtClean="0"/>
              <a:t>f(x) </a:t>
            </a:r>
            <a:r>
              <a:rPr lang="en-US" sz="2400" dirty="0" smtClean="0"/>
              <a:t>as x gets close to 3?</a:t>
            </a:r>
          </a:p>
          <a:p>
            <a:r>
              <a:rPr lang="en-US" sz="2400" i="1" dirty="0" smtClean="0"/>
              <a:t>From the left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i="1" dirty="0" smtClean="0"/>
              <a:t>From the Right</a:t>
            </a:r>
            <a:endParaRPr lang="en-US" sz="2400" i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244292" y="4808724"/>
            <a:ext cx="7096685" cy="821110"/>
            <a:chOff x="118782" y="3329549"/>
            <a:chExt cx="7096685" cy="82111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8782" y="3406868"/>
              <a:ext cx="7083724" cy="743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34367" y="3329549"/>
              <a:ext cx="1181100" cy="79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3" name="Group 12"/>
          <p:cNvGrpSpPr/>
          <p:nvPr/>
        </p:nvGrpSpPr>
        <p:grpSpPr>
          <a:xfrm>
            <a:off x="268944" y="3417513"/>
            <a:ext cx="5959263" cy="679356"/>
            <a:chOff x="214057" y="3749208"/>
            <a:chExt cx="5959263" cy="67935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4057" y="3749208"/>
              <a:ext cx="5959263" cy="679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26155" y="4105835"/>
              <a:ext cx="599515" cy="27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40037" y="4096871"/>
              <a:ext cx="599515" cy="27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53919" y="4105837"/>
              <a:ext cx="599515" cy="27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7801" y="4096873"/>
              <a:ext cx="599515" cy="27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2719" y="4114803"/>
              <a:ext cx="599515" cy="27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9083" y="1975421"/>
            <a:ext cx="5558118" cy="451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160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 of a Limit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Since in our previous example, as x got closer and closer to 3 from the left and right hand sides, the y value got closer and closer to 9, we say that</a:t>
            </a:r>
          </a:p>
          <a:p>
            <a:endParaRPr lang="en-US" sz="2400" dirty="0" smtClean="0"/>
          </a:p>
          <a:p>
            <a:r>
              <a:rPr lang="en-US" sz="2400" dirty="0" smtClean="0"/>
              <a:t>The limit of f(x)=2x+3 as x approaches 3 is equal to 9 or…</a:t>
            </a:r>
          </a:p>
          <a:p>
            <a:endParaRPr lang="en-US" sz="2400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432427" y="3143250"/>
          <a:ext cx="197326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3" imgW="927100" imgH="279400" progId="Equation.3">
                  <p:embed/>
                </p:oleObj>
              </mc:Choice>
              <mc:Fallback>
                <p:oleObj name="Equation" r:id="rId3" imgW="927100" imgH="2794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2427" y="3143250"/>
                        <a:ext cx="1973263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8682" y="3628461"/>
            <a:ext cx="3935506" cy="319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160033" y="1818840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x approaches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a, the limit of f(x) is L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6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 x gets close to some number a, y (or </a:t>
            </a:r>
            <a:r>
              <a:rPr lang="en-US" sz="2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f(x)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is approaching some number L.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Limits give us an idea of what y-values graphs are heading towards around certain x values.</a:t>
            </a:r>
            <a:endParaRPr kumimoji="0" lang="en-US" sz="26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a Limit</a:t>
            </a:r>
            <a:endParaRPr lang="en-US" dirty="0"/>
          </a:p>
        </p:txBody>
      </p:sp>
      <p:graphicFrame>
        <p:nvGraphicFramePr>
          <p:cNvPr id="3075" name="Object 2"/>
          <p:cNvGraphicFramePr>
            <a:graphicFrameLocks noChangeAspect="1"/>
          </p:cNvGraphicFramePr>
          <p:nvPr/>
        </p:nvGraphicFramePr>
        <p:xfrm>
          <a:off x="2217083" y="2408985"/>
          <a:ext cx="172878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3" imgW="812447" imgH="279279" progId="Equation.3">
                  <p:embed/>
                </p:oleObj>
              </mc:Choice>
              <mc:Fallback>
                <p:oleObj name="Equation" r:id="rId3" imgW="812447" imgH="279279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083" y="2408985"/>
                        <a:ext cx="1728788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8" name="Picture 6" descr="Image result for limit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59387" y="4346202"/>
            <a:ext cx="3429000" cy="2314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Sided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The limit as x approaches a from the left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 limit as x approaches a from the right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For a limit to exist both the limit from the left AND the right must be the same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6427506" y="2766920"/>
          <a:ext cx="2189865" cy="72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0" name="Equation" r:id="rId3" imgW="850531" imgH="279279" progId="Equation.3">
                  <p:embed/>
                </p:oleObj>
              </mc:Choice>
              <mc:Fallback>
                <p:oleObj name="Equation" r:id="rId3" imgW="850531" imgH="279279" progId="Equation.3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7506" y="2766920"/>
                        <a:ext cx="2189865" cy="7203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6409581" y="1789769"/>
          <a:ext cx="2178608" cy="716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1" name="Equation" r:id="rId5" imgW="850531" imgH="279279" progId="Equation.3">
                  <p:embed/>
                </p:oleObj>
              </mc:Choice>
              <mc:Fallback>
                <p:oleObj name="Equation" r:id="rId5" imgW="850531" imgH="279279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9581" y="1789769"/>
                        <a:ext cx="2178608" cy="7166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23068" y="2024343"/>
            <a:ext cx="6329082" cy="4137819"/>
            <a:chOff x="3514165" y="2720181"/>
            <a:chExt cx="6329082" cy="4137819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14165" y="2720181"/>
              <a:ext cx="6329082" cy="4137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Oval 5"/>
            <p:cNvSpPr/>
            <p:nvPr/>
          </p:nvSpPr>
          <p:spPr>
            <a:xfrm>
              <a:off x="6911788" y="3343835"/>
              <a:ext cx="98612" cy="1075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</p:nvPr>
        </p:nvGraphicFramePr>
        <p:xfrm>
          <a:off x="9851759" y="2593884"/>
          <a:ext cx="1999582" cy="956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0" name="Equation" r:id="rId4" imgW="876300" imgH="419100" progId="Equation.3">
                  <p:embed/>
                </p:oleObj>
              </mc:Choice>
              <mc:Fallback>
                <p:oleObj name="Equation" r:id="rId4" imgW="876300" imgH="419100" progId="Equation.3">
                  <p:embed/>
                  <p:pic>
                    <p:nvPicPr>
                      <p:cNvPr id="0" name="Picture 1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1759" y="2593884"/>
                        <a:ext cx="1999582" cy="956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04919" y="4449763"/>
          <a:ext cx="15541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1" name="Equation" r:id="rId6" imgW="812447" imgH="418918" progId="Equation.3">
                  <p:embed/>
                </p:oleObj>
              </mc:Choice>
              <mc:Fallback>
                <p:oleObj name="Equation" r:id="rId6" imgW="812447" imgH="418918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19" y="4449763"/>
                        <a:ext cx="1554162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827338" y="368300"/>
          <a:ext cx="2362200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2" name="Equation" r:id="rId8" imgW="774364" imgH="418918" progId="Equation.3">
                  <p:embed/>
                </p:oleObj>
              </mc:Choice>
              <mc:Fallback>
                <p:oleObj name="Equation" r:id="rId8" imgW="774364" imgH="418918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368300"/>
                        <a:ext cx="2362200" cy="1277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06693" y="2710890"/>
          <a:ext cx="15303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3" name="Equation" r:id="rId10" imgW="800100" imgH="419100" progId="Equation.3">
                  <p:embed/>
                </p:oleObj>
              </mc:Choice>
              <mc:Fallback>
                <p:oleObj name="Equation" r:id="rId10" imgW="800100" imgH="4191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693" y="2710890"/>
                        <a:ext cx="15303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7576" y="2124635"/>
            <a:ext cx="7053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Step 1</a:t>
            </a:r>
            <a:r>
              <a:rPr lang="en-US" sz="2400" dirty="0" smtClean="0"/>
              <a:t>: Find the y-value as x approaches 2 from the left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70" y="3926541"/>
            <a:ext cx="7218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Step 2</a:t>
            </a:r>
            <a:r>
              <a:rPr lang="en-US" sz="2400" dirty="0" smtClean="0"/>
              <a:t>: Find the y-value as x approaches 2 from the right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0330" y="5558118"/>
            <a:ext cx="48242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Step 3</a:t>
            </a:r>
            <a:r>
              <a:rPr lang="en-US" sz="2400" dirty="0" smtClean="0"/>
              <a:t>: If both y-values are the same,</a:t>
            </a:r>
          </a:p>
          <a:p>
            <a:r>
              <a:rPr lang="en-US" sz="2400" dirty="0" smtClean="0"/>
              <a:t>that y-value is the limit!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Each Limit</a:t>
            </a:r>
            <a:endParaRPr lang="en-US" dirty="0"/>
          </a:p>
        </p:txBody>
      </p:sp>
      <p:pic>
        <p:nvPicPr>
          <p:cNvPr id="19458" name="Picture 2" descr="Image result for limi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600" y="2549619"/>
            <a:ext cx="5259106" cy="3243116"/>
          </a:xfrm>
          <a:prstGeom prst="rect">
            <a:avLst/>
          </a:prstGeom>
          <a:noFill/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511930" y="1871289"/>
          <a:ext cx="1502021" cy="611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3" name="Equation" r:id="rId4" imgW="685800" imgH="279400" progId="Equation.3">
                  <p:embed/>
                </p:oleObj>
              </mc:Choice>
              <mc:Fallback>
                <p:oleObj name="Equation" r:id="rId4" imgW="685800" imgH="2794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930" y="1871289"/>
                        <a:ext cx="1502021" cy="6119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1" name="Picture 5" descr="Image result for limit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83152" y="2478741"/>
            <a:ext cx="2857500" cy="3333750"/>
          </a:xfrm>
          <a:prstGeom prst="rect">
            <a:avLst/>
          </a:prstGeom>
          <a:noFill/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344615" y="1952624"/>
          <a:ext cx="147478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4" name="Equation" r:id="rId7" imgW="672808" imgH="279279" progId="Equation.3">
                  <p:embed/>
                </p:oleObj>
              </mc:Choice>
              <mc:Fallback>
                <p:oleObj name="Equation" r:id="rId7" imgW="672808" imgH="279279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4615" y="1952624"/>
                        <a:ext cx="1474787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145240" y="1898182"/>
          <a:ext cx="1502021" cy="611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5" name="Equation" r:id="rId9" imgW="685800" imgH="279400" progId="Equation.3">
                  <p:embed/>
                </p:oleObj>
              </mc:Choice>
              <mc:Fallback>
                <p:oleObj name="Equation" r:id="rId9" imgW="685800" imgH="279400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5240" y="1898182"/>
                        <a:ext cx="1502021" cy="6119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9747156" y="1925731"/>
          <a:ext cx="147478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6" name="Equation" r:id="rId11" imgW="672808" imgH="279279" progId="Equation.3">
                  <p:embed/>
                </p:oleObj>
              </mc:Choice>
              <mc:Fallback>
                <p:oleObj name="Equation" r:id="rId11" imgW="672808" imgH="279279" progId="Equation.3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156" y="1925731"/>
                        <a:ext cx="1474787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499662" y="3500437"/>
            <a:ext cx="2667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499662" y="3097027"/>
            <a:ext cx="2667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20482" name="Picture 2" descr="Image result for ab calc limi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6392" y="1808816"/>
            <a:ext cx="5164056" cy="4296148"/>
          </a:xfrm>
          <a:prstGeom prst="rect">
            <a:avLst/>
          </a:prstGeom>
          <a:noFill/>
        </p:spPr>
      </p:pic>
      <p:graphicFrame>
        <p:nvGraphicFramePr>
          <p:cNvPr id="2048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70603" y="1754652"/>
          <a:ext cx="1458243" cy="594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8" name="Equation" r:id="rId4" imgW="685800" imgH="279400" progId="Equation.3">
                  <p:embed/>
                </p:oleObj>
              </mc:Choice>
              <mc:Fallback>
                <p:oleObj name="Equation" r:id="rId4" imgW="685800" imgH="279400" progId="Equation.3">
                  <p:embed/>
                  <p:pic>
                    <p:nvPicPr>
                      <p:cNvPr id="0" name="Picture 2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603" y="1754652"/>
                        <a:ext cx="1458243" cy="594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160653" y="1736736"/>
          <a:ext cx="1458243" cy="594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9" name="Equation" r:id="rId6" imgW="685800" imgH="279400" progId="Equation.3">
                  <p:embed/>
                </p:oleObj>
              </mc:Choice>
              <mc:Fallback>
                <p:oleObj name="Equation" r:id="rId6" imgW="685800" imgH="279400" progId="Equation.3">
                  <p:embed/>
                  <p:pic>
                    <p:nvPicPr>
                      <p:cNvPr id="0" name="Picture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653" y="1736736"/>
                        <a:ext cx="1458243" cy="594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804302" y="3843896"/>
          <a:ext cx="15382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0" name="Equation" r:id="rId8" imgW="723586" imgH="279279" progId="Equation.3">
                  <p:embed/>
                </p:oleObj>
              </mc:Choice>
              <mc:Fallback>
                <p:oleObj name="Equation" r:id="rId8" imgW="723586" imgH="279279" progId="Equation.3">
                  <p:embed/>
                  <p:pic>
                    <p:nvPicPr>
                      <p:cNvPr id="0" name="Picture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302" y="3843896"/>
                        <a:ext cx="1538287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834744" y="4937127"/>
          <a:ext cx="1458243" cy="594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1" name="Equation" r:id="rId10" imgW="685800" imgH="279400" progId="Equation.3">
                  <p:embed/>
                </p:oleObj>
              </mc:Choice>
              <mc:Fallback>
                <p:oleObj name="Equation" r:id="rId10" imgW="685800" imgH="279400" progId="Equation.3">
                  <p:embed/>
                  <p:pic>
                    <p:nvPicPr>
                      <p:cNvPr id="0" name="Picture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744" y="4937127"/>
                        <a:ext cx="1458243" cy="594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5130" y="1712253"/>
            <a:ext cx="9323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2)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3)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4)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4098086" y="2839851"/>
          <a:ext cx="9715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2" name="Equation" r:id="rId12" imgW="457002" imgH="203112" progId="Equation.3">
                  <p:embed/>
                </p:oleObj>
              </mc:Choice>
              <mc:Fallback>
                <p:oleObj name="Equation" r:id="rId12" imgW="457002" imgH="203112" progId="Equation.3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8086" y="2839851"/>
                        <a:ext cx="9715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889467" y="2838915"/>
          <a:ext cx="9191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3" name="Equation" r:id="rId14" imgW="431613" imgH="203112" progId="Equation.3">
                  <p:embed/>
                </p:oleObj>
              </mc:Choice>
              <mc:Fallback>
                <p:oleObj name="Equation" r:id="rId14" imgW="431613" imgH="203112" progId="Equation.3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467" y="2838915"/>
                        <a:ext cx="919162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4106674" y="4919194"/>
          <a:ext cx="145732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4" name="Equation" r:id="rId16" imgW="685800" imgH="279400" progId="Equation.3">
                  <p:embed/>
                </p:oleObj>
              </mc:Choice>
              <mc:Fallback>
                <p:oleObj name="Equation" r:id="rId16" imgW="685800" imgH="279400" progId="Equation.3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674" y="4919194"/>
                        <a:ext cx="1457325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729319" y="1712252"/>
            <a:ext cx="9323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6)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7)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8)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4079408" y="3870325"/>
          <a:ext cx="15113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5" name="Equation" r:id="rId18" imgW="710891" imgH="279279" progId="Equation.3">
                  <p:embed/>
                </p:oleObj>
              </mc:Choice>
              <mc:Fallback>
                <p:oleObj name="Equation" r:id="rId18" imgW="710891" imgH="279279" progId="Equation.3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408" y="3870325"/>
                        <a:ext cx="1511300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Image result for limit does not exi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486" y="3436940"/>
            <a:ext cx="3638550" cy="2686051"/>
          </a:xfrm>
          <a:prstGeom prst="rect">
            <a:avLst/>
          </a:prstGeom>
          <a:noFill/>
        </p:spPr>
      </p:pic>
      <p:pic>
        <p:nvPicPr>
          <p:cNvPr id="21510" name="Picture 6" descr="Image result for limit does not ex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7947" y="3245230"/>
            <a:ext cx="3551098" cy="315557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 Limit Does Not Exist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sz="2400" dirty="0" smtClean="0"/>
              <a:t>If a limit approaches </a:t>
            </a:r>
            <a:r>
              <a:rPr lang="en-US" sz="2400" u="sng" dirty="0" smtClean="0"/>
              <a:t>different y-values </a:t>
            </a:r>
            <a:r>
              <a:rPr lang="en-US" sz="2400" dirty="0" smtClean="0"/>
              <a:t>from the left and right then the limit </a:t>
            </a:r>
          </a:p>
          <a:p>
            <a:r>
              <a:rPr lang="en-US" sz="2400" b="1" dirty="0" smtClean="0"/>
              <a:t>“does not exist.”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en-US" sz="2400" dirty="0" smtClean="0"/>
              <a:t>Limits that go to </a:t>
            </a:r>
            <a:r>
              <a:rPr lang="en-US" sz="2400" u="sng" dirty="0" smtClean="0"/>
              <a:t>infinity</a:t>
            </a:r>
            <a:r>
              <a:rPr lang="en-US" sz="2400" dirty="0" smtClean="0"/>
              <a:t> also do not exist.  Write the answer as ∞ or - ∞.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b="1" dirty="0" smtClean="0"/>
          </a:p>
          <a:p>
            <a:endParaRPr lang="en-US" b="1" dirty="0"/>
          </a:p>
        </p:txBody>
      </p:sp>
      <p:pic>
        <p:nvPicPr>
          <p:cNvPr id="8" name="Picture 8" descr="Image result for limit does not exist"/>
          <p:cNvPicPr>
            <a:picLocks noChangeAspect="1" noChangeArrowheads="1"/>
          </p:cNvPicPr>
          <p:nvPr/>
        </p:nvPicPr>
        <p:blipFill>
          <a:blip r:embed="rId5"/>
          <a:srcRect l="31801" t="14118" r="31801" b="9412"/>
          <a:stretch>
            <a:fillRect/>
          </a:stretch>
        </p:blipFill>
        <p:spPr bwMode="auto">
          <a:xfrm>
            <a:off x="8424599" y="3401881"/>
            <a:ext cx="3348994" cy="2972026"/>
          </a:xfrm>
          <a:prstGeom prst="rect">
            <a:avLst/>
          </a:prstGeom>
          <a:noFill/>
        </p:spPr>
      </p:pic>
      <p:graphicFrame>
        <p:nvGraphicFramePr>
          <p:cNvPr id="21513" name="Object 2"/>
          <p:cNvGraphicFramePr>
            <a:graphicFrameLocks noChangeAspect="1"/>
          </p:cNvGraphicFramePr>
          <p:nvPr/>
        </p:nvGraphicFramePr>
        <p:xfrm>
          <a:off x="5966572" y="2175808"/>
          <a:ext cx="15351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9" name="Equation" r:id="rId6" imgW="596900" imgH="279400" progId="Equation.3">
                  <p:embed/>
                </p:oleObj>
              </mc:Choice>
              <mc:Fallback>
                <p:oleObj name="Equation" r:id="rId6" imgW="596900" imgH="279400" progId="Equation.3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6572" y="2175808"/>
                        <a:ext cx="153511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4116388" y="2174875"/>
          <a:ext cx="18526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0" name="Equation" r:id="rId8" imgW="723586" imgH="279279" progId="Equation.3">
                  <p:embed/>
                </p:oleObj>
              </mc:Choice>
              <mc:Fallback>
                <p:oleObj name="Equation" r:id="rId8" imgW="723586" imgH="279279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88" y="2174875"/>
                        <a:ext cx="1852612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800" dirty="0" smtClean="0"/>
              <a:t>The limit of f(x) as x approaches some number a is written as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/>
              <a:t>The answer to a limit problem is…</a:t>
            </a:r>
          </a:p>
          <a:p>
            <a:pPr marL="749808" lvl="1" indent="-457200">
              <a:buFont typeface="+mj-lt"/>
              <a:buAutoNum type="alphaLcParenR"/>
            </a:pPr>
            <a:r>
              <a:rPr lang="en-US" sz="2800" b="1" dirty="0" smtClean="0"/>
              <a:t>A y-value: </a:t>
            </a:r>
            <a:r>
              <a:rPr lang="en-US" sz="2800" dirty="0" smtClean="0"/>
              <a:t>If the graph approaches the same y-value from the left and right</a:t>
            </a:r>
            <a:endParaRPr lang="en-US" sz="2800" b="1" dirty="0" smtClean="0"/>
          </a:p>
          <a:p>
            <a:pPr marL="749808" lvl="1" indent="-457200">
              <a:buFont typeface="+mj-lt"/>
              <a:buAutoNum type="alphaLcParenR"/>
            </a:pPr>
            <a:r>
              <a:rPr lang="en-US" sz="2800" b="1" dirty="0" smtClean="0"/>
              <a:t>DNE:</a:t>
            </a:r>
            <a:r>
              <a:rPr lang="en-US" sz="2800" dirty="0" smtClean="0"/>
              <a:t> If the graph does not approach the same y-value from the left and right</a:t>
            </a:r>
            <a:endParaRPr lang="en-US" sz="2800" b="1" dirty="0" smtClean="0"/>
          </a:p>
          <a:p>
            <a:pPr marL="749808" lvl="1" indent="-457200">
              <a:buFont typeface="+mj-lt"/>
              <a:buAutoNum type="alphaLcParenR"/>
            </a:pPr>
            <a:r>
              <a:rPr lang="en-US" sz="2800" dirty="0" smtClean="0"/>
              <a:t>         if both sides head towards negative or positive infinity from the left and right.  Limits that go towards infinity Do Not Exist.</a:t>
            </a:r>
          </a:p>
          <a:p>
            <a:pPr marL="457200" indent="-457200">
              <a:buFont typeface="+mj-lt"/>
              <a:buAutoNum type="arabicParenR"/>
            </a:pPr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44573"/>
              </p:ext>
            </p:extLst>
          </p:nvPr>
        </p:nvGraphicFramePr>
        <p:xfrm>
          <a:off x="10451334" y="1845734"/>
          <a:ext cx="12239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6" name="Equation" r:id="rId3" imgW="558800" imgH="279400" progId="">
                  <p:embed/>
                </p:oleObj>
              </mc:Choice>
              <mc:Fallback>
                <p:oleObj name="Equation" r:id="rId3" imgW="558800" imgH="2794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1334" y="1845734"/>
                        <a:ext cx="1223963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444157"/>
              </p:ext>
            </p:extLst>
          </p:nvPr>
        </p:nvGraphicFramePr>
        <p:xfrm>
          <a:off x="1858718" y="4549493"/>
          <a:ext cx="644338" cy="368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7" name="Equation" r:id="rId5" imgW="266469" imgH="152268" progId="Equation.3">
                  <p:embed/>
                </p:oleObj>
              </mc:Choice>
              <mc:Fallback>
                <p:oleObj name="Equation" r:id="rId5" imgW="266469" imgH="152268" progId="Equation.3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718" y="4549493"/>
                        <a:ext cx="644338" cy="3681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1.2:</a:t>
            </a:r>
            <a:r>
              <a:rPr lang="en-US" sz="4000" dirty="0" smtClean="0"/>
              <a:t> pg 54-58   #9-16, 25, 26, 49-52 (Just graph to find limits, don't write paragraph)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1.3A Evaluating Limits Analytically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do we evaluate limits using algebra?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way to find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We don’t always have a nice graph of the function readily available to us.   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/>
              <a:t>When this is the case oftentimes it is helpful to take limits without having to graph them.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265020" y="3791604"/>
          <a:ext cx="1112934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Equation" r:id="rId3" imgW="444307" imgH="418918" progId="Equation.3">
                  <p:embed/>
                </p:oleObj>
              </mc:Choice>
              <mc:Fallback>
                <p:oleObj name="Equation" r:id="rId3" imgW="444307" imgH="418918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020" y="3791604"/>
                        <a:ext cx="1112934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we will talk about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Plan A</a:t>
            </a:r>
            <a:r>
              <a:rPr lang="en-US" sz="2800" dirty="0" smtClean="0"/>
              <a:t>: Direct Substitution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Plan B</a:t>
            </a:r>
            <a:r>
              <a:rPr lang="en-US" sz="2800" dirty="0" smtClean="0"/>
              <a:t>: Algebraic Simplification</a:t>
            </a:r>
          </a:p>
          <a:p>
            <a:endParaRPr lang="en-US" sz="2800" dirty="0" smtClean="0"/>
          </a:p>
          <a:p>
            <a:r>
              <a:rPr lang="en-US" sz="2800" b="1" dirty="0" smtClean="0"/>
              <a:t>Plan C</a:t>
            </a:r>
            <a:r>
              <a:rPr lang="en-US" sz="2800" dirty="0" smtClean="0"/>
              <a:t>: Multiply by Conjugate (Rationalizing)</a:t>
            </a:r>
          </a:p>
          <a:p>
            <a:endParaRPr lang="en-US" sz="2800" dirty="0" smtClean="0"/>
          </a:p>
          <a:p>
            <a:r>
              <a:rPr lang="en-US" sz="2800" b="1" dirty="0" smtClean="0"/>
              <a:t>Plan D</a:t>
            </a:r>
            <a:r>
              <a:rPr lang="en-US" sz="2800" dirty="0" smtClean="0"/>
              <a:t>: Piecewise Functions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A: Direct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Just plug in the value for the limit and see if you get a defined value!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30238" y="2867025"/>
          <a:ext cx="1398587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2" name="Equation" r:id="rId3" imgW="558800" imgH="419100" progId="Equation.3">
                  <p:embed/>
                </p:oleObj>
              </mc:Choice>
              <mc:Fallback>
                <p:oleObj name="Equation" r:id="rId3" imgW="558800" imgH="41910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2867025"/>
                        <a:ext cx="1398587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985093" y="3116356"/>
          <a:ext cx="26701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3" name="Equation" r:id="rId5" imgW="1066800" imgH="292100" progId="Equation.3">
                  <p:embed/>
                </p:oleObj>
              </mc:Choice>
              <mc:Fallback>
                <p:oleObj name="Equation" r:id="rId5" imgW="1066800" imgH="29210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5093" y="3116356"/>
                        <a:ext cx="2670175" cy="73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8514697" y="3065369"/>
          <a:ext cx="200342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4" name="Equation" r:id="rId7" imgW="799753" imgH="304668" progId="Equation.3">
                  <p:embed/>
                </p:oleObj>
              </mc:Choice>
              <mc:Fallback>
                <p:oleObj name="Equation" r:id="rId7" imgW="799753" imgH="304668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4697" y="3065369"/>
                        <a:ext cx="2003425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4062413" y="4751388"/>
          <a:ext cx="2193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5" name="Equation" r:id="rId9" imgW="876300" imgH="419100" progId="Equation.3">
                  <p:embed/>
                </p:oleObj>
              </mc:Choice>
              <mc:Fallback>
                <p:oleObj name="Equation" r:id="rId9" imgW="876300" imgH="4191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2413" y="4751388"/>
                        <a:ext cx="2193925" cy="1049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B: Algebraic Simplification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you end up with       try to factor and get something to cancel so you can use direct substitution.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02742" y="1733456"/>
          <a:ext cx="220828" cy="570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Equation" r:id="rId3" imgW="152334" imgH="393529" progId="Equation.3">
                  <p:embed/>
                </p:oleObj>
              </mc:Choice>
              <mc:Fallback>
                <p:oleObj name="Equation" r:id="rId3" imgW="152334" imgH="393529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742" y="1733456"/>
                        <a:ext cx="220828" cy="5704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2"/>
          <p:cNvGraphicFramePr>
            <a:graphicFrameLocks noChangeAspect="1"/>
          </p:cNvGraphicFramePr>
          <p:nvPr/>
        </p:nvGraphicFramePr>
        <p:xfrm>
          <a:off x="6898249" y="2734983"/>
          <a:ext cx="29559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Equation" r:id="rId5" imgW="1180588" imgH="482391" progId="Equation.3">
                  <p:embed/>
                </p:oleObj>
              </mc:Choice>
              <mc:Fallback>
                <p:oleObj name="Equation" r:id="rId5" imgW="1180588" imgH="482391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8249" y="2734983"/>
                        <a:ext cx="29559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503238" y="2851150"/>
          <a:ext cx="2193925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Equation" r:id="rId7" imgW="876300" imgH="419100" progId="Equation.3">
                  <p:embed/>
                </p:oleObj>
              </mc:Choice>
              <mc:Fallback>
                <p:oleObj name="Equation" r:id="rId7" imgW="876300" imgH="4191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851150"/>
                        <a:ext cx="2193925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475508" y="4949545"/>
          <a:ext cx="311626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0" name="Equation" r:id="rId9" imgW="1244600" imgH="482600" progId="Equation.3">
                  <p:embed/>
                </p:oleObj>
              </mc:Choice>
              <mc:Fallback>
                <p:oleObj name="Equation" r:id="rId9" imgW="1244600" imgH="482600" progId="Equation.3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508" y="4949545"/>
                        <a:ext cx="3116263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2118" y="51995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596902" y="1432872"/>
            <a:ext cx="5191685" cy="5202412"/>
            <a:chOff x="5790079" y="1334260"/>
            <a:chExt cx="5191685" cy="5202412"/>
          </a:xfrm>
        </p:grpSpPr>
        <p:pic>
          <p:nvPicPr>
            <p:cNvPr id="3277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90079" y="1334260"/>
              <a:ext cx="5191685" cy="520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Oval 6"/>
            <p:cNvSpPr/>
            <p:nvPr/>
          </p:nvSpPr>
          <p:spPr>
            <a:xfrm>
              <a:off x="8412480" y="5229832"/>
              <a:ext cx="98612" cy="1075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hole or removable discontinuity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u="sng" dirty="0" smtClean="0"/>
              <a:t>Removable Discontinuity</a:t>
            </a:r>
            <a:r>
              <a:rPr lang="en-US" sz="2800" b="1" dirty="0" smtClean="0"/>
              <a:t>: </a:t>
            </a:r>
            <a:r>
              <a:rPr lang="en-US" sz="2800" dirty="0" smtClean="0"/>
              <a:t>A point at </a:t>
            </a:r>
          </a:p>
          <a:p>
            <a:r>
              <a:rPr lang="en-US" sz="2800" dirty="0" smtClean="0"/>
              <a:t>which a graph is not connected but </a:t>
            </a:r>
          </a:p>
          <a:p>
            <a:r>
              <a:rPr lang="en-US" sz="2800" dirty="0" smtClean="0"/>
              <a:t>can be made connected by filling in </a:t>
            </a:r>
          </a:p>
          <a:p>
            <a:r>
              <a:rPr lang="en-US" sz="2800" dirty="0" smtClean="0"/>
              <a:t>a single point.  </a:t>
            </a:r>
            <a:r>
              <a:rPr lang="en-US" sz="2800" i="1" dirty="0" smtClean="0"/>
              <a:t>(Same as a “hole” on</a:t>
            </a:r>
          </a:p>
          <a:p>
            <a:r>
              <a:rPr lang="en-US" sz="2800" i="1" dirty="0" smtClean="0"/>
              <a:t>a graph)</a:t>
            </a:r>
          </a:p>
          <a:p>
            <a:endParaRPr lang="en-US" sz="2800" i="1" dirty="0" smtClean="0"/>
          </a:p>
          <a:p>
            <a:r>
              <a:rPr lang="en-US" sz="2800" dirty="0" smtClean="0"/>
              <a:t>How can we rewrite f(x) as a simpler function?</a:t>
            </a:r>
          </a:p>
          <a:p>
            <a:r>
              <a:rPr lang="en-US" sz="2800" dirty="0" smtClean="0"/>
              <a:t>f(x)=___________</a:t>
            </a:r>
            <a:endParaRPr lang="en-US" sz="2800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7660810" y="2546911"/>
          <a:ext cx="2384425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3" name="Equation" r:id="rId4" imgW="952087" imgH="418918" progId="Equation.3">
                  <p:embed/>
                </p:oleObj>
              </mc:Choice>
              <mc:Fallback>
                <p:oleObj name="Equation" r:id="rId4" imgW="952087" imgH="418918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0810" y="2546911"/>
                        <a:ext cx="2384425" cy="1049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C: Multiply by Conjugate (Rationalizing the Numerator)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you end up with       and there is nothing to factor, try multiplying by the conjugate if you have square roots in the numerator.</a:t>
            </a:r>
            <a:endParaRPr lang="en-US" sz="2800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4002088" y="1733550"/>
          <a:ext cx="22225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7" name="Equation" r:id="rId3" imgW="152334" imgH="393529" progId="Equation.3">
                  <p:embed/>
                </p:oleObj>
              </mc:Choice>
              <mc:Fallback>
                <p:oleObj name="Equation" r:id="rId3" imgW="152334" imgH="393529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088" y="1733550"/>
                        <a:ext cx="222250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15201" y="2888784"/>
          <a:ext cx="2130591" cy="894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" name="Equation" r:id="rId5" imgW="1028254" imgH="431613" progId="Equation.3">
                  <p:embed/>
                </p:oleObj>
              </mc:Choice>
              <mc:Fallback>
                <p:oleObj name="Equation" r:id="rId5" imgW="1028254" imgH="431613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201" y="2888784"/>
                        <a:ext cx="2130591" cy="8943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844055" y="2861329"/>
          <a:ext cx="205263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9" name="Equation" r:id="rId7" imgW="990170" imgH="431613" progId="Equation.3">
                  <p:embed/>
                </p:oleObj>
              </mc:Choice>
              <mc:Fallback>
                <p:oleObj name="Equation" r:id="rId7" imgW="990170" imgH="431613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4055" y="2861329"/>
                        <a:ext cx="2052638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D: Piecewise Functions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365124" y="3118410"/>
          <a:ext cx="3587897" cy="1230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2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Picture 14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4" y="3118410"/>
                        <a:ext cx="3587897" cy="12305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taking limits of a piecewise function,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use direct substitution on both parts of the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graph if you want to take the limit of where the function switches over.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052862"/>
              </p:ext>
            </p:extLst>
          </p:nvPr>
        </p:nvGraphicFramePr>
        <p:xfrm>
          <a:off x="4807792" y="2750270"/>
          <a:ext cx="1999408" cy="784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3" name="Equation" r:id="rId5" imgW="710891" imgH="279279" progId="Equation.3">
                  <p:embed/>
                </p:oleObj>
              </mc:Choice>
              <mc:Fallback>
                <p:oleObj name="Equation" r:id="rId5" imgW="710891" imgH="279279" progId="Equation.3">
                  <p:embed/>
                  <p:pic>
                    <p:nvPicPr>
                      <p:cNvPr id="0" name="Picture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2" y="2750270"/>
                        <a:ext cx="1999408" cy="7842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82058"/>
              </p:ext>
            </p:extLst>
          </p:nvPr>
        </p:nvGraphicFramePr>
        <p:xfrm>
          <a:off x="4759508" y="3786344"/>
          <a:ext cx="2047691" cy="788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" name="Equation" r:id="rId7" imgW="723586" imgH="279279" progId="Equation.3">
                  <p:embed/>
                </p:oleObj>
              </mc:Choice>
              <mc:Fallback>
                <p:oleObj name="Equation" r:id="rId7" imgW="723586" imgH="279279" progId="Equation.3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508" y="3786344"/>
                        <a:ext cx="2047691" cy="7887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423094"/>
              </p:ext>
            </p:extLst>
          </p:nvPr>
        </p:nvGraphicFramePr>
        <p:xfrm>
          <a:off x="4786684" y="4731604"/>
          <a:ext cx="2020515" cy="821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5" name="Equation" r:id="rId9" imgW="685800" imgH="279400" progId="Equation.3">
                  <p:embed/>
                </p:oleObj>
              </mc:Choice>
              <mc:Fallback>
                <p:oleObj name="Equation" r:id="rId9" imgW="685800" imgH="279400" progId="Equation.3">
                  <p:embed/>
                  <p:pic>
                    <p:nvPicPr>
                      <p:cNvPr id="0" name="Picture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684" y="4731604"/>
                        <a:ext cx="2020515" cy="821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925731"/>
              </p:ext>
            </p:extLst>
          </p:nvPr>
        </p:nvGraphicFramePr>
        <p:xfrm>
          <a:off x="8758053" y="2740133"/>
          <a:ext cx="1891474" cy="769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6" name="Equation" r:id="rId11" imgW="685800" imgH="279400" progId="Equation.3">
                  <p:embed/>
                </p:oleObj>
              </mc:Choice>
              <mc:Fallback>
                <p:oleObj name="Equation" r:id="rId11" imgW="685800" imgH="279400" progId="Equation.3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8053" y="2740133"/>
                        <a:ext cx="1891474" cy="7692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Practice:</a:t>
            </a:r>
            <a:br>
              <a:rPr lang="en-US" dirty="0" smtClean="0"/>
            </a:br>
            <a:r>
              <a:rPr lang="en-US" dirty="0" smtClean="0"/>
              <a:t>Evaluate Each Limit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072049"/>
              </p:ext>
            </p:extLst>
          </p:nvPr>
        </p:nvGraphicFramePr>
        <p:xfrm>
          <a:off x="1097280" y="2205327"/>
          <a:ext cx="3146425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3" name="Equation" r:id="rId3" imgW="977476" imgH="304668" progId="">
                  <p:embed/>
                </p:oleObj>
              </mc:Choice>
              <mc:Fallback>
                <p:oleObj name="Equation" r:id="rId3" imgW="977476" imgH="304668" progId="">
                  <p:embed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7280" y="2205327"/>
                        <a:ext cx="3146425" cy="98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464463"/>
              </p:ext>
            </p:extLst>
          </p:nvPr>
        </p:nvGraphicFramePr>
        <p:xfrm>
          <a:off x="1097280" y="4174876"/>
          <a:ext cx="3595832" cy="1595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4" name="Equation" r:id="rId5" imgW="1117115" imgH="495085" progId="">
                  <p:embed/>
                </p:oleObj>
              </mc:Choice>
              <mc:Fallback>
                <p:oleObj name="Equation" r:id="rId5" imgW="1117115" imgH="495085" progId="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7280" y="4174876"/>
                        <a:ext cx="3595832" cy="15956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522371"/>
              </p:ext>
            </p:extLst>
          </p:nvPr>
        </p:nvGraphicFramePr>
        <p:xfrm>
          <a:off x="6334442" y="979406"/>
          <a:ext cx="4821238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5" name="Equation" r:id="rId7" imgW="1497950" imgH="482391" progId="">
                  <p:embed/>
                </p:oleObj>
              </mc:Choice>
              <mc:Fallback>
                <p:oleObj name="Equation" r:id="rId7" imgW="1497950" imgH="482391" progId="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442" y="979406"/>
                        <a:ext cx="4821238" cy="155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2000" y="2432763"/>
            <a:ext cx="453970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1)</a:t>
            </a:r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2)</a:t>
            </a:r>
            <a:endParaRPr lang="en-US"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5947202" y="2771477"/>
            <a:ext cx="55816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3)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4) </a:t>
            </a:r>
            <a:endParaRPr lang="en-US" sz="2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342862"/>
              </p:ext>
            </p:extLst>
          </p:nvPr>
        </p:nvGraphicFramePr>
        <p:xfrm>
          <a:off x="6468919" y="2665453"/>
          <a:ext cx="22463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6" name="Equation" r:id="rId9" imgW="698500" imgH="279400" progId="">
                  <p:embed/>
                </p:oleObj>
              </mc:Choice>
              <mc:Fallback>
                <p:oleObj name="Equation" r:id="rId9" imgW="698500" imgH="279400" progId="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8919" y="2665453"/>
                        <a:ext cx="2246313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637341"/>
              </p:ext>
            </p:extLst>
          </p:nvPr>
        </p:nvGraphicFramePr>
        <p:xfrm>
          <a:off x="6496627" y="4137859"/>
          <a:ext cx="2573337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7" name="Equation" r:id="rId11" imgW="799753" imgH="431613" progId="">
                  <p:embed/>
                </p:oleObj>
              </mc:Choice>
              <mc:Fallback>
                <p:oleObj name="Equation" r:id="rId11" imgW="799753" imgH="431613" progId="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627" y="4137859"/>
                        <a:ext cx="2573337" cy="1393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74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410" y="1836769"/>
            <a:ext cx="10058400" cy="402336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Plan A</a:t>
            </a:r>
            <a:r>
              <a:rPr lang="en-US" sz="2800" dirty="0" smtClean="0"/>
              <a:t>: </a:t>
            </a:r>
            <a:r>
              <a:rPr lang="en-US" sz="2800" u="sng" dirty="0" smtClean="0"/>
              <a:t>Direct Substitution</a:t>
            </a:r>
            <a:r>
              <a:rPr lang="en-US" sz="2800" dirty="0" smtClean="0"/>
              <a:t>: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Plug in the x value </a:t>
            </a:r>
            <a:r>
              <a:rPr lang="en-US" sz="2800" dirty="0" smtClean="0"/>
              <a:t>(may not work)</a:t>
            </a:r>
          </a:p>
          <a:p>
            <a:r>
              <a:rPr lang="en-US" sz="2800" b="1" dirty="0" smtClean="0"/>
              <a:t>Plan B</a:t>
            </a:r>
            <a:r>
              <a:rPr lang="en-US" sz="2800" dirty="0" smtClean="0"/>
              <a:t>: </a:t>
            </a:r>
            <a:r>
              <a:rPr lang="en-US" sz="2800" u="sng" dirty="0" smtClean="0"/>
              <a:t>Algebraic Simplification</a:t>
            </a:r>
            <a:r>
              <a:rPr lang="en-US" sz="2800" dirty="0" smtClean="0"/>
              <a:t>: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Factor and Simplify etc. so that x-values can be plugged in</a:t>
            </a:r>
          </a:p>
          <a:p>
            <a:r>
              <a:rPr lang="en-US" sz="2800" b="1" dirty="0" smtClean="0"/>
              <a:t>Plan C</a:t>
            </a:r>
            <a:r>
              <a:rPr lang="en-US" sz="2800" dirty="0" smtClean="0"/>
              <a:t>: </a:t>
            </a:r>
            <a:r>
              <a:rPr lang="en-US" sz="2800" u="sng" dirty="0" smtClean="0"/>
              <a:t>Multiply by Conjugate </a:t>
            </a:r>
            <a:r>
              <a:rPr lang="en-US" sz="2800" dirty="0" smtClean="0"/>
              <a:t>(Rationalizing the Numerator):</a:t>
            </a:r>
          </a:p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Multiply by conjugate of numerator and cancel so that x-values can be plugged in. </a:t>
            </a:r>
            <a:r>
              <a:rPr lang="en-US" sz="2800" dirty="0" smtClean="0">
                <a:solidFill>
                  <a:schemeClr val="tx1"/>
                </a:solidFill>
              </a:rPr>
              <a:t>(Use if you see square roots)</a:t>
            </a:r>
          </a:p>
          <a:p>
            <a:r>
              <a:rPr lang="en-US" sz="2800" b="1" dirty="0" smtClean="0"/>
              <a:t>Plan D</a:t>
            </a:r>
            <a:r>
              <a:rPr lang="en-US" sz="2800" dirty="0" smtClean="0"/>
              <a:t>: </a:t>
            </a:r>
            <a:r>
              <a:rPr lang="en-US" sz="2800" u="sng" dirty="0" smtClean="0"/>
              <a:t>Piecewise Functions:</a:t>
            </a:r>
          </a:p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Make sure to use direct substitution from left AND right hand sides if taking the limit of a place where the function switches over.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1.3A:</a:t>
            </a:r>
            <a:r>
              <a:rPr lang="en-US" sz="4000" dirty="0" smtClean="0"/>
              <a:t> pg 67-68	#1, 4, 9, 13, 15, 17, 23, 41-43, 49, 50, 51, 52, 55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1.3B Properties of Limits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are some properties of limits?</a:t>
            </a:r>
          </a:p>
          <a:p>
            <a:r>
              <a:rPr lang="en-US" dirty="0" smtClean="0"/>
              <a:t>How do we work with ∆x Limits Approaching 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Limits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1) Sum Rule</a:t>
            </a:r>
            <a:r>
              <a:rPr lang="en-US" sz="2400" dirty="0" smtClean="0"/>
              <a:t>: The limit of a sum of two functions equals the sum of their limits</a:t>
            </a:r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r>
              <a:rPr lang="en-US" sz="2400" b="1" u="sng" dirty="0" smtClean="0"/>
              <a:t>2) Difference Rule</a:t>
            </a:r>
            <a:r>
              <a:rPr lang="en-US" sz="2400" dirty="0" smtClean="0"/>
              <a:t>: The limit of a Difference of two functions equals the difference of their limits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6915243" y="1054569"/>
          <a:ext cx="1728787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3" name="Equation" r:id="rId3" imgW="812447" imgH="279279" progId="Equation.3">
                  <p:embed/>
                </p:oleObj>
              </mc:Choice>
              <mc:Fallback>
                <p:oleObj name="Equation" r:id="rId3" imgW="812447" imgH="279279" progId="Equation.3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243" y="1054569"/>
                        <a:ext cx="1728787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2"/>
          <p:cNvGraphicFramePr>
            <a:graphicFrameLocks noChangeAspect="1"/>
          </p:cNvGraphicFramePr>
          <p:nvPr/>
        </p:nvGraphicFramePr>
        <p:xfrm>
          <a:off x="9457485" y="1062973"/>
          <a:ext cx="18097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4" name="Equation" r:id="rId5" imgW="850531" imgH="279279" progId="Equation.3">
                  <p:embed/>
                </p:oleObj>
              </mc:Choice>
              <mc:Fallback>
                <p:oleObj name="Equation" r:id="rId5" imgW="850531" imgH="279279" progId="Equation.3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485" y="1062973"/>
                        <a:ext cx="1809750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613336" y="2452968"/>
          <a:ext cx="33496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5" name="Equation" r:id="rId7" imgW="1574800" imgH="279400" progId="Equation.3">
                  <p:embed/>
                </p:oleObj>
              </mc:Choice>
              <mc:Fallback>
                <p:oleObj name="Equation" r:id="rId7" imgW="1574800" imgH="279400" progId="Equation.3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336" y="2452968"/>
                        <a:ext cx="3349625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581400" y="4084638"/>
          <a:ext cx="332263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6" name="Equation" r:id="rId9" imgW="1562100" imgH="279400" progId="Equation.3">
                  <p:embed/>
                </p:oleObj>
              </mc:Choice>
              <mc:Fallback>
                <p:oleObj name="Equation" r:id="rId9" imgW="1562100" imgH="279400" progId="Equation.3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084638"/>
                        <a:ext cx="3322638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938180" y="4868114"/>
          <a:ext cx="1337983" cy="569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7" name="Equation" r:id="rId11" imgW="685800" imgH="292100" progId="Equation.3">
                  <p:embed/>
                </p:oleObj>
              </mc:Choice>
              <mc:Fallback>
                <p:oleObj name="Equation" r:id="rId11" imgW="685800" imgH="292100" progId="Equation.3">
                  <p:embed/>
                  <p:pic>
                    <p:nvPicPr>
                      <p:cNvPr id="0" name="Picture 1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180" y="4868114"/>
                        <a:ext cx="1337983" cy="5698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948862" y="4850931"/>
          <a:ext cx="1906587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8" name="Equation" r:id="rId13" imgW="977476" imgH="291973" progId="Equation.3">
                  <p:embed/>
                </p:oleObj>
              </mc:Choice>
              <mc:Fallback>
                <p:oleObj name="Equation" r:id="rId13" imgW="977476" imgH="291973" progId="Equation.3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862" y="4850931"/>
                        <a:ext cx="1906587" cy="5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0" y="4733361"/>
            <a:ext cx="12192000" cy="8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69859" y="4903694"/>
            <a:ext cx="543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Limits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3) Product</a:t>
            </a:r>
            <a:r>
              <a:rPr lang="en-US" sz="2400" dirty="0" smtClean="0"/>
              <a:t>: The limit of a product of two functions equals the product of their limits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4) Quotient</a:t>
            </a:r>
            <a:r>
              <a:rPr lang="en-US" sz="2400" dirty="0" smtClean="0"/>
              <a:t>: The limit of a quotient of two functions equals the quotient of their limits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5) Constant Rule</a:t>
            </a:r>
            <a:r>
              <a:rPr lang="en-US" sz="2400" dirty="0" smtClean="0"/>
              <a:t>: The limit of a constant times a function is the constant times the limit of the function.</a:t>
            </a:r>
            <a:endParaRPr lang="en-US" sz="2400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9456738" y="1063625"/>
          <a:ext cx="18097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3" name="Equation" r:id="rId3" imgW="850531" imgH="279279" progId="Equation.3">
                  <p:embed/>
                </p:oleObj>
              </mc:Choice>
              <mc:Fallback>
                <p:oleObj name="Equation" r:id="rId3" imgW="850531" imgH="279279" progId="Equation.3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6738" y="1063625"/>
                        <a:ext cx="1809750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2"/>
          <p:cNvGraphicFramePr>
            <a:graphicFrameLocks noChangeAspect="1"/>
          </p:cNvGraphicFramePr>
          <p:nvPr/>
        </p:nvGraphicFramePr>
        <p:xfrm>
          <a:off x="6915150" y="1054100"/>
          <a:ext cx="1728788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4" name="Equation" r:id="rId5" imgW="812447" imgH="279279" progId="Equation.3">
                  <p:embed/>
                </p:oleObj>
              </mc:Choice>
              <mc:Fallback>
                <p:oleObj name="Equation" r:id="rId5" imgW="812447" imgH="279279" progId="Equation.3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5150" y="1054100"/>
                        <a:ext cx="1728788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2"/>
          <p:cNvGraphicFramePr>
            <a:graphicFrameLocks noChangeAspect="1"/>
          </p:cNvGraphicFramePr>
          <p:nvPr/>
        </p:nvGraphicFramePr>
        <p:xfrm>
          <a:off x="3667125" y="2452688"/>
          <a:ext cx="324167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5" name="Equation" r:id="rId7" imgW="1524000" imgH="279400" progId="Equation.3">
                  <p:embed/>
                </p:oleObj>
              </mc:Choice>
              <mc:Fallback>
                <p:oleObj name="Equation" r:id="rId7" imgW="1524000" imgH="279400" progId="Equation.3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5" y="2452688"/>
                        <a:ext cx="3241675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2"/>
          <p:cNvGraphicFramePr>
            <a:graphicFrameLocks noChangeAspect="1"/>
          </p:cNvGraphicFramePr>
          <p:nvPr/>
        </p:nvGraphicFramePr>
        <p:xfrm>
          <a:off x="4148883" y="3555343"/>
          <a:ext cx="2189162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6" name="Equation" r:id="rId9" imgW="1028700" imgH="457200" progId="Equation.3">
                  <p:embed/>
                </p:oleObj>
              </mc:Choice>
              <mc:Fallback>
                <p:oleObj name="Equation" r:id="rId9" imgW="1028700" imgH="457200" progId="Equation.3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883" y="3555343"/>
                        <a:ext cx="2189162" cy="973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964178" y="5223805"/>
          <a:ext cx="2649537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7" name="Equation" r:id="rId11" imgW="1244600" imgH="279400" progId="Equation.3">
                  <p:embed/>
                </p:oleObj>
              </mc:Choice>
              <mc:Fallback>
                <p:oleObj name="Equation" r:id="rId11" imgW="1244600" imgH="279400" progId="Equation.3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4178" y="5223805"/>
                        <a:ext cx="2649537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Lets say that                             and</a:t>
            </a:r>
          </a:p>
          <a:p>
            <a:endParaRPr lang="en-US" sz="2800" dirty="0" smtClean="0"/>
          </a:p>
          <a:p>
            <a:r>
              <a:rPr lang="en-US" sz="2800" dirty="0" smtClean="0"/>
              <a:t>Find… </a:t>
            </a:r>
            <a:endParaRPr lang="en-US" sz="2800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244945" y="1824504"/>
          <a:ext cx="18637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4" name="Equation" r:id="rId3" imgW="876300" imgH="279400" progId="Equation.3">
                  <p:embed/>
                </p:oleObj>
              </mc:Choice>
              <mc:Fallback>
                <p:oleObj name="Equation" r:id="rId3" imgW="876300" imgH="279400" progId="Equation.3">
                  <p:embed/>
                  <p:pic>
                    <p:nvPicPr>
                      <p:cNvPr id="0" name="Picture 1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945" y="1824504"/>
                        <a:ext cx="1863725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2"/>
          <p:cNvGraphicFramePr>
            <a:graphicFrameLocks noChangeAspect="1"/>
          </p:cNvGraphicFramePr>
          <p:nvPr/>
        </p:nvGraphicFramePr>
        <p:xfrm>
          <a:off x="6139517" y="1780614"/>
          <a:ext cx="16478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5" name="Equation" r:id="rId5" imgW="774364" imgH="279279" progId="Equation.3">
                  <p:embed/>
                </p:oleObj>
              </mc:Choice>
              <mc:Fallback>
                <p:oleObj name="Equation" r:id="rId5" imgW="774364" imgH="279279" progId="Equation.3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517" y="1780614"/>
                        <a:ext cx="1647825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073150" y="3851275"/>
          <a:ext cx="24574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6" name="Equation" r:id="rId7" imgW="1155700" imgH="279400" progId="Equation.3">
                  <p:embed/>
                </p:oleObj>
              </mc:Choice>
              <mc:Fallback>
                <p:oleObj name="Equation" r:id="rId7" imgW="1155700" imgH="279400" progId="Equation.3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3851275"/>
                        <a:ext cx="2457450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064185" y="4953934"/>
          <a:ext cx="24574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7" name="Equation" r:id="rId9" imgW="1155700" imgH="279400" progId="Equation.3">
                  <p:embed/>
                </p:oleObj>
              </mc:Choice>
              <mc:Fallback>
                <p:oleObj name="Equation" r:id="rId9" imgW="1155700" imgH="279400" progId="Equation.3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4185" y="4953934"/>
                        <a:ext cx="2457450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6030259" y="2694548"/>
          <a:ext cx="2405063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8" name="Equation" r:id="rId11" imgW="1130300" imgH="279400" progId="Equation.3">
                  <p:embed/>
                </p:oleObj>
              </mc:Choice>
              <mc:Fallback>
                <p:oleObj name="Equation" r:id="rId11" imgW="1130300" imgH="279400" progId="Equation.3">
                  <p:embed/>
                  <p:pic>
                    <p:nvPicPr>
                      <p:cNvPr id="0" name="Picture 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259" y="2694548"/>
                        <a:ext cx="2405063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>
          <a:off x="6066772" y="3645552"/>
          <a:ext cx="1757362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9" name="Equation" r:id="rId13" imgW="825500" imgH="457200" progId="Equation.3">
                  <p:embed/>
                </p:oleObj>
              </mc:Choice>
              <mc:Fallback>
                <p:oleObj name="Equation" r:id="rId13" imgW="825500" imgH="457200" progId="Equation.3">
                  <p:embed/>
                  <p:pic>
                    <p:nvPicPr>
                      <p:cNvPr id="0" name="Picture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772" y="3645552"/>
                        <a:ext cx="1757362" cy="973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9" name="Object 5"/>
          <p:cNvGraphicFramePr>
            <a:graphicFrameLocks noChangeAspect="1"/>
          </p:cNvGraphicFramePr>
          <p:nvPr/>
        </p:nvGraphicFramePr>
        <p:xfrm>
          <a:off x="6078256" y="5000342"/>
          <a:ext cx="170338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80" name="Equation" r:id="rId15" imgW="800100" imgH="279400" progId="Equation.3">
                  <p:embed/>
                </p:oleObj>
              </mc:Choice>
              <mc:Fallback>
                <p:oleObj name="Equation" r:id="rId15" imgW="800100" imgH="279400" progId="Equation.3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8256" y="5000342"/>
                        <a:ext cx="1703388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0635" y="3872754"/>
            <a:ext cx="4331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11906" y="2805954"/>
            <a:ext cx="43313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4)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5)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Delta X Notation For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If f(x) = 4x-1 find: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094307"/>
              </p:ext>
            </p:extLst>
          </p:nvPr>
        </p:nvGraphicFramePr>
        <p:xfrm>
          <a:off x="8229771" y="416209"/>
          <a:ext cx="3241220" cy="947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2" name="Equation" r:id="rId3" imgW="1345616" imgH="393529" progId="Equation.3">
                  <p:embed/>
                </p:oleObj>
              </mc:Choice>
              <mc:Fallback>
                <p:oleObj name="Equation" r:id="rId3" imgW="1345616" imgH="393529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771" y="416209"/>
                        <a:ext cx="3241220" cy="9479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81078" y="1861073"/>
            <a:ext cx="581092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Idea</a:t>
            </a:r>
            <a:r>
              <a:rPr lang="en-US" sz="2400" dirty="0" smtClean="0"/>
              <a:t>: First </a:t>
            </a:r>
            <a:r>
              <a:rPr lang="en-US" sz="2400" dirty="0"/>
              <a:t>find </a:t>
            </a:r>
            <a:r>
              <a:rPr lang="en-US" sz="2400" dirty="0" smtClean="0"/>
              <a:t>f(x</a:t>
            </a:r>
            <a:r>
              <a:rPr lang="en-US" sz="2400" dirty="0"/>
              <a:t>+∆x</a:t>
            </a:r>
            <a:r>
              <a:rPr lang="en-US" sz="2400" dirty="0" smtClean="0"/>
              <a:t>).  Write it down.</a:t>
            </a:r>
          </a:p>
          <a:p>
            <a:endParaRPr lang="en-US" sz="2400" dirty="0"/>
          </a:p>
          <a:p>
            <a:r>
              <a:rPr lang="en-US" sz="2400" dirty="0" smtClean="0"/>
              <a:t>Plug </a:t>
            </a:r>
            <a:r>
              <a:rPr lang="en-US" sz="2400" dirty="0"/>
              <a:t>in f(x+∆x</a:t>
            </a:r>
            <a:r>
              <a:rPr lang="en-US" sz="2400" dirty="0" smtClean="0"/>
              <a:t>) and f(x) into the formula.  Be careful with parenthesis.</a:t>
            </a:r>
          </a:p>
          <a:p>
            <a:endParaRPr lang="en-US" sz="2400" dirty="0" smtClean="0"/>
          </a:p>
          <a:p>
            <a:r>
              <a:rPr lang="en-US" sz="2400" dirty="0" smtClean="0"/>
              <a:t>Since plugging in 0 for ∆x gives us a 0 in the </a:t>
            </a:r>
          </a:p>
          <a:p>
            <a:r>
              <a:rPr lang="en-US" sz="2400" dirty="0" smtClean="0"/>
              <a:t>denominator we need to do some algebra.  </a:t>
            </a:r>
            <a:r>
              <a:rPr lang="en-US" sz="2400" dirty="0"/>
              <a:t>The ∆x </a:t>
            </a:r>
            <a:r>
              <a:rPr lang="en-US" sz="2400" dirty="0" smtClean="0"/>
              <a:t>should cancel.</a:t>
            </a:r>
          </a:p>
          <a:p>
            <a:endParaRPr lang="en-US" sz="2400" dirty="0" smtClean="0"/>
          </a:p>
          <a:p>
            <a:r>
              <a:rPr lang="en-US" sz="2400" i="1" u="sng" dirty="0" smtClean="0"/>
              <a:t>Note</a:t>
            </a:r>
            <a:r>
              <a:rPr lang="en-US" sz="2400" i="1" dirty="0" smtClean="0"/>
              <a:t>: ∆x is a different variable than x.</a:t>
            </a:r>
          </a:p>
          <a:p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3819870" y="4205340"/>
            <a:ext cx="5057880" cy="121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4462"/>
              </p:ext>
            </p:extLst>
          </p:nvPr>
        </p:nvGraphicFramePr>
        <p:xfrm>
          <a:off x="3536679" y="1791104"/>
          <a:ext cx="2350929" cy="687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3" name="Equation" r:id="rId5" imgW="1345616" imgH="393529" progId="Equation.3">
                  <p:embed/>
                </p:oleObj>
              </mc:Choice>
              <mc:Fallback>
                <p:oleObj name="Equation" r:id="rId5" imgW="1345616" imgH="393529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679" y="1791104"/>
                        <a:ext cx="2350929" cy="687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Find			                for each function.</a:t>
            </a:r>
          </a:p>
          <a:p>
            <a:endParaRPr lang="en-US" sz="2800" dirty="0" smtClean="0"/>
          </a:p>
          <a:p>
            <a:r>
              <a:rPr lang="en-US" sz="2800" dirty="0" smtClean="0"/>
              <a:t>1) f(x)= -2x+6			2) f(x) = x</a:t>
            </a:r>
            <a:r>
              <a:rPr lang="en-US" sz="2800" baseline="30000" dirty="0" smtClean="0"/>
              <a:t>2			</a:t>
            </a:r>
            <a:r>
              <a:rPr lang="en-US" sz="2800" dirty="0" smtClean="0"/>
              <a:t> 3) f(x) = x</a:t>
            </a:r>
            <a:r>
              <a:rPr lang="en-US" sz="2800" baseline="30000" dirty="0" smtClean="0"/>
              <a:t>3</a:t>
            </a:r>
          </a:p>
          <a:p>
            <a:endParaRPr lang="en-US" baseline="30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957794"/>
              </p:ext>
            </p:extLst>
          </p:nvPr>
        </p:nvGraphicFramePr>
        <p:xfrm>
          <a:off x="1844078" y="2139233"/>
          <a:ext cx="3189740" cy="932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4" name="Equation" r:id="rId3" imgW="1345616" imgH="393529" progId="Equation.3">
                  <p:embed/>
                </p:oleObj>
              </mc:Choice>
              <mc:Fallback>
                <p:oleObj name="Equation" r:id="rId3" imgW="1345616" imgH="393529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078" y="2139233"/>
                        <a:ext cx="3189740" cy="9328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6200" y="260873"/>
            <a:ext cx="7883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 that ∆x and x are different variables.  You may end</a:t>
            </a:r>
          </a:p>
          <a:p>
            <a:r>
              <a:rPr lang="en-US" sz="2400" dirty="0" smtClean="0"/>
              <a:t>up with </a:t>
            </a:r>
            <a:r>
              <a:rPr lang="en-US" sz="2400" dirty="0" err="1" smtClean="0"/>
              <a:t>x’s</a:t>
            </a:r>
            <a:r>
              <a:rPr lang="en-US" sz="2400" dirty="0" smtClean="0"/>
              <a:t> in your answer but not ∆x ‘s since you should be </a:t>
            </a:r>
          </a:p>
          <a:p>
            <a:r>
              <a:rPr lang="en-US" sz="2400" dirty="0" smtClean="0"/>
              <a:t>Substituting 0 in for ∆x.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1) </a:t>
            </a:r>
            <a:r>
              <a:rPr lang="en-US" sz="2600" b="1" u="sng" dirty="0" smtClean="0"/>
              <a:t>Sum</a:t>
            </a:r>
            <a:r>
              <a:rPr lang="en-US" sz="2600" dirty="0" smtClean="0"/>
              <a:t>:</a:t>
            </a:r>
          </a:p>
          <a:p>
            <a:endParaRPr lang="en-US" sz="2600" dirty="0" smtClean="0"/>
          </a:p>
          <a:p>
            <a:r>
              <a:rPr lang="en-US" sz="2600" dirty="0" smtClean="0"/>
              <a:t>2) </a:t>
            </a:r>
            <a:r>
              <a:rPr lang="en-US" sz="2600" b="1" u="sng" dirty="0" smtClean="0"/>
              <a:t>Difference</a:t>
            </a:r>
            <a:r>
              <a:rPr lang="en-US" sz="2600" dirty="0" smtClean="0"/>
              <a:t>:</a:t>
            </a:r>
          </a:p>
          <a:p>
            <a:endParaRPr lang="en-US" sz="2600" dirty="0" smtClean="0"/>
          </a:p>
          <a:p>
            <a:r>
              <a:rPr lang="en-US" sz="2600" dirty="0" smtClean="0"/>
              <a:t>3) </a:t>
            </a:r>
            <a:r>
              <a:rPr lang="en-US" sz="2600" b="1" u="sng" dirty="0" smtClean="0"/>
              <a:t>Product</a:t>
            </a:r>
            <a:r>
              <a:rPr lang="en-US" sz="2600" dirty="0" smtClean="0"/>
              <a:t>:</a:t>
            </a:r>
          </a:p>
          <a:p>
            <a:endParaRPr lang="en-US" sz="2600" dirty="0" smtClean="0"/>
          </a:p>
          <a:p>
            <a:r>
              <a:rPr lang="en-US" sz="2600" dirty="0" smtClean="0"/>
              <a:t>4) </a:t>
            </a:r>
            <a:r>
              <a:rPr lang="en-US" sz="2600" b="1" u="sng" dirty="0" smtClean="0"/>
              <a:t>Quotient</a:t>
            </a:r>
            <a:r>
              <a:rPr lang="en-US" sz="2600" dirty="0" smtClean="0"/>
              <a:t>:</a:t>
            </a:r>
          </a:p>
          <a:p>
            <a:endParaRPr lang="en-US" sz="2600" dirty="0" smtClean="0"/>
          </a:p>
          <a:p>
            <a:r>
              <a:rPr lang="en-US" sz="2600" dirty="0" smtClean="0"/>
              <a:t>5) </a:t>
            </a:r>
            <a:r>
              <a:rPr lang="en-US" sz="2600" b="1" u="sng" dirty="0" smtClean="0"/>
              <a:t>Constant</a:t>
            </a:r>
            <a:r>
              <a:rPr lang="en-US" sz="2600" dirty="0" smtClean="0"/>
              <a:t>: </a:t>
            </a:r>
            <a:endParaRPr lang="en-US" sz="2600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294279" y="390713"/>
          <a:ext cx="1728788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78" name="Equation" r:id="rId3" imgW="812447" imgH="279279" progId="Equation.3">
                  <p:embed/>
                </p:oleObj>
              </mc:Choice>
              <mc:Fallback>
                <p:oleObj name="Equation" r:id="rId3" imgW="812447" imgH="279279" progId="Equation.3">
                  <p:embed/>
                  <p:pic>
                    <p:nvPicPr>
                      <p:cNvPr id="0" name="Picture 2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4279" y="390713"/>
                        <a:ext cx="1728788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4042057" y="364378"/>
          <a:ext cx="18097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79" name="Equation" r:id="rId5" imgW="850531" imgH="279279" progId="Equation.3">
                  <p:embed/>
                </p:oleObj>
              </mc:Choice>
              <mc:Fallback>
                <p:oleObj name="Equation" r:id="rId5" imgW="850531" imgH="279279" progId="Equation.3">
                  <p:embed/>
                  <p:pic>
                    <p:nvPicPr>
                      <p:cNvPr id="0" name="Picture 2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2057" y="364378"/>
                        <a:ext cx="1809750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3138022" y="1780334"/>
          <a:ext cx="334962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0" name="Equation" r:id="rId7" imgW="1574800" imgH="279400" progId="Equation.3">
                  <p:embed/>
                </p:oleObj>
              </mc:Choice>
              <mc:Fallback>
                <p:oleObj name="Equation" r:id="rId7" imgW="1574800" imgH="279400" progId="Equation.3">
                  <p:embed/>
                  <p:pic>
                    <p:nvPicPr>
                      <p:cNvPr id="0" name="Picture 2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8022" y="1780334"/>
                        <a:ext cx="3349625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151094" y="2587532"/>
          <a:ext cx="332263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1" name="Equation" r:id="rId9" imgW="1562100" imgH="279400" progId="Equation.3">
                  <p:embed/>
                </p:oleObj>
              </mc:Choice>
              <mc:Fallback>
                <p:oleObj name="Equation" r:id="rId9" imgW="1562100" imgH="279400" progId="Equation.3">
                  <p:embed/>
                  <p:pic>
                    <p:nvPicPr>
                      <p:cNvPr id="0" name="Picture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094" y="2587532"/>
                        <a:ext cx="3322638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129243" y="3438805"/>
          <a:ext cx="324167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2" name="Equation" r:id="rId11" imgW="1524000" imgH="279400" progId="Equation.3">
                  <p:embed/>
                </p:oleObj>
              </mc:Choice>
              <mc:Fallback>
                <p:oleObj name="Equation" r:id="rId11" imgW="1524000" imgH="279400" progId="Equation.3">
                  <p:embed/>
                  <p:pic>
                    <p:nvPicPr>
                      <p:cNvPr id="0" name="Picture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9243" y="3438805"/>
                        <a:ext cx="3241675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3179950" y="4013200"/>
          <a:ext cx="2189162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3" name="Equation" r:id="rId13" imgW="1028700" imgH="457200" progId="Equation.3">
                  <p:embed/>
                </p:oleObj>
              </mc:Choice>
              <mc:Fallback>
                <p:oleObj name="Equation" r:id="rId13" imgW="1028700" imgH="457200" progId="Equation.3">
                  <p:embed/>
                  <p:pic>
                    <p:nvPicPr>
                      <p:cNvPr id="0" name="Picture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950" y="4013200"/>
                        <a:ext cx="2189162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5"/>
          <p:cNvGraphicFramePr>
            <a:graphicFrameLocks noChangeAspect="1"/>
          </p:cNvGraphicFramePr>
          <p:nvPr/>
        </p:nvGraphicFramePr>
        <p:xfrm>
          <a:off x="3166127" y="5161714"/>
          <a:ext cx="2649537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4" name="Equation" r:id="rId15" imgW="1244600" imgH="279400" progId="Equation.3">
                  <p:embed/>
                </p:oleObj>
              </mc:Choice>
              <mc:Fallback>
                <p:oleObj name="Equation" r:id="rId15" imgW="1244600" imgH="279400" progId="Equation.3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6127" y="5161714"/>
                        <a:ext cx="2649537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 rot="16200000" flipH="1">
            <a:off x="4325469" y="3975846"/>
            <a:ext cx="4473390" cy="89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0" y="1783976"/>
            <a:ext cx="512781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 smtClean="0"/>
              <a:t>Simplifying Limits in the Delta X Formula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457200" indent="-457200">
              <a:buAutoNum type="arabicParenR"/>
            </a:pPr>
            <a:r>
              <a:rPr lang="en-US" sz="2400" dirty="0" smtClean="0"/>
              <a:t>To get the numerator, plug in </a:t>
            </a:r>
          </a:p>
          <a:p>
            <a:pPr marL="457200" indent="-457200"/>
            <a:r>
              <a:rPr lang="en-US" sz="2400" dirty="0" smtClean="0"/>
              <a:t>       ∆x-x into the function to find f(∆x-x) Then subtract the original function.  </a:t>
            </a:r>
          </a:p>
          <a:p>
            <a:endParaRPr lang="en-US" sz="2400" dirty="0" smtClean="0"/>
          </a:p>
          <a:p>
            <a:r>
              <a:rPr lang="en-US" sz="2400" dirty="0" smtClean="0"/>
              <a:t>2)  Since plugging in 0 for ∆x gives us a 0     	in the denominator we need to do 	some algebra to find the limit.</a:t>
            </a:r>
            <a:endParaRPr lang="en-US" dirty="0"/>
          </a:p>
        </p:txBody>
      </p:sp>
      <p:graphicFrame>
        <p:nvGraphicFramePr>
          <p:cNvPr id="389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370750"/>
              </p:ext>
            </p:extLst>
          </p:nvPr>
        </p:nvGraphicFramePr>
        <p:xfrm>
          <a:off x="7755216" y="2238471"/>
          <a:ext cx="3228482" cy="944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5" name="Equation" r:id="rId17" imgW="1345616" imgH="393529" progId="Equation.3">
                  <p:embed/>
                </p:oleObj>
              </mc:Choice>
              <mc:Fallback>
                <p:oleObj name="Equation" r:id="rId17" imgW="1345616" imgH="393529" progId="Equation.3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5216" y="2238471"/>
                        <a:ext cx="3228482" cy="9443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1.3B:</a:t>
            </a:r>
            <a:r>
              <a:rPr lang="en-US" sz="4000" dirty="0" smtClean="0"/>
              <a:t>  pg 67-69	#18,25,37,45-48, 56, 59, 83, 85, 113, 114, 116, 117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1.3C Special Trig Limits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are Some special Trig Limits we need to Know?</a:t>
            </a:r>
          </a:p>
          <a:p>
            <a:r>
              <a:rPr lang="en-US" dirty="0" smtClean="0"/>
              <a:t>What trig is most important to remember for the AP Test?</a:t>
            </a:r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Unit Circle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386" y="1845734"/>
            <a:ext cx="10058400" cy="4023360"/>
          </a:xfrm>
        </p:spPr>
        <p:txBody>
          <a:bodyPr/>
          <a:lstStyle/>
          <a:p>
            <a:r>
              <a:rPr lang="en-US" sz="2800" dirty="0" smtClean="0"/>
              <a:t>There will be questions that will require unit circle knowledge throughout calculus. If you don’t know them you will need to study!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91622" y="3263247"/>
          <a:ext cx="150336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2" name="Equation" r:id="rId3" imgW="672808" imgH="380835" progId="Equation.3">
                  <p:embed/>
                </p:oleObj>
              </mc:Choice>
              <mc:Fallback>
                <p:oleObj name="Equation" r:id="rId3" imgW="672808" imgH="380835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22" y="3263247"/>
                        <a:ext cx="1503362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97025" y="4831790"/>
          <a:ext cx="16748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3" name="Equation" r:id="rId5" imgW="748975" imgH="380835" progId="Equation.3">
                  <p:embed/>
                </p:oleObj>
              </mc:Choice>
              <mc:Fallback>
                <p:oleObj name="Equation" r:id="rId5" imgW="748975" imgH="380835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7025" y="4831790"/>
                        <a:ext cx="1674813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462463" y="3236353"/>
          <a:ext cx="164623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4" name="Equation" r:id="rId7" imgW="736600" imgH="381000" progId="Equation.3">
                  <p:embed/>
                </p:oleObj>
              </mc:Choice>
              <mc:Fallback>
                <p:oleObj name="Equation" r:id="rId7" imgW="736600" imgH="381000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3" y="3236353"/>
                        <a:ext cx="1646237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495800" y="4873065"/>
          <a:ext cx="161607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5" name="Equation" r:id="rId9" imgW="723586" imgH="279279" progId="Equation.3">
                  <p:embed/>
                </p:oleObj>
              </mc:Choice>
              <mc:Fallback>
                <p:oleObj name="Equation" r:id="rId9" imgW="723586" imgH="279279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873065"/>
                        <a:ext cx="1616075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524750" y="3155390"/>
          <a:ext cx="16732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6" name="Equation" r:id="rId11" imgW="748975" imgH="380835" progId="Equation.3">
                  <p:embed/>
                </p:oleObj>
              </mc:Choice>
              <mc:Fallback>
                <p:oleObj name="Equation" r:id="rId11" imgW="748975" imgH="380835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3155390"/>
                        <a:ext cx="167322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12063" y="4796865"/>
          <a:ext cx="1531937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67" name="Equation" r:id="rId13" imgW="685800" imgH="381000" progId="Equation.3">
                  <p:embed/>
                </p:oleObj>
              </mc:Choice>
              <mc:Fallback>
                <p:oleObj name="Equation" r:id="rId13" imgW="685800" imgH="381000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2063" y="4796865"/>
                        <a:ext cx="1531937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01271" y="3272116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1)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2)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4123765" y="3227293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3)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4)</a:t>
            </a:r>
            <a:endParaRPr lang="en-US" sz="2600" dirty="0"/>
          </a:p>
        </p:txBody>
      </p:sp>
      <p:sp>
        <p:nvSpPr>
          <p:cNvPr id="12" name="TextBox 11"/>
          <p:cNvSpPr txBox="1"/>
          <p:nvPr/>
        </p:nvSpPr>
        <p:spPr>
          <a:xfrm>
            <a:off x="7135906" y="3173505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5)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6)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557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Unit Circle </a:t>
            </a:r>
            <a:r>
              <a:rPr lang="en-US" b="1" dirty="0" smtClean="0"/>
              <a:t>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386" y="1845734"/>
            <a:ext cx="10058400" cy="4023360"/>
          </a:xfrm>
        </p:spPr>
        <p:txBody>
          <a:bodyPr/>
          <a:lstStyle/>
          <a:p>
            <a:r>
              <a:rPr lang="en-US" sz="2800" dirty="0" smtClean="0"/>
              <a:t>There will be questions that will require unit circle knowledge throughout calculus. If you don’t know them you will need to study!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03375" y="3263900"/>
          <a:ext cx="1701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0" name="Equation" r:id="rId3" imgW="761669" imgH="380835" progId="Equation.3">
                  <p:embed/>
                </p:oleObj>
              </mc:Choice>
              <mc:Fallback>
                <p:oleObj name="Equation" r:id="rId3" imgW="761669" imgH="380835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375" y="3263900"/>
                        <a:ext cx="1701800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36981" y="4619345"/>
          <a:ext cx="2243137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1" name="Equation" r:id="rId5" imgW="1002865" imgH="507780" progId="Equation.3">
                  <p:embed/>
                </p:oleObj>
              </mc:Choice>
              <mc:Fallback>
                <p:oleObj name="Equation" r:id="rId5" imgW="1002865" imgH="507780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981" y="4619345"/>
                        <a:ext cx="2243137" cy="113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398500" y="3254843"/>
          <a:ext cx="20431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2" name="Equation" r:id="rId7" imgW="914400" imgH="381000" progId="Equation.3">
                  <p:embed/>
                </p:oleObj>
              </mc:Choice>
              <mc:Fallback>
                <p:oleObj name="Equation" r:id="rId7" imgW="914400" imgH="381000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8500" y="3254843"/>
                        <a:ext cx="2043113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30445" y="4828801"/>
          <a:ext cx="201295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3" name="Equation" r:id="rId9" imgW="901309" imgH="279279" progId="Equation.3">
                  <p:embed/>
                </p:oleObj>
              </mc:Choice>
              <mc:Fallback>
                <p:oleObj name="Equation" r:id="rId9" imgW="901309" imgH="279279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0445" y="4828801"/>
                        <a:ext cx="2012950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572935" y="2933233"/>
          <a:ext cx="30638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4" name="Equation" r:id="rId11" imgW="1371600" imgH="508000" progId="Equation.3">
                  <p:embed/>
                </p:oleObj>
              </mc:Choice>
              <mc:Fallback>
                <p:oleObj name="Equation" r:id="rId11" imgW="1371600" imgH="508000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935" y="2933233"/>
                        <a:ext cx="3063875" cy="1133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485063" y="4797425"/>
          <a:ext cx="1787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35" name="Equation" r:id="rId13" imgW="799753" imgH="380835" progId="Equation.3">
                  <p:embed/>
                </p:oleObj>
              </mc:Choice>
              <mc:Fallback>
                <p:oleObj name="Equation" r:id="rId13" imgW="799753" imgH="380835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5063" y="4797425"/>
                        <a:ext cx="178752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01271" y="3272116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1)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2)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4123765" y="3227293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3)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4)</a:t>
            </a:r>
            <a:endParaRPr lang="en-US" sz="2600" dirty="0"/>
          </a:p>
        </p:txBody>
      </p:sp>
      <p:sp>
        <p:nvSpPr>
          <p:cNvPr id="12" name="TextBox 11"/>
          <p:cNvSpPr txBox="1"/>
          <p:nvPr/>
        </p:nvSpPr>
        <p:spPr>
          <a:xfrm>
            <a:off x="7135906" y="3173505"/>
            <a:ext cx="4539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5)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6)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557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Important Trig Identities To Remember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09269" y="2118938"/>
          <a:ext cx="214015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4" name="Equation" r:id="rId3" imgW="812447" imgH="393529" progId="Equation.3">
                  <p:embed/>
                </p:oleObj>
              </mc:Choice>
              <mc:Fallback>
                <p:oleObj name="Equation" r:id="rId3" imgW="812447" imgH="393529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269" y="2118938"/>
                        <a:ext cx="2140153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825099" y="2433264"/>
          <a:ext cx="2874962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5" name="Equation" r:id="rId5" imgW="1091726" imgH="203112" progId="Equation.3">
                  <p:embed/>
                </p:oleObj>
              </mc:Choice>
              <mc:Fallback>
                <p:oleObj name="Equation" r:id="rId5" imgW="1091726" imgH="203112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5099" y="2433264"/>
                        <a:ext cx="2874962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088809" y="4538195"/>
          <a:ext cx="327501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6" name="Equation" r:id="rId7" imgW="1244060" imgH="177723" progId="Equation.3">
                  <p:embed/>
                </p:oleObj>
              </mc:Choice>
              <mc:Fallback>
                <p:oleObj name="Equation" r:id="rId7" imgW="1244060" imgH="177723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8809" y="4538195"/>
                        <a:ext cx="3275012" cy="46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Trig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Need to memorize these for AP Test!</a:t>
            </a:r>
          </a:p>
          <a:p>
            <a:r>
              <a:rPr lang="en-US" sz="2800" dirty="0" smtClean="0"/>
              <a:t>Will be used in many trig limit problems</a:t>
            </a:r>
            <a:endParaRPr lang="en-US" sz="2800" dirty="0"/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579563" y="3251200"/>
          <a:ext cx="173037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9" name="Equation" r:id="rId3" imgW="774364" imgH="393529" progId="Equation.3">
                  <p:embed/>
                </p:oleObj>
              </mc:Choice>
              <mc:Fallback>
                <p:oleObj name="Equation" r:id="rId3" imgW="774364" imgH="393529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3251200"/>
                        <a:ext cx="173037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335713" y="3287713"/>
          <a:ext cx="2241550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0" name="Equation" r:id="rId5" imgW="1002865" imgH="393529" progId="Equation.3">
                  <p:embed/>
                </p:oleObj>
              </mc:Choice>
              <mc:Fallback>
                <p:oleObj name="Equation" r:id="rId5" imgW="1002865" imgH="393529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713" y="3287713"/>
                        <a:ext cx="2241550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28165" y="2958353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21506" y="3012141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996388" y="1761187"/>
          <a:ext cx="17303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4" name="Equation" r:id="rId3" imgW="774364" imgH="393529" progId="Equation.3">
                  <p:embed/>
                </p:oleObj>
              </mc:Choice>
              <mc:Fallback>
                <p:oleObj name="Equation" r:id="rId3" imgW="774364" imgH="393529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388" y="1761187"/>
                        <a:ext cx="1730375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956608" y="3185084"/>
          <a:ext cx="38004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5" name="Equation" r:id="rId5" imgW="1701800" imgH="419100" progId="Equation.3">
                  <p:embed/>
                </p:oleObj>
              </mc:Choice>
              <mc:Fallback>
                <p:oleObj name="Equation" r:id="rId5" imgW="1701800" imgH="419100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6608" y="3185084"/>
                        <a:ext cx="380047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019826" y="4755874"/>
          <a:ext cx="17018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6" name="Equation" r:id="rId7" imgW="761669" imgH="393529" progId="Equation.3">
                  <p:embed/>
                </p:oleObj>
              </mc:Choice>
              <mc:Fallback>
                <p:oleObj name="Equation" r:id="rId7" imgW="761669" imgH="393529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826" y="4755874"/>
                        <a:ext cx="170180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6953718" y="1862417"/>
          <a:ext cx="17303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7" name="Equation" r:id="rId9" imgW="774364" imgH="393529" progId="Equation.3">
                  <p:embed/>
                </p:oleObj>
              </mc:Choice>
              <mc:Fallback>
                <p:oleObj name="Equation" r:id="rId9" imgW="774364" imgH="393529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718" y="1862417"/>
                        <a:ext cx="1730375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6880040" y="3251200"/>
          <a:ext cx="28654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8" name="Equation" r:id="rId11" imgW="1282700" imgH="393700" progId="Equation.3">
                  <p:embed/>
                </p:oleObj>
              </mc:Choice>
              <mc:Fallback>
                <p:oleObj name="Equation" r:id="rId11" imgW="1282700" imgH="393700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040" y="3251200"/>
                        <a:ext cx="2865438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6971834" y="4821331"/>
          <a:ext cx="1531937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9" name="Equation" r:id="rId13" imgW="685800" imgH="393700" progId="Equation.3">
                  <p:embed/>
                </p:oleObj>
              </mc:Choice>
              <mc:Fallback>
                <p:oleObj name="Equation" r:id="rId13" imgW="685800" imgH="393700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1834" y="4821331"/>
                        <a:ext cx="1531937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9953" y="1927411"/>
            <a:ext cx="444352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1)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2)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8730" y="1945340"/>
            <a:ext cx="444352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4)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5)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br>
              <a:rPr lang="en-US" dirty="0" smtClean="0"/>
            </a:br>
            <a:r>
              <a:rPr lang="en-US" b="1" dirty="0" smtClean="0"/>
              <a:t>ANSWERS</a:t>
            </a:r>
            <a:endParaRPr lang="en-US" b="1" dirty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884238" y="1760538"/>
          <a:ext cx="1957387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2" name="Equation" r:id="rId3" imgW="875920" imgH="393529" progId="Equation.3">
                  <p:embed/>
                </p:oleObj>
              </mc:Choice>
              <mc:Fallback>
                <p:oleObj name="Equation" r:id="rId3" imgW="875920" imgH="393529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1760538"/>
                        <a:ext cx="1957387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844550" y="3184525"/>
          <a:ext cx="40274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3" name="Equation" r:id="rId5" imgW="1803400" imgH="419100" progId="Equation.3">
                  <p:embed/>
                </p:oleObj>
              </mc:Choice>
              <mc:Fallback>
                <p:oleObj name="Equation" r:id="rId5" imgW="1803400" imgH="419100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3184525"/>
                        <a:ext cx="4027488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906463" y="4756150"/>
          <a:ext cx="192881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4"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4756150"/>
                        <a:ext cx="1928812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6811963" y="1835244"/>
          <a:ext cx="2014537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5" name="Equation" r:id="rId9" imgW="901309" imgH="393529" progId="Equation.3">
                  <p:embed/>
                </p:oleObj>
              </mc:Choice>
              <mc:Fallback>
                <p:oleObj name="Equation" r:id="rId9" imgW="901309" imgH="393529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1963" y="1835244"/>
                        <a:ext cx="2014537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6753225" y="3251200"/>
          <a:ext cx="312102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6" name="Equation" r:id="rId11" imgW="1396394" imgH="393529" progId="Equation.3">
                  <p:embed/>
                </p:oleObj>
              </mc:Choice>
              <mc:Fallback>
                <p:oleObj name="Equation" r:id="rId11" imgW="1396394" imgH="393529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225" y="3251200"/>
                        <a:ext cx="3121025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6873875" y="4821238"/>
          <a:ext cx="17303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87" name="Equation" r:id="rId13" imgW="774364" imgH="393529" progId="Equation.3">
                  <p:embed/>
                </p:oleObj>
              </mc:Choice>
              <mc:Fallback>
                <p:oleObj name="Equation" r:id="rId13" imgW="774364" imgH="393529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75" y="4821238"/>
                        <a:ext cx="1730375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9953" y="1927411"/>
            <a:ext cx="444352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1)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2)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8730" y="1945340"/>
            <a:ext cx="444352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4)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5)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 smtClean="0"/>
          </a:p>
          <a:p>
            <a:r>
              <a:rPr lang="en-US" sz="2500" dirty="0" smtClean="0"/>
              <a:t>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Make sure you are confident with your trig.  If you need to make flash cards to review, do so!</a:t>
            </a:r>
          </a:p>
          <a:p>
            <a:endParaRPr lang="en-US" sz="2800" dirty="0" smtClean="0"/>
          </a:p>
          <a:p>
            <a:r>
              <a:rPr lang="en-US" sz="2800" dirty="0" smtClean="0"/>
              <a:t>Don’t forget these 2 special limits.  </a:t>
            </a:r>
            <a:r>
              <a:rPr lang="en-US" sz="2800" u="sng" dirty="0" smtClean="0"/>
              <a:t>Be careful</a:t>
            </a:r>
            <a:r>
              <a:rPr lang="en-US" sz="2800" dirty="0" smtClean="0"/>
              <a:t>!  They only apply if x approaches 0.</a:t>
            </a:r>
            <a:endParaRPr lang="en-US" sz="2800" dirty="0"/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776786" y="4434541"/>
          <a:ext cx="173037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0" name="Equation" r:id="rId3" imgW="774364" imgH="393529" progId="Equation.3">
                  <p:embed/>
                </p:oleObj>
              </mc:Choice>
              <mc:Fallback>
                <p:oleObj name="Equation" r:id="rId3" imgW="774364" imgH="393529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786" y="4434541"/>
                        <a:ext cx="173037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4390372" y="4417266"/>
          <a:ext cx="2241550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1" name="Equation" r:id="rId5" imgW="1002865" imgH="393529" progId="Equation.3">
                  <p:embed/>
                </p:oleObj>
              </mc:Choice>
              <mc:Fallback>
                <p:oleObj name="Equation" r:id="rId5" imgW="1002865" imgH="393529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0372" y="4417266"/>
                        <a:ext cx="2241550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425388" y="4141694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76165" y="4141694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8832664" y="4567239"/>
          <a:ext cx="15319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2" name="Equation" r:id="rId7" imgW="685800" imgH="393700" progId="Equation.3">
                  <p:embed/>
                </p:oleObj>
              </mc:Choice>
              <mc:Fallback>
                <p:oleObj name="Equation" r:id="rId7" imgW="685800" imgH="393700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2664" y="4567239"/>
                        <a:ext cx="1531938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/>
          <p:cNvSpPr/>
          <p:nvPr/>
        </p:nvSpPr>
        <p:spPr>
          <a:xfrm>
            <a:off x="9072283" y="5082988"/>
            <a:ext cx="331694" cy="340659"/>
          </a:xfrm>
          <a:prstGeom prst="ellipse">
            <a:avLst/>
          </a:prstGeom>
          <a:solidFill>
            <a:srgbClr val="FF0000">
              <a:alpha val="3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162800" y="3774141"/>
            <a:ext cx="1622612" cy="92336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1.3C:</a:t>
            </a:r>
            <a:r>
              <a:rPr lang="en-US" sz="4000" dirty="0" smtClean="0"/>
              <a:t>  pg 67-69	#3, 27-36, 67-75, 77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1.5 Infinite Limits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are some properties of limits?</a:t>
            </a:r>
          </a:p>
          <a:p>
            <a:r>
              <a:rPr lang="en-US" dirty="0" smtClean="0"/>
              <a:t>How do we work with ∆x Limits Approaching 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Vertical Asymptotes for Each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88085" cy="40233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68662" y="1859336"/>
          <a:ext cx="1777175" cy="87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0" name="Equation" r:id="rId3" imgW="799753" imgH="393529" progId="Equation.3">
                  <p:embed/>
                </p:oleObj>
              </mc:Choice>
              <mc:Fallback>
                <p:oleObj name="Equation" r:id="rId3" imgW="799753" imgH="393529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662" y="1859336"/>
                        <a:ext cx="1777175" cy="874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45118" y="3347104"/>
          <a:ext cx="2116137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1" name="Equation" r:id="rId5" imgW="952087" imgH="393529" progId="Equation.3">
                  <p:embed/>
                </p:oleObj>
              </mc:Choice>
              <mc:Fallback>
                <p:oleObj name="Equation" r:id="rId5" imgW="952087" imgH="393529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118" y="3347104"/>
                        <a:ext cx="2116137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782763" y="5032375"/>
          <a:ext cx="194786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2" name="Equation" r:id="rId7" imgW="875920" imgH="393529" progId="Equation.3">
                  <p:embed/>
                </p:oleObj>
              </mc:Choice>
              <mc:Fallback>
                <p:oleObj name="Equation" r:id="rId7" imgW="875920" imgH="393529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2763" y="5032375"/>
                        <a:ext cx="1947862" cy="874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665571" y="1724866"/>
          <a:ext cx="2570163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3" name="Equation" r:id="rId9" imgW="1155700" imgH="393700" progId="Equation.3">
                  <p:embed/>
                </p:oleObj>
              </mc:Choice>
              <mc:Fallback>
                <p:oleObj name="Equation" r:id="rId9" imgW="1155700" imgH="3937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571" y="1724866"/>
                        <a:ext cx="2570163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7139492" y="1872628"/>
            <a:ext cx="588085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Vertical Asymptotes for Each Function </a:t>
            </a:r>
            <a:r>
              <a:rPr lang="en-US" b="1" dirty="0" smtClean="0"/>
              <a:t>ANSWERS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4550485" cy="454610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68662" y="1859336"/>
          <a:ext cx="1777175" cy="874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8" name="Equation" r:id="rId3" imgW="799753" imgH="393529" progId="Equation.3">
                  <p:embed/>
                </p:oleObj>
              </mc:Choice>
              <mc:Fallback>
                <p:oleObj name="Equation" r:id="rId3" imgW="799753" imgH="393529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662" y="1859336"/>
                        <a:ext cx="1777175" cy="874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45118" y="3347104"/>
          <a:ext cx="2116137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9" name="Equation" r:id="rId5" imgW="952087" imgH="393529" progId="Equation.3">
                  <p:embed/>
                </p:oleObj>
              </mc:Choice>
              <mc:Fallback>
                <p:oleObj name="Equation" r:id="rId5" imgW="952087" imgH="393529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118" y="3347104"/>
                        <a:ext cx="2116137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782763" y="5032375"/>
          <a:ext cx="194786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60" name="Equation" r:id="rId7" imgW="875920" imgH="393529" progId="Equation.3">
                  <p:embed/>
                </p:oleObj>
              </mc:Choice>
              <mc:Fallback>
                <p:oleObj name="Equation" r:id="rId7" imgW="875920" imgH="393529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2763" y="5032375"/>
                        <a:ext cx="1947862" cy="874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665571" y="1724866"/>
          <a:ext cx="2570163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61" name="Equation" r:id="rId9" imgW="1155700" imgH="393700" progId="Equation.3">
                  <p:embed/>
                </p:oleObj>
              </mc:Choice>
              <mc:Fallback>
                <p:oleObj name="Equation" r:id="rId9" imgW="1155700" imgH="3937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571" y="1724866"/>
                        <a:ext cx="2570163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7139492" y="1872628"/>
            <a:ext cx="588085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22377" y="2115671"/>
            <a:ext cx="712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x=7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13412" y="3433483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x=0, x= -5</a:t>
            </a:r>
            <a:endParaRPr lang="en-US" sz="28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4285130" y="5190566"/>
            <a:ext cx="1152880" cy="523220"/>
            <a:chOff x="4043083" y="5118848"/>
            <a:chExt cx="1152880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4043083" y="5118848"/>
              <a:ext cx="1152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x= ±√2</a:t>
              </a:r>
              <a:endParaRPr lang="en-US" sz="2800" b="1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849907" y="5253318"/>
              <a:ext cx="233083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9045389" y="284181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x= -6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Limits at Infinity using a Graphing Calculator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1) Using a Graph</a:t>
            </a:r>
          </a:p>
          <a:p>
            <a:pPr lvl="1"/>
            <a:r>
              <a:rPr lang="en-US" sz="2600" dirty="0" smtClean="0"/>
              <a:t>Input the function in </a:t>
            </a:r>
            <a:r>
              <a:rPr lang="en-US" sz="2600" b="1" dirty="0" smtClean="0"/>
              <a:t>y=</a:t>
            </a:r>
          </a:p>
          <a:p>
            <a:pPr lvl="1"/>
            <a:r>
              <a:rPr lang="en-US" sz="2600" dirty="0" smtClean="0"/>
              <a:t>Observe the graph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2) Using the </a:t>
            </a:r>
            <a:r>
              <a:rPr lang="en-US" sz="2800" u="sng" dirty="0" smtClean="0"/>
              <a:t>table feature-</a:t>
            </a:r>
            <a:r>
              <a:rPr lang="en-US" sz="2800" dirty="0" smtClean="0"/>
              <a:t>&gt; Go to Setup </a:t>
            </a:r>
          </a:p>
          <a:p>
            <a:pPr lvl="1"/>
            <a:r>
              <a:rPr lang="en-US" sz="2600" b="1" dirty="0" smtClean="0"/>
              <a:t>Table start</a:t>
            </a:r>
            <a:r>
              <a:rPr lang="en-US" sz="2600" dirty="0" smtClean="0"/>
              <a:t>: Choose the value of the asymptote</a:t>
            </a:r>
          </a:p>
          <a:p>
            <a:pPr lvl="1"/>
            <a:r>
              <a:rPr lang="en-US" sz="2600" dirty="0" smtClean="0"/>
              <a:t>Set </a:t>
            </a:r>
            <a:r>
              <a:rPr lang="en-US" sz="2600" b="1" dirty="0" smtClean="0"/>
              <a:t>∆</a:t>
            </a:r>
            <a:r>
              <a:rPr lang="en-US" sz="2600" b="1" dirty="0" err="1" smtClean="0"/>
              <a:t>tbl</a:t>
            </a:r>
            <a:r>
              <a:rPr lang="en-US" sz="2600" b="1" dirty="0" smtClean="0"/>
              <a:t> </a:t>
            </a:r>
            <a:r>
              <a:rPr lang="en-US" sz="2600" dirty="0" smtClean="0"/>
              <a:t>to a small value like .01 and save.  Then view the table.</a:t>
            </a:r>
          </a:p>
          <a:p>
            <a:pPr lvl="1"/>
            <a:r>
              <a:rPr lang="en-US" sz="2600" dirty="0" smtClean="0"/>
              <a:t>Observe the values on the left and right side of the asymptote</a:t>
            </a:r>
            <a:endParaRPr 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508907" y="1116760"/>
          <a:ext cx="2279650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12" name="Equation" r:id="rId3" imgW="736280" imgH="393529" progId="Equation.3">
                  <p:embed/>
                </p:oleObj>
              </mc:Choice>
              <mc:Fallback>
                <p:oleObj name="Equation" r:id="rId3" imgW="736280" imgH="393529" progId="Equation.3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8907" y="1116760"/>
                        <a:ext cx="2279650" cy="1217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227357" y="1107515"/>
          <a:ext cx="227965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13" name="Equation" r:id="rId5" imgW="736280" imgH="393529" progId="Equation.3">
                  <p:embed/>
                </p:oleObj>
              </mc:Choice>
              <mc:Fallback>
                <p:oleObj name="Equation" r:id="rId5" imgW="736280" imgH="393529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7357" y="1107515"/>
                        <a:ext cx="2279650" cy="1217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994090" y="2730221"/>
          <a:ext cx="2159000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14" name="Equation" r:id="rId7" imgW="698197" imgH="393529" progId="Equation.3">
                  <p:embed/>
                </p:oleObj>
              </mc:Choice>
              <mc:Fallback>
                <p:oleObj name="Equation" r:id="rId7" imgW="698197" imgH="393529" progId="Equation.3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4090" y="2730221"/>
                        <a:ext cx="2159000" cy="1217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Graphing Calculator Examples</a:t>
            </a:r>
            <a:endParaRPr lang="en-US" dirty="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1602814" y="2506382"/>
          <a:ext cx="215900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2" name="Equation" r:id="rId3" imgW="698197" imgH="393529" progId="Equation.3">
                  <p:embed/>
                </p:oleObj>
              </mc:Choice>
              <mc:Fallback>
                <p:oleObj name="Equation" r:id="rId3" imgW="698197" imgH="393529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814" y="2506382"/>
                        <a:ext cx="2159000" cy="1217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6536858" y="2492748"/>
          <a:ext cx="2746375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3" name="Equation" r:id="rId5" imgW="888614" imgH="431613" progId="Equation.3">
                  <p:embed/>
                </p:oleObj>
              </mc:Choice>
              <mc:Fallback>
                <p:oleObj name="Equation" r:id="rId5" imgW="888614" imgH="431613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6858" y="2492748"/>
                        <a:ext cx="2746375" cy="133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Infinite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1) Whenever you have a limit approaching a vertical asymptote you will have one of 3 possibilities.  Be sure to check left and right side!</a:t>
            </a:r>
          </a:p>
          <a:p>
            <a:pPr lvl="1"/>
            <a:r>
              <a:rPr lang="en-US" sz="2800" dirty="0" smtClean="0"/>
              <a:t>DNE</a:t>
            </a:r>
          </a:p>
          <a:p>
            <a:pPr lvl="1"/>
            <a:r>
              <a:rPr lang="en-US" sz="2800" dirty="0" smtClean="0"/>
              <a:t>  ∞</a:t>
            </a:r>
          </a:p>
          <a:p>
            <a:pPr lvl="1"/>
            <a:r>
              <a:rPr lang="en-US" sz="2800" dirty="0" smtClean="0"/>
              <a:t> -∞</a:t>
            </a:r>
          </a:p>
          <a:p>
            <a:pPr lvl="1">
              <a:buNone/>
            </a:pPr>
            <a:r>
              <a:rPr lang="en-US" sz="2800" dirty="0" smtClean="0"/>
              <a:t>2) To see which one it is we will use an informal notation</a:t>
            </a:r>
          </a:p>
          <a:p>
            <a:pPr lvl="1"/>
            <a:r>
              <a:rPr lang="en-US" sz="2800" dirty="0" smtClean="0"/>
              <a:t>VS=Very small number (super close to 0)</a:t>
            </a:r>
          </a:p>
          <a:p>
            <a:pPr lvl="1"/>
            <a:r>
              <a:rPr lang="en-US" sz="2800" dirty="0" smtClean="0"/>
              <a:t>VB= Very big number (super close to infinity)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 smtClean="0"/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643188" y="5489575"/>
          <a:ext cx="7175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0" name="Equation" r:id="rId3" imgW="355292" imgH="393359" progId="Equation.3">
                  <p:embed/>
                </p:oleObj>
              </mc:Choice>
              <mc:Fallback>
                <p:oleObj name="Equation" r:id="rId3" imgW="355292" imgH="393359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5489575"/>
                        <a:ext cx="717550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759450" y="5499100"/>
          <a:ext cx="7429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1" name="Equation" r:id="rId5" imgW="368140" imgH="393529" progId="Equation.3">
                  <p:embed/>
                </p:oleObj>
              </mc:Choice>
              <mc:Fallback>
                <p:oleObj name="Equation" r:id="rId5" imgW="368140" imgH="393529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5499100"/>
                        <a:ext cx="742950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350456" y="2686929"/>
          <a:ext cx="3682842" cy="951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2" name="Equation" r:id="rId7" imgW="1524000" imgH="393700" progId="Equation.3">
                  <p:embed/>
                </p:oleObj>
              </mc:Choice>
              <mc:Fallback>
                <p:oleObj name="Equation" r:id="rId7" imgW="1524000" imgH="3937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456" y="2686929"/>
                        <a:ext cx="3682842" cy="9514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95908" y="2783083"/>
          <a:ext cx="2978150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3" name="Equation" r:id="rId9" imgW="1231366" imgH="393529" progId="Equation.3">
                  <p:embed/>
                </p:oleObj>
              </mc:Choice>
              <mc:Fallback>
                <p:oleObj name="Equation" r:id="rId9" imgW="1231366" imgH="393529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5908" y="2783083"/>
                        <a:ext cx="2978150" cy="950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These Problems without a Graphing Calculator</a:t>
            </a:r>
            <a:endParaRPr lang="en-US" dirty="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1602814" y="2506382"/>
          <a:ext cx="215900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8" name="Equation" r:id="rId3" imgW="698197" imgH="393529" progId="Equation.3">
                  <p:embed/>
                </p:oleObj>
              </mc:Choice>
              <mc:Fallback>
                <p:oleObj name="Equation" r:id="rId3" imgW="698197" imgH="393529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814" y="2506382"/>
                        <a:ext cx="2159000" cy="1217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6536858" y="2492748"/>
          <a:ext cx="2746375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9" name="Equation" r:id="rId5" imgW="888614" imgH="431613" progId="Equation.3">
                  <p:embed/>
                </p:oleObj>
              </mc:Choice>
              <mc:Fallback>
                <p:oleObj name="Equation" r:id="rId5" imgW="888614" imgH="431613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6858" y="2492748"/>
                        <a:ext cx="2746375" cy="1335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each limit without a calculator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43" y="1958275"/>
            <a:ext cx="815926" cy="40233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2)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164909" y="1772530"/>
          <a:ext cx="2562601" cy="1472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4" name="Equation" r:id="rId3" imgW="685800" imgH="393700" progId="Equation.3">
                  <p:embed/>
                </p:oleObj>
              </mc:Choice>
              <mc:Fallback>
                <p:oleObj name="Equation" r:id="rId3" imgW="685800" imgH="39370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909" y="1772530"/>
                        <a:ext cx="2562601" cy="14722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636831"/>
              </p:ext>
            </p:extLst>
          </p:nvPr>
        </p:nvGraphicFramePr>
        <p:xfrm>
          <a:off x="6594475" y="1684240"/>
          <a:ext cx="4127500" cy="144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5" name="Equation" r:id="rId5" imgW="1193760" imgH="419040" progId="">
                  <p:embed/>
                </p:oleObj>
              </mc:Choice>
              <mc:Fallback>
                <p:oleObj name="Equation" r:id="rId5" imgW="1193760" imgH="41904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475" y="1684240"/>
                        <a:ext cx="4127500" cy="144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271846" y="2124744"/>
            <a:ext cx="81592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6869113" y="3667125"/>
          <a:ext cx="2905125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6" name="Equation" r:id="rId7" imgW="939800" imgH="419100" progId="Equation.3">
                  <p:embed/>
                </p:oleObj>
              </mc:Choice>
              <mc:Fallback>
                <p:oleObj name="Equation" r:id="rId7" imgW="939800" imgH="4191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9113" y="3667125"/>
                        <a:ext cx="2905125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1239838" y="3670300"/>
          <a:ext cx="3721100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7" name="Equation" r:id="rId9" imgW="1028254" imgH="393529" progId="Equation.3">
                  <p:embed/>
                </p:oleObj>
              </mc:Choice>
              <mc:Fallback>
                <p:oleObj name="Equation" r:id="rId9" imgW="1028254" imgH="393529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3670300"/>
                        <a:ext cx="3721100" cy="142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each limit without a calculator</a:t>
            </a:r>
            <a:br>
              <a:rPr lang="en-US" dirty="0" smtClean="0"/>
            </a:br>
            <a:r>
              <a:rPr lang="en-US" b="1" dirty="0" smtClean="0"/>
              <a:t>ANSWERS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43" y="1958275"/>
            <a:ext cx="815926" cy="40233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2)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164909" y="1772530"/>
          <a:ext cx="2562601" cy="1472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8" name="Equation" r:id="rId3" imgW="685800" imgH="393700" progId="Equation.3">
                  <p:embed/>
                </p:oleObj>
              </mc:Choice>
              <mc:Fallback>
                <p:oleObj name="Equation" r:id="rId3" imgW="685800" imgH="39370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909" y="1772530"/>
                        <a:ext cx="2562601" cy="14722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239838" y="3670300"/>
          <a:ext cx="3721100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9" name="Equation" r:id="rId5" imgW="1028254" imgH="393529" progId="Equation.3">
                  <p:embed/>
                </p:oleObj>
              </mc:Choice>
              <mc:Fallback>
                <p:oleObj name="Equation" r:id="rId5" imgW="1028254" imgH="393529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3670300"/>
                        <a:ext cx="3721100" cy="142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6594475" y="1674813"/>
          <a:ext cx="4127500" cy="144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0" name="Equation" r:id="rId7" imgW="1193800" imgH="419100" progId="Equation.3">
                  <p:embed/>
                </p:oleObj>
              </mc:Choice>
              <mc:Fallback>
                <p:oleObj name="Equation" r:id="rId7" imgW="1193800" imgH="4191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475" y="1674813"/>
                        <a:ext cx="4127500" cy="1449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271846" y="2124744"/>
            <a:ext cx="81592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6869113" y="3667125"/>
          <a:ext cx="2905125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1" name="Equation" r:id="rId9" imgW="939800" imgH="419100" progId="Equation.3">
                  <p:embed/>
                </p:oleObj>
              </mc:Choice>
              <mc:Fallback>
                <p:oleObj name="Equation" r:id="rId9" imgW="939800" imgH="4191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9113" y="3667125"/>
                        <a:ext cx="2905125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90646" y="227896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DNE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90159" y="4147624"/>
            <a:ext cx="486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∞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841501" y="2203938"/>
            <a:ext cx="596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-∞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051366" y="4142934"/>
            <a:ext cx="47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-3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1.5:</a:t>
            </a:r>
            <a:r>
              <a:rPr lang="en-US" sz="4000" dirty="0" smtClean="0"/>
              <a:t>  pg 88-89	#2,11-13,15,19,23,27,30, 31, 33-43 odd.  </a:t>
            </a:r>
            <a:r>
              <a:rPr lang="en-US" sz="4000" u="sng" dirty="0" smtClean="0"/>
              <a:t>Try first without calculator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3.5 Limits at Infinity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do we Evaluate Limits Approaching  ∞ ?</a:t>
            </a:r>
          </a:p>
          <a:p>
            <a:r>
              <a:rPr lang="en-US" dirty="0" smtClean="0"/>
              <a:t>How do we evaluate Absolute value Limits?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approaching Infinity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To find out what is happening to a function as x approaches infinity, we must look at the behavior of the function for very large values of x.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Limits approaching infinity are closely related to the end behavior of the function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Also closely related to horizontal asymptotes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at Infinity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 	</a:t>
            </a:r>
            <a:r>
              <a:rPr lang="en-US" sz="2400" dirty="0" smtClean="0"/>
              <a:t>		The limit of any constant function is a constant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  			The limit of a linear function is infinity</a:t>
            </a:r>
          </a:p>
          <a:p>
            <a:r>
              <a:rPr lang="en-US" sz="2400" dirty="0" smtClean="0"/>
              <a:t> 			</a:t>
            </a:r>
          </a:p>
          <a:p>
            <a:r>
              <a:rPr lang="en-US" sz="2400" dirty="0" smtClean="0"/>
              <a:t> 			The limit of a polynomial function depends on leading 				term</a:t>
            </a:r>
          </a:p>
          <a:p>
            <a:r>
              <a:rPr lang="en-US" sz="2400" dirty="0" smtClean="0"/>
              <a:t> 			</a:t>
            </a:r>
          </a:p>
          <a:p>
            <a:r>
              <a:rPr lang="en-US" sz="2400" dirty="0" smtClean="0"/>
              <a:t> 			The limit of a polynomial function depends on leading   				term	If Even=&gt; ∞		If odd=&gt; -∞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02228" y="1819836"/>
          <a:ext cx="1329095" cy="635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6" name="Equation" r:id="rId3" imgW="583947" imgH="279279" progId="Equation.3">
                  <p:embed/>
                </p:oleObj>
              </mc:Choice>
              <mc:Fallback>
                <p:oleObj name="Equation" r:id="rId3" imgW="583947" imgH="279279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2228" y="1819836"/>
                        <a:ext cx="1329095" cy="6356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288022" y="2770098"/>
          <a:ext cx="17033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7" name="Equation" r:id="rId5" imgW="749300" imgH="279400" progId="Equation.3">
                  <p:embed/>
                </p:oleObj>
              </mc:Choice>
              <mc:Fallback>
                <p:oleObj name="Equation" r:id="rId5" imgW="749300" imgH="2794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8022" y="2770098"/>
                        <a:ext cx="1703387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361327" y="3732958"/>
          <a:ext cx="15589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8" name="Equation" r:id="rId7" imgW="685800" imgH="292100" progId="Equation.3">
                  <p:embed/>
                </p:oleObj>
              </mc:Choice>
              <mc:Fallback>
                <p:oleObj name="Equation" r:id="rId7" imgW="685800" imgH="2921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1327" y="3732958"/>
                        <a:ext cx="1558925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203325" y="4987925"/>
          <a:ext cx="18780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9" name="Equation" r:id="rId9" imgW="825500" imgH="292100" progId="Equation.3">
                  <p:embed/>
                </p:oleObj>
              </mc:Choice>
              <mc:Fallback>
                <p:oleObj name="Equation" r:id="rId9" imgW="825500" imgH="2921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4987925"/>
                        <a:ext cx="1878013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1)</a:t>
            </a:r>
          </a:p>
          <a:p>
            <a:endParaRPr lang="en-US" sz="2800" dirty="0" smtClean="0"/>
          </a:p>
          <a:p>
            <a:r>
              <a:rPr lang="en-US" sz="2800" dirty="0" smtClean="0"/>
              <a:t>2)</a:t>
            </a:r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</a:p>
          <a:p>
            <a:endParaRPr lang="en-US" sz="2800" dirty="0" smtClean="0"/>
          </a:p>
          <a:p>
            <a:r>
              <a:rPr lang="en-US" sz="2800" dirty="0" smtClean="0"/>
              <a:t>4)</a:t>
            </a:r>
            <a:endParaRPr lang="en-US" sz="2800" dirty="0"/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1668463" y="1804521"/>
          <a:ext cx="24288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1" name="Equation" r:id="rId3" imgW="1066800" imgH="292100" progId="Equation.3">
                  <p:embed/>
                </p:oleObj>
              </mc:Choice>
              <mc:Fallback>
                <p:oleObj name="Equation" r:id="rId3" imgW="1066800" imgH="2921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1804521"/>
                        <a:ext cx="2428875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614674" y="2871322"/>
          <a:ext cx="242887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2" name="Equation" r:id="rId5" imgW="1066800" imgH="292100" progId="Equation.3">
                  <p:embed/>
                </p:oleObj>
              </mc:Choice>
              <mc:Fallback>
                <p:oleObj name="Equation" r:id="rId5" imgW="1066800" imgH="292100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674" y="2871322"/>
                        <a:ext cx="2428875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615795" y="3996764"/>
          <a:ext cx="1563687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3" name="Equation" r:id="rId7" imgW="685800" imgH="279400" progId="Equation.3">
                  <p:embed/>
                </p:oleObj>
              </mc:Choice>
              <mc:Fallback>
                <p:oleObj name="Equation" r:id="rId7" imgW="685800" imgH="279400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795" y="3996764"/>
                        <a:ext cx="1563687" cy="63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632417" y="5064592"/>
          <a:ext cx="1531937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4" name="Equation" r:id="rId9" imgW="672808" imgH="279279" progId="Equation.3">
                  <p:embed/>
                </p:oleObj>
              </mc:Choice>
              <mc:Fallback>
                <p:oleObj name="Equation" r:id="rId9" imgW="672808" imgH="279279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2417" y="5064592"/>
                        <a:ext cx="1531937" cy="636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at Infinity for Rational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All rules of horizontal asymptotes apply.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Look at the leading terms of the top and bottom</a:t>
            </a:r>
            <a:endParaRPr lang="en-US" sz="2600" dirty="0" smtClean="0"/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top is less than the bottom the limit approaches 0</a:t>
            </a:r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bottom and top are =, the limit is the ratio of the leading terms</a:t>
            </a:r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top is higher than the bottom it will approach </a:t>
            </a:r>
            <a:endParaRPr 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64882" y="4786405"/>
          <a:ext cx="22399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74" name="Equation" r:id="rId3" imgW="1016000" imgH="419100" progId="Equation.3">
                  <p:embed/>
                </p:oleObj>
              </mc:Choice>
              <mc:Fallback>
                <p:oleObj name="Equation" r:id="rId3" imgW="1016000" imgH="419100" progId="Equation.3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82" y="4786405"/>
                        <a:ext cx="2239963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42585" y="4840475"/>
          <a:ext cx="22113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75" name="Equation" r:id="rId5" imgW="1002865" imgH="418918" progId="Equation.3">
                  <p:embed/>
                </p:oleObj>
              </mc:Choice>
              <mc:Fallback>
                <p:oleObj name="Equation" r:id="rId5" imgW="1002865" imgH="418918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2585" y="4840475"/>
                        <a:ext cx="2211387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227079" y="4813581"/>
          <a:ext cx="22113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76" name="Equation" r:id="rId7" imgW="1002865" imgH="418918" progId="Equation.3">
                  <p:embed/>
                </p:oleObj>
              </mc:Choice>
              <mc:Fallback>
                <p:oleObj name="Equation" r:id="rId7" imgW="1002865" imgH="418918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079" y="4813581"/>
                        <a:ext cx="2211387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011" y="4732470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a)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5834" y="4795222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b)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79974" y="4795223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c)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32965" y="4778189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85365" y="5244354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378824" y="4849907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522260" y="5325037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072284" y="4796120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9211596" y="5291331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10669121" y="4041496"/>
          <a:ext cx="725022" cy="41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77" name="Equation" r:id="rId9" imgW="266469" imgH="152268" progId="Equation.3">
                  <p:embed/>
                </p:oleObj>
              </mc:Choice>
              <mc:Fallback>
                <p:oleObj name="Equation" r:id="rId9" imgW="266469" imgH="152268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9121" y="4041496"/>
                        <a:ext cx="725022" cy="4142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2151" y="1863664"/>
            <a:ext cx="143973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75468" y="1791946"/>
            <a:ext cx="143973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115970" y="1795750"/>
          <a:ext cx="17367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7" name="Equation" r:id="rId3" imgW="787400" imgH="419100" progId="Equation.3">
                  <p:embed/>
                </p:oleObj>
              </mc:Choice>
              <mc:Fallback>
                <p:oleObj name="Equation" r:id="rId3" imgW="787400" imgH="419100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970" y="1795750"/>
                        <a:ext cx="17367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118110"/>
              </p:ext>
            </p:extLst>
          </p:nvPr>
        </p:nvGraphicFramePr>
        <p:xfrm>
          <a:off x="1179513" y="3394075"/>
          <a:ext cx="15398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8" name="Equation" r:id="rId5" imgW="698400" imgH="419040" progId="">
                  <p:embed/>
                </p:oleObj>
              </mc:Choice>
              <mc:Fallback>
                <p:oleObj name="Equation" r:id="rId5" imgW="698400" imgH="419040" progId="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3394075"/>
                        <a:ext cx="153987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1155980" y="5052453"/>
          <a:ext cx="15684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9" name="Equation" r:id="rId7" imgW="710891" imgH="418918" progId="Equation.3">
                  <p:embed/>
                </p:oleObj>
              </mc:Choice>
              <mc:Fallback>
                <p:oleObj name="Equation" r:id="rId7" imgW="710891" imgH="418918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980" y="5052453"/>
                        <a:ext cx="156845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6407244" y="1596091"/>
          <a:ext cx="17367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70" name="Equation" r:id="rId9" imgW="787400" imgH="419100" progId="Equation.3">
                  <p:embed/>
                </p:oleObj>
              </mc:Choice>
              <mc:Fallback>
                <p:oleObj name="Equation" r:id="rId9" imgW="787400" imgH="419100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244" y="1596091"/>
                        <a:ext cx="17367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6449201" y="3125392"/>
          <a:ext cx="1709738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71" name="Equation" r:id="rId11" imgW="774364" imgH="444307" progId="Equation.3">
                  <p:embed/>
                </p:oleObj>
              </mc:Choice>
              <mc:Fallback>
                <p:oleObj name="Equation" r:id="rId11" imgW="774364" imgH="444307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9201" y="3125392"/>
                        <a:ext cx="1709738" cy="979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6530135" y="4879228"/>
          <a:ext cx="1822450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72" name="Equation" r:id="rId13" imgW="825142" imgH="444307" progId="Equation.3">
                  <p:embed/>
                </p:oleObj>
              </mc:Choice>
              <mc:Fallback>
                <p:oleObj name="Equation" r:id="rId13" imgW="825142" imgH="444307" progId="Equation.3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0135" y="4879228"/>
                        <a:ext cx="1822450" cy="979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r>
              <a:rPr lang="en-US" b="1" dirty="0" smtClean="0"/>
              <a:t>(ANSWERS)</a:t>
            </a:r>
            <a:endParaRPr lang="en-US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2151" y="1863664"/>
            <a:ext cx="143973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75468" y="1791946"/>
            <a:ext cx="143973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115970" y="1795750"/>
          <a:ext cx="17367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0" name="Equation" r:id="rId3" imgW="787400" imgH="419100" progId="Equation.3">
                  <p:embed/>
                </p:oleObj>
              </mc:Choice>
              <mc:Fallback>
                <p:oleObj name="Equation" r:id="rId3" imgW="787400" imgH="419100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970" y="1795750"/>
                        <a:ext cx="17367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260258"/>
              </p:ext>
            </p:extLst>
          </p:nvPr>
        </p:nvGraphicFramePr>
        <p:xfrm>
          <a:off x="1179513" y="3394075"/>
          <a:ext cx="15398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1" name="Equation" r:id="rId5" imgW="698400" imgH="419040" progId="">
                  <p:embed/>
                </p:oleObj>
              </mc:Choice>
              <mc:Fallback>
                <p:oleObj name="Equation" r:id="rId5" imgW="698400" imgH="419040" progId="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3394075"/>
                        <a:ext cx="153987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1155980" y="5052453"/>
          <a:ext cx="15684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2" name="Equation" r:id="rId7" imgW="710891" imgH="418918" progId="Equation.3">
                  <p:embed/>
                </p:oleObj>
              </mc:Choice>
              <mc:Fallback>
                <p:oleObj name="Equation" r:id="rId7" imgW="710891" imgH="418918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980" y="5052453"/>
                        <a:ext cx="156845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6407244" y="1596091"/>
          <a:ext cx="17367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3" name="Equation" r:id="rId9" imgW="787400" imgH="419100" progId="Equation.3">
                  <p:embed/>
                </p:oleObj>
              </mc:Choice>
              <mc:Fallback>
                <p:oleObj name="Equation" r:id="rId9" imgW="787400" imgH="419100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244" y="1596091"/>
                        <a:ext cx="17367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6449201" y="3125392"/>
          <a:ext cx="1709738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4" name="Equation" r:id="rId11" imgW="774364" imgH="444307" progId="Equation.3">
                  <p:embed/>
                </p:oleObj>
              </mc:Choice>
              <mc:Fallback>
                <p:oleObj name="Equation" r:id="rId11" imgW="774364" imgH="444307" progId="Equation.3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9201" y="3125392"/>
                        <a:ext cx="1709738" cy="979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6530135" y="4879228"/>
          <a:ext cx="1822450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5" name="Equation" r:id="rId13" imgW="825142" imgH="444307" progId="Equation.3">
                  <p:embed/>
                </p:oleObj>
              </mc:Choice>
              <mc:Fallback>
                <p:oleObj name="Equation" r:id="rId13" imgW="825142" imgH="444307" progId="Equation.3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0135" y="4879228"/>
                        <a:ext cx="1822450" cy="979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621741" y="207981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0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57600" y="3558989"/>
            <a:ext cx="486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∞</a:t>
            </a:r>
            <a:endParaRPr lang="en-US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94847" y="5136777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-3/2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776447" y="184673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819119" y="3375571"/>
            <a:ext cx="704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1/3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861791" y="4904412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-1/3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Absolute Value Limits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318158" y="1894446"/>
          <a:ext cx="2292350" cy="194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1" name="Equation" r:id="rId3" imgW="1092200" imgH="927100" progId="Equation.3">
                  <p:embed/>
                </p:oleObj>
              </mc:Choice>
              <mc:Fallback>
                <p:oleObj name="Equation" r:id="rId3" imgW="1092200" imgH="927100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158" y="1894446"/>
                        <a:ext cx="2292350" cy="194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5"/>
          <p:cNvGraphicFramePr>
            <a:graphicFrameLocks noChangeAspect="1"/>
          </p:cNvGraphicFramePr>
          <p:nvPr/>
        </p:nvGraphicFramePr>
        <p:xfrm>
          <a:off x="1329016" y="1842991"/>
          <a:ext cx="12033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2" name="Equation" r:id="rId5" imgW="545863" imgH="418918" progId="Equation.3">
                  <p:embed/>
                </p:oleObj>
              </mc:Choice>
              <mc:Fallback>
                <p:oleObj name="Equation" r:id="rId5" imgW="545863" imgH="418918" progId="Equation.3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9016" y="1842991"/>
                        <a:ext cx="1203325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1313984" y="3438712"/>
          <a:ext cx="12890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3" name="Equation" r:id="rId7" imgW="583947" imgH="418918" progId="Equation.3">
                  <p:embed/>
                </p:oleObj>
              </mc:Choice>
              <mc:Fallback>
                <p:oleObj name="Equation" r:id="rId7" imgW="583947" imgH="418918" progId="Equation.3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3984" y="3438712"/>
                        <a:ext cx="128905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1334623" y="5186744"/>
          <a:ext cx="11763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4" name="Equation" r:id="rId9" imgW="533169" imgH="418918" progId="Equation.3">
                  <p:embed/>
                </p:oleObj>
              </mc:Choice>
              <mc:Fallback>
                <p:oleObj name="Equation" r:id="rId9" imgW="533169" imgH="418918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4623" y="5186744"/>
                        <a:ext cx="1176338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79975" y="385483"/>
            <a:ext cx="38189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Remember that Absolute Value functions are PIECEWISE FUNCTIONS</a:t>
            </a:r>
            <a:endParaRPr lang="en-US" sz="25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40080" y="2123641"/>
            <a:ext cx="143973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7732" y="2521043"/>
            <a:ext cx="3993536" cy="371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b="1" dirty="0" smtClean="0"/>
              <a:t>Limits at infinity </a:t>
            </a:r>
            <a:r>
              <a:rPr lang="en-US" sz="2500" dirty="0" smtClean="0"/>
              <a:t>work like End behavior/Horizontal Asymptotes</a:t>
            </a:r>
          </a:p>
          <a:p>
            <a:pPr lvl="1"/>
            <a:r>
              <a:rPr lang="en-US" sz="2500" dirty="0" smtClean="0"/>
              <a:t>You will either get a number</a:t>
            </a:r>
          </a:p>
          <a:p>
            <a:pPr lvl="1"/>
            <a:r>
              <a:rPr lang="en-US" sz="2500" dirty="0" smtClean="0"/>
              <a:t>They will approach ±∞</a:t>
            </a:r>
          </a:p>
          <a:p>
            <a:pPr lvl="1"/>
            <a:r>
              <a:rPr lang="en-US" sz="2500" dirty="0" smtClean="0"/>
              <a:t>Or the limit will not exist</a:t>
            </a:r>
          </a:p>
          <a:p>
            <a:pPr lvl="1">
              <a:buNone/>
            </a:pPr>
            <a:endParaRPr lang="en-US" sz="2500" dirty="0" smtClean="0"/>
          </a:p>
          <a:p>
            <a:pPr lvl="1">
              <a:buNone/>
            </a:pPr>
            <a:r>
              <a:rPr lang="en-US" sz="2500" b="1" dirty="0" smtClean="0"/>
              <a:t>Limits at a boundary point for absolute value functions</a:t>
            </a:r>
            <a:r>
              <a:rPr lang="en-US" sz="2500" dirty="0" smtClean="0"/>
              <a:t> need to be checked from both sides like a piecewise function.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279652" y="4490850"/>
          <a:ext cx="1345414" cy="887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1" name="Equation" r:id="rId4" imgW="634725" imgH="418918" progId="Equation.3">
                  <p:embed/>
                </p:oleObj>
              </mc:Choice>
              <mc:Fallback>
                <p:oleObj name="Equation" r:id="rId4" imgW="634725" imgH="418918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9652" y="4490850"/>
                        <a:ext cx="1345414" cy="8879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542179" y="4619159"/>
          <a:ext cx="2056209" cy="1745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2" name="Equation" r:id="rId6" imgW="1092200" imgH="927100" progId="Equation.3">
                  <p:embed/>
                </p:oleObj>
              </mc:Choice>
              <mc:Fallback>
                <p:oleObj name="Equation" r:id="rId6" imgW="1092200" imgH="92710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179" y="4619159"/>
                        <a:ext cx="2056209" cy="17457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8905539" y="3042445"/>
            <a:ext cx="98612" cy="1075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896574" y="5480844"/>
            <a:ext cx="98612" cy="10757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r>
              <a:rPr lang="en-US" sz="4000" b="1" u="sng" dirty="0" smtClean="0"/>
              <a:t>HW 3.5A:</a:t>
            </a:r>
            <a:r>
              <a:rPr lang="en-US" sz="4000" dirty="0" smtClean="0"/>
              <a:t>  pg 205-207	#17,18,20-27,30-32, 34, 58,65,69</a:t>
            </a:r>
            <a:endParaRPr lang="en-US" sz="4000" u="sng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Limits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do we find any limit?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Kahoot</a:t>
            </a:r>
            <a:r>
              <a:rPr lang="en-US" dirty="0" smtClean="0"/>
              <a:t>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https://play.kahoot.it/#/?quizId=e3ea41e3-66af-4708-9363-9f97713d7152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u="sng" dirty="0" smtClean="0"/>
              <a:t>HW 3.5B</a:t>
            </a:r>
            <a:r>
              <a:rPr lang="en-US" sz="4000" b="1" dirty="0" smtClean="0"/>
              <a:t>: </a:t>
            </a:r>
            <a:r>
              <a:rPr lang="en-US" sz="4000" dirty="0" smtClean="0"/>
              <a:t>Limit Review A Worksheet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9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Continuity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we determine if a function is continuous?</a:t>
            </a:r>
          </a:p>
          <a:p>
            <a:r>
              <a:rPr lang="en-US" dirty="0" smtClean="0"/>
              <a:t>What is the Intermediate value Theorem?</a:t>
            </a:r>
          </a:p>
          <a:p>
            <a:r>
              <a:rPr lang="en-US" dirty="0" smtClean="0"/>
              <a:t>What are some types of Discontinuities?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20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Can be drawn without picking up your pencil</a:t>
            </a:r>
          </a:p>
          <a:p>
            <a:endParaRPr lang="en-US" sz="3000" dirty="0" smtClean="0"/>
          </a:p>
          <a:p>
            <a:r>
              <a:rPr lang="en-US" sz="3000" dirty="0" smtClean="0"/>
              <a:t>Most real life scenarios involve continuous functions</a:t>
            </a:r>
            <a:endParaRPr lang="en-US" sz="3000" dirty="0"/>
          </a:p>
          <a:p>
            <a:endParaRPr lang="en-US" sz="3000" dirty="0" smtClean="0"/>
          </a:p>
          <a:p>
            <a:r>
              <a:rPr lang="en-US" sz="3000" dirty="0" smtClean="0"/>
              <a:t>Continuity of a function is an important piece of information in a calculus problem because it allows us to do many other processes that we will learn later.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9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Examples of each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1)              is undefined	2)                    DNE     3)                          </a:t>
            </a:r>
            <a:endParaRPr lang="en-US" sz="2800" dirty="0"/>
          </a:p>
        </p:txBody>
      </p:sp>
      <p:graphicFrame>
        <p:nvGraphicFramePr>
          <p:cNvPr id="95235" name="Object 3"/>
          <p:cNvGraphicFramePr>
            <a:graphicFrameLocks noChangeAspect="1"/>
          </p:cNvGraphicFramePr>
          <p:nvPr/>
        </p:nvGraphicFramePr>
        <p:xfrm>
          <a:off x="1590488" y="1855414"/>
          <a:ext cx="88741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3" name="Equation" r:id="rId3" imgW="330120" imgH="203040" progId="">
                  <p:embed/>
                </p:oleObj>
              </mc:Choice>
              <mc:Fallback>
                <p:oleObj name="Equation" r:id="rId3" imgW="330120" imgH="2030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488" y="1855414"/>
                        <a:ext cx="88741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081493" y="1763714"/>
          <a:ext cx="1456949" cy="72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4" name="Equation" r:id="rId5" imgW="558720" imgH="279360" progId="Equation.3">
                  <p:embed/>
                </p:oleObj>
              </mc:Choice>
              <mc:Fallback>
                <p:oleObj name="Equation" r:id="rId5" imgW="55872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493" y="1763714"/>
                        <a:ext cx="1456949" cy="72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087753" y="1799105"/>
          <a:ext cx="261620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5" name="Equation" r:id="rId7" imgW="1002960" imgH="279360" progId="Equation.3">
                  <p:embed/>
                </p:oleObj>
              </mc:Choice>
              <mc:Fallback>
                <p:oleObj name="Equation" r:id="rId7" imgW="1002960" imgH="2793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7753" y="1799105"/>
                        <a:ext cx="2616200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show a Function is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….at a given point, the following three things must ALL be true.</a:t>
            </a:r>
          </a:p>
          <a:p>
            <a:r>
              <a:rPr lang="en-US" sz="2800" dirty="0" smtClean="0"/>
              <a:t>1) 	 	is defined</a:t>
            </a:r>
          </a:p>
          <a:p>
            <a:endParaRPr lang="en-US" sz="2800" dirty="0" smtClean="0"/>
          </a:p>
          <a:p>
            <a:r>
              <a:rPr lang="en-US" sz="2800" dirty="0" smtClean="0"/>
              <a:t>2)		exists </a:t>
            </a:r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2951"/>
              </p:ext>
            </p:extLst>
          </p:nvPr>
        </p:nvGraphicFramePr>
        <p:xfrm>
          <a:off x="1501587" y="3406589"/>
          <a:ext cx="1394013" cy="697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6" name="Equation" r:id="rId3" imgW="558720" imgH="279360" progId="">
                  <p:embed/>
                </p:oleObj>
              </mc:Choice>
              <mc:Fallback>
                <p:oleObj name="Equation" r:id="rId3" imgW="558720" imgH="27936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587" y="3406589"/>
                        <a:ext cx="1394013" cy="6970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220073"/>
              </p:ext>
            </p:extLst>
          </p:nvPr>
        </p:nvGraphicFramePr>
        <p:xfrm>
          <a:off x="1492621" y="4482353"/>
          <a:ext cx="2600671" cy="72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7" name="Equation" r:id="rId5" imgW="1002960" imgH="279360" progId="">
                  <p:embed/>
                </p:oleObj>
              </mc:Choice>
              <mc:Fallback>
                <p:oleObj name="Equation" r:id="rId5" imgW="1002960" imgH="27936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621" y="4482353"/>
                        <a:ext cx="2600671" cy="7258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844442"/>
              </p:ext>
            </p:extLst>
          </p:nvPr>
        </p:nvGraphicFramePr>
        <p:xfrm>
          <a:off x="1537438" y="2357719"/>
          <a:ext cx="886113" cy="54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8" name="Equation" r:id="rId7" imgW="330120" imgH="203040" progId="">
                  <p:embed/>
                </p:oleObj>
              </mc:Choice>
              <mc:Fallback>
                <p:oleObj name="Equation" r:id="rId7" imgW="330120" imgH="20304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38" y="2357719"/>
                        <a:ext cx="886113" cy="54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22345" y="2634370"/>
            <a:ext cx="41842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function is </a:t>
            </a:r>
            <a:r>
              <a:rPr lang="en-US" sz="2800" b="1" dirty="0" smtClean="0"/>
              <a:t>continuous</a:t>
            </a:r>
            <a:r>
              <a:rPr lang="en-US" sz="2800" dirty="0" smtClean="0"/>
              <a:t> </a:t>
            </a:r>
            <a:r>
              <a:rPr lang="en-US" sz="2800" b="1" dirty="0" smtClean="0"/>
              <a:t>on an open interval </a:t>
            </a:r>
            <a:r>
              <a:rPr lang="en-US" sz="2800" dirty="0" smtClean="0"/>
              <a:t>(</a:t>
            </a:r>
            <a:r>
              <a:rPr lang="en-US" sz="2800" dirty="0" err="1" smtClean="0"/>
              <a:t>a,b</a:t>
            </a:r>
            <a:r>
              <a:rPr lang="en-US" sz="2800" dirty="0" smtClean="0"/>
              <a:t>) if it is continuous at every point in (</a:t>
            </a:r>
            <a:r>
              <a:rPr lang="en-US" sz="2800" dirty="0" err="1" smtClean="0"/>
              <a:t>a,b</a:t>
            </a:r>
            <a:r>
              <a:rPr lang="en-US" sz="2800" dirty="0" smtClean="0"/>
              <a:t>).  </a:t>
            </a:r>
          </a:p>
          <a:p>
            <a:endParaRPr lang="en-US" sz="2800" dirty="0" smtClean="0"/>
          </a:p>
          <a:p>
            <a:r>
              <a:rPr lang="en-US" sz="2800" dirty="0" smtClean="0"/>
              <a:t>If it is not the function is considered </a:t>
            </a:r>
            <a:r>
              <a:rPr lang="en-US" sz="2800" b="1" dirty="0" smtClean="0"/>
              <a:t>discontinuous </a:t>
            </a:r>
            <a:r>
              <a:rPr lang="en-US" sz="2800" dirty="0" smtClean="0"/>
              <a:t>on that interval.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995083" y="2294965"/>
            <a:ext cx="3532094" cy="3083859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show a Function is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….at a given point, the following three things must ALL be true.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1) 	      is defined</a:t>
            </a:r>
          </a:p>
          <a:p>
            <a:endParaRPr lang="en-US" sz="2800" dirty="0" smtClean="0"/>
          </a:p>
          <a:p>
            <a:r>
              <a:rPr lang="en-US" sz="2800" dirty="0" smtClean="0"/>
              <a:t>2)		exists </a:t>
            </a:r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2951"/>
              </p:ext>
            </p:extLst>
          </p:nvPr>
        </p:nvGraphicFramePr>
        <p:xfrm>
          <a:off x="1501587" y="3406589"/>
          <a:ext cx="1394013" cy="697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2" name="Equation" r:id="rId3" imgW="558720" imgH="279360" progId="">
                  <p:embed/>
                </p:oleObj>
              </mc:Choice>
              <mc:Fallback>
                <p:oleObj name="Equation" r:id="rId3" imgW="558720" imgH="27936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587" y="3406589"/>
                        <a:ext cx="1394013" cy="6970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220073"/>
              </p:ext>
            </p:extLst>
          </p:nvPr>
        </p:nvGraphicFramePr>
        <p:xfrm>
          <a:off x="1492621" y="4482353"/>
          <a:ext cx="2600671" cy="72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3" name="Equation" r:id="rId5" imgW="1002960" imgH="279360" progId="">
                  <p:embed/>
                </p:oleObj>
              </mc:Choice>
              <mc:Fallback>
                <p:oleObj name="Equation" r:id="rId5" imgW="1002960" imgH="27936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621" y="4482353"/>
                        <a:ext cx="2600671" cy="7258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844442"/>
              </p:ext>
            </p:extLst>
          </p:nvPr>
        </p:nvGraphicFramePr>
        <p:xfrm>
          <a:off x="1537438" y="2357719"/>
          <a:ext cx="886113" cy="54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4" name="Equation" r:id="rId7" imgW="330120" imgH="203040" progId="">
                  <p:embed/>
                </p:oleObj>
              </mc:Choice>
              <mc:Fallback>
                <p:oleObj name="Equation" r:id="rId7" imgW="330120" imgH="203040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38" y="2357719"/>
                        <a:ext cx="886113" cy="545300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80008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73153" y="2229256"/>
            <a:ext cx="4186518" cy="431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38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show a Function is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….at a given point, the following three things must ALL be true.</a:t>
            </a:r>
          </a:p>
          <a:p>
            <a:r>
              <a:rPr lang="en-US" sz="2800" dirty="0" smtClean="0"/>
              <a:t>1) 	      is defined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7030A0"/>
                </a:solidFill>
              </a:rPr>
              <a:t>2)		exists </a:t>
            </a:r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2951"/>
              </p:ext>
            </p:extLst>
          </p:nvPr>
        </p:nvGraphicFramePr>
        <p:xfrm>
          <a:off x="1501587" y="3406589"/>
          <a:ext cx="1394013" cy="697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0" name="Equation" r:id="rId3" imgW="558720" imgH="279360" progId="">
                  <p:embed/>
                </p:oleObj>
              </mc:Choice>
              <mc:Fallback>
                <p:oleObj name="Equation" r:id="rId3" imgW="558720" imgH="27936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587" y="3406589"/>
                        <a:ext cx="1394013" cy="697007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993366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220073"/>
              </p:ext>
            </p:extLst>
          </p:nvPr>
        </p:nvGraphicFramePr>
        <p:xfrm>
          <a:off x="1492621" y="4482353"/>
          <a:ext cx="2600671" cy="72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1" name="Equation" r:id="rId5" imgW="1002960" imgH="279360" progId="">
                  <p:embed/>
                </p:oleObj>
              </mc:Choice>
              <mc:Fallback>
                <p:oleObj name="Equation" r:id="rId5" imgW="1002960" imgH="27936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621" y="4482353"/>
                        <a:ext cx="2600671" cy="7258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844442"/>
              </p:ext>
            </p:extLst>
          </p:nvPr>
        </p:nvGraphicFramePr>
        <p:xfrm>
          <a:off x="1537438" y="2357719"/>
          <a:ext cx="886113" cy="54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2" name="Equation" r:id="rId7" imgW="330120" imgH="203040" progId="">
                  <p:embed/>
                </p:oleObj>
              </mc:Choice>
              <mc:Fallback>
                <p:oleObj name="Equation" r:id="rId7" imgW="330120" imgH="203040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38" y="2357719"/>
                        <a:ext cx="886113" cy="54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4509" y="2318583"/>
            <a:ext cx="4215185" cy="432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38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show a Function is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….at a given point, the following three things must ALL be true.</a:t>
            </a:r>
          </a:p>
          <a:p>
            <a:r>
              <a:rPr lang="en-US" sz="2800" dirty="0" smtClean="0"/>
              <a:t>1) 	      is defined</a:t>
            </a:r>
          </a:p>
          <a:p>
            <a:endParaRPr lang="en-US" sz="2800" dirty="0" smtClean="0"/>
          </a:p>
          <a:p>
            <a:r>
              <a:rPr lang="en-US" sz="2800" dirty="0" smtClean="0"/>
              <a:t>2)		exists 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7030A0"/>
                </a:solidFill>
              </a:rPr>
              <a:t>3)</a:t>
            </a:r>
            <a:endParaRPr lang="en-US" sz="2800" dirty="0">
              <a:solidFill>
                <a:srgbClr val="7030A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2951"/>
              </p:ext>
            </p:extLst>
          </p:nvPr>
        </p:nvGraphicFramePr>
        <p:xfrm>
          <a:off x="1501587" y="3406589"/>
          <a:ext cx="1394013" cy="697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4" name="Equation" r:id="rId3" imgW="558720" imgH="279360" progId="">
                  <p:embed/>
                </p:oleObj>
              </mc:Choice>
              <mc:Fallback>
                <p:oleObj name="Equation" r:id="rId3" imgW="558720" imgH="27936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587" y="3406589"/>
                        <a:ext cx="1394013" cy="6970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220073"/>
              </p:ext>
            </p:extLst>
          </p:nvPr>
        </p:nvGraphicFramePr>
        <p:xfrm>
          <a:off x="1492621" y="4482353"/>
          <a:ext cx="2600671" cy="72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5" name="Equation" r:id="rId5" imgW="1002960" imgH="279360" progId="">
                  <p:embed/>
                </p:oleObj>
              </mc:Choice>
              <mc:Fallback>
                <p:oleObj name="Equation" r:id="rId5" imgW="1002960" imgH="27936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621" y="4482353"/>
                        <a:ext cx="2600671" cy="725811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80008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80008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844442"/>
              </p:ext>
            </p:extLst>
          </p:nvPr>
        </p:nvGraphicFramePr>
        <p:xfrm>
          <a:off x="1537438" y="2357719"/>
          <a:ext cx="886113" cy="54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6" name="Equation" r:id="rId7" imgW="330120" imgH="203040" progId="">
                  <p:embed/>
                </p:oleObj>
              </mc:Choice>
              <mc:Fallback>
                <p:oleObj name="Equation" r:id="rId7" imgW="330120" imgH="203040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38" y="2357719"/>
                        <a:ext cx="886113" cy="54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22961" y="2422992"/>
            <a:ext cx="4077541" cy="426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90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096095" y="3151094"/>
            <a:ext cx="26955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38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Discontinuities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35" y="1845734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Removable Discontinuity</a:t>
            </a:r>
            <a:r>
              <a:rPr lang="en-US" sz="2800" dirty="0" smtClean="0"/>
              <a:t>/</a:t>
            </a:r>
            <a:r>
              <a:rPr lang="en-US" sz="2800" u="sng" dirty="0" smtClean="0"/>
              <a:t>Hole</a:t>
            </a:r>
            <a:r>
              <a:rPr lang="en-US" sz="2800" dirty="0" smtClean="0"/>
              <a:t>: When the limit exists at x=a but f(x) is undefined at a.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/>
              <a:t>Non Removable Discontinuity </a:t>
            </a:r>
          </a:p>
          <a:p>
            <a:pPr marL="0" indent="0">
              <a:buNone/>
            </a:pPr>
            <a:r>
              <a:rPr lang="en-US" sz="2800" u="sng" dirty="0" smtClean="0"/>
              <a:t>Vertical Asymptote (infinite)</a:t>
            </a:r>
            <a:r>
              <a:rPr lang="en-US" sz="2800" dirty="0" smtClean="0"/>
              <a:t>: When the graph approaches ±∞ at x=a</a:t>
            </a:r>
          </a:p>
          <a:p>
            <a:pPr marL="0" indent="0">
              <a:buNone/>
            </a:pPr>
            <a:r>
              <a:rPr lang="en-US" sz="2800" u="sng" dirty="0" smtClean="0"/>
              <a:t>Jump Discontinuity</a:t>
            </a:r>
            <a:r>
              <a:rPr lang="en-US" sz="2800" dirty="0" smtClean="0"/>
              <a:t>: When a function approaches two different numbers at x=a from opposite sides. (Happens in piecewise functions)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8950" y="2428210"/>
            <a:ext cx="1644465" cy="18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3773" y="4661648"/>
            <a:ext cx="1607051" cy="185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34043" y="0"/>
            <a:ext cx="1672478" cy="186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7116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Continuous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1) Polynomials</a:t>
            </a:r>
          </a:p>
          <a:p>
            <a:r>
              <a:rPr lang="en-US" sz="2800" dirty="0" smtClean="0"/>
              <a:t>2) Sin and Cos</a:t>
            </a:r>
          </a:p>
          <a:p>
            <a:r>
              <a:rPr lang="en-US" sz="2800" dirty="0" smtClean="0"/>
              <a:t>3) Rational Functions on a restricted interval</a:t>
            </a:r>
          </a:p>
          <a:p>
            <a:pPr lvl="1"/>
            <a:r>
              <a:rPr lang="en-US" sz="2800" dirty="0" smtClean="0"/>
              <a:t>Ex: </a:t>
            </a:r>
            <a:r>
              <a:rPr lang="en-US" sz="2800" b="1" dirty="0" smtClean="0"/>
              <a:t>tan(x)</a:t>
            </a:r>
            <a:r>
              <a:rPr lang="en-US" sz="2800" dirty="0" smtClean="0"/>
              <a:t> from -</a:t>
            </a:r>
            <a:r>
              <a:rPr lang="el-GR" sz="2800" dirty="0" smtClean="0"/>
              <a:t>π</a:t>
            </a:r>
            <a:r>
              <a:rPr lang="en-US" sz="2800" dirty="0" smtClean="0"/>
              <a:t>/2 to </a:t>
            </a:r>
            <a:r>
              <a:rPr lang="el-GR" sz="2800" dirty="0" smtClean="0"/>
              <a:t>π</a:t>
            </a:r>
            <a:r>
              <a:rPr lang="en-US" sz="2800" dirty="0" smtClean="0"/>
              <a:t>/2 or </a:t>
            </a:r>
            <a:r>
              <a:rPr lang="en-US" sz="2800" b="1" dirty="0" smtClean="0"/>
              <a:t>f(x)=1/x </a:t>
            </a:r>
            <a:r>
              <a:rPr lang="en-US" sz="2800" dirty="0" smtClean="0"/>
              <a:t>for x&gt;0.</a:t>
            </a:r>
          </a:p>
          <a:p>
            <a:r>
              <a:rPr lang="en-US" sz="2800" dirty="0" smtClean="0"/>
              <a:t>4) Square Root Functions </a:t>
            </a:r>
            <a:r>
              <a:rPr lang="en-US" sz="2800" i="1" dirty="0" smtClean="0"/>
              <a:t>(along it’s defined values)</a:t>
            </a:r>
          </a:p>
          <a:p>
            <a:r>
              <a:rPr lang="en-US" sz="2800" dirty="0" smtClean="0"/>
              <a:t>5) Absolute value functions</a:t>
            </a:r>
          </a:p>
          <a:p>
            <a:r>
              <a:rPr lang="en-US" sz="2800" dirty="0" smtClean="0"/>
              <a:t>6) Exponential and logarithmic functions</a:t>
            </a:r>
          </a:p>
          <a:p>
            <a:r>
              <a:rPr lang="en-US" sz="2800" dirty="0" smtClean="0"/>
              <a:t>7) Piecewise functions </a:t>
            </a:r>
            <a:r>
              <a:rPr lang="en-US" sz="2800" i="1" u="sng" dirty="0" smtClean="0"/>
              <a:t>that connect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Determine if the functions are continuous for all real numbers.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20588" y="2360985"/>
          <a:ext cx="1290918" cy="851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6" name="Equation" r:id="rId3" imgW="596880" imgH="393480" progId="Equation.3">
                  <p:embed/>
                </p:oleObj>
              </mc:Choice>
              <mc:Fallback>
                <p:oleObj name="Equation" r:id="rId3" imgW="5968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588" y="2360985"/>
                        <a:ext cx="1290918" cy="8514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082210" y="2248367"/>
          <a:ext cx="277495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7" name="Equation" r:id="rId5" imgW="1282680" imgH="457200" progId="Equation.3">
                  <p:embed/>
                </p:oleObj>
              </mc:Choice>
              <mc:Fallback>
                <p:oleObj name="Equation" r:id="rId5" imgW="128268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2210" y="2248367"/>
                        <a:ext cx="2774950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810625" y="2230438"/>
          <a:ext cx="18399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8" name="Equation" r:id="rId7" imgW="850680" imgH="419040" progId="Equation.3">
                  <p:embed/>
                </p:oleObj>
              </mc:Choice>
              <mc:Fallback>
                <p:oleObj name="Equation" r:id="rId7" imgW="8506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0625" y="2230438"/>
                        <a:ext cx="1839913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6776" y="1783977"/>
            <a:ext cx="9806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If they aren’t, state the types of discontinuities they contain (if they have any)</a:t>
            </a:r>
            <a:endParaRPr lang="en-US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64777" y="2492189"/>
            <a:ext cx="8247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1)</a:t>
            </a: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41060" y="2456335"/>
            <a:ext cx="8247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2)</a:t>
            </a: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02709" y="2447376"/>
            <a:ext cx="8247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3)</a:t>
            </a:r>
            <a:r>
              <a:rPr lang="en-US" dirty="0" smtClean="0"/>
              <a:t>	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Value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u="sng" dirty="0" smtClean="0"/>
              <a:t>Intermediate Value Theorem (IVT)</a:t>
            </a:r>
            <a:r>
              <a:rPr lang="en-US" sz="2800" dirty="0" smtClean="0"/>
              <a:t>: A function that is continuous on [</a:t>
            </a:r>
            <a:r>
              <a:rPr lang="en-US" sz="2800" dirty="0" err="1" smtClean="0"/>
              <a:t>a,b</a:t>
            </a:r>
            <a:r>
              <a:rPr lang="en-US" sz="2800" dirty="0" smtClean="0"/>
              <a:t>] takes on every y value between f(a) and f(b) on that interval.</a:t>
            </a:r>
          </a:p>
          <a:p>
            <a:endParaRPr lang="en-US" dirty="0"/>
          </a:p>
        </p:txBody>
      </p:sp>
      <p:pic>
        <p:nvPicPr>
          <p:cNvPr id="102402" name="Picture 2" descr="Image result for 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2586" y="3008694"/>
            <a:ext cx="3636495" cy="34317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09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Value Theorem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4) Given that f(x) is continuous on [-1,6] what is the minimum number of zeroes that f(x) must have on [-1,6]?</a:t>
            </a: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956" y="2779059"/>
            <a:ext cx="5212936" cy="118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21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Value Theorem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5) Prove that there exists a c in the interval [0,3] for  		</a:t>
            </a:r>
          </a:p>
          <a:p>
            <a:pPr>
              <a:buNone/>
            </a:pPr>
            <a:r>
              <a:rPr lang="en-US" sz="2800" dirty="0" smtClean="0"/>
              <a:t>							such that f(c)=6.</a:t>
            </a:r>
          </a:p>
          <a:p>
            <a:endParaRPr lang="en-US" dirty="0"/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1613649" y="2268071"/>
          <a:ext cx="4688540" cy="673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1" name="Equation" r:id="rId3" imgW="1587500" imgH="228600" progId="Equation.3">
                  <p:embed/>
                </p:oleObj>
              </mc:Choice>
              <mc:Fallback>
                <p:oleObj name="Equation" r:id="rId3" imgW="15875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3649" y="2268071"/>
                        <a:ext cx="4688540" cy="6738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3500" b="1" u="sng" dirty="0" smtClean="0"/>
              <a:t>HW 1.4A</a:t>
            </a:r>
            <a:r>
              <a:rPr lang="en-US" sz="3500" dirty="0" smtClean="0"/>
              <a:t>: pg 78-82 #2,3,5,7-12,15,18,25, 26,29,31,37,40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9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Review on Limits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Big Ideas with Limits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77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On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410" y="1836769"/>
            <a:ext cx="10058400" cy="402336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Plan A</a:t>
            </a:r>
            <a:r>
              <a:rPr lang="en-US" sz="2800" dirty="0" smtClean="0"/>
              <a:t>: </a:t>
            </a:r>
            <a:r>
              <a:rPr lang="en-US" sz="2800" u="sng" dirty="0" smtClean="0"/>
              <a:t>Direct Substitution</a:t>
            </a:r>
            <a:r>
              <a:rPr lang="en-US" sz="2800" dirty="0" smtClean="0"/>
              <a:t>: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Plug in the x value </a:t>
            </a:r>
            <a:r>
              <a:rPr lang="en-US" sz="2800" dirty="0" smtClean="0"/>
              <a:t>(may not work)</a:t>
            </a:r>
          </a:p>
          <a:p>
            <a:r>
              <a:rPr lang="en-US" sz="2800" b="1" dirty="0" smtClean="0"/>
              <a:t>Plan B</a:t>
            </a:r>
            <a:r>
              <a:rPr lang="en-US" sz="2800" dirty="0" smtClean="0"/>
              <a:t>: </a:t>
            </a:r>
            <a:r>
              <a:rPr lang="en-US" sz="2800" u="sng" dirty="0" smtClean="0"/>
              <a:t>Algebraic Simplification</a:t>
            </a:r>
            <a:r>
              <a:rPr lang="en-US" sz="2800" dirty="0" smtClean="0"/>
              <a:t>: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Factor and Simplify etc. so that x-values can be plugged in</a:t>
            </a:r>
          </a:p>
          <a:p>
            <a:r>
              <a:rPr lang="en-US" sz="2800" b="1" dirty="0" smtClean="0"/>
              <a:t>Plan C</a:t>
            </a:r>
            <a:r>
              <a:rPr lang="en-US" sz="2800" dirty="0" smtClean="0"/>
              <a:t>: </a:t>
            </a:r>
            <a:r>
              <a:rPr lang="en-US" sz="2800" u="sng" dirty="0" smtClean="0"/>
              <a:t>Multiply by Conjugate </a:t>
            </a:r>
            <a:r>
              <a:rPr lang="en-US" sz="2800" dirty="0" smtClean="0"/>
              <a:t>(Rationalizing the Numerator):</a:t>
            </a:r>
          </a:p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Multiply by conjugate of numerator and cancel so that x-values can be plugged in. </a:t>
            </a:r>
            <a:r>
              <a:rPr lang="en-US" sz="2800" dirty="0" smtClean="0">
                <a:solidFill>
                  <a:schemeClr val="tx1"/>
                </a:solidFill>
              </a:rPr>
              <a:t>(Use if you see square roots)</a:t>
            </a:r>
          </a:p>
          <a:p>
            <a:r>
              <a:rPr lang="en-US" sz="2800" b="1" dirty="0" smtClean="0"/>
              <a:t>Plan D</a:t>
            </a:r>
            <a:r>
              <a:rPr lang="en-US" sz="2800" dirty="0" smtClean="0"/>
              <a:t>: </a:t>
            </a:r>
            <a:r>
              <a:rPr lang="en-US" sz="2800" u="sng" dirty="0" smtClean="0"/>
              <a:t>Piecewise Functions:</a:t>
            </a:r>
          </a:p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Make sure to use direct substitution from left AND right hand sides if taking the limit of a place where the function switches over.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3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Trig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Need to memorize these for AP Test!</a:t>
            </a:r>
          </a:p>
          <a:p>
            <a:r>
              <a:rPr lang="en-US" sz="2800" dirty="0" smtClean="0"/>
              <a:t>Will be used in many trig limit problems</a:t>
            </a:r>
            <a:endParaRPr lang="en-US" sz="2800" dirty="0"/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579563" y="3251200"/>
          <a:ext cx="173037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0" name="Equation" r:id="rId3" imgW="774364" imgH="393529" progId="Equation.3">
                  <p:embed/>
                </p:oleObj>
              </mc:Choice>
              <mc:Fallback>
                <p:oleObj name="Equation" r:id="rId3" imgW="774364" imgH="393529" progId="Equation.3">
                  <p:embed/>
                  <p:pic>
                    <p:nvPicPr>
                      <p:cNvPr id="491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3251200"/>
                        <a:ext cx="1730375" cy="877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335713" y="3287713"/>
          <a:ext cx="2241550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1" name="Equation" r:id="rId5" imgW="1002865" imgH="393529" progId="Equation.3">
                  <p:embed/>
                </p:oleObj>
              </mc:Choice>
              <mc:Fallback>
                <p:oleObj name="Equation" r:id="rId5" imgW="1002865" imgH="393529" progId="Equation.3">
                  <p:embed/>
                  <p:pic>
                    <p:nvPicPr>
                      <p:cNvPr id="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713" y="3287713"/>
                        <a:ext cx="2241550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28165" y="2958353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21506" y="3012141"/>
            <a:ext cx="2456329" cy="1506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1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Infinite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1) Whenever you have a limit approaching a vertical asymptote you will have one of 3 possibilities.  Be sure to check left and right side!</a:t>
            </a:r>
          </a:p>
          <a:p>
            <a:pPr lvl="1"/>
            <a:r>
              <a:rPr lang="en-US" sz="2800" dirty="0" smtClean="0"/>
              <a:t>DNE</a:t>
            </a:r>
          </a:p>
          <a:p>
            <a:pPr lvl="1"/>
            <a:r>
              <a:rPr lang="en-US" sz="2800" dirty="0" smtClean="0"/>
              <a:t>  ∞</a:t>
            </a:r>
          </a:p>
          <a:p>
            <a:pPr lvl="1"/>
            <a:r>
              <a:rPr lang="en-US" sz="2800" dirty="0" smtClean="0"/>
              <a:t> -∞</a:t>
            </a:r>
          </a:p>
          <a:p>
            <a:pPr lvl="1">
              <a:buNone/>
            </a:pPr>
            <a:r>
              <a:rPr lang="en-US" sz="2800" dirty="0" smtClean="0"/>
              <a:t>2) To see which one it is we will use an informal notation</a:t>
            </a:r>
          </a:p>
          <a:p>
            <a:pPr lvl="1"/>
            <a:r>
              <a:rPr lang="en-US" sz="2800" dirty="0" smtClean="0"/>
              <a:t>VS=Very small number (super close to 0)</a:t>
            </a:r>
          </a:p>
          <a:p>
            <a:pPr lvl="1"/>
            <a:r>
              <a:rPr lang="en-US" sz="2800" dirty="0" smtClean="0"/>
              <a:t>VB= Very big number (super close to infinity)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 smtClean="0"/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643188" y="5489575"/>
          <a:ext cx="7175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4" name="Equation" r:id="rId3" imgW="355292" imgH="393359" progId="Equation.3">
                  <p:embed/>
                </p:oleObj>
              </mc:Choice>
              <mc:Fallback>
                <p:oleObj name="Equation" r:id="rId3" imgW="355292" imgH="393359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5489575"/>
                        <a:ext cx="717550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759450" y="5499100"/>
          <a:ext cx="7429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5" name="Equation" r:id="rId5" imgW="368140" imgH="393529" progId="Equation.3">
                  <p:embed/>
                </p:oleObj>
              </mc:Choice>
              <mc:Fallback>
                <p:oleObj name="Equation" r:id="rId5" imgW="368140" imgH="393529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0" y="5499100"/>
                        <a:ext cx="742950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350456" y="2686929"/>
          <a:ext cx="3682842" cy="951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6" name="Equation" r:id="rId7" imgW="1524000" imgH="393700" progId="Equation.3">
                  <p:embed/>
                </p:oleObj>
              </mc:Choice>
              <mc:Fallback>
                <p:oleObj name="Equation" r:id="rId7" imgW="1524000" imgH="3937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456" y="2686929"/>
                        <a:ext cx="3682842" cy="9514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695908" y="2783083"/>
          <a:ext cx="2978150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97" name="Equation" r:id="rId9" imgW="1231366" imgH="393529" progId="Equation.3">
                  <p:embed/>
                </p:oleObj>
              </mc:Choice>
              <mc:Fallback>
                <p:oleObj name="Equation" r:id="rId9" imgW="1231366" imgH="393529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5908" y="2783083"/>
                        <a:ext cx="2978150" cy="950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3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at Infinity for Rational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All rules of horizontal asymptotes apply.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Look at the leading terms of the top and bottom</a:t>
            </a:r>
            <a:endParaRPr lang="en-US" sz="2600" dirty="0" smtClean="0"/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top is less than the bottom the limit approaches 0</a:t>
            </a:r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bottom and top are =, the limit is the ratio of the leading terms</a:t>
            </a:r>
          </a:p>
          <a:p>
            <a:pPr marL="715518" lvl="1" indent="-514350">
              <a:buFont typeface="+mj-lt"/>
              <a:buAutoNum type="alphaLcParenR"/>
            </a:pPr>
            <a:r>
              <a:rPr lang="en-US" sz="2600" dirty="0" smtClean="0"/>
              <a:t>If the degree of the top is higher than the bottom it will approach </a:t>
            </a:r>
            <a:endParaRPr lang="en-US" sz="2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64882" y="4786405"/>
          <a:ext cx="22399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8" name="Equation" r:id="rId3" imgW="1016000" imgH="419100" progId="Equation.3">
                  <p:embed/>
                </p:oleObj>
              </mc:Choice>
              <mc:Fallback>
                <p:oleObj name="Equation" r:id="rId3" imgW="1016000" imgH="4191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82" y="4786405"/>
                        <a:ext cx="2239963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42585" y="4840475"/>
          <a:ext cx="22113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9" name="Equation" r:id="rId5" imgW="1002865" imgH="418918" progId="Equation.3">
                  <p:embed/>
                </p:oleObj>
              </mc:Choice>
              <mc:Fallback>
                <p:oleObj name="Equation" r:id="rId5" imgW="1002865" imgH="418918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2585" y="4840475"/>
                        <a:ext cx="2211387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227079" y="4813581"/>
          <a:ext cx="22113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0" name="Equation" r:id="rId7" imgW="1002865" imgH="418918" progId="Equation.3">
                  <p:embed/>
                </p:oleObj>
              </mc:Choice>
              <mc:Fallback>
                <p:oleObj name="Equation" r:id="rId7" imgW="1002865" imgH="418918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079" y="4813581"/>
                        <a:ext cx="2211387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011" y="4732470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a)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5834" y="4795222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b)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79974" y="4795223"/>
            <a:ext cx="6364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smtClean="0">
                <a:solidFill>
                  <a:schemeClr val="accent1"/>
                </a:solidFill>
              </a:rPr>
              <a:t>c) </a:t>
            </a:r>
            <a:endParaRPr lang="en-US" sz="2600" b="1" dirty="0">
              <a:solidFill>
                <a:schemeClr val="accent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532965" y="4778189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85365" y="5244354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378824" y="4849907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522260" y="5325037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072284" y="4796120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9211596" y="5291331"/>
            <a:ext cx="259977" cy="286870"/>
          </a:xfrm>
          <a:prstGeom prst="ellipse">
            <a:avLst/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10669121" y="4041496"/>
          <a:ext cx="725022" cy="41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21" name="Equation" r:id="rId9" imgW="266469" imgH="152268" progId="Equation.3">
                  <p:embed/>
                </p:oleObj>
              </mc:Choice>
              <mc:Fallback>
                <p:oleObj name="Equation" r:id="rId9" imgW="266469" imgH="152268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9121" y="4041496"/>
                        <a:ext cx="725022" cy="4142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207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show a Function is 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….at a given point, the following three things must ALL be true.</a:t>
            </a:r>
          </a:p>
          <a:p>
            <a:r>
              <a:rPr lang="en-US" sz="2800" dirty="0" smtClean="0"/>
              <a:t>1) 	 	is defined</a:t>
            </a:r>
          </a:p>
          <a:p>
            <a:endParaRPr lang="en-US" sz="2800" dirty="0" smtClean="0"/>
          </a:p>
          <a:p>
            <a:r>
              <a:rPr lang="en-US" sz="2800" dirty="0" smtClean="0"/>
              <a:t>2)		exists </a:t>
            </a:r>
          </a:p>
          <a:p>
            <a:endParaRPr lang="en-US" sz="2800" dirty="0" smtClean="0"/>
          </a:p>
          <a:p>
            <a:r>
              <a:rPr lang="en-US" sz="2800" dirty="0" smtClean="0"/>
              <a:t>3)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501587" y="3406589"/>
          <a:ext cx="1394013" cy="697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8" name="Equation" r:id="rId3" imgW="558720" imgH="279360" progId="">
                  <p:embed/>
                </p:oleObj>
              </mc:Choice>
              <mc:Fallback>
                <p:oleObj name="Equation" r:id="rId3" imgW="558720" imgH="279360" progId="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587" y="3406589"/>
                        <a:ext cx="1394013" cy="6970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492621" y="4482353"/>
          <a:ext cx="2600671" cy="725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9" name="Equation" r:id="rId5" imgW="1002960" imgH="279360" progId="">
                  <p:embed/>
                </p:oleObj>
              </mc:Choice>
              <mc:Fallback>
                <p:oleObj name="Equation" r:id="rId5" imgW="1002960" imgH="279360" progId="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621" y="4482353"/>
                        <a:ext cx="2600671" cy="7258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37438" y="2357719"/>
          <a:ext cx="886113" cy="54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0" name="Equation" r:id="rId7" imgW="330120" imgH="203040" progId="">
                  <p:embed/>
                </p:oleObj>
              </mc:Choice>
              <mc:Fallback>
                <p:oleObj name="Equation" r:id="rId7" imgW="330120" imgH="203040" progId="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38" y="2357719"/>
                        <a:ext cx="886113" cy="54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995083" y="2294965"/>
            <a:ext cx="3532094" cy="3083859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535756"/>
              </p:ext>
            </p:extLst>
          </p:nvPr>
        </p:nvGraphicFramePr>
        <p:xfrm>
          <a:off x="6411913" y="2351088"/>
          <a:ext cx="28575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1" name="Equation" r:id="rId9" imgW="1320480" imgH="457200" progId="Equation.DSMT4">
                  <p:embed/>
                </p:oleObj>
              </mc:Choice>
              <mc:Fallback>
                <p:oleObj name="Equation" r:id="rId9" imgW="1320480" imgH="4572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913" y="2351088"/>
                        <a:ext cx="2857500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3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Discontinuities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35" y="1845734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Removable Discontinuity</a:t>
            </a:r>
            <a:r>
              <a:rPr lang="en-US" sz="2800" dirty="0" smtClean="0"/>
              <a:t>/</a:t>
            </a:r>
            <a:r>
              <a:rPr lang="en-US" sz="2800" u="sng" dirty="0" smtClean="0"/>
              <a:t>Hole</a:t>
            </a:r>
            <a:r>
              <a:rPr lang="en-US" sz="2800" dirty="0" smtClean="0"/>
              <a:t>: When the limit exists at x=a but f(x) is undefined at a.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/>
              <a:t>Non Removable Discontinuity </a:t>
            </a:r>
          </a:p>
          <a:p>
            <a:pPr marL="0" indent="0">
              <a:buNone/>
            </a:pPr>
            <a:r>
              <a:rPr lang="en-US" sz="2800" u="sng" dirty="0" smtClean="0"/>
              <a:t>Vertical Asymptote (infinite)</a:t>
            </a:r>
            <a:r>
              <a:rPr lang="en-US" sz="2800" dirty="0" smtClean="0"/>
              <a:t>: When the graph approaches ±∞ at x=a</a:t>
            </a:r>
          </a:p>
          <a:p>
            <a:pPr marL="0" indent="0">
              <a:buNone/>
            </a:pPr>
            <a:r>
              <a:rPr lang="en-US" sz="2800" u="sng" dirty="0" smtClean="0"/>
              <a:t>Jump Discontinuity</a:t>
            </a:r>
            <a:r>
              <a:rPr lang="en-US" sz="2800" dirty="0" smtClean="0"/>
              <a:t>: When a function approaches two different numbers at x=a from opposite sides. (Happens in piecewise functions)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8950" y="2428210"/>
            <a:ext cx="1644465" cy="18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3773" y="4661648"/>
            <a:ext cx="1607051" cy="185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34043" y="0"/>
            <a:ext cx="1672478" cy="186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9066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Value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u="sng" dirty="0" smtClean="0"/>
              <a:t>Intermediate Value Theorem (IVT)</a:t>
            </a:r>
            <a:r>
              <a:rPr lang="en-US" sz="2800" dirty="0" smtClean="0"/>
              <a:t>: A function that is continuous on [</a:t>
            </a:r>
            <a:r>
              <a:rPr lang="en-US" sz="2800" dirty="0" err="1" smtClean="0"/>
              <a:t>a,b</a:t>
            </a:r>
            <a:r>
              <a:rPr lang="en-US" sz="2800" dirty="0" smtClean="0"/>
              <a:t>] takes on every y value between f(a) and f(b) on that interval.</a:t>
            </a:r>
          </a:p>
          <a:p>
            <a:endParaRPr lang="en-US" dirty="0"/>
          </a:p>
        </p:txBody>
      </p:sp>
      <p:pic>
        <p:nvPicPr>
          <p:cNvPr id="102402" name="Picture 2" descr="Image result for grap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2586" y="3008694"/>
            <a:ext cx="3636495" cy="34317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74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3618</TotalTime>
  <Words>2736</Words>
  <Application>Microsoft Office PowerPoint</Application>
  <PresentationFormat>Widescreen</PresentationFormat>
  <Paragraphs>587</Paragraphs>
  <Slides>93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93</vt:i4>
      </vt:variant>
    </vt:vector>
  </HeadingPairs>
  <TitlesOfParts>
    <vt:vector size="100" baseType="lpstr">
      <vt:lpstr>Arial</vt:lpstr>
      <vt:lpstr>Calibri</vt:lpstr>
      <vt:lpstr>Calibri Light</vt:lpstr>
      <vt:lpstr>Wingdings</vt:lpstr>
      <vt:lpstr>Retrospect</vt:lpstr>
      <vt:lpstr>Equation</vt:lpstr>
      <vt:lpstr>MathType 6.0 Equation</vt:lpstr>
      <vt:lpstr>Unit 1: Limits</vt:lpstr>
      <vt:lpstr>Lessons</vt:lpstr>
      <vt:lpstr>1.2 Definition of a Limit</vt:lpstr>
      <vt:lpstr>The Idea of a Limit</vt:lpstr>
      <vt:lpstr>The Idea of a Limit</vt:lpstr>
      <vt:lpstr>Definition of a Limit</vt:lpstr>
      <vt:lpstr>One Sided Limits</vt:lpstr>
      <vt:lpstr>Find</vt:lpstr>
      <vt:lpstr>Find Each Limit</vt:lpstr>
      <vt:lpstr>Examples</vt:lpstr>
      <vt:lpstr>When a Limit Does Not Exist</vt:lpstr>
      <vt:lpstr>In summary</vt:lpstr>
      <vt:lpstr>Homework</vt:lpstr>
      <vt:lpstr>PowerPoint Presentation</vt:lpstr>
      <vt:lpstr>1.3A Evaluating Limits Analytically</vt:lpstr>
      <vt:lpstr>Another way to find limits</vt:lpstr>
      <vt:lpstr>Methods we will talk about Today</vt:lpstr>
      <vt:lpstr>Plan A: Direct Substitution</vt:lpstr>
      <vt:lpstr>Plan B: Algebraic Simplification </vt:lpstr>
      <vt:lpstr>A hole or removable discontinuity</vt:lpstr>
      <vt:lpstr>Plan C: Multiply by Conjugate (Rationalizing the Numerator)</vt:lpstr>
      <vt:lpstr>Plan D: Piecewise Functions</vt:lpstr>
      <vt:lpstr>Practice: Evaluate Each Limit</vt:lpstr>
      <vt:lpstr>In Summary</vt:lpstr>
      <vt:lpstr>Homework</vt:lpstr>
      <vt:lpstr>PowerPoint Presentation</vt:lpstr>
      <vt:lpstr>1.3B Properties of Limits</vt:lpstr>
      <vt:lpstr>Properties of Limits </vt:lpstr>
      <vt:lpstr>Properties of Limits </vt:lpstr>
      <vt:lpstr>Examples</vt:lpstr>
      <vt:lpstr>Delta X Notation For Limits</vt:lpstr>
      <vt:lpstr>Examples</vt:lpstr>
      <vt:lpstr>In Summary</vt:lpstr>
      <vt:lpstr>Homework</vt:lpstr>
      <vt:lpstr>PowerPoint Presentation</vt:lpstr>
      <vt:lpstr>1.3C Special Trig Limits</vt:lpstr>
      <vt:lpstr>Know your Unit Circle</vt:lpstr>
      <vt:lpstr>Know your Unit Circle ANSWERS</vt:lpstr>
      <vt:lpstr>Most Important Trig Identities To Remember</vt:lpstr>
      <vt:lpstr>Special Trig Limits</vt:lpstr>
      <vt:lpstr>Examples</vt:lpstr>
      <vt:lpstr>Examples ANSWERS</vt:lpstr>
      <vt:lpstr>In Summary</vt:lpstr>
      <vt:lpstr>Homework</vt:lpstr>
      <vt:lpstr>PowerPoint Presentation</vt:lpstr>
      <vt:lpstr>1.5 Infinite Limits</vt:lpstr>
      <vt:lpstr>Find the Vertical Asymptotes for Each Function</vt:lpstr>
      <vt:lpstr>Find the Vertical Asymptotes for Each Function ANSWERS</vt:lpstr>
      <vt:lpstr>Finding Limits at Infinity using a Graphing Calculator</vt:lpstr>
      <vt:lpstr>Graphing Calculator Examples</vt:lpstr>
      <vt:lpstr>Infinite Limits</vt:lpstr>
      <vt:lpstr>Solving These Problems without a Graphing Calculator</vt:lpstr>
      <vt:lpstr>Find each limit without a calculator</vt:lpstr>
      <vt:lpstr>Find each limit without a calculator ANSWERS</vt:lpstr>
      <vt:lpstr>Homework</vt:lpstr>
      <vt:lpstr>PowerPoint Presentation</vt:lpstr>
      <vt:lpstr>3.5 Limits at Infinity</vt:lpstr>
      <vt:lpstr>Limits approaching Infinity </vt:lpstr>
      <vt:lpstr>Limits at Infinity</vt:lpstr>
      <vt:lpstr>Examples</vt:lpstr>
      <vt:lpstr>Limits at Infinity for Rational Functions</vt:lpstr>
      <vt:lpstr>Examples</vt:lpstr>
      <vt:lpstr>Examples (ANSWERS)</vt:lpstr>
      <vt:lpstr>Absolute Value Limits</vt:lpstr>
      <vt:lpstr>In Summary</vt:lpstr>
      <vt:lpstr>Homework</vt:lpstr>
      <vt:lpstr>PowerPoint Presentation</vt:lpstr>
      <vt:lpstr>Limits Review</vt:lpstr>
      <vt:lpstr>Kahoot Review</vt:lpstr>
      <vt:lpstr>Homework</vt:lpstr>
      <vt:lpstr>Continuity</vt:lpstr>
      <vt:lpstr>Continuous Functions</vt:lpstr>
      <vt:lpstr>Draw Examples of each Function</vt:lpstr>
      <vt:lpstr>To show a Function is Continuous</vt:lpstr>
      <vt:lpstr>To show a Function is Continuous</vt:lpstr>
      <vt:lpstr>To show a Function is Continuous</vt:lpstr>
      <vt:lpstr>To show a Function is Continuous</vt:lpstr>
      <vt:lpstr>Types of Discontinuities</vt:lpstr>
      <vt:lpstr>Examples of Continuous Functions</vt:lpstr>
      <vt:lpstr>Determine if the functions are continuous for all real numbers.</vt:lpstr>
      <vt:lpstr>Intermediate Value Theorem</vt:lpstr>
      <vt:lpstr>Intermediate Value Theorem Examples</vt:lpstr>
      <vt:lpstr>Intermediate Value Theorem Examples</vt:lpstr>
      <vt:lpstr>Homework</vt:lpstr>
      <vt:lpstr>PowerPoint Presentation</vt:lpstr>
      <vt:lpstr>Review on Limits</vt:lpstr>
      <vt:lpstr>Review On Limits</vt:lpstr>
      <vt:lpstr>Special Trig Limits</vt:lpstr>
      <vt:lpstr>Infinite Limits</vt:lpstr>
      <vt:lpstr>Limits at Infinity for Rational Functions</vt:lpstr>
      <vt:lpstr>To show a Function is Continuous</vt:lpstr>
      <vt:lpstr>Types of Discontinuities</vt:lpstr>
      <vt:lpstr>Intermediate Value Theorem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1: Limits</dc:title>
  <dc:creator>Johnson, David</dc:creator>
  <cp:lastModifiedBy>Johnson, David</cp:lastModifiedBy>
  <cp:revision>217</cp:revision>
  <cp:lastPrinted>2016-09-15T11:14:00Z</cp:lastPrinted>
  <dcterms:created xsi:type="dcterms:W3CDTF">2016-08-30T12:16:51Z</dcterms:created>
  <dcterms:modified xsi:type="dcterms:W3CDTF">2016-09-23T12:40:18Z</dcterms:modified>
</cp:coreProperties>
</file>