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4"/>
  </p:handoutMasterIdLst>
  <p:sldIdLst>
    <p:sldId id="256" r:id="rId2"/>
    <p:sldId id="257" r:id="rId3"/>
    <p:sldId id="258" r:id="rId4"/>
    <p:sldId id="259" r:id="rId5"/>
    <p:sldId id="260" r:id="rId6"/>
    <p:sldId id="261" r:id="rId7"/>
    <p:sldId id="262" r:id="rId8"/>
    <p:sldId id="263" r:id="rId9"/>
    <p:sldId id="264" r:id="rId10"/>
    <p:sldId id="265" r:id="rId11"/>
    <p:sldId id="266" r:id="rId12"/>
    <p:sldId id="271" r:id="rId13"/>
    <p:sldId id="267" r:id="rId14"/>
    <p:sldId id="268" r:id="rId15"/>
    <p:sldId id="269" r:id="rId16"/>
    <p:sldId id="270" r:id="rId17"/>
    <p:sldId id="273" r:id="rId18"/>
    <p:sldId id="274" r:id="rId19"/>
    <p:sldId id="272" r:id="rId20"/>
    <p:sldId id="281" r:id="rId21"/>
    <p:sldId id="275" r:id="rId22"/>
    <p:sldId id="276" r:id="rId23"/>
    <p:sldId id="282" r:id="rId24"/>
    <p:sldId id="277" r:id="rId25"/>
    <p:sldId id="283" r:id="rId26"/>
    <p:sldId id="278" r:id="rId27"/>
    <p:sldId id="284" r:id="rId28"/>
    <p:sldId id="279" r:id="rId29"/>
    <p:sldId id="285" r:id="rId30"/>
    <p:sldId id="286" r:id="rId31"/>
    <p:sldId id="280"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100" d="100"/>
          <a:sy n="100" d="100"/>
        </p:scale>
        <p:origin x="-294" y="-258"/>
      </p:cViewPr>
      <p:guideLst>
        <p:guide orient="horz" pos="2160"/>
        <p:guide pos="2880"/>
      </p:guideLst>
    </p:cSldViewPr>
  </p:slideViewPr>
  <p:notesTextViewPr>
    <p:cViewPr>
      <p:scale>
        <a:sx n="100" d="100"/>
        <a:sy n="100" d="100"/>
      </p:scale>
      <p:origin x="0" y="0"/>
    </p:cViewPr>
  </p:notesTextViewPr>
  <p:sorterViewPr>
    <p:cViewPr>
      <p:scale>
        <a:sx n="60" d="100"/>
        <a:sy n="60" d="100"/>
      </p:scale>
      <p:origin x="0" y="10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EF52D85-CFA4-4758-A9F1-803119B3926B}" type="datetimeFigureOut">
              <a:rPr lang="en-US" smtClean="0"/>
              <a:t>8/13/2012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022F6B8-0DF8-47F6-8FC3-255EFA45AD33}"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6AB35D-802F-4597-9B8D-62FC9A25B4B1}"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6AB35D-802F-4597-9B8D-62FC9A25B4B1}"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6AB35D-802F-4597-9B8D-62FC9A25B4B1}"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6AB35D-802F-4597-9B8D-62FC9A25B4B1}"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6AB35D-802F-4597-9B8D-62FC9A25B4B1}" type="datetimeFigureOut">
              <a:rPr lang="en-US" smtClean="0"/>
              <a:pPr/>
              <a:t>8/13/2012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6AB35D-802F-4597-9B8D-62FC9A25B4B1}" type="datetimeFigureOut">
              <a:rPr lang="en-US" smtClean="0"/>
              <a:pPr/>
              <a:t>8/13/2012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AB35D-802F-4597-9B8D-62FC9A25B4B1}" type="datetimeFigureOut">
              <a:rPr lang="en-US" smtClean="0"/>
              <a:pPr/>
              <a:t>8/13/2012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6AB35D-802F-4597-9B8D-62FC9A25B4B1}"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6AB35D-802F-4597-9B8D-62FC9A25B4B1}" type="datetimeFigureOut">
              <a:rPr lang="en-US" smtClean="0"/>
              <a:pPr/>
              <a:t>8/13/2012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6AB35D-802F-4597-9B8D-62FC9A25B4B1}"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6AB35D-802F-4597-9B8D-62FC9A25B4B1}" type="datetimeFigureOut">
              <a:rPr lang="en-US" smtClean="0"/>
              <a:pPr/>
              <a:t>8/13/2012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27B72-1BE9-4AA8-AEAB-C01A8A987A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AB35D-802F-4597-9B8D-62FC9A25B4B1}" type="datetimeFigureOut">
              <a:rPr lang="en-US" smtClean="0"/>
              <a:pPr/>
              <a:t>8/13/2012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27B72-1BE9-4AA8-AEAB-C01A8A987A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Evaluation Report</a:t>
            </a:r>
            <a:endParaRPr lang="en-US" dirty="0"/>
          </a:p>
        </p:txBody>
      </p:sp>
      <p:sp>
        <p:nvSpPr>
          <p:cNvPr id="3" name="Subtitle 2"/>
          <p:cNvSpPr>
            <a:spLocks noGrp="1"/>
          </p:cNvSpPr>
          <p:nvPr>
            <p:ph type="subTitle" idx="1"/>
          </p:nvPr>
        </p:nvSpPr>
        <p:spPr/>
        <p:txBody>
          <a:bodyPr/>
          <a:lstStyle/>
          <a:p>
            <a:r>
              <a:rPr lang="en-US" dirty="0" smtClean="0"/>
              <a:t>A Guide</a:t>
            </a:r>
          </a:p>
          <a:p>
            <a:r>
              <a:rPr lang="en-US" dirty="0" smtClean="0"/>
              <a:t>Summer 2012</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Page</a:t>
            </a:r>
            <a:endParaRPr lang="en-US" dirty="0"/>
          </a:p>
        </p:txBody>
      </p:sp>
      <p:sp>
        <p:nvSpPr>
          <p:cNvPr id="3" name="Content Placeholder 2"/>
          <p:cNvSpPr>
            <a:spLocks noGrp="1"/>
          </p:cNvSpPr>
          <p:nvPr>
            <p:ph idx="1"/>
          </p:nvPr>
        </p:nvSpPr>
        <p:spPr/>
        <p:txBody>
          <a:bodyPr>
            <a:normAutofit/>
          </a:bodyPr>
          <a:lstStyle/>
          <a:p>
            <a:r>
              <a:rPr lang="en-US" dirty="0" smtClean="0"/>
              <a:t>Date of Report:</a:t>
            </a:r>
          </a:p>
          <a:p>
            <a:pPr lvl="1" algn="just"/>
            <a:r>
              <a:rPr lang="en-US" sz="1800" dirty="0" smtClean="0"/>
              <a:t>The </a:t>
            </a:r>
            <a:r>
              <a:rPr lang="en-US" sz="1800" dirty="0"/>
              <a:t>Date of Report is </a:t>
            </a:r>
            <a:r>
              <a:rPr lang="en-US" sz="1800" b="1" u="sng" dirty="0"/>
              <a:t>the date all of the information is compiled and the report is written</a:t>
            </a:r>
            <a:r>
              <a:rPr lang="en-US" sz="1800" dirty="0"/>
              <a:t>. The date must be no more than 60 calendar days from receipt </a:t>
            </a:r>
            <a:r>
              <a:rPr lang="en-US" sz="1800" dirty="0" smtClean="0"/>
              <a:t>of written </a:t>
            </a:r>
            <a:r>
              <a:rPr lang="en-US" sz="1800" dirty="0"/>
              <a:t>parental consent for evaluation. </a:t>
            </a:r>
            <a:r>
              <a:rPr lang="en-US" dirty="0"/>
              <a:t>	</a:t>
            </a:r>
          </a:p>
          <a:p>
            <a:r>
              <a:rPr lang="en-US" dirty="0" smtClean="0"/>
              <a:t>Date Report Provided to Parent:</a:t>
            </a:r>
          </a:p>
          <a:p>
            <a:pPr lvl="1"/>
            <a:r>
              <a:rPr lang="en-US" sz="1800" dirty="0" smtClean="0"/>
              <a:t>The date the report is given to the parents, </a:t>
            </a:r>
            <a:r>
              <a:rPr lang="en-US" sz="1800" b="1" u="sng" dirty="0" smtClean="0"/>
              <a:t>NOT</a:t>
            </a:r>
            <a:r>
              <a:rPr lang="en-US" sz="1800" dirty="0" smtClean="0"/>
              <a:t> the date of a meeting to review the report, unless the parent has not seen the report until the meeting</a:t>
            </a:r>
          </a:p>
          <a:p>
            <a:pPr lvl="1"/>
            <a:r>
              <a:rPr lang="en-US" sz="1800" dirty="0" smtClean="0"/>
              <a:t>Reports should be provided to parents prior to meeting for review.  </a:t>
            </a:r>
          </a:p>
          <a:p>
            <a:pPr lvl="1"/>
            <a:r>
              <a:rPr lang="en-US" sz="1800" dirty="0" smtClean="0"/>
              <a:t>Date provided to parent should be the same as the Date of Report.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For Referral</a:t>
            </a:r>
            <a:endParaRPr lang="en-US" dirty="0"/>
          </a:p>
        </p:txBody>
      </p:sp>
      <p:sp>
        <p:nvSpPr>
          <p:cNvPr id="3" name="Content Placeholder 2"/>
          <p:cNvSpPr>
            <a:spLocks noGrp="1"/>
          </p:cNvSpPr>
          <p:nvPr>
            <p:ph idx="1"/>
          </p:nvPr>
        </p:nvSpPr>
        <p:spPr/>
        <p:txBody>
          <a:bodyPr/>
          <a:lstStyle/>
          <a:p>
            <a:r>
              <a:rPr lang="en-US" dirty="0" smtClean="0"/>
              <a:t>Who referred</a:t>
            </a:r>
          </a:p>
          <a:p>
            <a:r>
              <a:rPr lang="en-US" dirty="0" smtClean="0"/>
              <a:t>What is/are specific concerns (basic reading, behavior, social skills, etc.)</a:t>
            </a:r>
          </a:p>
          <a:p>
            <a:r>
              <a:rPr lang="en-US" dirty="0" smtClean="0"/>
              <a:t>Statement similar to:</a:t>
            </a:r>
          </a:p>
          <a:p>
            <a:pPr lvl="1" algn="just"/>
            <a:r>
              <a:rPr lang="en-US" dirty="0" smtClean="0"/>
              <a:t>(The school and parent team) referred student due observed delays in _____ compared to his same grade peers.  The evaluation will determine student’s eligibility for special education programs and services as well as his/her educational needs.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For Referral</a:t>
            </a:r>
            <a:endParaRPr lang="en-US" dirty="0"/>
          </a:p>
        </p:txBody>
      </p:sp>
      <p:sp>
        <p:nvSpPr>
          <p:cNvPr id="3" name="Content Placeholder 2"/>
          <p:cNvSpPr>
            <a:spLocks noGrp="1"/>
          </p:cNvSpPr>
          <p:nvPr>
            <p:ph idx="1"/>
          </p:nvPr>
        </p:nvSpPr>
        <p:spPr/>
        <p:txBody>
          <a:bodyPr/>
          <a:lstStyle/>
          <a:p>
            <a:r>
              <a:rPr lang="en-US" dirty="0" smtClean="0"/>
              <a:t>Justify why the evaluation is necessary</a:t>
            </a:r>
          </a:p>
          <a:p>
            <a:pPr lvl="1"/>
            <a:r>
              <a:rPr lang="en-US" dirty="0" smtClean="0"/>
              <a:t>Briefly reference pre-referral supports (what and response?)</a:t>
            </a:r>
          </a:p>
          <a:p>
            <a:pPr lvl="1"/>
            <a:r>
              <a:rPr lang="en-US" dirty="0" smtClean="0"/>
              <a:t>Address any issues that have to do with</a:t>
            </a:r>
          </a:p>
          <a:p>
            <a:pPr lvl="2"/>
            <a:r>
              <a:rPr lang="en-US" dirty="0" smtClean="0"/>
              <a:t>Visual and/or hearing impairment</a:t>
            </a:r>
          </a:p>
          <a:p>
            <a:pPr lvl="2"/>
            <a:r>
              <a:rPr lang="en-US" dirty="0" smtClean="0"/>
              <a:t>Behaviors that impede learning</a:t>
            </a:r>
          </a:p>
          <a:p>
            <a:pPr lvl="2"/>
            <a:r>
              <a:rPr lang="en-US" dirty="0" smtClean="0"/>
              <a:t>Limited English proficiency </a:t>
            </a:r>
          </a:p>
          <a:p>
            <a:pPr lvl="2"/>
            <a:r>
              <a:rPr lang="en-US" dirty="0" smtClean="0"/>
              <a:t>Communication Needs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from Parent</a:t>
            </a:r>
            <a:endParaRPr lang="en-US" dirty="0"/>
          </a:p>
        </p:txBody>
      </p:sp>
      <p:sp>
        <p:nvSpPr>
          <p:cNvPr id="3" name="Content Placeholder 2"/>
          <p:cNvSpPr>
            <a:spLocks noGrp="1"/>
          </p:cNvSpPr>
          <p:nvPr>
            <p:ph idx="1"/>
          </p:nvPr>
        </p:nvSpPr>
        <p:spPr/>
        <p:txBody>
          <a:bodyPr>
            <a:normAutofit lnSpcReduction="10000"/>
          </a:bodyPr>
          <a:lstStyle/>
          <a:p>
            <a:r>
              <a:rPr lang="en-US" dirty="0" smtClean="0"/>
              <a:t>Any out of district evaluations should be summarized here</a:t>
            </a:r>
          </a:p>
          <a:p>
            <a:pPr lvl="1"/>
            <a:r>
              <a:rPr lang="en-US" dirty="0" smtClean="0"/>
              <a:t>Diagnoses, </a:t>
            </a:r>
          </a:p>
          <a:p>
            <a:pPr lvl="1"/>
            <a:r>
              <a:rPr lang="en-US" dirty="0"/>
              <a:t>B</a:t>
            </a:r>
            <a:r>
              <a:rPr lang="en-US" dirty="0" smtClean="0"/>
              <a:t>ehaviors of concern, </a:t>
            </a:r>
          </a:p>
          <a:p>
            <a:pPr lvl="1"/>
            <a:r>
              <a:rPr lang="en-US" dirty="0"/>
              <a:t>S</a:t>
            </a:r>
            <a:r>
              <a:rPr lang="en-US" dirty="0" smtClean="0"/>
              <a:t>cores on psycho-</a:t>
            </a:r>
            <a:r>
              <a:rPr lang="en-US" dirty="0" err="1" smtClean="0"/>
              <a:t>ed</a:t>
            </a:r>
            <a:r>
              <a:rPr lang="en-US" dirty="0" smtClean="0"/>
              <a:t> tests, </a:t>
            </a:r>
          </a:p>
          <a:p>
            <a:pPr lvl="1"/>
            <a:r>
              <a:rPr lang="en-US" dirty="0"/>
              <a:t>R</a:t>
            </a:r>
            <a:r>
              <a:rPr lang="en-US" dirty="0" smtClean="0"/>
              <a:t>ating scale results, </a:t>
            </a:r>
          </a:p>
          <a:p>
            <a:pPr lvl="1"/>
            <a:r>
              <a:rPr lang="en-US" dirty="0"/>
              <a:t>E</a:t>
            </a:r>
            <a:r>
              <a:rPr lang="en-US" dirty="0" smtClean="0"/>
              <a:t>tc.  </a:t>
            </a:r>
          </a:p>
          <a:p>
            <a:r>
              <a:rPr lang="en-US" dirty="0" smtClean="0"/>
              <a:t>On (date), (evaluator) evaluated student and found…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from Parent</a:t>
            </a:r>
            <a:endParaRPr lang="en-US" dirty="0"/>
          </a:p>
        </p:txBody>
      </p:sp>
      <p:sp>
        <p:nvSpPr>
          <p:cNvPr id="3" name="Content Placeholder 2"/>
          <p:cNvSpPr>
            <a:spLocks noGrp="1"/>
          </p:cNvSpPr>
          <p:nvPr>
            <p:ph idx="1"/>
          </p:nvPr>
        </p:nvSpPr>
        <p:spPr/>
        <p:txBody>
          <a:bodyPr/>
          <a:lstStyle/>
          <a:p>
            <a:r>
              <a:rPr lang="en-US" dirty="0" smtClean="0"/>
              <a:t>“The LEA will develop a </a:t>
            </a:r>
            <a:r>
              <a:rPr lang="en-US" b="1" u="sng" dirty="0" smtClean="0"/>
              <a:t>form and/or process </a:t>
            </a:r>
            <a:r>
              <a:rPr lang="en-US" dirty="0" smtClean="0"/>
              <a:t>for collecting parent input. This information may be provided in writing, via phone, through conversation, etc. </a:t>
            </a:r>
            <a:endParaRPr lang="en-US" dirty="0" smtClean="0"/>
          </a:p>
          <a:p>
            <a:r>
              <a:rPr lang="en-US" dirty="0" smtClean="0"/>
              <a:t>If </a:t>
            </a:r>
            <a:r>
              <a:rPr lang="en-US" dirty="0" smtClean="0"/>
              <a:t>unable to get input from the parents, attempts made to obtain the information must be documented within this section.” </a:t>
            </a:r>
            <a:r>
              <a:rPr lang="en-US" b="1" dirty="0" smtClean="0"/>
              <a: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from Parent</a:t>
            </a:r>
            <a:endParaRPr lang="en-US" dirty="0"/>
          </a:p>
        </p:txBody>
      </p:sp>
      <p:sp>
        <p:nvSpPr>
          <p:cNvPr id="3" name="Content Placeholder 2"/>
          <p:cNvSpPr>
            <a:spLocks noGrp="1"/>
          </p:cNvSpPr>
          <p:nvPr>
            <p:ph idx="1"/>
          </p:nvPr>
        </p:nvSpPr>
        <p:spPr/>
        <p:txBody>
          <a:bodyPr>
            <a:normAutofit lnSpcReduction="10000"/>
          </a:bodyPr>
          <a:lstStyle/>
          <a:p>
            <a:r>
              <a:rPr lang="en-US" dirty="0" smtClean="0"/>
              <a:t>This should NOT be collected at the meeting where the ER is reviewed, but during the process.</a:t>
            </a:r>
          </a:p>
          <a:p>
            <a:r>
              <a:rPr lang="en-US" dirty="0" smtClean="0"/>
              <a:t>Using a standard form is the easiest way. </a:t>
            </a:r>
          </a:p>
          <a:p>
            <a:pPr lvl="0"/>
            <a:r>
              <a:rPr lang="en-US" dirty="0"/>
              <a:t>If there is no information, list the THREE attempts to get information from the parent.  Detail what the attempts were to reach parents (phone, email, certified mail) and the dates.  </a:t>
            </a:r>
            <a:endParaRPr lang="en-US" b="1"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normAutofit lnSpcReduction="10000"/>
          </a:bodyPr>
          <a:lstStyle/>
          <a:p>
            <a:pPr lvl="0"/>
            <a:r>
              <a:rPr lang="en-US" dirty="0"/>
              <a:t>This should include observations from different areas within the school, classroom teachers, related service providers (Speech</a:t>
            </a:r>
            <a:r>
              <a:rPr lang="en-US" dirty="0" smtClean="0"/>
              <a:t>/ Language, </a:t>
            </a:r>
            <a:r>
              <a:rPr lang="en-US" dirty="0"/>
              <a:t>etc.), school counselors, administrators, etc.  </a:t>
            </a:r>
            <a:endParaRPr lang="en-US" b="1" dirty="0"/>
          </a:p>
          <a:p>
            <a:pPr lvl="0"/>
            <a:r>
              <a:rPr lang="en-US" dirty="0"/>
              <a:t>Observations should comment on areas of strength (computer skills, social skills, etc.) as well as areas of need (time on task, social skills, etc.).  </a:t>
            </a:r>
            <a:endParaRPr lang="en-US" b="1"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US" dirty="0"/>
          </a:p>
        </p:txBody>
      </p:sp>
      <p:sp>
        <p:nvSpPr>
          <p:cNvPr id="3" name="Content Placeholder 2"/>
          <p:cNvSpPr>
            <a:spLocks noGrp="1"/>
          </p:cNvSpPr>
          <p:nvPr>
            <p:ph idx="1"/>
          </p:nvPr>
        </p:nvSpPr>
        <p:spPr/>
        <p:txBody>
          <a:bodyPr/>
          <a:lstStyle/>
          <a:p>
            <a:r>
              <a:rPr lang="en-US" dirty="0" smtClean="0"/>
              <a:t>An emailed statement from each teacher and service provider asking for observations on</a:t>
            </a:r>
          </a:p>
          <a:p>
            <a:pPr lvl="1"/>
            <a:r>
              <a:rPr lang="en-US" dirty="0" smtClean="0"/>
              <a:t>Academic skill</a:t>
            </a:r>
          </a:p>
          <a:p>
            <a:pPr lvl="1"/>
            <a:r>
              <a:rPr lang="en-US" dirty="0" smtClean="0"/>
              <a:t>Behavioral and social skill </a:t>
            </a:r>
          </a:p>
          <a:p>
            <a:pPr lvl="1"/>
            <a:r>
              <a:rPr lang="en-US" dirty="0" smtClean="0"/>
              <a:t>Other relevant issues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by Teachers</a:t>
            </a:r>
            <a:endParaRPr lang="en-US" dirty="0"/>
          </a:p>
        </p:txBody>
      </p:sp>
      <p:sp>
        <p:nvSpPr>
          <p:cNvPr id="3" name="Content Placeholder 2"/>
          <p:cNvSpPr>
            <a:spLocks noGrp="1"/>
          </p:cNvSpPr>
          <p:nvPr>
            <p:ph idx="1"/>
          </p:nvPr>
        </p:nvSpPr>
        <p:spPr/>
        <p:txBody>
          <a:bodyPr>
            <a:normAutofit/>
          </a:bodyPr>
          <a:lstStyle/>
          <a:p>
            <a:pPr lvl="0"/>
            <a:r>
              <a:rPr lang="en-US" dirty="0"/>
              <a:t>What </a:t>
            </a:r>
            <a:r>
              <a:rPr lang="en-US" dirty="0" smtClean="0"/>
              <a:t>strategies &amp; </a:t>
            </a:r>
            <a:r>
              <a:rPr lang="en-US" dirty="0"/>
              <a:t>instructional </a:t>
            </a:r>
            <a:r>
              <a:rPr lang="en-US" dirty="0" smtClean="0"/>
              <a:t>supports have </a:t>
            </a:r>
            <a:r>
              <a:rPr lang="en-US" dirty="0"/>
              <a:t>worked for the student?  </a:t>
            </a:r>
            <a:endParaRPr lang="en-US" b="1" dirty="0"/>
          </a:p>
          <a:p>
            <a:pPr lvl="0"/>
            <a:r>
              <a:rPr lang="en-US" dirty="0"/>
              <a:t>What other strategies, supports, SDIs might be helpful for the student (student appears to enjoy computer time, and thus, an incentive plan that uses computer time as a reward might be considered).  </a:t>
            </a:r>
            <a:endParaRPr lang="en-US" b="1"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Condition</a:t>
            </a:r>
            <a:endParaRPr lang="en-US" dirty="0"/>
          </a:p>
        </p:txBody>
      </p:sp>
      <p:sp>
        <p:nvSpPr>
          <p:cNvPr id="3" name="Content Placeholder 2"/>
          <p:cNvSpPr>
            <a:spLocks noGrp="1"/>
          </p:cNvSpPr>
          <p:nvPr>
            <p:ph idx="1"/>
          </p:nvPr>
        </p:nvSpPr>
        <p:spPr/>
        <p:txBody>
          <a:bodyPr>
            <a:normAutofit/>
          </a:bodyPr>
          <a:lstStyle/>
          <a:p>
            <a:pPr lvl="0"/>
            <a:r>
              <a:rPr lang="en-US" dirty="0"/>
              <a:t>Aspects of student’s life that impact current educational performance </a:t>
            </a:r>
            <a:endParaRPr lang="en-US" sz="2000" b="1" dirty="0"/>
          </a:p>
          <a:p>
            <a:pPr lvl="1"/>
            <a:r>
              <a:rPr lang="en-US" dirty="0" smtClean="0"/>
              <a:t>Are </a:t>
            </a:r>
            <a:r>
              <a:rPr lang="en-US" dirty="0"/>
              <a:t>there any </a:t>
            </a:r>
            <a:r>
              <a:rPr lang="en-US" dirty="0" smtClean="0"/>
              <a:t>disabilities </a:t>
            </a:r>
            <a:r>
              <a:rPr lang="en-US" dirty="0"/>
              <a:t>diagnosed by outside agencies? (cite report)</a:t>
            </a:r>
            <a:endParaRPr lang="en-US" sz="1800" b="1" dirty="0"/>
          </a:p>
          <a:p>
            <a:pPr lvl="1"/>
            <a:r>
              <a:rPr lang="en-US" dirty="0"/>
              <a:t>Any </a:t>
            </a:r>
            <a:r>
              <a:rPr lang="en-US" i="1" u="sng" dirty="0"/>
              <a:t>confirmed</a:t>
            </a:r>
            <a:r>
              <a:rPr lang="en-US" dirty="0"/>
              <a:t> life events that impact education (medical conditions, social or behavior concerns). (cite source)</a:t>
            </a:r>
            <a:endParaRPr lang="en-US" sz="1800" b="1" dirty="0"/>
          </a:p>
          <a:p>
            <a:pPr lvl="0"/>
            <a:r>
              <a:rPr lang="en-US" dirty="0"/>
              <a:t>Comment on proficiency with English language and impact of that skill on learning.</a:t>
            </a:r>
            <a:endParaRPr lang="en-US" sz="2000" b="1"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a:t>
            </a:r>
            <a:endParaRPr lang="en-US" dirty="0"/>
          </a:p>
        </p:txBody>
      </p:sp>
      <p:sp>
        <p:nvSpPr>
          <p:cNvPr id="3" name="Content Placeholder 2"/>
          <p:cNvSpPr>
            <a:spLocks noGrp="1"/>
          </p:cNvSpPr>
          <p:nvPr>
            <p:ph idx="1"/>
          </p:nvPr>
        </p:nvSpPr>
        <p:spPr/>
        <p:txBody>
          <a:bodyPr>
            <a:normAutofit lnSpcReduction="10000"/>
          </a:bodyPr>
          <a:lstStyle/>
          <a:p>
            <a:r>
              <a:rPr lang="en-US" dirty="0"/>
              <a:t>This section should include results of assessments of the student’s performance within the general education curriculum, including curriculum-based and performance-based assessments. This information should be based on specific data related to the student’s suspected disability and be as comprehensive as possible across varied settings, with the identification of as many variables of learning as possible. </a:t>
            </a:r>
          </a:p>
        </p:txBody>
      </p:sp>
    </p:spTree>
    <p:extLst>
      <p:ext uri="{BB962C8B-B14F-4D97-AF65-F5344CB8AC3E}">
        <p14:creationId xmlns:p14="http://schemas.microsoft.com/office/powerpoint/2010/main" xmlns="" val="781290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a:t>
            </a:r>
            <a:endParaRPr lang="en-US" dirty="0"/>
          </a:p>
        </p:txBody>
      </p:sp>
      <p:sp>
        <p:nvSpPr>
          <p:cNvPr id="3" name="Content Placeholder 2"/>
          <p:cNvSpPr>
            <a:spLocks noGrp="1"/>
          </p:cNvSpPr>
          <p:nvPr>
            <p:ph idx="1"/>
          </p:nvPr>
        </p:nvSpPr>
        <p:spPr/>
        <p:txBody>
          <a:bodyPr/>
          <a:lstStyle/>
          <a:p>
            <a:r>
              <a:rPr lang="en-US" dirty="0" smtClean="0"/>
              <a:t>Of the 5 parts in this section of the ER, this one should be the longest and most in depth.</a:t>
            </a:r>
          </a:p>
          <a:p>
            <a:r>
              <a:rPr lang="en-US" dirty="0" smtClean="0"/>
              <a:t>The general purpose of this part is to document the student’s performance levels and change over time in all areas of possible disability.</a:t>
            </a:r>
          </a:p>
          <a:p>
            <a:r>
              <a:rPr lang="en-US" dirty="0" smtClean="0"/>
              <a:t>LDSD is thick with assessment data, so should this part of the ER!!!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a:t>
            </a:r>
            <a:endParaRPr lang="en-US" dirty="0"/>
          </a:p>
        </p:txBody>
      </p:sp>
      <p:sp>
        <p:nvSpPr>
          <p:cNvPr id="3" name="Content Placeholder 2"/>
          <p:cNvSpPr>
            <a:spLocks noGrp="1"/>
          </p:cNvSpPr>
          <p:nvPr>
            <p:ph sz="half" idx="1"/>
          </p:nvPr>
        </p:nvSpPr>
        <p:spPr/>
        <p:txBody>
          <a:bodyPr/>
          <a:lstStyle/>
          <a:p>
            <a:pPr marL="0" indent="0" algn="ctr">
              <a:buNone/>
            </a:pPr>
            <a:r>
              <a:rPr lang="en-US" dirty="0" smtClean="0"/>
              <a:t>Data We Already Have</a:t>
            </a:r>
          </a:p>
          <a:p>
            <a:r>
              <a:rPr lang="en-US" dirty="0" smtClean="0"/>
              <a:t>PSSA</a:t>
            </a:r>
          </a:p>
          <a:p>
            <a:r>
              <a:rPr lang="en-US" dirty="0" smtClean="0"/>
              <a:t>4Sight</a:t>
            </a:r>
          </a:p>
          <a:p>
            <a:r>
              <a:rPr lang="en-US" dirty="0" smtClean="0"/>
              <a:t>DIBELS</a:t>
            </a:r>
          </a:p>
          <a:p>
            <a:r>
              <a:rPr lang="en-US" dirty="0" smtClean="0"/>
              <a:t>DRA</a:t>
            </a:r>
          </a:p>
          <a:p>
            <a:r>
              <a:rPr lang="en-US" dirty="0" smtClean="0"/>
              <a:t>Benchmarks</a:t>
            </a:r>
          </a:p>
          <a:p>
            <a:r>
              <a:rPr lang="en-US" dirty="0" smtClean="0"/>
              <a:t>Common Assessments</a:t>
            </a:r>
          </a:p>
          <a:p>
            <a:r>
              <a:rPr lang="en-US" dirty="0" smtClean="0"/>
              <a:t>FBAs</a:t>
            </a:r>
            <a:endParaRPr lang="en-US" dirty="0"/>
          </a:p>
        </p:txBody>
      </p:sp>
      <p:sp>
        <p:nvSpPr>
          <p:cNvPr id="4" name="Content Placeholder 3"/>
          <p:cNvSpPr>
            <a:spLocks noGrp="1"/>
          </p:cNvSpPr>
          <p:nvPr>
            <p:ph sz="half" idx="2"/>
          </p:nvPr>
        </p:nvSpPr>
        <p:spPr/>
        <p:txBody>
          <a:bodyPr/>
          <a:lstStyle/>
          <a:p>
            <a:pPr marL="0" indent="0" algn="ctr">
              <a:buNone/>
            </a:pPr>
            <a:r>
              <a:rPr lang="en-US" dirty="0" smtClean="0"/>
              <a:t>Jeff’s Assessment </a:t>
            </a:r>
            <a:r>
              <a:rPr lang="en-US" dirty="0"/>
              <a:t>D</a:t>
            </a:r>
            <a:r>
              <a:rPr lang="en-US" dirty="0" smtClean="0"/>
              <a:t>ata</a:t>
            </a:r>
          </a:p>
          <a:p>
            <a:r>
              <a:rPr lang="en-US" dirty="0" smtClean="0"/>
              <a:t>Cognitive </a:t>
            </a:r>
          </a:p>
          <a:p>
            <a:r>
              <a:rPr lang="en-US" dirty="0" smtClean="0"/>
              <a:t>Achievement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Assessments</a:t>
            </a:r>
            <a:endParaRPr lang="en-US" dirty="0"/>
          </a:p>
        </p:txBody>
      </p:sp>
      <p:sp>
        <p:nvSpPr>
          <p:cNvPr id="3" name="Content Placeholder 2"/>
          <p:cNvSpPr>
            <a:spLocks noGrp="1"/>
          </p:cNvSpPr>
          <p:nvPr>
            <p:ph idx="1"/>
          </p:nvPr>
        </p:nvSpPr>
        <p:spPr/>
        <p:txBody>
          <a:bodyPr>
            <a:normAutofit fontScale="92500"/>
          </a:bodyPr>
          <a:lstStyle/>
          <a:p>
            <a:r>
              <a:rPr lang="en-US" dirty="0" smtClean="0"/>
              <a:t>Organize assessment information in a logical manner </a:t>
            </a:r>
          </a:p>
          <a:p>
            <a:pPr lvl="1"/>
            <a:r>
              <a:rPr lang="en-US" dirty="0" smtClean="0"/>
              <a:t>Reading &amp; Writing</a:t>
            </a:r>
          </a:p>
          <a:p>
            <a:pPr lvl="1"/>
            <a:r>
              <a:rPr lang="en-US" dirty="0" smtClean="0"/>
              <a:t>Math</a:t>
            </a:r>
          </a:p>
          <a:p>
            <a:pPr lvl="1"/>
            <a:r>
              <a:rPr lang="en-US" dirty="0" smtClean="0"/>
              <a:t>Behavior</a:t>
            </a:r>
          </a:p>
          <a:p>
            <a:r>
              <a:rPr lang="en-US" dirty="0" smtClean="0"/>
              <a:t>Synthesize information rather than just listed scores</a:t>
            </a:r>
          </a:p>
          <a:p>
            <a:pPr lvl="1"/>
            <a:r>
              <a:rPr lang="en-US" dirty="0" smtClean="0"/>
              <a:t>Use district experts when possible (reading specialists, </a:t>
            </a:r>
            <a:r>
              <a:rPr lang="en-US" dirty="0" smtClean="0"/>
              <a:t>classroom &amp; special education </a:t>
            </a:r>
            <a:r>
              <a:rPr lang="en-US" dirty="0" smtClean="0"/>
              <a:t>teachers, etc.)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Conditions</a:t>
            </a:r>
            <a:endParaRPr lang="en-US" dirty="0"/>
          </a:p>
        </p:txBody>
      </p:sp>
      <p:sp>
        <p:nvSpPr>
          <p:cNvPr id="3" name="Content Placeholder 2"/>
          <p:cNvSpPr>
            <a:spLocks noGrp="1"/>
          </p:cNvSpPr>
          <p:nvPr>
            <p:ph idx="1"/>
          </p:nvPr>
        </p:nvSpPr>
        <p:spPr/>
        <p:txBody>
          <a:bodyPr/>
          <a:lstStyle/>
          <a:p>
            <a:r>
              <a:rPr lang="en-US" dirty="0"/>
              <a:t>If the assessment was conducted under standard conditions, state that the evaluation was conducted under standard conditions. 	</a:t>
            </a:r>
          </a:p>
        </p:txBody>
      </p:sp>
    </p:spTree>
    <p:extLst>
      <p:ext uri="{BB962C8B-B14F-4D97-AF65-F5344CB8AC3E}">
        <p14:creationId xmlns:p14="http://schemas.microsoft.com/office/powerpoint/2010/main" xmlns="" val="223929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Factors</a:t>
            </a:r>
            <a:endParaRPr lang="en-US" dirty="0"/>
          </a:p>
        </p:txBody>
      </p:sp>
      <p:sp>
        <p:nvSpPr>
          <p:cNvPr id="3" name="Content Placeholder 2"/>
          <p:cNvSpPr>
            <a:spLocks noGrp="1"/>
          </p:cNvSpPr>
          <p:nvPr>
            <p:ph idx="1"/>
          </p:nvPr>
        </p:nvSpPr>
        <p:spPr/>
        <p:txBody>
          <a:bodyPr>
            <a:normAutofit/>
          </a:bodyPr>
          <a:lstStyle/>
          <a:p>
            <a:r>
              <a:rPr lang="en-US" dirty="0" smtClean="0"/>
              <a:t>The point of this box (which should be checked No) is to demonstrate that any academic delay is not due to lack of instruction.  When writing about reading and math, make the point that the student was taught with solid instruction and intervention.  List the tools used for both (reading &amp; math series or texts, intervention programs, etc.).  </a:t>
            </a:r>
            <a:endParaRPr lang="en-US" b="1" dirty="0" smtClean="0"/>
          </a:p>
          <a:p>
            <a:endParaRPr lang="en-US" dirty="0"/>
          </a:p>
        </p:txBody>
      </p:sp>
    </p:spTree>
    <p:extLst>
      <p:ext uri="{BB962C8B-B14F-4D97-AF65-F5344CB8AC3E}">
        <p14:creationId xmlns:p14="http://schemas.microsoft.com/office/powerpoint/2010/main" xmlns="" val="932059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Factors</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For Reading, list the research based interventions that have been used to supplement the curriculum and the specific area in which those interventions focus (example, student received Rewards program, a research based program that focuses on basic reading skills.).   Also list the text or series used to teach reading, if applicable.</a:t>
            </a:r>
            <a:endParaRPr lang="en-US" b="1" dirty="0" smtClean="0"/>
          </a:p>
          <a:p>
            <a:pPr lvl="0"/>
            <a:r>
              <a:rPr lang="en-US" dirty="0" smtClean="0"/>
              <a:t>For Math, same as reading.</a:t>
            </a:r>
            <a:endParaRPr lang="en-US" b="1" dirty="0" smtClean="0"/>
          </a:p>
          <a:p>
            <a:pPr lvl="0"/>
            <a:r>
              <a:rPr lang="en-US" dirty="0" smtClean="0"/>
              <a:t>This section must be done for all students, not just SLD students.  </a:t>
            </a:r>
            <a:endParaRPr lang="en-US" b="1" dirty="0" smtClean="0"/>
          </a:p>
          <a:p>
            <a:endParaRPr lang="en-US" dirty="0"/>
          </a:p>
        </p:txBody>
      </p:sp>
    </p:spTree>
    <p:extLst>
      <p:ext uri="{BB962C8B-B14F-4D97-AF65-F5344CB8AC3E}">
        <p14:creationId xmlns:p14="http://schemas.microsoft.com/office/powerpoint/2010/main" xmlns="" val="4255659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Summary/Interpretation</a:t>
            </a:r>
            <a:endParaRPr lang="en-US" dirty="0"/>
          </a:p>
        </p:txBody>
      </p:sp>
      <p:sp>
        <p:nvSpPr>
          <p:cNvPr id="3" name="Content Placeholder 2"/>
          <p:cNvSpPr>
            <a:spLocks noGrp="1"/>
          </p:cNvSpPr>
          <p:nvPr>
            <p:ph idx="1"/>
          </p:nvPr>
        </p:nvSpPr>
        <p:spPr/>
        <p:txBody>
          <a:bodyPr/>
          <a:lstStyle/>
          <a:p>
            <a:pPr lvl="0"/>
            <a:r>
              <a:rPr lang="en-US" dirty="0"/>
              <a:t>Summarize all of the above in the three </a:t>
            </a:r>
            <a:r>
              <a:rPr lang="en-US" dirty="0" smtClean="0"/>
              <a:t>areas: </a:t>
            </a:r>
          </a:p>
          <a:p>
            <a:pPr lvl="1"/>
            <a:r>
              <a:rPr lang="en-US" dirty="0" smtClean="0"/>
              <a:t>Achievement </a:t>
            </a:r>
          </a:p>
          <a:p>
            <a:pPr lvl="1"/>
            <a:r>
              <a:rPr lang="en-US" dirty="0" smtClean="0"/>
              <a:t>Functional Performance</a:t>
            </a:r>
          </a:p>
          <a:p>
            <a:pPr lvl="1"/>
            <a:r>
              <a:rPr lang="en-US" dirty="0" smtClean="0"/>
              <a:t>Behavioral Information </a:t>
            </a:r>
          </a:p>
          <a:p>
            <a:r>
              <a:rPr lang="en-US" dirty="0" smtClean="0"/>
              <a:t>Save </a:t>
            </a:r>
            <a:r>
              <a:rPr lang="en-US" dirty="0"/>
              <a:t>for some recommendations, all this information should come directly from earlier in the report.  </a:t>
            </a:r>
            <a:endParaRPr lang="en-US" b="1" dirty="0"/>
          </a:p>
          <a:p>
            <a:endParaRPr lang="en-US" dirty="0"/>
          </a:p>
        </p:txBody>
      </p:sp>
    </p:spTree>
    <p:extLst>
      <p:ext uri="{BB962C8B-B14F-4D97-AF65-F5344CB8AC3E}">
        <p14:creationId xmlns:p14="http://schemas.microsoft.com/office/powerpoint/2010/main" xmlns="" val="3285573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orldlanguagestech.wikispaces.com/file/view/21st_visual.png/133598677/21st_visual.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413335"/>
            <a:ext cx="7534275" cy="582955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ight Arrow 3"/>
          <p:cNvSpPr/>
          <p:nvPr/>
        </p:nvSpPr>
        <p:spPr>
          <a:xfrm rot="7892867">
            <a:off x="2935138" y="894120"/>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2061752">
            <a:off x="5031511" y="628533"/>
            <a:ext cx="978408" cy="6981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5400000">
            <a:off x="3642458" y="1788800"/>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65738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PRESENT LEVELS OF ACADEMIC ACHIEVEMENT 	</a:t>
            </a:r>
          </a:p>
        </p:txBody>
      </p:sp>
      <p:sp>
        <p:nvSpPr>
          <p:cNvPr id="3" name="Content Placeholder 2"/>
          <p:cNvSpPr>
            <a:spLocks noGrp="1"/>
          </p:cNvSpPr>
          <p:nvPr>
            <p:ph idx="1"/>
          </p:nvPr>
        </p:nvSpPr>
        <p:spPr/>
        <p:txBody>
          <a:bodyPr/>
          <a:lstStyle/>
          <a:p>
            <a:r>
              <a:rPr lang="en-US" dirty="0" smtClean="0"/>
              <a:t>Use information from Assessments section as a base</a:t>
            </a:r>
          </a:p>
          <a:p>
            <a:pPr lvl="1"/>
            <a:r>
              <a:rPr lang="en-US" dirty="0" smtClean="0"/>
              <a:t>Buttress with other academic-related info from other sections (parent input, observations, etc.)</a:t>
            </a:r>
            <a:endParaRPr lang="en-US" dirty="0"/>
          </a:p>
        </p:txBody>
      </p:sp>
      <p:pic>
        <p:nvPicPr>
          <p:cNvPr id="2050" name="Picture 2" descr="http://www.student.chula.ac.th/~52407679/FlyingButtressN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00600" y="3810000"/>
            <a:ext cx="3905250" cy="27336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42948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PRESENT LEVELS OF FUNCTIONAL PERFORMANCE 	</a:t>
            </a:r>
          </a:p>
        </p:txBody>
      </p:sp>
      <p:sp>
        <p:nvSpPr>
          <p:cNvPr id="3" name="Content Placeholder 2"/>
          <p:cNvSpPr>
            <a:spLocks noGrp="1"/>
          </p:cNvSpPr>
          <p:nvPr>
            <p:ph idx="1"/>
          </p:nvPr>
        </p:nvSpPr>
        <p:spPr/>
        <p:txBody>
          <a:bodyPr>
            <a:normAutofit lnSpcReduction="10000"/>
          </a:bodyPr>
          <a:lstStyle/>
          <a:p>
            <a:r>
              <a:rPr lang="en-US" dirty="0"/>
              <a:t>Functional performance is related to activities of daily living, such as hygiene, dressing, basic consumer skills, community-based instruction, etc. </a:t>
            </a:r>
            <a:endParaRPr lang="en-US" dirty="0" smtClean="0"/>
          </a:p>
          <a:p>
            <a:r>
              <a:rPr lang="en-US" dirty="0" smtClean="0"/>
              <a:t>Information </a:t>
            </a:r>
            <a:r>
              <a:rPr lang="en-US" dirty="0"/>
              <a:t>included here does not have to indicate a deficit. </a:t>
            </a:r>
            <a:endParaRPr lang="en-US" dirty="0" smtClean="0"/>
          </a:p>
          <a:p>
            <a:r>
              <a:rPr lang="en-US" dirty="0" smtClean="0"/>
              <a:t>A </a:t>
            </a:r>
            <a:r>
              <a:rPr lang="en-US" dirty="0"/>
              <a:t>statement can be included that the student's functional performance in all areas is age </a:t>
            </a:r>
            <a:r>
              <a:rPr lang="en-US" dirty="0" smtClean="0"/>
              <a:t>appropriate. </a:t>
            </a:r>
            <a:r>
              <a:rPr lang="en-US" dirty="0"/>
              <a:t>	</a:t>
            </a:r>
          </a:p>
          <a:p>
            <a:endParaRPr lang="en-US" dirty="0"/>
          </a:p>
        </p:txBody>
      </p:sp>
    </p:spTree>
    <p:extLst>
      <p:ext uri="{BB962C8B-B14F-4D97-AF65-F5344CB8AC3E}">
        <p14:creationId xmlns:p14="http://schemas.microsoft.com/office/powerpoint/2010/main" xmlns="" val="2543607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PRESENT LEVELS OF FUNCTIONAL PERFORMANCE</a:t>
            </a:r>
          </a:p>
        </p:txBody>
      </p:sp>
      <p:sp>
        <p:nvSpPr>
          <p:cNvPr id="3" name="Content Placeholder 2"/>
          <p:cNvSpPr>
            <a:spLocks noGrp="1"/>
          </p:cNvSpPr>
          <p:nvPr>
            <p:ph idx="1"/>
          </p:nvPr>
        </p:nvSpPr>
        <p:spPr/>
        <p:txBody>
          <a:bodyPr/>
          <a:lstStyle/>
          <a:p>
            <a:r>
              <a:rPr lang="en-US" dirty="0" smtClean="0"/>
              <a:t>For students with SLD, this section may have limited information; however for students with ID, “life skills” should be detailed here relative to delay.  </a:t>
            </a:r>
          </a:p>
          <a:p>
            <a:r>
              <a:rPr lang="en-US" dirty="0" smtClean="0"/>
              <a:t>Students with ED and/or OHI could have functional delays as well.  </a:t>
            </a:r>
            <a:endParaRPr lang="en-US" dirty="0"/>
          </a:p>
        </p:txBody>
      </p:sp>
    </p:spTree>
    <p:extLst>
      <p:ext uri="{BB962C8B-B14F-4D97-AF65-F5344CB8AC3E}">
        <p14:creationId xmlns:p14="http://schemas.microsoft.com/office/powerpoint/2010/main" xmlns="" val="758722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BEHAVIORAL INFORMATION 	</a:t>
            </a:r>
          </a:p>
        </p:txBody>
      </p:sp>
      <p:sp>
        <p:nvSpPr>
          <p:cNvPr id="3" name="Content Placeholder 2"/>
          <p:cNvSpPr>
            <a:spLocks noGrp="1"/>
          </p:cNvSpPr>
          <p:nvPr>
            <p:ph idx="1"/>
          </p:nvPr>
        </p:nvSpPr>
        <p:spPr/>
        <p:txBody>
          <a:bodyPr/>
          <a:lstStyle/>
          <a:p>
            <a:r>
              <a:rPr lang="en-US" dirty="0"/>
              <a:t>This section should summarize evaluation data gathered related to student behavior, including social and emotional levels of functioning in various environments. </a:t>
            </a:r>
            <a:endParaRPr lang="en-US" dirty="0" smtClean="0"/>
          </a:p>
          <a:p>
            <a:r>
              <a:rPr lang="en-US" dirty="0" smtClean="0"/>
              <a:t>Results </a:t>
            </a:r>
            <a:r>
              <a:rPr lang="en-US" dirty="0"/>
              <a:t>of a functional behavioral assessment would be included in this section. 	</a:t>
            </a:r>
            <a:endParaRPr lang="en-US" dirty="0" smtClean="0"/>
          </a:p>
          <a:p>
            <a:r>
              <a:rPr lang="en-US" dirty="0" smtClean="0"/>
              <a:t>Observations of behavior concerns/delays would also be included here.  </a:t>
            </a:r>
            <a:endParaRPr lang="en-US" dirty="0"/>
          </a:p>
          <a:p>
            <a:endParaRPr lang="en-US" dirty="0"/>
          </a:p>
        </p:txBody>
      </p:sp>
    </p:spTree>
    <p:extLst>
      <p:ext uri="{BB962C8B-B14F-4D97-AF65-F5344CB8AC3E}">
        <p14:creationId xmlns:p14="http://schemas.microsoft.com/office/powerpoint/2010/main" xmlns="" val="1429880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does all of the above differ b/w SLD, OHI, ED, ID, or other?</a:t>
            </a:r>
            <a:endParaRPr lang="en-US" dirty="0"/>
          </a:p>
        </p:txBody>
      </p:sp>
      <p:sp>
        <p:nvSpPr>
          <p:cNvPr id="3" name="Content Placeholder 2"/>
          <p:cNvSpPr>
            <a:spLocks noGrp="1"/>
          </p:cNvSpPr>
          <p:nvPr>
            <p:ph idx="1"/>
          </p:nvPr>
        </p:nvSpPr>
        <p:spPr/>
        <p:txBody>
          <a:bodyPr>
            <a:normAutofit lnSpcReduction="10000"/>
          </a:bodyPr>
          <a:lstStyle/>
          <a:p>
            <a:r>
              <a:rPr lang="en-US" dirty="0" smtClean="0"/>
              <a:t>Not much…</a:t>
            </a:r>
          </a:p>
          <a:p>
            <a:r>
              <a:rPr lang="en-US" dirty="0" smtClean="0"/>
              <a:t>Required to complete a Comprehensive Evaluation, so should document</a:t>
            </a:r>
          </a:p>
          <a:p>
            <a:pPr lvl="1"/>
            <a:r>
              <a:rPr lang="en-US" dirty="0" smtClean="0"/>
              <a:t>Achievement,</a:t>
            </a:r>
          </a:p>
          <a:p>
            <a:pPr lvl="1"/>
            <a:r>
              <a:rPr lang="en-US" dirty="0" smtClean="0"/>
              <a:t>Functional performance</a:t>
            </a:r>
          </a:p>
          <a:p>
            <a:pPr lvl="1"/>
            <a:r>
              <a:rPr lang="en-US" dirty="0" smtClean="0"/>
              <a:t>Behavior </a:t>
            </a:r>
          </a:p>
          <a:p>
            <a:pPr marL="457200" lvl="1" indent="0">
              <a:buNone/>
            </a:pPr>
            <a:r>
              <a:rPr lang="en-US" dirty="0"/>
              <a:t>f</a:t>
            </a:r>
            <a:r>
              <a:rPr lang="en-US" dirty="0" smtClean="0"/>
              <a:t>or all students evaluated </a:t>
            </a:r>
          </a:p>
          <a:p>
            <a:r>
              <a:rPr lang="en-US" dirty="0" smtClean="0"/>
              <a:t>So YES, ED evaluations should have an academic contribution </a:t>
            </a:r>
          </a:p>
          <a:p>
            <a:endParaRPr lang="en-US" dirty="0" smtClean="0"/>
          </a:p>
        </p:txBody>
      </p:sp>
    </p:spTree>
    <p:extLst>
      <p:ext uri="{BB962C8B-B14F-4D97-AF65-F5344CB8AC3E}">
        <p14:creationId xmlns:p14="http://schemas.microsoft.com/office/powerpoint/2010/main" xmlns="" val="3839722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CONCLUSIONS</a:t>
            </a:r>
            <a:r>
              <a:rPr lang="en-US" b="1" dirty="0"/>
              <a:t> </a:t>
            </a:r>
            <a:r>
              <a:rPr lang="en-US" dirty="0"/>
              <a:t>	</a:t>
            </a:r>
          </a:p>
        </p:txBody>
      </p:sp>
      <p:sp>
        <p:nvSpPr>
          <p:cNvPr id="3" name="Content Placeholder 2"/>
          <p:cNvSpPr>
            <a:spLocks noGrp="1"/>
          </p:cNvSpPr>
          <p:nvPr>
            <p:ph idx="1"/>
          </p:nvPr>
        </p:nvSpPr>
        <p:spPr/>
        <p:txBody>
          <a:bodyPr/>
          <a:lstStyle/>
          <a:p>
            <a:r>
              <a:rPr lang="en-US" dirty="0" smtClean="0"/>
              <a:t>Disability?</a:t>
            </a:r>
          </a:p>
          <a:p>
            <a:r>
              <a:rPr lang="en-US" dirty="0" smtClean="0"/>
              <a:t>Which one? </a:t>
            </a:r>
          </a:p>
          <a:p>
            <a:pPr lvl="1"/>
            <a:r>
              <a:rPr lang="en-US" dirty="0" smtClean="0"/>
              <a:t>Make sure comes from the IDEA</a:t>
            </a:r>
            <a:endParaRPr lang="en-US" dirty="0"/>
          </a:p>
        </p:txBody>
      </p:sp>
    </p:spTree>
    <p:extLst>
      <p:ext uri="{BB962C8B-B14F-4D97-AF65-F5344CB8AC3E}">
        <p14:creationId xmlns:p14="http://schemas.microsoft.com/office/powerpoint/2010/main" xmlns="" val="1563671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Disabilities</a:t>
            </a:r>
            <a:endParaRPr lang="en-US" dirty="0"/>
          </a:p>
        </p:txBody>
      </p:sp>
      <p:sp>
        <p:nvSpPr>
          <p:cNvPr id="3" name="Content Placeholder 2"/>
          <p:cNvSpPr>
            <a:spLocks noGrp="1"/>
          </p:cNvSpPr>
          <p:nvPr>
            <p:ph sz="half" idx="1"/>
          </p:nvPr>
        </p:nvSpPr>
        <p:spPr/>
        <p:txBody>
          <a:bodyPr>
            <a:normAutofit/>
          </a:bodyPr>
          <a:lstStyle/>
          <a:p>
            <a:r>
              <a:rPr lang="en-US" dirty="0"/>
              <a:t>mental retardation, </a:t>
            </a:r>
            <a:endParaRPr lang="en-US" dirty="0" smtClean="0"/>
          </a:p>
          <a:p>
            <a:r>
              <a:rPr lang="en-US" dirty="0" smtClean="0"/>
              <a:t>deafness </a:t>
            </a:r>
            <a:r>
              <a:rPr lang="en-US" dirty="0"/>
              <a:t>or hearing impairment, </a:t>
            </a:r>
            <a:endParaRPr lang="en-US" dirty="0" smtClean="0"/>
          </a:p>
          <a:p>
            <a:r>
              <a:rPr lang="en-US" dirty="0" smtClean="0"/>
              <a:t>speech </a:t>
            </a:r>
            <a:r>
              <a:rPr lang="en-US" dirty="0"/>
              <a:t>or language impairments, </a:t>
            </a:r>
            <a:endParaRPr lang="en-US" dirty="0" smtClean="0"/>
          </a:p>
          <a:p>
            <a:r>
              <a:rPr lang="en-US" dirty="0" smtClean="0"/>
              <a:t>visual </a:t>
            </a:r>
            <a:r>
              <a:rPr lang="en-US" dirty="0"/>
              <a:t>impairments including </a:t>
            </a:r>
            <a:r>
              <a:rPr lang="en-US" dirty="0" smtClean="0"/>
              <a:t>blindness,</a:t>
            </a:r>
          </a:p>
          <a:p>
            <a:r>
              <a:rPr lang="en-US" dirty="0"/>
              <a:t>serious emotional disturbance, 	</a:t>
            </a:r>
          </a:p>
          <a:p>
            <a:endParaRPr lang="en-US" dirty="0"/>
          </a:p>
        </p:txBody>
      </p:sp>
      <p:sp>
        <p:nvSpPr>
          <p:cNvPr id="4" name="Content Placeholder 3"/>
          <p:cNvSpPr>
            <a:spLocks noGrp="1"/>
          </p:cNvSpPr>
          <p:nvPr>
            <p:ph sz="half" idx="2"/>
          </p:nvPr>
        </p:nvSpPr>
        <p:spPr/>
        <p:txBody>
          <a:bodyPr>
            <a:normAutofit/>
          </a:bodyPr>
          <a:lstStyle/>
          <a:p>
            <a:r>
              <a:rPr lang="en-US" dirty="0" smtClean="0"/>
              <a:t>orthopedic </a:t>
            </a:r>
            <a:r>
              <a:rPr lang="en-US" dirty="0"/>
              <a:t>impairments, </a:t>
            </a:r>
          </a:p>
          <a:p>
            <a:r>
              <a:rPr lang="en-US" dirty="0"/>
              <a:t>autism, </a:t>
            </a:r>
          </a:p>
          <a:p>
            <a:r>
              <a:rPr lang="en-US" dirty="0"/>
              <a:t>traumatic brain injury, </a:t>
            </a:r>
          </a:p>
          <a:p>
            <a:r>
              <a:rPr lang="en-US" dirty="0"/>
              <a:t>other health impairments, </a:t>
            </a:r>
          </a:p>
          <a:p>
            <a:r>
              <a:rPr lang="en-US" dirty="0"/>
              <a:t>specific learning </a:t>
            </a:r>
            <a:r>
              <a:rPr lang="en-US" dirty="0" smtClean="0"/>
              <a:t>disability.</a:t>
            </a:r>
            <a:endParaRPr lang="en-US" dirty="0"/>
          </a:p>
        </p:txBody>
      </p:sp>
    </p:spTree>
    <p:extLst>
      <p:ext uri="{BB962C8B-B14F-4D97-AF65-F5344CB8AC3E}">
        <p14:creationId xmlns:p14="http://schemas.microsoft.com/office/powerpoint/2010/main" xmlns="" val="3208026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Recommendations 	</a:t>
            </a:r>
          </a:p>
        </p:txBody>
      </p:sp>
      <p:sp>
        <p:nvSpPr>
          <p:cNvPr id="3" name="Content Placeholder 2"/>
          <p:cNvSpPr>
            <a:spLocks noGrp="1"/>
          </p:cNvSpPr>
          <p:nvPr>
            <p:ph idx="1"/>
          </p:nvPr>
        </p:nvSpPr>
        <p:spPr/>
        <p:txBody>
          <a:bodyPr/>
          <a:lstStyle/>
          <a:p>
            <a:r>
              <a:rPr lang="en-US" dirty="0"/>
              <a:t>This section should include recommendations regarding modifications, specially designed instruction, and related services that should be included in the student's IEP. 	</a:t>
            </a:r>
          </a:p>
          <a:p>
            <a:endParaRPr lang="en-US" dirty="0"/>
          </a:p>
        </p:txBody>
      </p:sp>
    </p:spTree>
    <p:extLst>
      <p:ext uri="{BB962C8B-B14F-4D97-AF65-F5344CB8AC3E}">
        <p14:creationId xmlns:p14="http://schemas.microsoft.com/office/powerpoint/2010/main" xmlns="" val="3288533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p:txBody>
          <a:bodyPr>
            <a:normAutofit fontScale="92500" lnSpcReduction="10000"/>
          </a:bodyPr>
          <a:lstStyle/>
          <a:p>
            <a:pPr lvl="0"/>
            <a:r>
              <a:rPr lang="en-US" dirty="0"/>
              <a:t>What strategies, instructional supports, SDIs have worked for the student?  For example: student derived great benefit from the Read 180 program as is demonstrated in his reading progress monitoring data and 4Sight growth.  </a:t>
            </a:r>
            <a:endParaRPr lang="en-US" b="1" dirty="0"/>
          </a:p>
          <a:p>
            <a:pPr lvl="0"/>
            <a:r>
              <a:rPr lang="en-US" dirty="0"/>
              <a:t>What other strategies, supports, SDIs might be helpful for the student (student appears to enjoy computer time, and thus, an incentive plan that uses computer time as a reward might be considered).  </a:t>
            </a:r>
            <a:endParaRPr lang="en-US" b="1" dirty="0"/>
          </a:p>
        </p:txBody>
      </p:sp>
    </p:spTree>
    <p:extLst>
      <p:ext uri="{BB962C8B-B14F-4D97-AF65-F5344CB8AC3E}">
        <p14:creationId xmlns:p14="http://schemas.microsoft.com/office/powerpoint/2010/main" xmlns="" val="3152647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Recommendations: Tips</a:t>
            </a:r>
            <a:endParaRPr lang="en-US" dirty="0"/>
          </a:p>
        </p:txBody>
      </p:sp>
      <p:sp>
        <p:nvSpPr>
          <p:cNvPr id="3" name="Content Placeholder 2"/>
          <p:cNvSpPr>
            <a:spLocks noGrp="1"/>
          </p:cNvSpPr>
          <p:nvPr>
            <p:ph idx="1"/>
          </p:nvPr>
        </p:nvSpPr>
        <p:spPr/>
        <p:txBody>
          <a:bodyPr/>
          <a:lstStyle/>
          <a:p>
            <a:r>
              <a:rPr lang="en-US" dirty="0" smtClean="0"/>
              <a:t>Use the experts around you (reading &amp; math specialists, </a:t>
            </a:r>
            <a:r>
              <a:rPr lang="en-US" dirty="0" err="1" smtClean="0"/>
              <a:t>sp</a:t>
            </a:r>
            <a:r>
              <a:rPr lang="en-US" dirty="0" smtClean="0"/>
              <a:t> </a:t>
            </a:r>
            <a:r>
              <a:rPr lang="en-US" dirty="0" err="1" smtClean="0"/>
              <a:t>ed</a:t>
            </a:r>
            <a:r>
              <a:rPr lang="en-US" dirty="0" smtClean="0"/>
              <a:t> teacher, coaches, etc.)</a:t>
            </a:r>
          </a:p>
          <a:p>
            <a:r>
              <a:rPr lang="en-US" dirty="0" smtClean="0"/>
              <a:t>Focus on programming, NOT placement</a:t>
            </a:r>
            <a:endParaRPr lang="en-US" dirty="0"/>
          </a:p>
        </p:txBody>
      </p:sp>
    </p:spTree>
    <p:extLst>
      <p:ext uri="{BB962C8B-B14F-4D97-AF65-F5344CB8AC3E}">
        <p14:creationId xmlns:p14="http://schemas.microsoft.com/office/powerpoint/2010/main" xmlns="" val="4276074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DETERMINATION OF SPECIFIC LEARNING DISABILITY 	</a:t>
            </a:r>
          </a:p>
        </p:txBody>
      </p:sp>
      <p:sp>
        <p:nvSpPr>
          <p:cNvPr id="3" name="Content Placeholder 2"/>
          <p:cNvSpPr>
            <a:spLocks noGrp="1"/>
          </p:cNvSpPr>
          <p:nvPr>
            <p:ph idx="1"/>
          </p:nvPr>
        </p:nvSpPr>
        <p:spPr/>
        <p:txBody>
          <a:bodyPr>
            <a:normAutofit fontScale="92500" lnSpcReduction="20000"/>
          </a:bodyPr>
          <a:lstStyle/>
          <a:p>
            <a:r>
              <a:rPr lang="en-US" dirty="0"/>
              <a:t>The Specific Learning Disability (SLD) component would be used ONLY if the evaluation team is considering the student to be eligible for special education under the specific learning disability category. </a:t>
            </a:r>
            <a:endParaRPr lang="en-US" dirty="0" smtClean="0"/>
          </a:p>
          <a:p>
            <a:r>
              <a:rPr lang="en-US" dirty="0" smtClean="0"/>
              <a:t>All </a:t>
            </a:r>
            <a:r>
              <a:rPr lang="en-US" dirty="0"/>
              <a:t>ten items in this component must be completed. </a:t>
            </a:r>
            <a:endParaRPr lang="en-US" dirty="0" smtClean="0"/>
          </a:p>
          <a:p>
            <a:r>
              <a:rPr lang="en-US" dirty="0" smtClean="0"/>
              <a:t>Refer </a:t>
            </a:r>
            <a:r>
              <a:rPr lang="en-US" dirty="0"/>
              <a:t>to </a:t>
            </a:r>
            <a:r>
              <a:rPr lang="en-US" i="1" dirty="0"/>
              <a:t>PA Guidelines for Identifying Students with Specific Learning Disabilities</a:t>
            </a:r>
            <a:r>
              <a:rPr lang="en-US" dirty="0"/>
              <a:t>) available at </a:t>
            </a:r>
            <a:r>
              <a:rPr lang="en-US" u="sng" dirty="0"/>
              <a:t>www.pattan.net </a:t>
            </a:r>
            <a:r>
              <a:rPr lang="en-US" dirty="0"/>
              <a:t>for additional information on this process. 	</a:t>
            </a:r>
          </a:p>
        </p:txBody>
      </p:sp>
    </p:spTree>
    <p:extLst>
      <p:ext uri="{BB962C8B-B14F-4D97-AF65-F5344CB8AC3E}">
        <p14:creationId xmlns:p14="http://schemas.microsoft.com/office/powerpoint/2010/main" xmlns="" val="1483110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What’s the Point of this Part?</a:t>
            </a:r>
            <a:endParaRPr lang="en-US" dirty="0"/>
          </a:p>
        </p:txBody>
      </p:sp>
      <p:pic>
        <p:nvPicPr>
          <p:cNvPr id="3074" name="Picture 2" descr="http://www.mathwords.com/p/p_assets/point%20of%20symmetry.g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0" y="1524000"/>
            <a:ext cx="4267200" cy="390994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902596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 Student </a:t>
            </a:r>
            <a:r>
              <a:rPr lang="en-US" dirty="0"/>
              <a:t>does not achieve </a:t>
            </a:r>
            <a:r>
              <a:rPr lang="en-US" dirty="0" smtClean="0"/>
              <a:t>adequately…</a:t>
            </a:r>
            <a:endParaRPr lang="en-US" dirty="0"/>
          </a:p>
        </p:txBody>
      </p:sp>
      <p:sp>
        <p:nvSpPr>
          <p:cNvPr id="3" name="Content Placeholder 2"/>
          <p:cNvSpPr>
            <a:spLocks noGrp="1"/>
          </p:cNvSpPr>
          <p:nvPr>
            <p:ph idx="1"/>
          </p:nvPr>
        </p:nvSpPr>
        <p:spPr/>
        <p:txBody>
          <a:bodyPr>
            <a:normAutofit fontScale="92500"/>
          </a:bodyPr>
          <a:lstStyle/>
          <a:p>
            <a:r>
              <a:rPr lang="en-US" dirty="0" smtClean="0"/>
              <a:t>Is student delayed in any of the following: </a:t>
            </a:r>
            <a:r>
              <a:rPr lang="en-US" dirty="0"/>
              <a:t>oral expression, listening comprehension, written expression, basic reading skill, reading fluency skills, reading comprehension, mathematics calculation, and mathematics problem-solving. </a:t>
            </a:r>
            <a:endParaRPr lang="en-US" dirty="0" smtClean="0"/>
          </a:p>
          <a:p>
            <a:r>
              <a:rPr lang="en-US" dirty="0" smtClean="0"/>
              <a:t>Reference achievement scores from Assessment section</a:t>
            </a:r>
          </a:p>
          <a:p>
            <a:r>
              <a:rPr lang="en-US" dirty="0" smtClean="0"/>
              <a:t>Come away from #1 with one or more areas of delay (if SLD)</a:t>
            </a:r>
            <a:endParaRPr lang="en-US" dirty="0"/>
          </a:p>
        </p:txBody>
      </p:sp>
    </p:spTree>
    <p:extLst>
      <p:ext uri="{BB962C8B-B14F-4D97-AF65-F5344CB8AC3E}">
        <p14:creationId xmlns:p14="http://schemas.microsoft.com/office/powerpoint/2010/main" xmlns="" val="4246021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smtClean="0"/>
              <a:t>#2 Process(</a:t>
            </a:r>
            <a:r>
              <a:rPr lang="en-US" dirty="0" err="1" smtClean="0"/>
              <a:t>es</a:t>
            </a:r>
            <a:r>
              <a:rPr lang="en-US" dirty="0"/>
              <a:t>) used to determine eligibility. </a:t>
            </a:r>
            <a:br>
              <a:rPr lang="en-US" dirty="0"/>
            </a:br>
            <a:endParaRPr lang="en-US" dirty="0"/>
          </a:p>
        </p:txBody>
      </p:sp>
      <p:sp>
        <p:nvSpPr>
          <p:cNvPr id="3" name="Content Placeholder 2"/>
          <p:cNvSpPr>
            <a:spLocks noGrp="1"/>
          </p:cNvSpPr>
          <p:nvPr>
            <p:ph idx="1"/>
          </p:nvPr>
        </p:nvSpPr>
        <p:spPr/>
        <p:txBody>
          <a:bodyPr/>
          <a:lstStyle/>
          <a:p>
            <a:r>
              <a:rPr lang="en-US" dirty="0" smtClean="0"/>
              <a:t>LDSD uses a cognitive/ achievement discrepancy approach (box 2)</a:t>
            </a:r>
          </a:p>
          <a:p>
            <a:r>
              <a:rPr lang="en-US" dirty="0" smtClean="0"/>
              <a:t>List cognitive and achievement scores for at least the areas of discrepancy (Jeff’s report)</a:t>
            </a:r>
            <a:endParaRPr lang="en-US" dirty="0"/>
          </a:p>
        </p:txBody>
      </p:sp>
    </p:spTree>
    <p:extLst>
      <p:ext uri="{BB962C8B-B14F-4D97-AF65-F5344CB8AC3E}">
        <p14:creationId xmlns:p14="http://schemas.microsoft.com/office/powerpoint/2010/main" xmlns="" val="552821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a:t>
            </a:r>
            <a:r>
              <a:rPr lang="en-US" dirty="0"/>
              <a:t>I</a:t>
            </a:r>
            <a:r>
              <a:rPr lang="en-US" dirty="0" smtClean="0"/>
              <a:t>nstructional </a:t>
            </a:r>
            <a:r>
              <a:rPr lang="en-US" dirty="0"/>
              <a:t>strategies used and the student-centered data collected </a:t>
            </a:r>
          </a:p>
        </p:txBody>
      </p:sp>
      <p:sp>
        <p:nvSpPr>
          <p:cNvPr id="3" name="Content Placeholder 2"/>
          <p:cNvSpPr>
            <a:spLocks noGrp="1"/>
          </p:cNvSpPr>
          <p:nvPr>
            <p:ph idx="1"/>
          </p:nvPr>
        </p:nvSpPr>
        <p:spPr/>
        <p:txBody>
          <a:bodyPr/>
          <a:lstStyle/>
          <a:p>
            <a:r>
              <a:rPr lang="en-US" dirty="0" smtClean="0"/>
              <a:t>Show that the student was taught reading, math, writing, etc.</a:t>
            </a:r>
          </a:p>
          <a:p>
            <a:r>
              <a:rPr lang="en-US" dirty="0" smtClean="0"/>
              <a:t>Cite data from Assessments section (lack of enough growth)</a:t>
            </a:r>
            <a:endParaRPr lang="en-US" dirty="0"/>
          </a:p>
        </p:txBody>
      </p:sp>
    </p:spTree>
    <p:extLst>
      <p:ext uri="{BB962C8B-B14F-4D97-AF65-F5344CB8AC3E}">
        <p14:creationId xmlns:p14="http://schemas.microsoft.com/office/powerpoint/2010/main" xmlns="" val="3868663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a:t>
            </a:r>
            <a:r>
              <a:rPr lang="en-US" dirty="0"/>
              <a:t>E</a:t>
            </a:r>
            <a:r>
              <a:rPr lang="en-US" dirty="0" smtClean="0"/>
              <a:t>ducationally </a:t>
            </a:r>
            <a:r>
              <a:rPr lang="en-US" dirty="0"/>
              <a:t>relevant medical findings </a:t>
            </a:r>
          </a:p>
        </p:txBody>
      </p:sp>
      <p:sp>
        <p:nvSpPr>
          <p:cNvPr id="3" name="Content Placeholder 2"/>
          <p:cNvSpPr>
            <a:spLocks noGrp="1"/>
          </p:cNvSpPr>
          <p:nvPr>
            <p:ph idx="1"/>
          </p:nvPr>
        </p:nvSpPr>
        <p:spPr/>
        <p:txBody>
          <a:bodyPr/>
          <a:lstStyle/>
          <a:p>
            <a:r>
              <a:rPr lang="en-US" dirty="0"/>
              <a:t>Describe any evidence that medical issues could account for the deficits in the student’s academic performance. </a:t>
            </a:r>
            <a:endParaRPr lang="en-US" dirty="0" smtClean="0"/>
          </a:p>
          <a:p>
            <a:r>
              <a:rPr lang="en-US" dirty="0" smtClean="0"/>
              <a:t>Information </a:t>
            </a:r>
            <a:r>
              <a:rPr lang="en-US" dirty="0"/>
              <a:t>provided by the family, school vision and hearing screening results and information from outside sources can be discussed here. 	</a:t>
            </a:r>
          </a:p>
          <a:p>
            <a:endParaRPr lang="en-US" dirty="0"/>
          </a:p>
        </p:txBody>
      </p:sp>
    </p:spTree>
    <p:extLst>
      <p:ext uri="{BB962C8B-B14F-4D97-AF65-F5344CB8AC3E}">
        <p14:creationId xmlns:p14="http://schemas.microsoft.com/office/powerpoint/2010/main" xmlns="" val="522447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a:t>
            </a:r>
            <a:r>
              <a:rPr lang="en-US" dirty="0"/>
              <a:t>E</a:t>
            </a:r>
            <a:r>
              <a:rPr lang="en-US" dirty="0" smtClean="0"/>
              <a:t>ffects </a:t>
            </a:r>
            <a:r>
              <a:rPr lang="en-US" dirty="0"/>
              <a:t>of the student’s </a:t>
            </a:r>
            <a:r>
              <a:rPr lang="en-US" dirty="0" smtClean="0"/>
              <a:t>environment…</a:t>
            </a:r>
            <a:endParaRPr lang="en-US" dirty="0"/>
          </a:p>
        </p:txBody>
      </p:sp>
      <p:sp>
        <p:nvSpPr>
          <p:cNvPr id="3" name="Content Placeholder 2"/>
          <p:cNvSpPr>
            <a:spLocks noGrp="1"/>
          </p:cNvSpPr>
          <p:nvPr>
            <p:ph idx="1"/>
          </p:nvPr>
        </p:nvSpPr>
        <p:spPr/>
        <p:txBody>
          <a:bodyPr/>
          <a:lstStyle/>
          <a:p>
            <a:r>
              <a:rPr lang="en-US" dirty="0"/>
              <a:t>Describe any evidence that an aspect of the student’s environment, culture or economic background is negatively impacting his/her academic achievement. 	</a:t>
            </a:r>
          </a:p>
          <a:p>
            <a:endParaRPr lang="en-US" dirty="0"/>
          </a:p>
        </p:txBody>
      </p:sp>
    </p:spTree>
    <p:extLst>
      <p:ext uri="{BB962C8B-B14F-4D97-AF65-F5344CB8AC3E}">
        <p14:creationId xmlns:p14="http://schemas.microsoft.com/office/powerpoint/2010/main" xmlns="" val="1497510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 </a:t>
            </a:r>
            <a:r>
              <a:rPr lang="en-US" dirty="0"/>
              <a:t>S</a:t>
            </a:r>
            <a:r>
              <a:rPr lang="en-US" dirty="0" smtClean="0"/>
              <a:t>tudent’s instruction </a:t>
            </a:r>
            <a:r>
              <a:rPr lang="en-US" dirty="0"/>
              <a:t>was delivered by qualified personnel </a:t>
            </a:r>
          </a:p>
        </p:txBody>
      </p:sp>
      <p:sp>
        <p:nvSpPr>
          <p:cNvPr id="3" name="Content Placeholder 2"/>
          <p:cNvSpPr>
            <a:spLocks noGrp="1"/>
          </p:cNvSpPr>
          <p:nvPr>
            <p:ph idx="1"/>
          </p:nvPr>
        </p:nvSpPr>
        <p:spPr/>
        <p:txBody>
          <a:bodyPr/>
          <a:lstStyle/>
          <a:p>
            <a:r>
              <a:rPr lang="en-US" dirty="0"/>
              <a:t>Document that regular education was delivered by qualified personnel. This should be evidenced by State certifications and trainings completed in intervention strategies or core curriculum. If the student is in an ESL program, document that the ESL curriculum was being delivered by a qualified teacher. 	</a:t>
            </a:r>
          </a:p>
        </p:txBody>
      </p:sp>
    </p:spTree>
    <p:extLst>
      <p:ext uri="{BB962C8B-B14F-4D97-AF65-F5344CB8AC3E}">
        <p14:creationId xmlns:p14="http://schemas.microsoft.com/office/powerpoint/2010/main" xmlns="" val="1103659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 </a:t>
            </a:r>
            <a:r>
              <a:rPr lang="en-US" dirty="0"/>
              <a:t>R</a:t>
            </a:r>
            <a:r>
              <a:rPr lang="en-US" dirty="0" smtClean="0"/>
              <a:t>epeated </a:t>
            </a:r>
            <a:r>
              <a:rPr lang="en-US" dirty="0"/>
              <a:t>assessments of achievement </a:t>
            </a:r>
          </a:p>
        </p:txBody>
      </p:sp>
      <p:sp>
        <p:nvSpPr>
          <p:cNvPr id="3" name="Content Placeholder 2"/>
          <p:cNvSpPr>
            <a:spLocks noGrp="1"/>
          </p:cNvSpPr>
          <p:nvPr>
            <p:ph idx="1"/>
          </p:nvPr>
        </p:nvSpPr>
        <p:spPr/>
        <p:txBody>
          <a:bodyPr/>
          <a:lstStyle/>
          <a:p>
            <a:r>
              <a:rPr lang="en-US" dirty="0" smtClean="0"/>
              <a:t>Cite Assessments section of ER</a:t>
            </a:r>
          </a:p>
          <a:p>
            <a:r>
              <a:rPr lang="en-US" dirty="0" smtClean="0"/>
              <a:t>Show that student did not respond “enough” to instruction </a:t>
            </a:r>
            <a:endParaRPr lang="en-US" dirty="0"/>
          </a:p>
        </p:txBody>
      </p:sp>
    </p:spTree>
    <p:extLst>
      <p:ext uri="{BB962C8B-B14F-4D97-AF65-F5344CB8AC3E}">
        <p14:creationId xmlns:p14="http://schemas.microsoft.com/office/powerpoint/2010/main" xmlns="" val="289901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8 </a:t>
            </a:r>
            <a:r>
              <a:rPr lang="en-US" dirty="0"/>
              <a:t>O</a:t>
            </a:r>
            <a:r>
              <a:rPr lang="en-US" dirty="0" smtClean="0"/>
              <a:t>bservation </a:t>
            </a:r>
            <a:r>
              <a:rPr lang="en-US" dirty="0"/>
              <a:t>in the student’s learning environment </a:t>
            </a:r>
          </a:p>
        </p:txBody>
      </p:sp>
      <p:sp>
        <p:nvSpPr>
          <p:cNvPr id="3" name="Content Placeholder 2"/>
          <p:cNvSpPr>
            <a:spLocks noGrp="1"/>
          </p:cNvSpPr>
          <p:nvPr>
            <p:ph idx="1"/>
          </p:nvPr>
        </p:nvSpPr>
        <p:spPr/>
        <p:txBody>
          <a:bodyPr/>
          <a:lstStyle/>
          <a:p>
            <a:r>
              <a:rPr lang="en-US" dirty="0" smtClean="0"/>
              <a:t>Cite observation section of ER</a:t>
            </a:r>
          </a:p>
          <a:p>
            <a:r>
              <a:rPr lang="en-US" dirty="0" smtClean="0"/>
              <a:t>Show that academic delay (#1 above) is not due to behavior (off task – that might be OHI, not SLD)</a:t>
            </a:r>
            <a:endParaRPr lang="en-US" dirty="0"/>
          </a:p>
        </p:txBody>
      </p:sp>
    </p:spTree>
    <p:extLst>
      <p:ext uri="{BB962C8B-B14F-4D97-AF65-F5344CB8AC3E}">
        <p14:creationId xmlns:p14="http://schemas.microsoft.com/office/powerpoint/2010/main" xmlns="" val="3720825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a:t>
            </a:r>
            <a:r>
              <a:rPr lang="en-US" dirty="0"/>
              <a:t>Other data </a:t>
            </a:r>
          </a:p>
        </p:txBody>
      </p:sp>
      <p:sp>
        <p:nvSpPr>
          <p:cNvPr id="3" name="Content Placeholder 2"/>
          <p:cNvSpPr>
            <a:spLocks noGrp="1"/>
          </p:cNvSpPr>
          <p:nvPr>
            <p:ph idx="1"/>
          </p:nvPr>
        </p:nvSpPr>
        <p:spPr/>
        <p:txBody>
          <a:bodyPr/>
          <a:lstStyle/>
          <a:p>
            <a:r>
              <a:rPr lang="en-US" dirty="0"/>
              <a:t>Any other information the evaluation team collects, as well as information from outside sources, such as evaluations completed outside of school, would be added. 	</a:t>
            </a:r>
          </a:p>
          <a:p>
            <a:r>
              <a:rPr lang="en-US" dirty="0" smtClean="0"/>
              <a:t>Cite Parent input section of ER</a:t>
            </a:r>
            <a:endParaRPr lang="en-US" dirty="0"/>
          </a:p>
        </p:txBody>
      </p:sp>
    </p:spTree>
    <p:extLst>
      <p:ext uri="{BB962C8B-B14F-4D97-AF65-F5344CB8AC3E}">
        <p14:creationId xmlns:p14="http://schemas.microsoft.com/office/powerpoint/2010/main" xmlns="" val="2304833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Delays not the result of…</a:t>
            </a:r>
            <a:endParaRPr lang="en-US" dirty="0"/>
          </a:p>
        </p:txBody>
      </p:sp>
      <p:sp>
        <p:nvSpPr>
          <p:cNvPr id="3" name="Content Placeholder 2"/>
          <p:cNvSpPr>
            <a:spLocks noGrp="1"/>
          </p:cNvSpPr>
          <p:nvPr>
            <p:ph idx="1"/>
          </p:nvPr>
        </p:nvSpPr>
        <p:spPr/>
        <p:txBody>
          <a:bodyPr/>
          <a:lstStyle/>
          <a:p>
            <a:r>
              <a:rPr lang="en-US" dirty="0" smtClean="0"/>
              <a:t>If student does not present with any, provide statement of such to rule out</a:t>
            </a:r>
          </a:p>
          <a:p>
            <a:r>
              <a:rPr lang="en-US" dirty="0" smtClean="0"/>
              <a:t>If student does present with one or more, in that section, detail why the delay would exist anyway (if SLD).</a:t>
            </a:r>
            <a:endParaRPr lang="en-US" dirty="0"/>
          </a:p>
        </p:txBody>
      </p:sp>
    </p:spTree>
    <p:extLst>
      <p:ext uri="{BB962C8B-B14F-4D97-AF65-F5344CB8AC3E}">
        <p14:creationId xmlns:p14="http://schemas.microsoft.com/office/powerpoint/2010/main" xmlns="" val="3786925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1780</Words>
  <Application>Microsoft Office PowerPoint</Application>
  <PresentationFormat>On-screen Show (4:3)</PresentationFormat>
  <Paragraphs>172</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The Evaluation Report</vt:lpstr>
      <vt:lpstr>First Page</vt:lpstr>
      <vt:lpstr>Reason For Referral</vt:lpstr>
      <vt:lpstr>Reason For Referral</vt:lpstr>
      <vt:lpstr>Information from Parent</vt:lpstr>
      <vt:lpstr>Information from Parent</vt:lpstr>
      <vt:lpstr>Information from Parent</vt:lpstr>
      <vt:lpstr>Observations</vt:lpstr>
      <vt:lpstr>Observations</vt:lpstr>
      <vt:lpstr>Recommendations by Teachers</vt:lpstr>
      <vt:lpstr>Physical Condition</vt:lpstr>
      <vt:lpstr>Assessments</vt:lpstr>
      <vt:lpstr>Assessments</vt:lpstr>
      <vt:lpstr>Assessments</vt:lpstr>
      <vt:lpstr>Assessments</vt:lpstr>
      <vt:lpstr>Standard Conditions</vt:lpstr>
      <vt:lpstr>Determining Factors</vt:lpstr>
      <vt:lpstr>Determining Factors</vt:lpstr>
      <vt:lpstr>Summary/Interpretation</vt:lpstr>
      <vt:lpstr>Slide 20</vt:lpstr>
      <vt:lpstr>PRESENT LEVELS OF ACADEMIC ACHIEVEMENT  </vt:lpstr>
      <vt:lpstr>PRESENT LEVELS OF FUNCTIONAL PERFORMANCE  </vt:lpstr>
      <vt:lpstr>PRESENT LEVELS OF FUNCTIONAL PERFORMANCE</vt:lpstr>
      <vt:lpstr>BEHAVIORAL INFORMATION  </vt:lpstr>
      <vt:lpstr>How does all of the above differ b/w SLD, OHI, ED, ID, or other?</vt:lpstr>
      <vt:lpstr>CONCLUSIONS  </vt:lpstr>
      <vt:lpstr>IDEA Disabilities</vt:lpstr>
      <vt:lpstr>Recommendations  </vt:lpstr>
      <vt:lpstr>Recommendations</vt:lpstr>
      <vt:lpstr>Recommendations: Tips</vt:lpstr>
      <vt:lpstr>DETERMINATION OF SPECIFIC LEARNING DISABILITY  </vt:lpstr>
      <vt:lpstr>What’s the Point of this Part?</vt:lpstr>
      <vt:lpstr>#1 Student does not achieve adequately…</vt:lpstr>
      <vt:lpstr> #2 Process(es) used to determine eligibility.  </vt:lpstr>
      <vt:lpstr>#3 Instructional strategies used and the student-centered data collected </vt:lpstr>
      <vt:lpstr>#4 Educationally relevant medical findings </vt:lpstr>
      <vt:lpstr>#5 Effects of the student’s environment…</vt:lpstr>
      <vt:lpstr>#6 Student’s instruction was delivered by qualified personnel </vt:lpstr>
      <vt:lpstr>#7 Repeated assessments of achievement </vt:lpstr>
      <vt:lpstr># 8 Observation in the student’s learning environment </vt:lpstr>
      <vt:lpstr>#9 Other data </vt:lpstr>
      <vt:lpstr>#10 Delays not the result of…</vt:lpstr>
    </vt:vector>
  </TitlesOfParts>
  <Company>ldsd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Evaluation Report</dc:title>
  <dc:creator>amccrea</dc:creator>
  <cp:lastModifiedBy>amccrea</cp:lastModifiedBy>
  <cp:revision>50</cp:revision>
  <dcterms:created xsi:type="dcterms:W3CDTF">2012-07-02T15:10:00Z</dcterms:created>
  <dcterms:modified xsi:type="dcterms:W3CDTF">2012-08-13T11:44:50Z</dcterms:modified>
</cp:coreProperties>
</file>