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Dancing Script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DancingScript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DancingScrip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41454d61f9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41454d61f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41cfcc9df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41cfcc9df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b5779bf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5b5779bf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41454d61f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41454d61f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66ba1b39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166ba1b39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68007d99c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68007d99c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Golden Rule.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don’t have anything nice to say, don’t say it at all.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9.jpg"/><Relationship Id="rId5" Type="http://schemas.openxmlformats.org/officeDocument/2006/relationships/image" Target="../media/image5.jpg"/><Relationship Id="rId6" Type="http://schemas.openxmlformats.org/officeDocument/2006/relationships/image" Target="../media/image3.jpg"/><Relationship Id="rId7" Type="http://schemas.openxmlformats.org/officeDocument/2006/relationships/image" Target="../media/image8.jpg"/><Relationship Id="rId8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outu.be/0gpMP-qiAGI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document/d/1xgdVEahpEo27y7DHN4nUfaglH6Ngi7OISR3yufQV4VQ/edit?usp=shari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14563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Norwell</a:t>
            </a:r>
            <a:r>
              <a:rPr lang="en"/>
              <a:t> </a:t>
            </a:r>
            <a:r>
              <a:rPr lang="en">
                <a:solidFill>
                  <a:srgbClr val="F1C232"/>
                </a:solidFill>
              </a:rPr>
              <a:t>Middle</a:t>
            </a:r>
            <a:r>
              <a:rPr lang="en"/>
              <a:t> </a:t>
            </a:r>
            <a:r>
              <a:rPr lang="en">
                <a:solidFill>
                  <a:srgbClr val="0000FF"/>
                </a:solidFill>
              </a:rPr>
              <a:t>School</a:t>
            </a:r>
            <a:endParaRPr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ancing Script"/>
                <a:ea typeface="Dancing Script"/>
                <a:cs typeface="Dancing Script"/>
                <a:sym typeface="Dancing Script"/>
              </a:rPr>
              <a:t>Kindness Campaign</a:t>
            </a:r>
            <a:endParaRPr b="1"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585125"/>
            <a:ext cx="8520600" cy="10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ancing Script"/>
                <a:ea typeface="Dancing Script"/>
                <a:cs typeface="Dancing Script"/>
                <a:sym typeface="Dancing Script"/>
              </a:rPr>
              <a:t>Recognizing the </a:t>
            </a:r>
            <a:r>
              <a:rPr lang="en">
                <a:latin typeface="Dancing Script"/>
                <a:ea typeface="Dancing Script"/>
                <a:cs typeface="Dancing Script"/>
                <a:sym typeface="Dancing Script"/>
              </a:rPr>
              <a:t>importance</a:t>
            </a:r>
            <a:r>
              <a:rPr lang="en">
                <a:latin typeface="Dancing Script"/>
                <a:ea typeface="Dancing Script"/>
                <a:cs typeface="Dancing Script"/>
                <a:sym typeface="Dancing Script"/>
              </a:rPr>
              <a:t> of being kind and ensuring that our actions demonstrate kindness towards ourselves and others.</a:t>
            </a:r>
            <a:endParaRPr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438" y="408225"/>
            <a:ext cx="1159125" cy="126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4294967295" type="title"/>
          </p:nvPr>
        </p:nvSpPr>
        <p:spPr>
          <a:xfrm>
            <a:off x="548850" y="357425"/>
            <a:ext cx="8046300" cy="8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examples of the kind messages we see around </a:t>
            </a:r>
            <a:r>
              <a:rPr lang="en">
                <a:solidFill>
                  <a:srgbClr val="0000FF"/>
                </a:solidFill>
              </a:rPr>
              <a:t>Norwell</a:t>
            </a:r>
            <a:r>
              <a:rPr lang="en"/>
              <a:t> </a:t>
            </a:r>
            <a:r>
              <a:rPr lang="en">
                <a:solidFill>
                  <a:srgbClr val="F1C232"/>
                </a:solidFill>
              </a:rPr>
              <a:t>Middle</a:t>
            </a:r>
            <a:r>
              <a:rPr lang="en"/>
              <a:t> </a:t>
            </a:r>
            <a:r>
              <a:rPr lang="en">
                <a:solidFill>
                  <a:srgbClr val="0000FF"/>
                </a:solidFill>
              </a:rPr>
              <a:t>School</a:t>
            </a:r>
            <a:r>
              <a:rPr lang="en"/>
              <a:t> school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40177">
            <a:off x="1810650" y="2083775"/>
            <a:ext cx="1957400" cy="260987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" name="Google Shape;63;p14"/>
          <p:cNvSpPr txBox="1"/>
          <p:nvPr/>
        </p:nvSpPr>
        <p:spPr>
          <a:xfrm>
            <a:off x="3564900" y="1693725"/>
            <a:ext cx="3183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4">
            <a:alphaModFix/>
          </a:blip>
          <a:srcRect b="4561" l="20714" r="22950" t="0"/>
          <a:stretch/>
        </p:blipFill>
        <p:spPr>
          <a:xfrm>
            <a:off x="6747900" y="938963"/>
            <a:ext cx="1953249" cy="1909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5">
            <a:alphaModFix/>
          </a:blip>
          <a:srcRect b="5008" l="6603" r="0" t="4583"/>
          <a:stretch/>
        </p:blipFill>
        <p:spPr>
          <a:xfrm>
            <a:off x="352950" y="1029850"/>
            <a:ext cx="1835100" cy="23683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6">
            <a:alphaModFix/>
          </a:blip>
          <a:srcRect b="0" l="2876" r="7781" t="2562"/>
          <a:stretch/>
        </p:blipFill>
        <p:spPr>
          <a:xfrm>
            <a:off x="3809800" y="1337225"/>
            <a:ext cx="2821226" cy="230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7">
            <a:alphaModFix/>
          </a:blip>
          <a:srcRect b="21863" l="3576" r="5867" t="50001"/>
          <a:stretch/>
        </p:blipFill>
        <p:spPr>
          <a:xfrm>
            <a:off x="3612850" y="4004274"/>
            <a:ext cx="3448877" cy="803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8">
            <a:alphaModFix/>
          </a:blip>
          <a:srcRect b="8514" l="25312" r="9916" t="11086"/>
          <a:stretch/>
        </p:blipFill>
        <p:spPr>
          <a:xfrm rot="-640980">
            <a:off x="6811700" y="2898224"/>
            <a:ext cx="2051425" cy="190972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idx="4294967295" type="title"/>
          </p:nvPr>
        </p:nvSpPr>
        <p:spPr>
          <a:xfrm>
            <a:off x="585750" y="445025"/>
            <a:ext cx="8046300" cy="8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examples of NOT kind messages we have seen &amp; heard around </a:t>
            </a:r>
            <a:r>
              <a:rPr lang="en">
                <a:solidFill>
                  <a:srgbClr val="0000FF"/>
                </a:solidFill>
              </a:rPr>
              <a:t>Norwell</a:t>
            </a:r>
            <a:r>
              <a:rPr lang="en"/>
              <a:t> </a:t>
            </a:r>
            <a:r>
              <a:rPr lang="en">
                <a:solidFill>
                  <a:srgbClr val="F1C232"/>
                </a:solidFill>
              </a:rPr>
              <a:t>Middle</a:t>
            </a:r>
            <a:r>
              <a:rPr lang="en"/>
              <a:t> </a:t>
            </a:r>
            <a:r>
              <a:rPr lang="en">
                <a:solidFill>
                  <a:srgbClr val="0000FF"/>
                </a:solidFill>
              </a:rPr>
              <a:t>School</a:t>
            </a:r>
            <a:r>
              <a:rPr lang="en"/>
              <a:t> </a:t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 rot="-495184">
            <a:off x="509390" y="1617244"/>
            <a:ext cx="3182964" cy="1046747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“My friend didn’t have lunch money on his account and when they told him that, the kid behind him laughed.  There was no reason to laugh.”</a:t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3828600" y="4161525"/>
            <a:ext cx="3300300" cy="615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“I can’t really think of a time when I saw someone be kind.”</a:t>
            </a: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1731575" y="3106925"/>
            <a:ext cx="245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/>
        </p:nvSpPr>
        <p:spPr>
          <a:xfrm rot="888307">
            <a:off x="5052198" y="2578959"/>
            <a:ext cx="3638289" cy="615609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“Eeew, look how ugly they are.” - students loudly commenting on student photos.</a:t>
            </a: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585750" y="2783675"/>
            <a:ext cx="2718000" cy="10467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student was seen mouthing “stupid” to another student when she answered the question wrong.</a:t>
            </a:r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3244125" y="2562475"/>
            <a:ext cx="1899600" cy="12621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rolling their eyes at each other when another student answers a question in class.</a:t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 rot="1146961">
            <a:off x="6364859" y="1515188"/>
            <a:ext cx="2162866" cy="1046569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Saying “hi there”, </a:t>
            </a:r>
            <a:r>
              <a:rPr lang="en"/>
              <a:t>with</a:t>
            </a:r>
            <a:r>
              <a:rPr lang="en"/>
              <a:t> a sarcastic tone, to someone then walking away and laughing.</a:t>
            </a:r>
            <a:endParaRPr/>
          </a:p>
        </p:txBody>
      </p:sp>
      <p:sp>
        <p:nvSpPr>
          <p:cNvPr id="81" name="Google Shape;81;p15"/>
          <p:cNvSpPr txBox="1"/>
          <p:nvPr/>
        </p:nvSpPr>
        <p:spPr>
          <a:xfrm>
            <a:off x="729750" y="3945825"/>
            <a:ext cx="2937000" cy="831300"/>
          </a:xfrm>
          <a:prstGeom prst="rect">
            <a:avLst/>
          </a:prstGeom>
          <a:solidFill>
            <a:srgbClr val="EAD1D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Unkind tiktoks and group chats, that encourage people to make rude comments.</a:t>
            </a:r>
            <a:endParaRPr/>
          </a:p>
        </p:txBody>
      </p:sp>
      <p:sp>
        <p:nvSpPr>
          <p:cNvPr id="82" name="Google Shape;82;p15"/>
          <p:cNvSpPr txBox="1"/>
          <p:nvPr/>
        </p:nvSpPr>
        <p:spPr>
          <a:xfrm>
            <a:off x="3751025" y="1394225"/>
            <a:ext cx="2254800" cy="831300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Negative comments about someone’s personal interests or situations.</a:t>
            </a:r>
            <a:endParaRPr/>
          </a:p>
        </p:txBody>
      </p:sp>
      <p:sp>
        <p:nvSpPr>
          <p:cNvPr id="83" name="Google Shape;83;p15"/>
          <p:cNvSpPr txBox="1"/>
          <p:nvPr/>
        </p:nvSpPr>
        <p:spPr>
          <a:xfrm>
            <a:off x="5034000" y="3330225"/>
            <a:ext cx="2457300" cy="8313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Assigning nicknames and using them without kids </a:t>
            </a:r>
            <a:r>
              <a:rPr lang="en"/>
              <a:t>permission</a:t>
            </a:r>
            <a:r>
              <a:rPr lang="en"/>
              <a:t>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JEREMY ANDERSON ANTI-BULLYING</a:t>
            </a:r>
            <a:endParaRPr/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07070"/>
                </a:solidFill>
                <a:highlight>
                  <a:srgbClr val="FFFFFF"/>
                </a:highlight>
              </a:rPr>
              <a:t>As a youngster, Jeremy experienced many academic and social challenges that led to failing classes and the abuse of alcohol and drugs.  Jeremy turned</a:t>
            </a:r>
            <a:endParaRPr sz="1500">
              <a:solidFill>
                <a:srgbClr val="70707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07070"/>
                </a:solidFill>
                <a:highlight>
                  <a:srgbClr val="FFFFFF"/>
                </a:highlight>
              </a:rPr>
              <a:t>his life around and now shares what he learned from his life’s</a:t>
            </a:r>
            <a:endParaRPr sz="1500">
              <a:solidFill>
                <a:srgbClr val="70707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07070"/>
                </a:solidFill>
                <a:highlight>
                  <a:srgbClr val="FFFFFF"/>
                </a:highlight>
              </a:rPr>
              <a:t>experiences with schools, foundations and companies around</a:t>
            </a:r>
            <a:endParaRPr sz="1500">
              <a:solidFill>
                <a:srgbClr val="70707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07070"/>
                </a:solidFill>
                <a:highlight>
                  <a:srgbClr val="FFFFFF"/>
                </a:highlight>
              </a:rPr>
              <a:t>the globe.  Jeremy and his wife also own several businesses.  </a:t>
            </a:r>
            <a:endParaRPr sz="1500">
              <a:solidFill>
                <a:srgbClr val="70707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07070"/>
                </a:solidFill>
                <a:highlight>
                  <a:srgbClr val="FFFFFF"/>
                </a:highlight>
              </a:rPr>
              <a:t>Jeremy’s passion and life's work are to help students and teachers </a:t>
            </a:r>
            <a:endParaRPr sz="1500">
              <a:solidFill>
                <a:srgbClr val="70707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707070"/>
                </a:solidFill>
                <a:highlight>
                  <a:srgbClr val="FFFFFF"/>
                </a:highlight>
              </a:rPr>
              <a:t>become the best version of themselves.</a:t>
            </a:r>
            <a:endParaRPr sz="1500">
              <a:solidFill>
                <a:srgbClr val="70707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707070"/>
              </a:solidFill>
              <a:highlight>
                <a:srgbClr val="FFFFFF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9575" y="2046250"/>
            <a:ext cx="2615900" cy="245805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3633" y="408225"/>
            <a:ext cx="756725" cy="82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 txBox="1"/>
          <p:nvPr>
            <p:ph idx="4294967295" type="title"/>
          </p:nvPr>
        </p:nvSpPr>
        <p:spPr>
          <a:xfrm>
            <a:off x="585750" y="445025"/>
            <a:ext cx="8046300" cy="8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 - related to </a:t>
            </a:r>
            <a:r>
              <a:rPr lang="en">
                <a:solidFill>
                  <a:srgbClr val="0000FF"/>
                </a:solidFill>
              </a:rPr>
              <a:t>Norwell</a:t>
            </a:r>
            <a:r>
              <a:rPr lang="en"/>
              <a:t> </a:t>
            </a:r>
            <a:r>
              <a:rPr lang="en">
                <a:solidFill>
                  <a:srgbClr val="BF9000"/>
                </a:solidFill>
              </a:rPr>
              <a:t>Middle</a:t>
            </a:r>
            <a:r>
              <a:rPr lang="en"/>
              <a:t> </a:t>
            </a:r>
            <a:r>
              <a:rPr lang="en">
                <a:solidFill>
                  <a:srgbClr val="0000FF"/>
                </a:solidFill>
              </a:rPr>
              <a:t>School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695800" y="1018700"/>
            <a:ext cx="7495200" cy="49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If you have made mistakes in the past, it is never too late to make positive changes. </a:t>
            </a:r>
            <a:r>
              <a:rPr lang="en" sz="1300">
                <a:solidFill>
                  <a:schemeClr val="dk1"/>
                </a:solidFill>
              </a:rPr>
              <a:t>You</a:t>
            </a:r>
            <a:r>
              <a:rPr lang="en" sz="1300">
                <a:solidFill>
                  <a:schemeClr val="dk1"/>
                </a:solidFill>
              </a:rPr>
              <a:t> can make  a change and act with kindness! 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If you have been a bystander in the past, it it never too late to use your power and influence by speaking up 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We are a community, we all have the right to come to school and feel safe and respected (we should be encouraging others rather than putting others down)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300">
                <a:solidFill>
                  <a:schemeClr val="dk1"/>
                </a:solidFill>
              </a:rPr>
              <a:t>Building your confidence from within rather than building your confidence by putting others down.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No one is better than anyone else, you all have your own strengths and weaknesses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Think about who you want to be! What kind of person do you want </a:t>
            </a:r>
            <a:r>
              <a:rPr lang="en" sz="1300">
                <a:solidFill>
                  <a:schemeClr val="dk1"/>
                </a:solidFill>
              </a:rPr>
              <a:t>to</a:t>
            </a:r>
            <a:r>
              <a:rPr lang="en" sz="1300">
                <a:solidFill>
                  <a:schemeClr val="dk1"/>
                </a:solidFill>
              </a:rPr>
              <a:t> be and make sure your actions match that.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298450" lvl="0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>
                                            <p:txEl>
                                              <p:pRg end="16" st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Takeaways…cont…</a:t>
            </a:r>
            <a:endParaRPr/>
          </a:p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 you want to be someone who hurts people?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Or do you want to be someone who stands up for people?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give mean people/bullies power when you stay silent.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Create a </a:t>
            </a:r>
            <a:r>
              <a:rPr b="1" lang="en" u="sng">
                <a:solidFill>
                  <a:srgbClr val="0000FF"/>
                </a:solidFill>
              </a:rPr>
              <a:t>culture</a:t>
            </a:r>
            <a:r>
              <a:rPr b="1" lang="en"/>
              <a:t> where everyone is valued.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Create a </a:t>
            </a:r>
            <a:r>
              <a:rPr b="1" lang="en" u="sng">
                <a:solidFill>
                  <a:srgbClr val="F1C232"/>
                </a:solidFill>
              </a:rPr>
              <a:t>culture</a:t>
            </a:r>
            <a:r>
              <a:rPr b="1" lang="en"/>
              <a:t> where it’s not cool to be a bully/be mean</a:t>
            </a:r>
            <a:r>
              <a:rPr lang="en"/>
              <a:t>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Your actions and words can hurt people.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Don’t be the one who makes someone’s day worse.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Treat other people the way you want them to treat you.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Do you think it takes more strength to stand up, or join in?</a:t>
            </a:r>
            <a:endParaRPr b="1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idx="4294967295" type="title"/>
          </p:nvPr>
        </p:nvSpPr>
        <p:spPr>
          <a:xfrm>
            <a:off x="548838" y="1030700"/>
            <a:ext cx="8046300" cy="89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latin typeface="Dancing Script"/>
                <a:ea typeface="Dancing Script"/>
                <a:cs typeface="Dancing Script"/>
                <a:sym typeface="Dancing Script"/>
              </a:rPr>
              <a:t>WHAT’S NEXT?</a:t>
            </a:r>
            <a:endParaRPr b="1" sz="4000">
              <a:solidFill>
                <a:srgbClr val="0000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2671050" y="2248500"/>
            <a:ext cx="400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hlinkClick r:id="rId3"/>
              </a:rPr>
              <a:t>Kindness Action Plan</a:t>
            </a:r>
            <a:endParaRPr sz="3000"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3633" y="408225"/>
            <a:ext cx="756725" cy="82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