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Dancing Scrip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DancingScrip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ba8d8b7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ba8d8b7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6989acd14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6989acd14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6989acd142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6989acd142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6989acd142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6989acd142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4ba2c056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4ba2c056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6989acd142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6989acd142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10.jpg"/><Relationship Id="rId5" Type="http://schemas.openxmlformats.org/officeDocument/2006/relationships/image" Target="../media/image4.jpg"/><Relationship Id="rId6" Type="http://schemas.openxmlformats.org/officeDocument/2006/relationships/image" Target="../media/image2.jpg"/><Relationship Id="rId7" Type="http://schemas.openxmlformats.org/officeDocument/2006/relationships/image" Target="../media/image9.jpg"/><Relationship Id="rId8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outu.be/d3l1jle3XfI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document/d/1xgdVEahpEo27y7DHN4nUfaglH6Ngi7OISR3yufQV4VQ/edit?usp=sharing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456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Norwell</a:t>
            </a:r>
            <a:r>
              <a:rPr lang="en"/>
              <a:t> </a:t>
            </a:r>
            <a:r>
              <a:rPr lang="en">
                <a:solidFill>
                  <a:srgbClr val="F1C232"/>
                </a:solidFill>
              </a:rPr>
              <a:t>Middle</a:t>
            </a:r>
            <a:r>
              <a:rPr lang="en"/>
              <a:t> </a:t>
            </a:r>
            <a:r>
              <a:rPr lang="en">
                <a:solidFill>
                  <a:srgbClr val="0000FF"/>
                </a:solidFill>
              </a:rPr>
              <a:t>School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ancing Script"/>
                <a:ea typeface="Dancing Script"/>
                <a:cs typeface="Dancing Script"/>
                <a:sym typeface="Dancing Script"/>
              </a:rPr>
              <a:t>Kindness Campaign</a:t>
            </a:r>
            <a:endParaRPr b="1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8017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ancing Script"/>
                <a:ea typeface="Dancing Script"/>
                <a:cs typeface="Dancing Script"/>
                <a:sym typeface="Dancing Script"/>
              </a:rPr>
              <a:t>Recognizing the importance of being kind and ensuring that our actions demonstrate kindness towards ourselves and others.</a:t>
            </a:r>
            <a:endParaRPr sz="24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438" y="408225"/>
            <a:ext cx="1159125" cy="126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585750" y="445025"/>
            <a:ext cx="8046300" cy="89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Some examples of the kind messages we see around </a:t>
            </a:r>
            <a:r>
              <a:rPr lang="en" sz="2400">
                <a:solidFill>
                  <a:srgbClr val="0000FF"/>
                </a:solidFill>
              </a:rPr>
              <a:t>Norwell</a:t>
            </a:r>
            <a:r>
              <a:rPr lang="en" sz="2400"/>
              <a:t> </a:t>
            </a:r>
            <a:r>
              <a:rPr lang="en" sz="2400">
                <a:solidFill>
                  <a:srgbClr val="F1C232"/>
                </a:solidFill>
              </a:rPr>
              <a:t>Middle</a:t>
            </a:r>
            <a:r>
              <a:rPr lang="en" sz="2400"/>
              <a:t> </a:t>
            </a:r>
            <a:r>
              <a:rPr lang="en" sz="2400">
                <a:solidFill>
                  <a:srgbClr val="0000FF"/>
                </a:solidFill>
              </a:rPr>
              <a:t>School</a:t>
            </a:r>
            <a:r>
              <a:rPr lang="en" sz="2400"/>
              <a:t> school</a:t>
            </a:r>
            <a:endParaRPr sz="24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0177">
            <a:off x="1810650" y="2083775"/>
            <a:ext cx="1957400" cy="2609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" name="Google Shape;63;p14"/>
          <p:cNvSpPr txBox="1"/>
          <p:nvPr/>
        </p:nvSpPr>
        <p:spPr>
          <a:xfrm>
            <a:off x="3564900" y="1693725"/>
            <a:ext cx="318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4561" l="20714" r="22950" t="0"/>
          <a:stretch/>
        </p:blipFill>
        <p:spPr>
          <a:xfrm>
            <a:off x="6747900" y="938963"/>
            <a:ext cx="1953249" cy="1909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5">
            <a:alphaModFix/>
          </a:blip>
          <a:srcRect b="5008" l="6603" r="0" t="4583"/>
          <a:stretch/>
        </p:blipFill>
        <p:spPr>
          <a:xfrm>
            <a:off x="352950" y="1029850"/>
            <a:ext cx="1835100" cy="2368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6">
            <a:alphaModFix/>
          </a:blip>
          <a:srcRect b="0" l="2876" r="7781" t="2562"/>
          <a:stretch/>
        </p:blipFill>
        <p:spPr>
          <a:xfrm>
            <a:off x="3809800" y="1337225"/>
            <a:ext cx="2821226" cy="230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7">
            <a:alphaModFix/>
          </a:blip>
          <a:srcRect b="21863" l="3576" r="5867" t="50001"/>
          <a:stretch/>
        </p:blipFill>
        <p:spPr>
          <a:xfrm>
            <a:off x="3612850" y="4004274"/>
            <a:ext cx="3448877" cy="803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8">
            <a:alphaModFix/>
          </a:blip>
          <a:srcRect b="8514" l="25312" r="9916" t="11086"/>
          <a:stretch/>
        </p:blipFill>
        <p:spPr>
          <a:xfrm rot="-640980">
            <a:off x="6811700" y="2898224"/>
            <a:ext cx="2051425" cy="190972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585750" y="445025"/>
            <a:ext cx="8046300" cy="89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Some examples of NOT kind messages we have seen around </a:t>
            </a:r>
            <a:r>
              <a:rPr lang="en" sz="2400">
                <a:solidFill>
                  <a:srgbClr val="0000FF"/>
                </a:solidFill>
              </a:rPr>
              <a:t>Norwell</a:t>
            </a:r>
            <a:r>
              <a:rPr lang="en" sz="2400"/>
              <a:t> </a:t>
            </a:r>
            <a:r>
              <a:rPr lang="en" sz="2400">
                <a:solidFill>
                  <a:srgbClr val="F1C232"/>
                </a:solidFill>
              </a:rPr>
              <a:t>Middle</a:t>
            </a:r>
            <a:r>
              <a:rPr lang="en" sz="2400"/>
              <a:t> </a:t>
            </a:r>
            <a:r>
              <a:rPr lang="en" sz="2400">
                <a:solidFill>
                  <a:srgbClr val="0000FF"/>
                </a:solidFill>
              </a:rPr>
              <a:t>School</a:t>
            </a:r>
            <a:r>
              <a:rPr lang="en" sz="2400"/>
              <a:t> school</a:t>
            </a:r>
            <a:endParaRPr sz="2400"/>
          </a:p>
        </p:txBody>
      </p:sp>
      <p:sp>
        <p:nvSpPr>
          <p:cNvPr id="74" name="Google Shape;74;p15"/>
          <p:cNvSpPr txBox="1"/>
          <p:nvPr/>
        </p:nvSpPr>
        <p:spPr>
          <a:xfrm rot="-495184">
            <a:off x="509390" y="1617244"/>
            <a:ext cx="3182964" cy="1046747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“My friend didn’t have lunch money on his account and when they told him that, the kid behind him laughed.  There was no reason to laugh.”</a:t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3828600" y="4161525"/>
            <a:ext cx="3300300" cy="615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can’t really think of a time when I saw someone be kind.”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1731575" y="3106925"/>
            <a:ext cx="245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 rot="888307">
            <a:off x="5052198" y="2578959"/>
            <a:ext cx="3638289" cy="615609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“Eeew, look how ugly they are.” - students loudly commenting on student photos.</a:t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585750" y="2783675"/>
            <a:ext cx="2718000" cy="10467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student was seen mouthing “stupid” to another student when she answered the question wrong.</a:t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3244125" y="2562475"/>
            <a:ext cx="1899600" cy="12621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rolling their eyes at each other when another student answers a question in class.</a:t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 rot="1146961">
            <a:off x="6364859" y="1515188"/>
            <a:ext cx="2162866" cy="1046569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Saying “hi there”, with a sarcastic tone, to someone then walking away and laughing.</a:t>
            </a: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729750" y="3945825"/>
            <a:ext cx="2937000" cy="831300"/>
          </a:xfrm>
          <a:prstGeom prst="rect">
            <a:avLst/>
          </a:prstGeom>
          <a:solidFill>
            <a:srgbClr val="EAD1D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Unkind TikToks and group chats, that encourage people to make rude comments.</a:t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3751025" y="1394225"/>
            <a:ext cx="2254800" cy="831300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comments about someone’s personal interests or situations.</a:t>
            </a:r>
            <a:endParaRPr/>
          </a:p>
        </p:txBody>
      </p:sp>
      <p:sp>
        <p:nvSpPr>
          <p:cNvPr id="83" name="Google Shape;83;p15"/>
          <p:cNvSpPr txBox="1"/>
          <p:nvPr/>
        </p:nvSpPr>
        <p:spPr>
          <a:xfrm rot="861995">
            <a:off x="5359438" y="3213612"/>
            <a:ext cx="2334711" cy="831233"/>
          </a:xfrm>
          <a:prstGeom prst="rect">
            <a:avLst/>
          </a:prstGeom>
          <a:solidFill>
            <a:srgbClr val="00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Assigning nicknames and using them without kids permission.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hlinkClick r:id="rId3"/>
              </a:rPr>
              <a:t>Anti-bullying - It Only Takes One</a:t>
            </a:r>
            <a:endParaRPr b="1" sz="24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633" y="408225"/>
            <a:ext cx="756725" cy="8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5">
            <a:alphaModFix/>
          </a:blip>
          <a:srcRect b="8750" l="0" r="0" t="0"/>
          <a:stretch/>
        </p:blipFill>
        <p:spPr>
          <a:xfrm>
            <a:off x="2702150" y="2247675"/>
            <a:ext cx="3574550" cy="217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ctrTitle"/>
          </p:nvPr>
        </p:nvSpPr>
        <p:spPr>
          <a:xfrm>
            <a:off x="585750" y="445025"/>
            <a:ext cx="8046300" cy="58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Takeaways - Related to </a:t>
            </a:r>
            <a:r>
              <a:rPr lang="en" sz="2400">
                <a:solidFill>
                  <a:srgbClr val="0000FF"/>
                </a:solidFill>
              </a:rPr>
              <a:t>Norwell</a:t>
            </a:r>
            <a:r>
              <a:rPr lang="en" sz="2400"/>
              <a:t> </a:t>
            </a:r>
            <a:r>
              <a:rPr lang="en" sz="2400">
                <a:solidFill>
                  <a:srgbClr val="BF9000"/>
                </a:solidFill>
              </a:rPr>
              <a:t>Middle</a:t>
            </a:r>
            <a:r>
              <a:rPr lang="en" sz="2400"/>
              <a:t> </a:t>
            </a:r>
            <a:r>
              <a:rPr lang="en" sz="2400">
                <a:solidFill>
                  <a:srgbClr val="0000FF"/>
                </a:solidFill>
              </a:rPr>
              <a:t>School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509375" y="1031525"/>
            <a:ext cx="8122800" cy="3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Would you have the courage to stand up to </a:t>
            </a:r>
            <a:r>
              <a:rPr lang="en" sz="1800">
                <a:solidFill>
                  <a:schemeClr val="dk1"/>
                </a:solidFill>
              </a:rPr>
              <a:t>someone</a:t>
            </a:r>
            <a:r>
              <a:rPr lang="en" sz="1800">
                <a:solidFill>
                  <a:schemeClr val="dk1"/>
                </a:solidFill>
              </a:rPr>
              <a:t> who is bullying someone else?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A true friend is someone who stands up for you, and stands up with you.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Is it okay to forgive someone who has been mean to you?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When you see something wrong going on, it’s important to recognize it, trust your instincts and not join in. 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Not joining in is a step, but saying “no” or “don’t do that” is important too.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You should never stand back and film someone being harassed or bullied, that makes you just as bad as the person doing the bullying.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When the people held hands at the end they were changing the </a:t>
            </a:r>
            <a:r>
              <a:rPr b="1" lang="en" sz="1800" u="sng">
                <a:solidFill>
                  <a:srgbClr val="0000FF"/>
                </a:solidFill>
              </a:rPr>
              <a:t>culture</a:t>
            </a:r>
            <a:r>
              <a:rPr lang="en" sz="1800"/>
              <a:t> of the scene, and it’s important to create that strong </a:t>
            </a:r>
            <a:r>
              <a:rPr b="1" lang="en" sz="1800" u="sng">
                <a:solidFill>
                  <a:srgbClr val="F1C232"/>
                </a:solidFill>
              </a:rPr>
              <a:t>culture</a:t>
            </a:r>
            <a:r>
              <a:rPr lang="en" sz="1800"/>
              <a:t> together.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Takeaways…cont…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No one is better than anyone else, you all have your own strengths and weaknesses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Think about who you want to be! What kind of person do you want to be and make sure your actions match that.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give mean people/bullies power when you stay silent.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Create a </a:t>
            </a:r>
            <a:r>
              <a:rPr b="1" lang="en" u="sng">
                <a:solidFill>
                  <a:srgbClr val="0000FF"/>
                </a:solidFill>
              </a:rPr>
              <a:t>culture</a:t>
            </a:r>
            <a:r>
              <a:rPr b="1" lang="en"/>
              <a:t> where everyone is valued.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Create a </a:t>
            </a:r>
            <a:r>
              <a:rPr b="1" lang="en" u="sng">
                <a:solidFill>
                  <a:srgbClr val="F1C232"/>
                </a:solidFill>
              </a:rPr>
              <a:t>culture</a:t>
            </a:r>
            <a:r>
              <a:rPr b="1" lang="en"/>
              <a:t> where it’s not cool to be a bully/be mean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Your actions and words can hurt people.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be the one who makes someone’s day worse.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 other people the way you want them to treat you.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Do you think it takes more strength to stand up, or join in?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ctrTitle"/>
          </p:nvPr>
        </p:nvSpPr>
        <p:spPr>
          <a:xfrm>
            <a:off x="548838" y="1232925"/>
            <a:ext cx="8046300" cy="89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ancing Script"/>
                <a:ea typeface="Dancing Script"/>
                <a:cs typeface="Dancing Script"/>
                <a:sym typeface="Dancing Script"/>
              </a:rPr>
              <a:t>WHAT’S NEXT?</a:t>
            </a:r>
            <a:endParaRPr b="1">
              <a:solidFill>
                <a:srgbClr val="0000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2725879" y="2495800"/>
            <a:ext cx="4225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Kindness Action Plan</a:t>
            </a:r>
            <a:endParaRPr sz="3000">
              <a:solidFill>
                <a:srgbClr val="0000FF"/>
              </a:solidFill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633" y="408225"/>
            <a:ext cx="756725" cy="82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