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Lst>
  <p:notesMasterIdLst>
    <p:notesMasterId r:id="rId98"/>
  </p:notesMasterIdLst>
  <p:sldIdLst>
    <p:sldId id="256" r:id="rId3"/>
    <p:sldId id="343" r:id="rId4"/>
    <p:sldId id="413" r:id="rId5"/>
    <p:sldId id="258" r:id="rId6"/>
    <p:sldId id="259" r:id="rId7"/>
    <p:sldId id="260" r:id="rId8"/>
    <p:sldId id="261" r:id="rId9"/>
    <p:sldId id="262" r:id="rId10"/>
    <p:sldId id="263" r:id="rId11"/>
    <p:sldId id="264" r:id="rId12"/>
    <p:sldId id="265" r:id="rId13"/>
    <p:sldId id="266" r:id="rId14"/>
    <p:sldId id="267" r:id="rId15"/>
    <p:sldId id="268" r:id="rId16"/>
    <p:sldId id="365" r:id="rId17"/>
    <p:sldId id="269" r:id="rId18"/>
    <p:sldId id="270" r:id="rId19"/>
    <p:sldId id="271" r:id="rId20"/>
    <p:sldId id="280" r:id="rId21"/>
    <p:sldId id="281" r:id="rId22"/>
    <p:sldId id="282" r:id="rId23"/>
    <p:sldId id="283" r:id="rId24"/>
    <p:sldId id="284" r:id="rId25"/>
    <p:sldId id="285" r:id="rId26"/>
    <p:sldId id="286" r:id="rId27"/>
    <p:sldId id="449" r:id="rId28"/>
    <p:sldId id="450" r:id="rId29"/>
    <p:sldId id="287" r:id="rId30"/>
    <p:sldId id="279" r:id="rId31"/>
    <p:sldId id="436" r:id="rId32"/>
    <p:sldId id="434" r:id="rId33"/>
    <p:sldId id="435" r:id="rId34"/>
    <p:sldId id="274" r:id="rId35"/>
    <p:sldId id="275" r:id="rId36"/>
    <p:sldId id="273" r:id="rId37"/>
    <p:sldId id="276" r:id="rId38"/>
    <p:sldId id="433" r:id="rId39"/>
    <p:sldId id="278" r:id="rId40"/>
    <p:sldId id="289" r:id="rId41"/>
    <p:sldId id="290" r:id="rId42"/>
    <p:sldId id="291" r:id="rId43"/>
    <p:sldId id="292" r:id="rId44"/>
    <p:sldId id="293" r:id="rId45"/>
    <p:sldId id="305" r:id="rId46"/>
    <p:sldId id="317" r:id="rId47"/>
    <p:sldId id="427" r:id="rId48"/>
    <p:sldId id="299" r:id="rId49"/>
    <p:sldId id="432" r:id="rId50"/>
    <p:sldId id="295" r:id="rId51"/>
    <p:sldId id="415" r:id="rId52"/>
    <p:sldId id="414" r:id="rId53"/>
    <p:sldId id="418" r:id="rId54"/>
    <p:sldId id="419" r:id="rId55"/>
    <p:sldId id="442" r:id="rId56"/>
    <p:sldId id="322" r:id="rId57"/>
    <p:sldId id="437" r:id="rId58"/>
    <p:sldId id="321" r:id="rId59"/>
    <p:sldId id="443" r:id="rId60"/>
    <p:sldId id="416" r:id="rId61"/>
    <p:sldId id="420" r:id="rId62"/>
    <p:sldId id="444" r:id="rId63"/>
    <p:sldId id="438" r:id="rId64"/>
    <p:sldId id="422" r:id="rId65"/>
    <p:sldId id="430" r:id="rId66"/>
    <p:sldId id="445" r:id="rId67"/>
    <p:sldId id="417" r:id="rId68"/>
    <p:sldId id="426" r:id="rId69"/>
    <p:sldId id="446" r:id="rId70"/>
    <p:sldId id="323" r:id="rId71"/>
    <p:sldId id="424" r:id="rId72"/>
    <p:sldId id="421" r:id="rId73"/>
    <p:sldId id="447" r:id="rId74"/>
    <p:sldId id="306" r:id="rId75"/>
    <p:sldId id="429" r:id="rId76"/>
    <p:sldId id="315" r:id="rId77"/>
    <p:sldId id="340" r:id="rId78"/>
    <p:sldId id="333" r:id="rId79"/>
    <p:sldId id="334" r:id="rId80"/>
    <p:sldId id="335" r:id="rId81"/>
    <p:sldId id="336" r:id="rId82"/>
    <p:sldId id="311" r:id="rId83"/>
    <p:sldId id="312" r:id="rId84"/>
    <p:sldId id="316" r:id="rId85"/>
    <p:sldId id="325" r:id="rId86"/>
    <p:sldId id="331" r:id="rId87"/>
    <p:sldId id="341" r:id="rId88"/>
    <p:sldId id="318" r:id="rId89"/>
    <p:sldId id="327" r:id="rId90"/>
    <p:sldId id="328" r:id="rId91"/>
    <p:sldId id="431" r:id="rId92"/>
    <p:sldId id="337" r:id="rId93"/>
    <p:sldId id="451" r:id="rId94"/>
    <p:sldId id="324" r:id="rId95"/>
    <p:sldId id="342" r:id="rId96"/>
    <p:sldId id="332" r:id="rId97"/>
  </p:sldIdLst>
  <p:sldSz cx="12192000" cy="6858000"/>
  <p:notesSz cx="6858000" cy="9144000"/>
  <p:embeddedFontLst>
    <p:embeddedFont>
      <p:font typeface="Calibri" panose="020F0502020204030204" pitchFamily="34" charset="0"/>
      <p:regular r:id="rId99"/>
      <p:bold r:id="rId100"/>
      <p:italic r:id="rId101"/>
      <p:boldItalic r:id="rId102"/>
    </p:embeddedFont>
    <p:embeddedFont>
      <p:font typeface="Comic Sans MS" panose="030F0902030302020204" pitchFamily="66" charset="0"/>
      <p:regular r:id="rId103"/>
    </p:embeddedFont>
    <p:embeddedFont>
      <p:font typeface="Impact" panose="020B0806030902050204" pitchFamily="34" charset="0"/>
      <p:regular r:id="rId104"/>
    </p:embeddedFont>
    <p:embeddedFont>
      <p:font typeface="Rockwell" panose="02060603020205020403" pitchFamily="18" charset="77"/>
      <p:regular r:id="rId105"/>
      <p:bold r:id="rId106"/>
      <p:italic r:id="rId107"/>
      <p:boldItalic r:id="rId108"/>
    </p:embeddedFont>
    <p:embeddedFont>
      <p:font typeface="Verdana" panose="020B0604030504040204" pitchFamily="34" charset="0"/>
      <p:regular r:id="rId109"/>
      <p:bold r:id="rId110"/>
      <p:italic r:id="rId111"/>
      <p:boldItalic r:id="rId1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5AB"/>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8884D52-1CE2-426A-B7FC-07BC55395D67}">
  <a:tblStyle styleId="{48884D52-1CE2-426A-B7FC-07BC55395D6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4E6"/>
          </a:solidFill>
        </a:fill>
      </a:tcStyle>
    </a:wholeTbl>
    <a:band1H>
      <a:tcTxStyle b="off" i="off"/>
      <a:tcStyle>
        <a:tcBdr/>
        <a:fill>
          <a:solidFill>
            <a:srgbClr val="FFE8CA"/>
          </a:solidFill>
        </a:fill>
      </a:tcStyle>
    </a:band1H>
    <a:band2H>
      <a:tcTxStyle b="off" i="off"/>
      <a:tcStyle>
        <a:tcBdr/>
      </a:tcStyle>
    </a:band2H>
    <a:band1V>
      <a:tcTxStyle b="off" i="off"/>
      <a:tcStyle>
        <a:tcBdr/>
        <a:fill>
          <a:solidFill>
            <a:srgbClr val="FFE8C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4"/>
          </a:solidFill>
        </a:fill>
      </a:tcStyle>
    </a:lastCol>
    <a:firstCol>
      <a:tcTxStyle b="on" i="off">
        <a:font>
          <a:latin typeface="Calibri"/>
          <a:ea typeface="Calibri"/>
          <a:cs typeface="Calibri"/>
        </a:font>
        <a:schemeClr val="lt1"/>
      </a:tcTxStyle>
      <a:tcStyle>
        <a:tcBdr/>
        <a:fill>
          <a:solidFill>
            <a:schemeClr val="accent4"/>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4"/>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4"/>
          </a:solidFill>
        </a:fill>
      </a:tcStyle>
    </a:firstRow>
    <a:neCell>
      <a:tcTxStyle b="off" i="off"/>
      <a:tcStyle>
        <a:tcBdr/>
      </a:tcStyle>
    </a:neCell>
    <a:nwCell>
      <a:tcTxStyle b="off" i="off"/>
      <a:tcStyle>
        <a:tcBdr/>
      </a:tcStyle>
    </a:nwCell>
  </a:tblStyle>
  <a:tblStyle styleId="{596C59BD-F0D9-4B16-87B7-2A1FB1BB127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57"/>
    <p:restoredTop sz="94789"/>
  </p:normalViewPr>
  <p:slideViewPr>
    <p:cSldViewPr snapToGrid="0" snapToObjects="1">
      <p:cViewPr varScale="1">
        <p:scale>
          <a:sx n="104" d="100"/>
          <a:sy n="104" d="100"/>
        </p:scale>
        <p:origin x="360" y="19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font" Target="fonts/font14.fntdata"/><Relationship Id="rId16" Type="http://schemas.openxmlformats.org/officeDocument/2006/relationships/slide" Target="slides/slide14.xml"/><Relationship Id="rId107" Type="http://schemas.openxmlformats.org/officeDocument/2006/relationships/font" Target="fonts/font9.fntdata"/><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4.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5.fntdata"/><Relationship Id="rId108" Type="http://schemas.openxmlformats.org/officeDocument/2006/relationships/font" Target="fonts/font10.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8.fntdata"/><Relationship Id="rId114"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font" Target="fonts/font11.fntdata"/><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font" Target="fonts/font12.fntdata"/><Relationship Id="rId115"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2.fntdata"/><Relationship Id="rId105" Type="http://schemas.openxmlformats.org/officeDocument/2006/relationships/font" Target="fonts/font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font" Target="fonts/font13.fntdata"/></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EEFAD9-3E5E-BE4C-A7C0-11AD5A78D2DA}" type="doc">
      <dgm:prSet loTypeId="urn:microsoft.com/office/officeart/2005/8/layout/cycle2" loCatId="cycle" qsTypeId="urn:microsoft.com/office/officeart/2005/8/quickstyle/simple2" qsCatId="simple" csTypeId="urn:microsoft.com/office/officeart/2005/8/colors/accent2_2" csCatId="accent2" phldr="1"/>
      <dgm:spPr/>
      <dgm:t>
        <a:bodyPr/>
        <a:lstStyle/>
        <a:p>
          <a:endParaRPr lang="en-US"/>
        </a:p>
      </dgm:t>
    </dgm:pt>
    <dgm:pt modelId="{85591BDA-28F8-244E-807A-70A2F2D968FC}">
      <dgm:prSet phldrT="[Text]" custT="1"/>
      <dgm:spPr>
        <a:solidFill>
          <a:srgbClr val="FF0000"/>
        </a:solidFill>
      </dgm:spPr>
      <dgm:t>
        <a:bodyPr/>
        <a:lstStyle/>
        <a:p>
          <a:r>
            <a:rPr lang="en-US" sz="1800" dirty="0"/>
            <a:t>Growth </a:t>
          </a:r>
        </a:p>
        <a:p>
          <a:r>
            <a:rPr lang="en-US" sz="1800" dirty="0"/>
            <a:t>Mindset</a:t>
          </a:r>
        </a:p>
      </dgm:t>
    </dgm:pt>
    <dgm:pt modelId="{F01EE91E-EED5-BD43-BA58-4A245134D90B}" type="parTrans" cxnId="{B349FC45-1441-E644-889A-FAB57AFF318B}">
      <dgm:prSet/>
      <dgm:spPr/>
      <dgm:t>
        <a:bodyPr/>
        <a:lstStyle/>
        <a:p>
          <a:endParaRPr lang="en-US"/>
        </a:p>
      </dgm:t>
    </dgm:pt>
    <dgm:pt modelId="{01DC441B-A63B-2B4E-853B-765003644F8B}" type="sibTrans" cxnId="{B349FC45-1441-E644-889A-FAB57AFF318B}">
      <dgm:prSet/>
      <dgm:spPr/>
      <dgm:t>
        <a:bodyPr/>
        <a:lstStyle/>
        <a:p>
          <a:endParaRPr lang="en-US"/>
        </a:p>
      </dgm:t>
    </dgm:pt>
    <dgm:pt modelId="{3B9CD5EB-97B0-1242-85CF-5F3343A8240D}">
      <dgm:prSet phldrT="[Text]" custT="1"/>
      <dgm:spPr>
        <a:solidFill>
          <a:srgbClr val="7030A0"/>
        </a:solidFill>
      </dgm:spPr>
      <dgm:t>
        <a:bodyPr/>
        <a:lstStyle/>
        <a:p>
          <a:r>
            <a:rPr lang="en-US" sz="1800" dirty="0"/>
            <a:t>Digitally Literate</a:t>
          </a:r>
        </a:p>
      </dgm:t>
    </dgm:pt>
    <dgm:pt modelId="{AE9AB0F3-D1B6-B84D-9C14-1ED203B2A9CD}" type="parTrans" cxnId="{292B7C28-6E02-EA4B-B5DE-C7E2C27FBBB4}">
      <dgm:prSet/>
      <dgm:spPr/>
      <dgm:t>
        <a:bodyPr/>
        <a:lstStyle/>
        <a:p>
          <a:endParaRPr lang="en-US"/>
        </a:p>
      </dgm:t>
    </dgm:pt>
    <dgm:pt modelId="{932043D4-BC61-D44D-A54A-8170B80D2969}" type="sibTrans" cxnId="{292B7C28-6E02-EA4B-B5DE-C7E2C27FBBB4}">
      <dgm:prSet/>
      <dgm:spPr/>
      <dgm:t>
        <a:bodyPr/>
        <a:lstStyle/>
        <a:p>
          <a:endParaRPr lang="en-US"/>
        </a:p>
      </dgm:t>
    </dgm:pt>
    <dgm:pt modelId="{0698022E-F532-294D-9365-F3DF2199E227}">
      <dgm:prSet phldrT="[Text]" custT="1"/>
      <dgm:spPr>
        <a:solidFill>
          <a:schemeClr val="accent1">
            <a:lumMod val="75000"/>
          </a:schemeClr>
        </a:solidFill>
      </dgm:spPr>
      <dgm:t>
        <a:bodyPr/>
        <a:lstStyle/>
        <a:p>
          <a:r>
            <a:rPr lang="en-US" sz="1800" dirty="0"/>
            <a:t>Team</a:t>
          </a:r>
        </a:p>
        <a:p>
          <a:r>
            <a:rPr lang="en-US" sz="1800" dirty="0"/>
            <a:t>Player</a:t>
          </a:r>
        </a:p>
      </dgm:t>
    </dgm:pt>
    <dgm:pt modelId="{C21B180A-D5CE-4046-8FD7-EC4C2FCDE9AD}" type="parTrans" cxnId="{9988408B-2572-7E42-BA4C-E53CBF49CFE2}">
      <dgm:prSet/>
      <dgm:spPr/>
      <dgm:t>
        <a:bodyPr/>
        <a:lstStyle/>
        <a:p>
          <a:endParaRPr lang="en-US"/>
        </a:p>
      </dgm:t>
    </dgm:pt>
    <dgm:pt modelId="{DD6F6F6A-7B0B-CB4C-9A52-5334E369B7CD}" type="sibTrans" cxnId="{9988408B-2572-7E42-BA4C-E53CBF49CFE2}">
      <dgm:prSet/>
      <dgm:spPr/>
      <dgm:t>
        <a:bodyPr/>
        <a:lstStyle/>
        <a:p>
          <a:endParaRPr lang="en-US"/>
        </a:p>
      </dgm:t>
    </dgm:pt>
    <dgm:pt modelId="{109801F6-B3B4-F54F-8EFE-F3001BD05EBB}">
      <dgm:prSet phldrT="[Text]" custT="1"/>
      <dgm:spPr>
        <a:solidFill>
          <a:schemeClr val="accent6"/>
        </a:solidFill>
      </dgm:spPr>
      <dgm:t>
        <a:bodyPr/>
        <a:lstStyle/>
        <a:p>
          <a:r>
            <a:rPr lang="en-US" sz="1600" dirty="0"/>
            <a:t>Passionate </a:t>
          </a:r>
        </a:p>
        <a:p>
          <a:r>
            <a:rPr lang="en-US" sz="1600" dirty="0"/>
            <a:t>&amp; Empathetic</a:t>
          </a:r>
        </a:p>
      </dgm:t>
    </dgm:pt>
    <dgm:pt modelId="{CAD1C4D6-E17E-E74A-9EB2-A395F5BDF1E4}" type="parTrans" cxnId="{8EFCA5A9-4826-F74C-9850-EFE601EFADCB}">
      <dgm:prSet/>
      <dgm:spPr/>
      <dgm:t>
        <a:bodyPr/>
        <a:lstStyle/>
        <a:p>
          <a:endParaRPr lang="en-US"/>
        </a:p>
      </dgm:t>
    </dgm:pt>
    <dgm:pt modelId="{54993A4D-9EDA-D64A-9C11-F7AD355DBBF6}" type="sibTrans" cxnId="{8EFCA5A9-4826-F74C-9850-EFE601EFADCB}">
      <dgm:prSet/>
      <dgm:spPr/>
      <dgm:t>
        <a:bodyPr/>
        <a:lstStyle/>
        <a:p>
          <a:endParaRPr lang="en-US"/>
        </a:p>
      </dgm:t>
    </dgm:pt>
    <dgm:pt modelId="{19FB03BD-9CE3-C74D-B14A-BFB30DAB790D}">
      <dgm:prSet phldrT="[Text]" custT="1"/>
      <dgm:spPr/>
      <dgm:t>
        <a:bodyPr/>
        <a:lstStyle/>
        <a:p>
          <a:r>
            <a:rPr lang="en-US" sz="1600" dirty="0"/>
            <a:t>Skilled </a:t>
          </a:r>
          <a:r>
            <a:rPr lang="en-US" sz="1200" dirty="0"/>
            <a:t>Communicator</a:t>
          </a:r>
          <a:endParaRPr lang="en-US" sz="1600" dirty="0"/>
        </a:p>
      </dgm:t>
    </dgm:pt>
    <dgm:pt modelId="{F2DFCD11-77A3-2949-BB3A-B38D20D6B9B7}" type="parTrans" cxnId="{20596995-9053-3641-AA9C-09C58DB8306F}">
      <dgm:prSet/>
      <dgm:spPr/>
      <dgm:t>
        <a:bodyPr/>
        <a:lstStyle/>
        <a:p>
          <a:endParaRPr lang="en-US"/>
        </a:p>
      </dgm:t>
    </dgm:pt>
    <dgm:pt modelId="{ED5BD0BA-970F-2941-9E1B-4D5CEC51ED14}" type="sibTrans" cxnId="{20596995-9053-3641-AA9C-09C58DB8306F}">
      <dgm:prSet/>
      <dgm:spPr/>
      <dgm:t>
        <a:bodyPr/>
        <a:lstStyle/>
        <a:p>
          <a:endParaRPr lang="en-US"/>
        </a:p>
      </dgm:t>
    </dgm:pt>
    <dgm:pt modelId="{56F20CB2-9180-CF4D-B849-4FA6FF6D2B60}">
      <dgm:prSet custT="1"/>
      <dgm:spPr>
        <a:solidFill>
          <a:schemeClr val="accent4">
            <a:lumMod val="75000"/>
          </a:schemeClr>
        </a:solidFill>
      </dgm:spPr>
      <dgm:t>
        <a:bodyPr/>
        <a:lstStyle/>
        <a:p>
          <a:r>
            <a:rPr lang="en-US" sz="1800" dirty="0"/>
            <a:t>Problem</a:t>
          </a:r>
        </a:p>
        <a:p>
          <a:r>
            <a:rPr lang="en-US" sz="1800" dirty="0"/>
            <a:t>Solver</a:t>
          </a:r>
        </a:p>
      </dgm:t>
    </dgm:pt>
    <dgm:pt modelId="{968387BA-8606-2B44-AE53-495236F1159A}" type="parTrans" cxnId="{8C0FD323-ECE5-4644-B1DD-5DBDB1752DE6}">
      <dgm:prSet/>
      <dgm:spPr/>
      <dgm:t>
        <a:bodyPr/>
        <a:lstStyle/>
        <a:p>
          <a:endParaRPr lang="en-US"/>
        </a:p>
      </dgm:t>
    </dgm:pt>
    <dgm:pt modelId="{EEBE47A9-60CC-294B-A1CF-D4BC25C599F7}" type="sibTrans" cxnId="{8C0FD323-ECE5-4644-B1DD-5DBDB1752DE6}">
      <dgm:prSet/>
      <dgm:spPr/>
      <dgm:t>
        <a:bodyPr/>
        <a:lstStyle/>
        <a:p>
          <a:endParaRPr lang="en-US"/>
        </a:p>
      </dgm:t>
    </dgm:pt>
    <dgm:pt modelId="{55A3B267-5BC7-644A-A2F1-8B6F394D54CD}" type="pres">
      <dgm:prSet presAssocID="{D8EEFAD9-3E5E-BE4C-A7C0-11AD5A78D2DA}" presName="cycle" presStyleCnt="0">
        <dgm:presLayoutVars>
          <dgm:dir/>
          <dgm:resizeHandles val="exact"/>
        </dgm:presLayoutVars>
      </dgm:prSet>
      <dgm:spPr/>
    </dgm:pt>
    <dgm:pt modelId="{73EEFA4D-B946-2A41-AEB7-6E0CAE9FE31F}" type="pres">
      <dgm:prSet presAssocID="{85591BDA-28F8-244E-807A-70A2F2D968FC}" presName="node" presStyleLbl="node1" presStyleIdx="0" presStyleCnt="6">
        <dgm:presLayoutVars>
          <dgm:bulletEnabled val="1"/>
        </dgm:presLayoutVars>
      </dgm:prSet>
      <dgm:spPr/>
    </dgm:pt>
    <dgm:pt modelId="{584E5E07-ED9F-DA4C-BBEE-09CF7D2E2D58}" type="pres">
      <dgm:prSet presAssocID="{01DC441B-A63B-2B4E-853B-765003644F8B}" presName="sibTrans" presStyleLbl="sibTrans2D1" presStyleIdx="0" presStyleCnt="6"/>
      <dgm:spPr/>
    </dgm:pt>
    <dgm:pt modelId="{60699AAE-CDB0-5948-98A2-911ADBC37CFB}" type="pres">
      <dgm:prSet presAssocID="{01DC441B-A63B-2B4E-853B-765003644F8B}" presName="connectorText" presStyleLbl="sibTrans2D1" presStyleIdx="0" presStyleCnt="6"/>
      <dgm:spPr/>
    </dgm:pt>
    <dgm:pt modelId="{33EA04A7-2484-A04B-A819-4A18DE4E9818}" type="pres">
      <dgm:prSet presAssocID="{56F20CB2-9180-CF4D-B849-4FA6FF6D2B60}" presName="node" presStyleLbl="node1" presStyleIdx="1" presStyleCnt="6">
        <dgm:presLayoutVars>
          <dgm:bulletEnabled val="1"/>
        </dgm:presLayoutVars>
      </dgm:prSet>
      <dgm:spPr/>
    </dgm:pt>
    <dgm:pt modelId="{BE786713-9763-CB48-961D-0B7BFF4F7177}" type="pres">
      <dgm:prSet presAssocID="{EEBE47A9-60CC-294B-A1CF-D4BC25C599F7}" presName="sibTrans" presStyleLbl="sibTrans2D1" presStyleIdx="1" presStyleCnt="6"/>
      <dgm:spPr/>
    </dgm:pt>
    <dgm:pt modelId="{AFF3217D-16F4-9944-A2BA-2DC21C20FD4C}" type="pres">
      <dgm:prSet presAssocID="{EEBE47A9-60CC-294B-A1CF-D4BC25C599F7}" presName="connectorText" presStyleLbl="sibTrans2D1" presStyleIdx="1" presStyleCnt="6"/>
      <dgm:spPr/>
    </dgm:pt>
    <dgm:pt modelId="{E283512C-03B7-8544-81CD-5DC8DF3D8F3E}" type="pres">
      <dgm:prSet presAssocID="{3B9CD5EB-97B0-1242-85CF-5F3343A8240D}" presName="node" presStyleLbl="node1" presStyleIdx="2" presStyleCnt="6">
        <dgm:presLayoutVars>
          <dgm:bulletEnabled val="1"/>
        </dgm:presLayoutVars>
      </dgm:prSet>
      <dgm:spPr/>
    </dgm:pt>
    <dgm:pt modelId="{9F4EEDCB-D4C7-AD43-8B29-6A1080A134DD}" type="pres">
      <dgm:prSet presAssocID="{932043D4-BC61-D44D-A54A-8170B80D2969}" presName="sibTrans" presStyleLbl="sibTrans2D1" presStyleIdx="2" presStyleCnt="6"/>
      <dgm:spPr/>
    </dgm:pt>
    <dgm:pt modelId="{E0DBD106-5B24-284C-9DBA-C97ABDAF9A7A}" type="pres">
      <dgm:prSet presAssocID="{932043D4-BC61-D44D-A54A-8170B80D2969}" presName="connectorText" presStyleLbl="sibTrans2D1" presStyleIdx="2" presStyleCnt="6"/>
      <dgm:spPr/>
    </dgm:pt>
    <dgm:pt modelId="{EC904DF0-2644-2744-942A-355B5B8F03E9}" type="pres">
      <dgm:prSet presAssocID="{0698022E-F532-294D-9365-F3DF2199E227}" presName="node" presStyleLbl="node1" presStyleIdx="3" presStyleCnt="6">
        <dgm:presLayoutVars>
          <dgm:bulletEnabled val="1"/>
        </dgm:presLayoutVars>
      </dgm:prSet>
      <dgm:spPr/>
    </dgm:pt>
    <dgm:pt modelId="{13A56B51-C84C-724D-A23A-B64DD75604FD}" type="pres">
      <dgm:prSet presAssocID="{DD6F6F6A-7B0B-CB4C-9A52-5334E369B7CD}" presName="sibTrans" presStyleLbl="sibTrans2D1" presStyleIdx="3" presStyleCnt="6"/>
      <dgm:spPr/>
    </dgm:pt>
    <dgm:pt modelId="{62DF862C-3458-E043-A62A-0F8E744A570A}" type="pres">
      <dgm:prSet presAssocID="{DD6F6F6A-7B0B-CB4C-9A52-5334E369B7CD}" presName="connectorText" presStyleLbl="sibTrans2D1" presStyleIdx="3" presStyleCnt="6"/>
      <dgm:spPr/>
    </dgm:pt>
    <dgm:pt modelId="{F109CE09-323F-4F4A-8EEE-157CFEA575A2}" type="pres">
      <dgm:prSet presAssocID="{109801F6-B3B4-F54F-8EFE-F3001BD05EBB}" presName="node" presStyleLbl="node1" presStyleIdx="4" presStyleCnt="6">
        <dgm:presLayoutVars>
          <dgm:bulletEnabled val="1"/>
        </dgm:presLayoutVars>
      </dgm:prSet>
      <dgm:spPr/>
    </dgm:pt>
    <dgm:pt modelId="{5E2092A4-5862-234F-B14E-DF9AC293BF1E}" type="pres">
      <dgm:prSet presAssocID="{54993A4D-9EDA-D64A-9C11-F7AD355DBBF6}" presName="sibTrans" presStyleLbl="sibTrans2D1" presStyleIdx="4" presStyleCnt="6"/>
      <dgm:spPr/>
    </dgm:pt>
    <dgm:pt modelId="{DB24AA13-E664-D744-952B-AB12282DDDB5}" type="pres">
      <dgm:prSet presAssocID="{54993A4D-9EDA-D64A-9C11-F7AD355DBBF6}" presName="connectorText" presStyleLbl="sibTrans2D1" presStyleIdx="4" presStyleCnt="6"/>
      <dgm:spPr/>
    </dgm:pt>
    <dgm:pt modelId="{BBEBF673-32D4-8A43-89AF-4A10EA797352}" type="pres">
      <dgm:prSet presAssocID="{19FB03BD-9CE3-C74D-B14A-BFB30DAB790D}" presName="node" presStyleLbl="node1" presStyleIdx="5" presStyleCnt="6">
        <dgm:presLayoutVars>
          <dgm:bulletEnabled val="1"/>
        </dgm:presLayoutVars>
      </dgm:prSet>
      <dgm:spPr/>
    </dgm:pt>
    <dgm:pt modelId="{448F6CF6-45F5-0F48-AB62-3B5D82165CA1}" type="pres">
      <dgm:prSet presAssocID="{ED5BD0BA-970F-2941-9E1B-4D5CEC51ED14}" presName="sibTrans" presStyleLbl="sibTrans2D1" presStyleIdx="5" presStyleCnt="6"/>
      <dgm:spPr/>
    </dgm:pt>
    <dgm:pt modelId="{7D20BA75-EF55-0A46-8499-B5E61AAB8B89}" type="pres">
      <dgm:prSet presAssocID="{ED5BD0BA-970F-2941-9E1B-4D5CEC51ED14}" presName="connectorText" presStyleLbl="sibTrans2D1" presStyleIdx="5" presStyleCnt="6"/>
      <dgm:spPr/>
    </dgm:pt>
  </dgm:ptLst>
  <dgm:cxnLst>
    <dgm:cxn modelId="{EFC56E02-27EE-D742-A077-8DF23277C490}" type="presOf" srcId="{932043D4-BC61-D44D-A54A-8170B80D2969}" destId="{9F4EEDCB-D4C7-AD43-8B29-6A1080A134DD}" srcOrd="0" destOrd="0" presId="urn:microsoft.com/office/officeart/2005/8/layout/cycle2"/>
    <dgm:cxn modelId="{1725E506-4AAF-4449-985C-619998B59DBC}" type="presOf" srcId="{01DC441B-A63B-2B4E-853B-765003644F8B}" destId="{60699AAE-CDB0-5948-98A2-911ADBC37CFB}" srcOrd="1" destOrd="0" presId="urn:microsoft.com/office/officeart/2005/8/layout/cycle2"/>
    <dgm:cxn modelId="{A0C6E308-E241-614D-A34B-37AD8D8EB77B}" type="presOf" srcId="{19FB03BD-9CE3-C74D-B14A-BFB30DAB790D}" destId="{BBEBF673-32D4-8A43-89AF-4A10EA797352}" srcOrd="0" destOrd="0" presId="urn:microsoft.com/office/officeart/2005/8/layout/cycle2"/>
    <dgm:cxn modelId="{E8FE9F13-9BB7-1A46-9F44-C085885CE9D4}" type="presOf" srcId="{EEBE47A9-60CC-294B-A1CF-D4BC25C599F7}" destId="{AFF3217D-16F4-9944-A2BA-2DC21C20FD4C}" srcOrd="1" destOrd="0" presId="urn:microsoft.com/office/officeart/2005/8/layout/cycle2"/>
    <dgm:cxn modelId="{066D8D16-79FB-8C4E-88D7-6FD9063A8D85}" type="presOf" srcId="{85591BDA-28F8-244E-807A-70A2F2D968FC}" destId="{73EEFA4D-B946-2A41-AEB7-6E0CAE9FE31F}" srcOrd="0" destOrd="0" presId="urn:microsoft.com/office/officeart/2005/8/layout/cycle2"/>
    <dgm:cxn modelId="{06A7C41A-1A3F-B94B-8C43-C349CCFFDBCD}" type="presOf" srcId="{932043D4-BC61-D44D-A54A-8170B80D2969}" destId="{E0DBD106-5B24-284C-9DBA-C97ABDAF9A7A}" srcOrd="1" destOrd="0" presId="urn:microsoft.com/office/officeart/2005/8/layout/cycle2"/>
    <dgm:cxn modelId="{07830C1F-C24B-7F49-A111-616B5B806357}" type="presOf" srcId="{109801F6-B3B4-F54F-8EFE-F3001BD05EBB}" destId="{F109CE09-323F-4F4A-8EEE-157CFEA575A2}" srcOrd="0" destOrd="0" presId="urn:microsoft.com/office/officeart/2005/8/layout/cycle2"/>
    <dgm:cxn modelId="{97133E20-C0C7-3847-BED8-5F4FFF7993C9}" type="presOf" srcId="{EEBE47A9-60CC-294B-A1CF-D4BC25C599F7}" destId="{BE786713-9763-CB48-961D-0B7BFF4F7177}" srcOrd="0" destOrd="0" presId="urn:microsoft.com/office/officeart/2005/8/layout/cycle2"/>
    <dgm:cxn modelId="{9A5F8520-4AB3-1F47-9CE6-EF489DA66641}" type="presOf" srcId="{54993A4D-9EDA-D64A-9C11-F7AD355DBBF6}" destId="{DB24AA13-E664-D744-952B-AB12282DDDB5}" srcOrd="1" destOrd="0" presId="urn:microsoft.com/office/officeart/2005/8/layout/cycle2"/>
    <dgm:cxn modelId="{8C0FD323-ECE5-4644-B1DD-5DBDB1752DE6}" srcId="{D8EEFAD9-3E5E-BE4C-A7C0-11AD5A78D2DA}" destId="{56F20CB2-9180-CF4D-B849-4FA6FF6D2B60}" srcOrd="1" destOrd="0" parTransId="{968387BA-8606-2B44-AE53-495236F1159A}" sibTransId="{EEBE47A9-60CC-294B-A1CF-D4BC25C599F7}"/>
    <dgm:cxn modelId="{1725EC23-4C75-3B41-B833-7328AA4299A3}" type="presOf" srcId="{3B9CD5EB-97B0-1242-85CF-5F3343A8240D}" destId="{E283512C-03B7-8544-81CD-5DC8DF3D8F3E}" srcOrd="0" destOrd="0" presId="urn:microsoft.com/office/officeart/2005/8/layout/cycle2"/>
    <dgm:cxn modelId="{292B7C28-6E02-EA4B-B5DE-C7E2C27FBBB4}" srcId="{D8EEFAD9-3E5E-BE4C-A7C0-11AD5A78D2DA}" destId="{3B9CD5EB-97B0-1242-85CF-5F3343A8240D}" srcOrd="2" destOrd="0" parTransId="{AE9AB0F3-D1B6-B84D-9C14-1ED203B2A9CD}" sibTransId="{932043D4-BC61-D44D-A54A-8170B80D2969}"/>
    <dgm:cxn modelId="{B349FC45-1441-E644-889A-FAB57AFF318B}" srcId="{D8EEFAD9-3E5E-BE4C-A7C0-11AD5A78D2DA}" destId="{85591BDA-28F8-244E-807A-70A2F2D968FC}" srcOrd="0" destOrd="0" parTransId="{F01EE91E-EED5-BD43-BA58-4A245134D90B}" sibTransId="{01DC441B-A63B-2B4E-853B-765003644F8B}"/>
    <dgm:cxn modelId="{83FC906D-724A-F143-94D6-D1C3F04EC43A}" type="presOf" srcId="{DD6F6F6A-7B0B-CB4C-9A52-5334E369B7CD}" destId="{13A56B51-C84C-724D-A23A-B64DD75604FD}" srcOrd="0" destOrd="0" presId="urn:microsoft.com/office/officeart/2005/8/layout/cycle2"/>
    <dgm:cxn modelId="{9988408B-2572-7E42-BA4C-E53CBF49CFE2}" srcId="{D8EEFAD9-3E5E-BE4C-A7C0-11AD5A78D2DA}" destId="{0698022E-F532-294D-9365-F3DF2199E227}" srcOrd="3" destOrd="0" parTransId="{C21B180A-D5CE-4046-8FD7-EC4C2FCDE9AD}" sibTransId="{DD6F6F6A-7B0B-CB4C-9A52-5334E369B7CD}"/>
    <dgm:cxn modelId="{19C2CB8D-1766-784D-89CE-CA16966D6034}" type="presOf" srcId="{ED5BD0BA-970F-2941-9E1B-4D5CEC51ED14}" destId="{7D20BA75-EF55-0A46-8499-B5E61AAB8B89}" srcOrd="1" destOrd="0" presId="urn:microsoft.com/office/officeart/2005/8/layout/cycle2"/>
    <dgm:cxn modelId="{20596995-9053-3641-AA9C-09C58DB8306F}" srcId="{D8EEFAD9-3E5E-BE4C-A7C0-11AD5A78D2DA}" destId="{19FB03BD-9CE3-C74D-B14A-BFB30DAB790D}" srcOrd="5" destOrd="0" parTransId="{F2DFCD11-77A3-2949-BB3A-B38D20D6B9B7}" sibTransId="{ED5BD0BA-970F-2941-9E1B-4D5CEC51ED14}"/>
    <dgm:cxn modelId="{AA03799C-41F3-224B-90A0-93CA405CDEC0}" type="presOf" srcId="{DD6F6F6A-7B0B-CB4C-9A52-5334E369B7CD}" destId="{62DF862C-3458-E043-A62A-0F8E744A570A}" srcOrd="1" destOrd="0" presId="urn:microsoft.com/office/officeart/2005/8/layout/cycle2"/>
    <dgm:cxn modelId="{8EFCA5A9-4826-F74C-9850-EFE601EFADCB}" srcId="{D8EEFAD9-3E5E-BE4C-A7C0-11AD5A78D2DA}" destId="{109801F6-B3B4-F54F-8EFE-F3001BD05EBB}" srcOrd="4" destOrd="0" parTransId="{CAD1C4D6-E17E-E74A-9EB2-A395F5BDF1E4}" sibTransId="{54993A4D-9EDA-D64A-9C11-F7AD355DBBF6}"/>
    <dgm:cxn modelId="{D8003DC3-3A99-B141-A78E-6BE41BBD513B}" type="presOf" srcId="{D8EEFAD9-3E5E-BE4C-A7C0-11AD5A78D2DA}" destId="{55A3B267-5BC7-644A-A2F1-8B6F394D54CD}" srcOrd="0" destOrd="0" presId="urn:microsoft.com/office/officeart/2005/8/layout/cycle2"/>
    <dgm:cxn modelId="{D9EC63C3-5590-2D42-B1CC-8B41B8B2219E}" type="presOf" srcId="{54993A4D-9EDA-D64A-9C11-F7AD355DBBF6}" destId="{5E2092A4-5862-234F-B14E-DF9AC293BF1E}" srcOrd="0" destOrd="0" presId="urn:microsoft.com/office/officeart/2005/8/layout/cycle2"/>
    <dgm:cxn modelId="{18B0B3E5-04F0-6D42-93E9-D085F28C9823}" type="presOf" srcId="{56F20CB2-9180-CF4D-B849-4FA6FF6D2B60}" destId="{33EA04A7-2484-A04B-A819-4A18DE4E9818}" srcOrd="0" destOrd="0" presId="urn:microsoft.com/office/officeart/2005/8/layout/cycle2"/>
    <dgm:cxn modelId="{36B026E6-3109-DB45-A209-6B4F0D0CCBC6}" type="presOf" srcId="{ED5BD0BA-970F-2941-9E1B-4D5CEC51ED14}" destId="{448F6CF6-45F5-0F48-AB62-3B5D82165CA1}" srcOrd="0" destOrd="0" presId="urn:microsoft.com/office/officeart/2005/8/layout/cycle2"/>
    <dgm:cxn modelId="{2929E0EC-1342-6B4B-A4E5-C016F810521B}" type="presOf" srcId="{01DC441B-A63B-2B4E-853B-765003644F8B}" destId="{584E5E07-ED9F-DA4C-BBEE-09CF7D2E2D58}" srcOrd="0" destOrd="0" presId="urn:microsoft.com/office/officeart/2005/8/layout/cycle2"/>
    <dgm:cxn modelId="{5122D8F7-C773-8D4C-96B2-F97E492AC3DA}" type="presOf" srcId="{0698022E-F532-294D-9365-F3DF2199E227}" destId="{EC904DF0-2644-2744-942A-355B5B8F03E9}" srcOrd="0" destOrd="0" presId="urn:microsoft.com/office/officeart/2005/8/layout/cycle2"/>
    <dgm:cxn modelId="{605B9F97-1617-3D4A-BC34-2981F51FCF79}" type="presParOf" srcId="{55A3B267-5BC7-644A-A2F1-8B6F394D54CD}" destId="{73EEFA4D-B946-2A41-AEB7-6E0CAE9FE31F}" srcOrd="0" destOrd="0" presId="urn:microsoft.com/office/officeart/2005/8/layout/cycle2"/>
    <dgm:cxn modelId="{2C8ED19E-BA57-4144-AF11-6F67A0E3304C}" type="presParOf" srcId="{55A3B267-5BC7-644A-A2F1-8B6F394D54CD}" destId="{584E5E07-ED9F-DA4C-BBEE-09CF7D2E2D58}" srcOrd="1" destOrd="0" presId="urn:microsoft.com/office/officeart/2005/8/layout/cycle2"/>
    <dgm:cxn modelId="{3F37FEC5-7E52-C34C-AAAD-65C8F340DDCD}" type="presParOf" srcId="{584E5E07-ED9F-DA4C-BBEE-09CF7D2E2D58}" destId="{60699AAE-CDB0-5948-98A2-911ADBC37CFB}" srcOrd="0" destOrd="0" presId="urn:microsoft.com/office/officeart/2005/8/layout/cycle2"/>
    <dgm:cxn modelId="{30529065-24EE-E547-A00E-B040F7FEE01A}" type="presParOf" srcId="{55A3B267-5BC7-644A-A2F1-8B6F394D54CD}" destId="{33EA04A7-2484-A04B-A819-4A18DE4E9818}" srcOrd="2" destOrd="0" presId="urn:microsoft.com/office/officeart/2005/8/layout/cycle2"/>
    <dgm:cxn modelId="{6870ADD3-C432-1D47-8CF1-1EF5A3716284}" type="presParOf" srcId="{55A3B267-5BC7-644A-A2F1-8B6F394D54CD}" destId="{BE786713-9763-CB48-961D-0B7BFF4F7177}" srcOrd="3" destOrd="0" presId="urn:microsoft.com/office/officeart/2005/8/layout/cycle2"/>
    <dgm:cxn modelId="{27B1305E-5432-9C42-9790-C97D0BC193B7}" type="presParOf" srcId="{BE786713-9763-CB48-961D-0B7BFF4F7177}" destId="{AFF3217D-16F4-9944-A2BA-2DC21C20FD4C}" srcOrd="0" destOrd="0" presId="urn:microsoft.com/office/officeart/2005/8/layout/cycle2"/>
    <dgm:cxn modelId="{FE2CA09B-D370-3347-80A2-D3E51EB84523}" type="presParOf" srcId="{55A3B267-5BC7-644A-A2F1-8B6F394D54CD}" destId="{E283512C-03B7-8544-81CD-5DC8DF3D8F3E}" srcOrd="4" destOrd="0" presId="urn:microsoft.com/office/officeart/2005/8/layout/cycle2"/>
    <dgm:cxn modelId="{686D6BBC-F695-0F43-82FC-D481C690A3C6}" type="presParOf" srcId="{55A3B267-5BC7-644A-A2F1-8B6F394D54CD}" destId="{9F4EEDCB-D4C7-AD43-8B29-6A1080A134DD}" srcOrd="5" destOrd="0" presId="urn:microsoft.com/office/officeart/2005/8/layout/cycle2"/>
    <dgm:cxn modelId="{703C5B8F-AC59-5344-A88B-B40FD397F6B6}" type="presParOf" srcId="{9F4EEDCB-D4C7-AD43-8B29-6A1080A134DD}" destId="{E0DBD106-5B24-284C-9DBA-C97ABDAF9A7A}" srcOrd="0" destOrd="0" presId="urn:microsoft.com/office/officeart/2005/8/layout/cycle2"/>
    <dgm:cxn modelId="{F38A682D-CE7B-F446-8C14-85B8CC15F0EE}" type="presParOf" srcId="{55A3B267-5BC7-644A-A2F1-8B6F394D54CD}" destId="{EC904DF0-2644-2744-942A-355B5B8F03E9}" srcOrd="6" destOrd="0" presId="urn:microsoft.com/office/officeart/2005/8/layout/cycle2"/>
    <dgm:cxn modelId="{3F8E3D49-5D11-C940-862F-0FD860528472}" type="presParOf" srcId="{55A3B267-5BC7-644A-A2F1-8B6F394D54CD}" destId="{13A56B51-C84C-724D-A23A-B64DD75604FD}" srcOrd="7" destOrd="0" presId="urn:microsoft.com/office/officeart/2005/8/layout/cycle2"/>
    <dgm:cxn modelId="{1CB21EBF-CBE8-BE46-8D25-D1C85B6F9188}" type="presParOf" srcId="{13A56B51-C84C-724D-A23A-B64DD75604FD}" destId="{62DF862C-3458-E043-A62A-0F8E744A570A}" srcOrd="0" destOrd="0" presId="urn:microsoft.com/office/officeart/2005/8/layout/cycle2"/>
    <dgm:cxn modelId="{94094811-01EF-9B45-B649-A75DDF246775}" type="presParOf" srcId="{55A3B267-5BC7-644A-A2F1-8B6F394D54CD}" destId="{F109CE09-323F-4F4A-8EEE-157CFEA575A2}" srcOrd="8" destOrd="0" presId="urn:microsoft.com/office/officeart/2005/8/layout/cycle2"/>
    <dgm:cxn modelId="{1595CB48-115E-6F49-B8E3-B87CB306F066}" type="presParOf" srcId="{55A3B267-5BC7-644A-A2F1-8B6F394D54CD}" destId="{5E2092A4-5862-234F-B14E-DF9AC293BF1E}" srcOrd="9" destOrd="0" presId="urn:microsoft.com/office/officeart/2005/8/layout/cycle2"/>
    <dgm:cxn modelId="{D615503F-0A55-0B4C-BCAC-1D40B92A0F53}" type="presParOf" srcId="{5E2092A4-5862-234F-B14E-DF9AC293BF1E}" destId="{DB24AA13-E664-D744-952B-AB12282DDDB5}" srcOrd="0" destOrd="0" presId="urn:microsoft.com/office/officeart/2005/8/layout/cycle2"/>
    <dgm:cxn modelId="{89F73F1A-78DB-6C4B-BD04-B37C5BB37D7E}" type="presParOf" srcId="{55A3B267-5BC7-644A-A2F1-8B6F394D54CD}" destId="{BBEBF673-32D4-8A43-89AF-4A10EA797352}" srcOrd="10" destOrd="0" presId="urn:microsoft.com/office/officeart/2005/8/layout/cycle2"/>
    <dgm:cxn modelId="{A5A987D8-A006-D24D-8543-2A03934AD8EB}" type="presParOf" srcId="{55A3B267-5BC7-644A-A2F1-8B6F394D54CD}" destId="{448F6CF6-45F5-0F48-AB62-3B5D82165CA1}" srcOrd="11" destOrd="0" presId="urn:microsoft.com/office/officeart/2005/8/layout/cycle2"/>
    <dgm:cxn modelId="{A7221DAD-FAC2-5040-B755-7280B85E9201}" type="presParOf" srcId="{448F6CF6-45F5-0F48-AB62-3B5D82165CA1}" destId="{7D20BA75-EF55-0A46-8499-B5E61AAB8B89}"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3B7B6A-7BAE-5049-A781-42BC8D5DF286}" type="doc">
      <dgm:prSet loTypeId="urn:microsoft.com/office/officeart/2005/8/layout/arrow5" loCatId="relationship" qsTypeId="urn:microsoft.com/office/officeart/2005/8/quickstyle/simple1" qsCatId="simple" csTypeId="urn:microsoft.com/office/officeart/2005/8/colors/colorful1" csCatId="colorful" phldr="1"/>
      <dgm:spPr/>
      <dgm:t>
        <a:bodyPr/>
        <a:lstStyle/>
        <a:p>
          <a:endParaRPr lang="en-US"/>
        </a:p>
      </dgm:t>
    </dgm:pt>
    <dgm:pt modelId="{365042D6-7B92-FE47-8A2D-B4F303E51A05}">
      <dgm:prSet phldrT="[Text]"/>
      <dgm:spPr/>
      <dgm:t>
        <a:bodyPr/>
        <a:lstStyle/>
        <a:p>
          <a:r>
            <a:rPr lang="en-US" b="1" dirty="0">
              <a:solidFill>
                <a:schemeClr val="tx1"/>
              </a:solidFill>
            </a:rPr>
            <a:t>Vision Characteristics</a:t>
          </a:r>
        </a:p>
      </dgm:t>
    </dgm:pt>
    <dgm:pt modelId="{FAC0752B-A4AD-7C42-BF3B-1C62759B7991}" type="parTrans" cxnId="{134C696F-9341-8647-84AA-301EA4541E10}">
      <dgm:prSet/>
      <dgm:spPr/>
      <dgm:t>
        <a:bodyPr/>
        <a:lstStyle/>
        <a:p>
          <a:endParaRPr lang="en-US"/>
        </a:p>
      </dgm:t>
    </dgm:pt>
    <dgm:pt modelId="{DD07BC2E-2441-6241-AF76-09B278FD0BA4}" type="sibTrans" cxnId="{134C696F-9341-8647-84AA-301EA4541E10}">
      <dgm:prSet/>
      <dgm:spPr/>
      <dgm:t>
        <a:bodyPr/>
        <a:lstStyle/>
        <a:p>
          <a:endParaRPr lang="en-US"/>
        </a:p>
      </dgm:t>
    </dgm:pt>
    <dgm:pt modelId="{B1A95615-5DE5-2C4C-882C-116F0FFF60CC}">
      <dgm:prSet phldrT="[Text]"/>
      <dgm:spPr/>
      <dgm:t>
        <a:bodyPr/>
        <a:lstStyle/>
        <a:p>
          <a:r>
            <a:rPr lang="en-US" b="1" dirty="0">
              <a:solidFill>
                <a:schemeClr val="tx1"/>
              </a:solidFill>
            </a:rPr>
            <a:t>Core Values</a:t>
          </a:r>
        </a:p>
      </dgm:t>
    </dgm:pt>
    <dgm:pt modelId="{52F6DC69-8B36-1E4B-8BC6-7637BB2E3F09}" type="parTrans" cxnId="{3A106EE9-96F1-DC4D-AA7A-B38D8397E30E}">
      <dgm:prSet/>
      <dgm:spPr/>
      <dgm:t>
        <a:bodyPr/>
        <a:lstStyle/>
        <a:p>
          <a:endParaRPr lang="en-US"/>
        </a:p>
      </dgm:t>
    </dgm:pt>
    <dgm:pt modelId="{8EF77D99-4B7B-B94B-B61A-9CBBFF43D0BD}" type="sibTrans" cxnId="{3A106EE9-96F1-DC4D-AA7A-B38D8397E30E}">
      <dgm:prSet/>
      <dgm:spPr/>
      <dgm:t>
        <a:bodyPr/>
        <a:lstStyle/>
        <a:p>
          <a:endParaRPr lang="en-US"/>
        </a:p>
      </dgm:t>
    </dgm:pt>
    <dgm:pt modelId="{3AEBFD2F-2AF9-F048-9933-3AB616133419}" type="pres">
      <dgm:prSet presAssocID="{DA3B7B6A-7BAE-5049-A781-42BC8D5DF286}" presName="diagram" presStyleCnt="0">
        <dgm:presLayoutVars>
          <dgm:dir/>
          <dgm:resizeHandles val="exact"/>
        </dgm:presLayoutVars>
      </dgm:prSet>
      <dgm:spPr/>
    </dgm:pt>
    <dgm:pt modelId="{834A9553-89F1-D942-9815-901C1FF78F0E}" type="pres">
      <dgm:prSet presAssocID="{365042D6-7B92-FE47-8A2D-B4F303E51A05}" presName="arrow" presStyleLbl="node1" presStyleIdx="0" presStyleCnt="2">
        <dgm:presLayoutVars>
          <dgm:bulletEnabled val="1"/>
        </dgm:presLayoutVars>
      </dgm:prSet>
      <dgm:spPr/>
    </dgm:pt>
    <dgm:pt modelId="{6964E31D-BB36-8A44-9141-D74BFE47EC11}" type="pres">
      <dgm:prSet presAssocID="{B1A95615-5DE5-2C4C-882C-116F0FFF60CC}" presName="arrow" presStyleLbl="node1" presStyleIdx="1" presStyleCnt="2">
        <dgm:presLayoutVars>
          <dgm:bulletEnabled val="1"/>
        </dgm:presLayoutVars>
      </dgm:prSet>
      <dgm:spPr/>
    </dgm:pt>
  </dgm:ptLst>
  <dgm:cxnLst>
    <dgm:cxn modelId="{893FB20C-C7B7-984D-97AB-0FC29C5C6E9B}" type="presOf" srcId="{365042D6-7B92-FE47-8A2D-B4F303E51A05}" destId="{834A9553-89F1-D942-9815-901C1FF78F0E}" srcOrd="0" destOrd="0" presId="urn:microsoft.com/office/officeart/2005/8/layout/arrow5"/>
    <dgm:cxn modelId="{702DDE41-1408-4640-96C6-36BCB8E86C17}" type="presOf" srcId="{DA3B7B6A-7BAE-5049-A781-42BC8D5DF286}" destId="{3AEBFD2F-2AF9-F048-9933-3AB616133419}" srcOrd="0" destOrd="0" presId="urn:microsoft.com/office/officeart/2005/8/layout/arrow5"/>
    <dgm:cxn modelId="{134C696F-9341-8647-84AA-301EA4541E10}" srcId="{DA3B7B6A-7BAE-5049-A781-42BC8D5DF286}" destId="{365042D6-7B92-FE47-8A2D-B4F303E51A05}" srcOrd="0" destOrd="0" parTransId="{FAC0752B-A4AD-7C42-BF3B-1C62759B7991}" sibTransId="{DD07BC2E-2441-6241-AF76-09B278FD0BA4}"/>
    <dgm:cxn modelId="{2E9125D7-8886-6F46-A3C2-E42FF02B21FC}" type="presOf" srcId="{B1A95615-5DE5-2C4C-882C-116F0FFF60CC}" destId="{6964E31D-BB36-8A44-9141-D74BFE47EC11}" srcOrd="0" destOrd="0" presId="urn:microsoft.com/office/officeart/2005/8/layout/arrow5"/>
    <dgm:cxn modelId="{3A106EE9-96F1-DC4D-AA7A-B38D8397E30E}" srcId="{DA3B7B6A-7BAE-5049-A781-42BC8D5DF286}" destId="{B1A95615-5DE5-2C4C-882C-116F0FFF60CC}" srcOrd="1" destOrd="0" parTransId="{52F6DC69-8B36-1E4B-8BC6-7637BB2E3F09}" sibTransId="{8EF77D99-4B7B-B94B-B61A-9CBBFF43D0BD}"/>
    <dgm:cxn modelId="{61B1E377-A883-1C4A-9DFB-0CEF4F68E6E5}" type="presParOf" srcId="{3AEBFD2F-2AF9-F048-9933-3AB616133419}" destId="{834A9553-89F1-D942-9815-901C1FF78F0E}" srcOrd="0" destOrd="0" presId="urn:microsoft.com/office/officeart/2005/8/layout/arrow5"/>
    <dgm:cxn modelId="{B68F01C4-0826-694A-A330-84F5EB867FDA}" type="presParOf" srcId="{3AEBFD2F-2AF9-F048-9933-3AB616133419}" destId="{6964E31D-BB36-8A44-9141-D74BFE47EC11}"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EEFA4D-B946-2A41-AEB7-6E0CAE9FE31F}">
      <dsp:nvSpPr>
        <dsp:cNvPr id="0" name=""/>
        <dsp:cNvSpPr/>
      </dsp:nvSpPr>
      <dsp:spPr>
        <a:xfrm>
          <a:off x="2124630" y="906"/>
          <a:ext cx="1521618" cy="1521618"/>
        </a:xfrm>
        <a:prstGeom prst="ellipse">
          <a:avLst/>
        </a:prstGeom>
        <a:solidFill>
          <a:srgbClr val="FF0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Growth </a:t>
          </a:r>
        </a:p>
        <a:p>
          <a:pPr marL="0" lvl="0" indent="0" algn="ctr" defTabSz="800100">
            <a:lnSpc>
              <a:spcPct val="90000"/>
            </a:lnSpc>
            <a:spcBef>
              <a:spcPct val="0"/>
            </a:spcBef>
            <a:spcAft>
              <a:spcPct val="35000"/>
            </a:spcAft>
            <a:buNone/>
          </a:pPr>
          <a:r>
            <a:rPr lang="en-US" sz="1800" kern="1200" dirty="0"/>
            <a:t>Mindset</a:t>
          </a:r>
        </a:p>
      </dsp:txBody>
      <dsp:txXfrm>
        <a:off x="2347466" y="223742"/>
        <a:ext cx="1075946" cy="1075946"/>
      </dsp:txXfrm>
    </dsp:sp>
    <dsp:sp modelId="{584E5E07-ED9F-DA4C-BBEE-09CF7D2E2D58}">
      <dsp:nvSpPr>
        <dsp:cNvPr id="0" name=""/>
        <dsp:cNvSpPr/>
      </dsp:nvSpPr>
      <dsp:spPr>
        <a:xfrm rot="1800000">
          <a:off x="3662859" y="1070777"/>
          <a:ext cx="405269" cy="513546"/>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3671003" y="1143091"/>
        <a:ext cx="283688" cy="308128"/>
      </dsp:txXfrm>
    </dsp:sp>
    <dsp:sp modelId="{33EA04A7-2484-A04B-A819-4A18DE4E9818}">
      <dsp:nvSpPr>
        <dsp:cNvPr id="0" name=""/>
        <dsp:cNvSpPr/>
      </dsp:nvSpPr>
      <dsp:spPr>
        <a:xfrm>
          <a:off x="4104606" y="1144046"/>
          <a:ext cx="1521618" cy="1521618"/>
        </a:xfrm>
        <a:prstGeom prst="ellipse">
          <a:avLst/>
        </a:prstGeom>
        <a:solidFill>
          <a:schemeClr val="accent4">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Problem</a:t>
          </a:r>
        </a:p>
        <a:p>
          <a:pPr marL="0" lvl="0" indent="0" algn="ctr" defTabSz="800100">
            <a:lnSpc>
              <a:spcPct val="90000"/>
            </a:lnSpc>
            <a:spcBef>
              <a:spcPct val="0"/>
            </a:spcBef>
            <a:spcAft>
              <a:spcPct val="35000"/>
            </a:spcAft>
            <a:buNone/>
          </a:pPr>
          <a:r>
            <a:rPr lang="en-US" sz="1800" kern="1200" dirty="0"/>
            <a:t>Solver</a:t>
          </a:r>
        </a:p>
      </dsp:txBody>
      <dsp:txXfrm>
        <a:off x="4327442" y="1366882"/>
        <a:ext cx="1075946" cy="1075946"/>
      </dsp:txXfrm>
    </dsp:sp>
    <dsp:sp modelId="{BE786713-9763-CB48-961D-0B7BFF4F7177}">
      <dsp:nvSpPr>
        <dsp:cNvPr id="0" name=""/>
        <dsp:cNvSpPr/>
      </dsp:nvSpPr>
      <dsp:spPr>
        <a:xfrm rot="5400000">
          <a:off x="4662780" y="2779751"/>
          <a:ext cx="405269" cy="513546"/>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4723571" y="2821670"/>
        <a:ext cx="283688" cy="308128"/>
      </dsp:txXfrm>
    </dsp:sp>
    <dsp:sp modelId="{E283512C-03B7-8544-81CD-5DC8DF3D8F3E}">
      <dsp:nvSpPr>
        <dsp:cNvPr id="0" name=""/>
        <dsp:cNvSpPr/>
      </dsp:nvSpPr>
      <dsp:spPr>
        <a:xfrm>
          <a:off x="4104606" y="3430325"/>
          <a:ext cx="1521618" cy="1521618"/>
        </a:xfrm>
        <a:prstGeom prst="ellipse">
          <a:avLst/>
        </a:prstGeom>
        <a:solidFill>
          <a:srgbClr val="7030A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Digitally Literate</a:t>
          </a:r>
        </a:p>
      </dsp:txBody>
      <dsp:txXfrm>
        <a:off x="4327442" y="3653161"/>
        <a:ext cx="1075946" cy="1075946"/>
      </dsp:txXfrm>
    </dsp:sp>
    <dsp:sp modelId="{9F4EEDCB-D4C7-AD43-8B29-6A1080A134DD}">
      <dsp:nvSpPr>
        <dsp:cNvPr id="0" name=""/>
        <dsp:cNvSpPr/>
      </dsp:nvSpPr>
      <dsp:spPr>
        <a:xfrm rot="9000000">
          <a:off x="3682726" y="4500196"/>
          <a:ext cx="405269" cy="513546"/>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3796163" y="4572510"/>
        <a:ext cx="283688" cy="308128"/>
      </dsp:txXfrm>
    </dsp:sp>
    <dsp:sp modelId="{EC904DF0-2644-2744-942A-355B5B8F03E9}">
      <dsp:nvSpPr>
        <dsp:cNvPr id="0" name=""/>
        <dsp:cNvSpPr/>
      </dsp:nvSpPr>
      <dsp:spPr>
        <a:xfrm>
          <a:off x="2124630" y="4573464"/>
          <a:ext cx="1521618" cy="1521618"/>
        </a:xfrm>
        <a:prstGeom prst="ellipse">
          <a:avLst/>
        </a:prstGeom>
        <a:solidFill>
          <a:schemeClr val="accent1">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Team</a:t>
          </a:r>
        </a:p>
        <a:p>
          <a:pPr marL="0" lvl="0" indent="0" algn="ctr" defTabSz="800100">
            <a:lnSpc>
              <a:spcPct val="90000"/>
            </a:lnSpc>
            <a:spcBef>
              <a:spcPct val="0"/>
            </a:spcBef>
            <a:spcAft>
              <a:spcPct val="35000"/>
            </a:spcAft>
            <a:buNone/>
          </a:pPr>
          <a:r>
            <a:rPr lang="en-US" sz="1800" kern="1200" dirty="0"/>
            <a:t>Player</a:t>
          </a:r>
        </a:p>
      </dsp:txBody>
      <dsp:txXfrm>
        <a:off x="2347466" y="4796300"/>
        <a:ext cx="1075946" cy="1075946"/>
      </dsp:txXfrm>
    </dsp:sp>
    <dsp:sp modelId="{13A56B51-C84C-724D-A23A-B64DD75604FD}">
      <dsp:nvSpPr>
        <dsp:cNvPr id="0" name=""/>
        <dsp:cNvSpPr/>
      </dsp:nvSpPr>
      <dsp:spPr>
        <a:xfrm rot="12600000">
          <a:off x="1702750" y="4511665"/>
          <a:ext cx="405269" cy="513546"/>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1816187" y="4644769"/>
        <a:ext cx="283688" cy="308128"/>
      </dsp:txXfrm>
    </dsp:sp>
    <dsp:sp modelId="{F109CE09-323F-4F4A-8EEE-157CFEA575A2}">
      <dsp:nvSpPr>
        <dsp:cNvPr id="0" name=""/>
        <dsp:cNvSpPr/>
      </dsp:nvSpPr>
      <dsp:spPr>
        <a:xfrm>
          <a:off x="144655" y="3430325"/>
          <a:ext cx="1521618" cy="1521618"/>
        </a:xfrm>
        <a:prstGeom prst="ellipse">
          <a:avLst/>
        </a:prstGeom>
        <a:solidFill>
          <a:schemeClr val="accent6"/>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Passionate </a:t>
          </a:r>
        </a:p>
        <a:p>
          <a:pPr marL="0" lvl="0" indent="0" algn="ctr" defTabSz="711200">
            <a:lnSpc>
              <a:spcPct val="90000"/>
            </a:lnSpc>
            <a:spcBef>
              <a:spcPct val="0"/>
            </a:spcBef>
            <a:spcAft>
              <a:spcPct val="35000"/>
            </a:spcAft>
            <a:buNone/>
          </a:pPr>
          <a:r>
            <a:rPr lang="en-US" sz="1600" kern="1200" dirty="0"/>
            <a:t>&amp; Empathetic</a:t>
          </a:r>
        </a:p>
      </dsp:txBody>
      <dsp:txXfrm>
        <a:off x="367491" y="3653161"/>
        <a:ext cx="1075946" cy="1075946"/>
      </dsp:txXfrm>
    </dsp:sp>
    <dsp:sp modelId="{5E2092A4-5862-234F-B14E-DF9AC293BF1E}">
      <dsp:nvSpPr>
        <dsp:cNvPr id="0" name=""/>
        <dsp:cNvSpPr/>
      </dsp:nvSpPr>
      <dsp:spPr>
        <a:xfrm rot="16200000">
          <a:off x="702829" y="2802691"/>
          <a:ext cx="405269" cy="513546"/>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63620" y="2966191"/>
        <a:ext cx="283688" cy="308128"/>
      </dsp:txXfrm>
    </dsp:sp>
    <dsp:sp modelId="{BBEBF673-32D4-8A43-89AF-4A10EA797352}">
      <dsp:nvSpPr>
        <dsp:cNvPr id="0" name=""/>
        <dsp:cNvSpPr/>
      </dsp:nvSpPr>
      <dsp:spPr>
        <a:xfrm>
          <a:off x="144655" y="1144046"/>
          <a:ext cx="1521618" cy="1521618"/>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Skilled </a:t>
          </a:r>
          <a:r>
            <a:rPr lang="en-US" sz="1200" kern="1200" dirty="0"/>
            <a:t>Communicator</a:t>
          </a:r>
          <a:endParaRPr lang="en-US" sz="1600" kern="1200" dirty="0"/>
        </a:p>
      </dsp:txBody>
      <dsp:txXfrm>
        <a:off x="367491" y="1366882"/>
        <a:ext cx="1075946" cy="1075946"/>
      </dsp:txXfrm>
    </dsp:sp>
    <dsp:sp modelId="{448F6CF6-45F5-0F48-AB62-3B5D82165CA1}">
      <dsp:nvSpPr>
        <dsp:cNvPr id="0" name=""/>
        <dsp:cNvSpPr/>
      </dsp:nvSpPr>
      <dsp:spPr>
        <a:xfrm rot="19800000">
          <a:off x="1682884" y="1082247"/>
          <a:ext cx="405269" cy="513546"/>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1691028" y="1215351"/>
        <a:ext cx="283688" cy="3081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A9553-89F1-D942-9815-901C1FF78F0E}">
      <dsp:nvSpPr>
        <dsp:cNvPr id="0" name=""/>
        <dsp:cNvSpPr/>
      </dsp:nvSpPr>
      <dsp:spPr>
        <a:xfrm rot="16200000">
          <a:off x="1597" y="1236"/>
          <a:ext cx="4615978" cy="4615978"/>
        </a:xfrm>
        <a:prstGeom prst="downArrow">
          <a:avLst>
            <a:gd name="adj1" fmla="val 50000"/>
            <a:gd name="adj2" fmla="val 3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US" sz="3500" b="1" kern="1200" dirty="0">
              <a:solidFill>
                <a:schemeClr val="tx1"/>
              </a:solidFill>
            </a:rPr>
            <a:t>Vision Characteristics</a:t>
          </a:r>
        </a:p>
      </dsp:txBody>
      <dsp:txXfrm rot="5400000">
        <a:off x="1598" y="1155229"/>
        <a:ext cx="3808182" cy="2307989"/>
      </dsp:txXfrm>
    </dsp:sp>
    <dsp:sp modelId="{6964E31D-BB36-8A44-9141-D74BFE47EC11}">
      <dsp:nvSpPr>
        <dsp:cNvPr id="0" name=""/>
        <dsp:cNvSpPr/>
      </dsp:nvSpPr>
      <dsp:spPr>
        <a:xfrm rot="5400000">
          <a:off x="5898023" y="1236"/>
          <a:ext cx="4615978" cy="4615978"/>
        </a:xfrm>
        <a:prstGeom prst="downArrow">
          <a:avLst>
            <a:gd name="adj1" fmla="val 50000"/>
            <a:gd name="adj2" fmla="val 35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US" sz="3500" b="1" kern="1200" dirty="0">
              <a:solidFill>
                <a:schemeClr val="tx1"/>
              </a:solidFill>
            </a:rPr>
            <a:t>Core Values</a:t>
          </a:r>
        </a:p>
      </dsp:txBody>
      <dsp:txXfrm rot="-5400000">
        <a:off x="6705820" y="1155231"/>
        <a:ext cx="3808182" cy="230798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lvl1pPr marL="457200" marR="0" lvl="0"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1pPr>
            <a:lvl2pPr marL="914400" marR="0" lvl="1"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2pPr>
            <a:lvl3pPr marL="1371600" marR="0" lvl="2"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3pPr>
            <a:lvl4pPr marL="1828800" marR="0" lvl="3"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4pPr>
            <a:lvl5pPr marL="2286000" marR="0" lvl="4"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5pPr>
            <a:lvl6pPr marL="2743200" marR="0" lvl="5"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6pPr>
            <a:lvl7pPr marL="3200400" marR="0" lvl="6"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7pPr>
            <a:lvl8pPr marL="3657600" marR="0" lvl="7"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8pPr>
            <a:lvl9pPr marL="4114800" marR="0" lvl="8" indent="-304800" algn="l" rtl="0">
              <a:spcBef>
                <a:spcPts val="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89" name="Google Shape;8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12" name="Google Shape;11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18" name="Google Shape;11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8d0c2c1d5e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1" name="Google Shape;181;g8d0c2c1d5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Arial"/>
              <a:buNone/>
            </a:pPr>
            <a:fld id="{00000000-1234-1234-1234-123412341234}" type="slidenum">
              <a:rPr lang="en-US" sz="1200">
                <a:solidFill>
                  <a:schemeClr val="dk1"/>
                </a:solidFill>
                <a:latin typeface="Arial"/>
                <a:ea typeface="Arial"/>
                <a:cs typeface="Arial"/>
                <a:sym typeface="Arial"/>
              </a:rPr>
              <a:t>7</a:t>
            </a:fld>
            <a:endParaRPr sz="1200">
              <a:solidFill>
                <a:schemeClr val="dk1"/>
              </a:solidFill>
              <a:latin typeface="Arial"/>
              <a:ea typeface="Arial"/>
              <a:cs typeface="Arial"/>
              <a:sym typeface="Arial"/>
            </a:endParaRPr>
          </a:p>
        </p:txBody>
      </p:sp>
      <p:sp>
        <p:nvSpPr>
          <p:cNvPr id="189" name="Google Shape;18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0" name="Google Shape;19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9: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23" name="Google Shape;22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0: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1: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0" name="Google Shape;24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2: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8" name="Google Shape;24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3: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5" name="Google Shape;25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5: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63" name="Google Shape;26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7: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44" name="Google Shape;344;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0: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52" name="Google Shape;35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1: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32: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7" name="Google Shape;36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33: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4" name="Google Shape;37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4: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81" name="Google Shape;38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35: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88" name="Google Shape;38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7: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44" name="Google Shape;344;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09270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8d0c2c23fd_1_5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4" name="Google Shape;394;g8d0c2c23fd_1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Calibri"/>
              <a:buNone/>
            </a:pPr>
            <a:r>
              <a:rPr lang="en-US" sz="1200" b="0" i="0" u="none" strike="noStrike" cap="none">
                <a:solidFill>
                  <a:schemeClr val="dk1"/>
                </a:solidFill>
                <a:latin typeface="Calibri"/>
                <a:ea typeface="Calibri"/>
                <a:cs typeface="Calibri"/>
                <a:sym typeface="Calibri"/>
              </a:rPr>
              <a:t>Time: 15 minutes</a:t>
            </a:r>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338" name="Google Shape;338;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29</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9: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8" name="Google Shape;29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8: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0" name="Google Shape;29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9715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0" name="Google Shape;33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8d0c2c23fd_1_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27" name="Google Shape;427;g8d0c2c23fd_1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8d0c2c1d5e_0_5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5" name="Google Shape;435;g8d0c2c1d5e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8: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43" name="Google Shape;44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3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2" name="Google Shape;45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8d0c2c23fd_1_1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g8d0c2c23fd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44</a:t>
            </a:fld>
            <a:endParaRPr sz="1200">
              <a:solidFill>
                <a:schemeClr val="dk1"/>
              </a:solidFill>
              <a:latin typeface="Calibri"/>
              <a:ea typeface="Calibri"/>
              <a:cs typeface="Calibri"/>
              <a:sym typeface="Calibri"/>
            </a:endParaRPr>
          </a:p>
        </p:txBody>
      </p:sp>
      <p:sp>
        <p:nvSpPr>
          <p:cNvPr id="608" name="Google Shape;608;p41: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9" name="Google Shape;609;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Calibri"/>
              <a:buNone/>
            </a:pPr>
            <a:r>
              <a:rPr lang="en-US" sz="1200" b="1" i="0" u="none" strike="noStrike" cap="none">
                <a:solidFill>
                  <a:schemeClr val="dk1"/>
                </a:solidFill>
                <a:latin typeface="Calibri"/>
                <a:ea typeface="Calibri"/>
                <a:cs typeface="Calibri"/>
                <a:sym typeface="Calibri"/>
              </a:rPr>
              <a:t>Time: </a:t>
            </a:r>
            <a:r>
              <a:rPr lang="en-US" sz="1200" b="0" i="0" u="none" strike="noStrike" cap="none">
                <a:solidFill>
                  <a:schemeClr val="dk1"/>
                </a:solidFill>
                <a:latin typeface="Calibri"/>
                <a:ea typeface="Calibri"/>
                <a:cs typeface="Calibri"/>
                <a:sym typeface="Calibri"/>
              </a:rPr>
              <a:t>12:00 -12:30</a:t>
            </a:r>
            <a:endParaRPr/>
          </a:p>
          <a:p>
            <a:pPr marL="0" marR="0" lvl="0" indent="0" algn="l" rtl="0">
              <a:spcBef>
                <a:spcPts val="0"/>
              </a:spcBef>
              <a:spcAft>
                <a:spcPts val="0"/>
              </a:spcAft>
              <a:buClr>
                <a:schemeClr val="dk1"/>
              </a:buClr>
              <a:buSzPts val="300"/>
              <a:buFont typeface="Calibri"/>
              <a:buNone/>
            </a:pPr>
            <a:r>
              <a:rPr lang="en-US" sz="1200" b="1" i="0" u="none" strike="noStrike" cap="none">
                <a:solidFill>
                  <a:schemeClr val="dk1"/>
                </a:solidFill>
                <a:latin typeface="Calibri"/>
                <a:ea typeface="Calibri"/>
                <a:cs typeface="Calibri"/>
                <a:sym typeface="Calibri"/>
              </a:rPr>
              <a:t>Purpose: </a:t>
            </a:r>
            <a:r>
              <a:rPr lang="en-US" sz="1200" b="0" i="0" u="none" strike="noStrike" cap="none">
                <a:solidFill>
                  <a:schemeClr val="dk1"/>
                </a:solidFill>
                <a:latin typeface="Calibri"/>
                <a:ea typeface="Calibri"/>
                <a:cs typeface="Calibri"/>
                <a:sym typeface="Calibri"/>
              </a:rPr>
              <a:t>Indicates lunch time</a:t>
            </a:r>
            <a:endParaRPr/>
          </a:p>
          <a:p>
            <a:pPr marL="0" marR="0" lvl="0" indent="0" algn="l" rtl="0">
              <a:spcBef>
                <a:spcPts val="0"/>
              </a:spcBef>
              <a:spcAft>
                <a:spcPts val="0"/>
              </a:spcAft>
              <a:buClr>
                <a:schemeClr val="dk1"/>
              </a:buClr>
              <a:buSzPts val="300"/>
              <a:buFont typeface="Calibri"/>
              <a:buNone/>
            </a:pPr>
            <a:r>
              <a:rPr lang="en-US" sz="1200" b="1" i="0" u="none" strike="noStrike" cap="none">
                <a:solidFill>
                  <a:schemeClr val="dk1"/>
                </a:solidFill>
                <a:latin typeface="Calibri"/>
                <a:ea typeface="Calibri"/>
                <a:cs typeface="Calibri"/>
                <a:sym typeface="Calibri"/>
              </a:rPr>
              <a:t>Lecture Notes:  </a:t>
            </a:r>
            <a:endParaRPr/>
          </a:p>
          <a:p>
            <a:pPr marL="0" marR="0" lvl="0" indent="0" algn="l" rtl="0">
              <a:spcBef>
                <a:spcPts val="0"/>
              </a:spcBef>
              <a:spcAft>
                <a:spcPts val="0"/>
              </a:spcAft>
              <a:buClr>
                <a:schemeClr val="dk1"/>
              </a:buClr>
              <a:buSzPts val="300"/>
              <a:buFont typeface="Calibri"/>
              <a:buNone/>
            </a:pPr>
            <a:r>
              <a:rPr lang="en-US" sz="1200" b="1" i="0" u="none" strike="noStrike" cap="none">
                <a:solidFill>
                  <a:schemeClr val="dk1"/>
                </a:solidFill>
                <a:latin typeface="Calibri"/>
                <a:ea typeface="Calibri"/>
                <a:cs typeface="Calibri"/>
                <a:sym typeface="Calibri"/>
              </a:rPr>
              <a:t>Activity Notes: </a:t>
            </a:r>
            <a:r>
              <a:rPr lang="en-US" sz="1200" b="0" i="0" u="none" strike="noStrike" cap="none">
                <a:solidFill>
                  <a:schemeClr val="dk1"/>
                </a:solidFill>
                <a:latin typeface="Calibri"/>
                <a:ea typeface="Calibri"/>
                <a:cs typeface="Calibri"/>
                <a:sym typeface="Calibri"/>
              </a:rPr>
              <a:t>Play music or use timer (optional). Sound the reminder, 5 minutes before returning.</a:t>
            </a:r>
            <a:r>
              <a:rPr lang="en-US" sz="1200" b="1" i="0" u="none" strike="noStrike" cap="none">
                <a:solidFill>
                  <a:schemeClr val="dk1"/>
                </a:solidFill>
                <a:latin typeface="Calibri"/>
                <a:ea typeface="Calibri"/>
                <a:cs typeface="Calibri"/>
                <a:sym typeface="Calibri"/>
              </a:rPr>
              <a:t> </a:t>
            </a:r>
            <a:endParaRPr/>
          </a:p>
          <a:p>
            <a:pPr marL="0" marR="0" lvl="0" indent="0" algn="l" rtl="0">
              <a:spcBef>
                <a:spcPts val="0"/>
              </a:spcBef>
              <a:spcAft>
                <a:spcPts val="0"/>
              </a:spcAft>
              <a:buClr>
                <a:schemeClr val="dk1"/>
              </a:buClr>
              <a:buSzPts val="300"/>
              <a:buFont typeface="Calibri"/>
              <a:buNone/>
            </a:pPr>
            <a:r>
              <a:rPr lang="en-US" sz="1200" b="1" i="0" u="none" strike="noStrike" cap="none">
                <a:solidFill>
                  <a:schemeClr val="dk1"/>
                </a:solidFill>
                <a:latin typeface="Calibri"/>
                <a:ea typeface="Calibri"/>
                <a:cs typeface="Calibri"/>
                <a:sym typeface="Calibri"/>
              </a:rPr>
              <a:t>Resources Required: </a:t>
            </a:r>
            <a:endParaRPr/>
          </a:p>
          <a:p>
            <a:pPr marL="0" marR="0" lvl="0" indent="0" algn="l" rtl="0">
              <a:spcBef>
                <a:spcPts val="0"/>
              </a:spcBef>
              <a:spcAft>
                <a:spcPts val="0"/>
              </a:spcAft>
              <a:buClr>
                <a:schemeClr val="dk1"/>
              </a:buClr>
              <a:buSzPts val="300"/>
              <a:buFont typeface="Calibri"/>
              <a:buNone/>
            </a:pPr>
            <a:r>
              <a:rPr lang="en-US" sz="1200" b="1" i="0" u="none" strike="noStrike" cap="none">
                <a:solidFill>
                  <a:schemeClr val="dk1"/>
                </a:solidFill>
                <a:latin typeface="Calibri"/>
                <a:ea typeface="Calibri"/>
                <a:cs typeface="Calibri"/>
                <a:sym typeface="Calibri"/>
              </a:rPr>
              <a:t>Audience Reaction:</a:t>
            </a:r>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4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1" name="Google Shape;70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5598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8d0c2c23fd_1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8d0c2c23fd_1_10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0" name="Google Shape;540;g8d0c2c23fd_1_10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300"/>
              <a:buFont typeface="Calibri"/>
              <a:buNone/>
            </a:pPr>
            <a:fld id="{00000000-1234-1234-1234-123412341234}" type="slidenum">
              <a:rPr lang="en-US"/>
              <a:t>47</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8d0c2c23fd_1_5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90" name="Google Shape;490;g8d0c2c23fd_1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54: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5" name="Google Shape;755;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2357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5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8" name="Google Shape;748;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68028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5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3" name="Google Shape;763;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38344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8d0c2c1d5e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17" name="Google Shape;617;g8d0c2c1d5e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8d0c2c1d5e_0_14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89" name="Google Shape;689;g8d0c2c1d5e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955665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8d0c2c1d5e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17" name="Google Shape;617;g8d0c2c1d5e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675267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25: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43" name="Google Shape;84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2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9" name="Google Shape;85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2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4" name="Google Shape;86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p2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0" name="Google Shape;87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44: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59" name="Google Shape;65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45: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69" name="Google Shape;66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4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6" name="Google Shape;69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5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8" name="Google Shape;77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p62: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21" name="Google Shape;821;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546255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8d0c2c1d5e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17" name="Google Shape;617;g8d0c2c1d5e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56451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50: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a:p>
        </p:txBody>
      </p:sp>
      <p:sp>
        <p:nvSpPr>
          <p:cNvPr id="707" name="Google Shape;707;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87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58220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59: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792" name="Google Shape;792;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60: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0" name="Google Shape;800;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61: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07" name="Google Shape;807;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927853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p5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2" name="Google Shape;772;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43520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63: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35" name="Google Shape;835;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91425" rIns="91425" bIns="91425" anchor="b" anchorCtr="0">
            <a:noAutofit/>
          </a:bodyPr>
          <a:lstStyle>
            <a:lvl1pPr marR="0" lvl="0" algn="ctr">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91425" rIns="91425" bIns="91425" anchor="t" anchorCtr="0">
            <a:noAutofit/>
          </a:bodyPr>
          <a:lstStyle>
            <a:lvl1pPr marR="0" lvl="0" algn="ctr">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4"/>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1850" y="1709738"/>
            <a:ext cx="10515600" cy="2852737"/>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3" name="Google Shape;33;p5"/>
          <p:cNvSpPr txBox="1">
            <a:spLocks noGrp="1"/>
          </p:cNvSpPr>
          <p:nvPr>
            <p:ph type="body" idx="1"/>
          </p:nvPr>
        </p:nvSpPr>
        <p:spPr>
          <a:xfrm>
            <a:off x="831850" y="4589463"/>
            <a:ext cx="10515600" cy="1500187"/>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9788" y="457200"/>
            <a:ext cx="3932237" cy="16002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46" name="Google Shape;46;p7"/>
          <p:cNvSpPr txBox="1">
            <a:spLocks noGrp="1"/>
          </p:cNvSpPr>
          <p:nvPr>
            <p:ph type="body" idx="1"/>
          </p:nvPr>
        </p:nvSpPr>
        <p:spPr>
          <a:xfrm>
            <a:off x="5183188" y="987425"/>
            <a:ext cx="6172200" cy="4873625"/>
          </a:xfrm>
          <a:prstGeom prst="rect">
            <a:avLst/>
          </a:prstGeom>
          <a:noFill/>
          <a:ln>
            <a:noFill/>
          </a:ln>
        </p:spPr>
        <p:txBody>
          <a:bodyPr spcFirstLastPara="1" wrap="square" lIns="91425" tIns="91425" rIns="91425" bIns="91425"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7" name="Google Shape;47;p7"/>
          <p:cNvSpPr txBox="1">
            <a:spLocks noGrp="1"/>
          </p:cNvSpPr>
          <p:nvPr>
            <p:ph type="body" idx="2"/>
          </p:nvPr>
        </p:nvSpPr>
        <p:spPr>
          <a:xfrm>
            <a:off x="839788" y="2057400"/>
            <a:ext cx="3932237" cy="3811588"/>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839788" y="457200"/>
            <a:ext cx="3932237" cy="16002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53" name="Google Shape;53;p8"/>
          <p:cNvSpPr>
            <a:spLocks noGrp="1"/>
          </p:cNvSpPr>
          <p:nvPr>
            <p:ph type="pic" idx="2"/>
          </p:nvPr>
        </p:nvSpPr>
        <p:spPr>
          <a:xfrm>
            <a:off x="5183188" y="987425"/>
            <a:ext cx="6172200" cy="4873625"/>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body" idx="1"/>
          </p:nvPr>
        </p:nvSpPr>
        <p:spPr>
          <a:xfrm>
            <a:off x="839788" y="2057400"/>
            <a:ext cx="3932237" cy="3811588"/>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60" name="Google Shape;60;p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rot="5400000">
            <a:off x="7133431" y="1956594"/>
            <a:ext cx="5811838" cy="26289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66" name="Google Shape;66;p1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78" name="Google Shape;78;p12"/>
          <p:cNvSpPr txBox="1">
            <a:spLocks noGrp="1"/>
          </p:cNvSpPr>
          <p:nvPr>
            <p:ph type="body" idx="1"/>
          </p:nvPr>
        </p:nvSpPr>
        <p:spPr>
          <a:xfrm>
            <a:off x="838200" y="1825625"/>
            <a:ext cx="10515600" cy="4351338"/>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79" name="Google Shape;79;p12"/>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chemeClr val="lt1"/>
              </a:buClr>
              <a:buSzPts val="1200"/>
              <a:buFont typeface="Calibri"/>
              <a:buNone/>
              <a:defRPr sz="1200">
                <a:solidFill>
                  <a:schemeClr val="lt1"/>
                </a:solidFill>
                <a:latin typeface="Calibri"/>
                <a:ea typeface="Calibri"/>
                <a:cs typeface="Calibri"/>
                <a:sym typeface="Calibri"/>
              </a:defRPr>
            </a:lvl1pPr>
            <a:lvl2pPr marR="0" lvl="1"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2pPr>
            <a:lvl3pPr marR="0" lvl="2"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3pPr>
            <a:lvl4pPr marR="0" lvl="3"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4pPr>
            <a:lvl5pPr marR="0" lvl="4"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5pPr>
            <a:lvl6pPr marR="0" lvl="5"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6pPr>
            <a:lvl7pPr marR="0" lvl="6"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7pPr>
            <a:lvl8pPr marR="0" lvl="7"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8pPr>
            <a:lvl9pPr marR="0" lvl="8"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9pPr>
          </a:lstStyle>
          <a:p>
            <a:endParaRPr/>
          </a:p>
        </p:txBody>
      </p:sp>
      <p:sp>
        <p:nvSpPr>
          <p:cNvPr id="80" name="Google Shape;80;p12"/>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lt1"/>
              </a:buClr>
              <a:buSzPts val="1200"/>
              <a:buFont typeface="Calibri"/>
              <a:buNone/>
              <a:defRPr sz="1200">
                <a:solidFill>
                  <a:schemeClr val="lt1"/>
                </a:solidFill>
                <a:latin typeface="Calibri"/>
                <a:ea typeface="Calibri"/>
                <a:cs typeface="Calibri"/>
                <a:sym typeface="Calibri"/>
              </a:defRPr>
            </a:lvl1pPr>
            <a:lvl2pPr marR="0" lvl="1"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2pPr>
            <a:lvl3pPr marR="0" lvl="2"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3pPr>
            <a:lvl4pPr marR="0" lvl="3"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4pPr>
            <a:lvl5pPr marR="0" lvl="4"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5pPr>
            <a:lvl6pPr marR="0" lvl="5"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6pPr>
            <a:lvl7pPr marR="0" lvl="6"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7pPr>
            <a:lvl8pPr marR="0" lvl="7"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8pPr>
            <a:lvl9pPr marR="0" lvl="8" algn="l">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9pPr>
          </a:lstStyle>
          <a:p>
            <a:endParaRPr/>
          </a:p>
        </p:txBody>
      </p:sp>
      <p:sp>
        <p:nvSpPr>
          <p:cNvPr id="81" name="Google Shape;8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300"/>
              <a:buFont typeface="Calibri"/>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p13"/>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84" name="Google Shape;84;p13"/>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chemeClr val="lt1"/>
              </a:buClr>
              <a:buSzPts val="1800"/>
              <a:buNone/>
              <a:defRPr/>
            </a:lvl2pPr>
            <a:lvl3pPr lvl="2" algn="l">
              <a:lnSpc>
                <a:spcPct val="100000"/>
              </a:lnSpc>
              <a:spcBef>
                <a:spcPts val="0"/>
              </a:spcBef>
              <a:spcAft>
                <a:spcPts val="0"/>
              </a:spcAft>
              <a:buClr>
                <a:schemeClr val="lt1"/>
              </a:buClr>
              <a:buSzPts val="1800"/>
              <a:buNone/>
              <a:defRPr/>
            </a:lvl3pPr>
            <a:lvl4pPr lvl="3" algn="l">
              <a:lnSpc>
                <a:spcPct val="100000"/>
              </a:lnSpc>
              <a:spcBef>
                <a:spcPts val="0"/>
              </a:spcBef>
              <a:spcAft>
                <a:spcPts val="0"/>
              </a:spcAft>
              <a:buClr>
                <a:schemeClr val="lt1"/>
              </a:buClr>
              <a:buSzPts val="1800"/>
              <a:buNone/>
              <a:defRPr/>
            </a:lvl4pPr>
            <a:lvl5pPr lvl="4" algn="l">
              <a:lnSpc>
                <a:spcPct val="100000"/>
              </a:lnSpc>
              <a:spcBef>
                <a:spcPts val="0"/>
              </a:spcBef>
              <a:spcAft>
                <a:spcPts val="0"/>
              </a:spcAft>
              <a:buClr>
                <a:schemeClr val="lt1"/>
              </a:buClr>
              <a:buSzPts val="1800"/>
              <a:buNone/>
              <a:defRPr/>
            </a:lvl5pPr>
            <a:lvl6pPr lvl="5" algn="l">
              <a:lnSpc>
                <a:spcPct val="100000"/>
              </a:lnSpc>
              <a:spcBef>
                <a:spcPts val="0"/>
              </a:spcBef>
              <a:spcAft>
                <a:spcPts val="0"/>
              </a:spcAft>
              <a:buClr>
                <a:schemeClr val="lt1"/>
              </a:buClr>
              <a:buSzPts val="1800"/>
              <a:buNone/>
              <a:defRPr/>
            </a:lvl6pPr>
            <a:lvl7pPr lvl="6" algn="l">
              <a:lnSpc>
                <a:spcPct val="100000"/>
              </a:lnSpc>
              <a:spcBef>
                <a:spcPts val="0"/>
              </a:spcBef>
              <a:spcAft>
                <a:spcPts val="0"/>
              </a:spcAft>
              <a:buClr>
                <a:schemeClr val="lt1"/>
              </a:buClr>
              <a:buSzPts val="1800"/>
              <a:buNone/>
              <a:defRPr/>
            </a:lvl7pPr>
            <a:lvl8pPr lvl="7" algn="l">
              <a:lnSpc>
                <a:spcPct val="100000"/>
              </a:lnSpc>
              <a:spcBef>
                <a:spcPts val="0"/>
              </a:spcBef>
              <a:spcAft>
                <a:spcPts val="0"/>
              </a:spcAft>
              <a:buClr>
                <a:schemeClr val="lt1"/>
              </a:buClr>
              <a:buSzPts val="1800"/>
              <a:buNone/>
              <a:defRPr/>
            </a:lvl8pPr>
            <a:lvl9pPr lvl="8" algn="l">
              <a:lnSpc>
                <a:spcPct val="100000"/>
              </a:lnSpc>
              <a:spcBef>
                <a:spcPts val="0"/>
              </a:spcBef>
              <a:spcAft>
                <a:spcPts val="0"/>
              </a:spcAft>
              <a:buClr>
                <a:schemeClr val="lt1"/>
              </a:buClr>
              <a:buSzPts val="1800"/>
              <a:buNone/>
              <a:defRPr/>
            </a:lvl9pPr>
          </a:lstStyle>
          <a:p>
            <a:endParaRPr/>
          </a:p>
        </p:txBody>
      </p:sp>
      <p:sp>
        <p:nvSpPr>
          <p:cNvPr id="85" name="Google Shape;85;p13"/>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chemeClr val="lt1"/>
              </a:buClr>
              <a:buSzPts val="1800"/>
              <a:buNone/>
              <a:defRPr/>
            </a:lvl2pPr>
            <a:lvl3pPr lvl="2" algn="l">
              <a:lnSpc>
                <a:spcPct val="100000"/>
              </a:lnSpc>
              <a:spcBef>
                <a:spcPts val="0"/>
              </a:spcBef>
              <a:spcAft>
                <a:spcPts val="0"/>
              </a:spcAft>
              <a:buClr>
                <a:schemeClr val="lt1"/>
              </a:buClr>
              <a:buSzPts val="1800"/>
              <a:buNone/>
              <a:defRPr/>
            </a:lvl3pPr>
            <a:lvl4pPr lvl="3" algn="l">
              <a:lnSpc>
                <a:spcPct val="100000"/>
              </a:lnSpc>
              <a:spcBef>
                <a:spcPts val="0"/>
              </a:spcBef>
              <a:spcAft>
                <a:spcPts val="0"/>
              </a:spcAft>
              <a:buClr>
                <a:schemeClr val="lt1"/>
              </a:buClr>
              <a:buSzPts val="1800"/>
              <a:buNone/>
              <a:defRPr/>
            </a:lvl4pPr>
            <a:lvl5pPr lvl="4" algn="l">
              <a:lnSpc>
                <a:spcPct val="100000"/>
              </a:lnSpc>
              <a:spcBef>
                <a:spcPts val="0"/>
              </a:spcBef>
              <a:spcAft>
                <a:spcPts val="0"/>
              </a:spcAft>
              <a:buClr>
                <a:schemeClr val="lt1"/>
              </a:buClr>
              <a:buSzPts val="1800"/>
              <a:buNone/>
              <a:defRPr/>
            </a:lvl5pPr>
            <a:lvl6pPr lvl="5" algn="l">
              <a:lnSpc>
                <a:spcPct val="100000"/>
              </a:lnSpc>
              <a:spcBef>
                <a:spcPts val="0"/>
              </a:spcBef>
              <a:spcAft>
                <a:spcPts val="0"/>
              </a:spcAft>
              <a:buClr>
                <a:schemeClr val="lt1"/>
              </a:buClr>
              <a:buSzPts val="1800"/>
              <a:buNone/>
              <a:defRPr/>
            </a:lvl6pPr>
            <a:lvl7pPr lvl="6" algn="l">
              <a:lnSpc>
                <a:spcPct val="100000"/>
              </a:lnSpc>
              <a:spcBef>
                <a:spcPts val="0"/>
              </a:spcBef>
              <a:spcAft>
                <a:spcPts val="0"/>
              </a:spcAft>
              <a:buClr>
                <a:schemeClr val="lt1"/>
              </a:buClr>
              <a:buSzPts val="1800"/>
              <a:buNone/>
              <a:defRPr/>
            </a:lvl7pPr>
            <a:lvl8pPr lvl="7" algn="l">
              <a:lnSpc>
                <a:spcPct val="100000"/>
              </a:lnSpc>
              <a:spcBef>
                <a:spcPts val="0"/>
              </a:spcBef>
              <a:spcAft>
                <a:spcPts val="0"/>
              </a:spcAft>
              <a:buClr>
                <a:schemeClr val="lt1"/>
              </a:buClr>
              <a:buSzPts val="1800"/>
              <a:buNone/>
              <a:defRPr/>
            </a:lvl8pPr>
            <a:lvl9pPr lvl="8" algn="l">
              <a:lnSpc>
                <a:spcPct val="100000"/>
              </a:lnSpc>
              <a:spcBef>
                <a:spcPts val="0"/>
              </a:spcBef>
              <a:spcAft>
                <a:spcPts val="0"/>
              </a:spcAft>
              <a:buClr>
                <a:schemeClr val="lt1"/>
              </a:buClr>
              <a:buSzPts val="1800"/>
              <a:buNone/>
              <a:defRPr/>
            </a:lvl9pPr>
          </a:lstStyle>
          <a:p>
            <a:endParaRPr/>
          </a:p>
        </p:txBody>
      </p:sp>
      <p:sp>
        <p:nvSpPr>
          <p:cNvPr id="86" name="Google Shape;8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l">
              <a:lnSpc>
                <a:spcPct val="100000"/>
              </a:lnSpc>
              <a:spcBef>
                <a:spcPts val="0"/>
              </a:spcBef>
              <a:spcAft>
                <a:spcPts val="0"/>
              </a:spcAft>
              <a:buClr>
                <a:srgbClr val="000000"/>
              </a:buClr>
              <a:buSzPts val="1400"/>
              <a:buFont typeface="Arial"/>
              <a:buNone/>
              <a:defRPr/>
            </a:lvl1pPr>
            <a:lvl2pPr marL="0" lvl="1" indent="0" algn="l">
              <a:lnSpc>
                <a:spcPct val="100000"/>
              </a:lnSpc>
              <a:spcBef>
                <a:spcPts val="0"/>
              </a:spcBef>
              <a:spcAft>
                <a:spcPts val="0"/>
              </a:spcAft>
              <a:buClr>
                <a:srgbClr val="000000"/>
              </a:buClr>
              <a:buSzPts val="1400"/>
              <a:buFont typeface="Arial"/>
              <a:buNone/>
              <a:defRPr/>
            </a:lvl2pPr>
            <a:lvl3pPr marL="0" lvl="2" indent="0" algn="l">
              <a:lnSpc>
                <a:spcPct val="100000"/>
              </a:lnSpc>
              <a:spcBef>
                <a:spcPts val="0"/>
              </a:spcBef>
              <a:spcAft>
                <a:spcPts val="0"/>
              </a:spcAft>
              <a:buClr>
                <a:srgbClr val="000000"/>
              </a:buClr>
              <a:buSzPts val="1400"/>
              <a:buFont typeface="Arial"/>
              <a:buNone/>
              <a:defRPr/>
            </a:lvl3pPr>
            <a:lvl4pPr marL="0" lvl="3" indent="0" algn="l">
              <a:lnSpc>
                <a:spcPct val="100000"/>
              </a:lnSpc>
              <a:spcBef>
                <a:spcPts val="0"/>
              </a:spcBef>
              <a:spcAft>
                <a:spcPts val="0"/>
              </a:spcAft>
              <a:buClr>
                <a:srgbClr val="000000"/>
              </a:buClr>
              <a:buSzPts val="1400"/>
              <a:buFont typeface="Arial"/>
              <a:buNone/>
              <a:defRPr/>
            </a:lvl4pPr>
            <a:lvl5pPr marL="0" lvl="4" indent="0" algn="l">
              <a:lnSpc>
                <a:spcPct val="100000"/>
              </a:lnSpc>
              <a:spcBef>
                <a:spcPts val="0"/>
              </a:spcBef>
              <a:spcAft>
                <a:spcPts val="0"/>
              </a:spcAft>
              <a:buClr>
                <a:srgbClr val="000000"/>
              </a:buClr>
              <a:buSzPts val="1400"/>
              <a:buFont typeface="Arial"/>
              <a:buNone/>
              <a:defRPr/>
            </a:lvl5pPr>
            <a:lvl6pPr marL="0" lvl="5" indent="0" algn="l">
              <a:lnSpc>
                <a:spcPct val="100000"/>
              </a:lnSpc>
              <a:spcBef>
                <a:spcPts val="0"/>
              </a:spcBef>
              <a:spcAft>
                <a:spcPts val="0"/>
              </a:spcAft>
              <a:buClr>
                <a:srgbClr val="000000"/>
              </a:buClr>
              <a:buSzPts val="1400"/>
              <a:buFont typeface="Arial"/>
              <a:buNone/>
              <a:defRPr/>
            </a:lvl6pPr>
            <a:lvl7pPr marL="0" lvl="6" indent="0" algn="l">
              <a:lnSpc>
                <a:spcPct val="100000"/>
              </a:lnSpc>
              <a:spcBef>
                <a:spcPts val="0"/>
              </a:spcBef>
              <a:spcAft>
                <a:spcPts val="0"/>
              </a:spcAft>
              <a:buClr>
                <a:srgbClr val="000000"/>
              </a:buClr>
              <a:buSzPts val="1400"/>
              <a:buFont typeface="Arial"/>
              <a:buNone/>
              <a:defRPr/>
            </a:lvl7pPr>
            <a:lvl8pPr marL="0" lvl="7" indent="0" algn="l">
              <a:lnSpc>
                <a:spcPct val="100000"/>
              </a:lnSpc>
              <a:spcBef>
                <a:spcPts val="0"/>
              </a:spcBef>
              <a:spcAft>
                <a:spcPts val="0"/>
              </a:spcAft>
              <a:buClr>
                <a:srgbClr val="000000"/>
              </a:buClr>
              <a:buSzPts val="1400"/>
              <a:buFont typeface="Arial"/>
              <a:buNone/>
              <a:defRPr/>
            </a:lvl8pPr>
            <a:lvl9pPr marL="0" lvl="8" indent="0" algn="l">
              <a:lnSpc>
                <a:spcPct val="100000"/>
              </a:lnSpc>
              <a:spcBef>
                <a:spcPts val="0"/>
              </a:spcBef>
              <a:spcAft>
                <a:spcPts val="0"/>
              </a:spcAft>
              <a:buClr>
                <a:srgbClr val="000000"/>
              </a:buClr>
              <a:buSzPts val="1400"/>
              <a:buFont typeface="Arial"/>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a:endParaRPr/>
          </a:p>
        </p:txBody>
      </p:sp>
      <p:sp>
        <p:nvSpPr>
          <p:cNvPr id="72" name="Google Shape;72;p11"/>
          <p:cNvSpPr txBox="1">
            <a:spLocks noGrp="1"/>
          </p:cNvSpPr>
          <p:nvPr>
            <p:ph type="body" idx="1"/>
          </p:nvPr>
        </p:nvSpPr>
        <p:spPr>
          <a:xfrm>
            <a:off x="838200" y="1825625"/>
            <a:ext cx="10515600" cy="4351338"/>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73" name="Google Shape;73;p11"/>
          <p:cNvSpPr txBox="1">
            <a:spLocks noGrp="1"/>
          </p:cNvSpPr>
          <p:nvPr>
            <p:ph type="dt" idx="10"/>
          </p:nvPr>
        </p:nvSpPr>
        <p:spPr>
          <a:xfrm>
            <a:off x="838200" y="6356350"/>
            <a:ext cx="2743200" cy="3651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9pPr>
          </a:lstStyle>
          <a:p>
            <a:endParaRPr/>
          </a:p>
        </p:txBody>
      </p:sp>
      <p:sp>
        <p:nvSpPr>
          <p:cNvPr id="74" name="Google Shape;74;p11"/>
          <p:cNvSpPr txBox="1">
            <a:spLocks noGrp="1"/>
          </p:cNvSpPr>
          <p:nvPr>
            <p:ph type="ftr" idx="11"/>
          </p:nvPr>
        </p:nvSpPr>
        <p:spPr>
          <a:xfrm>
            <a:off x="4038600" y="6356350"/>
            <a:ext cx="4114800" cy="365125"/>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chemeClr val="lt1"/>
              </a:buClr>
              <a:buSzPts val="1800"/>
              <a:buFont typeface="Calibri"/>
              <a:buNone/>
              <a:defRPr sz="1800" b="0" i="0" u="none" strike="noStrike" cap="none">
                <a:solidFill>
                  <a:schemeClr val="lt1"/>
                </a:solidFill>
                <a:latin typeface="Calibri"/>
                <a:ea typeface="Calibri"/>
                <a:cs typeface="Calibri"/>
                <a:sym typeface="Calibri"/>
              </a:defRPr>
            </a:lvl9pPr>
          </a:lstStyle>
          <a:p>
            <a:endParaRPr/>
          </a:p>
        </p:txBody>
      </p:sp>
      <p:sp>
        <p:nvSpPr>
          <p:cNvPr id="75" name="Google Shape;7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chemeClr val="lt1"/>
              </a:buClr>
              <a:buSzPts val="300"/>
              <a:buFont typeface="Calibri"/>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hyperlink" Target="https://illinoisvision2020.org/" TargetMode="External"/><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24.jp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video.search.yahoo.com/search/video?fr=tightropetb&amp;p=STUDENT+AGENCY+YOU+TUBE+VIDEO&amp;guccounter=1#id=2&amp;vid=3c538cd2fcdde6a0d6123494ee59aaa1&amp;action=view"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9.pn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75.jpg"/></Relationships>
</file>

<file path=ppt/slides/_rels/slide8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8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p:nvPr/>
        </p:nvSpPr>
        <p:spPr>
          <a:xfrm>
            <a:off x="378068" y="4633546"/>
            <a:ext cx="11438793" cy="1844256"/>
          </a:xfrm>
          <a:prstGeom prst="rect">
            <a:avLst/>
          </a:prstGeom>
          <a:solidFill>
            <a:srgbClr val="3F3F3F"/>
          </a:solidFill>
          <a:ln w="127000" cap="sq" cmpd="thinThick">
            <a:solidFill>
              <a:srgbClr val="3F3F3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cxnSp>
        <p:nvCxnSpPr>
          <p:cNvPr id="92" name="Google Shape;92;p14"/>
          <p:cNvCxnSpPr/>
          <p:nvPr/>
        </p:nvCxnSpPr>
        <p:spPr>
          <a:xfrm>
            <a:off x="2209800" y="5738691"/>
            <a:ext cx="7772400" cy="0"/>
          </a:xfrm>
          <a:prstGeom prst="straightConnector1">
            <a:avLst/>
          </a:prstGeom>
          <a:noFill/>
          <a:ln w="22225" cap="flat" cmpd="sng">
            <a:solidFill>
              <a:srgbClr val="D8D8D8"/>
            </a:solidFill>
            <a:prstDash val="solid"/>
            <a:miter lim="800000"/>
            <a:headEnd type="none" w="sm" len="sm"/>
            <a:tailEnd type="none" w="sm" len="sm"/>
          </a:ln>
        </p:spPr>
      </p:cxnSp>
      <p:cxnSp>
        <p:nvCxnSpPr>
          <p:cNvPr id="93" name="Google Shape;93;p14"/>
          <p:cNvCxnSpPr/>
          <p:nvPr/>
        </p:nvCxnSpPr>
        <p:spPr>
          <a:xfrm>
            <a:off x="4065689" y="477749"/>
            <a:ext cx="0" cy="3657600"/>
          </a:xfrm>
          <a:prstGeom prst="straightConnector1">
            <a:avLst/>
          </a:prstGeom>
          <a:noFill/>
          <a:ln w="101600" cap="flat" cmpd="dbl">
            <a:solidFill>
              <a:srgbClr val="595959"/>
            </a:solidFill>
            <a:prstDash val="solid"/>
            <a:miter lim="800000"/>
            <a:headEnd type="none" w="sm" len="sm"/>
            <a:tailEnd type="none" w="sm" len="sm"/>
          </a:ln>
        </p:spPr>
      </p:cxnSp>
      <p:pic>
        <p:nvPicPr>
          <p:cNvPr id="94" name="Google Shape;94;p14"/>
          <p:cNvPicPr preferRelativeResize="0"/>
          <p:nvPr/>
        </p:nvPicPr>
        <p:blipFill rotWithShape="1">
          <a:blip r:embed="rId3">
            <a:alphaModFix/>
          </a:blip>
          <a:srcRect/>
          <a:stretch/>
        </p:blipFill>
        <p:spPr>
          <a:xfrm>
            <a:off x="320040" y="1169539"/>
            <a:ext cx="3421327" cy="2273339"/>
          </a:xfrm>
          <a:prstGeom prst="rect">
            <a:avLst/>
          </a:prstGeom>
          <a:noFill/>
          <a:ln>
            <a:noFill/>
          </a:ln>
        </p:spPr>
      </p:pic>
      <p:pic>
        <p:nvPicPr>
          <p:cNvPr id="95" name="Google Shape;95;p14"/>
          <p:cNvPicPr preferRelativeResize="0"/>
          <p:nvPr/>
        </p:nvPicPr>
        <p:blipFill rotWithShape="1">
          <a:blip r:embed="rId4">
            <a:alphaModFix/>
          </a:blip>
          <a:srcRect/>
          <a:stretch/>
        </p:blipFill>
        <p:spPr>
          <a:xfrm>
            <a:off x="4385729" y="1383844"/>
            <a:ext cx="3433324" cy="1840659"/>
          </a:xfrm>
          <a:prstGeom prst="rect">
            <a:avLst/>
          </a:prstGeom>
          <a:noFill/>
          <a:ln>
            <a:noFill/>
          </a:ln>
        </p:spPr>
      </p:pic>
      <p:cxnSp>
        <p:nvCxnSpPr>
          <p:cNvPr id="96" name="Google Shape;96;p14"/>
          <p:cNvCxnSpPr/>
          <p:nvPr/>
        </p:nvCxnSpPr>
        <p:spPr>
          <a:xfrm>
            <a:off x="8129685" y="477749"/>
            <a:ext cx="0" cy="3657600"/>
          </a:xfrm>
          <a:prstGeom prst="straightConnector1">
            <a:avLst/>
          </a:prstGeom>
          <a:noFill/>
          <a:ln w="101600" cap="flat" cmpd="dbl">
            <a:solidFill>
              <a:srgbClr val="595959"/>
            </a:solidFill>
            <a:prstDash val="solid"/>
            <a:miter lim="800000"/>
            <a:headEnd type="none" w="sm" len="sm"/>
            <a:tailEnd type="none" w="sm" len="sm"/>
          </a:ln>
        </p:spPr>
      </p:cxnSp>
      <p:sp>
        <p:nvSpPr>
          <p:cNvPr id="98" name="Google Shape;98;p14"/>
          <p:cNvSpPr/>
          <p:nvPr/>
        </p:nvSpPr>
        <p:spPr>
          <a:xfrm>
            <a:off x="1524001" y="6360468"/>
            <a:ext cx="184731" cy="46166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99" name="Google Shape;99;p14"/>
          <p:cNvSpPr txBox="1">
            <a:spLocks noGrp="1"/>
          </p:cNvSpPr>
          <p:nvPr>
            <p:ph type="ctrTitle"/>
          </p:nvPr>
        </p:nvSpPr>
        <p:spPr>
          <a:xfrm>
            <a:off x="642283" y="5660853"/>
            <a:ext cx="11139854" cy="930447"/>
          </a:xfrm>
          <a:prstGeom prst="rect">
            <a:avLst/>
          </a:prstGeom>
          <a:noFill/>
          <a:ln>
            <a:noFill/>
          </a:ln>
        </p:spPr>
        <p:txBody>
          <a:bodyPr spcFirstLastPara="1" wrap="square" lIns="91425" tIns="45700" rIns="91425" bIns="45700" anchor="b" anchorCtr="0">
            <a:noAutofit/>
          </a:bodyPr>
          <a:lstStyle/>
          <a:p>
            <a:pPr marL="0" marR="0" lvl="0" indent="0" algn="ctr" rtl="0">
              <a:lnSpc>
                <a:spcPct val="70000"/>
              </a:lnSpc>
              <a:spcBef>
                <a:spcPts val="0"/>
              </a:spcBef>
              <a:spcAft>
                <a:spcPts val="0"/>
              </a:spcAft>
              <a:buClr>
                <a:schemeClr val="lt1"/>
              </a:buClr>
              <a:buSzPts val="855"/>
              <a:buFont typeface="Calibri"/>
              <a:buNone/>
            </a:pPr>
            <a:r>
              <a:rPr lang="en-US" sz="3420" b="0" i="0" u="none" strike="noStrike" cap="none" dirty="0">
                <a:solidFill>
                  <a:schemeClr val="lt1"/>
                </a:solidFill>
                <a:latin typeface="Calibri"/>
                <a:ea typeface="Calibri"/>
                <a:cs typeface="Calibri"/>
                <a:sym typeface="Calibri"/>
              </a:rPr>
              <a:t>  </a:t>
            </a:r>
            <a:r>
              <a:rPr lang="en-US" sz="7200" b="0" i="0" u="none" strike="noStrike" cap="none" dirty="0">
                <a:solidFill>
                  <a:schemeClr val="lt1"/>
                </a:solidFill>
                <a:latin typeface="Calibri"/>
                <a:ea typeface="Calibri"/>
                <a:cs typeface="Calibri"/>
                <a:sym typeface="Calibri"/>
              </a:rPr>
              <a:t>Strategic Planning </a:t>
            </a:r>
            <a:br>
              <a:rPr lang="en-US" sz="6030" b="0" i="0" u="none" strike="noStrike" cap="none" dirty="0">
                <a:solidFill>
                  <a:schemeClr val="lt1"/>
                </a:solidFill>
                <a:latin typeface="Calibri"/>
                <a:ea typeface="Calibri"/>
                <a:cs typeface="Calibri"/>
                <a:sym typeface="Calibri"/>
              </a:rPr>
            </a:br>
            <a:r>
              <a:rPr lang="en-US" sz="6030" b="0" i="0" u="none" strike="noStrike" cap="none" dirty="0">
                <a:solidFill>
                  <a:schemeClr val="lt1"/>
                </a:solidFill>
                <a:latin typeface="Calibri"/>
                <a:ea typeface="Calibri"/>
                <a:cs typeface="Calibri"/>
                <a:sym typeface="Calibri"/>
              </a:rPr>
              <a:t>Vision Retreat</a:t>
            </a:r>
            <a:endParaRPr dirty="0"/>
          </a:p>
        </p:txBody>
      </p:sp>
      <p:pic>
        <p:nvPicPr>
          <p:cNvPr id="11" name="Picture 10" descr="Logo&#10;&#10;Description automatically generated">
            <a:extLst>
              <a:ext uri="{FF2B5EF4-FFF2-40B4-BE49-F238E27FC236}">
                <a16:creationId xmlns:a16="http://schemas.microsoft.com/office/drawing/2014/main" id="{215D992F-ECFB-DA4C-BE3B-91240A657761}"/>
              </a:ext>
            </a:extLst>
          </p:cNvPr>
          <p:cNvPicPr>
            <a:picLocks noChangeAspect="1"/>
          </p:cNvPicPr>
          <p:nvPr/>
        </p:nvPicPr>
        <p:blipFill>
          <a:blip r:embed="rId5"/>
          <a:stretch>
            <a:fillRect/>
          </a:stretch>
        </p:blipFill>
        <p:spPr>
          <a:xfrm>
            <a:off x="8715983" y="924608"/>
            <a:ext cx="2824688" cy="28246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2"/>
        <p:cNvGrpSpPr/>
        <p:nvPr/>
      </p:nvGrpSpPr>
      <p:grpSpPr>
        <a:xfrm>
          <a:off x="0" y="0"/>
          <a:ext cx="0" cy="0"/>
          <a:chOff x="0" y="0"/>
          <a:chExt cx="0" cy="0"/>
        </a:xfrm>
      </p:grpSpPr>
      <p:sp>
        <p:nvSpPr>
          <p:cNvPr id="120" name="Rectangle 11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9" y="450221"/>
            <a:ext cx="4111931" cy="5957175"/>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3" name="Google Shape;113;p2"/>
          <p:cNvSpPr txBox="1">
            <a:spLocks noGrp="1"/>
          </p:cNvSpPr>
          <p:nvPr>
            <p:ph type="title"/>
          </p:nvPr>
        </p:nvSpPr>
        <p:spPr>
          <a:xfrm>
            <a:off x="774700" y="761999"/>
            <a:ext cx="3511188" cy="5368413"/>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en-US" b="1">
                <a:solidFill>
                  <a:srgbClr val="FFFFFF"/>
                </a:solidFill>
              </a:rPr>
              <a:t>Welcome and Introductions</a:t>
            </a:r>
            <a:endParaRPr lang="en-US">
              <a:solidFill>
                <a:srgbClr val="FFFFFF"/>
              </a:solidFill>
            </a:endParaRPr>
          </a:p>
        </p:txBody>
      </p:sp>
      <p:sp>
        <p:nvSpPr>
          <p:cNvPr id="122" name="Rectangle 12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7274" y="446007"/>
            <a:ext cx="4676305" cy="595717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2"/>
          <p:cNvSpPr txBox="1">
            <a:spLocks noGrp="1"/>
          </p:cNvSpPr>
          <p:nvPr>
            <p:ph type="body" idx="1"/>
          </p:nvPr>
        </p:nvSpPr>
        <p:spPr>
          <a:xfrm>
            <a:off x="5093623" y="762000"/>
            <a:ext cx="4042310" cy="5368412"/>
          </a:xfrm>
          <a:prstGeom prst="rect">
            <a:avLst/>
          </a:prstGeom>
        </p:spPr>
        <p:txBody>
          <a:bodyPr spcFirstLastPara="1" lIns="91425" tIns="45700" rIns="91425" bIns="45700" anchor="ctr" anchorCtr="0">
            <a:normAutofit/>
          </a:bodyPr>
          <a:lstStyle/>
          <a:p>
            <a:pPr marL="228600" lvl="0" indent="-228600" rtl="0">
              <a:spcBef>
                <a:spcPts val="0"/>
              </a:spcBef>
              <a:spcAft>
                <a:spcPts val="0"/>
              </a:spcAft>
              <a:buClr>
                <a:srgbClr val="C00000"/>
              </a:buClr>
              <a:buSzPts val="3600"/>
              <a:buChar char="•"/>
            </a:pPr>
            <a:r>
              <a:rPr lang="en-US" sz="4000" b="1" dirty="0"/>
              <a:t>Who</a:t>
            </a:r>
            <a:r>
              <a:rPr lang="en-US" sz="4000" dirty="0"/>
              <a:t> is in the room?</a:t>
            </a:r>
          </a:p>
          <a:p>
            <a:pPr marL="228600" lvl="0" indent="-228600" rtl="0">
              <a:spcBef>
                <a:spcPts val="1000"/>
              </a:spcBef>
              <a:spcAft>
                <a:spcPts val="0"/>
              </a:spcAft>
              <a:buClr>
                <a:srgbClr val="C00000"/>
              </a:buClr>
              <a:buSzPts val="3600"/>
              <a:buChar char="•"/>
            </a:pPr>
            <a:r>
              <a:rPr lang="en-US" sz="4000" b="1" dirty="0"/>
              <a:t>What</a:t>
            </a:r>
            <a:r>
              <a:rPr lang="en-US" sz="4000" dirty="0"/>
              <a:t> are we here to do?</a:t>
            </a:r>
          </a:p>
          <a:p>
            <a:pPr marL="228600" lvl="0" indent="-228600" rtl="0">
              <a:spcBef>
                <a:spcPts val="1000"/>
              </a:spcBef>
              <a:spcAft>
                <a:spcPts val="0"/>
              </a:spcAft>
              <a:buClr>
                <a:srgbClr val="C00000"/>
              </a:buClr>
              <a:buSzPts val="3600"/>
              <a:buChar char="•"/>
            </a:pPr>
            <a:r>
              <a:rPr lang="en-US" sz="4000" b="1" dirty="0"/>
              <a:t>Why</a:t>
            </a:r>
            <a:r>
              <a:rPr lang="en-US" sz="4000" dirty="0"/>
              <a:t> is this an important event?</a:t>
            </a:r>
          </a:p>
        </p:txBody>
      </p:sp>
      <p:pic>
        <p:nvPicPr>
          <p:cNvPr id="115" name="Google Shape;115;p2"/>
          <p:cNvPicPr preferRelativeResize="0"/>
          <p:nvPr/>
        </p:nvPicPr>
        <p:blipFill rotWithShape="1">
          <a:blip r:embed="rId3"/>
          <a:srcRect l="4324" r="5367" b="2"/>
          <a:stretch/>
        </p:blipFill>
        <p:spPr>
          <a:xfrm>
            <a:off x="9616863" y="446007"/>
            <a:ext cx="2100838" cy="2907792"/>
          </a:xfrm>
          <a:prstGeom prst="rect">
            <a:avLst/>
          </a:prstGeom>
          <a:noFill/>
        </p:spPr>
      </p:pic>
      <p:sp>
        <p:nvSpPr>
          <p:cNvPr id="124" name="Rectangle 123">
            <a:extLst>
              <a:ext uri="{FF2B5EF4-FFF2-40B4-BE49-F238E27FC236}">
                <a16:creationId xmlns:a16="http://schemas.microsoft.com/office/drawing/2014/main" id="{05CC4153-3F0D-4F4C-8F12-E8FC3FA40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6862" y="3494844"/>
            <a:ext cx="2104001" cy="2907792"/>
          </a:xfrm>
          <a:prstGeom prst="rect">
            <a:avLst/>
          </a:prstGeom>
          <a:solidFill>
            <a:srgbClr val="415D7D">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8" name="Picture 7" descr="Logo&#10;&#10;Description automatically generated">
            <a:extLst>
              <a:ext uri="{FF2B5EF4-FFF2-40B4-BE49-F238E27FC236}">
                <a16:creationId xmlns:a16="http://schemas.microsoft.com/office/drawing/2014/main" id="{2999F1C5-85A9-EF4E-89FB-F34150B39049}"/>
              </a:ext>
            </a:extLst>
          </p:cNvPr>
          <p:cNvPicPr>
            <a:picLocks noChangeAspect="1"/>
          </p:cNvPicPr>
          <p:nvPr/>
        </p:nvPicPr>
        <p:blipFill>
          <a:blip r:embed="rId4"/>
          <a:stretch>
            <a:fillRect/>
          </a:stretch>
        </p:blipFill>
        <p:spPr>
          <a:xfrm>
            <a:off x="9860832" y="3997853"/>
            <a:ext cx="1612900" cy="16129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66F6F6-E55E-1343-84A4-849C813ADCEC}"/>
              </a:ext>
            </a:extLst>
          </p:cNvPr>
          <p:cNvSpPr txBox="1"/>
          <p:nvPr/>
        </p:nvSpPr>
        <p:spPr>
          <a:xfrm>
            <a:off x="0" y="681037"/>
            <a:ext cx="4936067" cy="398515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4000" b="1" kern="1200" dirty="0">
                <a:solidFill>
                  <a:srgbClr val="FFFF00"/>
                </a:solidFill>
                <a:latin typeface="+mn-lt"/>
                <a:ea typeface="+mn-ea"/>
                <a:cs typeface="+mn-cs"/>
              </a:rPr>
              <a:t>Communication</a:t>
            </a:r>
          </a:p>
          <a:p>
            <a:pPr indent="-228600">
              <a:lnSpc>
                <a:spcPct val="90000"/>
              </a:lnSpc>
              <a:spcAft>
                <a:spcPts val="600"/>
              </a:spcAft>
              <a:buFont typeface="Arial" panose="020B0604020202020204" pitchFamily="34" charset="0"/>
              <a:buChar char="•"/>
            </a:pPr>
            <a:endParaRPr lang="en-US" sz="4000" b="1" kern="1200" dirty="0">
              <a:solidFill>
                <a:srgbClr val="FFFF00"/>
              </a:solidFill>
              <a:latin typeface="+mn-lt"/>
              <a:ea typeface="+mn-ea"/>
              <a:cs typeface="+mn-cs"/>
            </a:endParaRPr>
          </a:p>
          <a:p>
            <a:pPr indent="-228600">
              <a:lnSpc>
                <a:spcPct val="90000"/>
              </a:lnSpc>
              <a:spcAft>
                <a:spcPts val="600"/>
              </a:spcAft>
              <a:buFont typeface="Arial" panose="020B0604020202020204" pitchFamily="34" charset="0"/>
              <a:buChar char="•"/>
            </a:pPr>
            <a:r>
              <a:rPr lang="en-US" sz="4000" b="1" kern="1200" dirty="0">
                <a:solidFill>
                  <a:srgbClr val="FFFF00"/>
                </a:solidFill>
                <a:latin typeface="+mn-lt"/>
                <a:ea typeface="+mn-ea"/>
                <a:cs typeface="+mn-cs"/>
              </a:rPr>
              <a:t>Collaboration</a:t>
            </a:r>
          </a:p>
          <a:p>
            <a:pPr indent="-228600">
              <a:lnSpc>
                <a:spcPct val="90000"/>
              </a:lnSpc>
              <a:spcAft>
                <a:spcPts val="600"/>
              </a:spcAft>
              <a:buFont typeface="Arial" panose="020B0604020202020204" pitchFamily="34" charset="0"/>
              <a:buChar char="•"/>
            </a:pPr>
            <a:endParaRPr lang="en-US" sz="4000" b="1" kern="1200" dirty="0">
              <a:solidFill>
                <a:srgbClr val="FFFF00"/>
              </a:solidFill>
              <a:latin typeface="+mn-lt"/>
              <a:ea typeface="+mn-ea"/>
              <a:cs typeface="+mn-cs"/>
            </a:endParaRPr>
          </a:p>
          <a:p>
            <a:pPr indent="-228600">
              <a:lnSpc>
                <a:spcPct val="90000"/>
              </a:lnSpc>
              <a:spcAft>
                <a:spcPts val="600"/>
              </a:spcAft>
              <a:buFont typeface="Arial" panose="020B0604020202020204" pitchFamily="34" charset="0"/>
              <a:buChar char="•"/>
            </a:pPr>
            <a:r>
              <a:rPr lang="en-US" sz="4000" b="1" kern="1200" dirty="0">
                <a:solidFill>
                  <a:srgbClr val="FFFF00"/>
                </a:solidFill>
                <a:latin typeface="+mn-lt"/>
                <a:ea typeface="+mn-ea"/>
                <a:cs typeface="+mn-cs"/>
              </a:rPr>
              <a:t>Grace</a:t>
            </a:r>
          </a:p>
        </p:txBody>
      </p:sp>
      <p:pic>
        <p:nvPicPr>
          <p:cNvPr id="4" name="Picture 1" descr="page1image39616512">
            <a:extLst>
              <a:ext uri="{FF2B5EF4-FFF2-40B4-BE49-F238E27FC236}">
                <a16:creationId xmlns:a16="http://schemas.microsoft.com/office/drawing/2014/main" id="{2007A262-2202-C746-9C21-0CC3196AC4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89" r="1" b="8400"/>
          <a:stretch/>
        </p:blipFill>
        <p:spPr bwMode="auto">
          <a:xfrm>
            <a:off x="4429269" y="435429"/>
            <a:ext cx="6870759" cy="5741534"/>
          </a:xfrm>
          <a:prstGeom prst="rect">
            <a:avLst/>
          </a:prstGeom>
          <a:solidFill>
            <a:schemeClr val="tx1"/>
          </a:solidFill>
        </p:spPr>
      </p:pic>
      <p:sp>
        <p:nvSpPr>
          <p:cNvPr id="3" name="TextBox 2">
            <a:extLst>
              <a:ext uri="{FF2B5EF4-FFF2-40B4-BE49-F238E27FC236}">
                <a16:creationId xmlns:a16="http://schemas.microsoft.com/office/drawing/2014/main" id="{284899E2-0D67-224F-9A56-545569020F89}"/>
              </a:ext>
            </a:extLst>
          </p:cNvPr>
          <p:cNvSpPr txBox="1"/>
          <p:nvPr/>
        </p:nvSpPr>
        <p:spPr>
          <a:xfrm>
            <a:off x="451171" y="4666192"/>
            <a:ext cx="3526928" cy="1200329"/>
          </a:xfrm>
          <a:prstGeom prst="rect">
            <a:avLst/>
          </a:prstGeom>
          <a:noFill/>
        </p:spPr>
        <p:txBody>
          <a:bodyPr wrap="none" rtlCol="0">
            <a:spAutoFit/>
          </a:bodyPr>
          <a:lstStyle/>
          <a:p>
            <a:pPr algn="ctr"/>
            <a:r>
              <a:rPr lang="en-US" sz="2400" dirty="0">
                <a:solidFill>
                  <a:schemeClr val="accent4"/>
                </a:solidFill>
              </a:rPr>
              <a:t>Carbondale High School</a:t>
            </a:r>
          </a:p>
          <a:p>
            <a:pPr algn="ctr"/>
            <a:r>
              <a:rPr lang="en-US" sz="2400" dirty="0">
                <a:solidFill>
                  <a:schemeClr val="accent4"/>
                </a:solidFill>
              </a:rPr>
              <a:t>District 165</a:t>
            </a:r>
          </a:p>
          <a:p>
            <a:pPr algn="ctr"/>
            <a:r>
              <a:rPr lang="en-US" sz="2400" dirty="0">
                <a:solidFill>
                  <a:schemeClr val="accent4"/>
                </a:solidFill>
              </a:rPr>
              <a:t>Strategic Plan Logo</a:t>
            </a:r>
          </a:p>
        </p:txBody>
      </p:sp>
    </p:spTree>
    <p:extLst>
      <p:ext uri="{BB962C8B-B14F-4D97-AF65-F5344CB8AC3E}">
        <p14:creationId xmlns:p14="http://schemas.microsoft.com/office/powerpoint/2010/main" val="2016556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graphicFrame>
        <p:nvGraphicFramePr>
          <p:cNvPr id="114" name="Google Shape;114;p16"/>
          <p:cNvGraphicFramePr/>
          <p:nvPr/>
        </p:nvGraphicFramePr>
        <p:xfrm>
          <a:off x="0" y="2462783"/>
          <a:ext cx="12192000" cy="4504125"/>
        </p:xfrm>
        <a:graphic>
          <a:graphicData uri="http://schemas.openxmlformats.org/drawingml/2006/table">
            <a:tbl>
              <a:tblPr firstRow="1" bandRow="1">
                <a:noFill/>
                <a:tableStyleId>{48884D52-1CE2-426A-B7FC-07BC55395D67}</a:tableStyleId>
              </a:tblPr>
              <a:tblGrid>
                <a:gridCol w="2583550">
                  <a:extLst>
                    <a:ext uri="{9D8B030D-6E8A-4147-A177-3AD203B41FA5}">
                      <a16:colId xmlns:a16="http://schemas.microsoft.com/office/drawing/2014/main" val="20000"/>
                    </a:ext>
                  </a:extLst>
                </a:gridCol>
                <a:gridCol w="9608450">
                  <a:extLst>
                    <a:ext uri="{9D8B030D-6E8A-4147-A177-3AD203B41FA5}">
                      <a16:colId xmlns:a16="http://schemas.microsoft.com/office/drawing/2014/main" val="20001"/>
                    </a:ext>
                  </a:extLst>
                </a:gridCol>
              </a:tblGrid>
              <a:tr h="743650">
                <a:tc gridSpan="2">
                  <a:txBody>
                    <a:bodyPr/>
                    <a:lstStyle/>
                    <a:p>
                      <a:pPr marL="0" marR="0" lvl="0" indent="0" algn="ctr" rtl="0">
                        <a:lnSpc>
                          <a:spcPct val="100000"/>
                        </a:lnSpc>
                        <a:spcBef>
                          <a:spcPts val="0"/>
                        </a:spcBef>
                        <a:spcAft>
                          <a:spcPts val="0"/>
                        </a:spcAft>
                        <a:buClr>
                          <a:schemeClr val="dk1"/>
                        </a:buClr>
                        <a:buSzPts val="800"/>
                        <a:buFont typeface="Arial"/>
                        <a:buNone/>
                      </a:pPr>
                      <a:r>
                        <a:rPr lang="en-US" sz="3200" u="none" strike="noStrike" cap="none" dirty="0">
                          <a:solidFill>
                            <a:schemeClr val="dk1"/>
                          </a:solidFill>
                        </a:rPr>
                        <a:t>FOUNDATION OF CONTINUOUS IMPROVEMENT</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F7CAAC"/>
                    </a:solidFill>
                  </a:tcPr>
                </a:tc>
                <a:tc hMerge="1">
                  <a:txBody>
                    <a:bodyPr/>
                    <a:lstStyle/>
                    <a:p>
                      <a:endParaRPr lang="en-US"/>
                    </a:p>
                  </a:txBody>
                  <a:tcPr/>
                </a:tc>
                <a:extLst>
                  <a:ext uri="{0D108BD9-81ED-4DB2-BD59-A6C34878D82A}">
                    <a16:rowId xmlns:a16="http://schemas.microsoft.com/office/drawing/2014/main" val="10000"/>
                  </a:ext>
                </a:extLst>
              </a:tr>
              <a:tr h="743650">
                <a:tc>
                  <a:txBody>
                    <a:bodyPr/>
                    <a:lstStyle/>
                    <a:p>
                      <a:pPr marL="0" marR="0" lvl="0" indent="0" algn="ctr" rtl="0">
                        <a:lnSpc>
                          <a:spcPct val="100000"/>
                        </a:lnSpc>
                        <a:spcBef>
                          <a:spcPts val="0"/>
                        </a:spcBef>
                        <a:spcAft>
                          <a:spcPts val="0"/>
                        </a:spcAft>
                        <a:buClr>
                          <a:srgbClr val="000000"/>
                        </a:buClr>
                        <a:buSzPts val="700"/>
                        <a:buFont typeface="Arial"/>
                        <a:buNone/>
                      </a:pPr>
                      <a:r>
                        <a:rPr lang="en-US" sz="2800" b="1" u="none" strike="noStrike" cap="none" dirty="0"/>
                        <a:t>Pillars</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2800" b="1" u="none" strike="noStrike" cap="none" dirty="0"/>
                        <a:t>Guiding Question</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E1EFD8"/>
                    </a:solidFill>
                  </a:tcPr>
                </a:tc>
                <a:extLst>
                  <a:ext uri="{0D108BD9-81ED-4DB2-BD59-A6C34878D82A}">
                    <a16:rowId xmlns:a16="http://schemas.microsoft.com/office/drawing/2014/main" val="10001"/>
                  </a:ext>
                </a:extLst>
              </a:tr>
              <a:tr h="743650">
                <a:tc>
                  <a:txBody>
                    <a:bodyPr/>
                    <a:lstStyle/>
                    <a:p>
                      <a:pPr marL="0" marR="0" lvl="0" indent="0" algn="ctr" rtl="0">
                        <a:lnSpc>
                          <a:spcPct val="100000"/>
                        </a:lnSpc>
                        <a:spcBef>
                          <a:spcPts val="0"/>
                        </a:spcBef>
                        <a:spcAft>
                          <a:spcPts val="0"/>
                        </a:spcAft>
                        <a:buClr>
                          <a:srgbClr val="000000"/>
                        </a:buClr>
                        <a:buSzPts val="800"/>
                        <a:buFont typeface="Arial"/>
                        <a:buNone/>
                      </a:pPr>
                      <a:r>
                        <a:rPr lang="en-US" sz="3200" b="1" u="none" strike="noStrike" cap="none" dirty="0"/>
                        <a:t>MISSION</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600"/>
                        <a:buFont typeface="Arial"/>
                        <a:buNone/>
                      </a:pPr>
                      <a:r>
                        <a:rPr lang="en-US" sz="2400" b="1" i="1" u="none" strike="noStrike" cap="none" dirty="0">
                          <a:solidFill>
                            <a:schemeClr val="dk1"/>
                          </a:solidFill>
                        </a:rPr>
                        <a:t>What is our fundamental purpose; why do we exist?</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785875">
                <a:tc>
                  <a:txBody>
                    <a:bodyPr/>
                    <a:lstStyle/>
                    <a:p>
                      <a:pPr marL="0" marR="0" lvl="0" indent="0" algn="ctr" rtl="0">
                        <a:lnSpc>
                          <a:spcPct val="100000"/>
                        </a:lnSpc>
                        <a:spcBef>
                          <a:spcPts val="0"/>
                        </a:spcBef>
                        <a:spcAft>
                          <a:spcPts val="0"/>
                        </a:spcAft>
                        <a:buClr>
                          <a:srgbClr val="000000"/>
                        </a:buClr>
                        <a:buSzPts val="800"/>
                        <a:buFont typeface="Arial"/>
                        <a:buNone/>
                      </a:pPr>
                      <a:r>
                        <a:rPr lang="en-US" sz="3200" b="1" u="none" strike="noStrike" cap="none" dirty="0"/>
                        <a:t>VISION</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600"/>
                        <a:buFont typeface="Arial"/>
                        <a:buNone/>
                      </a:pPr>
                      <a:r>
                        <a:rPr lang="en-US" sz="2400" b="1" i="1" u="none" strike="noStrike" cap="none" dirty="0">
                          <a:solidFill>
                            <a:schemeClr val="dk1"/>
                          </a:solidFill>
                        </a:rPr>
                        <a:t>What must we become in order to accomplish our fundamental purpose?</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743650">
                <a:tc>
                  <a:txBody>
                    <a:bodyPr/>
                    <a:lstStyle/>
                    <a:p>
                      <a:pPr marL="0" marR="0" lvl="0" indent="0" algn="ctr" rtl="0">
                        <a:lnSpc>
                          <a:spcPct val="100000"/>
                        </a:lnSpc>
                        <a:spcBef>
                          <a:spcPts val="0"/>
                        </a:spcBef>
                        <a:spcAft>
                          <a:spcPts val="0"/>
                        </a:spcAft>
                        <a:buClr>
                          <a:srgbClr val="000000"/>
                        </a:buClr>
                        <a:buSzPts val="800"/>
                        <a:buFont typeface="Arial"/>
                        <a:buNone/>
                      </a:pPr>
                      <a:r>
                        <a:rPr lang="en-US" sz="3200" b="1" u="none" strike="noStrike" cap="none" dirty="0"/>
                        <a:t>GOALS</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600"/>
                        <a:buFont typeface="Calibri"/>
                        <a:buNone/>
                      </a:pPr>
                      <a:r>
                        <a:rPr lang="en-US" sz="2400" b="1" i="1" u="none" strike="noStrike" cap="none" dirty="0">
                          <a:solidFill>
                            <a:schemeClr val="dk1"/>
                          </a:solidFill>
                          <a:latin typeface="Calibri"/>
                          <a:ea typeface="Calibri"/>
                          <a:cs typeface="Calibri"/>
                          <a:sym typeface="Calibri"/>
                        </a:rPr>
                        <a:t>How will we know if we are making a difference? </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743650">
                <a:tc>
                  <a:txBody>
                    <a:bodyPr/>
                    <a:lstStyle/>
                    <a:p>
                      <a:pPr marL="0" marR="0" lvl="0" indent="0" algn="ctr" rtl="0">
                        <a:lnSpc>
                          <a:spcPct val="100000"/>
                        </a:lnSpc>
                        <a:spcBef>
                          <a:spcPts val="0"/>
                        </a:spcBef>
                        <a:spcAft>
                          <a:spcPts val="0"/>
                        </a:spcAft>
                        <a:buClr>
                          <a:srgbClr val="000000"/>
                        </a:buClr>
                        <a:buSzPts val="800"/>
                        <a:buFont typeface="Arial"/>
                        <a:buNone/>
                      </a:pPr>
                      <a:r>
                        <a:rPr lang="en-US" sz="3200" b="1" u="none" strike="noStrike" cap="none" dirty="0"/>
                        <a:t>VALUES</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600"/>
                        <a:buFont typeface="Arial"/>
                        <a:buNone/>
                      </a:pPr>
                      <a:r>
                        <a:rPr lang="en-US" sz="2400" b="1" i="1" u="none" strike="noStrike" cap="none" dirty="0">
                          <a:solidFill>
                            <a:schemeClr val="dk1"/>
                          </a:solidFill>
                        </a:rPr>
                        <a:t>How must we behave to achieve our mission, vision and goals?</a:t>
                      </a:r>
                      <a:endParaRPr dirty="0"/>
                    </a:p>
                  </a:txBody>
                  <a:tcPr marL="91450" marR="91450" marT="45725" marB="45725">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115" name="Google Shape;115;p16"/>
          <p:cNvPicPr preferRelativeResize="0"/>
          <p:nvPr/>
        </p:nvPicPr>
        <p:blipFill rotWithShape="1">
          <a:blip r:embed="rId3">
            <a:alphaModFix/>
          </a:blip>
          <a:srcRect/>
          <a:stretch/>
        </p:blipFill>
        <p:spPr>
          <a:xfrm>
            <a:off x="0" y="-1"/>
            <a:ext cx="12187123" cy="246179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7"/>
          <p:cNvSpPr txBox="1"/>
          <p:nvPr/>
        </p:nvSpPr>
        <p:spPr>
          <a:xfrm>
            <a:off x="0" y="0"/>
            <a:ext cx="12192000" cy="6858000"/>
          </a:xfrm>
          <a:prstGeom prst="rect">
            <a:avLst/>
          </a:prstGeom>
          <a:solidFill>
            <a:srgbClr val="FFFF00">
              <a:alpha val="49411"/>
            </a:srgbClr>
          </a:solid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rgbClr val="000000"/>
              </a:buClr>
              <a:buSzPts val="2400"/>
              <a:buFont typeface="Arial"/>
              <a:buNone/>
            </a:pPr>
            <a:endParaRPr sz="2400" b="1" i="0" u="none" strike="noStrike" cap="none" dirty="0">
              <a:solidFill>
                <a:schemeClr val="dk1"/>
              </a:solidFill>
              <a:latin typeface="Arial"/>
              <a:ea typeface="Arial"/>
              <a:cs typeface="Arial"/>
              <a:sym typeface="Arial"/>
            </a:endParaRPr>
          </a:p>
          <a:p>
            <a:pPr marL="342900" marR="0" lvl="0" indent="-342900" algn="l" rtl="0">
              <a:lnSpc>
                <a:spcPct val="90000"/>
              </a:lnSpc>
              <a:spcBef>
                <a:spcPts val="0"/>
              </a:spcBef>
              <a:spcAft>
                <a:spcPts val="0"/>
              </a:spcAft>
              <a:buClr>
                <a:srgbClr val="000000"/>
              </a:buClr>
              <a:buSzPts val="1400"/>
              <a:buFont typeface="Arial"/>
              <a:buNone/>
            </a:pPr>
            <a:endParaRPr sz="1400" b="1" i="0" u="none" strike="noStrike" cap="none" dirty="0">
              <a:solidFill>
                <a:schemeClr val="dk1"/>
              </a:solidFill>
              <a:latin typeface="Arial"/>
              <a:ea typeface="Arial"/>
              <a:cs typeface="Arial"/>
              <a:sym typeface="Arial"/>
            </a:endParaRPr>
          </a:p>
        </p:txBody>
      </p:sp>
      <p:grpSp>
        <p:nvGrpSpPr>
          <p:cNvPr id="121" name="Google Shape;121;p17"/>
          <p:cNvGrpSpPr/>
          <p:nvPr/>
        </p:nvGrpSpPr>
        <p:grpSpPr>
          <a:xfrm>
            <a:off x="1897063" y="1143000"/>
            <a:ext cx="8274050" cy="5105400"/>
            <a:chOff x="1440" y="264"/>
            <a:chExt cx="13392" cy="8820"/>
          </a:xfrm>
        </p:grpSpPr>
        <p:sp>
          <p:nvSpPr>
            <p:cNvPr id="122" name="Google Shape;122;p17"/>
            <p:cNvSpPr/>
            <p:nvPr/>
          </p:nvSpPr>
          <p:spPr>
            <a:xfrm>
              <a:off x="1440" y="264"/>
              <a:ext cx="13392" cy="882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23" name="Google Shape;123;p17"/>
            <p:cNvSpPr/>
            <p:nvPr/>
          </p:nvSpPr>
          <p:spPr>
            <a:xfrm>
              <a:off x="7272" y="804"/>
              <a:ext cx="2160" cy="144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24" name="Google Shape;124;p17"/>
            <p:cNvSpPr/>
            <p:nvPr/>
          </p:nvSpPr>
          <p:spPr>
            <a:xfrm>
              <a:off x="4392" y="804"/>
              <a:ext cx="2160" cy="144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25" name="Google Shape;125;p17"/>
            <p:cNvSpPr txBox="1"/>
            <p:nvPr/>
          </p:nvSpPr>
          <p:spPr>
            <a:xfrm>
              <a:off x="4572" y="98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Where are we now?</a:t>
              </a:r>
              <a:endParaRPr dirty="0"/>
            </a:p>
          </p:txBody>
        </p:sp>
        <p:sp>
          <p:nvSpPr>
            <p:cNvPr id="126" name="Google Shape;126;p17"/>
            <p:cNvSpPr/>
            <p:nvPr/>
          </p:nvSpPr>
          <p:spPr>
            <a:xfrm>
              <a:off x="4392" y="2961"/>
              <a:ext cx="2160" cy="126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27" name="Google Shape;127;p17"/>
            <p:cNvSpPr txBox="1"/>
            <p:nvPr/>
          </p:nvSpPr>
          <p:spPr>
            <a:xfrm>
              <a:off x="7452" y="984"/>
              <a:ext cx="1800" cy="108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How will we get to where we want to be?</a:t>
              </a:r>
              <a:endParaRPr dirty="0"/>
            </a:p>
          </p:txBody>
        </p:sp>
        <p:sp>
          <p:nvSpPr>
            <p:cNvPr id="128" name="Google Shape;128;p17"/>
            <p:cNvSpPr txBox="1"/>
            <p:nvPr/>
          </p:nvSpPr>
          <p:spPr>
            <a:xfrm>
              <a:off x="4572" y="314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Needs</a:t>
              </a:r>
              <a:endParaRPr dirty="0"/>
            </a:p>
            <a:p>
              <a:pPr marL="0" marR="0" lvl="0" indent="0" algn="ctr"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Assessment</a:t>
              </a:r>
              <a:endParaRPr dirty="0"/>
            </a:p>
          </p:txBody>
        </p:sp>
        <p:sp>
          <p:nvSpPr>
            <p:cNvPr id="129" name="Google Shape;129;p17"/>
            <p:cNvSpPr/>
            <p:nvPr/>
          </p:nvSpPr>
          <p:spPr>
            <a:xfrm>
              <a:off x="4392" y="5121"/>
              <a:ext cx="2160" cy="126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30" name="Google Shape;130;p17"/>
            <p:cNvSpPr txBox="1"/>
            <p:nvPr/>
          </p:nvSpPr>
          <p:spPr>
            <a:xfrm>
              <a:off x="4572" y="530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Defining Key</a:t>
              </a:r>
              <a:r>
                <a:rPr lang="en-US" sz="1000" b="0" i="0" u="none" strike="noStrike" cap="none" dirty="0">
                  <a:solidFill>
                    <a:schemeClr val="dk1"/>
                  </a:solidFill>
                  <a:latin typeface="Arial"/>
                  <a:ea typeface="Arial"/>
                  <a:cs typeface="Arial"/>
                  <a:sym typeface="Arial"/>
                </a:rPr>
                <a:t> </a:t>
              </a:r>
              <a:r>
                <a:rPr lang="en-US" sz="900" b="1" i="0" u="none" strike="noStrike" cap="none" dirty="0">
                  <a:solidFill>
                    <a:schemeClr val="dk1"/>
                  </a:solidFill>
                  <a:latin typeface="Verdana"/>
                  <a:ea typeface="Verdana"/>
                  <a:cs typeface="Verdana"/>
                  <a:sym typeface="Verdana"/>
                </a:rPr>
                <a:t>Areas To Improve</a:t>
              </a:r>
              <a:endParaRPr dirty="0"/>
            </a:p>
          </p:txBody>
        </p:sp>
        <p:cxnSp>
          <p:nvCxnSpPr>
            <p:cNvPr id="131" name="Google Shape;131;p17"/>
            <p:cNvCxnSpPr/>
            <p:nvPr/>
          </p:nvCxnSpPr>
          <p:spPr>
            <a:xfrm>
              <a:off x="5471" y="2244"/>
              <a:ext cx="1" cy="720"/>
            </a:xfrm>
            <a:prstGeom prst="straightConnector1">
              <a:avLst/>
            </a:prstGeom>
            <a:noFill/>
            <a:ln w="9525" cap="flat" cmpd="sng">
              <a:solidFill>
                <a:srgbClr val="000000"/>
              </a:solidFill>
              <a:prstDash val="solid"/>
              <a:round/>
              <a:headEnd type="none" w="sm" len="sm"/>
              <a:tailEnd type="triangle" w="lg" len="lg"/>
            </a:ln>
          </p:spPr>
        </p:cxnSp>
        <p:cxnSp>
          <p:nvCxnSpPr>
            <p:cNvPr id="132" name="Google Shape;132;p17"/>
            <p:cNvCxnSpPr/>
            <p:nvPr/>
          </p:nvCxnSpPr>
          <p:spPr>
            <a:xfrm>
              <a:off x="5471" y="4224"/>
              <a:ext cx="1" cy="900"/>
            </a:xfrm>
            <a:prstGeom prst="straightConnector1">
              <a:avLst/>
            </a:prstGeom>
            <a:noFill/>
            <a:ln w="9525" cap="flat" cmpd="sng">
              <a:solidFill>
                <a:srgbClr val="000000"/>
              </a:solidFill>
              <a:prstDash val="solid"/>
              <a:round/>
              <a:headEnd type="none" w="sm" len="sm"/>
              <a:tailEnd type="triangle" w="lg" len="lg"/>
            </a:ln>
          </p:spPr>
        </p:cxnSp>
        <p:cxnSp>
          <p:nvCxnSpPr>
            <p:cNvPr id="133" name="Google Shape;133;p17"/>
            <p:cNvCxnSpPr/>
            <p:nvPr/>
          </p:nvCxnSpPr>
          <p:spPr>
            <a:xfrm>
              <a:off x="2592" y="2244"/>
              <a:ext cx="1" cy="720"/>
            </a:xfrm>
            <a:prstGeom prst="straightConnector1">
              <a:avLst/>
            </a:prstGeom>
            <a:noFill/>
            <a:ln w="9525" cap="flat" cmpd="sng">
              <a:solidFill>
                <a:srgbClr val="000000"/>
              </a:solidFill>
              <a:prstDash val="solid"/>
              <a:round/>
              <a:headEnd type="none" w="sm" len="sm"/>
              <a:tailEnd type="triangle" w="lg" len="lg"/>
            </a:ln>
          </p:spPr>
        </p:cxnSp>
        <p:cxnSp>
          <p:nvCxnSpPr>
            <p:cNvPr id="134" name="Google Shape;134;p17"/>
            <p:cNvCxnSpPr/>
            <p:nvPr/>
          </p:nvCxnSpPr>
          <p:spPr>
            <a:xfrm>
              <a:off x="2592" y="4224"/>
              <a:ext cx="1" cy="900"/>
            </a:xfrm>
            <a:prstGeom prst="straightConnector1">
              <a:avLst/>
            </a:prstGeom>
            <a:noFill/>
            <a:ln w="9525" cap="flat" cmpd="sng">
              <a:solidFill>
                <a:srgbClr val="000000"/>
              </a:solidFill>
              <a:prstDash val="solid"/>
              <a:round/>
              <a:headEnd type="none" w="sm" len="sm"/>
              <a:tailEnd type="triangle" w="lg" len="lg"/>
            </a:ln>
          </p:spPr>
        </p:cxnSp>
        <p:cxnSp>
          <p:nvCxnSpPr>
            <p:cNvPr id="135" name="Google Shape;135;p17"/>
            <p:cNvCxnSpPr/>
            <p:nvPr/>
          </p:nvCxnSpPr>
          <p:spPr>
            <a:xfrm>
              <a:off x="3672" y="3503"/>
              <a:ext cx="720" cy="1"/>
            </a:xfrm>
            <a:prstGeom prst="straightConnector1">
              <a:avLst/>
            </a:prstGeom>
            <a:noFill/>
            <a:ln w="9525" cap="flat" cmpd="sng">
              <a:solidFill>
                <a:srgbClr val="000000"/>
              </a:solidFill>
              <a:prstDash val="solid"/>
              <a:round/>
              <a:headEnd type="none" w="sm" len="sm"/>
              <a:tailEnd type="triangle" w="lg" len="lg"/>
            </a:ln>
          </p:spPr>
        </p:cxnSp>
        <p:cxnSp>
          <p:nvCxnSpPr>
            <p:cNvPr id="136" name="Google Shape;136;p17"/>
            <p:cNvCxnSpPr/>
            <p:nvPr/>
          </p:nvCxnSpPr>
          <p:spPr>
            <a:xfrm>
              <a:off x="6552" y="3503"/>
              <a:ext cx="720" cy="1"/>
            </a:xfrm>
            <a:prstGeom prst="straightConnector1">
              <a:avLst/>
            </a:prstGeom>
            <a:noFill/>
            <a:ln w="9525" cap="flat" cmpd="sng">
              <a:solidFill>
                <a:srgbClr val="000000"/>
              </a:solidFill>
              <a:prstDash val="solid"/>
              <a:round/>
              <a:headEnd type="none" w="sm" len="sm"/>
              <a:tailEnd type="triangle" w="lg" len="lg"/>
            </a:ln>
          </p:spPr>
        </p:cxnSp>
        <p:cxnSp>
          <p:nvCxnSpPr>
            <p:cNvPr id="137" name="Google Shape;137;p17"/>
            <p:cNvCxnSpPr/>
            <p:nvPr/>
          </p:nvCxnSpPr>
          <p:spPr>
            <a:xfrm>
              <a:off x="9432" y="3503"/>
              <a:ext cx="720" cy="1"/>
            </a:xfrm>
            <a:prstGeom prst="straightConnector1">
              <a:avLst/>
            </a:prstGeom>
            <a:noFill/>
            <a:ln w="9525" cap="flat" cmpd="sng">
              <a:solidFill>
                <a:srgbClr val="000000"/>
              </a:solidFill>
              <a:prstDash val="solid"/>
              <a:round/>
              <a:headEnd type="none" w="sm" len="sm"/>
              <a:tailEnd type="triangle" w="lg" len="lg"/>
            </a:ln>
          </p:spPr>
        </p:cxnSp>
        <p:sp>
          <p:nvSpPr>
            <p:cNvPr id="138" name="Google Shape;138;p17"/>
            <p:cNvSpPr/>
            <p:nvPr/>
          </p:nvSpPr>
          <p:spPr>
            <a:xfrm>
              <a:off x="7272" y="2964"/>
              <a:ext cx="2160" cy="126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39" name="Google Shape;139;p17"/>
            <p:cNvSpPr/>
            <p:nvPr/>
          </p:nvSpPr>
          <p:spPr>
            <a:xfrm>
              <a:off x="7272" y="5124"/>
              <a:ext cx="2160" cy="126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40" name="Google Shape;140;p17"/>
            <p:cNvSpPr txBox="1"/>
            <p:nvPr/>
          </p:nvSpPr>
          <p:spPr>
            <a:xfrm>
              <a:off x="7452" y="314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Goal Setting</a:t>
              </a:r>
              <a:endParaRPr dirty="0"/>
            </a:p>
          </p:txBody>
        </p:sp>
        <p:sp>
          <p:nvSpPr>
            <p:cNvPr id="141" name="Google Shape;141;p17"/>
            <p:cNvSpPr txBox="1"/>
            <p:nvPr/>
          </p:nvSpPr>
          <p:spPr>
            <a:xfrm>
              <a:off x="7452" y="530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00"/>
                <a:buFont typeface="Verdana"/>
                <a:buNone/>
              </a:pPr>
              <a:r>
                <a:rPr lang="en-US" sz="800" b="1" i="0" u="none" strike="noStrike" cap="none" dirty="0">
                  <a:solidFill>
                    <a:schemeClr val="dk1"/>
                  </a:solidFill>
                  <a:latin typeface="Verdana"/>
                  <a:ea typeface="Verdana"/>
                  <a:cs typeface="Verdana"/>
                  <a:sym typeface="Verdana"/>
                </a:rPr>
                <a:t>Gap Analysis</a:t>
              </a:r>
              <a:endParaRPr dirty="0"/>
            </a:p>
            <a:p>
              <a:pPr marL="0" marR="0" lvl="0" indent="0" algn="ctr" rtl="0">
                <a:lnSpc>
                  <a:spcPct val="100000"/>
                </a:lnSpc>
                <a:spcBef>
                  <a:spcPts val="0"/>
                </a:spcBef>
                <a:spcAft>
                  <a:spcPts val="0"/>
                </a:spcAft>
                <a:buClr>
                  <a:schemeClr val="dk1"/>
                </a:buClr>
                <a:buSzPts val="200"/>
                <a:buFont typeface="Verdana"/>
                <a:buNone/>
              </a:pPr>
              <a:r>
                <a:rPr lang="en-US" sz="800" b="1" i="0" u="none" strike="noStrike" cap="none" dirty="0">
                  <a:solidFill>
                    <a:schemeClr val="dk1"/>
                  </a:solidFill>
                  <a:latin typeface="Verdana"/>
                  <a:ea typeface="Verdana"/>
                  <a:cs typeface="Verdana"/>
                  <a:sym typeface="Verdana"/>
                </a:rPr>
                <a:t>SMART Goals</a:t>
              </a:r>
              <a:endParaRPr dirty="0"/>
            </a:p>
            <a:p>
              <a:pPr marL="0" marR="0" lvl="0" indent="0" algn="ctr" rtl="0">
                <a:lnSpc>
                  <a:spcPct val="100000"/>
                </a:lnSpc>
                <a:spcBef>
                  <a:spcPts val="0"/>
                </a:spcBef>
                <a:spcAft>
                  <a:spcPts val="0"/>
                </a:spcAft>
                <a:buClr>
                  <a:schemeClr val="dk1"/>
                </a:buClr>
                <a:buSzPts val="200"/>
                <a:buFont typeface="Verdana"/>
                <a:buNone/>
              </a:pPr>
              <a:r>
                <a:rPr lang="en-US" sz="800" b="1" i="0" u="none" strike="noStrike" cap="none" dirty="0">
                  <a:solidFill>
                    <a:schemeClr val="dk1"/>
                  </a:solidFill>
                  <a:latin typeface="Verdana"/>
                  <a:ea typeface="Verdana"/>
                  <a:cs typeface="Verdana"/>
                  <a:sym typeface="Verdana"/>
                </a:rPr>
                <a:t>Strategies</a:t>
              </a:r>
              <a:endParaRPr dirty="0"/>
            </a:p>
          </p:txBody>
        </p:sp>
        <p:sp>
          <p:nvSpPr>
            <p:cNvPr id="142" name="Google Shape;142;p17"/>
            <p:cNvSpPr/>
            <p:nvPr/>
          </p:nvSpPr>
          <p:spPr>
            <a:xfrm>
              <a:off x="1512" y="2964"/>
              <a:ext cx="2160" cy="1262"/>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43" name="Google Shape;143;p17"/>
            <p:cNvSpPr txBox="1"/>
            <p:nvPr/>
          </p:nvSpPr>
          <p:spPr>
            <a:xfrm>
              <a:off x="1872" y="3144"/>
              <a:ext cx="144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Vision and</a:t>
              </a:r>
              <a:endParaRPr dirty="0"/>
            </a:p>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Mission</a:t>
              </a:r>
              <a:endParaRPr dirty="0"/>
            </a:p>
          </p:txBody>
        </p:sp>
        <p:sp>
          <p:nvSpPr>
            <p:cNvPr id="144" name="Google Shape;144;p17"/>
            <p:cNvSpPr/>
            <p:nvPr/>
          </p:nvSpPr>
          <p:spPr>
            <a:xfrm>
              <a:off x="1512" y="5122"/>
              <a:ext cx="2160" cy="1262"/>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45" name="Google Shape;145;p17"/>
            <p:cNvSpPr/>
            <p:nvPr/>
          </p:nvSpPr>
          <p:spPr>
            <a:xfrm>
              <a:off x="1512" y="720"/>
              <a:ext cx="2160" cy="1441"/>
            </a:xfrm>
            <a:prstGeom prst="rect">
              <a:avLst/>
            </a:prstGeom>
            <a:solidFill>
              <a:schemeClr val="lt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46" name="Google Shape;146;p17"/>
            <p:cNvSpPr txBox="1"/>
            <p:nvPr/>
          </p:nvSpPr>
          <p:spPr>
            <a:xfrm>
              <a:off x="1692" y="98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Where do we want to be?</a:t>
              </a:r>
              <a:endParaRPr dirty="0"/>
            </a:p>
          </p:txBody>
        </p:sp>
        <p:sp>
          <p:nvSpPr>
            <p:cNvPr id="147" name="Google Shape;147;p17"/>
            <p:cNvSpPr/>
            <p:nvPr/>
          </p:nvSpPr>
          <p:spPr>
            <a:xfrm>
              <a:off x="10152" y="2964"/>
              <a:ext cx="2160" cy="126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48" name="Google Shape;148;p17"/>
            <p:cNvSpPr/>
            <p:nvPr/>
          </p:nvSpPr>
          <p:spPr>
            <a:xfrm>
              <a:off x="10152" y="5124"/>
              <a:ext cx="2160" cy="126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49" name="Google Shape;149;p17"/>
            <p:cNvSpPr txBox="1"/>
            <p:nvPr/>
          </p:nvSpPr>
          <p:spPr>
            <a:xfrm>
              <a:off x="10332" y="314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Action</a:t>
              </a:r>
              <a:endParaRPr dirty="0"/>
            </a:p>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Planning</a:t>
              </a:r>
              <a:endParaRPr dirty="0"/>
            </a:p>
          </p:txBody>
        </p:sp>
        <p:sp>
          <p:nvSpPr>
            <p:cNvPr id="150" name="Google Shape;150;p17"/>
            <p:cNvSpPr txBox="1"/>
            <p:nvPr/>
          </p:nvSpPr>
          <p:spPr>
            <a:xfrm>
              <a:off x="10152" y="7284"/>
              <a:ext cx="1980" cy="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Implement</a:t>
              </a:r>
              <a:endParaRPr dirty="0"/>
            </a:p>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Strategies</a:t>
              </a:r>
              <a:endParaRPr dirty="0"/>
            </a:p>
          </p:txBody>
        </p:sp>
        <p:cxnSp>
          <p:nvCxnSpPr>
            <p:cNvPr id="151" name="Google Shape;151;p17"/>
            <p:cNvCxnSpPr/>
            <p:nvPr/>
          </p:nvCxnSpPr>
          <p:spPr>
            <a:xfrm>
              <a:off x="8351" y="4224"/>
              <a:ext cx="1" cy="900"/>
            </a:xfrm>
            <a:prstGeom prst="straightConnector1">
              <a:avLst/>
            </a:prstGeom>
            <a:noFill/>
            <a:ln w="9525" cap="flat" cmpd="sng">
              <a:solidFill>
                <a:srgbClr val="000000"/>
              </a:solidFill>
              <a:prstDash val="solid"/>
              <a:round/>
              <a:headEnd type="none" w="sm" len="sm"/>
              <a:tailEnd type="triangle" w="lg" len="lg"/>
            </a:ln>
          </p:spPr>
        </p:cxnSp>
        <p:cxnSp>
          <p:nvCxnSpPr>
            <p:cNvPr id="152" name="Google Shape;152;p17"/>
            <p:cNvCxnSpPr/>
            <p:nvPr/>
          </p:nvCxnSpPr>
          <p:spPr>
            <a:xfrm>
              <a:off x="11231" y="4224"/>
              <a:ext cx="1" cy="900"/>
            </a:xfrm>
            <a:prstGeom prst="straightConnector1">
              <a:avLst/>
            </a:prstGeom>
            <a:noFill/>
            <a:ln w="9525" cap="flat" cmpd="sng">
              <a:solidFill>
                <a:srgbClr val="000000"/>
              </a:solidFill>
              <a:prstDash val="solid"/>
              <a:round/>
              <a:headEnd type="none" w="sm" len="sm"/>
              <a:tailEnd type="triangle" w="lg" len="lg"/>
            </a:ln>
          </p:spPr>
        </p:cxnSp>
        <p:cxnSp>
          <p:nvCxnSpPr>
            <p:cNvPr id="153" name="Google Shape;153;p17"/>
            <p:cNvCxnSpPr/>
            <p:nvPr/>
          </p:nvCxnSpPr>
          <p:spPr>
            <a:xfrm>
              <a:off x="8352" y="6384"/>
              <a:ext cx="1" cy="900"/>
            </a:xfrm>
            <a:prstGeom prst="straightConnector1">
              <a:avLst/>
            </a:prstGeom>
            <a:noFill/>
            <a:ln w="9525" cap="flat" cmpd="sng">
              <a:solidFill>
                <a:srgbClr val="000000"/>
              </a:solidFill>
              <a:prstDash val="solid"/>
              <a:round/>
              <a:headEnd type="none" w="sm" len="sm"/>
              <a:tailEnd type="triangle" w="lg" len="lg"/>
            </a:ln>
          </p:spPr>
        </p:cxnSp>
        <p:cxnSp>
          <p:nvCxnSpPr>
            <p:cNvPr id="154" name="Google Shape;154;p17"/>
            <p:cNvCxnSpPr/>
            <p:nvPr/>
          </p:nvCxnSpPr>
          <p:spPr>
            <a:xfrm>
              <a:off x="11232" y="6384"/>
              <a:ext cx="1" cy="900"/>
            </a:xfrm>
            <a:prstGeom prst="straightConnector1">
              <a:avLst/>
            </a:prstGeom>
            <a:noFill/>
            <a:ln w="9525" cap="flat" cmpd="sng">
              <a:solidFill>
                <a:srgbClr val="000000"/>
              </a:solidFill>
              <a:prstDash val="solid"/>
              <a:round/>
              <a:headEnd type="none" w="sm" len="sm"/>
              <a:tailEnd type="triangle" w="lg" len="lg"/>
            </a:ln>
          </p:spPr>
        </p:cxnSp>
        <p:sp>
          <p:nvSpPr>
            <p:cNvPr id="155" name="Google Shape;155;p17"/>
            <p:cNvSpPr txBox="1"/>
            <p:nvPr/>
          </p:nvSpPr>
          <p:spPr>
            <a:xfrm>
              <a:off x="10332" y="7284"/>
              <a:ext cx="1800" cy="900"/>
            </a:xfrm>
            <a:prstGeom prst="rect">
              <a:avLst/>
            </a:prstGeom>
            <a:solidFill>
              <a:schemeClr val="lt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Implement</a:t>
              </a:r>
              <a:endParaRPr dirty="0"/>
            </a:p>
            <a:p>
              <a:pPr marL="0" marR="0" lvl="0" indent="0" algn="ctr"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Strategies</a:t>
              </a:r>
              <a:endParaRPr dirty="0"/>
            </a:p>
          </p:txBody>
        </p:sp>
        <p:sp>
          <p:nvSpPr>
            <p:cNvPr id="156" name="Google Shape;156;p17"/>
            <p:cNvSpPr txBox="1"/>
            <p:nvPr/>
          </p:nvSpPr>
          <p:spPr>
            <a:xfrm>
              <a:off x="10332" y="530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00"/>
                <a:buFont typeface="Verdana"/>
                <a:buNone/>
              </a:pPr>
              <a:r>
                <a:rPr lang="en-US" sz="800" b="1" i="0" u="none" strike="noStrike" cap="none" dirty="0">
                  <a:solidFill>
                    <a:schemeClr val="dk1"/>
                  </a:solidFill>
                  <a:latin typeface="Verdana"/>
                  <a:ea typeface="Verdana"/>
                  <a:cs typeface="Verdana"/>
                  <a:sym typeface="Verdana"/>
                </a:rPr>
                <a:t>Best Practice</a:t>
              </a:r>
              <a:endParaRPr dirty="0"/>
            </a:p>
            <a:p>
              <a:pPr marL="0" marR="0" lvl="0" indent="0" algn="ctr" rtl="0">
                <a:lnSpc>
                  <a:spcPct val="100000"/>
                </a:lnSpc>
                <a:spcBef>
                  <a:spcPts val="0"/>
                </a:spcBef>
                <a:spcAft>
                  <a:spcPts val="0"/>
                </a:spcAft>
                <a:buClr>
                  <a:schemeClr val="dk1"/>
                </a:buClr>
                <a:buSzPts val="200"/>
                <a:buFont typeface="Verdana"/>
                <a:buNone/>
              </a:pPr>
              <a:r>
                <a:rPr lang="en-US" sz="800" b="1" i="0" u="none" strike="noStrike" cap="none" dirty="0">
                  <a:solidFill>
                    <a:schemeClr val="dk1"/>
                  </a:solidFill>
                  <a:latin typeface="Verdana"/>
                  <a:ea typeface="Verdana"/>
                  <a:cs typeface="Verdana"/>
                  <a:sym typeface="Verdana"/>
                </a:rPr>
                <a:t>Staff Development</a:t>
              </a:r>
              <a:endParaRPr dirty="0"/>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p:txBody>
        </p:sp>
        <p:sp>
          <p:nvSpPr>
            <p:cNvPr id="157" name="Google Shape;157;p17"/>
            <p:cNvSpPr/>
            <p:nvPr/>
          </p:nvSpPr>
          <p:spPr>
            <a:xfrm>
              <a:off x="7272" y="7284"/>
              <a:ext cx="2160" cy="914"/>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58" name="Google Shape;158;p17"/>
            <p:cNvSpPr txBox="1"/>
            <p:nvPr/>
          </p:nvSpPr>
          <p:spPr>
            <a:xfrm>
              <a:off x="7452" y="7284"/>
              <a:ext cx="1800" cy="720"/>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Review and Revise</a:t>
              </a:r>
              <a:endParaRPr dirty="0"/>
            </a:p>
          </p:txBody>
        </p:sp>
        <p:cxnSp>
          <p:nvCxnSpPr>
            <p:cNvPr id="159" name="Google Shape;159;p17"/>
            <p:cNvCxnSpPr/>
            <p:nvPr/>
          </p:nvCxnSpPr>
          <p:spPr>
            <a:xfrm>
              <a:off x="8352" y="2244"/>
              <a:ext cx="1" cy="720"/>
            </a:xfrm>
            <a:prstGeom prst="straightConnector1">
              <a:avLst/>
            </a:prstGeom>
            <a:noFill/>
            <a:ln w="9525" cap="flat" cmpd="sng">
              <a:solidFill>
                <a:srgbClr val="000000"/>
              </a:solidFill>
              <a:prstDash val="solid"/>
              <a:round/>
              <a:headEnd type="none" w="sm" len="sm"/>
              <a:tailEnd type="triangle" w="lg" len="lg"/>
            </a:ln>
          </p:spPr>
        </p:cxnSp>
        <p:cxnSp>
          <p:nvCxnSpPr>
            <p:cNvPr id="160" name="Google Shape;160;p17"/>
            <p:cNvCxnSpPr/>
            <p:nvPr/>
          </p:nvCxnSpPr>
          <p:spPr>
            <a:xfrm>
              <a:off x="13751" y="2244"/>
              <a:ext cx="1" cy="720"/>
            </a:xfrm>
            <a:prstGeom prst="straightConnector1">
              <a:avLst/>
            </a:prstGeom>
            <a:noFill/>
            <a:ln w="9525" cap="flat" cmpd="sng">
              <a:solidFill>
                <a:srgbClr val="000000"/>
              </a:solidFill>
              <a:prstDash val="solid"/>
              <a:round/>
              <a:headEnd type="none" w="sm" len="sm"/>
              <a:tailEnd type="triangle" w="lg" len="lg"/>
            </a:ln>
          </p:spPr>
        </p:cxnSp>
        <p:sp>
          <p:nvSpPr>
            <p:cNvPr id="161" name="Google Shape;161;p17"/>
            <p:cNvSpPr txBox="1"/>
            <p:nvPr/>
          </p:nvSpPr>
          <p:spPr>
            <a:xfrm>
              <a:off x="12672" y="2964"/>
              <a:ext cx="2160" cy="126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Monitor</a:t>
              </a:r>
              <a:endParaRPr dirty="0"/>
            </a:p>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Adjust</a:t>
              </a:r>
              <a:endParaRPr dirty="0"/>
            </a:p>
            <a:p>
              <a:pPr marL="0" marR="0" lvl="0" indent="0" algn="ctr"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Improve</a:t>
              </a:r>
              <a:endParaRPr dirty="0"/>
            </a:p>
          </p:txBody>
        </p:sp>
        <p:sp>
          <p:nvSpPr>
            <p:cNvPr id="162" name="Google Shape;162;p17"/>
            <p:cNvSpPr/>
            <p:nvPr/>
          </p:nvSpPr>
          <p:spPr>
            <a:xfrm>
              <a:off x="12672" y="801"/>
              <a:ext cx="2160" cy="144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63" name="Google Shape;163;p17"/>
            <p:cNvSpPr txBox="1"/>
            <p:nvPr/>
          </p:nvSpPr>
          <p:spPr>
            <a:xfrm>
              <a:off x="12852" y="984"/>
              <a:ext cx="1800" cy="108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What </a:t>
              </a:r>
              <a:endParaRPr dirty="0"/>
            </a:p>
            <a:p>
              <a:pPr marL="0" marR="0" lvl="0" indent="0" algn="l" rtl="0">
                <a:lnSpc>
                  <a:spcPct val="100000"/>
                </a:lnSpc>
                <a:spcBef>
                  <a:spcPts val="0"/>
                </a:spcBef>
                <a:spcAft>
                  <a:spcPts val="0"/>
                </a:spcAft>
                <a:buClr>
                  <a:schemeClr val="dk1"/>
                </a:buClr>
                <a:buSzPts val="250"/>
                <a:buFont typeface="Verdana"/>
                <a:buNone/>
              </a:pPr>
              <a:r>
                <a:rPr lang="en-US" sz="1000" b="1" i="0" u="none" strike="noStrike" cap="none" dirty="0">
                  <a:solidFill>
                    <a:schemeClr val="dk1"/>
                  </a:solidFill>
                  <a:latin typeface="Verdana"/>
                  <a:ea typeface="Verdana"/>
                  <a:cs typeface="Verdana"/>
                  <a:sym typeface="Verdana"/>
                </a:rPr>
                <a:t>are we learning?</a:t>
              </a:r>
              <a:endParaRPr dirty="0"/>
            </a:p>
          </p:txBody>
        </p:sp>
        <p:sp>
          <p:nvSpPr>
            <p:cNvPr id="164" name="Google Shape;164;p17"/>
            <p:cNvSpPr/>
            <p:nvPr/>
          </p:nvSpPr>
          <p:spPr>
            <a:xfrm>
              <a:off x="12672" y="5121"/>
              <a:ext cx="2160" cy="126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Arial"/>
                <a:ea typeface="Arial"/>
                <a:cs typeface="Arial"/>
                <a:sym typeface="Arial"/>
              </a:endParaRPr>
            </a:p>
          </p:txBody>
        </p:sp>
        <p:cxnSp>
          <p:nvCxnSpPr>
            <p:cNvPr id="165" name="Google Shape;165;p17"/>
            <p:cNvCxnSpPr/>
            <p:nvPr/>
          </p:nvCxnSpPr>
          <p:spPr>
            <a:xfrm>
              <a:off x="13751" y="4224"/>
              <a:ext cx="1" cy="900"/>
            </a:xfrm>
            <a:prstGeom prst="straightConnector1">
              <a:avLst/>
            </a:prstGeom>
            <a:noFill/>
            <a:ln w="9525" cap="flat" cmpd="sng">
              <a:solidFill>
                <a:srgbClr val="000000"/>
              </a:solidFill>
              <a:prstDash val="solid"/>
              <a:round/>
              <a:headEnd type="none" w="sm" len="sm"/>
              <a:tailEnd type="triangle" w="lg" len="lg"/>
            </a:ln>
          </p:spPr>
        </p:cxnSp>
        <p:sp>
          <p:nvSpPr>
            <p:cNvPr id="166" name="Google Shape;166;p17"/>
            <p:cNvSpPr txBox="1"/>
            <p:nvPr/>
          </p:nvSpPr>
          <p:spPr>
            <a:xfrm>
              <a:off x="12852" y="5304"/>
              <a:ext cx="1800" cy="72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Adjust</a:t>
              </a:r>
              <a:endParaRPr dirty="0"/>
            </a:p>
            <a:p>
              <a:pPr marL="0" marR="0" lvl="0" indent="0" algn="l"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Structures &amp;Processes</a:t>
              </a:r>
              <a:endParaRPr dirty="0"/>
            </a:p>
          </p:txBody>
        </p:sp>
        <p:cxnSp>
          <p:nvCxnSpPr>
            <p:cNvPr id="167" name="Google Shape;167;p17"/>
            <p:cNvCxnSpPr/>
            <p:nvPr/>
          </p:nvCxnSpPr>
          <p:spPr>
            <a:xfrm rot="10800000">
              <a:off x="8352" y="8184"/>
              <a:ext cx="0" cy="360"/>
            </a:xfrm>
            <a:prstGeom prst="straightConnector1">
              <a:avLst/>
            </a:prstGeom>
            <a:noFill/>
            <a:ln w="9525" cap="flat" cmpd="sng">
              <a:solidFill>
                <a:srgbClr val="000000"/>
              </a:solidFill>
              <a:prstDash val="solid"/>
              <a:round/>
              <a:headEnd type="none" w="sm" len="sm"/>
              <a:tailEnd type="triangle" w="lg" len="lg"/>
            </a:ln>
          </p:spPr>
        </p:cxnSp>
        <p:cxnSp>
          <p:nvCxnSpPr>
            <p:cNvPr id="168" name="Google Shape;168;p17"/>
            <p:cNvCxnSpPr/>
            <p:nvPr/>
          </p:nvCxnSpPr>
          <p:spPr>
            <a:xfrm>
              <a:off x="8352" y="8544"/>
              <a:ext cx="5400" cy="0"/>
            </a:xfrm>
            <a:prstGeom prst="straightConnector1">
              <a:avLst/>
            </a:prstGeom>
            <a:noFill/>
            <a:ln w="9525" cap="flat" cmpd="sng">
              <a:solidFill>
                <a:srgbClr val="000000"/>
              </a:solidFill>
              <a:prstDash val="solid"/>
              <a:round/>
              <a:headEnd type="none" w="sm" len="sm"/>
              <a:tailEnd type="none" w="sm" len="sm"/>
            </a:ln>
          </p:spPr>
        </p:cxnSp>
        <p:cxnSp>
          <p:nvCxnSpPr>
            <p:cNvPr id="169" name="Google Shape;169;p17"/>
            <p:cNvCxnSpPr/>
            <p:nvPr/>
          </p:nvCxnSpPr>
          <p:spPr>
            <a:xfrm>
              <a:off x="13752" y="6384"/>
              <a:ext cx="0" cy="2160"/>
            </a:xfrm>
            <a:prstGeom prst="straightConnector1">
              <a:avLst/>
            </a:prstGeom>
            <a:noFill/>
            <a:ln w="9525" cap="flat" cmpd="sng">
              <a:solidFill>
                <a:srgbClr val="000000"/>
              </a:solidFill>
              <a:prstDash val="solid"/>
              <a:round/>
              <a:headEnd type="none" w="sm" len="sm"/>
              <a:tailEnd type="none" w="sm" len="sm"/>
            </a:ln>
          </p:spPr>
        </p:cxnSp>
        <p:sp>
          <p:nvSpPr>
            <p:cNvPr id="170" name="Google Shape;170;p17"/>
            <p:cNvSpPr txBox="1"/>
            <p:nvPr/>
          </p:nvSpPr>
          <p:spPr>
            <a:xfrm>
              <a:off x="1692" y="5304"/>
              <a:ext cx="1800" cy="9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25"/>
                <a:buFont typeface="Verdana"/>
                <a:buNone/>
              </a:pPr>
              <a:r>
                <a:rPr lang="en-US" sz="900" b="1" i="0" u="none" strike="noStrike" cap="none" dirty="0">
                  <a:solidFill>
                    <a:schemeClr val="dk1"/>
                  </a:solidFill>
                  <a:latin typeface="Verdana"/>
                  <a:ea typeface="Verdana"/>
                  <a:cs typeface="Verdana"/>
                  <a:sym typeface="Verdana"/>
                </a:rPr>
                <a:t>Stakeholder</a:t>
              </a:r>
              <a:r>
                <a:rPr lang="en-US" sz="900" b="0" i="0" u="none" strike="noStrike" cap="none" dirty="0">
                  <a:solidFill>
                    <a:schemeClr val="dk1"/>
                  </a:solidFill>
                  <a:latin typeface="Arial"/>
                  <a:ea typeface="Arial"/>
                  <a:cs typeface="Arial"/>
                  <a:sym typeface="Arial"/>
                </a:rPr>
                <a:t> </a:t>
              </a:r>
              <a:r>
                <a:rPr lang="en-US" sz="900" b="1" i="0" u="none" strike="noStrike" cap="none" dirty="0">
                  <a:solidFill>
                    <a:schemeClr val="dk1"/>
                  </a:solidFill>
                  <a:latin typeface="Verdana"/>
                  <a:ea typeface="Verdana"/>
                  <a:cs typeface="Verdana"/>
                  <a:sym typeface="Verdana"/>
                </a:rPr>
                <a:t>Input/ Impacts</a:t>
              </a:r>
              <a:endParaRPr dirty="0"/>
            </a:p>
          </p:txBody>
        </p:sp>
      </p:grpSp>
      <p:sp>
        <p:nvSpPr>
          <p:cNvPr id="171" name="Google Shape;171;p17"/>
          <p:cNvSpPr txBox="1"/>
          <p:nvPr/>
        </p:nvSpPr>
        <p:spPr>
          <a:xfrm>
            <a:off x="4419601" y="533401"/>
            <a:ext cx="3471863" cy="396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500"/>
              <a:buFont typeface="Arial"/>
              <a:buNone/>
            </a:pPr>
            <a:r>
              <a:rPr lang="en-US" sz="2000" b="1" i="0" u="none" strike="noStrike" cap="none" dirty="0">
                <a:solidFill>
                  <a:schemeClr val="dk1"/>
                </a:solidFill>
                <a:latin typeface="Arial"/>
                <a:ea typeface="Arial"/>
                <a:cs typeface="Arial"/>
                <a:sym typeface="Arial"/>
              </a:rPr>
              <a:t>Strategic Planning Process</a:t>
            </a:r>
            <a:endParaRPr dirty="0"/>
          </a:p>
        </p:txBody>
      </p:sp>
      <p:cxnSp>
        <p:nvCxnSpPr>
          <p:cNvPr id="172" name="Google Shape;172;p17"/>
          <p:cNvCxnSpPr/>
          <p:nvPr/>
        </p:nvCxnSpPr>
        <p:spPr>
          <a:xfrm>
            <a:off x="8305800" y="3048000"/>
            <a:ext cx="228600" cy="0"/>
          </a:xfrm>
          <a:prstGeom prst="straightConnector1">
            <a:avLst/>
          </a:prstGeom>
          <a:noFill/>
          <a:ln w="9525" cap="flat" cmpd="sng">
            <a:solidFill>
              <a:schemeClr val="dk1"/>
            </a:solidFill>
            <a:prstDash val="solid"/>
            <a:round/>
            <a:headEnd type="none" w="sm" len="sm"/>
            <a:tailEnd type="triangle" w="lg" len="lg"/>
          </a:ln>
        </p:spPr>
      </p:cxnSp>
      <p:cxnSp>
        <p:nvCxnSpPr>
          <p:cNvPr id="173" name="Google Shape;173;p17"/>
          <p:cNvCxnSpPr/>
          <p:nvPr/>
        </p:nvCxnSpPr>
        <p:spPr>
          <a:xfrm>
            <a:off x="9296400" y="4495800"/>
            <a:ext cx="0" cy="1371600"/>
          </a:xfrm>
          <a:prstGeom prst="straightConnector1">
            <a:avLst/>
          </a:prstGeom>
          <a:noFill/>
          <a:ln w="9525" cap="flat" cmpd="sng">
            <a:solidFill>
              <a:schemeClr val="dk1"/>
            </a:solidFill>
            <a:prstDash val="solid"/>
            <a:round/>
            <a:headEnd type="none" w="sm" len="sm"/>
            <a:tailEnd type="none" w="sm" len="sm"/>
          </a:ln>
        </p:spPr>
      </p:cxnSp>
      <p:cxnSp>
        <p:nvCxnSpPr>
          <p:cNvPr id="174" name="Google Shape;174;p17"/>
          <p:cNvCxnSpPr/>
          <p:nvPr/>
        </p:nvCxnSpPr>
        <p:spPr>
          <a:xfrm rot="10800000">
            <a:off x="3124200" y="5867400"/>
            <a:ext cx="6172200" cy="0"/>
          </a:xfrm>
          <a:prstGeom prst="straightConnector1">
            <a:avLst/>
          </a:prstGeom>
          <a:noFill/>
          <a:ln w="9525" cap="flat" cmpd="sng">
            <a:solidFill>
              <a:schemeClr val="dk1"/>
            </a:solidFill>
            <a:prstDash val="solid"/>
            <a:round/>
            <a:headEnd type="none" w="sm" len="sm"/>
            <a:tailEnd type="none" w="sm" len="sm"/>
          </a:ln>
        </p:spPr>
      </p:cxnSp>
      <p:cxnSp>
        <p:nvCxnSpPr>
          <p:cNvPr id="175" name="Google Shape;175;p17"/>
          <p:cNvCxnSpPr/>
          <p:nvPr/>
        </p:nvCxnSpPr>
        <p:spPr>
          <a:xfrm rot="10800000">
            <a:off x="3124200" y="4495800"/>
            <a:ext cx="0" cy="1371600"/>
          </a:xfrm>
          <a:prstGeom prst="straightConnector1">
            <a:avLst/>
          </a:prstGeom>
          <a:noFill/>
          <a:ln w="9525" cap="flat" cmpd="sng">
            <a:solidFill>
              <a:schemeClr val="dk1"/>
            </a:solidFill>
            <a:prstDash val="solid"/>
            <a:round/>
            <a:headEnd type="none" w="sm" len="sm"/>
            <a:tailEnd type="triangle" w="lg" len="lg"/>
          </a:ln>
        </p:spPr>
      </p:cxnSp>
      <p:sp>
        <p:nvSpPr>
          <p:cNvPr id="176" name="Google Shape;176;p17"/>
          <p:cNvSpPr txBox="1"/>
          <p:nvPr/>
        </p:nvSpPr>
        <p:spPr>
          <a:xfrm>
            <a:off x="7010400" y="5562600"/>
            <a:ext cx="17399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50"/>
              <a:buFont typeface="Arial"/>
              <a:buNone/>
            </a:pPr>
            <a:r>
              <a:rPr lang="en-US" sz="1400" b="1" i="0" u="none" strike="noStrike" cap="none" dirty="0">
                <a:solidFill>
                  <a:schemeClr val="dk1"/>
                </a:solidFill>
                <a:latin typeface="Arial"/>
                <a:ea typeface="Arial"/>
                <a:cs typeface="Arial"/>
                <a:sym typeface="Arial"/>
              </a:rPr>
              <a:t>Annual- Formative</a:t>
            </a:r>
            <a:endParaRPr dirty="0"/>
          </a:p>
        </p:txBody>
      </p:sp>
      <p:sp>
        <p:nvSpPr>
          <p:cNvPr id="177" name="Google Shape;177;p17"/>
          <p:cNvSpPr txBox="1"/>
          <p:nvPr/>
        </p:nvSpPr>
        <p:spPr>
          <a:xfrm>
            <a:off x="5257800" y="5867400"/>
            <a:ext cx="2097088"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50"/>
              <a:buFont typeface="Arial"/>
              <a:buNone/>
            </a:pPr>
            <a:r>
              <a:rPr lang="en-US" sz="1400" b="1" i="0" u="none" strike="noStrike" cap="none" dirty="0">
                <a:solidFill>
                  <a:schemeClr val="dk1"/>
                </a:solidFill>
                <a:latin typeface="Arial"/>
                <a:ea typeface="Arial"/>
                <a:cs typeface="Arial"/>
                <a:sym typeface="Arial"/>
              </a:rPr>
              <a:t>Multi-Year: Summative</a:t>
            </a:r>
            <a:endParaRPr dirty="0"/>
          </a:p>
        </p:txBody>
      </p:sp>
      <p:pic>
        <p:nvPicPr>
          <p:cNvPr id="178" name="Google Shape;178;p17" descr="MCj04315820000[1]"/>
          <p:cNvPicPr preferRelativeResize="0"/>
          <p:nvPr/>
        </p:nvPicPr>
        <p:blipFill rotWithShape="1">
          <a:blip r:embed="rId3">
            <a:alphaModFix/>
          </a:blip>
          <a:srcRect/>
          <a:stretch/>
        </p:blipFill>
        <p:spPr>
          <a:xfrm>
            <a:off x="6324601" y="1447800"/>
            <a:ext cx="3273703" cy="38084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2"/>
        <p:cNvGrpSpPr/>
        <p:nvPr/>
      </p:nvGrpSpPr>
      <p:grpSpPr>
        <a:xfrm>
          <a:off x="0" y="0"/>
          <a:ext cx="0" cy="0"/>
          <a:chOff x="0" y="0"/>
          <a:chExt cx="0" cy="0"/>
        </a:xfrm>
      </p:grpSpPr>
      <p:sp>
        <p:nvSpPr>
          <p:cNvPr id="183" name="Google Shape;183;p18"/>
          <p:cNvSpPr txBox="1"/>
          <p:nvPr/>
        </p:nvSpPr>
        <p:spPr>
          <a:xfrm>
            <a:off x="655320" y="365125"/>
            <a:ext cx="5120100" cy="1692900"/>
          </a:xfrm>
          <a:prstGeom prst="rect">
            <a:avLst/>
          </a:prstGeom>
          <a:noFill/>
          <a:ln>
            <a:noFill/>
          </a:ln>
        </p:spPr>
        <p:txBody>
          <a:bodyPr spcFirstLastPara="1" wrap="square" lIns="91425" tIns="45700" rIns="91425" bIns="45700" anchor="ctr" anchorCtr="0">
            <a:noAutofit/>
          </a:bodyPr>
          <a:lstStyle/>
          <a:p>
            <a:pPr marL="0" marR="0" lvl="0" indent="0" algn="l" rtl="0">
              <a:lnSpc>
                <a:spcPct val="70000"/>
              </a:lnSpc>
              <a:spcBef>
                <a:spcPts val="0"/>
              </a:spcBef>
              <a:spcAft>
                <a:spcPts val="0"/>
              </a:spcAft>
              <a:buClr>
                <a:schemeClr val="dk1"/>
              </a:buClr>
              <a:buSzPts val="3642"/>
              <a:buFont typeface="Arial"/>
              <a:buNone/>
            </a:pPr>
            <a:r>
              <a:rPr lang="en-US" sz="3642" b="1" i="0" u="none" strike="noStrike" cap="none" dirty="0">
                <a:solidFill>
                  <a:schemeClr val="dk1"/>
                </a:solidFill>
                <a:latin typeface="Arial"/>
                <a:ea typeface="Arial"/>
                <a:cs typeface="Arial"/>
                <a:sym typeface="Arial"/>
              </a:rPr>
              <a:t>Strategic Plan’s Foundational </a:t>
            </a:r>
            <a:endParaRPr dirty="0"/>
          </a:p>
          <a:p>
            <a:pPr marL="0" marR="0" lvl="0" indent="0" algn="l" rtl="0">
              <a:lnSpc>
                <a:spcPct val="70000"/>
              </a:lnSpc>
              <a:spcBef>
                <a:spcPts val="600"/>
              </a:spcBef>
              <a:spcAft>
                <a:spcPts val="0"/>
              </a:spcAft>
              <a:buClr>
                <a:schemeClr val="dk1"/>
              </a:buClr>
              <a:buSzPts val="3642"/>
              <a:buFont typeface="Arial"/>
              <a:buNone/>
            </a:pPr>
            <a:r>
              <a:rPr lang="en-US" sz="3642" b="1" i="0" u="none" strike="noStrike" cap="none" dirty="0">
                <a:solidFill>
                  <a:schemeClr val="dk1"/>
                </a:solidFill>
                <a:latin typeface="Arial"/>
                <a:ea typeface="Arial"/>
                <a:cs typeface="Arial"/>
                <a:sym typeface="Arial"/>
              </a:rPr>
              <a:t>Questions:</a:t>
            </a:r>
            <a:br>
              <a:rPr lang="en-US" sz="2402" b="0" i="0" u="none" strike="noStrike" cap="none" dirty="0">
                <a:solidFill>
                  <a:schemeClr val="dk1"/>
                </a:solidFill>
                <a:latin typeface="Arial"/>
                <a:ea typeface="Arial"/>
                <a:cs typeface="Arial"/>
                <a:sym typeface="Arial"/>
              </a:rPr>
            </a:br>
            <a:endParaRPr sz="2402" b="0" i="0" u="none" strike="noStrike" cap="none" dirty="0">
              <a:solidFill>
                <a:schemeClr val="dk1"/>
              </a:solidFill>
              <a:latin typeface="Arial"/>
              <a:ea typeface="Arial"/>
              <a:cs typeface="Arial"/>
              <a:sym typeface="Arial"/>
            </a:endParaRPr>
          </a:p>
        </p:txBody>
      </p:sp>
      <p:cxnSp>
        <p:nvCxnSpPr>
          <p:cNvPr id="184" name="Google Shape;184;p18"/>
          <p:cNvCxnSpPr/>
          <p:nvPr/>
        </p:nvCxnSpPr>
        <p:spPr>
          <a:xfrm>
            <a:off x="655320" y="2316480"/>
            <a:ext cx="4572000" cy="0"/>
          </a:xfrm>
          <a:prstGeom prst="straightConnector1">
            <a:avLst/>
          </a:prstGeom>
          <a:noFill/>
          <a:ln w="19050" cap="sq" cmpd="sng">
            <a:solidFill>
              <a:schemeClr val="dk1"/>
            </a:solidFill>
            <a:prstDash val="solid"/>
            <a:round/>
            <a:headEnd type="none" w="sm" len="sm"/>
            <a:tailEnd type="none" w="sm" len="sm"/>
          </a:ln>
        </p:spPr>
      </p:cxnSp>
      <p:sp>
        <p:nvSpPr>
          <p:cNvPr id="185" name="Google Shape;185;p18"/>
          <p:cNvSpPr/>
          <p:nvPr/>
        </p:nvSpPr>
        <p:spPr>
          <a:xfrm>
            <a:off x="655321" y="2575033"/>
            <a:ext cx="5120100" cy="4024500"/>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What business are we in and why?  </a:t>
            </a:r>
            <a:endParaRPr dirty="0"/>
          </a:p>
          <a:p>
            <a:pPr marL="515937" marR="0" lvl="0" indent="0" algn="l" rtl="0">
              <a:lnSpc>
                <a:spcPct val="90000"/>
              </a:lnSpc>
              <a:spcBef>
                <a:spcPts val="600"/>
              </a:spcBef>
              <a:spcAft>
                <a:spcPts val="0"/>
              </a:spcAft>
              <a:buClr>
                <a:srgbClr val="FF0000"/>
              </a:buClr>
              <a:buSzPts val="2000"/>
              <a:buFont typeface="Arial"/>
              <a:buNone/>
            </a:pPr>
            <a:r>
              <a:rPr lang="en-US" sz="2000" b="1" i="0" u="none" strike="noStrike" cap="none" dirty="0">
                <a:solidFill>
                  <a:srgbClr val="FF0000"/>
                </a:solidFill>
                <a:latin typeface="Arial"/>
                <a:ea typeface="Arial"/>
                <a:cs typeface="Arial"/>
                <a:sym typeface="Arial"/>
              </a:rPr>
              <a:t>Mission, Vision, and Core Values</a:t>
            </a:r>
            <a:endParaRPr dirty="0"/>
          </a:p>
          <a:p>
            <a:pPr marL="342900" marR="0" lvl="0" indent="-228600" algn="l" rtl="0">
              <a:lnSpc>
                <a:spcPct val="90000"/>
              </a:lnSpc>
              <a:spcBef>
                <a:spcPts val="600"/>
              </a:spcBef>
              <a:spcAft>
                <a:spcPts val="0"/>
              </a:spcAft>
              <a:buClr>
                <a:schemeClr val="dk1"/>
              </a:buClr>
              <a:buSzPts val="2000"/>
              <a:buFont typeface="Arial"/>
              <a:buChar char="•"/>
            </a:pPr>
            <a:r>
              <a:rPr lang="en-US" sz="2000" b="1" i="0" u="none" strike="noStrike" cap="none" dirty="0">
                <a:solidFill>
                  <a:schemeClr val="dk1"/>
                </a:solidFill>
                <a:latin typeface="Arial"/>
                <a:ea typeface="Arial"/>
                <a:cs typeface="Arial"/>
                <a:sym typeface="Arial"/>
              </a:rPr>
              <a:t>Where are we going? </a:t>
            </a:r>
            <a:endParaRPr dirty="0"/>
          </a:p>
          <a:p>
            <a:pPr marL="515937" marR="0" lvl="0" indent="58738" algn="l" rtl="0">
              <a:lnSpc>
                <a:spcPct val="90000"/>
              </a:lnSpc>
              <a:spcBef>
                <a:spcPts val="600"/>
              </a:spcBef>
              <a:spcAft>
                <a:spcPts val="0"/>
              </a:spcAft>
              <a:buClr>
                <a:srgbClr val="FF0000"/>
              </a:buClr>
              <a:buSzPts val="2000"/>
              <a:buFont typeface="Arial"/>
              <a:buNone/>
            </a:pPr>
            <a:r>
              <a:rPr lang="en-US" sz="2000" b="1" i="0" u="none" strike="noStrike" cap="none" dirty="0">
                <a:solidFill>
                  <a:srgbClr val="FF0000"/>
                </a:solidFill>
                <a:latin typeface="Arial"/>
                <a:ea typeface="Arial"/>
                <a:cs typeface="Arial"/>
                <a:sym typeface="Arial"/>
              </a:rPr>
              <a:t>Long-Range Goals</a:t>
            </a:r>
            <a:endParaRPr dirty="0"/>
          </a:p>
          <a:p>
            <a:pPr marL="342900" marR="0" lvl="0" indent="-228600" algn="l" rtl="0">
              <a:lnSpc>
                <a:spcPct val="90000"/>
              </a:lnSpc>
              <a:spcBef>
                <a:spcPts val="600"/>
              </a:spcBef>
              <a:spcAft>
                <a:spcPts val="0"/>
              </a:spcAft>
              <a:buClr>
                <a:schemeClr val="dk1"/>
              </a:buClr>
              <a:buSzPts val="2000"/>
              <a:buFont typeface="Arial"/>
              <a:buChar char="•"/>
            </a:pPr>
            <a:r>
              <a:rPr lang="en-US" sz="2000" b="1" i="0" u="none" strike="noStrike" cap="none" dirty="0">
                <a:solidFill>
                  <a:schemeClr val="dk1"/>
                </a:solidFill>
                <a:latin typeface="Arial"/>
                <a:ea typeface="Arial"/>
                <a:cs typeface="Arial"/>
                <a:sym typeface="Arial"/>
              </a:rPr>
              <a:t>What are the key issues that are urgent to address?                   </a:t>
            </a:r>
            <a:endParaRPr dirty="0"/>
          </a:p>
          <a:p>
            <a:pPr marL="574675" marR="0" lvl="0" indent="-58737" algn="l" rtl="0">
              <a:lnSpc>
                <a:spcPct val="90000"/>
              </a:lnSpc>
              <a:spcBef>
                <a:spcPts val="60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 </a:t>
            </a:r>
            <a:r>
              <a:rPr lang="en-US" sz="2000" b="1" i="0" u="none" strike="noStrike" cap="none" dirty="0">
                <a:solidFill>
                  <a:srgbClr val="FF0000"/>
                </a:solidFill>
                <a:latin typeface="Arial"/>
                <a:ea typeface="Arial"/>
                <a:cs typeface="Arial"/>
                <a:sym typeface="Arial"/>
              </a:rPr>
              <a:t>Strategy</a:t>
            </a:r>
            <a:endParaRPr sz="2000" b="0" i="0" u="none" strike="noStrike" cap="none" dirty="0">
              <a:solidFill>
                <a:srgbClr val="FF0000"/>
              </a:solidFill>
              <a:latin typeface="Arial"/>
              <a:ea typeface="Arial"/>
              <a:cs typeface="Arial"/>
              <a:sym typeface="Arial"/>
            </a:endParaRPr>
          </a:p>
          <a:p>
            <a:pPr marL="342900" marR="0" lvl="0" indent="-228600" algn="l" rtl="0">
              <a:lnSpc>
                <a:spcPct val="90000"/>
              </a:lnSpc>
              <a:spcBef>
                <a:spcPts val="600"/>
              </a:spcBef>
              <a:spcAft>
                <a:spcPts val="0"/>
              </a:spcAft>
              <a:buClr>
                <a:schemeClr val="dk1"/>
              </a:buClr>
              <a:buSzPts val="2000"/>
              <a:buFont typeface="Arial"/>
              <a:buChar char="•"/>
            </a:pPr>
            <a:r>
              <a:rPr lang="en-US" sz="2000" b="1" i="0" u="none" strike="noStrike" cap="none" dirty="0">
                <a:solidFill>
                  <a:schemeClr val="dk1"/>
                </a:solidFill>
                <a:latin typeface="Arial"/>
                <a:ea typeface="Arial"/>
                <a:cs typeface="Arial"/>
                <a:sym typeface="Arial"/>
              </a:rPr>
              <a:t>How will we know we are growing and improving?                                  </a:t>
            </a:r>
            <a:endParaRPr dirty="0"/>
          </a:p>
          <a:p>
            <a:pPr marL="515937" marR="0" lvl="0" indent="0" algn="l" rtl="0">
              <a:lnSpc>
                <a:spcPct val="90000"/>
              </a:lnSpc>
              <a:spcBef>
                <a:spcPts val="600"/>
              </a:spcBef>
              <a:spcAft>
                <a:spcPts val="0"/>
              </a:spcAft>
              <a:buClr>
                <a:srgbClr val="FF0000"/>
              </a:buClr>
              <a:buSzPts val="2000"/>
              <a:buFont typeface="Arial"/>
              <a:buNone/>
            </a:pPr>
            <a:r>
              <a:rPr lang="en-US" sz="2000" b="1" i="0" u="none" strike="noStrike" cap="none" dirty="0">
                <a:solidFill>
                  <a:srgbClr val="FF0000"/>
                </a:solidFill>
                <a:latin typeface="Arial"/>
                <a:ea typeface="Arial"/>
                <a:cs typeface="Arial"/>
                <a:sym typeface="Arial"/>
              </a:rPr>
              <a:t>Key Indicators, measures, and targets (KPIs)</a:t>
            </a:r>
            <a:endParaRPr sz="2000" b="0" i="0" u="none" strike="noStrike" cap="none" dirty="0">
              <a:solidFill>
                <a:srgbClr val="FF0000"/>
              </a:solidFill>
              <a:latin typeface="Arial"/>
              <a:ea typeface="Arial"/>
              <a:cs typeface="Arial"/>
              <a:sym typeface="Arial"/>
            </a:endParaRPr>
          </a:p>
        </p:txBody>
      </p:sp>
      <p:pic>
        <p:nvPicPr>
          <p:cNvPr id="186" name="Google Shape;186;p18"/>
          <p:cNvPicPr preferRelativeResize="0"/>
          <p:nvPr/>
        </p:nvPicPr>
        <p:blipFill rotWithShape="1">
          <a:blip r:embed="rId3">
            <a:alphaModFix/>
          </a:blip>
          <a:srcRect l="26927" r="10246"/>
          <a:stretch/>
        </p:blipFill>
        <p:spPr>
          <a:xfrm>
            <a:off x="5878849" y="10"/>
            <a:ext cx="6313150" cy="6857997"/>
          </a:xfrm>
          <a:custGeom>
            <a:avLst/>
            <a:gdLst/>
            <a:ahLst/>
            <a:cxnLst/>
            <a:rect l="l" t="t" r="r" b="b"/>
            <a:pathLst>
              <a:path w="6313150" h="6857997" extrusionOk="0">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ln>
            <a:noFill/>
          </a:ln>
        </p:spPr>
      </p:pic>
      <p:sp>
        <p:nvSpPr>
          <p:cNvPr id="5" name="Curved Left Arrow 4">
            <a:extLst>
              <a:ext uri="{FF2B5EF4-FFF2-40B4-BE49-F238E27FC236}">
                <a16:creationId xmlns:a16="http://schemas.microsoft.com/office/drawing/2014/main" id="{FAC26A79-7244-294A-A25F-6BFAD93E9294}"/>
              </a:ext>
            </a:extLst>
          </p:cNvPr>
          <p:cNvSpPr/>
          <p:nvPr/>
        </p:nvSpPr>
        <p:spPr>
          <a:xfrm>
            <a:off x="328747" y="2058025"/>
            <a:ext cx="6313150" cy="2040446"/>
          </a:xfrm>
          <a:prstGeom prst="curvedLeftArrow">
            <a:avLst>
              <a:gd name="adj1" fmla="val 9558"/>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CECE"/>
        </a:solidFill>
        <a:effectLst/>
      </p:bgPr>
    </p:bg>
    <p:spTree>
      <p:nvGrpSpPr>
        <p:cNvPr id="1" name="Shape 191"/>
        <p:cNvGrpSpPr/>
        <p:nvPr/>
      </p:nvGrpSpPr>
      <p:grpSpPr>
        <a:xfrm>
          <a:off x="0" y="0"/>
          <a:ext cx="0" cy="0"/>
          <a:chOff x="0" y="0"/>
          <a:chExt cx="0" cy="0"/>
        </a:xfrm>
      </p:grpSpPr>
      <p:pic>
        <p:nvPicPr>
          <p:cNvPr id="192" name="Google Shape;192;p19" descr="Road"/>
          <p:cNvPicPr preferRelativeResize="0"/>
          <p:nvPr/>
        </p:nvPicPr>
        <p:blipFill rotWithShape="1">
          <a:blip r:embed="rId3">
            <a:alphaModFix/>
          </a:blip>
          <a:srcRect r="11999" b="17997"/>
          <a:stretch/>
        </p:blipFill>
        <p:spPr>
          <a:xfrm>
            <a:off x="1524000" y="0"/>
            <a:ext cx="5867400" cy="6858000"/>
          </a:xfrm>
          <a:prstGeom prst="rect">
            <a:avLst/>
          </a:prstGeom>
          <a:noFill/>
          <a:ln>
            <a:noFill/>
          </a:ln>
        </p:spPr>
      </p:pic>
      <p:sp>
        <p:nvSpPr>
          <p:cNvPr id="193" name="Google Shape;193;p19"/>
          <p:cNvSpPr txBox="1"/>
          <p:nvPr/>
        </p:nvSpPr>
        <p:spPr>
          <a:xfrm>
            <a:off x="7467600" y="0"/>
            <a:ext cx="3200400" cy="743280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chemeClr val="dk2"/>
              </a:solidFill>
              <a:latin typeface="Arial"/>
              <a:ea typeface="Arial"/>
              <a:cs typeface="Arial"/>
              <a:sym typeface="Arial"/>
            </a:endParaRPr>
          </a:p>
          <a:p>
            <a:pPr marL="0" marR="0" lvl="0" indent="0" algn="l" rtl="0">
              <a:lnSpc>
                <a:spcPct val="100000"/>
              </a:lnSpc>
              <a:spcBef>
                <a:spcPts val="1700"/>
              </a:spcBef>
              <a:spcAft>
                <a:spcPts val="0"/>
              </a:spcAft>
              <a:buClr>
                <a:schemeClr val="dk2"/>
              </a:buClr>
              <a:buSzPts val="850"/>
              <a:buFont typeface="Arial"/>
              <a:buNone/>
            </a:pPr>
            <a:r>
              <a:rPr lang="en-US" sz="3400" b="0" i="0" u="none" strike="noStrike" cap="none" dirty="0">
                <a:solidFill>
                  <a:schemeClr val="dk2"/>
                </a:solidFill>
                <a:latin typeface="Arial"/>
                <a:ea typeface="Arial"/>
                <a:cs typeface="Arial"/>
                <a:sym typeface="Arial"/>
              </a:rPr>
              <a:t>It is good to have an end to journey toward; </a:t>
            </a:r>
            <a:endParaRPr dirty="0"/>
          </a:p>
          <a:p>
            <a:pPr marL="0" marR="0" lvl="0" indent="0" algn="l" rtl="0">
              <a:lnSpc>
                <a:spcPct val="100000"/>
              </a:lnSpc>
              <a:spcBef>
                <a:spcPts val="1700"/>
              </a:spcBef>
              <a:spcAft>
                <a:spcPts val="0"/>
              </a:spcAft>
              <a:buClr>
                <a:schemeClr val="dk2"/>
              </a:buClr>
              <a:buSzPts val="850"/>
              <a:buFont typeface="Arial"/>
              <a:buNone/>
            </a:pPr>
            <a:r>
              <a:rPr lang="en-US" sz="3400" b="0" i="0" u="none" strike="noStrike" cap="none" dirty="0">
                <a:solidFill>
                  <a:schemeClr val="dk2"/>
                </a:solidFill>
                <a:latin typeface="Arial"/>
                <a:ea typeface="Arial"/>
                <a:cs typeface="Arial"/>
                <a:sym typeface="Arial"/>
              </a:rPr>
              <a:t>but it is the journey that matters in the end.</a:t>
            </a:r>
            <a:endParaRPr dirty="0"/>
          </a:p>
          <a:p>
            <a:pPr marL="0" marR="0" lvl="0" indent="0" algn="l" rtl="0">
              <a:lnSpc>
                <a:spcPct val="100000"/>
              </a:lnSpc>
              <a:spcBef>
                <a:spcPts val="1400"/>
              </a:spcBef>
              <a:spcAft>
                <a:spcPts val="0"/>
              </a:spcAft>
              <a:buClr>
                <a:schemeClr val="accent1"/>
              </a:buClr>
              <a:buSzPts val="700"/>
              <a:buFont typeface="Comic Sans MS"/>
              <a:buNone/>
            </a:pPr>
            <a:r>
              <a:rPr lang="en-US" sz="2800" b="0" i="0" u="none" strike="noStrike" cap="none" dirty="0">
                <a:solidFill>
                  <a:schemeClr val="accent1"/>
                </a:solidFill>
                <a:latin typeface="Comic Sans MS"/>
                <a:ea typeface="Comic Sans MS"/>
                <a:cs typeface="Comic Sans MS"/>
                <a:sym typeface="Comic Sans MS"/>
              </a:rPr>
              <a:t>        </a:t>
            </a:r>
            <a:r>
              <a:rPr lang="en-US" sz="1400" b="0" i="0" u="none" strike="noStrike" cap="none" dirty="0">
                <a:solidFill>
                  <a:schemeClr val="accent1"/>
                </a:solidFill>
                <a:latin typeface="Comic Sans MS"/>
                <a:ea typeface="Comic Sans MS"/>
                <a:cs typeface="Comic Sans MS"/>
                <a:sym typeface="Comic Sans MS"/>
              </a:rPr>
              <a:t> </a:t>
            </a:r>
            <a:r>
              <a:rPr lang="en-US" sz="1400" b="0" i="0" u="none" strike="noStrike" cap="none" dirty="0">
                <a:solidFill>
                  <a:schemeClr val="dk2"/>
                </a:solidFill>
                <a:latin typeface="Arial"/>
                <a:ea typeface="Arial"/>
                <a:cs typeface="Arial"/>
                <a:sym typeface="Arial"/>
              </a:rPr>
              <a:t>Ursula K. </a:t>
            </a:r>
            <a:r>
              <a:rPr lang="en-US" sz="1400" b="0" i="0" u="none" strike="noStrike" cap="none" dirty="0" err="1">
                <a:solidFill>
                  <a:schemeClr val="dk2"/>
                </a:solidFill>
                <a:latin typeface="Arial"/>
                <a:ea typeface="Arial"/>
                <a:cs typeface="Arial"/>
                <a:sym typeface="Arial"/>
              </a:rPr>
              <a:t>LeGuin</a:t>
            </a:r>
            <a:r>
              <a:rPr lang="en-US" sz="1400" b="0" i="0" u="none" strike="noStrike" cap="none">
                <a:solidFill>
                  <a:schemeClr val="dk2"/>
                </a:solidFill>
                <a:latin typeface="Arial"/>
                <a:ea typeface="Arial"/>
                <a:cs typeface="Arial"/>
                <a:sym typeface="Arial"/>
              </a:rPr>
              <a:t> 1999</a:t>
            </a:r>
            <a:endParaRPr/>
          </a:p>
          <a:p>
            <a:pPr marL="0" marR="0" lvl="0" indent="0" algn="l" rtl="0">
              <a:lnSpc>
                <a:spcPct val="100000"/>
              </a:lnSpc>
              <a:spcBef>
                <a:spcPts val="1050"/>
              </a:spcBef>
              <a:spcAft>
                <a:spcPts val="0"/>
              </a:spcAft>
              <a:buClr>
                <a:srgbClr val="000000"/>
              </a:buClr>
              <a:buSzPts val="2100"/>
              <a:buFont typeface="Arial"/>
              <a:buNone/>
            </a:pPr>
            <a:endParaRPr sz="2100" b="0" i="0" u="none" strike="noStrike" cap="none">
              <a:solidFill>
                <a:schemeClr val="dk2"/>
              </a:solidFill>
              <a:latin typeface="Arial"/>
              <a:ea typeface="Arial"/>
              <a:cs typeface="Arial"/>
              <a:sym typeface="Arial"/>
            </a:endParaRPr>
          </a:p>
          <a:p>
            <a:pPr marL="0" marR="0" lvl="0" indent="0" algn="l" rtl="0">
              <a:lnSpc>
                <a:spcPct val="100000"/>
              </a:lnSpc>
              <a:spcBef>
                <a:spcPts val="1050"/>
              </a:spcBef>
              <a:spcAft>
                <a:spcPts val="0"/>
              </a:spcAft>
              <a:buClr>
                <a:srgbClr val="000000"/>
              </a:buClr>
              <a:buSzPts val="2100"/>
              <a:buFont typeface="Arial"/>
              <a:buNone/>
            </a:pPr>
            <a:endParaRPr sz="2100" b="0" i="0" u="none" strike="noStrike" cap="none">
              <a:solidFill>
                <a:schemeClr val="dk2"/>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400"/>
              <a:buFont typeface="Arial"/>
              <a:buNone/>
            </a:pPr>
            <a:endParaRPr sz="2400" b="0" i="0" u="none" strike="noStrike" cap="none">
              <a:solidFill>
                <a:schemeClr val="dk2"/>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94" name="Google Shape;194;p19"/>
          <p:cNvSpPr txBox="1"/>
          <p:nvPr/>
        </p:nvSpPr>
        <p:spPr>
          <a:xfrm>
            <a:off x="2171700" y="533401"/>
            <a:ext cx="4579938" cy="48942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600"/>
              <a:buFont typeface="Arial"/>
              <a:buNone/>
            </a:pPr>
            <a:r>
              <a:rPr lang="en-US" sz="2400" b="1" i="0" u="none" strike="noStrike" cap="none" dirty="0">
                <a:solidFill>
                  <a:srgbClr val="FFFF00"/>
                </a:solidFill>
                <a:sym typeface="Arial"/>
              </a:rPr>
              <a:t>WHERE DO WE WANT</a:t>
            </a:r>
            <a:endParaRPr dirty="0">
              <a:solidFill>
                <a:srgbClr val="FFFF00"/>
              </a:solidFill>
            </a:endParaRPr>
          </a:p>
          <a:p>
            <a:pPr marL="0" marR="0" lvl="0" indent="0" algn="l" rtl="0">
              <a:lnSpc>
                <a:spcPct val="100000"/>
              </a:lnSpc>
              <a:spcBef>
                <a:spcPts val="0"/>
              </a:spcBef>
              <a:spcAft>
                <a:spcPts val="0"/>
              </a:spcAft>
              <a:buClr>
                <a:schemeClr val="lt1"/>
              </a:buClr>
              <a:buSzPts val="600"/>
              <a:buFont typeface="Arial"/>
              <a:buNone/>
            </a:pPr>
            <a:r>
              <a:rPr lang="en-US" sz="2400" b="1" i="0" u="none" strike="noStrike" cap="none" dirty="0">
                <a:solidFill>
                  <a:srgbClr val="FFFF00"/>
                </a:solidFill>
                <a:sym typeface="Arial"/>
              </a:rPr>
              <a:t>  TO BE?</a:t>
            </a:r>
            <a:endParaRPr dirty="0">
              <a:solidFill>
                <a:srgbClr val="FFFF00"/>
              </a:solidFil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600"/>
              <a:buFont typeface="Arial"/>
              <a:buNone/>
            </a:pPr>
            <a:r>
              <a:rPr lang="en-US" sz="2400" b="1" i="0" u="none" strike="noStrike" cap="none" dirty="0">
                <a:solidFill>
                  <a:schemeClr val="lt1"/>
                </a:solidFill>
                <a:latin typeface="Arial"/>
                <a:ea typeface="Arial"/>
                <a:cs typeface="Arial"/>
                <a:sym typeface="Arial"/>
              </a:rPr>
              <a:t>        </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600"/>
              <a:buFont typeface="Arial"/>
              <a:buNone/>
            </a:pPr>
            <a:r>
              <a:rPr lang="en-US" sz="2400" b="1" i="0" u="none" strike="noStrike" cap="none" dirty="0">
                <a:solidFill>
                  <a:schemeClr val="lt1"/>
                </a:solidFill>
                <a:latin typeface="Arial"/>
                <a:ea typeface="Arial"/>
                <a:cs typeface="Arial"/>
                <a:sym typeface="Arial"/>
              </a:rPr>
              <a:t> HOW DO WE GET FROM</a:t>
            </a:r>
            <a:endParaRPr dirty="0"/>
          </a:p>
          <a:p>
            <a:pPr marL="0" marR="0" lvl="0" indent="0" algn="l" rtl="0">
              <a:lnSpc>
                <a:spcPct val="100000"/>
              </a:lnSpc>
              <a:spcBef>
                <a:spcPts val="0"/>
              </a:spcBef>
              <a:spcAft>
                <a:spcPts val="0"/>
              </a:spcAft>
              <a:buClr>
                <a:schemeClr val="lt1"/>
              </a:buClr>
              <a:buSzPts val="600"/>
              <a:buFont typeface="Arial"/>
              <a:buNone/>
            </a:pPr>
            <a:r>
              <a:rPr lang="en-US" sz="2400" b="1" i="0" u="none" strike="noStrike" cap="none" dirty="0">
                <a:solidFill>
                  <a:schemeClr val="lt1"/>
                </a:solidFill>
                <a:latin typeface="Arial"/>
                <a:ea typeface="Arial"/>
                <a:cs typeface="Arial"/>
                <a:sym typeface="Arial"/>
              </a:rPr>
              <a:t>     WHERE WE ARE TO</a:t>
            </a:r>
            <a:endParaRPr dirty="0"/>
          </a:p>
          <a:p>
            <a:pPr marL="0" marR="0" lvl="0" indent="0" algn="l" rtl="0">
              <a:lnSpc>
                <a:spcPct val="100000"/>
              </a:lnSpc>
              <a:spcBef>
                <a:spcPts val="0"/>
              </a:spcBef>
              <a:spcAft>
                <a:spcPts val="0"/>
              </a:spcAft>
              <a:buClr>
                <a:schemeClr val="lt1"/>
              </a:buClr>
              <a:buSzPts val="600"/>
              <a:buFont typeface="Arial"/>
              <a:buNone/>
            </a:pPr>
            <a:r>
              <a:rPr lang="en-US" sz="2400" b="1" i="0" u="none" strike="noStrike" cap="none" dirty="0">
                <a:solidFill>
                  <a:schemeClr val="lt1"/>
                </a:solidFill>
                <a:latin typeface="Arial"/>
                <a:ea typeface="Arial"/>
                <a:cs typeface="Arial"/>
                <a:sym typeface="Arial"/>
              </a:rPr>
              <a:t>    WHERE WE WANT TO BE?</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600"/>
              <a:buFont typeface="Arial"/>
              <a:buNone/>
            </a:pPr>
            <a:r>
              <a:rPr lang="en-US" sz="2400" b="1" i="0" u="none" strike="noStrike" cap="none" dirty="0">
                <a:solidFill>
                  <a:schemeClr val="lt1"/>
                </a:solidFill>
                <a:latin typeface="Arial"/>
                <a:ea typeface="Arial"/>
                <a:cs typeface="Arial"/>
                <a:sym typeface="Arial"/>
              </a:rPr>
              <a:t>        WHERE ARE WE NOW?</a:t>
            </a:r>
            <a:endParaRPr dirty="0"/>
          </a:p>
        </p:txBody>
      </p:sp>
      <p:sp>
        <p:nvSpPr>
          <p:cNvPr id="195" name="Google Shape;195;p19"/>
          <p:cNvSpPr txBox="1"/>
          <p:nvPr/>
        </p:nvSpPr>
        <p:spPr>
          <a:xfrm>
            <a:off x="2130552" y="6133982"/>
            <a:ext cx="7664086" cy="800219"/>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FEFE"/>
              </a:buClr>
              <a:buSzPts val="1150"/>
              <a:buFont typeface="Calibri"/>
              <a:buNone/>
            </a:pPr>
            <a:r>
              <a:rPr lang="en-US" sz="4600" b="1" i="0" u="none" strike="noStrike" cap="none">
                <a:solidFill>
                  <a:srgbClr val="FEFEFE"/>
                </a:solidFill>
                <a:latin typeface="Calibri"/>
                <a:ea typeface="Calibri"/>
                <a:cs typeface="Calibri"/>
                <a:sym typeface="Calibri"/>
              </a:rPr>
              <a:t>CONTINUOUS IMPROVEMENT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0"/>
          <p:cNvSpPr/>
          <p:nvPr/>
        </p:nvSpPr>
        <p:spPr>
          <a:xfrm>
            <a:off x="0" y="2030410"/>
            <a:ext cx="7005134" cy="4827590"/>
          </a:xfrm>
          <a:custGeom>
            <a:avLst/>
            <a:gdLst/>
            <a:ahLst/>
            <a:cxnLst/>
            <a:rect l="l" t="t" r="r" b="b"/>
            <a:pathLst>
              <a:path w="120000" h="120000" extrusionOk="0">
                <a:moveTo>
                  <a:pt x="33824" y="0"/>
                </a:moveTo>
                <a:cubicBezTo>
                  <a:pt x="79978" y="0"/>
                  <a:pt x="117667" y="52595"/>
                  <a:pt x="119977" y="118735"/>
                </a:cubicBezTo>
                <a:lnTo>
                  <a:pt x="120000" y="120000"/>
                </a:lnTo>
                <a:lnTo>
                  <a:pt x="0" y="120000"/>
                </a:lnTo>
                <a:lnTo>
                  <a:pt x="0" y="9998"/>
                </a:lnTo>
                <a:lnTo>
                  <a:pt x="245" y="9837"/>
                </a:lnTo>
                <a:cubicBezTo>
                  <a:pt x="10566" y="3502"/>
                  <a:pt x="21913" y="0"/>
                  <a:pt x="33824" y="0"/>
                </a:cubicBezTo>
                <a:close/>
              </a:path>
            </a:pathLst>
          </a:cu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01" name="Google Shape;201;p20"/>
          <p:cNvCxnSpPr/>
          <p:nvPr/>
        </p:nvCxnSpPr>
        <p:spPr>
          <a:xfrm>
            <a:off x="1272540" y="4450080"/>
            <a:ext cx="1234440" cy="0"/>
          </a:xfrm>
          <a:prstGeom prst="straightConnector1">
            <a:avLst/>
          </a:prstGeom>
          <a:noFill/>
          <a:ln w="50800" cap="flat" cmpd="sng">
            <a:solidFill>
              <a:srgbClr val="3F3F3F"/>
            </a:solidFill>
            <a:prstDash val="solid"/>
            <a:miter lim="800000"/>
            <a:headEnd type="none" w="sm" len="sm"/>
            <a:tailEnd type="none" w="sm" len="sm"/>
          </a:ln>
        </p:spPr>
      </p:cxnSp>
      <p:sp>
        <p:nvSpPr>
          <p:cNvPr id="202" name="Google Shape;202;p20" descr="Unknown-1.jpeg"/>
          <p:cNvSpPr/>
          <p:nvPr/>
        </p:nvSpPr>
        <p:spPr>
          <a:xfrm>
            <a:off x="8134348" y="1005839"/>
            <a:ext cx="3444236" cy="3444236"/>
          </a:xfrm>
          <a:custGeom>
            <a:avLst/>
            <a:gdLst/>
            <a:ahLst/>
            <a:cxnLst/>
            <a:rect l="l" t="t" r="r" b="b"/>
            <a:pathLst>
              <a:path w="120000" h="120000" extrusionOk="0">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0"/>
          <p:cNvSpPr txBox="1">
            <a:spLocks noGrp="1"/>
          </p:cNvSpPr>
          <p:nvPr>
            <p:ph type="body" idx="1"/>
          </p:nvPr>
        </p:nvSpPr>
        <p:spPr>
          <a:xfrm>
            <a:off x="201827" y="296562"/>
            <a:ext cx="7035782" cy="5574614"/>
          </a:xfrm>
          <a:prstGeom prst="rect">
            <a:avLst/>
          </a:prstGeom>
          <a:noFill/>
          <a:ln>
            <a:noFill/>
          </a:ln>
        </p:spPr>
        <p:txBody>
          <a:bodyPr spcFirstLastPara="1" wrap="square" lIns="91425" tIns="45700" rIns="91425" bIns="45700" anchor="ctr" anchorCtr="0">
            <a:noAutofit/>
          </a:bodyPr>
          <a:lstStyle/>
          <a:p>
            <a:pPr marL="0" marR="0" lvl="0" indent="0" algn="l" rtl="0">
              <a:lnSpc>
                <a:spcPct val="70000"/>
              </a:lnSpc>
              <a:spcBef>
                <a:spcPts val="0"/>
              </a:spcBef>
              <a:spcAft>
                <a:spcPts val="0"/>
              </a:spcAft>
              <a:buClr>
                <a:schemeClr val="dk1"/>
              </a:buClr>
              <a:buSzPts val="930"/>
              <a:buFont typeface="Arial"/>
              <a:buNone/>
            </a:pPr>
            <a:endParaRPr sz="3720" b="1" i="1" u="none" strike="noStrike" cap="none">
              <a:solidFill>
                <a:schemeClr val="dk1"/>
              </a:solidFill>
              <a:latin typeface="Calibri"/>
              <a:ea typeface="Calibri"/>
              <a:cs typeface="Calibri"/>
              <a:sym typeface="Calibri"/>
            </a:endParaRPr>
          </a:p>
          <a:p>
            <a:pPr marL="0" marR="0" lvl="0" indent="0" algn="l" rtl="0">
              <a:lnSpc>
                <a:spcPct val="70000"/>
              </a:lnSpc>
              <a:spcBef>
                <a:spcPts val="1000"/>
              </a:spcBef>
              <a:spcAft>
                <a:spcPts val="0"/>
              </a:spcAft>
              <a:buClr>
                <a:schemeClr val="dk1"/>
              </a:buClr>
              <a:buSzPts val="930"/>
              <a:buFont typeface="Arial"/>
              <a:buNone/>
            </a:pPr>
            <a:endParaRPr sz="3720" b="1" i="1" u="none" strike="noStrike" cap="none">
              <a:solidFill>
                <a:schemeClr val="dk1"/>
              </a:solidFill>
              <a:latin typeface="Calibri"/>
              <a:ea typeface="Calibri"/>
              <a:cs typeface="Calibri"/>
              <a:sym typeface="Calibri"/>
            </a:endParaRPr>
          </a:p>
          <a:p>
            <a:pPr marL="0" marR="0" lvl="0" indent="0" algn="l" rtl="0">
              <a:lnSpc>
                <a:spcPct val="70000"/>
              </a:lnSpc>
              <a:spcBef>
                <a:spcPts val="1000"/>
              </a:spcBef>
              <a:spcAft>
                <a:spcPts val="0"/>
              </a:spcAft>
              <a:buClr>
                <a:schemeClr val="dk1"/>
              </a:buClr>
              <a:buSzPts val="1104"/>
              <a:buFont typeface="Arial"/>
              <a:buNone/>
            </a:pPr>
            <a:r>
              <a:rPr lang="en-US" sz="4417" b="1" i="1" u="none" strike="noStrike" cap="none">
                <a:solidFill>
                  <a:schemeClr val="dk1"/>
                </a:solidFill>
                <a:latin typeface="Calibri"/>
                <a:ea typeface="Calibri"/>
                <a:cs typeface="Calibri"/>
                <a:sym typeface="Calibri"/>
              </a:rPr>
              <a:t>"If schools are not imagining a different future, they will amplify their efforts to do what they have always done." </a:t>
            </a:r>
            <a:endParaRPr/>
          </a:p>
          <a:p>
            <a:pPr marL="0" marR="0" lvl="0" indent="0" algn="l" rtl="0">
              <a:lnSpc>
                <a:spcPct val="70000"/>
              </a:lnSpc>
              <a:spcBef>
                <a:spcPts val="1000"/>
              </a:spcBef>
              <a:spcAft>
                <a:spcPts val="0"/>
              </a:spcAft>
              <a:buClr>
                <a:schemeClr val="dk1"/>
              </a:buClr>
              <a:buSzPts val="543"/>
              <a:buFont typeface="Arial"/>
              <a:buNone/>
            </a:pPr>
            <a:r>
              <a:rPr lang="en-US" sz="2170" b="0" i="0" u="none" strike="noStrike" cap="none">
                <a:solidFill>
                  <a:schemeClr val="dk1"/>
                </a:solidFill>
                <a:latin typeface="Calibri"/>
                <a:ea typeface="Calibri"/>
                <a:cs typeface="Calibri"/>
                <a:sym typeface="Calibri"/>
              </a:rPr>
              <a:t>                      </a:t>
            </a:r>
            <a:endParaRPr/>
          </a:p>
          <a:p>
            <a:pPr marL="0" marR="0" lvl="0" indent="0" algn="l" rtl="0">
              <a:lnSpc>
                <a:spcPct val="70000"/>
              </a:lnSpc>
              <a:spcBef>
                <a:spcPts val="1000"/>
              </a:spcBef>
              <a:spcAft>
                <a:spcPts val="0"/>
              </a:spcAft>
              <a:buClr>
                <a:schemeClr val="dk1"/>
              </a:buClr>
              <a:buSzPts val="543"/>
              <a:buFont typeface="Arial"/>
              <a:buNone/>
            </a:pPr>
            <a:endParaRPr sz="2170" b="0" i="0" u="none" strike="noStrike" cap="none">
              <a:solidFill>
                <a:schemeClr val="dk1"/>
              </a:solidFill>
              <a:latin typeface="Calibri"/>
              <a:ea typeface="Calibri"/>
              <a:cs typeface="Calibri"/>
              <a:sym typeface="Calibri"/>
            </a:endParaRPr>
          </a:p>
          <a:p>
            <a:pPr marL="0" marR="0" lvl="0" indent="0" algn="l" rtl="0">
              <a:lnSpc>
                <a:spcPct val="70000"/>
              </a:lnSpc>
              <a:spcBef>
                <a:spcPts val="1000"/>
              </a:spcBef>
              <a:spcAft>
                <a:spcPts val="0"/>
              </a:spcAft>
              <a:buClr>
                <a:schemeClr val="dk1"/>
              </a:buClr>
              <a:buSzPts val="543"/>
              <a:buFont typeface="Arial"/>
              <a:buNone/>
            </a:pPr>
            <a:endParaRPr sz="2170" b="0" i="0" u="none" strike="noStrike" cap="none">
              <a:solidFill>
                <a:schemeClr val="dk1"/>
              </a:solidFill>
              <a:latin typeface="Calibri"/>
              <a:ea typeface="Calibri"/>
              <a:cs typeface="Calibri"/>
              <a:sym typeface="Calibri"/>
            </a:endParaRPr>
          </a:p>
          <a:p>
            <a:pPr marL="0" marR="0" lvl="0" indent="0" algn="l" rtl="0">
              <a:lnSpc>
                <a:spcPct val="70000"/>
              </a:lnSpc>
              <a:spcBef>
                <a:spcPts val="1000"/>
              </a:spcBef>
              <a:spcAft>
                <a:spcPts val="0"/>
              </a:spcAft>
              <a:buClr>
                <a:schemeClr val="dk1"/>
              </a:buClr>
              <a:buSzPts val="543"/>
              <a:buFont typeface="Arial"/>
              <a:buNone/>
            </a:pPr>
            <a:endParaRPr sz="2170" b="0" i="0" u="none" strike="noStrike" cap="none">
              <a:solidFill>
                <a:schemeClr val="dk1"/>
              </a:solidFill>
              <a:latin typeface="Calibri"/>
              <a:ea typeface="Calibri"/>
              <a:cs typeface="Calibri"/>
              <a:sym typeface="Calibri"/>
            </a:endParaRPr>
          </a:p>
          <a:p>
            <a:pPr marL="1379538" marR="0" lvl="0" indent="-7937" algn="l" rtl="0">
              <a:lnSpc>
                <a:spcPct val="70000"/>
              </a:lnSpc>
              <a:spcBef>
                <a:spcPts val="1000"/>
              </a:spcBef>
              <a:spcAft>
                <a:spcPts val="0"/>
              </a:spcAft>
              <a:buClr>
                <a:schemeClr val="dk1"/>
              </a:buClr>
              <a:buSzPts val="543"/>
              <a:buFont typeface="Arial"/>
              <a:buNone/>
            </a:pPr>
            <a:r>
              <a:rPr lang="en-US" sz="2170" b="0" i="0" u="none" strike="noStrike" cap="none">
                <a:solidFill>
                  <a:schemeClr val="dk1"/>
                </a:solidFill>
                <a:latin typeface="Calibri"/>
                <a:ea typeface="Calibri"/>
                <a:cs typeface="Calibri"/>
                <a:sym typeface="Calibri"/>
              </a:rPr>
              <a:t>  -Grant Lichtman, </a:t>
            </a:r>
            <a:r>
              <a:rPr lang="en-US" sz="2170" b="0" i="1" u="none" strike="noStrike" cap="none">
                <a:solidFill>
                  <a:schemeClr val="dk1"/>
                </a:solidFill>
                <a:latin typeface="Calibri"/>
                <a:ea typeface="Calibri"/>
                <a:cs typeface="Calibri"/>
                <a:sym typeface="Calibri"/>
              </a:rPr>
              <a:t>#EdJourney: A Roadmap to the Future of Education</a:t>
            </a:r>
            <a:endParaRPr/>
          </a:p>
          <a:p>
            <a:pPr marL="0" marR="0" lvl="0" indent="0" algn="l" rtl="0">
              <a:lnSpc>
                <a:spcPct val="70000"/>
              </a:lnSpc>
              <a:spcBef>
                <a:spcPts val="1000"/>
              </a:spcBef>
              <a:spcAft>
                <a:spcPts val="0"/>
              </a:spcAft>
              <a:buClr>
                <a:schemeClr val="dk1"/>
              </a:buClr>
              <a:buSzPts val="1502"/>
              <a:buFont typeface="Arial"/>
              <a:buNone/>
            </a:pPr>
            <a:endParaRPr sz="1550" b="0" i="0" u="none" strike="noStrike" cap="none">
              <a:solidFill>
                <a:schemeClr val="dk1"/>
              </a:solidFill>
              <a:latin typeface="Calibri"/>
              <a:ea typeface="Calibri"/>
              <a:cs typeface="Calibri"/>
              <a:sym typeface="Calibri"/>
            </a:endParaRPr>
          </a:p>
        </p:txBody>
      </p:sp>
      <p:pic>
        <p:nvPicPr>
          <p:cNvPr id="3" name="Picture 2" descr="Diagram&#10;&#10;Description automatically generated">
            <a:extLst>
              <a:ext uri="{FF2B5EF4-FFF2-40B4-BE49-F238E27FC236}">
                <a16:creationId xmlns:a16="http://schemas.microsoft.com/office/drawing/2014/main" id="{AF335D87-958E-2D42-BE3C-EBAD5C15F813}"/>
              </a:ext>
            </a:extLst>
          </p:cNvPr>
          <p:cNvPicPr>
            <a:picLocks noChangeAspect="1"/>
          </p:cNvPicPr>
          <p:nvPr/>
        </p:nvPicPr>
        <p:blipFill>
          <a:blip r:embed="rId3"/>
          <a:stretch>
            <a:fillRect/>
          </a:stretch>
        </p:blipFill>
        <p:spPr>
          <a:xfrm>
            <a:off x="7237609" y="1191986"/>
            <a:ext cx="4633261" cy="43270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pic>
        <p:nvPicPr>
          <p:cNvPr id="208" name="Google Shape;208;p21"/>
          <p:cNvPicPr preferRelativeResize="0"/>
          <p:nvPr/>
        </p:nvPicPr>
        <p:blipFill rotWithShape="1">
          <a:blip r:embed="rId3">
            <a:alphaModFix/>
          </a:blip>
          <a:srcRect t="5462"/>
          <a:stretch/>
        </p:blipFill>
        <p:spPr>
          <a:xfrm>
            <a:off x="-1" y="10"/>
            <a:ext cx="12192000" cy="6857990"/>
          </a:xfrm>
          <a:prstGeom prst="rect">
            <a:avLst/>
          </a:prstGeom>
          <a:noFill/>
          <a:ln>
            <a:noFill/>
          </a:ln>
        </p:spPr>
      </p:pic>
      <p:sp>
        <p:nvSpPr>
          <p:cNvPr id="209" name="Google Shape;209;p21"/>
          <p:cNvSpPr/>
          <p:nvPr/>
        </p:nvSpPr>
        <p:spPr>
          <a:xfrm flipH="1">
            <a:off x="0" y="998175"/>
            <a:ext cx="6017172" cy="5859825"/>
          </a:xfrm>
          <a:custGeom>
            <a:avLst/>
            <a:gdLst/>
            <a:ahLst/>
            <a:cxnLst/>
            <a:rect l="l" t="t" r="r" b="b"/>
            <a:pathLst>
              <a:path w="1333" h="1298" extrusionOk="0">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lt1">
              <a:alpha val="74901"/>
            </a:schemeClr>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600"/>
              <a:buFont typeface="Arial"/>
              <a:buNone/>
            </a:pPr>
            <a:endParaRPr sz="1600" b="0" i="0" u="none" strike="noStrike" cap="none">
              <a:solidFill>
                <a:srgbClr val="000000"/>
              </a:solidFill>
              <a:latin typeface="Arial"/>
              <a:ea typeface="Arial"/>
              <a:cs typeface="Arial"/>
              <a:sym typeface="Arial"/>
            </a:endParaRPr>
          </a:p>
        </p:txBody>
      </p:sp>
      <p:cxnSp>
        <p:nvCxnSpPr>
          <p:cNvPr id="210" name="Google Shape;210;p21"/>
          <p:cNvCxnSpPr/>
          <p:nvPr/>
        </p:nvCxnSpPr>
        <p:spPr>
          <a:xfrm>
            <a:off x="2287051" y="3337139"/>
            <a:ext cx="935420" cy="0"/>
          </a:xfrm>
          <a:prstGeom prst="straightConnector1">
            <a:avLst/>
          </a:prstGeom>
          <a:noFill/>
          <a:ln w="25400" cap="sq" cmpd="sng">
            <a:solidFill>
              <a:srgbClr val="262626"/>
            </a:solidFill>
            <a:prstDash val="solid"/>
            <a:bevel/>
            <a:headEnd type="none" w="sm" len="sm"/>
            <a:tailEnd type="none" w="sm" len="sm"/>
          </a:ln>
        </p:spPr>
      </p:cxnSp>
      <p:sp>
        <p:nvSpPr>
          <p:cNvPr id="211" name="Google Shape;211;p21"/>
          <p:cNvSpPr txBox="1">
            <a:spLocks noGrp="1"/>
          </p:cNvSpPr>
          <p:nvPr>
            <p:ph type="body" idx="1"/>
          </p:nvPr>
        </p:nvSpPr>
        <p:spPr>
          <a:xfrm>
            <a:off x="525516" y="3417573"/>
            <a:ext cx="5222141" cy="2619839"/>
          </a:xfrm>
          <a:prstGeom prst="rect">
            <a:avLst/>
          </a:prstGeom>
          <a:noFill/>
          <a:ln>
            <a:noFill/>
          </a:ln>
        </p:spPr>
        <p:txBody>
          <a:bodyPr spcFirstLastPara="1" wrap="square" lIns="91425" tIns="91425" rIns="91425" bIns="91425" anchor="ctr" anchorCtr="0">
            <a:noAutofit/>
          </a:bodyPr>
          <a:lstStyle/>
          <a:p>
            <a:pPr marL="177800" lvl="0" indent="0">
              <a:spcBef>
                <a:spcPts val="0"/>
              </a:spcBef>
              <a:buSzPts val="3600"/>
              <a:buNone/>
            </a:pPr>
            <a:r>
              <a:rPr lang="en-US" sz="3600" dirty="0"/>
              <a:t>We know </a:t>
            </a:r>
            <a:r>
              <a:rPr lang="en-US" sz="3600" b="1" i="1" dirty="0">
                <a:solidFill>
                  <a:srgbClr val="0070C0"/>
                </a:solidFill>
              </a:rPr>
              <a:t>who we are</a:t>
            </a:r>
            <a:r>
              <a:rPr lang="en-US" sz="3600" dirty="0"/>
              <a:t>.    We have the opportunity to envision </a:t>
            </a:r>
            <a:r>
              <a:rPr lang="en-US" sz="3600" b="1" i="1" dirty="0">
                <a:solidFill>
                  <a:srgbClr val="C00000"/>
                </a:solidFill>
              </a:rPr>
              <a:t>who we want to be</a:t>
            </a:r>
            <a:r>
              <a:rPr lang="en-US" sz="1800" b="1" i="1" dirty="0">
                <a:solidFill>
                  <a:srgbClr val="C00000"/>
                </a:solidFill>
              </a:rPr>
              <a:t>.</a:t>
            </a:r>
            <a:endParaRPr dirty="0">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2"/>
          <p:cNvSpPr/>
          <p:nvPr/>
        </p:nvSpPr>
        <p:spPr>
          <a:xfrm>
            <a:off x="0" y="0"/>
            <a:ext cx="12192000" cy="6858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17" name="Google Shape;217;p22"/>
          <p:cNvSpPr/>
          <p:nvPr/>
        </p:nvSpPr>
        <p:spPr>
          <a:xfrm>
            <a:off x="0" y="0"/>
            <a:ext cx="2013557" cy="68580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9" name="Google Shape;219;p22"/>
          <p:cNvSpPr>
            <a:spLocks noGrp="1"/>
          </p:cNvSpPr>
          <p:nvPr>
            <p:ph type="title"/>
          </p:nvPr>
        </p:nvSpPr>
        <p:spPr>
          <a:xfrm>
            <a:off x="0" y="1507958"/>
            <a:ext cx="4038600" cy="3275681"/>
          </a:xfrm>
          <a:prstGeom prst="ellipse">
            <a:avLst/>
          </a:prstGeom>
          <a:solidFill>
            <a:srgbClr val="262626"/>
          </a:solidFill>
          <a:ln w="174625" cap="flat" cmpd="thinThick">
            <a:solidFill>
              <a:srgbClr val="26262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650"/>
              <a:buFont typeface="Calibri"/>
              <a:buNone/>
            </a:pPr>
            <a:r>
              <a:rPr lang="en-US" sz="2600" b="1" i="0" u="none" strike="noStrike" cap="none">
                <a:solidFill>
                  <a:schemeClr val="lt1"/>
                </a:solidFill>
                <a:latin typeface="Calibri"/>
                <a:ea typeface="Calibri"/>
                <a:cs typeface="Calibri"/>
                <a:sym typeface="Calibri"/>
              </a:rPr>
              <a:t>COMMON VOCABULARY</a:t>
            </a:r>
            <a:endParaRPr/>
          </a:p>
        </p:txBody>
      </p:sp>
      <p:pic>
        <p:nvPicPr>
          <p:cNvPr id="5" name="Picture 4" descr="Graphical user interface, diagram, text&#10;&#10;Description automatically generated">
            <a:extLst>
              <a:ext uri="{FF2B5EF4-FFF2-40B4-BE49-F238E27FC236}">
                <a16:creationId xmlns:a16="http://schemas.microsoft.com/office/drawing/2014/main" id="{8AA89D64-7A24-3E40-93AA-BB07B2D584C6}"/>
              </a:ext>
            </a:extLst>
          </p:cNvPr>
          <p:cNvPicPr>
            <a:picLocks noChangeAspect="1"/>
          </p:cNvPicPr>
          <p:nvPr/>
        </p:nvPicPr>
        <p:blipFill>
          <a:blip r:embed="rId3"/>
          <a:stretch>
            <a:fillRect/>
          </a:stretch>
        </p:blipFill>
        <p:spPr>
          <a:xfrm>
            <a:off x="4412329" y="842962"/>
            <a:ext cx="7350919" cy="5286375"/>
          </a:xfrm>
          <a:prstGeom prst="rect">
            <a:avLst/>
          </a:prstGeom>
          <a:ln w="76200">
            <a:solidFill>
              <a:schemeClr val="tx1"/>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23" descr="PLC_team"/>
          <p:cNvPicPr preferRelativeResize="0"/>
          <p:nvPr/>
        </p:nvPicPr>
        <p:blipFill rotWithShape="1">
          <a:blip r:embed="rId3">
            <a:alphaModFix/>
          </a:blip>
          <a:srcRect l="26911" r="28137"/>
          <a:stretch/>
        </p:blipFill>
        <p:spPr>
          <a:xfrm>
            <a:off x="20" y="10"/>
            <a:ext cx="4635378" cy="6841245"/>
          </a:xfrm>
          <a:prstGeom prst="rect">
            <a:avLst/>
          </a:prstGeom>
          <a:noFill/>
          <a:ln>
            <a:noFill/>
          </a:ln>
        </p:spPr>
      </p:pic>
      <p:cxnSp>
        <p:nvCxnSpPr>
          <p:cNvPr id="226" name="Google Shape;226;p23"/>
          <p:cNvCxnSpPr/>
          <p:nvPr/>
        </p:nvCxnSpPr>
        <p:spPr>
          <a:xfrm>
            <a:off x="5080934" y="2115117"/>
            <a:ext cx="6309360" cy="0"/>
          </a:xfrm>
          <a:prstGeom prst="straightConnector1">
            <a:avLst/>
          </a:prstGeom>
          <a:noFill/>
          <a:ln w="9525" cap="flat" cmpd="sng">
            <a:solidFill>
              <a:srgbClr val="7B4B3F"/>
            </a:solidFill>
            <a:prstDash val="solid"/>
            <a:miter lim="800000"/>
            <a:headEnd type="none" w="sm" len="sm"/>
            <a:tailEnd type="none" w="sm" len="sm"/>
          </a:ln>
        </p:spPr>
      </p:cxnSp>
      <p:sp>
        <p:nvSpPr>
          <p:cNvPr id="227" name="Google Shape;227;p23"/>
          <p:cNvSpPr txBox="1">
            <a:spLocks noGrp="1"/>
          </p:cNvSpPr>
          <p:nvPr>
            <p:ph type="title"/>
          </p:nvPr>
        </p:nvSpPr>
        <p:spPr>
          <a:xfrm>
            <a:off x="4965430" y="629268"/>
            <a:ext cx="6586491" cy="1286160"/>
          </a:xfrm>
          <a:prstGeom prst="rect">
            <a:avLst/>
          </a:prstGeom>
          <a:noFill/>
          <a:ln>
            <a:noFill/>
          </a:ln>
        </p:spPr>
        <p:txBody>
          <a:bodyPr spcFirstLastPara="1" wrap="square" lIns="91425" tIns="45700" rIns="91425" bIns="45700" anchor="b" anchorCtr="0">
            <a:noAutofit/>
          </a:bodyPr>
          <a:lstStyle/>
          <a:p>
            <a:pPr marL="0" marR="0" lvl="0" indent="0" algn="l" rtl="0">
              <a:lnSpc>
                <a:spcPct val="80000"/>
              </a:lnSpc>
              <a:spcBef>
                <a:spcPts val="0"/>
              </a:spcBef>
              <a:spcAft>
                <a:spcPts val="0"/>
              </a:spcAft>
              <a:buClr>
                <a:schemeClr val="dk1"/>
              </a:buClr>
              <a:buSzPts val="1100"/>
              <a:buFont typeface="Calibri"/>
              <a:buNone/>
            </a:pPr>
            <a:r>
              <a:rPr lang="en-US" sz="4400" b="1" i="0" u="none" strike="noStrike" cap="none">
                <a:solidFill>
                  <a:schemeClr val="dk1"/>
                </a:solidFill>
                <a:latin typeface="Calibri"/>
                <a:ea typeface="Calibri"/>
                <a:cs typeface="Calibri"/>
                <a:sym typeface="Calibri"/>
              </a:rPr>
              <a:t>VISION RETREAT OUTCOMES</a:t>
            </a:r>
            <a:br>
              <a:rPr lang="en-US" sz="4400" b="0" i="0" u="none" strike="noStrike" cap="none">
                <a:solidFill>
                  <a:schemeClr val="dk1"/>
                </a:solidFill>
                <a:latin typeface="Calibri"/>
                <a:ea typeface="Calibri"/>
                <a:cs typeface="Calibri"/>
                <a:sym typeface="Calibri"/>
              </a:rPr>
            </a:br>
            <a:endParaRPr sz="4400" b="0" i="0" u="none" strike="noStrike" cap="none">
              <a:solidFill>
                <a:schemeClr val="dk1"/>
              </a:solidFill>
              <a:latin typeface="Calibri"/>
              <a:ea typeface="Calibri"/>
              <a:cs typeface="Calibri"/>
              <a:sym typeface="Calibri"/>
            </a:endParaRPr>
          </a:p>
        </p:txBody>
      </p:sp>
      <p:sp>
        <p:nvSpPr>
          <p:cNvPr id="228" name="Google Shape;228;p23"/>
          <p:cNvSpPr txBox="1">
            <a:spLocks noGrp="1"/>
          </p:cNvSpPr>
          <p:nvPr>
            <p:ph type="body" idx="1"/>
          </p:nvPr>
        </p:nvSpPr>
        <p:spPr>
          <a:xfrm>
            <a:off x="4965432" y="1210565"/>
            <a:ext cx="6586489" cy="428307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500"/>
              <a:buFont typeface="Arial"/>
              <a:buNone/>
            </a:pPr>
            <a:r>
              <a:rPr lang="en-US" sz="2000" b="1" i="1" u="sng" strike="noStrike" cap="none" dirty="0">
                <a:solidFill>
                  <a:schemeClr val="dk1"/>
                </a:solidFill>
                <a:latin typeface="Calibri"/>
                <a:ea typeface="Calibri"/>
                <a:cs typeface="Calibri"/>
                <a:sym typeface="Calibri"/>
              </a:rPr>
              <a:t>Answer the question </a:t>
            </a:r>
            <a:r>
              <a:rPr lang="en-US" sz="2000" b="1" i="1" u="none" strike="noStrike" cap="none" dirty="0">
                <a:solidFill>
                  <a:srgbClr val="548135"/>
                </a:solidFill>
                <a:latin typeface="Calibri"/>
                <a:ea typeface="Calibri"/>
                <a:cs typeface="Calibri"/>
                <a:sym typeface="Calibri"/>
              </a:rPr>
              <a:t>“Where do we want to be?  How will we look, sound, and feel differently 5 years down the road than we do today?”</a:t>
            </a:r>
            <a:endParaRPr dirty="0"/>
          </a:p>
          <a:p>
            <a:pPr marL="228600" marR="0" lvl="0" indent="-228600" algn="l" rtl="0">
              <a:lnSpc>
                <a:spcPct val="90000"/>
              </a:lnSpc>
              <a:spcBef>
                <a:spcPts val="1000"/>
              </a:spcBef>
              <a:spcAft>
                <a:spcPts val="0"/>
              </a:spcAft>
              <a:buClr>
                <a:schemeClr val="dk1"/>
              </a:buClr>
              <a:buSzPts val="2000"/>
              <a:buFont typeface="Arial"/>
              <a:buChar char="•"/>
            </a:pPr>
            <a:r>
              <a:rPr lang="en-US" sz="2000" b="1" i="1" u="sng" strike="noStrike" cap="none" dirty="0">
                <a:solidFill>
                  <a:schemeClr val="dk1"/>
                </a:solidFill>
                <a:latin typeface="Calibri"/>
                <a:ea typeface="Calibri"/>
                <a:cs typeface="Calibri"/>
                <a:sym typeface="Calibri"/>
              </a:rPr>
              <a:t>Reflect</a:t>
            </a:r>
            <a:r>
              <a:rPr lang="en-US" sz="2000" b="1" i="1" u="none" strike="noStrike" cap="none" dirty="0">
                <a:solidFill>
                  <a:schemeClr val="dk1"/>
                </a:solidFill>
                <a:latin typeface="Calibri"/>
                <a:ea typeface="Calibri"/>
                <a:cs typeface="Calibri"/>
                <a:sym typeface="Calibri"/>
              </a:rPr>
              <a:t> on </a:t>
            </a:r>
            <a:r>
              <a:rPr lang="en-US" sz="2000" b="1" i="1" u="none" strike="noStrike" cap="none" dirty="0">
                <a:solidFill>
                  <a:srgbClr val="0000FF"/>
                </a:solidFill>
                <a:latin typeface="Calibri"/>
                <a:ea typeface="Calibri"/>
                <a:cs typeface="Calibri"/>
                <a:sym typeface="Calibri"/>
              </a:rPr>
              <a:t>STAKEHOLDER FEEDBACK </a:t>
            </a:r>
            <a:r>
              <a:rPr lang="en-US" sz="2000" b="1" i="1" u="none" strike="noStrike" cap="none" dirty="0">
                <a:solidFill>
                  <a:schemeClr val="dk1"/>
                </a:solidFill>
                <a:latin typeface="Calibri"/>
                <a:ea typeface="Calibri"/>
                <a:cs typeface="Calibri"/>
                <a:sym typeface="Calibri"/>
              </a:rPr>
              <a:t>to revise our SWOT analysis from the Data Retreat.</a:t>
            </a:r>
          </a:p>
          <a:p>
            <a:pPr marL="228600" marR="0" lvl="0" indent="-228600" algn="l" rtl="0">
              <a:lnSpc>
                <a:spcPct val="90000"/>
              </a:lnSpc>
              <a:spcBef>
                <a:spcPts val="1000"/>
              </a:spcBef>
              <a:spcAft>
                <a:spcPts val="0"/>
              </a:spcAft>
              <a:buClr>
                <a:schemeClr val="dk1"/>
              </a:buClr>
              <a:buSzPts val="2000"/>
              <a:buFont typeface="Arial"/>
              <a:buChar char="•"/>
            </a:pPr>
            <a:r>
              <a:rPr lang="en-US" sz="2000" b="1" i="1" u="sng" dirty="0"/>
              <a:t>Envision</a:t>
            </a:r>
            <a:r>
              <a:rPr lang="en-US" sz="2000" b="1" i="1" dirty="0"/>
              <a:t> what a </a:t>
            </a:r>
            <a:r>
              <a:rPr lang="en-US" sz="2000" b="1" i="1" dirty="0">
                <a:solidFill>
                  <a:schemeClr val="accent6">
                    <a:lumMod val="75000"/>
                  </a:schemeClr>
                </a:solidFill>
              </a:rPr>
              <a:t>great PREFERRED Future Statement looks like.</a:t>
            </a:r>
            <a:endParaRPr dirty="0">
              <a:solidFill>
                <a:schemeClr val="accent6">
                  <a:lumMod val="75000"/>
                </a:schemeClr>
              </a:solidFill>
            </a:endParaRPr>
          </a:p>
          <a:p>
            <a:pPr marL="228600" marR="0" lvl="0" indent="-228600" algn="l" rtl="0">
              <a:lnSpc>
                <a:spcPct val="90000"/>
              </a:lnSpc>
              <a:spcBef>
                <a:spcPts val="1000"/>
              </a:spcBef>
              <a:spcAft>
                <a:spcPts val="0"/>
              </a:spcAft>
              <a:buClr>
                <a:schemeClr val="dk1"/>
              </a:buClr>
              <a:buSzPts val="2000"/>
              <a:buFont typeface="Arial"/>
              <a:buChar char="•"/>
            </a:pPr>
            <a:r>
              <a:rPr lang="en-US" sz="2000" b="1" i="1" u="sng" strike="noStrike" cap="none" dirty="0">
                <a:solidFill>
                  <a:schemeClr val="dk1"/>
                </a:solidFill>
                <a:latin typeface="Calibri"/>
                <a:ea typeface="Calibri"/>
                <a:cs typeface="Calibri"/>
                <a:sym typeface="Calibri"/>
              </a:rPr>
              <a:t>Investigate </a:t>
            </a:r>
            <a:r>
              <a:rPr lang="en-US" sz="2000" b="1" i="1" u="none" strike="noStrike" cap="none" dirty="0">
                <a:solidFill>
                  <a:schemeClr val="dk1"/>
                </a:solidFill>
                <a:latin typeface="Calibri"/>
                <a:ea typeface="Calibri"/>
                <a:cs typeface="Calibri"/>
                <a:sym typeface="Calibri"/>
              </a:rPr>
              <a:t>schools and districts to identify practices and ideas to inform </a:t>
            </a:r>
            <a:r>
              <a:rPr lang="en-US" sz="2000" b="1" i="1" u="none" strike="noStrike" cap="none" dirty="0">
                <a:solidFill>
                  <a:srgbClr val="FF0000"/>
                </a:solidFill>
                <a:latin typeface="Calibri"/>
                <a:ea typeface="Calibri"/>
                <a:cs typeface="Calibri"/>
                <a:sym typeface="Calibri"/>
              </a:rPr>
              <a:t>A PREFERRED FUTURE FOR THE DISTRICT.</a:t>
            </a:r>
          </a:p>
          <a:p>
            <a:pPr marL="228600" marR="0" lvl="0" indent="-228600" algn="l" rtl="0">
              <a:lnSpc>
                <a:spcPct val="90000"/>
              </a:lnSpc>
              <a:spcBef>
                <a:spcPts val="1000"/>
              </a:spcBef>
              <a:spcAft>
                <a:spcPts val="0"/>
              </a:spcAft>
              <a:buClr>
                <a:schemeClr val="dk1"/>
              </a:buClr>
              <a:buSzPts val="2000"/>
              <a:buFont typeface="Arial"/>
              <a:buChar char="•"/>
            </a:pPr>
            <a:r>
              <a:rPr lang="en-US" sz="2000" b="1" i="1" u="sng" dirty="0">
                <a:solidFill>
                  <a:schemeClr val="tx1"/>
                </a:solidFill>
              </a:rPr>
              <a:t>Explore </a:t>
            </a:r>
            <a:r>
              <a:rPr lang="en-US" sz="2000" b="1" i="1" dirty="0">
                <a:solidFill>
                  <a:srgbClr val="FF0000"/>
                </a:solidFill>
              </a:rPr>
              <a:t>Student, Adult, and System Portraits </a:t>
            </a:r>
            <a:r>
              <a:rPr lang="en-US" sz="2000" b="1" i="1" dirty="0">
                <a:solidFill>
                  <a:schemeClr val="tx1"/>
                </a:solidFill>
              </a:rPr>
              <a:t>to describe a future vision</a:t>
            </a:r>
            <a:endParaRPr dirty="0">
              <a:solidFill>
                <a:schemeClr val="tx1"/>
              </a:solidFill>
            </a:endParaRPr>
          </a:p>
          <a:p>
            <a:pPr marL="228600" marR="0" lvl="0" indent="-228600" algn="l" rtl="0">
              <a:lnSpc>
                <a:spcPct val="90000"/>
              </a:lnSpc>
              <a:spcBef>
                <a:spcPts val="1000"/>
              </a:spcBef>
              <a:spcAft>
                <a:spcPts val="0"/>
              </a:spcAft>
              <a:buClr>
                <a:schemeClr val="dk1"/>
              </a:buClr>
              <a:buSzPts val="2000"/>
              <a:buFont typeface="Arial"/>
              <a:buChar char="•"/>
            </a:pPr>
            <a:r>
              <a:rPr lang="en-US" sz="2000" b="1" i="1" u="sng" strike="noStrike" cap="none" dirty="0">
                <a:solidFill>
                  <a:schemeClr val="dk1"/>
                </a:solidFill>
                <a:latin typeface="Calibri"/>
                <a:ea typeface="Calibri"/>
                <a:cs typeface="Calibri"/>
                <a:sym typeface="Calibri"/>
              </a:rPr>
              <a:t>Invent </a:t>
            </a:r>
            <a:r>
              <a:rPr lang="en-US" sz="2000" b="1" i="1" u="none" strike="noStrike" cap="none" dirty="0">
                <a:solidFill>
                  <a:schemeClr val="dk1"/>
                </a:solidFill>
                <a:latin typeface="Calibri"/>
                <a:ea typeface="Calibri"/>
                <a:cs typeface="Calibri"/>
                <a:sym typeface="Calibri"/>
              </a:rPr>
              <a:t>a </a:t>
            </a:r>
            <a:r>
              <a:rPr lang="en-US" sz="2000" b="1" i="1" u="none" strike="noStrike" cap="none" dirty="0">
                <a:solidFill>
                  <a:srgbClr val="CC00FF"/>
                </a:solidFill>
                <a:latin typeface="Calibri"/>
                <a:ea typeface="Calibri"/>
                <a:cs typeface="Calibri"/>
                <a:sym typeface="Calibri"/>
              </a:rPr>
              <a:t>PREFERRED FUTURE (Mission and Vision) </a:t>
            </a:r>
            <a:r>
              <a:rPr lang="en-US" sz="2000" b="1" i="1" u="none" strike="noStrike" cap="none" dirty="0">
                <a:solidFill>
                  <a:schemeClr val="dk1"/>
                </a:solidFill>
                <a:latin typeface="Calibri"/>
                <a:ea typeface="Calibri"/>
                <a:cs typeface="Calibri"/>
                <a:sym typeface="Calibri"/>
              </a:rPr>
              <a:t>to move the district to an even high level of performance.</a:t>
            </a:r>
            <a:endParaRPr dirty="0"/>
          </a:p>
          <a:p>
            <a:pPr marL="228600" marR="0" lvl="0" indent="-228600" algn="l" rtl="0">
              <a:lnSpc>
                <a:spcPct val="90000"/>
              </a:lnSpc>
              <a:spcBef>
                <a:spcPts val="1000"/>
              </a:spcBef>
              <a:spcAft>
                <a:spcPts val="0"/>
              </a:spcAft>
              <a:buClr>
                <a:schemeClr val="dk1"/>
              </a:buClr>
              <a:buSzPts val="2000"/>
              <a:buFont typeface="Arial"/>
              <a:buChar char="•"/>
            </a:pPr>
            <a:r>
              <a:rPr lang="en-US" sz="2000" b="1" i="1" u="sng" strike="noStrike" cap="none" dirty="0">
                <a:solidFill>
                  <a:schemeClr val="dk1"/>
                </a:solidFill>
                <a:latin typeface="Calibri"/>
                <a:ea typeface="Calibri"/>
                <a:cs typeface="Calibri"/>
                <a:sym typeface="Calibri"/>
              </a:rPr>
              <a:t>Develop</a:t>
            </a:r>
            <a:r>
              <a:rPr lang="en-US" sz="2000" b="1" i="1" u="none" strike="noStrike" cap="none" dirty="0">
                <a:solidFill>
                  <a:schemeClr val="dk1"/>
                </a:solidFill>
                <a:latin typeface="Calibri"/>
                <a:ea typeface="Calibri"/>
                <a:cs typeface="Calibri"/>
                <a:sym typeface="Calibri"/>
              </a:rPr>
              <a:t> </a:t>
            </a:r>
            <a:r>
              <a:rPr lang="en-US" sz="2000" b="1" i="1" u="none" strike="noStrike" cap="none" dirty="0">
                <a:solidFill>
                  <a:srgbClr val="FF6600"/>
                </a:solidFill>
                <a:latin typeface="Calibri"/>
                <a:ea typeface="Calibri"/>
                <a:cs typeface="Calibri"/>
                <a:sym typeface="Calibri"/>
              </a:rPr>
              <a:t>a set of CORE VALUES </a:t>
            </a:r>
            <a:r>
              <a:rPr lang="en-US" sz="2000" b="1" i="1" u="none" strike="noStrike" cap="none" dirty="0">
                <a:solidFill>
                  <a:srgbClr val="000000"/>
                </a:solidFill>
                <a:latin typeface="Calibri"/>
                <a:ea typeface="Calibri"/>
                <a:cs typeface="Calibri"/>
                <a:sym typeface="Calibri"/>
              </a:rPr>
              <a:t>that will guide the actions and behaviors of the district as its works toward achieving its Preferred Future</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24" descr="MC910220653.jpg"/>
          <p:cNvPicPr preferRelativeResize="0">
            <a:picLocks noGrp="1"/>
          </p:cNvPicPr>
          <p:nvPr>
            <p:ph type="body" idx="1"/>
          </p:nvPr>
        </p:nvPicPr>
        <p:blipFill rotWithShape="1">
          <a:blip r:embed="rId3">
            <a:alphaModFix/>
          </a:blip>
          <a:srcRect l="-13590" r="-13591"/>
          <a:stretch/>
        </p:blipFill>
        <p:spPr>
          <a:xfrm>
            <a:off x="-1329267" y="-779828"/>
            <a:ext cx="15875000" cy="7620000"/>
          </a:xfrm>
          <a:prstGeom prst="rect">
            <a:avLst/>
          </a:prstGeom>
          <a:noFill/>
          <a:ln>
            <a:noFill/>
          </a:ln>
        </p:spPr>
      </p:pic>
      <p:sp>
        <p:nvSpPr>
          <p:cNvPr id="234" name="Google Shape;234;p24"/>
          <p:cNvSpPr txBox="1">
            <a:spLocks noGrp="1"/>
          </p:cNvSpPr>
          <p:nvPr>
            <p:ph type="title"/>
          </p:nvPr>
        </p:nvSpPr>
        <p:spPr>
          <a:xfrm>
            <a:off x="1981200" y="5037664"/>
            <a:ext cx="8229600" cy="1371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0000"/>
              </a:buClr>
              <a:buSzPts val="900"/>
              <a:buFont typeface="Calibri"/>
              <a:buNone/>
            </a:pPr>
            <a:r>
              <a:rPr lang="en-US" sz="3600" b="1" i="1" u="none" strike="noStrike" cap="none" dirty="0">
                <a:solidFill>
                  <a:srgbClr val="FF0000"/>
                </a:solidFill>
                <a:latin typeface="Calibri"/>
                <a:ea typeface="Calibri"/>
                <a:cs typeface="Calibri"/>
                <a:sym typeface="Calibri"/>
              </a:rPr>
              <a:t>How do we want to be different 5 years from now than we are today?</a:t>
            </a:r>
            <a:endParaRPr dirty="0"/>
          </a:p>
        </p:txBody>
      </p:sp>
      <p:sp>
        <p:nvSpPr>
          <p:cNvPr id="235" name="Google Shape;235;p24"/>
          <p:cNvSpPr txBox="1"/>
          <p:nvPr/>
        </p:nvSpPr>
        <p:spPr>
          <a:xfrm rot="522326">
            <a:off x="2029692" y="66920"/>
            <a:ext cx="2675732" cy="10156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2"/>
              </a:buClr>
              <a:buSzPts val="1500"/>
              <a:buFont typeface="Calibri"/>
              <a:buNone/>
            </a:pPr>
            <a:r>
              <a:rPr lang="en-US" sz="6000" b="1" i="0" u="none" strike="noStrike" cap="none">
                <a:solidFill>
                  <a:schemeClr val="accent2"/>
                </a:solidFill>
                <a:latin typeface="Calibri"/>
                <a:ea typeface="Calibri"/>
                <a:cs typeface="Calibri"/>
                <a:sym typeface="Calibri"/>
              </a:rPr>
              <a:t>Mission</a:t>
            </a:r>
            <a:endParaRPr/>
          </a:p>
        </p:txBody>
      </p:sp>
      <p:sp>
        <p:nvSpPr>
          <p:cNvPr id="236" name="Google Shape;236;p24"/>
          <p:cNvSpPr txBox="1"/>
          <p:nvPr/>
        </p:nvSpPr>
        <p:spPr>
          <a:xfrm rot="-300418">
            <a:off x="5189181" y="796198"/>
            <a:ext cx="2151551" cy="10156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70C0"/>
              </a:buClr>
              <a:buSzPts val="1500"/>
              <a:buFont typeface="Calibri"/>
              <a:buNone/>
            </a:pPr>
            <a:r>
              <a:rPr lang="en-US" sz="6000" b="1" i="0" u="none" strike="noStrike" cap="none">
                <a:solidFill>
                  <a:srgbClr val="0070C0"/>
                </a:solidFill>
                <a:latin typeface="Calibri"/>
                <a:ea typeface="Calibri"/>
                <a:cs typeface="Calibri"/>
                <a:sym typeface="Calibri"/>
              </a:rPr>
              <a:t>Vision</a:t>
            </a:r>
            <a:endParaRPr/>
          </a:p>
        </p:txBody>
      </p:sp>
      <p:sp>
        <p:nvSpPr>
          <p:cNvPr id="237" name="Google Shape;237;p24"/>
          <p:cNvSpPr txBox="1"/>
          <p:nvPr/>
        </p:nvSpPr>
        <p:spPr>
          <a:xfrm rot="-316912">
            <a:off x="7967399" y="1130184"/>
            <a:ext cx="3923382" cy="10156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B050"/>
              </a:buClr>
              <a:buSzPts val="1500"/>
              <a:buFont typeface="Calibri"/>
              <a:buNone/>
            </a:pPr>
            <a:r>
              <a:rPr lang="en-US" sz="6000" b="1" i="0" u="none" strike="noStrike" cap="none">
                <a:solidFill>
                  <a:srgbClr val="00B050"/>
                </a:solidFill>
                <a:latin typeface="Calibri"/>
                <a:ea typeface="Calibri"/>
                <a:cs typeface="Calibri"/>
                <a:sym typeface="Calibri"/>
              </a:rPr>
              <a:t>Core Values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4"/>
                                        </p:tgtEl>
                                        <p:attrNameLst>
                                          <p:attrName>style.visibility</p:attrName>
                                        </p:attrNameLst>
                                      </p:cBhvr>
                                      <p:to>
                                        <p:strVal val="visible"/>
                                      </p:to>
                                    </p:set>
                                    <p:anim calcmode="lin" valueType="num">
                                      <p:cBhvr additive="base">
                                        <p:cTn id="7" dur="500"/>
                                        <p:tgtEl>
                                          <p:spTgt spid="23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
                                        </p:tgtEl>
                                        <p:attrNameLst>
                                          <p:attrName>style.visibility</p:attrName>
                                        </p:attrNameLst>
                                      </p:cBhvr>
                                      <p:to>
                                        <p:strVal val="visible"/>
                                      </p:to>
                                    </p:set>
                                    <p:animEffect transition="in" filter="fade">
                                      <p:cBhvr>
                                        <p:cTn id="12" dur="500"/>
                                        <p:tgtEl>
                                          <p:spTgt spid="2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6"/>
                                        </p:tgtEl>
                                        <p:attrNameLst>
                                          <p:attrName>style.visibility</p:attrName>
                                        </p:attrNameLst>
                                      </p:cBhvr>
                                      <p:to>
                                        <p:strVal val="visible"/>
                                      </p:to>
                                    </p:set>
                                    <p:animEffect transition="in" filter="fade">
                                      <p:cBhvr>
                                        <p:cTn id="17" dur="500"/>
                                        <p:tgtEl>
                                          <p:spTgt spid="2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7"/>
                                        </p:tgtEl>
                                        <p:attrNameLst>
                                          <p:attrName>style.visibility</p:attrName>
                                        </p:attrNameLst>
                                      </p:cBhvr>
                                      <p:to>
                                        <p:strVal val="visible"/>
                                      </p:to>
                                    </p:set>
                                    <p:animEffect transition="in" filter="fade">
                                      <p:cBhvr>
                                        <p:cTn id="2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25" descr="PLC_team"/>
          <p:cNvPicPr preferRelativeResize="0"/>
          <p:nvPr/>
        </p:nvPicPr>
        <p:blipFill rotWithShape="1">
          <a:blip r:embed="rId3">
            <a:alphaModFix amt="35000"/>
          </a:blip>
          <a:srcRect t="3938" b="11472"/>
          <a:stretch/>
        </p:blipFill>
        <p:spPr>
          <a:xfrm>
            <a:off x="528" y="35796"/>
            <a:ext cx="12191472" cy="6841254"/>
          </a:xfrm>
          <a:prstGeom prst="rect">
            <a:avLst/>
          </a:prstGeom>
          <a:noFill/>
          <a:ln>
            <a:noFill/>
          </a:ln>
        </p:spPr>
      </p:pic>
      <p:cxnSp>
        <p:nvCxnSpPr>
          <p:cNvPr id="243" name="Google Shape;243;p25"/>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244" name="Google Shape;244;p25"/>
          <p:cNvSpPr txBox="1">
            <a:spLocks noGrp="1"/>
          </p:cNvSpPr>
          <p:nvPr>
            <p:ph type="title"/>
          </p:nvPr>
        </p:nvSpPr>
        <p:spPr>
          <a:xfrm>
            <a:off x="838201" y="1065862"/>
            <a:ext cx="3313164" cy="4726276"/>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REVIEW and REFINE</a:t>
            </a:r>
            <a:endParaRPr sz="4000" dirty="0">
              <a:solidFill>
                <a:srgbClr val="FFFFFF"/>
              </a:solidFill>
            </a:endParaRPr>
          </a:p>
          <a:p>
            <a:pPr marL="0" marR="0" lvl="0" indent="0" algn="r" rtl="0">
              <a:lnSpc>
                <a:spcPct val="90000"/>
              </a:lnSpc>
              <a:spcBef>
                <a:spcPts val="0"/>
              </a:spcBef>
              <a:spcAft>
                <a:spcPts val="0"/>
              </a:spcAft>
              <a:buClr>
                <a:srgbClr val="FFFFFF"/>
              </a:buClr>
              <a:buSzPts val="1000"/>
              <a:buFont typeface="Calibri"/>
              <a:buNone/>
            </a:pPr>
            <a:r>
              <a:rPr lang="en-US" sz="3600" dirty="0">
                <a:solidFill>
                  <a:srgbClr val="FF0000"/>
                </a:solidFill>
              </a:rPr>
              <a:t>45</a:t>
            </a:r>
            <a:r>
              <a:rPr lang="en-US" sz="3600" b="0" i="0" u="none" strike="noStrike" cap="none" dirty="0">
                <a:solidFill>
                  <a:srgbClr val="FF0000"/>
                </a:solidFill>
                <a:latin typeface="Calibri"/>
                <a:ea typeface="Calibri"/>
                <a:cs typeface="Calibri"/>
                <a:sym typeface="Calibri"/>
              </a:rPr>
              <a:t> minutes</a:t>
            </a:r>
            <a:endParaRPr dirty="0"/>
          </a:p>
        </p:txBody>
      </p:sp>
      <p:sp>
        <p:nvSpPr>
          <p:cNvPr id="245" name="Google Shape;245;p25"/>
          <p:cNvSpPr txBox="1">
            <a:spLocks noGrp="1"/>
          </p:cNvSpPr>
          <p:nvPr>
            <p:ph type="body" idx="1"/>
          </p:nvPr>
        </p:nvSpPr>
        <p:spPr>
          <a:xfrm>
            <a:off x="5155379" y="1065862"/>
            <a:ext cx="5993884" cy="472627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500"/>
              <a:buFont typeface="Arial"/>
              <a:buNone/>
            </a:pPr>
            <a:endParaRPr sz="2000" b="1" i="1" u="none" strike="noStrike" cap="none">
              <a:solidFill>
                <a:srgbClr val="FFFFFF"/>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1000"/>
              <a:buFont typeface="Arial"/>
              <a:buNone/>
            </a:pPr>
            <a:r>
              <a:rPr lang="en-US" sz="4000" b="1" i="1" u="sng" strike="noStrike" cap="none">
                <a:solidFill>
                  <a:schemeClr val="lt1"/>
                </a:solidFill>
                <a:latin typeface="Calibri"/>
                <a:ea typeface="Calibri"/>
                <a:cs typeface="Calibri"/>
                <a:sym typeface="Calibri"/>
              </a:rPr>
              <a:t>Reflect</a:t>
            </a:r>
            <a:r>
              <a:rPr lang="en-US" sz="4000" b="1" i="1" u="none" strike="noStrike" cap="none">
                <a:solidFill>
                  <a:schemeClr val="lt1"/>
                </a:solidFill>
                <a:latin typeface="Calibri"/>
                <a:ea typeface="Calibri"/>
                <a:cs typeface="Calibri"/>
                <a:sym typeface="Calibri"/>
              </a:rPr>
              <a:t> </a:t>
            </a:r>
            <a:r>
              <a:rPr lang="en-US" sz="4000" b="1" i="1" u="none" strike="noStrike" cap="none">
                <a:solidFill>
                  <a:schemeClr val="accent4"/>
                </a:solidFill>
                <a:latin typeface="Calibri"/>
                <a:ea typeface="Calibri"/>
                <a:cs typeface="Calibri"/>
                <a:sym typeface="Calibri"/>
              </a:rPr>
              <a:t>on stakeholder feedback </a:t>
            </a:r>
            <a:r>
              <a:rPr lang="en-US" sz="4000" b="1" i="1" u="none" strike="noStrike" cap="none">
                <a:solidFill>
                  <a:schemeClr val="lt1"/>
                </a:solidFill>
                <a:latin typeface="Calibri"/>
                <a:ea typeface="Calibri"/>
                <a:cs typeface="Calibri"/>
                <a:sym typeface="Calibri"/>
              </a:rPr>
              <a:t>to revise our SWOT analysis from the Data Retreat</a:t>
            </a:r>
            <a:endParaRPr/>
          </a:p>
          <a:p>
            <a:pPr marL="0" marR="0" lvl="0" indent="0" algn="l" rtl="0">
              <a:lnSpc>
                <a:spcPct val="90000"/>
              </a:lnSpc>
              <a:spcBef>
                <a:spcPts val="1000"/>
              </a:spcBef>
              <a:spcAft>
                <a:spcPts val="0"/>
              </a:spcAft>
              <a:buClr>
                <a:srgbClr val="92D050"/>
              </a:buClr>
              <a:buSzPts val="1000"/>
              <a:buFont typeface="Arial"/>
              <a:buNone/>
            </a:pPr>
            <a:endParaRPr sz="4000" b="1" i="1" u="none" strike="noStrike" cap="none">
              <a:solidFill>
                <a:srgbClr val="92D05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26"/>
          <p:cNvPicPr preferRelativeResize="0"/>
          <p:nvPr/>
        </p:nvPicPr>
        <p:blipFill rotWithShape="1">
          <a:blip r:embed="rId3">
            <a:alphaModFix/>
          </a:blip>
          <a:srcRect l="5507" r="11725" b="1"/>
          <a:stretch/>
        </p:blipFill>
        <p:spPr>
          <a:xfrm>
            <a:off x="4636008" y="640082"/>
            <a:ext cx="6913562" cy="5575606"/>
          </a:xfrm>
          <a:prstGeom prst="rect">
            <a:avLst/>
          </a:prstGeom>
          <a:noFill/>
          <a:ln>
            <a:noFill/>
          </a:ln>
        </p:spPr>
      </p:pic>
      <p:sp>
        <p:nvSpPr>
          <p:cNvPr id="251" name="Google Shape;251;p26"/>
          <p:cNvSpPr txBox="1">
            <a:spLocks noGrp="1"/>
          </p:cNvSpPr>
          <p:nvPr>
            <p:ph type="title"/>
          </p:nvPr>
        </p:nvSpPr>
        <p:spPr>
          <a:xfrm>
            <a:off x="648929" y="629266"/>
            <a:ext cx="3667039" cy="167660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100"/>
              <a:buFont typeface="Calibri"/>
              <a:buNone/>
            </a:pPr>
            <a:r>
              <a:rPr lang="en-US" sz="4400" b="1" i="0" u="none" strike="noStrike" cap="none">
                <a:solidFill>
                  <a:schemeClr val="dk1"/>
                </a:solidFill>
                <a:latin typeface="Calibri"/>
                <a:ea typeface="Calibri"/>
                <a:cs typeface="Calibri"/>
                <a:sym typeface="Calibri"/>
              </a:rPr>
              <a:t>SWOT ANALYSIS</a:t>
            </a:r>
            <a:endParaRPr/>
          </a:p>
        </p:txBody>
      </p:sp>
      <p:sp>
        <p:nvSpPr>
          <p:cNvPr id="252" name="Google Shape;252;p26"/>
          <p:cNvSpPr txBox="1">
            <a:spLocks noGrp="1"/>
          </p:cNvSpPr>
          <p:nvPr>
            <p:ph type="body" idx="1"/>
          </p:nvPr>
        </p:nvSpPr>
        <p:spPr>
          <a:xfrm>
            <a:off x="648930" y="2438400"/>
            <a:ext cx="3667037" cy="3785419"/>
          </a:xfrm>
          <a:prstGeom prst="rect">
            <a:avLst/>
          </a:prstGeom>
          <a:noFill/>
          <a:ln>
            <a:noFill/>
          </a:ln>
        </p:spPr>
        <p:txBody>
          <a:bodyPr spcFirstLastPara="1" wrap="square" lIns="91425" tIns="45700" rIns="91425" bIns="45700" anchor="t" anchorCtr="0">
            <a:noAutofit/>
          </a:bodyPr>
          <a:lstStyle/>
          <a:p>
            <a:pPr marL="857250" marR="0" lvl="0" indent="-234950" algn="l" rtl="0">
              <a:lnSpc>
                <a:spcPct val="90000"/>
              </a:lnSpc>
              <a:spcBef>
                <a:spcPts val="0"/>
              </a:spcBef>
              <a:spcAft>
                <a:spcPts val="0"/>
              </a:spcAft>
              <a:buClr>
                <a:srgbClr val="FF0000"/>
              </a:buClr>
              <a:buSzPts val="2400"/>
              <a:buFont typeface="Arial"/>
              <a:buChar char="•"/>
            </a:pPr>
            <a:r>
              <a:rPr lang="en-US" sz="2400" b="1" i="0" u="none" strike="noStrike" cap="none">
                <a:solidFill>
                  <a:srgbClr val="FF0000"/>
                </a:solidFill>
                <a:latin typeface="Calibri"/>
                <a:ea typeface="Calibri"/>
                <a:cs typeface="Calibri"/>
                <a:sym typeface="Calibri"/>
              </a:rPr>
              <a:t>S</a:t>
            </a:r>
            <a:r>
              <a:rPr lang="en-US" sz="2400" b="1" i="0" u="none" strike="noStrike" cap="none">
                <a:solidFill>
                  <a:schemeClr val="dk1"/>
                </a:solidFill>
                <a:latin typeface="Calibri"/>
                <a:ea typeface="Calibri"/>
                <a:cs typeface="Calibri"/>
                <a:sym typeface="Calibri"/>
              </a:rPr>
              <a:t> TRENGTHS</a:t>
            </a:r>
            <a:endParaRPr/>
          </a:p>
          <a:p>
            <a:pPr marL="857250" marR="0" lvl="0" indent="-234950" algn="l" rtl="0">
              <a:lnSpc>
                <a:spcPct val="90000"/>
              </a:lnSpc>
              <a:spcBef>
                <a:spcPts val="1000"/>
              </a:spcBef>
              <a:spcAft>
                <a:spcPts val="0"/>
              </a:spcAft>
              <a:buClr>
                <a:srgbClr val="FF0000"/>
              </a:buClr>
              <a:buSzPts val="2400"/>
              <a:buFont typeface="Arial"/>
              <a:buChar char="•"/>
            </a:pPr>
            <a:r>
              <a:rPr lang="en-US" sz="2400" b="1" i="0" u="none" strike="noStrike" cap="none">
                <a:solidFill>
                  <a:srgbClr val="FF0000"/>
                </a:solidFill>
                <a:latin typeface="Calibri"/>
                <a:ea typeface="Calibri"/>
                <a:cs typeface="Calibri"/>
                <a:sym typeface="Calibri"/>
              </a:rPr>
              <a:t>W</a:t>
            </a:r>
            <a:r>
              <a:rPr lang="en-US" sz="2400" b="1" i="0" u="none" strike="noStrike" cap="none">
                <a:solidFill>
                  <a:schemeClr val="dk1"/>
                </a:solidFill>
                <a:latin typeface="Calibri"/>
                <a:ea typeface="Calibri"/>
                <a:cs typeface="Calibri"/>
                <a:sym typeface="Calibri"/>
              </a:rPr>
              <a:t> EAKNESSES</a:t>
            </a:r>
            <a:endParaRPr/>
          </a:p>
          <a:p>
            <a:pPr marL="857250" marR="0" lvl="0" indent="-234950" algn="l" rtl="0">
              <a:lnSpc>
                <a:spcPct val="90000"/>
              </a:lnSpc>
              <a:spcBef>
                <a:spcPts val="1000"/>
              </a:spcBef>
              <a:spcAft>
                <a:spcPts val="0"/>
              </a:spcAft>
              <a:buClr>
                <a:srgbClr val="FF0000"/>
              </a:buClr>
              <a:buSzPts val="2400"/>
              <a:buFont typeface="Arial"/>
              <a:buChar char="•"/>
            </a:pPr>
            <a:r>
              <a:rPr lang="en-US" sz="2400" b="1" i="0" u="none" strike="noStrike" cap="none">
                <a:solidFill>
                  <a:srgbClr val="FF0000"/>
                </a:solidFill>
                <a:latin typeface="Calibri"/>
                <a:ea typeface="Calibri"/>
                <a:cs typeface="Calibri"/>
                <a:sym typeface="Calibri"/>
              </a:rPr>
              <a:t>O</a:t>
            </a:r>
            <a:r>
              <a:rPr lang="en-US" sz="2400" b="1" i="0" u="none" strike="noStrike" cap="none">
                <a:solidFill>
                  <a:schemeClr val="dk1"/>
                </a:solidFill>
                <a:latin typeface="Calibri"/>
                <a:ea typeface="Calibri"/>
                <a:cs typeface="Calibri"/>
                <a:sym typeface="Calibri"/>
              </a:rPr>
              <a:t> PPORTUNITIES</a:t>
            </a:r>
            <a:endParaRPr/>
          </a:p>
          <a:p>
            <a:pPr marL="857250" marR="0" lvl="0" indent="-234950" algn="l" rtl="0">
              <a:lnSpc>
                <a:spcPct val="90000"/>
              </a:lnSpc>
              <a:spcBef>
                <a:spcPts val="1000"/>
              </a:spcBef>
              <a:spcAft>
                <a:spcPts val="0"/>
              </a:spcAft>
              <a:buClr>
                <a:srgbClr val="FF0000"/>
              </a:buClr>
              <a:buSzPts val="2400"/>
              <a:buFont typeface="Arial"/>
              <a:buChar char="•"/>
            </a:pPr>
            <a:r>
              <a:rPr lang="en-US" sz="2400" b="1" i="0" u="none" strike="noStrike" cap="none">
                <a:solidFill>
                  <a:srgbClr val="FF0000"/>
                </a:solidFill>
                <a:latin typeface="Calibri"/>
                <a:ea typeface="Calibri"/>
                <a:cs typeface="Calibri"/>
                <a:sym typeface="Calibri"/>
              </a:rPr>
              <a:t>T</a:t>
            </a:r>
            <a:r>
              <a:rPr lang="en-US" sz="2400" b="1" i="0" u="none" strike="noStrike" cap="none">
                <a:solidFill>
                  <a:schemeClr val="dk1"/>
                </a:solidFill>
                <a:latin typeface="Calibri"/>
                <a:ea typeface="Calibri"/>
                <a:cs typeface="Calibri"/>
                <a:sym typeface="Calibri"/>
              </a:rPr>
              <a:t> HREATS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01867607"/>
              </p:ext>
            </p:extLst>
          </p:nvPr>
        </p:nvGraphicFramePr>
        <p:xfrm>
          <a:off x="-37069" y="53061"/>
          <a:ext cx="12192000" cy="6893495"/>
        </p:xfrm>
        <a:graphic>
          <a:graphicData uri="http://schemas.openxmlformats.org/drawingml/2006/table">
            <a:tbl>
              <a:tblPr>
                <a:tableStyleId>{5C22544A-7EE6-4342-B048-85BDC9FD1C3A}</a:tableStyleId>
              </a:tblPr>
              <a:tblGrid>
                <a:gridCol w="5858494">
                  <a:extLst>
                    <a:ext uri="{9D8B030D-6E8A-4147-A177-3AD203B41FA5}">
                      <a16:colId xmlns:a16="http://schemas.microsoft.com/office/drawing/2014/main" val="20000"/>
                    </a:ext>
                  </a:extLst>
                </a:gridCol>
                <a:gridCol w="6333506">
                  <a:extLst>
                    <a:ext uri="{9D8B030D-6E8A-4147-A177-3AD203B41FA5}">
                      <a16:colId xmlns:a16="http://schemas.microsoft.com/office/drawing/2014/main" val="20001"/>
                    </a:ext>
                  </a:extLst>
                </a:gridCol>
              </a:tblGrid>
              <a:tr h="416495">
                <a:tc gridSpan="2">
                  <a:txBody>
                    <a:bodyPr/>
                    <a:lstStyle/>
                    <a:p>
                      <a:pPr marL="0" marR="0" algn="ctr">
                        <a:spcBef>
                          <a:spcPts val="0"/>
                        </a:spcBef>
                        <a:spcAft>
                          <a:spcPts val="0"/>
                        </a:spcAft>
                      </a:pPr>
                      <a:r>
                        <a:rPr lang="en-US" sz="300" dirty="0">
                          <a:effectLst/>
                        </a:rPr>
                        <a:t> </a:t>
                      </a:r>
                      <a:endParaRPr lang="en-US" sz="800" dirty="0">
                        <a:effectLst/>
                      </a:endParaRPr>
                    </a:p>
                    <a:p>
                      <a:pPr marL="0" marR="0" algn="ctr">
                        <a:spcBef>
                          <a:spcPts val="0"/>
                        </a:spcBef>
                        <a:spcAft>
                          <a:spcPts val="0"/>
                        </a:spcAft>
                      </a:pPr>
                      <a:r>
                        <a:rPr lang="en-US" sz="2000" b="1" dirty="0">
                          <a:solidFill>
                            <a:srgbClr val="FF0000"/>
                          </a:solidFill>
                          <a:effectLst/>
                        </a:rPr>
                        <a:t>SWOT ANALYSIS EXAMPLE</a:t>
                      </a:r>
                      <a:r>
                        <a:rPr lang="en-US" sz="300" dirty="0">
                          <a:effectLst/>
                        </a:rPr>
                        <a:t> </a:t>
                      </a:r>
                      <a:endParaRPr lang="en-US" sz="800" dirty="0">
                        <a:effectLst/>
                        <a:latin typeface="Calibri" charset="0"/>
                        <a:ea typeface="Calibri" charset="0"/>
                        <a:cs typeface="Times New Roman" charset="0"/>
                      </a:endParaRPr>
                    </a:p>
                  </a:txBody>
                  <a:tcPr marL="53942" marR="53942"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0000"/>
                  </a:ext>
                </a:extLst>
              </a:tr>
              <a:tr h="2662396">
                <a:tc>
                  <a:txBody>
                    <a:bodyPr/>
                    <a:lstStyle/>
                    <a:p>
                      <a:pPr marL="0" marR="0">
                        <a:spcBef>
                          <a:spcPts val="0"/>
                        </a:spcBef>
                        <a:spcAft>
                          <a:spcPts val="0"/>
                        </a:spcAft>
                      </a:pPr>
                      <a:r>
                        <a:rPr lang="en-US" sz="1400" b="1" dirty="0">
                          <a:effectLst/>
                        </a:rPr>
                        <a:t>STRENGTHS</a:t>
                      </a:r>
                      <a:r>
                        <a:rPr lang="en-US" sz="1100" b="1" dirty="0">
                          <a:effectLst/>
                        </a:rPr>
                        <a:t>: What are we most proud of? What do we consider to be our results of our best work?  What advantages do we have?  What do others say about us in positive ways?</a:t>
                      </a:r>
                      <a:endParaRPr lang="en-US" sz="1400" b="1" dirty="0">
                        <a:effectLst/>
                      </a:endParaRPr>
                    </a:p>
                    <a:p>
                      <a:pPr marL="0" marR="0">
                        <a:spcBef>
                          <a:spcPts val="0"/>
                        </a:spcBef>
                        <a:spcAft>
                          <a:spcPts val="0"/>
                        </a:spcAft>
                      </a:pPr>
                      <a:r>
                        <a:rPr lang="en-US" sz="700" b="1" dirty="0">
                          <a:effectLst/>
                        </a:rPr>
                        <a:t> </a:t>
                      </a:r>
                      <a:endParaRPr lang="en-US" sz="1300" b="1" dirty="0">
                        <a:effectLst/>
                      </a:endParaRPr>
                    </a:p>
                    <a:p>
                      <a:pPr marL="346075" marR="0" lvl="0" indent="-16351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300" b="1" i="0" u="none" strike="noStrike" cap="none" dirty="0">
                          <a:solidFill>
                            <a:schemeClr val="dk1"/>
                          </a:solidFill>
                          <a:effectLst/>
                          <a:latin typeface="+mn-lt"/>
                          <a:ea typeface="+mn-ea"/>
                          <a:cs typeface="+mn-cs"/>
                          <a:sym typeface="Arial"/>
                        </a:rPr>
                        <a:t>Graduation Rate</a:t>
                      </a:r>
                    </a:p>
                    <a:p>
                      <a:pPr marL="346075" marR="0" lvl="0" indent="-16351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300" b="1" i="0" u="none" strike="noStrike" cap="none" dirty="0">
                          <a:solidFill>
                            <a:schemeClr val="dk1"/>
                          </a:solidFill>
                          <a:effectLst/>
                          <a:latin typeface="+mn-lt"/>
                          <a:ea typeface="+mn-ea"/>
                          <a:cs typeface="+mn-cs"/>
                          <a:sym typeface="Arial"/>
                        </a:rPr>
                        <a:t>Clarity and Variety in Academic and Course Offerings/Program Coherence</a:t>
                      </a:r>
                      <a:endParaRPr lang="en-US" sz="1300" b="0" i="0" u="none" strike="noStrike" cap="none" dirty="0">
                        <a:solidFill>
                          <a:schemeClr val="dk1"/>
                        </a:solidFill>
                        <a:effectLst/>
                        <a:latin typeface="+mn-lt"/>
                        <a:ea typeface="+mn-ea"/>
                        <a:cs typeface="+mn-cs"/>
                        <a:sym typeface="Arial"/>
                      </a:endParaRPr>
                    </a:p>
                    <a:p>
                      <a:pPr marL="346075" indent="-163513">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Extracurricular Activities, Athletics, Clubs, &amp; Offerings</a:t>
                      </a:r>
                      <a:endParaRPr lang="en-US" sz="1300" b="0" i="0" u="none" strike="noStrike" cap="none" dirty="0">
                        <a:solidFill>
                          <a:schemeClr val="dk1"/>
                        </a:solidFill>
                        <a:effectLst/>
                        <a:latin typeface="+mn-lt"/>
                        <a:ea typeface="+mn-ea"/>
                        <a:cs typeface="+mn-cs"/>
                        <a:sym typeface="Arial"/>
                      </a:endParaRPr>
                    </a:p>
                    <a:p>
                      <a:pPr marL="346075" indent="-163513">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Financial Stability and Stewardship</a:t>
                      </a:r>
                      <a:endParaRPr lang="en-US" sz="1300" b="0" i="0" u="none" strike="noStrike" cap="none" dirty="0">
                        <a:solidFill>
                          <a:schemeClr val="dk1"/>
                        </a:solidFill>
                        <a:effectLst/>
                        <a:latin typeface="+mn-lt"/>
                        <a:ea typeface="+mn-ea"/>
                        <a:cs typeface="+mn-cs"/>
                        <a:sym typeface="Arial"/>
                      </a:endParaRPr>
                    </a:p>
                    <a:p>
                      <a:pPr marL="346075" indent="-163513">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State Highest Recognition for Finance Management</a:t>
                      </a:r>
                      <a:endParaRPr lang="en-US" sz="1300" b="0" i="0" u="none" strike="noStrike" cap="none" dirty="0">
                        <a:solidFill>
                          <a:schemeClr val="dk1"/>
                        </a:solidFill>
                        <a:effectLst/>
                        <a:latin typeface="+mn-lt"/>
                        <a:ea typeface="+mn-ea"/>
                        <a:cs typeface="+mn-cs"/>
                        <a:sym typeface="Arial"/>
                      </a:endParaRPr>
                    </a:p>
                    <a:p>
                      <a:pPr marL="346075" indent="-163513">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Diversity, Inclusion, Equity, Continuous Improvement</a:t>
                      </a:r>
                      <a:endParaRPr lang="en-US" sz="1300" b="0" i="0" u="none" strike="noStrike" cap="none" dirty="0">
                        <a:solidFill>
                          <a:schemeClr val="dk1"/>
                        </a:solidFill>
                        <a:effectLst/>
                        <a:latin typeface="+mn-lt"/>
                        <a:ea typeface="+mn-ea"/>
                        <a:cs typeface="+mn-cs"/>
                        <a:sym typeface="Arial"/>
                      </a:endParaRPr>
                    </a:p>
                    <a:p>
                      <a:pPr marL="346075" indent="-163513">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Teacher-Student Trust</a:t>
                      </a:r>
                      <a:endParaRPr lang="en-US" sz="1300" b="0" i="0" u="none" strike="noStrike" cap="none" dirty="0">
                        <a:solidFill>
                          <a:schemeClr val="dk1"/>
                        </a:solidFill>
                        <a:effectLst/>
                        <a:latin typeface="+mn-lt"/>
                        <a:ea typeface="+mn-ea"/>
                        <a:cs typeface="+mn-cs"/>
                        <a:sym typeface="Arial"/>
                      </a:endParaRPr>
                    </a:p>
                    <a:p>
                      <a:pPr marL="346075" indent="-163513">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Teacher Retention, Advanced Degrees and Talented Staff</a:t>
                      </a:r>
                      <a:endParaRPr lang="en-US" sz="1300" b="0" i="0" u="none" strike="noStrike" cap="none" dirty="0">
                        <a:solidFill>
                          <a:schemeClr val="dk1"/>
                        </a:solidFill>
                        <a:effectLst/>
                        <a:latin typeface="+mn-lt"/>
                        <a:ea typeface="+mn-ea"/>
                        <a:cs typeface="+mn-cs"/>
                        <a:sym typeface="Arial"/>
                      </a:endParaRPr>
                    </a:p>
                    <a:p>
                      <a:pPr marL="346075" indent="-163513">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1:1 Technology</a:t>
                      </a:r>
                      <a:endParaRPr lang="en-US" sz="1300" b="0" i="0" u="none" strike="noStrike" cap="none" dirty="0">
                        <a:solidFill>
                          <a:schemeClr val="dk1"/>
                        </a:solidFill>
                        <a:effectLst/>
                        <a:latin typeface="+mn-lt"/>
                        <a:ea typeface="+mn-ea"/>
                        <a:cs typeface="+mn-cs"/>
                        <a:sym typeface="Arial"/>
                      </a:endParaRPr>
                    </a:p>
                    <a:p>
                      <a:pPr marL="346075" indent="-163513">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Belief in Continuous Improvement, Diversity, Inclusion and  Equity</a:t>
                      </a:r>
                      <a:endParaRPr lang="en-US" sz="1300" b="0" i="0" u="none" strike="noStrike" cap="none" dirty="0">
                        <a:solidFill>
                          <a:schemeClr val="dk1"/>
                        </a:solidFill>
                        <a:effectLst/>
                        <a:latin typeface="+mn-lt"/>
                        <a:ea typeface="+mn-ea"/>
                        <a:cs typeface="+mn-cs"/>
                        <a:sym typeface="Arial"/>
                      </a:endParaRPr>
                    </a:p>
                  </a:txBody>
                  <a:tcPr marL="53942" marR="53942"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spcBef>
                          <a:spcPts val="0"/>
                        </a:spcBef>
                        <a:spcAft>
                          <a:spcPts val="0"/>
                        </a:spcAft>
                      </a:pPr>
                      <a:r>
                        <a:rPr lang="en-US" sz="1600" b="1" dirty="0">
                          <a:effectLst/>
                        </a:rPr>
                        <a:t>WEAKNESSES:  </a:t>
                      </a:r>
                      <a:r>
                        <a:rPr lang="en-US" sz="1100" b="1" dirty="0">
                          <a:effectLst/>
                        </a:rPr>
                        <a:t>What do we consider to be our weaknesses?  What are we most criticized for or receive the most complaints about?  What do we seem to have a hard time doing well?</a:t>
                      </a:r>
                    </a:p>
                    <a:p>
                      <a:pPr marL="0" marR="0">
                        <a:spcBef>
                          <a:spcPts val="0"/>
                        </a:spcBef>
                        <a:spcAft>
                          <a:spcPts val="0"/>
                        </a:spcAft>
                      </a:pPr>
                      <a:r>
                        <a:rPr lang="en-US" sz="700" b="1" dirty="0">
                          <a:effectLst/>
                        </a:rPr>
                        <a:t> </a:t>
                      </a:r>
                      <a:endParaRPr lang="en-US" sz="1100" b="1" dirty="0">
                        <a:effectLst/>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Student Achievement Gaps- Low Income and Black vs Others</a:t>
                      </a:r>
                      <a:endParaRPr lang="en-US" sz="1300" b="0" i="0" u="none" strike="noStrike" cap="none" dirty="0">
                        <a:solidFill>
                          <a:schemeClr val="dk1"/>
                        </a:solidFill>
                        <a:effectLst/>
                        <a:latin typeface="+mn-lt"/>
                        <a:ea typeface="+mn-ea"/>
                        <a:cs typeface="+mn-cs"/>
                        <a:sym typeface="Arial"/>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Math Instruction</a:t>
                      </a:r>
                      <a:endParaRPr lang="en-US" sz="1300" b="0" i="0" u="none" strike="noStrike" cap="none" dirty="0">
                        <a:solidFill>
                          <a:schemeClr val="dk1"/>
                        </a:solidFill>
                        <a:effectLst/>
                        <a:latin typeface="+mn-lt"/>
                        <a:ea typeface="+mn-ea"/>
                        <a:cs typeface="+mn-cs"/>
                        <a:sym typeface="Arial"/>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Demographic Disparity Among English and Math Tracks with Rigor</a:t>
                      </a:r>
                      <a:endParaRPr lang="en-US" sz="1300" b="0" i="0" u="none" strike="noStrike" cap="none" dirty="0">
                        <a:solidFill>
                          <a:schemeClr val="dk1"/>
                        </a:solidFill>
                        <a:effectLst/>
                        <a:latin typeface="+mn-lt"/>
                        <a:ea typeface="+mn-ea"/>
                        <a:cs typeface="+mn-cs"/>
                        <a:sym typeface="Arial"/>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Demographic Disparity Among Behavioral Referrals, In-School Suspensions, </a:t>
                      </a:r>
                      <a:r>
                        <a:rPr lang="en-US" sz="1300" b="1" i="0" u="none" strike="noStrike" cap="none" dirty="0" err="1">
                          <a:solidFill>
                            <a:schemeClr val="dk1"/>
                          </a:solidFill>
                          <a:effectLst/>
                          <a:latin typeface="+mn-lt"/>
                          <a:ea typeface="+mn-ea"/>
                          <a:cs typeface="+mn-cs"/>
                          <a:sym typeface="Arial"/>
                        </a:rPr>
                        <a:t>Tardies</a:t>
                      </a:r>
                      <a:endParaRPr lang="en-US" sz="1300" b="0" i="0" u="none" strike="noStrike" cap="none" dirty="0">
                        <a:solidFill>
                          <a:schemeClr val="dk1"/>
                        </a:solidFill>
                        <a:effectLst/>
                        <a:latin typeface="+mn-lt"/>
                        <a:ea typeface="+mn-ea"/>
                        <a:cs typeface="+mn-cs"/>
                        <a:sym typeface="Arial"/>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Chronic Absenteeism</a:t>
                      </a:r>
                      <a:endParaRPr lang="en-US" sz="1300" b="0" i="0" u="none" strike="noStrike" cap="none" dirty="0">
                        <a:solidFill>
                          <a:schemeClr val="dk1"/>
                        </a:solidFill>
                        <a:effectLst/>
                        <a:latin typeface="+mn-lt"/>
                        <a:ea typeface="+mn-ea"/>
                        <a:cs typeface="+mn-cs"/>
                        <a:sym typeface="Arial"/>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Schedule Flexibility- 6 period day, block schedules, opportunities to take electives, etc.</a:t>
                      </a:r>
                      <a:endParaRPr lang="en-US" sz="1300" b="0" i="0" u="none" strike="noStrike" cap="none" dirty="0">
                        <a:solidFill>
                          <a:schemeClr val="dk1"/>
                        </a:solidFill>
                        <a:effectLst/>
                        <a:latin typeface="+mn-lt"/>
                        <a:ea typeface="+mn-ea"/>
                        <a:cs typeface="+mn-cs"/>
                        <a:sym typeface="Arial"/>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Student Perception of Importance of High School</a:t>
                      </a:r>
                      <a:endParaRPr lang="en-US" sz="1300" b="0" i="0" u="none" strike="noStrike" cap="none" dirty="0">
                        <a:solidFill>
                          <a:schemeClr val="dk1"/>
                        </a:solidFill>
                        <a:effectLst/>
                        <a:latin typeface="+mn-lt"/>
                        <a:ea typeface="+mn-ea"/>
                        <a:cs typeface="+mn-cs"/>
                        <a:sym typeface="Arial"/>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Community and Family Involvement and Partnerships</a:t>
                      </a:r>
                      <a:endParaRPr lang="en-US" sz="1300" b="0" i="0" u="none" strike="noStrike" cap="none" dirty="0">
                        <a:solidFill>
                          <a:schemeClr val="dk1"/>
                        </a:solidFill>
                        <a:effectLst/>
                        <a:latin typeface="+mn-lt"/>
                        <a:ea typeface="+mn-ea"/>
                        <a:cs typeface="+mn-cs"/>
                        <a:sym typeface="Arial"/>
                      </a:endParaRPr>
                    </a:p>
                    <a:p>
                      <a:pPr marL="285750" indent="-16510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Student Perception of Family Supportiveness</a:t>
                      </a:r>
                      <a:r>
                        <a:rPr lang="en-US" sz="1300" dirty="0">
                          <a:effectLst/>
                        </a:rPr>
                        <a:t> </a:t>
                      </a:r>
                    </a:p>
                  </a:txBody>
                  <a:tcPr marL="53942" marR="53942"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295947">
                <a:tc>
                  <a:txBody>
                    <a:bodyPr/>
                    <a:lstStyle/>
                    <a:p>
                      <a:pPr marL="0" marR="0">
                        <a:spcBef>
                          <a:spcPts val="0"/>
                        </a:spcBef>
                        <a:spcAft>
                          <a:spcPts val="0"/>
                        </a:spcAft>
                      </a:pPr>
                      <a:r>
                        <a:rPr lang="en-US" sz="1400" b="1" dirty="0">
                          <a:effectLst/>
                        </a:rPr>
                        <a:t>OPPORTUNITIES:  </a:t>
                      </a:r>
                      <a:r>
                        <a:rPr lang="en-US" sz="1100" b="1" dirty="0">
                          <a:effectLst/>
                        </a:rPr>
                        <a:t>What opportunities for improvement do we know about, but have not addressed?  Where with a little work could we change a weakness into a strength? What are we not doing currently that might be the opportunity for us to improve.</a:t>
                      </a:r>
                      <a:endParaRPr lang="en-US" sz="1400" b="1" dirty="0">
                        <a:effectLst/>
                      </a:endParaRPr>
                    </a:p>
                    <a:p>
                      <a:pPr marL="354013" marR="0" indent="-177800">
                        <a:spcBef>
                          <a:spcPts val="0"/>
                        </a:spcBef>
                        <a:spcAft>
                          <a:spcPts val="0"/>
                        </a:spcAft>
                        <a:tabLst/>
                      </a:pPr>
                      <a:r>
                        <a:rPr lang="en-US" sz="900" b="1" dirty="0">
                          <a:effectLst/>
                        </a:rPr>
                        <a:t> </a:t>
                      </a:r>
                      <a:endParaRPr lang="en-US" sz="1400" b="1" dirty="0">
                        <a:effectLst/>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Reimagine Student Academic Interventions in mathematics and English</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Reimagine Student Behavior Interventions and Consequences</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Recruitment and Hiring of a more diverse staff</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Communication, Collaboration, Alignment with Feeder Districts</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Collaboration with SIU and JALC</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Expansion of Career Education and CTE options</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Use of space, building upgrade plans</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Professional Learning leading to innovation, project based, real world relevance and high quality of student discussion</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Expand learning opportunities for students, staff and families beyond the day and year</a:t>
                      </a:r>
                      <a:endParaRPr lang="en-US" sz="1300" b="0" i="0" u="none" strike="noStrike" cap="none" dirty="0">
                        <a:solidFill>
                          <a:schemeClr val="dk1"/>
                        </a:solidFill>
                        <a:effectLst/>
                        <a:latin typeface="+mn-lt"/>
                        <a:ea typeface="+mn-ea"/>
                        <a:cs typeface="+mn-cs"/>
                        <a:sym typeface="Arial"/>
                      </a:endParaRPr>
                    </a:p>
                    <a:p>
                      <a:pPr marL="354013"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Increase in inquiry-based 3-year science instruction for graduation</a:t>
                      </a:r>
                      <a:r>
                        <a:rPr lang="en-US" sz="1300" dirty="0">
                          <a:effectLst/>
                        </a:rPr>
                        <a:t> </a:t>
                      </a:r>
                      <a:endParaRPr lang="en-US" sz="1200" b="1" dirty="0">
                        <a:effectLst/>
                        <a:latin typeface="Calibri" charset="0"/>
                        <a:ea typeface="Calibri" charset="0"/>
                        <a:cs typeface="Times New Roman" charset="0"/>
                      </a:endParaRPr>
                    </a:p>
                    <a:p>
                      <a:pPr marL="354013" indent="-171450">
                        <a:buFont typeface="Arial" panose="020B0604020202020204" pitchFamily="34" charset="0"/>
                        <a:buChar char="•"/>
                        <a:tabLst/>
                      </a:pPr>
                      <a:endParaRPr lang="en-US" sz="1200" b="1" dirty="0">
                        <a:effectLst/>
                        <a:latin typeface="Calibri" charset="0"/>
                        <a:ea typeface="Calibri" charset="0"/>
                        <a:cs typeface="Times New Roman" charset="0"/>
                      </a:endParaRPr>
                    </a:p>
                  </a:txBody>
                  <a:tcPr marL="53942" marR="53942"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marR="0">
                        <a:spcBef>
                          <a:spcPts val="0"/>
                        </a:spcBef>
                        <a:spcAft>
                          <a:spcPts val="0"/>
                        </a:spcAft>
                      </a:pPr>
                      <a:r>
                        <a:rPr lang="en-US" sz="1400" b="1" dirty="0">
                          <a:effectLst/>
                        </a:rPr>
                        <a:t>THREATS:  </a:t>
                      </a:r>
                      <a:r>
                        <a:rPr lang="en-US" sz="1100" b="1" dirty="0">
                          <a:effectLst/>
                        </a:rPr>
                        <a:t>Who or what threatens us the most?  What challenges are coming that we must respond to?  What might block our progress? What do we have little control over that might impact our resources?</a:t>
                      </a:r>
                      <a:endParaRPr lang="en-US" sz="1400" b="1" dirty="0">
                        <a:effectLst/>
                      </a:endParaRPr>
                    </a:p>
                    <a:p>
                      <a:pPr marL="0" marR="0">
                        <a:spcBef>
                          <a:spcPts val="0"/>
                        </a:spcBef>
                        <a:spcAft>
                          <a:spcPts val="0"/>
                        </a:spcAft>
                      </a:pPr>
                      <a:r>
                        <a:rPr lang="en-US" sz="1100" b="1" dirty="0">
                          <a:effectLst/>
                        </a:rPr>
                        <a:t> </a:t>
                      </a:r>
                    </a:p>
                    <a:p>
                      <a:pPr marL="292100"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False Perceptions of CCHS</a:t>
                      </a:r>
                      <a:endParaRPr lang="en-US" sz="1300" b="0" i="0" u="none" strike="noStrike" cap="none" dirty="0">
                        <a:solidFill>
                          <a:schemeClr val="dk1"/>
                        </a:solidFill>
                        <a:effectLst/>
                        <a:latin typeface="+mn-lt"/>
                        <a:ea typeface="+mn-ea"/>
                        <a:cs typeface="+mn-cs"/>
                        <a:sym typeface="Arial"/>
                      </a:endParaRPr>
                    </a:p>
                    <a:p>
                      <a:pPr marL="292100"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Increases in Low Income and Mobility Within Student Population</a:t>
                      </a:r>
                      <a:endParaRPr lang="en-US" sz="1300" b="0" i="0" u="none" strike="noStrike" cap="none" dirty="0">
                        <a:solidFill>
                          <a:schemeClr val="dk1"/>
                        </a:solidFill>
                        <a:effectLst/>
                        <a:latin typeface="+mn-lt"/>
                        <a:ea typeface="+mn-ea"/>
                        <a:cs typeface="+mn-cs"/>
                        <a:sym typeface="Arial"/>
                      </a:endParaRPr>
                    </a:p>
                    <a:p>
                      <a:pPr marL="292100"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Equalized Assessed Valuation decreasing and tax rate increasing</a:t>
                      </a:r>
                      <a:endParaRPr lang="en-US" sz="1300" b="0" i="0" u="none" strike="noStrike" cap="none" dirty="0">
                        <a:solidFill>
                          <a:schemeClr val="dk1"/>
                        </a:solidFill>
                        <a:effectLst/>
                        <a:latin typeface="+mn-lt"/>
                        <a:ea typeface="+mn-ea"/>
                        <a:cs typeface="+mn-cs"/>
                        <a:sym typeface="Arial"/>
                      </a:endParaRPr>
                    </a:p>
                    <a:p>
                      <a:pPr marL="292100"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Business Development and Residential Attraction</a:t>
                      </a:r>
                      <a:endParaRPr lang="en-US" sz="1300" b="0" i="0" u="none" strike="noStrike" cap="none" dirty="0">
                        <a:solidFill>
                          <a:schemeClr val="dk1"/>
                        </a:solidFill>
                        <a:effectLst/>
                        <a:latin typeface="+mn-lt"/>
                        <a:ea typeface="+mn-ea"/>
                        <a:cs typeface="+mn-cs"/>
                        <a:sym typeface="Arial"/>
                      </a:endParaRPr>
                    </a:p>
                    <a:p>
                      <a:pPr marL="292100"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Covid Slide and Recovery</a:t>
                      </a:r>
                      <a:endParaRPr lang="en-US" sz="1300" b="0" i="0" u="none" strike="noStrike" cap="none" dirty="0">
                        <a:solidFill>
                          <a:schemeClr val="dk1"/>
                        </a:solidFill>
                        <a:effectLst/>
                        <a:latin typeface="+mn-lt"/>
                        <a:ea typeface="+mn-ea"/>
                        <a:cs typeface="+mn-cs"/>
                        <a:sym typeface="Arial"/>
                      </a:endParaRPr>
                    </a:p>
                    <a:p>
                      <a:pPr marL="292100"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Teacher Shortage, Substitute Shortage</a:t>
                      </a:r>
                      <a:endParaRPr lang="en-US" sz="1300" b="0" i="0" u="none" strike="noStrike" cap="none" dirty="0">
                        <a:solidFill>
                          <a:schemeClr val="dk1"/>
                        </a:solidFill>
                        <a:effectLst/>
                        <a:latin typeface="+mn-lt"/>
                        <a:ea typeface="+mn-ea"/>
                        <a:cs typeface="+mn-cs"/>
                        <a:sym typeface="Arial"/>
                      </a:endParaRPr>
                    </a:p>
                    <a:p>
                      <a:pPr marL="292100" indent="-171450">
                        <a:buFont typeface="Arial" panose="020B0604020202020204" pitchFamily="34" charset="0"/>
                        <a:buChar char="•"/>
                        <a:tabLst/>
                      </a:pPr>
                      <a:r>
                        <a:rPr lang="en-US" sz="1300" b="1" i="0" u="none" strike="noStrike" cap="none" dirty="0">
                          <a:solidFill>
                            <a:schemeClr val="dk1"/>
                          </a:solidFill>
                          <a:effectLst/>
                          <a:latin typeface="+mn-lt"/>
                          <a:ea typeface="+mn-ea"/>
                          <a:cs typeface="+mn-cs"/>
                          <a:sym typeface="Arial"/>
                        </a:rPr>
                        <a:t>State and National Funding and Stability/Political Climate</a:t>
                      </a:r>
                      <a:endParaRPr lang="en-US" sz="1300" b="0" i="0" u="none" strike="noStrike" cap="none" dirty="0">
                        <a:solidFill>
                          <a:schemeClr val="dk1"/>
                        </a:solidFill>
                        <a:effectLst/>
                        <a:latin typeface="+mn-lt"/>
                        <a:ea typeface="+mn-ea"/>
                        <a:cs typeface="+mn-cs"/>
                        <a:sym typeface="Arial"/>
                      </a:endParaRPr>
                    </a:p>
                    <a:p>
                      <a:pPr marL="285750" marR="0" indent="-285750">
                        <a:spcBef>
                          <a:spcPts val="0"/>
                        </a:spcBef>
                        <a:spcAft>
                          <a:spcPts val="0"/>
                        </a:spcAft>
                        <a:buFont typeface="Arial" panose="020B0604020202020204" pitchFamily="34" charset="0"/>
                        <a:buChar char="•"/>
                      </a:pPr>
                      <a:endParaRPr lang="en-US" sz="1400" b="1" dirty="0">
                        <a:effectLst/>
                        <a:latin typeface="Calibri" charset="0"/>
                        <a:ea typeface="Calibri" charset="0"/>
                        <a:cs typeface="Times New Roman" charset="0"/>
                      </a:endParaRPr>
                    </a:p>
                  </a:txBody>
                  <a:tcPr marL="53942" marR="53942" marT="0" marB="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2879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7"/>
          <p:cNvSpPr txBox="1">
            <a:spLocks noGrp="1"/>
          </p:cNvSpPr>
          <p:nvPr>
            <p:ph type="title"/>
          </p:nvPr>
        </p:nvSpPr>
        <p:spPr>
          <a:xfrm>
            <a:off x="284205" y="347790"/>
            <a:ext cx="11516498" cy="868362"/>
          </a:xfrm>
          <a:prstGeom prst="rect">
            <a:avLst/>
          </a:prstGeom>
          <a:solidFill>
            <a:srgbClr val="CCFFCC"/>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US" sz="4400" b="1" i="0" u="none" strike="noStrike" cap="none" dirty="0">
                <a:solidFill>
                  <a:schemeClr val="dk1"/>
                </a:solidFill>
                <a:latin typeface="Calibri"/>
                <a:ea typeface="Calibri"/>
                <a:cs typeface="Calibri"/>
                <a:sym typeface="Calibri"/>
              </a:rPr>
              <a:t>Review Activity Directions </a:t>
            </a:r>
            <a:r>
              <a:rPr lang="en-US" b="1" dirty="0"/>
              <a:t>45</a:t>
            </a:r>
            <a:r>
              <a:rPr lang="en-US" sz="4400" b="1" i="0" u="none" strike="noStrike" cap="none" dirty="0">
                <a:solidFill>
                  <a:schemeClr val="dk1"/>
                </a:solidFill>
                <a:latin typeface="Calibri"/>
                <a:ea typeface="Calibri"/>
                <a:cs typeface="Calibri"/>
                <a:sym typeface="Calibri"/>
              </a:rPr>
              <a:t> min</a:t>
            </a:r>
            <a:endParaRPr dirty="0"/>
          </a:p>
        </p:txBody>
      </p:sp>
      <p:sp>
        <p:nvSpPr>
          <p:cNvPr id="258" name="Google Shape;258;p27"/>
          <p:cNvSpPr txBox="1">
            <a:spLocks noGrp="1"/>
          </p:cNvSpPr>
          <p:nvPr>
            <p:ph type="body" idx="1"/>
          </p:nvPr>
        </p:nvSpPr>
        <p:spPr>
          <a:xfrm>
            <a:off x="1900496" y="1366151"/>
            <a:ext cx="8229600" cy="452596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750"/>
              <a:buFont typeface="Arial"/>
              <a:buNone/>
            </a:pPr>
            <a:r>
              <a:rPr lang="en-US" sz="3000" b="1" i="0" u="none" strike="noStrike" cap="none">
                <a:solidFill>
                  <a:schemeClr val="dk1"/>
                </a:solidFill>
                <a:latin typeface="Calibri"/>
                <a:ea typeface="Calibri"/>
                <a:cs typeface="Calibri"/>
                <a:sym typeface="Calibri"/>
              </a:rPr>
              <a:t>Examine stakeholder feedback reports:</a:t>
            </a:r>
            <a:endParaRPr/>
          </a:p>
          <a:p>
            <a:pPr marL="228600" marR="0" lvl="0" indent="-228600" algn="l" rtl="0">
              <a:lnSpc>
                <a:spcPct val="90000"/>
              </a:lnSpc>
              <a:spcBef>
                <a:spcPts val="1000"/>
              </a:spcBef>
              <a:spcAft>
                <a:spcPts val="0"/>
              </a:spcAft>
              <a:buClr>
                <a:schemeClr val="dk1"/>
              </a:buClr>
              <a:buSzPts val="3000"/>
              <a:buFont typeface="Arial"/>
              <a:buNone/>
            </a:pPr>
            <a:endParaRPr sz="3000" b="0" i="0" u="none" strike="noStrike" cap="none">
              <a:solidFill>
                <a:schemeClr val="dk1"/>
              </a:solidFill>
              <a:latin typeface="Calibri"/>
              <a:ea typeface="Calibri"/>
              <a:cs typeface="Calibri"/>
              <a:sym typeface="Calibri"/>
            </a:endParaRPr>
          </a:p>
        </p:txBody>
      </p:sp>
      <p:pic>
        <p:nvPicPr>
          <p:cNvPr id="259" name="Google Shape;259;p27" descr="MP900433057.jpg"/>
          <p:cNvPicPr preferRelativeResize="0"/>
          <p:nvPr/>
        </p:nvPicPr>
        <p:blipFill rotWithShape="1">
          <a:blip r:embed="rId3">
            <a:alphaModFix/>
          </a:blip>
          <a:srcRect/>
          <a:stretch/>
        </p:blipFill>
        <p:spPr>
          <a:xfrm>
            <a:off x="609601" y="2325308"/>
            <a:ext cx="4451307" cy="3566805"/>
          </a:xfrm>
          <a:prstGeom prst="rect">
            <a:avLst/>
          </a:prstGeom>
          <a:noFill/>
          <a:ln>
            <a:noFill/>
          </a:ln>
        </p:spPr>
      </p:pic>
      <p:sp>
        <p:nvSpPr>
          <p:cNvPr id="260" name="Google Shape;260;p27"/>
          <p:cNvSpPr/>
          <p:nvPr/>
        </p:nvSpPr>
        <p:spPr>
          <a:xfrm>
            <a:off x="5418014" y="2131784"/>
            <a:ext cx="6096000" cy="3352188"/>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chemeClr val="dk1"/>
              </a:buClr>
              <a:buSzPts val="2800"/>
              <a:buFont typeface="Arial"/>
              <a:buChar char="•"/>
            </a:pPr>
            <a:r>
              <a:rPr lang="en-US" sz="2800" b="1" i="1" u="none" strike="noStrike" cap="none" dirty="0">
                <a:solidFill>
                  <a:schemeClr val="dk1"/>
                </a:solidFill>
                <a:latin typeface="Calibri"/>
                <a:ea typeface="Calibri"/>
                <a:cs typeface="Calibri"/>
                <a:sym typeface="Calibri"/>
              </a:rPr>
              <a:t>Understand the process used to gather feedback from stakeholders</a:t>
            </a:r>
            <a:endParaRPr dirty="0"/>
          </a:p>
          <a:p>
            <a:pPr marL="457200" marR="0" lvl="0" indent="-457200" algn="l" rtl="0">
              <a:lnSpc>
                <a:spcPct val="100000"/>
              </a:lnSpc>
              <a:spcBef>
                <a:spcPts val="0"/>
              </a:spcBef>
              <a:spcAft>
                <a:spcPts val="0"/>
              </a:spcAft>
              <a:buClr>
                <a:schemeClr val="dk1"/>
              </a:buClr>
              <a:buSzPts val="2800"/>
              <a:buFont typeface="Arial"/>
              <a:buChar char="•"/>
            </a:pPr>
            <a:r>
              <a:rPr lang="en-US" sz="2800" b="1" i="1" u="none" strike="noStrike" cap="none" dirty="0">
                <a:solidFill>
                  <a:schemeClr val="dk1"/>
                </a:solidFill>
                <a:latin typeface="Calibri"/>
                <a:ea typeface="Calibri"/>
                <a:cs typeface="Calibri"/>
                <a:sym typeface="Calibri"/>
              </a:rPr>
              <a:t>Understand how the feedback report was constructed</a:t>
            </a:r>
            <a:endParaRPr dirty="0"/>
          </a:p>
          <a:p>
            <a:pPr marL="457200" marR="0" lvl="0" indent="-457200" algn="l" rtl="0">
              <a:lnSpc>
                <a:spcPct val="100000"/>
              </a:lnSpc>
              <a:spcBef>
                <a:spcPts val="0"/>
              </a:spcBef>
              <a:spcAft>
                <a:spcPts val="0"/>
              </a:spcAft>
              <a:buClr>
                <a:schemeClr val="dk1"/>
              </a:buClr>
              <a:buSzPts val="2800"/>
              <a:buFont typeface="Arial"/>
              <a:buChar char="•"/>
            </a:pPr>
            <a:r>
              <a:rPr lang="en-US" sz="2800" b="1" i="1" u="none" strike="noStrike" cap="none" dirty="0">
                <a:solidFill>
                  <a:schemeClr val="dk1"/>
                </a:solidFill>
                <a:latin typeface="Calibri"/>
                <a:ea typeface="Calibri"/>
                <a:cs typeface="Calibri"/>
                <a:sym typeface="Calibri"/>
              </a:rPr>
              <a:t> Look for themes</a:t>
            </a:r>
            <a:endParaRPr dirty="0"/>
          </a:p>
          <a:p>
            <a:pPr marL="457200" marR="0" lvl="0" indent="-457200" algn="l" rtl="0">
              <a:lnSpc>
                <a:spcPct val="100000"/>
              </a:lnSpc>
              <a:spcBef>
                <a:spcPts val="0"/>
              </a:spcBef>
              <a:spcAft>
                <a:spcPts val="0"/>
              </a:spcAft>
              <a:buClr>
                <a:schemeClr val="dk1"/>
              </a:buClr>
              <a:buSzPts val="2800"/>
              <a:buFont typeface="Arial"/>
              <a:buChar char="•"/>
            </a:pPr>
            <a:r>
              <a:rPr lang="en-US" sz="2800" b="1" i="1" u="none" strike="noStrike" cap="none" dirty="0">
                <a:solidFill>
                  <a:schemeClr val="dk1"/>
                </a:solidFill>
                <a:latin typeface="Calibri"/>
                <a:ea typeface="Calibri"/>
                <a:cs typeface="Calibri"/>
                <a:sym typeface="Calibri"/>
              </a:rPr>
              <a:t>Add to the previous SWOT</a:t>
            </a:r>
            <a:endParaRPr dirty="0"/>
          </a:p>
          <a:p>
            <a:pPr marL="457200" marR="0" lvl="0" indent="-457200" algn="l" rtl="0">
              <a:lnSpc>
                <a:spcPct val="100000"/>
              </a:lnSpc>
              <a:spcBef>
                <a:spcPts val="0"/>
              </a:spcBef>
              <a:spcAft>
                <a:spcPts val="0"/>
              </a:spcAft>
              <a:buClr>
                <a:schemeClr val="dk1"/>
              </a:buClr>
              <a:buSzPts val="2800"/>
              <a:buFont typeface="Arial"/>
              <a:buChar char="•"/>
            </a:pPr>
            <a:r>
              <a:rPr lang="en-US" sz="2800" b="1" i="1" u="sng" strike="noStrike" cap="none" dirty="0">
                <a:solidFill>
                  <a:srgbClr val="FF0000"/>
                </a:solidFill>
                <a:latin typeface="Calibri"/>
                <a:ea typeface="Calibri"/>
                <a:cs typeface="Calibri"/>
                <a:sym typeface="Calibri"/>
              </a:rPr>
              <a:t>Prioritize Top Ten</a:t>
            </a:r>
            <a:endParaRPr dirty="0"/>
          </a:p>
          <a:p>
            <a:pPr marL="0" marR="0" lvl="0" indent="0" algn="l" rtl="0">
              <a:lnSpc>
                <a:spcPct val="100000"/>
              </a:lnSpc>
              <a:spcBef>
                <a:spcPts val="0"/>
              </a:spcBef>
              <a:spcAft>
                <a:spcPts val="0"/>
              </a:spcAft>
              <a:buClr>
                <a:srgbClr val="000000"/>
              </a:buClr>
              <a:buSzPts val="1200"/>
              <a:buFont typeface="Arial"/>
              <a:buNone/>
            </a:pPr>
            <a:endParaRPr sz="1200" b="1" i="1" u="none" strike="noStrike" cap="none" dirty="0">
              <a:solidFill>
                <a:schemeClr val="dk1"/>
              </a:solidFill>
              <a:latin typeface="Calibri"/>
              <a:ea typeface="Calibri"/>
              <a:cs typeface="Calibri"/>
              <a:sym typeface="Calibri"/>
            </a:endParaRPr>
          </a:p>
          <a:p>
            <a:pPr marL="457200" marR="0" lvl="1" indent="0" algn="l" rtl="0">
              <a:lnSpc>
                <a:spcPct val="100000"/>
              </a:lnSpc>
              <a:spcBef>
                <a:spcPts val="0"/>
              </a:spcBef>
              <a:spcAft>
                <a:spcPts val="0"/>
              </a:spcAft>
              <a:buClr>
                <a:srgbClr val="0070C0"/>
              </a:buClr>
              <a:buSzPts val="800"/>
              <a:buFont typeface="Calibri"/>
              <a:buNone/>
            </a:pPr>
            <a:r>
              <a:rPr lang="en-US" sz="3200" b="1" i="1" u="none" strike="noStrike" cap="none" dirty="0">
                <a:solidFill>
                  <a:srgbClr val="0070C0"/>
                </a:solidFill>
                <a:latin typeface="Calibri"/>
                <a:ea typeface="Calibri"/>
                <a:cs typeface="Calibri"/>
                <a:sym typeface="Calibri"/>
              </a:rPr>
              <a:t>Strengths AND Opportunities   Weaknesses AND Threats   </a:t>
            </a:r>
            <a:endParaRPr dirty="0"/>
          </a:p>
          <a:p>
            <a:pPr marL="457200" marR="0" lvl="1" indent="0" algn="l" rtl="0">
              <a:lnSpc>
                <a:spcPct val="100000"/>
              </a:lnSpc>
              <a:spcBef>
                <a:spcPts val="0"/>
              </a:spcBef>
              <a:spcAft>
                <a:spcPts val="0"/>
              </a:spcAft>
              <a:buClr>
                <a:schemeClr val="dk1"/>
              </a:buClr>
              <a:buSzPts val="800"/>
              <a:buFont typeface="Calibri"/>
              <a:buNone/>
            </a:pPr>
            <a:r>
              <a:rPr lang="en-US" sz="3200" b="1" i="1" u="none" strike="noStrike" cap="none" dirty="0">
                <a:solidFill>
                  <a:schemeClr val="dk1"/>
                </a:solidFill>
                <a:latin typeface="Calibri"/>
                <a:ea typeface="Calibri"/>
                <a:cs typeface="Calibri"/>
                <a:sym typeface="Calibri"/>
              </a:rPr>
              <a:t>                                        </a:t>
            </a:r>
            <a:endParaRPr sz="800" u="none" strike="noStrike" cap="none" dirty="0">
              <a:solidFill>
                <a:srgbClr val="00B05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alpha val="96862"/>
          </a:schemeClr>
        </a:solidFill>
        <a:effectLst/>
      </p:bgPr>
    </p:bg>
    <p:spTree>
      <p:nvGrpSpPr>
        <p:cNvPr id="1" name="Shape 264"/>
        <p:cNvGrpSpPr/>
        <p:nvPr/>
      </p:nvGrpSpPr>
      <p:grpSpPr>
        <a:xfrm>
          <a:off x="0" y="0"/>
          <a:ext cx="0" cy="0"/>
          <a:chOff x="0" y="0"/>
          <a:chExt cx="0" cy="0"/>
        </a:xfrm>
      </p:grpSpPr>
      <p:pic>
        <p:nvPicPr>
          <p:cNvPr id="265" name="Google Shape;265;p28" descr="PLC_team"/>
          <p:cNvPicPr preferRelativeResize="0"/>
          <p:nvPr/>
        </p:nvPicPr>
        <p:blipFill>
          <a:blip r:embed="rId3">
            <a:alphaModFix/>
          </a:blip>
          <a:stretch>
            <a:fillRect/>
          </a:stretch>
        </p:blipFill>
        <p:spPr>
          <a:xfrm>
            <a:off x="0" y="0"/>
            <a:ext cx="12191473" cy="8119758"/>
          </a:xfrm>
          <a:prstGeom prst="rect">
            <a:avLst/>
          </a:prstGeom>
          <a:noFill/>
          <a:ln>
            <a:noFill/>
          </a:ln>
        </p:spPr>
      </p:pic>
      <p:cxnSp>
        <p:nvCxnSpPr>
          <p:cNvPr id="266" name="Google Shape;266;p28"/>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267" name="Google Shape;267;p28"/>
          <p:cNvSpPr txBox="1">
            <a:spLocks noGrp="1"/>
          </p:cNvSpPr>
          <p:nvPr>
            <p:ph type="title"/>
          </p:nvPr>
        </p:nvSpPr>
        <p:spPr>
          <a:xfrm>
            <a:off x="1108001" y="1014747"/>
            <a:ext cx="3767227" cy="3188044"/>
          </a:xfrm>
          <a:prstGeom prst="rect">
            <a:avLst/>
          </a:prstGeom>
          <a:solidFill>
            <a:schemeClr val="accent4"/>
          </a:solidFill>
          <a:ln w="57150">
            <a:solidFill>
              <a:schemeClr val="tx1"/>
            </a:solidFill>
          </a:ln>
        </p:spPr>
        <p:txBody>
          <a:bodyPr spcFirstLastPara="1" wrap="square" lIns="91425" tIns="45700" rIns="91425" bIns="45700" anchor="ctr" anchorCtr="0">
            <a:noAutofit/>
          </a:bodyPr>
          <a:lstStyle/>
          <a:p>
            <a:pPr marL="0" marR="0" lvl="0" indent="0" rtl="0">
              <a:lnSpc>
                <a:spcPct val="90000"/>
              </a:lnSpc>
              <a:spcBef>
                <a:spcPts val="0"/>
              </a:spcBef>
              <a:spcAft>
                <a:spcPts val="0"/>
              </a:spcAft>
              <a:buClr>
                <a:srgbClr val="FFFFFF"/>
              </a:buClr>
              <a:buSzPts val="1000"/>
              <a:buFont typeface="Calibri"/>
              <a:buNone/>
            </a:pPr>
            <a:r>
              <a:rPr lang="en-US" sz="3900" b="1" dirty="0">
                <a:solidFill>
                  <a:schemeClr val="tx1"/>
                </a:solidFill>
                <a:latin typeface="Arial"/>
                <a:ea typeface="Arial"/>
                <a:cs typeface="Arial"/>
                <a:sym typeface="Arial"/>
              </a:rPr>
              <a:t>Activity One Part A:</a:t>
            </a:r>
            <a:r>
              <a:rPr lang="en-US" sz="3900" b="1" dirty="0">
                <a:solidFill>
                  <a:srgbClr val="00B0F0"/>
                </a:solidFill>
                <a:latin typeface="Arial"/>
                <a:ea typeface="Arial"/>
                <a:cs typeface="Arial"/>
                <a:sym typeface="Arial"/>
              </a:rPr>
              <a:t> PREFERRED FUTURE STATEMENT</a:t>
            </a:r>
            <a:br>
              <a:rPr lang="en-US" sz="3900" b="1" dirty="0">
                <a:solidFill>
                  <a:srgbClr val="00B0F0"/>
                </a:solidFill>
                <a:latin typeface="Arial"/>
                <a:ea typeface="Arial"/>
                <a:cs typeface="Arial"/>
                <a:sym typeface="Arial"/>
              </a:rPr>
            </a:br>
            <a:r>
              <a:rPr lang="en-US" sz="3900" b="1" dirty="0">
                <a:solidFill>
                  <a:schemeClr val="tx1"/>
                </a:solidFill>
                <a:latin typeface="Arial"/>
                <a:ea typeface="Arial"/>
                <a:cs typeface="Arial"/>
                <a:sym typeface="Arial"/>
              </a:rPr>
              <a:t>10 Minutes</a:t>
            </a:r>
            <a:endParaRPr sz="3900" b="1" i="0" u="none" strike="noStrike" cap="none" dirty="0">
              <a:solidFill>
                <a:schemeClr val="tx1"/>
              </a:solidFill>
              <a:latin typeface="Arial"/>
              <a:ea typeface="Arial"/>
              <a:cs typeface="Arial"/>
              <a:sym typeface="Arial"/>
            </a:endParaRPr>
          </a:p>
        </p:txBody>
      </p:sp>
      <p:sp>
        <p:nvSpPr>
          <p:cNvPr id="4" name="TextBox 3">
            <a:extLst>
              <a:ext uri="{FF2B5EF4-FFF2-40B4-BE49-F238E27FC236}">
                <a16:creationId xmlns:a16="http://schemas.microsoft.com/office/drawing/2014/main" id="{595DDC1C-306A-9A4E-A730-41CD731D1E95}"/>
              </a:ext>
            </a:extLst>
          </p:cNvPr>
          <p:cNvSpPr txBox="1"/>
          <p:nvPr/>
        </p:nvSpPr>
        <p:spPr>
          <a:xfrm>
            <a:off x="5894172" y="2940907"/>
            <a:ext cx="5189827" cy="2523768"/>
          </a:xfrm>
          <a:prstGeom prst="rect">
            <a:avLst/>
          </a:prstGeom>
          <a:solidFill>
            <a:schemeClr val="accent4"/>
          </a:solidFill>
          <a:ln w="57150">
            <a:solidFill>
              <a:schemeClr val="tx1"/>
            </a:solidFill>
          </a:ln>
        </p:spPr>
        <p:txBody>
          <a:bodyPr wrap="square" rtlCol="0">
            <a:spAutoFit/>
          </a:bodyPr>
          <a:lstStyle/>
          <a:p>
            <a:r>
              <a:rPr lang="en-US" sz="3200" b="1" dirty="0">
                <a:latin typeface="American Typewriter" panose="02090604020004020304" pitchFamily="18" charset="77"/>
                <a:cs typeface="Calibri" panose="020F0502020204030204" pitchFamily="34" charset="0"/>
              </a:rPr>
              <a:t>L</a:t>
            </a:r>
            <a:r>
              <a:rPr lang="en-US" sz="3600" b="1" dirty="0">
                <a:latin typeface="American Typewriter" panose="02090604020004020304" pitchFamily="18" charset="77"/>
                <a:cs typeface="Calibri" panose="020F0502020204030204" pitchFamily="34" charset="0"/>
              </a:rPr>
              <a:t>earn about the characteristics o</a:t>
            </a:r>
            <a:r>
              <a:rPr lang="en-US" sz="3200" b="1" dirty="0">
                <a:latin typeface="American Typewriter" panose="02090604020004020304" pitchFamily="18" charset="77"/>
                <a:cs typeface="Calibri" panose="020F0502020204030204" pitchFamily="34" charset="0"/>
              </a:rPr>
              <a:t>f </a:t>
            </a:r>
            <a:r>
              <a:rPr lang="en-US" sz="3600" b="1" dirty="0">
                <a:latin typeface="American Typewriter" panose="02090604020004020304" pitchFamily="18" charset="77"/>
                <a:cs typeface="Calibri" panose="020F0502020204030204" pitchFamily="34" charset="0"/>
              </a:rPr>
              <a:t>a</a:t>
            </a:r>
          </a:p>
          <a:p>
            <a:r>
              <a:rPr lang="en-US" sz="3600" b="1" dirty="0">
                <a:solidFill>
                  <a:schemeClr val="tx1"/>
                </a:solidFill>
                <a:latin typeface="American Typewriter" panose="02090604020004020304" pitchFamily="18" charset="77"/>
                <a:cs typeface="Calibri" panose="020F0502020204030204" pitchFamily="34" charset="0"/>
              </a:rPr>
              <a:t>great</a:t>
            </a:r>
            <a:r>
              <a:rPr lang="en-US" sz="3600" b="1" dirty="0">
                <a:solidFill>
                  <a:srgbClr val="FFFF00"/>
                </a:solidFill>
                <a:latin typeface="American Typewriter" panose="02090604020004020304" pitchFamily="18" charset="77"/>
                <a:cs typeface="Calibri" panose="020F0502020204030204" pitchFamily="34" charset="0"/>
              </a:rPr>
              <a:t> </a:t>
            </a:r>
            <a:r>
              <a:rPr lang="en-US" sz="3600" b="1" dirty="0">
                <a:solidFill>
                  <a:srgbClr val="C00000"/>
                </a:solidFill>
                <a:latin typeface="American Typewriter" panose="02090604020004020304" pitchFamily="18" charset="77"/>
                <a:cs typeface="Calibri" panose="020F0502020204030204" pitchFamily="34" charset="0"/>
              </a:rPr>
              <a:t>Preferred Future Statement.</a:t>
            </a:r>
            <a:endParaRPr lang="en-US" sz="3600" b="1" i="1" dirty="0">
              <a:solidFill>
                <a:srgbClr val="FFFFFF"/>
              </a:solidFill>
            </a:endParaRP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2"/>
        <p:cNvGrpSpPr/>
        <p:nvPr/>
      </p:nvGrpSpPr>
      <p:grpSpPr>
        <a:xfrm>
          <a:off x="0" y="0"/>
          <a:ext cx="0" cy="0"/>
          <a:chOff x="0" y="0"/>
          <a:chExt cx="0" cy="0"/>
        </a:xfrm>
      </p:grpSpPr>
      <p:sp>
        <p:nvSpPr>
          <p:cNvPr id="273" name="Google Shape;273;p29"/>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4" name="Google Shape;274;p29"/>
          <p:cNvSpPr/>
          <p:nvPr/>
        </p:nvSpPr>
        <p:spPr>
          <a:xfrm>
            <a:off x="0" y="0"/>
            <a:ext cx="2013557" cy="68580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5" name="Google Shape;275;p29"/>
          <p:cNvSpPr>
            <a:spLocks noGrp="1"/>
          </p:cNvSpPr>
          <p:nvPr>
            <p:ph type="title"/>
          </p:nvPr>
        </p:nvSpPr>
        <p:spPr>
          <a:xfrm>
            <a:off x="640080" y="2074363"/>
            <a:ext cx="2752354" cy="2709275"/>
          </a:xfrm>
          <a:prstGeom prst="ellipse">
            <a:avLst/>
          </a:prstGeom>
          <a:solidFill>
            <a:srgbClr val="262626"/>
          </a:solidFill>
          <a:ln w="174625" cap="flat" cmpd="thinThick">
            <a:solidFill>
              <a:srgbClr val="262626"/>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2000"/>
              <a:buNone/>
            </a:pPr>
            <a:r>
              <a:rPr lang="en-US" sz="2000">
                <a:solidFill>
                  <a:srgbClr val="FFFFFF"/>
                </a:solidFill>
                <a:latin typeface="Arial"/>
                <a:ea typeface="Arial"/>
                <a:cs typeface="Arial"/>
                <a:sym typeface="Arial"/>
              </a:rPr>
              <a:t>Characteristics of a Great Preferred Future Statement</a:t>
            </a:r>
            <a:endParaRPr/>
          </a:p>
        </p:txBody>
      </p:sp>
      <p:pic>
        <p:nvPicPr>
          <p:cNvPr id="276" name="Google Shape;276;p29"/>
          <p:cNvPicPr preferRelativeResize="0"/>
          <p:nvPr/>
        </p:nvPicPr>
        <p:blipFill rotWithShape="1">
          <a:blip r:embed="rId3">
            <a:alphaModFix/>
          </a:blip>
          <a:srcRect/>
          <a:stretch/>
        </p:blipFill>
        <p:spPr>
          <a:xfrm>
            <a:off x="3637722" y="397565"/>
            <a:ext cx="8110330" cy="622189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38" descr="PLC_team"/>
          <p:cNvPicPr preferRelativeResize="0"/>
          <p:nvPr/>
        </p:nvPicPr>
        <p:blipFill rotWithShape="1">
          <a:blip r:embed="rId3">
            <a:alphaModFix amt="35000"/>
          </a:blip>
          <a:srcRect t="3938" b="11472"/>
          <a:stretch/>
        </p:blipFill>
        <p:spPr>
          <a:xfrm>
            <a:off x="20" y="1"/>
            <a:ext cx="12191473" cy="6841254"/>
          </a:xfrm>
          <a:prstGeom prst="rect">
            <a:avLst/>
          </a:prstGeom>
          <a:noFill/>
          <a:ln>
            <a:noFill/>
          </a:ln>
        </p:spPr>
      </p:pic>
      <p:cxnSp>
        <p:nvCxnSpPr>
          <p:cNvPr id="347" name="Google Shape;347;p38"/>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348" name="Google Shape;348;p38"/>
          <p:cNvSpPr txBox="1">
            <a:spLocks noGrp="1"/>
          </p:cNvSpPr>
          <p:nvPr>
            <p:ph type="title"/>
          </p:nvPr>
        </p:nvSpPr>
        <p:spPr>
          <a:xfrm>
            <a:off x="875276" y="1473637"/>
            <a:ext cx="3313200" cy="47262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ACTIVITY ONE: Part B  </a:t>
            </a:r>
            <a:endParaRPr sz="4000" b="1" i="0" u="none" strike="noStrike" cap="none" dirty="0">
              <a:solidFill>
                <a:srgbClr val="FFFFFF"/>
              </a:solidFill>
              <a:latin typeface="Calibri"/>
              <a:ea typeface="Calibri"/>
              <a:cs typeface="Calibri"/>
              <a:sym typeface="Calibri"/>
            </a:endParaRPr>
          </a:p>
          <a:p>
            <a:pPr marL="0" marR="0" lvl="0" indent="0" algn="r" rtl="0">
              <a:lnSpc>
                <a:spcPct val="90000"/>
              </a:lnSpc>
              <a:spcBef>
                <a:spcPts val="0"/>
              </a:spcBef>
              <a:spcAft>
                <a:spcPts val="0"/>
              </a:spcAft>
              <a:buClr>
                <a:srgbClr val="FFFFFF"/>
              </a:buClr>
              <a:buSzPts val="1000"/>
              <a:buFont typeface="Calibri"/>
              <a:buNone/>
            </a:pPr>
            <a:r>
              <a:rPr lang="en-US" sz="3200" b="1" dirty="0">
                <a:solidFill>
                  <a:srgbClr val="FF0000"/>
                </a:solidFill>
              </a:rPr>
              <a:t>20</a:t>
            </a:r>
            <a:r>
              <a:rPr lang="en-US" sz="3200" b="0" i="0" u="none" strike="noStrike" cap="none" dirty="0">
                <a:solidFill>
                  <a:srgbClr val="FF0000"/>
                </a:solidFill>
                <a:latin typeface="Calibri"/>
                <a:ea typeface="Calibri"/>
                <a:cs typeface="Calibri"/>
                <a:sym typeface="Calibri"/>
              </a:rPr>
              <a:t> minutes</a:t>
            </a:r>
            <a:endParaRPr sz="3200" b="0" i="0" u="none" strike="noStrike" cap="none" dirty="0">
              <a:solidFill>
                <a:srgbClr val="FF0000"/>
              </a:solidFill>
              <a:latin typeface="Calibri"/>
              <a:ea typeface="Calibri"/>
              <a:cs typeface="Calibri"/>
              <a:sym typeface="Calibri"/>
            </a:endParaRPr>
          </a:p>
          <a:p>
            <a:pPr marL="0" marR="0" lvl="0" indent="0" algn="r" rtl="0">
              <a:lnSpc>
                <a:spcPct val="90000"/>
              </a:lnSpc>
              <a:spcBef>
                <a:spcPts val="0"/>
              </a:spcBef>
              <a:spcAft>
                <a:spcPts val="0"/>
              </a:spcAft>
              <a:buClr>
                <a:srgbClr val="FFFFFF"/>
              </a:buClr>
              <a:buSzPts val="1000"/>
              <a:buFont typeface="Calibri"/>
              <a:buNone/>
            </a:pPr>
            <a:br>
              <a:rPr lang="en-US" sz="3200" b="0" i="0" u="none" strike="noStrike" cap="none" dirty="0">
                <a:solidFill>
                  <a:srgbClr val="FF0000"/>
                </a:solidFill>
                <a:latin typeface="Calibri"/>
                <a:ea typeface="Calibri"/>
                <a:cs typeface="Calibri"/>
                <a:sym typeface="Calibri"/>
              </a:rPr>
            </a:br>
            <a:r>
              <a:rPr lang="en-US" sz="4200" b="1" dirty="0">
                <a:solidFill>
                  <a:srgbClr val="FF0000"/>
                </a:solidFill>
              </a:rPr>
              <a:t>ILLINOIS </a:t>
            </a:r>
            <a:endParaRPr sz="4200" b="1" dirty="0">
              <a:solidFill>
                <a:srgbClr val="FF0000"/>
              </a:solidFill>
            </a:endParaRPr>
          </a:p>
          <a:p>
            <a:pPr marL="0" marR="0" lvl="0" indent="0" algn="r" rtl="0">
              <a:lnSpc>
                <a:spcPct val="90000"/>
              </a:lnSpc>
              <a:spcBef>
                <a:spcPts val="0"/>
              </a:spcBef>
              <a:spcAft>
                <a:spcPts val="0"/>
              </a:spcAft>
              <a:buClr>
                <a:srgbClr val="FFFFFF"/>
              </a:buClr>
              <a:buSzPts val="1000"/>
              <a:buFont typeface="Calibri"/>
              <a:buNone/>
            </a:pPr>
            <a:r>
              <a:rPr lang="en-US" sz="4200" b="1" dirty="0">
                <a:solidFill>
                  <a:srgbClr val="FF0000"/>
                </a:solidFill>
              </a:rPr>
              <a:t>VISION </a:t>
            </a:r>
            <a:endParaRPr sz="4200" b="1" dirty="0">
              <a:solidFill>
                <a:srgbClr val="FF0000"/>
              </a:solidFill>
            </a:endParaRPr>
          </a:p>
          <a:p>
            <a:pPr marL="0" marR="0" lvl="0" indent="0" algn="r" rtl="0">
              <a:lnSpc>
                <a:spcPct val="90000"/>
              </a:lnSpc>
              <a:spcBef>
                <a:spcPts val="0"/>
              </a:spcBef>
              <a:spcAft>
                <a:spcPts val="0"/>
              </a:spcAft>
              <a:buClr>
                <a:srgbClr val="FFFFFF"/>
              </a:buClr>
              <a:buSzPts val="1000"/>
              <a:buFont typeface="Calibri"/>
              <a:buNone/>
            </a:pPr>
            <a:r>
              <a:rPr lang="en-US" sz="4200" b="1" dirty="0">
                <a:solidFill>
                  <a:srgbClr val="FF0000"/>
                </a:solidFill>
              </a:rPr>
              <a:t>2020</a:t>
            </a: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endParaRPr sz="3200" b="0" i="0" u="none" strike="noStrike" cap="none" dirty="0">
              <a:solidFill>
                <a:srgbClr val="00B0F0"/>
              </a:solidFill>
              <a:latin typeface="Calibri"/>
              <a:ea typeface="Calibri"/>
              <a:cs typeface="Calibri"/>
              <a:sym typeface="Calibri"/>
            </a:endParaRPr>
          </a:p>
        </p:txBody>
      </p:sp>
      <p:sp>
        <p:nvSpPr>
          <p:cNvPr id="349" name="Google Shape;349;p38"/>
          <p:cNvSpPr txBox="1">
            <a:spLocks noGrp="1"/>
          </p:cNvSpPr>
          <p:nvPr>
            <p:ph type="body" idx="1"/>
          </p:nvPr>
        </p:nvSpPr>
        <p:spPr>
          <a:xfrm>
            <a:off x="4822721" y="1065862"/>
            <a:ext cx="6785400" cy="4726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500"/>
              <a:buFont typeface="Arial"/>
              <a:buNone/>
            </a:pPr>
            <a:endParaRPr sz="2000" b="1" i="1" u="none" strike="noStrike" cap="none">
              <a:solidFill>
                <a:srgbClr val="FFFFFF"/>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1000"/>
              <a:buFont typeface="Arial"/>
              <a:buNone/>
            </a:pPr>
            <a:r>
              <a:rPr lang="en-US" sz="4000" b="1"/>
              <a:t>Teams will </a:t>
            </a:r>
            <a:r>
              <a:rPr lang="en-US" sz="4000" b="1">
                <a:solidFill>
                  <a:srgbClr val="00B0F0"/>
                </a:solidFill>
              </a:rPr>
              <a:t>explore Vision 2020</a:t>
            </a:r>
            <a:r>
              <a:rPr lang="en-US" sz="4000" b="1" i="1">
                <a:solidFill>
                  <a:srgbClr val="FFFFFF"/>
                </a:solidFill>
              </a:rPr>
              <a:t>.</a:t>
            </a:r>
            <a:endParaRPr sz="4000" b="1" i="1" u="none" strike="noStrike" cap="none">
              <a:solidFill>
                <a:srgbClr val="FFFF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39"/>
          <p:cNvPicPr preferRelativeResize="0"/>
          <p:nvPr/>
        </p:nvPicPr>
        <p:blipFill rotWithShape="1">
          <a:blip r:embed="rId3">
            <a:alphaModFix/>
          </a:blip>
          <a:srcRect l="24133" r="16382"/>
          <a:stretch/>
        </p:blipFill>
        <p:spPr>
          <a:xfrm>
            <a:off x="20" y="10"/>
            <a:ext cx="4592615" cy="6839702"/>
          </a:xfrm>
          <a:prstGeom prst="rect">
            <a:avLst/>
          </a:prstGeom>
          <a:noFill/>
          <a:ln>
            <a:noFill/>
          </a:ln>
        </p:spPr>
      </p:pic>
      <p:cxnSp>
        <p:nvCxnSpPr>
          <p:cNvPr id="355" name="Google Shape;355;p39"/>
          <p:cNvCxnSpPr/>
          <p:nvPr/>
        </p:nvCxnSpPr>
        <p:spPr>
          <a:xfrm>
            <a:off x="5080934" y="2115117"/>
            <a:ext cx="6309360" cy="0"/>
          </a:xfrm>
          <a:prstGeom prst="straightConnector1">
            <a:avLst/>
          </a:prstGeom>
          <a:noFill/>
          <a:ln w="9525" cap="flat" cmpd="sng">
            <a:solidFill>
              <a:srgbClr val="269615"/>
            </a:solidFill>
            <a:prstDash val="solid"/>
            <a:miter lim="800000"/>
            <a:headEnd type="none" w="sm" len="sm"/>
            <a:tailEnd type="none" w="sm" len="sm"/>
          </a:ln>
        </p:spPr>
      </p:cxnSp>
      <p:sp>
        <p:nvSpPr>
          <p:cNvPr id="356" name="Google Shape;356;p39"/>
          <p:cNvSpPr txBox="1">
            <a:spLocks noGrp="1"/>
          </p:cNvSpPr>
          <p:nvPr>
            <p:ph type="title"/>
          </p:nvPr>
        </p:nvSpPr>
        <p:spPr>
          <a:xfrm>
            <a:off x="5442508" y="24236"/>
            <a:ext cx="6586491" cy="128616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1100"/>
              <a:buFont typeface="Calibri"/>
              <a:buNone/>
            </a:pPr>
            <a:r>
              <a:rPr lang="en-US" sz="4400" b="1" i="0" u="none" strike="noStrike" cap="none">
                <a:solidFill>
                  <a:schemeClr val="lt1"/>
                </a:solidFill>
                <a:latin typeface="Calibri"/>
                <a:ea typeface="Calibri"/>
                <a:cs typeface="Calibri"/>
                <a:sym typeface="Calibri"/>
              </a:rPr>
              <a:t>Illinois Vision 2020</a:t>
            </a:r>
            <a:endParaRPr/>
          </a:p>
        </p:txBody>
      </p:sp>
      <p:sp>
        <p:nvSpPr>
          <p:cNvPr id="357" name="Google Shape;357;p39"/>
          <p:cNvSpPr txBox="1">
            <a:spLocks noGrp="1"/>
          </p:cNvSpPr>
          <p:nvPr>
            <p:ph type="body" idx="1"/>
          </p:nvPr>
        </p:nvSpPr>
        <p:spPr>
          <a:xfrm>
            <a:off x="4965431" y="2438400"/>
            <a:ext cx="6586489" cy="4061791"/>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425"/>
              <a:buFont typeface="Arial"/>
              <a:buNone/>
            </a:pPr>
            <a:r>
              <a:rPr lang="en-US" sz="1700" b="1" i="1" u="none" strike="noStrike" cap="none">
                <a:solidFill>
                  <a:schemeClr val="dk1"/>
                </a:solidFill>
                <a:latin typeface="Calibri"/>
                <a:ea typeface="Calibri"/>
                <a:cs typeface="Calibri"/>
                <a:sym typeface="Calibri"/>
              </a:rPr>
              <a:t> </a:t>
            </a:r>
            <a:r>
              <a:rPr lang="en-US" sz="1700" b="1" i="1" u="none" strike="noStrike" cap="none">
                <a:solidFill>
                  <a:schemeClr val="lt1"/>
                </a:solidFill>
                <a:latin typeface="Calibri"/>
                <a:ea typeface="Calibri"/>
                <a:cs typeface="Calibri"/>
                <a:sym typeface="Calibri"/>
              </a:rPr>
              <a:t>Mission:   </a:t>
            </a:r>
            <a:r>
              <a:rPr lang="en-US" sz="1700" b="0" i="0" u="none" strike="noStrike" cap="none">
                <a:solidFill>
                  <a:schemeClr val="lt1"/>
                </a:solidFill>
                <a:latin typeface="Calibri"/>
                <a:ea typeface="Calibri"/>
                <a:cs typeface="Calibri"/>
                <a:sym typeface="Calibri"/>
              </a:rPr>
              <a:t>Public education must play a defining role in </a:t>
            </a:r>
            <a:r>
              <a:rPr lang="en-US" sz="1700" b="1" i="0" u="none" strike="noStrike" cap="none">
                <a:solidFill>
                  <a:schemeClr val="lt1"/>
                </a:solidFill>
                <a:latin typeface="Calibri"/>
                <a:ea typeface="Calibri"/>
                <a:cs typeface="Calibri"/>
                <a:sym typeface="Calibri"/>
              </a:rPr>
              <a:t>ensuring equal opportunity for learning</a:t>
            </a:r>
            <a:r>
              <a:rPr lang="en-US" sz="1700" b="0" i="0" u="none" strike="noStrike" cap="none">
                <a:solidFill>
                  <a:schemeClr val="lt1"/>
                </a:solidFill>
                <a:latin typeface="Calibri"/>
                <a:ea typeface="Calibri"/>
                <a:cs typeface="Calibri"/>
                <a:sym typeface="Calibri"/>
              </a:rPr>
              <a:t>. </a:t>
            </a:r>
            <a:endParaRPr/>
          </a:p>
          <a:p>
            <a:pPr marL="228600" marR="0" lvl="0" indent="-228600" algn="l" rtl="0">
              <a:lnSpc>
                <a:spcPct val="90000"/>
              </a:lnSpc>
              <a:spcBef>
                <a:spcPts val="1000"/>
              </a:spcBef>
              <a:spcAft>
                <a:spcPts val="0"/>
              </a:spcAft>
              <a:buClr>
                <a:schemeClr val="dk1"/>
              </a:buClr>
              <a:buSzPts val="425"/>
              <a:buFont typeface="Arial"/>
              <a:buNone/>
            </a:pPr>
            <a:endParaRPr sz="1700" b="0" i="0" u="none" strike="noStrike" cap="none">
              <a:solidFill>
                <a:schemeClr val="lt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425"/>
              <a:buFont typeface="Arial"/>
              <a:buNone/>
            </a:pPr>
            <a:r>
              <a:rPr lang="en-US" sz="1700" b="1" i="1" u="none" strike="noStrike" cap="none">
                <a:solidFill>
                  <a:schemeClr val="lt1"/>
                </a:solidFill>
                <a:latin typeface="Calibri"/>
                <a:ea typeface="Calibri"/>
                <a:cs typeface="Calibri"/>
                <a:sym typeface="Calibri"/>
              </a:rPr>
              <a:t> Vision:  </a:t>
            </a:r>
            <a:r>
              <a:rPr lang="en-US" sz="1700" b="0" i="0" u="none" strike="noStrike" cap="none">
                <a:solidFill>
                  <a:schemeClr val="lt1"/>
                </a:solidFill>
                <a:latin typeface="Calibri"/>
                <a:ea typeface="Calibri"/>
                <a:cs typeface="Calibri"/>
                <a:sym typeface="Calibri"/>
              </a:rPr>
              <a:t>It is our collective duty to do all we can to guarantee every student, no matter his or her demographic or geographic identity, </a:t>
            </a:r>
            <a:r>
              <a:rPr lang="en-US" sz="1700" b="1" i="1" u="none" strike="noStrike" cap="none">
                <a:solidFill>
                  <a:schemeClr val="lt1"/>
                </a:solidFill>
                <a:latin typeface="Calibri"/>
                <a:ea typeface="Calibri"/>
                <a:cs typeface="Calibri"/>
                <a:sym typeface="Calibri"/>
              </a:rPr>
              <a:t>has equal access to a quality education</a:t>
            </a:r>
            <a:r>
              <a:rPr lang="en-US" sz="1700" b="0" i="0" u="none" strike="noStrike" cap="none">
                <a:solidFill>
                  <a:schemeClr val="lt1"/>
                </a:solidFill>
                <a:latin typeface="Calibri"/>
                <a:ea typeface="Calibri"/>
                <a:cs typeface="Calibri"/>
                <a:sym typeface="Calibri"/>
              </a:rPr>
              <a:t>.  We will do this through the following priorities:</a:t>
            </a:r>
            <a:endParaRPr/>
          </a:p>
          <a:p>
            <a:pPr marL="228600" marR="0" lvl="0" indent="-228600" algn="l" rtl="0">
              <a:lnSpc>
                <a:spcPct val="90000"/>
              </a:lnSpc>
              <a:spcBef>
                <a:spcPts val="1000"/>
              </a:spcBef>
              <a:spcAft>
                <a:spcPts val="0"/>
              </a:spcAft>
              <a:buClr>
                <a:schemeClr val="dk1"/>
              </a:buClr>
              <a:buSzPts val="425"/>
              <a:buFont typeface="Arial"/>
              <a:buNone/>
            </a:pPr>
            <a:endParaRPr sz="1700" b="1" i="1" u="sng" strike="noStrike" cap="none">
              <a:solidFill>
                <a:schemeClr val="lt1"/>
              </a:solidFill>
              <a:latin typeface="Calibri"/>
              <a:ea typeface="Calibri"/>
              <a:cs typeface="Calibri"/>
              <a:sym typeface="Calibri"/>
            </a:endParaRPr>
          </a:p>
          <a:p>
            <a:pPr marL="863600" marR="0" lvl="0" indent="-457200" algn="l" rtl="0">
              <a:lnSpc>
                <a:spcPct val="90000"/>
              </a:lnSpc>
              <a:spcBef>
                <a:spcPts val="1000"/>
              </a:spcBef>
              <a:spcAft>
                <a:spcPts val="0"/>
              </a:spcAft>
              <a:buClr>
                <a:schemeClr val="dk1"/>
              </a:buClr>
              <a:buSzPts val="1700"/>
              <a:buFont typeface="Arial"/>
              <a:buChar char="•"/>
            </a:pPr>
            <a:r>
              <a:rPr lang="en-US" sz="1700" b="1" i="1" u="sng" strike="noStrike" cap="none">
                <a:solidFill>
                  <a:schemeClr val="lt1"/>
                </a:solidFill>
                <a:latin typeface="Calibri"/>
                <a:ea typeface="Calibri"/>
                <a:cs typeface="Calibri"/>
                <a:sym typeface="Calibri"/>
              </a:rPr>
              <a:t>21</a:t>
            </a:r>
            <a:r>
              <a:rPr lang="en-US" sz="1700" b="1" i="1" u="sng" strike="noStrike" cap="none" baseline="30000">
                <a:solidFill>
                  <a:schemeClr val="lt1"/>
                </a:solidFill>
                <a:latin typeface="Calibri"/>
                <a:ea typeface="Calibri"/>
                <a:cs typeface="Calibri"/>
                <a:sym typeface="Calibri"/>
              </a:rPr>
              <a:t>st</a:t>
            </a:r>
            <a:r>
              <a:rPr lang="en-US" sz="1700" b="1" i="1" u="sng" strike="noStrike" cap="none">
                <a:solidFill>
                  <a:schemeClr val="lt1"/>
                </a:solidFill>
                <a:latin typeface="Calibri"/>
                <a:ea typeface="Calibri"/>
                <a:cs typeface="Calibri"/>
                <a:sym typeface="Calibri"/>
              </a:rPr>
              <a:t> Century Learning</a:t>
            </a:r>
            <a:endParaRPr/>
          </a:p>
          <a:p>
            <a:pPr marL="863600" marR="0" lvl="0" indent="-457200" algn="l" rtl="0">
              <a:lnSpc>
                <a:spcPct val="90000"/>
              </a:lnSpc>
              <a:spcBef>
                <a:spcPts val="1000"/>
              </a:spcBef>
              <a:spcAft>
                <a:spcPts val="0"/>
              </a:spcAft>
              <a:buClr>
                <a:schemeClr val="dk1"/>
              </a:buClr>
              <a:buSzPts val="1700"/>
              <a:buFont typeface="Arial"/>
              <a:buChar char="•"/>
            </a:pPr>
            <a:r>
              <a:rPr lang="en-US" sz="1700" b="1" i="1" u="sng" strike="noStrike" cap="none">
                <a:solidFill>
                  <a:schemeClr val="lt1"/>
                </a:solidFill>
                <a:latin typeface="Calibri"/>
                <a:ea typeface="Calibri"/>
                <a:cs typeface="Calibri"/>
                <a:sym typeface="Calibri"/>
              </a:rPr>
              <a:t>Highly Effective Educators</a:t>
            </a:r>
            <a:endParaRPr/>
          </a:p>
          <a:p>
            <a:pPr marL="863600" marR="0" lvl="0" indent="-457200" algn="l" rtl="0">
              <a:lnSpc>
                <a:spcPct val="90000"/>
              </a:lnSpc>
              <a:spcBef>
                <a:spcPts val="1000"/>
              </a:spcBef>
              <a:spcAft>
                <a:spcPts val="0"/>
              </a:spcAft>
              <a:buClr>
                <a:schemeClr val="dk1"/>
              </a:buClr>
              <a:buSzPts val="1700"/>
              <a:buFont typeface="Arial"/>
              <a:buChar char="•"/>
            </a:pPr>
            <a:r>
              <a:rPr lang="en-US" sz="1700" b="1" i="1" u="sng" strike="noStrike" cap="none">
                <a:solidFill>
                  <a:schemeClr val="lt1"/>
                </a:solidFill>
                <a:latin typeface="Calibri"/>
                <a:ea typeface="Calibri"/>
                <a:cs typeface="Calibri"/>
                <a:sym typeface="Calibri"/>
              </a:rPr>
              <a:t>Shared Accountability</a:t>
            </a:r>
            <a:endParaRPr/>
          </a:p>
          <a:p>
            <a:pPr marL="863600" marR="0" lvl="0" indent="-457200" algn="l" rtl="0">
              <a:lnSpc>
                <a:spcPct val="90000"/>
              </a:lnSpc>
              <a:spcBef>
                <a:spcPts val="1000"/>
              </a:spcBef>
              <a:spcAft>
                <a:spcPts val="0"/>
              </a:spcAft>
              <a:buClr>
                <a:schemeClr val="dk1"/>
              </a:buClr>
              <a:buSzPts val="1700"/>
              <a:buFont typeface="Arial"/>
              <a:buChar char="•"/>
            </a:pPr>
            <a:r>
              <a:rPr lang="en-US" sz="1700" b="1" i="1" u="sng" strike="noStrike" cap="none">
                <a:solidFill>
                  <a:schemeClr val="lt1"/>
                </a:solidFill>
                <a:latin typeface="Calibri"/>
                <a:ea typeface="Calibri"/>
                <a:cs typeface="Calibri"/>
                <a:sym typeface="Calibri"/>
              </a:rPr>
              <a:t>Equitable and Adequate Funding</a:t>
            </a:r>
            <a:endParaRPr/>
          </a:p>
          <a:p>
            <a:pPr marL="228600" marR="0" lvl="0" indent="-228600" algn="l" rtl="0">
              <a:lnSpc>
                <a:spcPct val="90000"/>
              </a:lnSpc>
              <a:spcBef>
                <a:spcPts val="1000"/>
              </a:spcBef>
              <a:spcAft>
                <a:spcPts val="0"/>
              </a:spcAft>
              <a:buClr>
                <a:schemeClr val="dk1"/>
              </a:buClr>
              <a:buSzPts val="425"/>
              <a:buFont typeface="Arial"/>
              <a:buNone/>
            </a:pPr>
            <a:endParaRPr sz="1700" b="1" i="1" u="sng"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425"/>
              <a:buFont typeface="Arial"/>
              <a:buNone/>
            </a:pPr>
            <a:endParaRPr sz="1700" b="1" i="1" u="sng"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425"/>
              <a:buFont typeface="Arial"/>
              <a:buNone/>
            </a:pPr>
            <a:endParaRPr sz="1700" b="1" i="0" u="none" strike="noStrike" cap="none">
              <a:solidFill>
                <a:schemeClr val="dk1"/>
              </a:solidFill>
              <a:latin typeface="Calibri"/>
              <a:ea typeface="Calibri"/>
              <a:cs typeface="Calibri"/>
              <a:sym typeface="Calibri"/>
            </a:endParaRPr>
          </a:p>
          <a:p>
            <a:pPr marL="1371600" marR="0" lvl="2" indent="-457200" algn="l" rtl="0">
              <a:lnSpc>
                <a:spcPct val="90000"/>
              </a:lnSpc>
              <a:spcBef>
                <a:spcPts val="500"/>
              </a:spcBef>
              <a:spcAft>
                <a:spcPts val="0"/>
              </a:spcAft>
              <a:buClr>
                <a:schemeClr val="dk1"/>
              </a:buClr>
              <a:buSzPts val="1700"/>
              <a:buFont typeface="Arial"/>
              <a:buNone/>
            </a:pPr>
            <a:endParaRPr sz="1700" b="1"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1700"/>
              <a:buFont typeface="Arial"/>
              <a:buNone/>
            </a:pPr>
            <a:endParaRPr sz="1700" b="1" i="1" u="sng"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0"/>
          <p:cNvSpPr txBox="1">
            <a:spLocks noGrp="1"/>
          </p:cNvSpPr>
          <p:nvPr>
            <p:ph type="title"/>
          </p:nvPr>
        </p:nvSpPr>
        <p:spPr>
          <a:xfrm>
            <a:off x="1524000" y="274638"/>
            <a:ext cx="9144000" cy="944562"/>
          </a:xfrm>
          <a:prstGeom prst="rect">
            <a:avLst/>
          </a:prstGeom>
          <a:solidFill>
            <a:srgbClr val="3865B4"/>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4"/>
              </a:buClr>
              <a:buSzPts val="1100"/>
              <a:buFont typeface="Calibri"/>
              <a:buNone/>
            </a:pPr>
            <a:r>
              <a:rPr lang="en-US" sz="4400" b="0" i="0" u="none" strike="noStrike" cap="none">
                <a:solidFill>
                  <a:schemeClr val="accent4"/>
                </a:solidFill>
                <a:latin typeface="Calibri"/>
                <a:ea typeface="Calibri"/>
                <a:cs typeface="Calibri"/>
                <a:sym typeface="Calibri"/>
              </a:rPr>
              <a:t>21</a:t>
            </a:r>
            <a:r>
              <a:rPr lang="en-US" sz="4400" b="0" i="0" u="none" strike="noStrike" cap="none" baseline="30000">
                <a:solidFill>
                  <a:schemeClr val="accent4"/>
                </a:solidFill>
                <a:latin typeface="Calibri"/>
                <a:ea typeface="Calibri"/>
                <a:cs typeface="Calibri"/>
                <a:sym typeface="Calibri"/>
              </a:rPr>
              <a:t>st</a:t>
            </a:r>
            <a:r>
              <a:rPr lang="en-US" sz="4400" b="0" i="0" u="none" strike="noStrike" cap="none">
                <a:solidFill>
                  <a:schemeClr val="accent4"/>
                </a:solidFill>
                <a:latin typeface="Calibri"/>
                <a:ea typeface="Calibri"/>
                <a:cs typeface="Calibri"/>
                <a:sym typeface="Calibri"/>
              </a:rPr>
              <a:t> Century Learning</a:t>
            </a:r>
            <a:endParaRPr/>
          </a:p>
        </p:txBody>
      </p:sp>
      <p:sp>
        <p:nvSpPr>
          <p:cNvPr id="363" name="Google Shape;363;p40"/>
          <p:cNvSpPr txBox="1">
            <a:spLocks noGrp="1"/>
          </p:cNvSpPr>
          <p:nvPr>
            <p:ph type="body" idx="1"/>
          </p:nvPr>
        </p:nvSpPr>
        <p:spPr>
          <a:xfrm>
            <a:off x="1981200" y="1295401"/>
            <a:ext cx="8229600" cy="4525963"/>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700"/>
              <a:buFont typeface="Arial"/>
              <a:buNone/>
            </a:pPr>
            <a:r>
              <a:rPr lang="en-US" sz="2800" b="1" i="1" u="none" strike="noStrike" cap="none">
                <a:solidFill>
                  <a:schemeClr val="lt1"/>
                </a:solidFill>
                <a:latin typeface="Calibri"/>
                <a:ea typeface="Calibri"/>
                <a:cs typeface="Calibri"/>
                <a:sym typeface="Calibri"/>
              </a:rPr>
              <a:t>   </a:t>
            </a:r>
            <a:r>
              <a:rPr lang="en-US" sz="2800" b="0" i="0" u="none" strike="noStrike" cap="none">
                <a:solidFill>
                  <a:schemeClr val="lt1"/>
                </a:solidFill>
                <a:latin typeface="Calibri"/>
                <a:ea typeface="Calibri"/>
                <a:cs typeface="Calibri"/>
                <a:sym typeface="Calibri"/>
              </a:rPr>
              <a:t>For success in life, students need more than knowledge of math and reading. It is time to </a:t>
            </a:r>
            <a:r>
              <a:rPr lang="en-US" sz="2800" b="1" i="1" u="none" strike="noStrike" cap="none">
                <a:solidFill>
                  <a:srgbClr val="FF0000"/>
                </a:solidFill>
                <a:latin typeface="Calibri"/>
                <a:ea typeface="Calibri"/>
                <a:cs typeface="Calibri"/>
                <a:sym typeface="Calibri"/>
              </a:rPr>
              <a:t>expand the definition of student learning</a:t>
            </a:r>
            <a:r>
              <a:rPr lang="en-US" sz="2800" b="0" i="0" u="none" strike="noStrike" cap="none">
                <a:solidFill>
                  <a:schemeClr val="dk1"/>
                </a:solidFill>
                <a:latin typeface="Calibri"/>
                <a:ea typeface="Calibri"/>
                <a:cs typeface="Calibri"/>
                <a:sym typeface="Calibri"/>
              </a:rPr>
              <a:t>, </a:t>
            </a:r>
            <a:r>
              <a:rPr lang="en-US" sz="2800" b="1" i="1" u="none" strike="noStrike" cap="none">
                <a:solidFill>
                  <a:srgbClr val="3366FF"/>
                </a:solidFill>
                <a:latin typeface="Calibri"/>
                <a:ea typeface="Calibri"/>
                <a:cs typeface="Calibri"/>
                <a:sym typeface="Calibri"/>
              </a:rPr>
              <a:t>commit to the development of the “whole child”,</a:t>
            </a:r>
            <a:r>
              <a:rPr lang="en-US" sz="2800" b="0" i="0" u="none" strike="noStrike" cap="none">
                <a:solidFill>
                  <a:schemeClr val="dk1"/>
                </a:solidFill>
                <a:latin typeface="Calibri"/>
                <a:ea typeface="Calibri"/>
                <a:cs typeface="Calibri"/>
                <a:sym typeface="Calibri"/>
              </a:rPr>
              <a:t>”</a:t>
            </a:r>
            <a:r>
              <a:rPr lang="en-US" sz="2800" b="0" i="0" u="none" strike="noStrike" cap="none">
                <a:solidFill>
                  <a:schemeClr val="lt1"/>
                </a:solidFill>
                <a:latin typeface="Calibri"/>
                <a:ea typeface="Calibri"/>
                <a:cs typeface="Calibri"/>
                <a:sym typeface="Calibri"/>
              </a:rPr>
              <a:t> and </a:t>
            </a:r>
            <a:r>
              <a:rPr lang="en-US" sz="2800" b="1" i="1" u="none" strike="noStrike" cap="none">
                <a:solidFill>
                  <a:srgbClr val="008000"/>
                </a:solidFill>
                <a:latin typeface="Calibri"/>
                <a:ea typeface="Calibri"/>
                <a:cs typeface="Calibri"/>
                <a:sym typeface="Calibri"/>
              </a:rPr>
              <a:t>invest in policies proven to link all schools to 21st century learning tools</a:t>
            </a:r>
            <a:r>
              <a:rPr lang="en-US" sz="2800" b="0" i="0" u="none" strike="noStrike" cap="none">
                <a:solidFill>
                  <a:schemeClr val="dk1"/>
                </a:solidFill>
                <a:latin typeface="Calibri"/>
                <a:ea typeface="Calibri"/>
                <a:cs typeface="Calibri"/>
                <a:sym typeface="Calibri"/>
              </a:rPr>
              <a:t>. </a:t>
            </a:r>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rgbClr val="0000FF"/>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rgbClr val="0000FF"/>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0" u="none" strike="noStrike" cap="none">
              <a:solidFill>
                <a:srgbClr val="0000FF"/>
              </a:solidFill>
              <a:latin typeface="Calibri"/>
              <a:ea typeface="Calibri"/>
              <a:cs typeface="Calibri"/>
              <a:sym typeface="Calibri"/>
            </a:endParaRPr>
          </a:p>
          <a:p>
            <a:pPr marL="1371600" marR="0" lvl="2" indent="-457200" algn="l" rtl="0">
              <a:lnSpc>
                <a:spcPct val="90000"/>
              </a:lnSpc>
              <a:spcBef>
                <a:spcPts val="500"/>
              </a:spcBef>
              <a:spcAft>
                <a:spcPts val="0"/>
              </a:spcAft>
              <a:buClr>
                <a:schemeClr val="dk1"/>
              </a:buClr>
              <a:buSzPts val="2000"/>
              <a:buFont typeface="Arial"/>
              <a:buNone/>
            </a:pPr>
            <a:endParaRPr sz="2000" b="1" i="0" u="none" strike="noStrike" cap="none">
              <a:solidFill>
                <a:srgbClr val="008000"/>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None/>
            </a:pPr>
            <a:endParaRPr sz="2800" b="1" i="1" u="sng" strike="noStrike" cap="none">
              <a:solidFill>
                <a:schemeClr val="dk1"/>
              </a:solidFill>
              <a:latin typeface="Calibri"/>
              <a:ea typeface="Calibri"/>
              <a:cs typeface="Calibri"/>
              <a:sym typeface="Calibri"/>
            </a:endParaRPr>
          </a:p>
        </p:txBody>
      </p:sp>
      <p:pic>
        <p:nvPicPr>
          <p:cNvPr id="364" name="Google Shape;364;p40" descr="images.jpg"/>
          <p:cNvPicPr preferRelativeResize="0"/>
          <p:nvPr/>
        </p:nvPicPr>
        <p:blipFill rotWithShape="1">
          <a:blip r:embed="rId3">
            <a:alphaModFix/>
          </a:blip>
          <a:srcRect/>
          <a:stretch/>
        </p:blipFill>
        <p:spPr>
          <a:xfrm>
            <a:off x="4191000" y="3851413"/>
            <a:ext cx="3489590" cy="232148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1"/>
          <p:cNvSpPr txBox="1">
            <a:spLocks noGrp="1"/>
          </p:cNvSpPr>
          <p:nvPr>
            <p:ph type="title"/>
          </p:nvPr>
        </p:nvSpPr>
        <p:spPr>
          <a:xfrm>
            <a:off x="1524000" y="274638"/>
            <a:ext cx="9144000" cy="944562"/>
          </a:xfrm>
          <a:prstGeom prst="rect">
            <a:avLst/>
          </a:prstGeom>
          <a:solidFill>
            <a:srgbClr val="3865B4"/>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4"/>
              </a:buClr>
              <a:buSzPts val="1100"/>
              <a:buFont typeface="Calibri"/>
              <a:buNone/>
            </a:pPr>
            <a:r>
              <a:rPr lang="en-US" sz="4400" b="0" i="0" u="none" strike="noStrike" cap="none">
                <a:solidFill>
                  <a:schemeClr val="accent4"/>
                </a:solidFill>
                <a:latin typeface="Calibri"/>
                <a:ea typeface="Calibri"/>
                <a:cs typeface="Calibri"/>
                <a:sym typeface="Calibri"/>
              </a:rPr>
              <a:t>Highly Effective Educators</a:t>
            </a:r>
            <a:endParaRPr/>
          </a:p>
        </p:txBody>
      </p:sp>
      <p:sp>
        <p:nvSpPr>
          <p:cNvPr id="370" name="Google Shape;370;p41"/>
          <p:cNvSpPr txBox="1">
            <a:spLocks noGrp="1"/>
          </p:cNvSpPr>
          <p:nvPr>
            <p:ph type="body" idx="1"/>
          </p:nvPr>
        </p:nvSpPr>
        <p:spPr>
          <a:xfrm>
            <a:off x="1981200" y="1447801"/>
            <a:ext cx="8229600" cy="4525963"/>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700"/>
              <a:buFont typeface="Arial"/>
              <a:buNone/>
            </a:pPr>
            <a:r>
              <a:rPr lang="en-US" sz="2800" b="1" i="1" u="none" strike="noStrike" cap="none">
                <a:solidFill>
                  <a:schemeClr val="lt1"/>
                </a:solidFill>
                <a:latin typeface="Calibri"/>
                <a:ea typeface="Calibri"/>
                <a:cs typeface="Calibri"/>
                <a:sym typeface="Calibri"/>
              </a:rPr>
              <a:t>   </a:t>
            </a:r>
            <a:r>
              <a:rPr lang="en-US" sz="2800" b="0" i="0" u="none" strike="noStrike" cap="none">
                <a:solidFill>
                  <a:schemeClr val="lt1"/>
                </a:solidFill>
                <a:latin typeface="Calibri"/>
                <a:ea typeface="Calibri"/>
                <a:cs typeface="Calibri"/>
                <a:sym typeface="Calibri"/>
              </a:rPr>
              <a:t>The quality of teachers and school leaders is the greatest predictor of student achievement schools can influence. </a:t>
            </a:r>
            <a:r>
              <a:rPr lang="en-US" sz="2800" b="1" i="1" u="none" strike="noStrike" cap="none">
                <a:solidFill>
                  <a:srgbClr val="00B0F0"/>
                </a:solidFill>
                <a:latin typeface="Calibri"/>
                <a:ea typeface="Calibri"/>
                <a:cs typeface="Calibri"/>
                <a:sym typeface="Calibri"/>
              </a:rPr>
              <a:t>By attracting, developing, and retaining our state’s best educators, we can have a profound impact on student learning</a:t>
            </a:r>
            <a:r>
              <a:rPr lang="en-US" sz="2800" b="0" i="0" u="none" strike="noStrike" cap="none">
                <a:solidFill>
                  <a:schemeClr val="lt1"/>
                </a:solidFill>
                <a:latin typeface="Calibri"/>
                <a:ea typeface="Calibri"/>
                <a:cs typeface="Calibri"/>
                <a:sym typeface="Calibri"/>
              </a:rPr>
              <a:t>. </a:t>
            </a:r>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chemeClr val="lt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chemeClr val="lt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0" u="none" strike="noStrike" cap="none">
              <a:solidFill>
                <a:schemeClr val="lt1"/>
              </a:solidFill>
              <a:latin typeface="Calibri"/>
              <a:ea typeface="Calibri"/>
              <a:cs typeface="Calibri"/>
              <a:sym typeface="Calibri"/>
            </a:endParaRPr>
          </a:p>
          <a:p>
            <a:pPr marL="1371600" marR="0" lvl="2" indent="-457200" algn="l" rtl="0">
              <a:lnSpc>
                <a:spcPct val="90000"/>
              </a:lnSpc>
              <a:spcBef>
                <a:spcPts val="500"/>
              </a:spcBef>
              <a:spcAft>
                <a:spcPts val="0"/>
              </a:spcAft>
              <a:buClr>
                <a:schemeClr val="dk1"/>
              </a:buClr>
              <a:buSzPts val="2000"/>
              <a:buFont typeface="Arial"/>
              <a:buNone/>
            </a:pPr>
            <a:endParaRPr sz="2000" b="1" i="0" u="none" strike="noStrike" cap="none">
              <a:solidFill>
                <a:schemeClr val="lt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None/>
            </a:pPr>
            <a:endParaRPr sz="2800" b="1" i="1" u="sng" strike="noStrike" cap="none">
              <a:solidFill>
                <a:schemeClr val="dk1"/>
              </a:solidFill>
              <a:latin typeface="Calibri"/>
              <a:ea typeface="Calibri"/>
              <a:cs typeface="Calibri"/>
              <a:sym typeface="Calibri"/>
            </a:endParaRPr>
          </a:p>
        </p:txBody>
      </p:sp>
      <p:pic>
        <p:nvPicPr>
          <p:cNvPr id="371" name="Google Shape;371;p41" descr="search.jpg"/>
          <p:cNvPicPr preferRelativeResize="0"/>
          <p:nvPr/>
        </p:nvPicPr>
        <p:blipFill rotWithShape="1">
          <a:blip r:embed="rId3">
            <a:alphaModFix/>
          </a:blip>
          <a:srcRect/>
          <a:stretch/>
        </p:blipFill>
        <p:spPr>
          <a:xfrm>
            <a:off x="4368800" y="3951288"/>
            <a:ext cx="2790880" cy="206830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42"/>
          <p:cNvSpPr txBox="1">
            <a:spLocks noGrp="1"/>
          </p:cNvSpPr>
          <p:nvPr>
            <p:ph type="title"/>
          </p:nvPr>
        </p:nvSpPr>
        <p:spPr>
          <a:xfrm>
            <a:off x="1146048" y="274638"/>
            <a:ext cx="9521952" cy="944562"/>
          </a:xfrm>
          <a:prstGeom prst="rect">
            <a:avLst/>
          </a:prstGeom>
          <a:solidFill>
            <a:srgbClr val="3865B4"/>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4"/>
              </a:buClr>
              <a:buSzPts val="1100"/>
              <a:buFont typeface="Calibri"/>
              <a:buNone/>
            </a:pPr>
            <a:r>
              <a:rPr lang="en-US" sz="4400" b="1" i="0" u="none" strike="noStrike" cap="none">
                <a:solidFill>
                  <a:schemeClr val="accent4"/>
                </a:solidFill>
                <a:latin typeface="Calibri"/>
                <a:ea typeface="Calibri"/>
                <a:cs typeface="Calibri"/>
                <a:sym typeface="Calibri"/>
              </a:rPr>
              <a:t>Shared Accountability</a:t>
            </a:r>
            <a:endParaRPr/>
          </a:p>
        </p:txBody>
      </p:sp>
      <p:sp>
        <p:nvSpPr>
          <p:cNvPr id="377" name="Google Shape;377;p42"/>
          <p:cNvSpPr txBox="1">
            <a:spLocks noGrp="1"/>
          </p:cNvSpPr>
          <p:nvPr>
            <p:ph type="body" idx="1"/>
          </p:nvPr>
        </p:nvSpPr>
        <p:spPr>
          <a:xfrm>
            <a:off x="1146048" y="1447801"/>
            <a:ext cx="9521952" cy="4525963"/>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700"/>
              <a:buFont typeface="Arial"/>
              <a:buNone/>
            </a:pPr>
            <a:r>
              <a:rPr lang="en-US" sz="2800" b="1" i="1" u="none" strike="noStrike" cap="none">
                <a:solidFill>
                  <a:schemeClr val="lt1"/>
                </a:solidFill>
                <a:latin typeface="Calibri"/>
                <a:ea typeface="Calibri"/>
                <a:cs typeface="Calibri"/>
                <a:sym typeface="Calibri"/>
              </a:rPr>
              <a:t>   </a:t>
            </a:r>
            <a:r>
              <a:rPr lang="en-US" sz="2800" b="0" i="0" u="none" strike="noStrike" cap="none">
                <a:solidFill>
                  <a:schemeClr val="lt1"/>
                </a:solidFill>
                <a:latin typeface="Calibri"/>
                <a:ea typeface="Calibri"/>
                <a:cs typeface="Calibri"/>
                <a:sym typeface="Calibri"/>
              </a:rPr>
              <a:t>A quality education for all Illinois students cannot be ensured without the collaboration, compromise, and hard work of both educators and legislators. With that in mind, it is necessary to </a:t>
            </a:r>
            <a:r>
              <a:rPr lang="en-US" sz="2800" b="1" i="1" u="none" strike="noStrike" cap="none">
                <a:solidFill>
                  <a:srgbClr val="92D050"/>
                </a:solidFill>
                <a:latin typeface="Calibri"/>
                <a:ea typeface="Calibri"/>
                <a:cs typeface="Calibri"/>
                <a:sym typeface="Calibri"/>
              </a:rPr>
              <a:t>expand educator responsibility in the legislative process, create a shared accountability model, and restructure mandates to allow more local district flexibility</a:t>
            </a:r>
            <a:r>
              <a:rPr lang="en-US" sz="2800" b="0" i="0" u="none" strike="noStrike" cap="none">
                <a:solidFill>
                  <a:schemeClr val="lt1"/>
                </a:solidFill>
                <a:latin typeface="Calibri"/>
                <a:ea typeface="Calibri"/>
                <a:cs typeface="Calibri"/>
                <a:sym typeface="Calibri"/>
              </a:rPr>
              <a:t>. </a:t>
            </a:r>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rgbClr val="0000FF"/>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rgbClr val="0000FF"/>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0" u="none" strike="noStrike" cap="none">
              <a:solidFill>
                <a:srgbClr val="0000FF"/>
              </a:solidFill>
              <a:latin typeface="Calibri"/>
              <a:ea typeface="Calibri"/>
              <a:cs typeface="Calibri"/>
              <a:sym typeface="Calibri"/>
            </a:endParaRPr>
          </a:p>
          <a:p>
            <a:pPr marL="1371600" marR="0" lvl="2" indent="-457200" algn="l" rtl="0">
              <a:lnSpc>
                <a:spcPct val="90000"/>
              </a:lnSpc>
              <a:spcBef>
                <a:spcPts val="500"/>
              </a:spcBef>
              <a:spcAft>
                <a:spcPts val="0"/>
              </a:spcAft>
              <a:buClr>
                <a:schemeClr val="dk1"/>
              </a:buClr>
              <a:buSzPts val="2000"/>
              <a:buFont typeface="Arial"/>
              <a:buNone/>
            </a:pPr>
            <a:endParaRPr sz="2000" b="1" i="0" u="none" strike="noStrike" cap="none">
              <a:solidFill>
                <a:srgbClr val="008000"/>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None/>
            </a:pPr>
            <a:endParaRPr sz="2800" b="1" i="1" u="sng" strike="noStrike" cap="none">
              <a:solidFill>
                <a:schemeClr val="dk1"/>
              </a:solidFill>
              <a:latin typeface="Calibri"/>
              <a:ea typeface="Calibri"/>
              <a:cs typeface="Calibri"/>
              <a:sym typeface="Calibri"/>
            </a:endParaRPr>
          </a:p>
        </p:txBody>
      </p:sp>
      <p:pic>
        <p:nvPicPr>
          <p:cNvPr id="378" name="Google Shape;378;p42"/>
          <p:cNvPicPr preferRelativeResize="0"/>
          <p:nvPr/>
        </p:nvPicPr>
        <p:blipFill rotWithShape="1">
          <a:blip r:embed="rId3">
            <a:alphaModFix/>
          </a:blip>
          <a:srcRect/>
          <a:stretch/>
        </p:blipFill>
        <p:spPr>
          <a:xfrm>
            <a:off x="4277532" y="4144965"/>
            <a:ext cx="3192652" cy="20483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3"/>
          <p:cNvSpPr txBox="1">
            <a:spLocks noGrp="1"/>
          </p:cNvSpPr>
          <p:nvPr>
            <p:ph type="title"/>
          </p:nvPr>
        </p:nvSpPr>
        <p:spPr>
          <a:xfrm>
            <a:off x="1524000" y="274638"/>
            <a:ext cx="9144000" cy="944562"/>
          </a:xfrm>
          <a:prstGeom prst="rect">
            <a:avLst/>
          </a:prstGeom>
          <a:solidFill>
            <a:srgbClr val="3865B4"/>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4"/>
              </a:buClr>
              <a:buSzPts val="1100"/>
              <a:buFont typeface="Calibri"/>
              <a:buNone/>
            </a:pPr>
            <a:r>
              <a:rPr lang="en-US" sz="4400" b="1" i="0" u="none" strike="noStrike" cap="none">
                <a:solidFill>
                  <a:schemeClr val="accent4"/>
                </a:solidFill>
                <a:latin typeface="Calibri"/>
                <a:ea typeface="Calibri"/>
                <a:cs typeface="Calibri"/>
                <a:sym typeface="Calibri"/>
              </a:rPr>
              <a:t>Equitable and Adequate Funding</a:t>
            </a:r>
            <a:endParaRPr/>
          </a:p>
        </p:txBody>
      </p:sp>
      <p:sp>
        <p:nvSpPr>
          <p:cNvPr id="384" name="Google Shape;384;p43"/>
          <p:cNvSpPr txBox="1">
            <a:spLocks noGrp="1"/>
          </p:cNvSpPr>
          <p:nvPr>
            <p:ph type="body" idx="1"/>
          </p:nvPr>
        </p:nvSpPr>
        <p:spPr>
          <a:xfrm>
            <a:off x="1524000" y="990601"/>
            <a:ext cx="9144000" cy="4525963"/>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700"/>
              <a:buFont typeface="Arial"/>
              <a:buNone/>
            </a:pPr>
            <a:r>
              <a:rPr lang="en-US" sz="2800" b="1" i="1" u="none" strike="noStrike" cap="none">
                <a:solidFill>
                  <a:schemeClr val="dk1"/>
                </a:solidFill>
                <a:latin typeface="Calibri"/>
                <a:ea typeface="Calibri"/>
                <a:cs typeface="Calibri"/>
                <a:sym typeface="Calibri"/>
              </a:rPr>
              <a:t>   </a:t>
            </a:r>
            <a:endParaRPr sz="2800" b="1" i="1" u="none" strike="noStrike" cap="none">
              <a:solidFill>
                <a:schemeClr val="lt1"/>
              </a:solidFill>
              <a:latin typeface="Calibri"/>
              <a:ea typeface="Calibri"/>
              <a:cs typeface="Calibri"/>
              <a:sym typeface="Calibri"/>
            </a:endParaRPr>
          </a:p>
          <a:p>
            <a:pPr marL="14288" marR="0" lvl="0" indent="-14288" algn="l" rtl="0">
              <a:lnSpc>
                <a:spcPct val="90000"/>
              </a:lnSpc>
              <a:spcBef>
                <a:spcPts val="1000"/>
              </a:spcBef>
              <a:spcAft>
                <a:spcPts val="0"/>
              </a:spcAft>
              <a:buClr>
                <a:schemeClr val="dk1"/>
              </a:buClr>
              <a:buSzPts val="700"/>
              <a:buFont typeface="Arial"/>
              <a:buNone/>
            </a:pPr>
            <a:r>
              <a:rPr lang="en-US" sz="2800" b="0" i="0" u="none" strike="noStrike" cap="none">
                <a:solidFill>
                  <a:schemeClr val="lt1"/>
                </a:solidFill>
                <a:latin typeface="Calibri"/>
                <a:ea typeface="Calibri"/>
                <a:cs typeface="Calibri"/>
                <a:sym typeface="Calibri"/>
              </a:rPr>
              <a:t>All students in Illinois are entitled to a quality education. It is our duty to </a:t>
            </a:r>
            <a:r>
              <a:rPr lang="en-US" sz="2800" b="1" i="1" u="none" strike="noStrike" cap="none">
                <a:solidFill>
                  <a:srgbClr val="FFFF00"/>
                </a:solidFill>
                <a:latin typeface="Calibri"/>
                <a:ea typeface="Calibri"/>
                <a:cs typeface="Calibri"/>
                <a:sym typeface="Calibri"/>
              </a:rPr>
              <a:t>ensure our students have access to all necessary resources by improving equity in the funding model, appropriating adequate dollars for education, and allowing local school districts the autonomy needed to increase efficiency. </a:t>
            </a:r>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rgbClr val="0000FF"/>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rgbClr val="0000FF"/>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0" u="none" strike="noStrike" cap="none">
              <a:solidFill>
                <a:srgbClr val="0000FF"/>
              </a:solidFill>
              <a:latin typeface="Calibri"/>
              <a:ea typeface="Calibri"/>
              <a:cs typeface="Calibri"/>
              <a:sym typeface="Calibri"/>
            </a:endParaRPr>
          </a:p>
          <a:p>
            <a:pPr marL="1371600" marR="0" lvl="2" indent="-457200" algn="l" rtl="0">
              <a:lnSpc>
                <a:spcPct val="90000"/>
              </a:lnSpc>
              <a:spcBef>
                <a:spcPts val="500"/>
              </a:spcBef>
              <a:spcAft>
                <a:spcPts val="0"/>
              </a:spcAft>
              <a:buClr>
                <a:schemeClr val="dk1"/>
              </a:buClr>
              <a:buSzPts val="2000"/>
              <a:buFont typeface="Arial"/>
              <a:buNone/>
            </a:pPr>
            <a:endParaRPr sz="2000" b="1" i="0" u="none" strike="noStrike" cap="none">
              <a:solidFill>
                <a:srgbClr val="008000"/>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None/>
            </a:pPr>
            <a:endParaRPr sz="2800" b="1" i="1" u="sng" strike="noStrike" cap="none">
              <a:solidFill>
                <a:schemeClr val="dk1"/>
              </a:solidFill>
              <a:latin typeface="Calibri"/>
              <a:ea typeface="Calibri"/>
              <a:cs typeface="Calibri"/>
              <a:sym typeface="Calibri"/>
            </a:endParaRPr>
          </a:p>
        </p:txBody>
      </p:sp>
      <p:pic>
        <p:nvPicPr>
          <p:cNvPr id="385" name="Google Shape;385;p43"/>
          <p:cNvPicPr preferRelativeResize="0"/>
          <p:nvPr/>
        </p:nvPicPr>
        <p:blipFill rotWithShape="1">
          <a:blip r:embed="rId3">
            <a:alphaModFix/>
          </a:blip>
          <a:srcRect/>
          <a:stretch/>
        </p:blipFill>
        <p:spPr>
          <a:xfrm>
            <a:off x="4473146" y="4244813"/>
            <a:ext cx="2842054" cy="20627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4"/>
          <p:cNvSpPr txBox="1">
            <a:spLocks noGrp="1"/>
          </p:cNvSpPr>
          <p:nvPr>
            <p:ph type="title"/>
          </p:nvPr>
        </p:nvSpPr>
        <p:spPr>
          <a:xfrm>
            <a:off x="1524000" y="274638"/>
            <a:ext cx="9144000" cy="944562"/>
          </a:xfrm>
          <a:prstGeom prst="rect">
            <a:avLst/>
          </a:prstGeom>
          <a:solidFill>
            <a:srgbClr val="FFF2CC"/>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accent4"/>
              </a:buClr>
              <a:buSzPts val="1100"/>
              <a:buFont typeface="Calibri"/>
              <a:buNone/>
            </a:pPr>
            <a:r>
              <a:rPr lang="en-US" sz="4400" b="1" i="0" u="sng" strike="noStrike" cap="none">
                <a:solidFill>
                  <a:srgbClr val="000000"/>
                </a:solidFill>
                <a:latin typeface="Calibri"/>
                <a:ea typeface="Calibri"/>
                <a:cs typeface="Calibri"/>
                <a:sym typeface="Calibri"/>
                <a:hlinkClick r:id="rId3"/>
              </a:rPr>
              <a:t>Core Values</a:t>
            </a:r>
            <a:endParaRPr sz="4400" b="1" i="0" u="none" strike="noStrike" cap="none">
              <a:solidFill>
                <a:srgbClr val="000000"/>
              </a:solidFill>
              <a:latin typeface="Calibri"/>
              <a:ea typeface="Calibri"/>
              <a:cs typeface="Calibri"/>
              <a:sym typeface="Calibri"/>
            </a:endParaRPr>
          </a:p>
        </p:txBody>
      </p:sp>
      <p:sp>
        <p:nvSpPr>
          <p:cNvPr id="391" name="Google Shape;391;p44"/>
          <p:cNvSpPr txBox="1">
            <a:spLocks noGrp="1"/>
          </p:cNvSpPr>
          <p:nvPr>
            <p:ph type="body" idx="1"/>
          </p:nvPr>
        </p:nvSpPr>
        <p:spPr>
          <a:xfrm>
            <a:off x="929898" y="990600"/>
            <a:ext cx="10275378" cy="542569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700"/>
              <a:buFont typeface="Arial"/>
              <a:buNone/>
            </a:pPr>
            <a:r>
              <a:rPr lang="en-US" sz="2800" b="1" i="1" u="none" strike="noStrike" cap="none">
                <a:solidFill>
                  <a:schemeClr val="dk1"/>
                </a:solidFill>
                <a:latin typeface="Calibri"/>
                <a:ea typeface="Calibri"/>
                <a:cs typeface="Calibri"/>
                <a:sym typeface="Calibri"/>
              </a:rPr>
              <a:t>   </a:t>
            </a:r>
            <a:endParaRPr/>
          </a:p>
          <a:p>
            <a:pPr marL="228600" marR="0" lvl="0" indent="-228600" algn="ctr" rtl="0">
              <a:lnSpc>
                <a:spcPct val="90000"/>
              </a:lnSpc>
              <a:spcBef>
                <a:spcPts val="1000"/>
              </a:spcBef>
              <a:spcAft>
                <a:spcPts val="0"/>
              </a:spcAft>
              <a:buClr>
                <a:srgbClr val="0000FF"/>
              </a:buClr>
              <a:buSzPts val="700"/>
              <a:buFont typeface="Arial"/>
              <a:buNone/>
            </a:pPr>
            <a:r>
              <a:rPr lang="en-US" sz="2800" b="1" i="1" u="sng" strike="noStrike" cap="none">
                <a:solidFill>
                  <a:srgbClr val="FFD966"/>
                </a:solidFill>
                <a:latin typeface="Calibri"/>
                <a:ea typeface="Calibri"/>
                <a:cs typeface="Calibri"/>
                <a:sym typeface="Calibri"/>
              </a:rPr>
              <a:t>Vision 2020 is based on the following Core Values</a:t>
            </a:r>
            <a:endParaRPr sz="2800" b="1" i="1" u="sng" strike="noStrike" cap="none">
              <a:solidFill>
                <a:srgbClr val="FFD966"/>
              </a:solidFill>
              <a:latin typeface="Calibri"/>
              <a:ea typeface="Calibri"/>
              <a:cs typeface="Calibri"/>
              <a:sym typeface="Calibri"/>
            </a:endParaRPr>
          </a:p>
          <a:p>
            <a:pPr marL="228600" marR="0" lvl="0" indent="-228600" algn="ctr" rtl="0">
              <a:lnSpc>
                <a:spcPct val="90000"/>
              </a:lnSpc>
              <a:spcBef>
                <a:spcPts val="1000"/>
              </a:spcBef>
              <a:spcAft>
                <a:spcPts val="0"/>
              </a:spcAft>
              <a:buClr>
                <a:srgbClr val="FF0000"/>
              </a:buClr>
              <a:buSzPts val="3600"/>
              <a:buFont typeface="Arial"/>
              <a:buChar char="•"/>
            </a:pPr>
            <a:r>
              <a:rPr lang="en-US" sz="3600" b="1" i="0" u="none" strike="noStrike" cap="none">
                <a:solidFill>
                  <a:srgbClr val="FF0000"/>
                </a:solidFill>
                <a:latin typeface="Calibri"/>
                <a:ea typeface="Calibri"/>
                <a:cs typeface="Calibri"/>
                <a:sym typeface="Calibri"/>
              </a:rPr>
              <a:t>High Expectations and Quality</a:t>
            </a:r>
            <a:endParaRPr/>
          </a:p>
          <a:p>
            <a:pPr marL="228600" marR="0" lvl="0" indent="-228600" algn="ctr" rtl="0">
              <a:lnSpc>
                <a:spcPct val="90000"/>
              </a:lnSpc>
              <a:spcBef>
                <a:spcPts val="1000"/>
              </a:spcBef>
              <a:spcAft>
                <a:spcPts val="0"/>
              </a:spcAft>
              <a:buClr>
                <a:srgbClr val="00B050"/>
              </a:buClr>
              <a:buSzPts val="3600"/>
              <a:buFont typeface="Arial"/>
              <a:buChar char="•"/>
            </a:pPr>
            <a:r>
              <a:rPr lang="en-US" sz="3600" b="1" i="0" u="none" strike="noStrike" cap="none">
                <a:solidFill>
                  <a:srgbClr val="00B050"/>
                </a:solidFill>
                <a:latin typeface="Calibri"/>
                <a:ea typeface="Calibri"/>
                <a:cs typeface="Calibri"/>
                <a:sym typeface="Calibri"/>
              </a:rPr>
              <a:t>Shared Accountability</a:t>
            </a:r>
            <a:endParaRPr/>
          </a:p>
          <a:p>
            <a:pPr marL="228600" marR="0" lvl="0" indent="-228600" algn="ctr" rtl="0">
              <a:lnSpc>
                <a:spcPct val="90000"/>
              </a:lnSpc>
              <a:spcBef>
                <a:spcPts val="1000"/>
              </a:spcBef>
              <a:spcAft>
                <a:spcPts val="0"/>
              </a:spcAft>
              <a:buClr>
                <a:schemeClr val="accent1"/>
              </a:buClr>
              <a:buSzPts val="3600"/>
              <a:buFont typeface="Arial"/>
              <a:buChar char="•"/>
            </a:pPr>
            <a:r>
              <a:rPr lang="en-US" sz="3600" b="1" i="0" u="none" strike="noStrike" cap="none">
                <a:solidFill>
                  <a:schemeClr val="accent1"/>
                </a:solidFill>
                <a:latin typeface="Calibri"/>
                <a:ea typeface="Calibri"/>
                <a:cs typeface="Calibri"/>
                <a:sym typeface="Calibri"/>
              </a:rPr>
              <a:t>Innovation</a:t>
            </a:r>
            <a:endParaRPr/>
          </a:p>
          <a:p>
            <a:pPr marL="228600" marR="0" lvl="0" indent="-228600" algn="ctr" rtl="0">
              <a:lnSpc>
                <a:spcPct val="90000"/>
              </a:lnSpc>
              <a:spcBef>
                <a:spcPts val="1000"/>
              </a:spcBef>
              <a:spcAft>
                <a:spcPts val="0"/>
              </a:spcAft>
              <a:buClr>
                <a:schemeClr val="accent2"/>
              </a:buClr>
              <a:buSzPts val="3600"/>
              <a:buFont typeface="Arial"/>
              <a:buChar char="•"/>
            </a:pPr>
            <a:r>
              <a:rPr lang="en-US" sz="3600" b="1" i="0" u="none" strike="noStrike" cap="none">
                <a:solidFill>
                  <a:schemeClr val="accent2"/>
                </a:solidFill>
                <a:latin typeface="Calibri"/>
                <a:ea typeface="Calibri"/>
                <a:cs typeface="Calibri"/>
                <a:sym typeface="Calibri"/>
              </a:rPr>
              <a:t>Equity</a:t>
            </a:r>
            <a:endParaRPr/>
          </a:p>
          <a:p>
            <a:pPr marL="228600" marR="0" lvl="0" indent="-228600" algn="ctr" rtl="0">
              <a:lnSpc>
                <a:spcPct val="90000"/>
              </a:lnSpc>
              <a:spcBef>
                <a:spcPts val="1000"/>
              </a:spcBef>
              <a:spcAft>
                <a:spcPts val="0"/>
              </a:spcAft>
              <a:buClr>
                <a:srgbClr val="7030A0"/>
              </a:buClr>
              <a:buSzPts val="3600"/>
              <a:buFont typeface="Arial"/>
              <a:buChar char="•"/>
            </a:pPr>
            <a:r>
              <a:rPr lang="en-US" sz="3600" b="1" i="0" u="none" strike="noStrike" cap="none">
                <a:solidFill>
                  <a:srgbClr val="7030A0"/>
                </a:solidFill>
                <a:latin typeface="Calibri"/>
                <a:ea typeface="Calibri"/>
                <a:cs typeface="Calibri"/>
                <a:sym typeface="Calibri"/>
              </a:rPr>
              <a:t>Transparency</a:t>
            </a:r>
            <a:endParaRPr/>
          </a:p>
          <a:p>
            <a:pPr marL="228600" marR="0" lvl="0" indent="-228600" algn="ctr" rtl="0">
              <a:lnSpc>
                <a:spcPct val="90000"/>
              </a:lnSpc>
              <a:spcBef>
                <a:spcPts val="1000"/>
              </a:spcBef>
              <a:spcAft>
                <a:spcPts val="0"/>
              </a:spcAft>
              <a:buClr>
                <a:srgbClr val="7030A0"/>
              </a:buClr>
              <a:buSzPts val="3600"/>
              <a:buFont typeface="Arial"/>
              <a:buChar char="•"/>
            </a:pPr>
            <a:r>
              <a:rPr lang="en-US" sz="3600" b="1" i="0" u="none" strike="noStrike" cap="none">
                <a:solidFill>
                  <a:srgbClr val="FFD966"/>
                </a:solidFill>
                <a:latin typeface="Calibri"/>
                <a:ea typeface="Calibri"/>
                <a:cs typeface="Calibri"/>
                <a:sym typeface="Calibri"/>
              </a:rPr>
              <a:t>Continuous Improvement</a:t>
            </a:r>
            <a:endParaRPr/>
          </a:p>
          <a:p>
            <a:pPr marL="228600" marR="0" lvl="0" indent="-228600" algn="ctr" rtl="0">
              <a:lnSpc>
                <a:spcPct val="90000"/>
              </a:lnSpc>
              <a:spcBef>
                <a:spcPts val="1000"/>
              </a:spcBef>
              <a:spcAft>
                <a:spcPts val="0"/>
              </a:spcAft>
              <a:buClr>
                <a:srgbClr val="7F6000"/>
              </a:buClr>
              <a:buSzPts val="3600"/>
              <a:buFont typeface="Arial"/>
              <a:buChar char="•"/>
            </a:pPr>
            <a:r>
              <a:rPr lang="en-US" sz="3600" b="1" i="0" u="none" strike="noStrike" cap="none">
                <a:solidFill>
                  <a:srgbClr val="7F6000"/>
                </a:solidFill>
                <a:latin typeface="Calibri"/>
                <a:ea typeface="Calibri"/>
                <a:cs typeface="Calibri"/>
                <a:sym typeface="Calibri"/>
              </a:rPr>
              <a:t>Partnerships</a:t>
            </a:r>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rgbClr val="0000FF"/>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1" u="sng" strike="noStrike" cap="none">
              <a:solidFill>
                <a:srgbClr val="0000FF"/>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700"/>
              <a:buFont typeface="Arial"/>
              <a:buNone/>
            </a:pPr>
            <a:endParaRPr sz="2800" b="1" i="0" u="none" strike="noStrike" cap="none">
              <a:solidFill>
                <a:srgbClr val="0000FF"/>
              </a:solidFill>
              <a:latin typeface="Calibri"/>
              <a:ea typeface="Calibri"/>
              <a:cs typeface="Calibri"/>
              <a:sym typeface="Calibri"/>
            </a:endParaRPr>
          </a:p>
          <a:p>
            <a:pPr marL="1371600" marR="0" lvl="2" indent="-457200" algn="l" rtl="0">
              <a:lnSpc>
                <a:spcPct val="90000"/>
              </a:lnSpc>
              <a:spcBef>
                <a:spcPts val="500"/>
              </a:spcBef>
              <a:spcAft>
                <a:spcPts val="0"/>
              </a:spcAft>
              <a:buClr>
                <a:schemeClr val="dk1"/>
              </a:buClr>
              <a:buSzPts val="2000"/>
              <a:buFont typeface="Arial"/>
              <a:buNone/>
            </a:pPr>
            <a:endParaRPr sz="2000" b="1" i="0" u="none" strike="noStrike" cap="none">
              <a:solidFill>
                <a:srgbClr val="008000"/>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None/>
            </a:pPr>
            <a:endParaRPr sz="2800" b="1" i="1" u="sng" strike="noStrike" cap="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38" descr="PLC_team"/>
          <p:cNvPicPr preferRelativeResize="0"/>
          <p:nvPr/>
        </p:nvPicPr>
        <p:blipFill rotWithShape="1">
          <a:blip r:embed="rId3">
            <a:alphaModFix amt="35000"/>
          </a:blip>
          <a:srcRect t="3938" b="11472"/>
          <a:stretch/>
        </p:blipFill>
        <p:spPr>
          <a:xfrm>
            <a:off x="20" y="1"/>
            <a:ext cx="12191473" cy="6841254"/>
          </a:xfrm>
          <a:prstGeom prst="rect">
            <a:avLst/>
          </a:prstGeom>
          <a:noFill/>
          <a:ln>
            <a:noFill/>
          </a:ln>
        </p:spPr>
      </p:pic>
      <p:cxnSp>
        <p:nvCxnSpPr>
          <p:cNvPr id="347" name="Google Shape;347;p38"/>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348" name="Google Shape;348;p38"/>
          <p:cNvSpPr txBox="1">
            <a:spLocks noGrp="1"/>
          </p:cNvSpPr>
          <p:nvPr>
            <p:ph type="title"/>
          </p:nvPr>
        </p:nvSpPr>
        <p:spPr>
          <a:xfrm>
            <a:off x="875276" y="1473637"/>
            <a:ext cx="3313200" cy="47262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ACTIVITY ONE: Part C  </a:t>
            </a:r>
            <a:endParaRPr sz="4000" b="1" i="0" u="none" strike="noStrike" cap="none" dirty="0">
              <a:solidFill>
                <a:srgbClr val="FFFFFF"/>
              </a:solidFill>
              <a:latin typeface="Calibri"/>
              <a:ea typeface="Calibri"/>
              <a:cs typeface="Calibri"/>
              <a:sym typeface="Calibri"/>
            </a:endParaRPr>
          </a:p>
          <a:p>
            <a:pPr marL="0" marR="0" lvl="0" indent="0" algn="r" rtl="0">
              <a:lnSpc>
                <a:spcPct val="90000"/>
              </a:lnSpc>
              <a:spcBef>
                <a:spcPts val="0"/>
              </a:spcBef>
              <a:spcAft>
                <a:spcPts val="0"/>
              </a:spcAft>
              <a:buClr>
                <a:srgbClr val="FFFFFF"/>
              </a:buClr>
              <a:buSzPts val="1000"/>
              <a:buFont typeface="Calibri"/>
              <a:buNone/>
            </a:pPr>
            <a:r>
              <a:rPr lang="en-US" sz="3600" b="1" i="0" u="none" strike="noStrike" cap="none" dirty="0">
                <a:solidFill>
                  <a:srgbClr val="FF0000"/>
                </a:solidFill>
                <a:latin typeface="Calibri"/>
                <a:ea typeface="Calibri"/>
                <a:cs typeface="Calibri"/>
                <a:sym typeface="Calibri"/>
              </a:rPr>
              <a:t>10</a:t>
            </a:r>
            <a:r>
              <a:rPr lang="en-US" sz="3600" b="0" i="0" u="none" strike="noStrike" cap="none" dirty="0">
                <a:solidFill>
                  <a:srgbClr val="FF0000"/>
                </a:solidFill>
                <a:latin typeface="Calibri"/>
                <a:ea typeface="Calibri"/>
                <a:cs typeface="Calibri"/>
                <a:sym typeface="Calibri"/>
              </a:rPr>
              <a:t> minutes</a:t>
            </a:r>
            <a:endParaRPr sz="3600" b="0" i="0" u="none" strike="noStrike" cap="none" dirty="0">
              <a:solidFill>
                <a:srgbClr val="FF0000"/>
              </a:solidFill>
              <a:latin typeface="Calibri"/>
              <a:ea typeface="Calibri"/>
              <a:cs typeface="Calibri"/>
              <a:sym typeface="Calibri"/>
            </a:endParaRPr>
          </a:p>
          <a:p>
            <a:pPr marL="0" marR="0" lvl="0" indent="0" algn="r" rtl="0">
              <a:lnSpc>
                <a:spcPct val="90000"/>
              </a:lnSpc>
              <a:spcBef>
                <a:spcPts val="0"/>
              </a:spcBef>
              <a:spcAft>
                <a:spcPts val="0"/>
              </a:spcAft>
              <a:buClr>
                <a:srgbClr val="FFFFFF"/>
              </a:buClr>
              <a:buSzPts val="1000"/>
              <a:buFont typeface="Calibri"/>
              <a:buNone/>
            </a:pP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endParaRPr sz="3200" b="0" i="0" u="none" strike="noStrike" cap="none" dirty="0">
              <a:solidFill>
                <a:srgbClr val="00B0F0"/>
              </a:solidFill>
              <a:latin typeface="Calibri"/>
              <a:ea typeface="Calibri"/>
              <a:cs typeface="Calibri"/>
              <a:sym typeface="Calibri"/>
            </a:endParaRPr>
          </a:p>
        </p:txBody>
      </p:sp>
      <p:sp>
        <p:nvSpPr>
          <p:cNvPr id="349" name="Google Shape;349;p38"/>
          <p:cNvSpPr txBox="1">
            <a:spLocks noGrp="1"/>
          </p:cNvSpPr>
          <p:nvPr>
            <p:ph type="body" idx="1"/>
          </p:nvPr>
        </p:nvSpPr>
        <p:spPr>
          <a:xfrm>
            <a:off x="4822721" y="1065862"/>
            <a:ext cx="6785400" cy="4726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1000"/>
              </a:spcBef>
              <a:spcAft>
                <a:spcPts val="0"/>
              </a:spcAft>
              <a:buClr>
                <a:schemeClr val="lt1"/>
              </a:buClr>
              <a:buSzPts val="1000"/>
              <a:buFont typeface="Arial"/>
              <a:buNone/>
            </a:pPr>
            <a:r>
              <a:rPr lang="en-US" sz="4000" b="1" dirty="0"/>
              <a:t>Teams will </a:t>
            </a:r>
            <a:r>
              <a:rPr lang="en-US" sz="4000" b="1" dirty="0">
                <a:solidFill>
                  <a:srgbClr val="00B0F0"/>
                </a:solidFill>
              </a:rPr>
              <a:t>Hopes, Dreams &amp; Aspirations.</a:t>
            </a:r>
            <a:endParaRPr sz="4000" b="1" i="1" u="none" strike="noStrike"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145870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54C21-EB59-CF4D-AA36-2B384031CCF0}"/>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83671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5"/>
        <p:cNvGrpSpPr/>
        <p:nvPr/>
      </p:nvGrpSpPr>
      <p:grpSpPr>
        <a:xfrm>
          <a:off x="0" y="0"/>
          <a:ext cx="0" cy="0"/>
          <a:chOff x="0" y="0"/>
          <a:chExt cx="0" cy="0"/>
        </a:xfrm>
      </p:grpSpPr>
      <p:sp>
        <p:nvSpPr>
          <p:cNvPr id="396" name="Google Shape;396;p45"/>
          <p:cNvSpPr/>
          <p:nvPr/>
        </p:nvSpPr>
        <p:spPr>
          <a:xfrm>
            <a:off x="-329674" y="1290909"/>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p45"/>
          <p:cNvSpPr/>
          <p:nvPr/>
        </p:nvSpPr>
        <p:spPr>
          <a:xfrm>
            <a:off x="670451" y="2010741"/>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45"/>
          <p:cNvSpPr/>
          <p:nvPr/>
        </p:nvSpPr>
        <p:spPr>
          <a:xfrm>
            <a:off x="251351" y="1780905"/>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45"/>
          <p:cNvSpPr/>
          <p:nvPr/>
        </p:nvSpPr>
        <p:spPr>
          <a:xfrm>
            <a:off x="-1061" y="542347"/>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45"/>
          <p:cNvSpPr/>
          <p:nvPr/>
        </p:nvSpPr>
        <p:spPr>
          <a:xfrm>
            <a:off x="3701" y="6178751"/>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45"/>
          <p:cNvSpPr/>
          <p:nvPr/>
        </p:nvSpPr>
        <p:spPr>
          <a:xfrm>
            <a:off x="-1061" y="-59376"/>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p45"/>
          <p:cNvSpPr/>
          <p:nvPr/>
        </p:nvSpPr>
        <p:spPr>
          <a:xfrm>
            <a:off x="-1061" y="-1916"/>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p45"/>
          <p:cNvSpPr/>
          <p:nvPr/>
        </p:nvSpPr>
        <p:spPr>
          <a:xfrm>
            <a:off x="3701" y="-6705"/>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45"/>
          <p:cNvSpPr/>
          <p:nvPr/>
        </p:nvSpPr>
        <p:spPr>
          <a:xfrm>
            <a:off x="-1061" y="-1916"/>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45"/>
          <p:cNvSpPr/>
          <p:nvPr/>
        </p:nvSpPr>
        <p:spPr>
          <a:xfrm>
            <a:off x="5426601" y="-1916"/>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45"/>
          <p:cNvSpPr/>
          <p:nvPr/>
        </p:nvSpPr>
        <p:spPr>
          <a:xfrm>
            <a:off x="9235014" y="2872"/>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45"/>
          <p:cNvSpPr txBox="1">
            <a:spLocks noGrp="1"/>
          </p:cNvSpPr>
          <p:nvPr>
            <p:ph type="title"/>
          </p:nvPr>
        </p:nvSpPr>
        <p:spPr>
          <a:xfrm>
            <a:off x="4274877" y="545832"/>
            <a:ext cx="7577924" cy="20313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4000"/>
              <a:buNone/>
            </a:pPr>
            <a:r>
              <a:rPr lang="en-US" sz="4000" dirty="0">
                <a:solidFill>
                  <a:srgbClr val="FF0000"/>
                </a:solidFill>
                <a:latin typeface="Arial"/>
                <a:ea typeface="Arial"/>
                <a:cs typeface="Arial"/>
                <a:sym typeface="Arial"/>
              </a:rPr>
              <a:t>Characteristics, IL Vision 2020, and Hopes, Dreams and Aspiration ideas</a:t>
            </a:r>
            <a:r>
              <a:rPr lang="en-US" sz="4000" dirty="0">
                <a:solidFill>
                  <a:schemeClr val="dk1"/>
                </a:solidFill>
                <a:latin typeface="Arial"/>
                <a:ea typeface="Arial"/>
                <a:cs typeface="Arial"/>
                <a:sym typeface="Arial"/>
              </a:rPr>
              <a:t> that lead to Visionary Out-of-the box thinking</a:t>
            </a:r>
            <a:endParaRPr dirty="0"/>
          </a:p>
        </p:txBody>
      </p:sp>
      <p:sp>
        <p:nvSpPr>
          <p:cNvPr id="408" name="Google Shape;408;p45"/>
          <p:cNvSpPr/>
          <p:nvPr/>
        </p:nvSpPr>
        <p:spPr>
          <a:xfrm>
            <a:off x="10020826" y="-1916"/>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45"/>
          <p:cNvSpPr/>
          <p:nvPr/>
        </p:nvSpPr>
        <p:spPr>
          <a:xfrm>
            <a:off x="11290826" y="-1916"/>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45"/>
          <p:cNvSpPr/>
          <p:nvPr/>
        </p:nvSpPr>
        <p:spPr>
          <a:xfrm rot="-670006">
            <a:off x="753076" y="2216565"/>
            <a:ext cx="4421810" cy="4262552"/>
          </a:xfrm>
          <a:custGeom>
            <a:avLst/>
            <a:gdLst/>
            <a:ahLst/>
            <a:cxnLst/>
            <a:rect l="l" t="t" r="r" b="b"/>
            <a:pathLst>
              <a:path w="4507111" h="4344781" extrusionOk="0">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dk1">
              <a:alpha val="698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Rockwell"/>
              <a:ea typeface="Rockwell"/>
              <a:cs typeface="Rockwell"/>
              <a:sym typeface="Rockwell"/>
            </a:endParaRPr>
          </a:p>
        </p:txBody>
      </p:sp>
      <p:pic>
        <p:nvPicPr>
          <p:cNvPr id="411" name="Google Shape;411;p45"/>
          <p:cNvPicPr preferRelativeResize="0"/>
          <p:nvPr/>
        </p:nvPicPr>
        <p:blipFill rotWithShape="1">
          <a:blip r:embed="rId3">
            <a:alphaModFix/>
          </a:blip>
          <a:srcRect l="6493" r="6345"/>
          <a:stretch/>
        </p:blipFill>
        <p:spPr>
          <a:xfrm>
            <a:off x="1329167" y="2558197"/>
            <a:ext cx="3977986" cy="2738321"/>
          </a:xfrm>
          <a:custGeom>
            <a:avLst/>
            <a:gdLst/>
            <a:ahLst/>
            <a:cxnLst/>
            <a:rect l="l" t="t" r="r" b="b"/>
            <a:pathLst>
              <a:path w="7761924" h="5343065" extrusionOk="0">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a:noFill/>
          <a:ln>
            <a:noFill/>
          </a:ln>
        </p:spPr>
      </p:pic>
      <p:sp>
        <p:nvSpPr>
          <p:cNvPr id="412" name="Google Shape;412;p45"/>
          <p:cNvSpPr txBox="1"/>
          <p:nvPr/>
        </p:nvSpPr>
        <p:spPr>
          <a:xfrm>
            <a:off x="4628785" y="3419519"/>
            <a:ext cx="6462000" cy="2031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8000" b="0" i="0" u="none" strike="noStrike" cap="none" dirty="0">
                <a:solidFill>
                  <a:srgbClr val="000000"/>
                </a:solidFill>
                <a:latin typeface="Arial"/>
                <a:ea typeface="Arial"/>
                <a:cs typeface="Arial"/>
                <a:sym typeface="Arial"/>
              </a:rPr>
              <a:t>Record ideas:</a:t>
            </a:r>
            <a:endParaRPr sz="4800" dirty="0"/>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pic>
        <p:nvPicPr>
          <p:cNvPr id="413" name="Google Shape;413;p45"/>
          <p:cNvPicPr preferRelativeResize="0"/>
          <p:nvPr/>
        </p:nvPicPr>
        <p:blipFill>
          <a:blip r:embed="rId4">
            <a:alphaModFix/>
          </a:blip>
          <a:stretch>
            <a:fillRect/>
          </a:stretch>
        </p:blipFill>
        <p:spPr>
          <a:xfrm>
            <a:off x="1329175" y="351838"/>
            <a:ext cx="2457450" cy="1857375"/>
          </a:xfrm>
          <a:prstGeom prst="rect">
            <a:avLst/>
          </a:prstGeom>
          <a:noFill/>
          <a:ln w="9525" cap="flat" cmpd="sng">
            <a:solidFill>
              <a:schemeClr val="dk1"/>
            </a:solidFill>
            <a:prstDash val="solid"/>
            <a:miter lim="8000"/>
            <a:headEnd type="none" w="sm" len="sm"/>
            <a:tailEnd type="none" w="sm" len="sm"/>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37" descr="AA021910.png"/>
          <p:cNvPicPr preferRelativeResize="0">
            <a:picLocks noGrp="1"/>
          </p:cNvPicPr>
          <p:nvPr>
            <p:ph type="body" idx="1"/>
          </p:nvPr>
        </p:nvPicPr>
        <p:blipFill rotWithShape="1">
          <a:blip r:embed="rId3">
            <a:alphaModFix/>
          </a:blip>
          <a:srcRect l="-102765" r="-102763"/>
          <a:stretch/>
        </p:blipFill>
        <p:spPr>
          <a:xfrm>
            <a:off x="1981200" y="1008075"/>
            <a:ext cx="8229600" cy="4343400"/>
          </a:xfrm>
          <a:prstGeom prst="rect">
            <a:avLst/>
          </a:prstGeom>
          <a:noFill/>
          <a:ln>
            <a:noFill/>
          </a:ln>
        </p:spPr>
      </p:pic>
      <p:sp>
        <p:nvSpPr>
          <p:cNvPr id="341" name="Google Shape;341;p37"/>
          <p:cNvSpPr/>
          <p:nvPr/>
        </p:nvSpPr>
        <p:spPr>
          <a:xfrm>
            <a:off x="3401703" y="2141324"/>
            <a:ext cx="5388600" cy="923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D28800"/>
              </a:buClr>
              <a:buSzPts val="1350"/>
              <a:buFont typeface="Calibri"/>
              <a:buNone/>
            </a:pPr>
            <a:r>
              <a:rPr lang="en-US" sz="4600" b="1" i="0" u="none" strike="noStrike" cap="none">
                <a:solidFill>
                  <a:srgbClr val="D28800"/>
                </a:solidFill>
                <a:latin typeface="Calibri"/>
                <a:ea typeface="Calibri"/>
                <a:cs typeface="Calibri"/>
                <a:sym typeface="Calibri"/>
              </a:rPr>
              <a:t>BREAK</a:t>
            </a:r>
            <a:endParaRPr sz="600"/>
          </a:p>
          <a:p>
            <a:pPr marL="0" marR="0" lvl="0" indent="0" algn="ctr" rtl="0">
              <a:lnSpc>
                <a:spcPct val="100000"/>
              </a:lnSpc>
              <a:spcBef>
                <a:spcPts val="0"/>
              </a:spcBef>
              <a:spcAft>
                <a:spcPts val="0"/>
              </a:spcAft>
              <a:buClr>
                <a:srgbClr val="D28800"/>
              </a:buClr>
              <a:buSzPts val="1350"/>
              <a:buFont typeface="Calibri"/>
              <a:buNone/>
            </a:pPr>
            <a:r>
              <a:rPr lang="en-US" sz="4600" b="1" i="0" u="none" strike="noStrike" cap="none">
                <a:solidFill>
                  <a:srgbClr val="D28800"/>
                </a:solidFill>
                <a:latin typeface="Calibri"/>
                <a:ea typeface="Calibri"/>
                <a:cs typeface="Calibri"/>
                <a:sym typeface="Calibri"/>
              </a:rPr>
              <a:t>1</a:t>
            </a:r>
            <a:r>
              <a:rPr lang="en-US" sz="4600" b="1">
                <a:solidFill>
                  <a:srgbClr val="D28800"/>
                </a:solidFill>
                <a:latin typeface="Calibri"/>
                <a:ea typeface="Calibri"/>
                <a:cs typeface="Calibri"/>
                <a:sym typeface="Calibri"/>
              </a:rPr>
              <a:t>0</a:t>
            </a:r>
            <a:r>
              <a:rPr lang="en-US" sz="4600" b="1" i="0" u="none" strike="noStrike" cap="none">
                <a:solidFill>
                  <a:srgbClr val="D28800"/>
                </a:solidFill>
                <a:latin typeface="Calibri"/>
                <a:ea typeface="Calibri"/>
                <a:cs typeface="Calibri"/>
                <a:sym typeface="Calibri"/>
              </a:rPr>
              <a:t> MIN</a:t>
            </a:r>
            <a:endParaRPr sz="4600" b="1" i="0" u="none" strike="noStrike" cap="none">
              <a:solidFill>
                <a:srgbClr val="D28800"/>
              </a:solidFill>
              <a:latin typeface="Calibri"/>
              <a:ea typeface="Calibri"/>
              <a:cs typeface="Calibri"/>
              <a:sym typeface="Calibri"/>
            </a:endParaRP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9" name="Rectangle 11">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5" name="Picture 4" descr="A close-up of a clock&#10;&#10;Description automatically generated with low confidence">
            <a:extLst>
              <a:ext uri="{FF2B5EF4-FFF2-40B4-BE49-F238E27FC236}">
                <a16:creationId xmlns:a16="http://schemas.microsoft.com/office/drawing/2014/main" id="{55681F63-17C8-5041-AC1D-3CDEC1A04158}"/>
              </a:ext>
            </a:extLst>
          </p:cNvPr>
          <p:cNvPicPr>
            <a:picLocks noChangeAspect="1"/>
          </p:cNvPicPr>
          <p:nvPr/>
        </p:nvPicPr>
        <p:blipFill rotWithShape="1">
          <a:blip r:embed="rId2"/>
          <a:srcRect t="764" r="1" b="4096"/>
          <a:stretch/>
        </p:blipFill>
        <p:spPr>
          <a:xfrm rot="21480000">
            <a:off x="1137837" y="1003258"/>
            <a:ext cx="9916327" cy="4764396"/>
          </a:xfrm>
          <a:prstGeom prst="rect">
            <a:avLst/>
          </a:prstGeom>
        </p:spPr>
      </p:pic>
    </p:spTree>
    <p:extLst>
      <p:ext uri="{BB962C8B-B14F-4D97-AF65-F5344CB8AC3E}">
        <p14:creationId xmlns:p14="http://schemas.microsoft.com/office/powerpoint/2010/main" val="3864364710"/>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8056"/>
            <a:ext cx="1920339" cy="289412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3515821"/>
            <a:ext cx="1920338" cy="2883258"/>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5" name="Picture 4" descr="A picture containing diagram&#10;&#10;Description automatically generated">
            <a:extLst>
              <a:ext uri="{FF2B5EF4-FFF2-40B4-BE49-F238E27FC236}">
                <a16:creationId xmlns:a16="http://schemas.microsoft.com/office/drawing/2014/main" id="{8EDF7C15-5F3D-D445-BDD1-737A2AFA0336}"/>
              </a:ext>
            </a:extLst>
          </p:cNvPr>
          <p:cNvPicPr>
            <a:picLocks noChangeAspect="1"/>
          </p:cNvPicPr>
          <p:nvPr/>
        </p:nvPicPr>
        <p:blipFill rotWithShape="1">
          <a:blip r:embed="rId2"/>
          <a:srcRect r="-2" b="1381"/>
          <a:stretch/>
        </p:blipFill>
        <p:spPr>
          <a:xfrm rot="21600000">
            <a:off x="2551176" y="448056"/>
            <a:ext cx="9180576" cy="5952744"/>
          </a:xfrm>
          <a:prstGeom prst="rect">
            <a:avLst/>
          </a:prstGeom>
        </p:spPr>
      </p:pic>
    </p:spTree>
    <p:extLst>
      <p:ext uri="{BB962C8B-B14F-4D97-AF65-F5344CB8AC3E}">
        <p14:creationId xmlns:p14="http://schemas.microsoft.com/office/powerpoint/2010/main" val="3200465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9E331F-93A1-8C49-9294-BF1AE6870F36}"/>
              </a:ext>
            </a:extLst>
          </p:cNvPr>
          <p:cNvSpPr txBox="1"/>
          <p:nvPr/>
        </p:nvSpPr>
        <p:spPr>
          <a:xfrm>
            <a:off x="1545465" y="321972"/>
            <a:ext cx="8411277" cy="769441"/>
          </a:xfrm>
          <a:prstGeom prst="rect">
            <a:avLst/>
          </a:prstGeom>
          <a:noFill/>
        </p:spPr>
        <p:txBody>
          <a:bodyPr wrap="none" rtlCol="0">
            <a:spAutoFit/>
          </a:bodyPr>
          <a:lstStyle/>
          <a:p>
            <a:r>
              <a:rPr lang="en-US" sz="4400" b="1" dirty="0"/>
              <a:t>From                                       </a:t>
            </a:r>
            <a:r>
              <a:rPr lang="en-US" sz="4400" b="1" dirty="0">
                <a:solidFill>
                  <a:schemeClr val="accent6">
                    <a:lumMod val="75000"/>
                  </a:schemeClr>
                </a:solidFill>
              </a:rPr>
              <a:t>To</a:t>
            </a:r>
          </a:p>
        </p:txBody>
      </p:sp>
      <p:sp>
        <p:nvSpPr>
          <p:cNvPr id="3" name="TextBox 2">
            <a:extLst>
              <a:ext uri="{FF2B5EF4-FFF2-40B4-BE49-F238E27FC236}">
                <a16:creationId xmlns:a16="http://schemas.microsoft.com/office/drawing/2014/main" id="{6C480CBE-58BA-2F4C-A09A-BF182161FED2}"/>
              </a:ext>
            </a:extLst>
          </p:cNvPr>
          <p:cNvSpPr txBox="1"/>
          <p:nvPr/>
        </p:nvSpPr>
        <p:spPr>
          <a:xfrm>
            <a:off x="884603" y="1771053"/>
            <a:ext cx="1755609" cy="461665"/>
          </a:xfrm>
          <a:prstGeom prst="rect">
            <a:avLst/>
          </a:prstGeom>
          <a:noFill/>
        </p:spPr>
        <p:txBody>
          <a:bodyPr wrap="none" rtlCol="0">
            <a:spAutoFit/>
          </a:bodyPr>
          <a:lstStyle/>
          <a:p>
            <a:r>
              <a:rPr lang="en-US" sz="2400" b="1" dirty="0"/>
              <a:t>Traditional</a:t>
            </a:r>
          </a:p>
        </p:txBody>
      </p:sp>
      <p:sp>
        <p:nvSpPr>
          <p:cNvPr id="7" name="TextBox 6">
            <a:extLst>
              <a:ext uri="{FF2B5EF4-FFF2-40B4-BE49-F238E27FC236}">
                <a16:creationId xmlns:a16="http://schemas.microsoft.com/office/drawing/2014/main" id="{12A8118B-3290-104A-A635-859969E59ECC}"/>
              </a:ext>
            </a:extLst>
          </p:cNvPr>
          <p:cNvSpPr txBox="1"/>
          <p:nvPr/>
        </p:nvSpPr>
        <p:spPr>
          <a:xfrm>
            <a:off x="3291369" y="1253785"/>
            <a:ext cx="1175322" cy="461665"/>
          </a:xfrm>
          <a:prstGeom prst="rect">
            <a:avLst/>
          </a:prstGeom>
          <a:noFill/>
        </p:spPr>
        <p:txBody>
          <a:bodyPr wrap="none" rtlCol="0">
            <a:spAutoFit/>
          </a:bodyPr>
          <a:lstStyle/>
          <a:p>
            <a:r>
              <a:rPr lang="en-US" sz="2400" b="1" dirty="0"/>
              <a:t>Boring</a:t>
            </a:r>
          </a:p>
        </p:txBody>
      </p:sp>
      <p:sp>
        <p:nvSpPr>
          <p:cNvPr id="8" name="TextBox 7">
            <a:extLst>
              <a:ext uri="{FF2B5EF4-FFF2-40B4-BE49-F238E27FC236}">
                <a16:creationId xmlns:a16="http://schemas.microsoft.com/office/drawing/2014/main" id="{51D45369-76D7-DB4A-9FBD-A4E91572C730}"/>
              </a:ext>
            </a:extLst>
          </p:cNvPr>
          <p:cNvSpPr txBox="1"/>
          <p:nvPr/>
        </p:nvSpPr>
        <p:spPr>
          <a:xfrm>
            <a:off x="2378298" y="2559591"/>
            <a:ext cx="2167581" cy="461665"/>
          </a:xfrm>
          <a:prstGeom prst="rect">
            <a:avLst/>
          </a:prstGeom>
          <a:noFill/>
        </p:spPr>
        <p:txBody>
          <a:bodyPr wrap="none" rtlCol="0">
            <a:spAutoFit/>
          </a:bodyPr>
          <a:lstStyle/>
          <a:p>
            <a:r>
              <a:rPr lang="en-US" sz="2400" b="1" dirty="0"/>
              <a:t>Memorization</a:t>
            </a:r>
          </a:p>
        </p:txBody>
      </p:sp>
      <p:sp>
        <p:nvSpPr>
          <p:cNvPr id="9" name="TextBox 8">
            <a:extLst>
              <a:ext uri="{FF2B5EF4-FFF2-40B4-BE49-F238E27FC236}">
                <a16:creationId xmlns:a16="http://schemas.microsoft.com/office/drawing/2014/main" id="{1A16671B-B279-FE4D-984B-9701A0BDA1CC}"/>
              </a:ext>
            </a:extLst>
          </p:cNvPr>
          <p:cNvSpPr txBox="1"/>
          <p:nvPr/>
        </p:nvSpPr>
        <p:spPr>
          <a:xfrm>
            <a:off x="884603" y="3561007"/>
            <a:ext cx="1997663" cy="461665"/>
          </a:xfrm>
          <a:prstGeom prst="rect">
            <a:avLst/>
          </a:prstGeom>
          <a:noFill/>
        </p:spPr>
        <p:txBody>
          <a:bodyPr wrap="none" rtlCol="0">
            <a:spAutoFit/>
          </a:bodyPr>
          <a:lstStyle/>
          <a:p>
            <a:r>
              <a:rPr lang="en-US" sz="2400" b="1" dirty="0"/>
              <a:t>Book Driven</a:t>
            </a:r>
          </a:p>
        </p:txBody>
      </p:sp>
      <p:sp>
        <p:nvSpPr>
          <p:cNvPr id="11" name="TextBox 10">
            <a:extLst>
              <a:ext uri="{FF2B5EF4-FFF2-40B4-BE49-F238E27FC236}">
                <a16:creationId xmlns:a16="http://schemas.microsoft.com/office/drawing/2014/main" id="{A150D9D1-4973-894B-9DEA-8A47023FBE7C}"/>
              </a:ext>
            </a:extLst>
          </p:cNvPr>
          <p:cNvSpPr txBox="1"/>
          <p:nvPr/>
        </p:nvSpPr>
        <p:spPr>
          <a:xfrm>
            <a:off x="3039668" y="4332664"/>
            <a:ext cx="1755609" cy="461665"/>
          </a:xfrm>
          <a:prstGeom prst="rect">
            <a:avLst/>
          </a:prstGeom>
          <a:noFill/>
        </p:spPr>
        <p:txBody>
          <a:bodyPr wrap="none" rtlCol="0">
            <a:spAutoFit/>
          </a:bodyPr>
          <a:lstStyle/>
          <a:p>
            <a:r>
              <a:rPr lang="en-US" sz="2400" b="1" dirty="0"/>
              <a:t>Traditional</a:t>
            </a:r>
          </a:p>
        </p:txBody>
      </p:sp>
      <p:sp>
        <p:nvSpPr>
          <p:cNvPr id="13" name="TextBox 12">
            <a:extLst>
              <a:ext uri="{FF2B5EF4-FFF2-40B4-BE49-F238E27FC236}">
                <a16:creationId xmlns:a16="http://schemas.microsoft.com/office/drawing/2014/main" id="{48E9896E-C028-A040-9447-2B091E2B853A}"/>
              </a:ext>
            </a:extLst>
          </p:cNvPr>
          <p:cNvSpPr txBox="1"/>
          <p:nvPr/>
        </p:nvSpPr>
        <p:spPr>
          <a:xfrm>
            <a:off x="1635947" y="5243136"/>
            <a:ext cx="1826141" cy="461665"/>
          </a:xfrm>
          <a:prstGeom prst="rect">
            <a:avLst/>
          </a:prstGeom>
          <a:noFill/>
        </p:spPr>
        <p:txBody>
          <a:bodyPr wrap="none" rtlCol="0">
            <a:spAutoFit/>
          </a:bodyPr>
          <a:lstStyle/>
          <a:p>
            <a:r>
              <a:rPr lang="en-US" sz="2400" b="1" dirty="0"/>
              <a:t>Test driven</a:t>
            </a:r>
          </a:p>
        </p:txBody>
      </p:sp>
      <p:sp>
        <p:nvSpPr>
          <p:cNvPr id="14" name="TextBox 13">
            <a:extLst>
              <a:ext uri="{FF2B5EF4-FFF2-40B4-BE49-F238E27FC236}">
                <a16:creationId xmlns:a16="http://schemas.microsoft.com/office/drawing/2014/main" id="{D41A0F75-A599-6B40-9179-D82EDBE3791C}"/>
              </a:ext>
            </a:extLst>
          </p:cNvPr>
          <p:cNvSpPr txBox="1"/>
          <p:nvPr/>
        </p:nvSpPr>
        <p:spPr>
          <a:xfrm>
            <a:off x="7570890" y="1252711"/>
            <a:ext cx="1467068" cy="461665"/>
          </a:xfrm>
          <a:prstGeom prst="rect">
            <a:avLst/>
          </a:prstGeom>
          <a:noFill/>
        </p:spPr>
        <p:txBody>
          <a:bodyPr wrap="none" rtlCol="0">
            <a:spAutoFit/>
          </a:bodyPr>
          <a:lstStyle/>
          <a:p>
            <a:r>
              <a:rPr lang="en-US" sz="2400" b="1" dirty="0">
                <a:solidFill>
                  <a:schemeClr val="accent6">
                    <a:lumMod val="75000"/>
                  </a:schemeClr>
                </a:solidFill>
              </a:rPr>
              <a:t>Real Life</a:t>
            </a:r>
          </a:p>
        </p:txBody>
      </p:sp>
      <p:sp>
        <p:nvSpPr>
          <p:cNvPr id="15" name="TextBox 14">
            <a:extLst>
              <a:ext uri="{FF2B5EF4-FFF2-40B4-BE49-F238E27FC236}">
                <a16:creationId xmlns:a16="http://schemas.microsoft.com/office/drawing/2014/main" id="{472B692B-32D2-E64A-8751-271E6FF42841}"/>
              </a:ext>
            </a:extLst>
          </p:cNvPr>
          <p:cNvSpPr txBox="1"/>
          <p:nvPr/>
        </p:nvSpPr>
        <p:spPr>
          <a:xfrm>
            <a:off x="9730258" y="1776122"/>
            <a:ext cx="1705916" cy="461665"/>
          </a:xfrm>
          <a:prstGeom prst="rect">
            <a:avLst/>
          </a:prstGeom>
          <a:noFill/>
        </p:spPr>
        <p:txBody>
          <a:bodyPr wrap="none" rtlCol="0">
            <a:spAutoFit/>
          </a:bodyPr>
          <a:lstStyle/>
          <a:p>
            <a:r>
              <a:rPr lang="en-US" sz="2400" b="1" dirty="0">
                <a:solidFill>
                  <a:schemeClr val="accent6">
                    <a:lumMod val="75000"/>
                  </a:schemeClr>
                </a:solidFill>
              </a:rPr>
              <a:t>Innovative</a:t>
            </a:r>
          </a:p>
        </p:txBody>
      </p:sp>
      <p:sp>
        <p:nvSpPr>
          <p:cNvPr id="16" name="TextBox 15">
            <a:extLst>
              <a:ext uri="{FF2B5EF4-FFF2-40B4-BE49-F238E27FC236}">
                <a16:creationId xmlns:a16="http://schemas.microsoft.com/office/drawing/2014/main" id="{F398380F-6CA4-3C4B-A375-37FDEE85799F}"/>
              </a:ext>
            </a:extLst>
          </p:cNvPr>
          <p:cNvSpPr txBox="1"/>
          <p:nvPr/>
        </p:nvSpPr>
        <p:spPr>
          <a:xfrm>
            <a:off x="7179978" y="2558514"/>
            <a:ext cx="1858201" cy="461665"/>
          </a:xfrm>
          <a:prstGeom prst="rect">
            <a:avLst/>
          </a:prstGeom>
          <a:noFill/>
        </p:spPr>
        <p:txBody>
          <a:bodyPr wrap="none" rtlCol="0">
            <a:spAutoFit/>
          </a:bodyPr>
          <a:lstStyle/>
          <a:p>
            <a:r>
              <a:rPr lang="en-US" sz="2400" b="1" dirty="0">
                <a:solidFill>
                  <a:schemeClr val="accent6">
                    <a:lumMod val="75000"/>
                  </a:schemeClr>
                </a:solidFill>
              </a:rPr>
              <a:t>Application</a:t>
            </a:r>
          </a:p>
        </p:txBody>
      </p:sp>
      <p:sp>
        <p:nvSpPr>
          <p:cNvPr id="17" name="TextBox 16">
            <a:extLst>
              <a:ext uri="{FF2B5EF4-FFF2-40B4-BE49-F238E27FC236}">
                <a16:creationId xmlns:a16="http://schemas.microsoft.com/office/drawing/2014/main" id="{D5CD8D28-5A42-8E4D-A867-54D15DF193DF}"/>
              </a:ext>
            </a:extLst>
          </p:cNvPr>
          <p:cNvSpPr txBox="1"/>
          <p:nvPr/>
        </p:nvSpPr>
        <p:spPr>
          <a:xfrm>
            <a:off x="8564215" y="3561006"/>
            <a:ext cx="3039615" cy="461665"/>
          </a:xfrm>
          <a:prstGeom prst="rect">
            <a:avLst/>
          </a:prstGeom>
          <a:noFill/>
        </p:spPr>
        <p:txBody>
          <a:bodyPr wrap="none" rtlCol="0">
            <a:spAutoFit/>
          </a:bodyPr>
          <a:lstStyle/>
          <a:p>
            <a:r>
              <a:rPr lang="en-US" sz="2400" b="1" dirty="0">
                <a:solidFill>
                  <a:schemeClr val="accent6">
                    <a:lumMod val="75000"/>
                  </a:schemeClr>
                </a:solidFill>
              </a:rPr>
              <a:t>Multi source Driven</a:t>
            </a:r>
          </a:p>
        </p:txBody>
      </p:sp>
      <p:sp>
        <p:nvSpPr>
          <p:cNvPr id="18" name="TextBox 17">
            <a:extLst>
              <a:ext uri="{FF2B5EF4-FFF2-40B4-BE49-F238E27FC236}">
                <a16:creationId xmlns:a16="http://schemas.microsoft.com/office/drawing/2014/main" id="{FE9B977A-4021-AA49-AC7C-59C8261DC917}"/>
              </a:ext>
            </a:extLst>
          </p:cNvPr>
          <p:cNvSpPr txBox="1"/>
          <p:nvPr/>
        </p:nvSpPr>
        <p:spPr>
          <a:xfrm>
            <a:off x="7097147" y="4332663"/>
            <a:ext cx="1467068" cy="461665"/>
          </a:xfrm>
          <a:prstGeom prst="rect">
            <a:avLst/>
          </a:prstGeom>
          <a:noFill/>
        </p:spPr>
        <p:txBody>
          <a:bodyPr wrap="none" rtlCol="0">
            <a:spAutoFit/>
          </a:bodyPr>
          <a:lstStyle/>
          <a:p>
            <a:r>
              <a:rPr lang="en-US" sz="2400" b="1" dirty="0">
                <a:solidFill>
                  <a:schemeClr val="accent6">
                    <a:lumMod val="75000"/>
                  </a:schemeClr>
                </a:solidFill>
              </a:rPr>
              <a:t>Real Life</a:t>
            </a:r>
          </a:p>
        </p:txBody>
      </p:sp>
      <p:sp>
        <p:nvSpPr>
          <p:cNvPr id="19" name="TextBox 18">
            <a:extLst>
              <a:ext uri="{FF2B5EF4-FFF2-40B4-BE49-F238E27FC236}">
                <a16:creationId xmlns:a16="http://schemas.microsoft.com/office/drawing/2014/main" id="{111536A9-6381-7F44-A696-143FA65DF2A6}"/>
              </a:ext>
            </a:extLst>
          </p:cNvPr>
          <p:cNvSpPr txBox="1"/>
          <p:nvPr/>
        </p:nvSpPr>
        <p:spPr>
          <a:xfrm>
            <a:off x="8729912" y="5190155"/>
            <a:ext cx="2340705" cy="461665"/>
          </a:xfrm>
          <a:prstGeom prst="rect">
            <a:avLst/>
          </a:prstGeom>
          <a:noFill/>
        </p:spPr>
        <p:txBody>
          <a:bodyPr wrap="none" rtlCol="0">
            <a:spAutoFit/>
          </a:bodyPr>
          <a:lstStyle/>
          <a:p>
            <a:r>
              <a:rPr lang="en-US" sz="2400" b="1" dirty="0">
                <a:solidFill>
                  <a:schemeClr val="accent6">
                    <a:lumMod val="75000"/>
                  </a:schemeClr>
                </a:solidFill>
              </a:rPr>
              <a:t>Interest Driven</a:t>
            </a:r>
          </a:p>
        </p:txBody>
      </p:sp>
      <p:cxnSp>
        <p:nvCxnSpPr>
          <p:cNvPr id="6" name="Straight Connector 5">
            <a:extLst>
              <a:ext uri="{FF2B5EF4-FFF2-40B4-BE49-F238E27FC236}">
                <a16:creationId xmlns:a16="http://schemas.microsoft.com/office/drawing/2014/main" id="{76D22E0E-AD23-E94F-BB3B-F7586215BB4D}"/>
              </a:ext>
            </a:extLst>
          </p:cNvPr>
          <p:cNvCxnSpPr/>
          <p:nvPr/>
        </p:nvCxnSpPr>
        <p:spPr>
          <a:xfrm>
            <a:off x="5970046" y="476518"/>
            <a:ext cx="0" cy="5692462"/>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96934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99"/>
        <p:cNvGrpSpPr/>
        <p:nvPr/>
      </p:nvGrpSpPr>
      <p:grpSpPr>
        <a:xfrm>
          <a:off x="0" y="0"/>
          <a:ext cx="0" cy="0"/>
          <a:chOff x="0" y="0"/>
          <a:chExt cx="0" cy="0"/>
        </a:xfrm>
      </p:grpSpPr>
      <p:sp useBgFill="1">
        <p:nvSpPr>
          <p:cNvPr id="115" name="Rectangle 114">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 name="Group 116">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18"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Rectangle 121">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00" name="Google Shape;300;p32"/>
          <p:cNvSpPr txBox="1">
            <a:spLocks noGrp="1"/>
          </p:cNvSpPr>
          <p:nvPr>
            <p:ph type="title"/>
          </p:nvPr>
        </p:nvSpPr>
        <p:spPr>
          <a:xfrm>
            <a:off x="1047280" y="759805"/>
            <a:ext cx="10306520" cy="1325563"/>
          </a:xfrm>
          <a:prstGeom prst="rect">
            <a:avLst/>
          </a:prstGeom>
        </p:spPr>
        <p:txBody>
          <a:bodyPr spcFirstLastPara="1" lIns="91425" tIns="45700" rIns="91425" bIns="45700" anchorCtr="0">
            <a:normAutofit/>
          </a:bodyPr>
          <a:lstStyle/>
          <a:p>
            <a:pPr marL="0" lvl="0" indent="0" rtl="0">
              <a:spcBef>
                <a:spcPts val="0"/>
              </a:spcBef>
              <a:spcAft>
                <a:spcPts val="0"/>
              </a:spcAft>
              <a:buSzPts val="1100"/>
              <a:buNone/>
            </a:pPr>
            <a:r>
              <a:rPr lang="en-US" sz="4000" b="1" u="sng" dirty="0">
                <a:solidFill>
                  <a:schemeClr val="accent4"/>
                </a:solidFill>
              </a:rPr>
              <a:t>INVESTIGATE</a:t>
            </a:r>
            <a:r>
              <a:rPr lang="en-US" sz="4000" dirty="0">
                <a:solidFill>
                  <a:srgbClr val="FFFFFF"/>
                </a:solidFill>
              </a:rPr>
              <a:t> a Preferred Future</a:t>
            </a:r>
            <a:br>
              <a:rPr lang="en-US" sz="4000" dirty="0">
                <a:solidFill>
                  <a:srgbClr val="FFFFFF"/>
                </a:solidFill>
              </a:rPr>
            </a:br>
            <a:endParaRPr lang="en-US" sz="4000" b="1" i="0" u="none" strike="noStrike" cap="none" dirty="0">
              <a:solidFill>
                <a:srgbClr val="FFFFFF"/>
              </a:solidFill>
              <a:latin typeface="Calibri"/>
              <a:ea typeface="Calibri"/>
              <a:cs typeface="Calibri"/>
              <a:sym typeface="Calibri"/>
            </a:endParaRPr>
          </a:p>
        </p:txBody>
      </p:sp>
      <p:sp>
        <p:nvSpPr>
          <p:cNvPr id="301" name="Google Shape;301;p32"/>
          <p:cNvSpPr txBox="1">
            <a:spLocks noGrp="1"/>
          </p:cNvSpPr>
          <p:nvPr>
            <p:ph type="body" idx="1"/>
          </p:nvPr>
        </p:nvSpPr>
        <p:spPr>
          <a:xfrm>
            <a:off x="1424904" y="2494450"/>
            <a:ext cx="4802404" cy="4200264"/>
          </a:xfrm>
          <a:prstGeom prst="rect">
            <a:avLst/>
          </a:prstGeom>
        </p:spPr>
        <p:txBody>
          <a:bodyPr spcFirstLastPara="1" lIns="91425" tIns="45700" rIns="91425" bIns="45700" anchorCtr="0">
            <a:normAutofit/>
          </a:bodyPr>
          <a:lstStyle/>
          <a:p>
            <a:pPr marL="0" marR="0" lvl="0" indent="0" rtl="0">
              <a:spcBef>
                <a:spcPts val="0"/>
              </a:spcBef>
              <a:spcAft>
                <a:spcPts val="0"/>
              </a:spcAft>
              <a:buClr>
                <a:schemeClr val="dk1"/>
              </a:buClr>
              <a:buSzPts val="700"/>
              <a:buFont typeface="Arial"/>
              <a:buNone/>
            </a:pPr>
            <a:r>
              <a:rPr lang="en-US" sz="2600" b="0" i="0" u="none" strike="noStrike" cap="none" dirty="0">
                <a:latin typeface="Calibri"/>
                <a:ea typeface="Calibri"/>
                <a:cs typeface="Calibri"/>
                <a:sym typeface="Calibri"/>
              </a:rPr>
              <a:t>Gain a deep understanding of the </a:t>
            </a:r>
            <a:r>
              <a:rPr lang="en-US" sz="2600" b="1" i="0" u="none" strike="noStrike" cap="none" dirty="0">
                <a:latin typeface="Calibri"/>
                <a:ea typeface="Calibri"/>
                <a:cs typeface="Calibri"/>
                <a:sym typeface="Calibri"/>
              </a:rPr>
              <a:t>three articles </a:t>
            </a:r>
            <a:r>
              <a:rPr lang="en-US" sz="2600" b="0" i="0" u="none" strike="noStrike" cap="none" dirty="0">
                <a:latin typeface="Calibri"/>
                <a:ea typeface="Calibri"/>
                <a:cs typeface="Calibri"/>
                <a:sym typeface="Calibri"/>
              </a:rPr>
              <a:t>chosen by the District’s Core/Edit Team and</a:t>
            </a:r>
            <a:endParaRPr lang="en-US" sz="2600" dirty="0"/>
          </a:p>
          <a:p>
            <a:pPr marL="0" marR="0" lvl="0" indent="0" rtl="0">
              <a:spcBef>
                <a:spcPts val="1000"/>
              </a:spcBef>
              <a:spcAft>
                <a:spcPts val="0"/>
              </a:spcAft>
              <a:buClr>
                <a:schemeClr val="dk1"/>
              </a:buClr>
              <a:buSzPts val="700"/>
              <a:buFont typeface="Arial"/>
              <a:buNone/>
            </a:pPr>
            <a:r>
              <a:rPr lang="en-US" sz="2600" b="0" i="0" u="none" strike="noStrike" cap="none" dirty="0">
                <a:latin typeface="Calibri"/>
                <a:ea typeface="Calibri"/>
                <a:cs typeface="Calibri"/>
                <a:sym typeface="Calibri"/>
              </a:rPr>
              <a:t>Electronically learn about </a:t>
            </a:r>
            <a:r>
              <a:rPr lang="en-US" sz="2600" b="1" dirty="0"/>
              <a:t>three</a:t>
            </a:r>
            <a:r>
              <a:rPr lang="en-US" sz="2600" b="1" i="0" u="none" strike="noStrike" cap="none" dirty="0"/>
              <a:t> schools/districts </a:t>
            </a:r>
            <a:r>
              <a:rPr lang="en-US" sz="2600" b="0" i="0" u="none" strike="noStrike" cap="none" dirty="0">
                <a:latin typeface="Calibri"/>
                <a:ea typeface="Calibri"/>
                <a:cs typeface="Calibri"/>
                <a:sym typeface="Calibri"/>
              </a:rPr>
              <a:t>who are inventing a modern approach to teaching and learning.  Discover how their approach is similar or different to our current approach.</a:t>
            </a:r>
            <a:endParaRPr lang="en-US" sz="2600" dirty="0"/>
          </a:p>
          <a:p>
            <a:pPr marL="0" marR="0" lvl="0" indent="0" rtl="0">
              <a:spcBef>
                <a:spcPts val="1000"/>
              </a:spcBef>
              <a:spcAft>
                <a:spcPts val="0"/>
              </a:spcAft>
              <a:buClr>
                <a:schemeClr val="dk1"/>
              </a:buClr>
              <a:buSzPts val="250"/>
              <a:buFont typeface="Arial"/>
              <a:buNone/>
            </a:pPr>
            <a:endParaRPr lang="en-US" sz="2000" b="0" i="0" u="none" strike="noStrike" cap="none" dirty="0">
              <a:latin typeface="Calibri"/>
              <a:ea typeface="Calibri"/>
              <a:cs typeface="Calibri"/>
              <a:sym typeface="Calibri"/>
            </a:endParaRPr>
          </a:p>
          <a:p>
            <a:pPr marL="685800" marR="0" lvl="1" indent="-228600" rtl="0">
              <a:spcBef>
                <a:spcPts val="500"/>
              </a:spcBef>
              <a:spcAft>
                <a:spcPts val="0"/>
              </a:spcAft>
              <a:buClr>
                <a:srgbClr val="000000"/>
              </a:buClr>
              <a:buSzPts val="600"/>
              <a:buFont typeface="Arial"/>
              <a:buNone/>
            </a:pPr>
            <a:r>
              <a:rPr lang="en-US" sz="2000" b="1" i="0" u="none" strike="noStrike" cap="none" dirty="0">
                <a:latin typeface="Calibri"/>
                <a:ea typeface="Calibri"/>
                <a:cs typeface="Calibri"/>
                <a:sym typeface="Calibri"/>
              </a:rPr>
              <a:t> </a:t>
            </a:r>
          </a:p>
          <a:p>
            <a:pPr marL="685800" marR="0" lvl="1" indent="-228600" rtl="0">
              <a:spcBef>
                <a:spcPts val="500"/>
              </a:spcBef>
              <a:spcAft>
                <a:spcPts val="0"/>
              </a:spcAft>
              <a:buClr>
                <a:schemeClr val="dk1"/>
              </a:buClr>
              <a:buSzPts val="2400"/>
              <a:buFont typeface="Arial"/>
              <a:buNone/>
            </a:pPr>
            <a:endParaRPr lang="en-US" sz="2000" b="1" i="0" u="none" strike="noStrike" cap="none" dirty="0">
              <a:latin typeface="Calibri"/>
              <a:ea typeface="Calibri"/>
              <a:cs typeface="Calibri"/>
              <a:sym typeface="Calibri"/>
            </a:endParaRPr>
          </a:p>
          <a:p>
            <a:pPr marL="685800" marR="0" lvl="1" indent="-228600" rtl="0">
              <a:spcBef>
                <a:spcPts val="500"/>
              </a:spcBef>
              <a:spcAft>
                <a:spcPts val="0"/>
              </a:spcAft>
              <a:buClr>
                <a:schemeClr val="dk1"/>
              </a:buClr>
              <a:buSzPts val="600"/>
              <a:buFont typeface="Arial"/>
              <a:buNone/>
            </a:pPr>
            <a:endParaRPr lang="en-US" sz="2000" b="1" i="0" u="none" strike="noStrike" cap="none" dirty="0">
              <a:latin typeface="Calibri"/>
              <a:ea typeface="Calibri"/>
              <a:cs typeface="Calibri"/>
              <a:sym typeface="Calibri"/>
            </a:endParaRPr>
          </a:p>
        </p:txBody>
      </p:sp>
      <p:pic>
        <p:nvPicPr>
          <p:cNvPr id="302" name="Google Shape;302;p32"/>
          <p:cNvPicPr preferRelativeResize="0"/>
          <p:nvPr/>
        </p:nvPicPr>
        <p:blipFill rotWithShape="1">
          <a:blip r:embed="rId3"/>
          <a:stretch/>
        </p:blipFill>
        <p:spPr>
          <a:xfrm>
            <a:off x="6585105" y="2586776"/>
            <a:ext cx="4802404" cy="3285308"/>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3"/>
          <p:cNvSpPr txBox="1">
            <a:spLocks noGrp="1"/>
          </p:cNvSpPr>
          <p:nvPr>
            <p:ph type="title"/>
          </p:nvPr>
        </p:nvSpPr>
        <p:spPr>
          <a:xfrm>
            <a:off x="838200" y="285612"/>
            <a:ext cx="10515600" cy="1325563"/>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a:solidFill>
                  <a:schemeClr val="dk1"/>
                </a:solidFill>
              </a:rPr>
              <a:t>                  Homework Investigations</a:t>
            </a:r>
            <a:br>
              <a:rPr lang="en-US">
                <a:solidFill>
                  <a:schemeClr val="dk1"/>
                </a:solidFill>
              </a:rPr>
            </a:br>
            <a:r>
              <a:rPr lang="en-US">
                <a:solidFill>
                  <a:schemeClr val="dk1"/>
                </a:solidFill>
              </a:rPr>
              <a:t>          Articles			       School Sites</a:t>
            </a:r>
            <a:endParaRPr/>
          </a:p>
        </p:txBody>
      </p:sp>
      <p:sp>
        <p:nvSpPr>
          <p:cNvPr id="308" name="Google Shape;308;p33"/>
          <p:cNvSpPr txBox="1">
            <a:spLocks noGrp="1"/>
          </p:cNvSpPr>
          <p:nvPr>
            <p:ph type="body" idx="1"/>
          </p:nvPr>
        </p:nvSpPr>
        <p:spPr>
          <a:xfrm>
            <a:off x="6424589" y="2029054"/>
            <a:ext cx="5184913" cy="4351338"/>
          </a:xfrm>
          <a:prstGeom prst="rect">
            <a:avLst/>
          </a:prstGeom>
          <a:noFill/>
          <a:ln>
            <a:noFill/>
          </a:ln>
        </p:spPr>
        <p:txBody>
          <a:bodyPr spcFirstLastPara="1" wrap="square" lIns="91425" tIns="91425" rIns="91425" bIns="91425" anchor="t" anchorCtr="0">
            <a:noAutofit/>
          </a:bodyPr>
          <a:lstStyle/>
          <a:p>
            <a:pPr marL="228600" marR="0" lvl="0" indent="0" algn="l" rtl="0">
              <a:lnSpc>
                <a:spcPct val="90000"/>
              </a:lnSpc>
              <a:spcBef>
                <a:spcPts val="0"/>
              </a:spcBef>
              <a:spcAft>
                <a:spcPts val="0"/>
              </a:spcAft>
              <a:buClr>
                <a:schemeClr val="dk1"/>
              </a:buClr>
              <a:buSzPts val="2800"/>
              <a:buFont typeface="Arial"/>
              <a:buNone/>
            </a:pPr>
            <a:endParaRPr/>
          </a:p>
        </p:txBody>
      </p:sp>
      <p:sp>
        <p:nvSpPr>
          <p:cNvPr id="309" name="Google Shape;309;p33"/>
          <p:cNvSpPr txBox="1"/>
          <p:nvPr/>
        </p:nvSpPr>
        <p:spPr>
          <a:xfrm>
            <a:off x="6520070" y="2206487"/>
            <a:ext cx="4833730" cy="440120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10" name="Google Shape;310;p33"/>
          <p:cNvPicPr preferRelativeResize="0"/>
          <p:nvPr/>
        </p:nvPicPr>
        <p:blipFill rotWithShape="1">
          <a:blip r:embed="rId3">
            <a:alphaModFix/>
          </a:blip>
          <a:srcRect/>
          <a:stretch/>
        </p:blipFill>
        <p:spPr>
          <a:xfrm>
            <a:off x="6633608" y="2120194"/>
            <a:ext cx="4766873" cy="4102100"/>
          </a:xfrm>
          <a:prstGeom prst="rect">
            <a:avLst/>
          </a:prstGeom>
          <a:noFill/>
          <a:ln>
            <a:noFill/>
          </a:ln>
        </p:spPr>
      </p:pic>
      <p:pic>
        <p:nvPicPr>
          <p:cNvPr id="311" name="Google Shape;311;p33"/>
          <p:cNvPicPr preferRelativeResize="0"/>
          <p:nvPr/>
        </p:nvPicPr>
        <p:blipFill rotWithShape="1">
          <a:blip r:embed="rId4">
            <a:alphaModFix/>
          </a:blip>
          <a:srcRect/>
          <a:stretch/>
        </p:blipFill>
        <p:spPr>
          <a:xfrm>
            <a:off x="1290730" y="2029054"/>
            <a:ext cx="4354696" cy="42843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p31" descr="PLC_team"/>
          <p:cNvPicPr preferRelativeResize="0"/>
          <p:nvPr/>
        </p:nvPicPr>
        <p:blipFill rotWithShape="1">
          <a:blip r:embed="rId3">
            <a:alphaModFix amt="64000"/>
          </a:blip>
          <a:srcRect t="3938" b="11472"/>
          <a:stretch/>
        </p:blipFill>
        <p:spPr>
          <a:xfrm>
            <a:off x="20" y="1"/>
            <a:ext cx="12191472" cy="6841254"/>
          </a:xfrm>
          <a:prstGeom prst="rect">
            <a:avLst/>
          </a:prstGeom>
          <a:noFill/>
          <a:ln>
            <a:noFill/>
          </a:ln>
        </p:spPr>
      </p:pic>
      <p:cxnSp>
        <p:nvCxnSpPr>
          <p:cNvPr id="293" name="Google Shape;293;p31"/>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294" name="Google Shape;294;p31"/>
          <p:cNvSpPr txBox="1">
            <a:spLocks noGrp="1"/>
          </p:cNvSpPr>
          <p:nvPr>
            <p:ph type="title"/>
          </p:nvPr>
        </p:nvSpPr>
        <p:spPr>
          <a:xfrm>
            <a:off x="838201" y="1065862"/>
            <a:ext cx="3313164" cy="4726276"/>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chemeClr val="dk1"/>
                </a:solidFill>
                <a:latin typeface="Calibri"/>
                <a:ea typeface="Calibri"/>
                <a:cs typeface="Calibri"/>
                <a:sym typeface="Calibri"/>
              </a:rPr>
              <a:t>ACTIVITY TWO</a:t>
            </a:r>
            <a:r>
              <a:rPr lang="en-US" sz="4000" b="1" dirty="0"/>
              <a:t>:</a:t>
            </a:r>
            <a:r>
              <a:rPr lang="en-US" sz="4000" b="1" i="0" u="none" strike="noStrike" cap="none" dirty="0">
                <a:solidFill>
                  <a:schemeClr val="dk1"/>
                </a:solidFill>
                <a:latin typeface="Calibri"/>
                <a:ea typeface="Calibri"/>
                <a:cs typeface="Calibri"/>
                <a:sym typeface="Calibri"/>
              </a:rPr>
              <a:t> </a:t>
            </a:r>
            <a:endParaRPr sz="4000" b="1" i="0" u="none" strike="noStrike" cap="none" dirty="0">
              <a:solidFill>
                <a:schemeClr val="dk1"/>
              </a:solidFill>
              <a:latin typeface="Calibri"/>
              <a:ea typeface="Calibri"/>
              <a:cs typeface="Calibri"/>
              <a:sym typeface="Calibri"/>
            </a:endParaRPr>
          </a:p>
          <a:p>
            <a:pPr marL="0" marR="0" lvl="0" indent="0" algn="r" rtl="0">
              <a:lnSpc>
                <a:spcPct val="90000"/>
              </a:lnSpc>
              <a:spcBef>
                <a:spcPts val="0"/>
              </a:spcBef>
              <a:spcAft>
                <a:spcPts val="0"/>
              </a:spcAft>
              <a:buClr>
                <a:srgbClr val="FFFFFF"/>
              </a:buClr>
              <a:buSzPts val="1000"/>
              <a:buFont typeface="Calibri"/>
              <a:buNone/>
            </a:pPr>
            <a:r>
              <a:rPr lang="en-US" sz="3200" b="1" i="0" u="none" strike="noStrike" cap="none" dirty="0">
                <a:solidFill>
                  <a:srgbClr val="FF0000"/>
                </a:solidFill>
              </a:rPr>
              <a:t>60 minutes</a:t>
            </a:r>
            <a:br>
              <a:rPr lang="en-US" sz="3200" b="1" i="0" u="none" strike="noStrike" cap="none" dirty="0">
                <a:solidFill>
                  <a:srgbClr val="FF0000"/>
                </a:solidFill>
              </a:rPr>
            </a:br>
            <a:r>
              <a:rPr lang="en-US" sz="3200" b="1" i="0" u="none" strike="noStrike" cap="none" dirty="0">
                <a:solidFill>
                  <a:srgbClr val="FF0000"/>
                </a:solidFill>
              </a:rPr>
              <a:t>Investigation</a:t>
            </a: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endParaRPr sz="3200" b="0" i="0" u="none" strike="noStrike" cap="none" dirty="0">
              <a:solidFill>
                <a:srgbClr val="00B0F0"/>
              </a:solidFill>
              <a:latin typeface="Calibri"/>
              <a:ea typeface="Calibri"/>
              <a:cs typeface="Calibri"/>
              <a:sym typeface="Calibri"/>
            </a:endParaRPr>
          </a:p>
        </p:txBody>
      </p:sp>
      <p:sp>
        <p:nvSpPr>
          <p:cNvPr id="295" name="Google Shape;295;p31"/>
          <p:cNvSpPr txBox="1">
            <a:spLocks noGrp="1"/>
          </p:cNvSpPr>
          <p:nvPr>
            <p:ph type="body" idx="1"/>
          </p:nvPr>
        </p:nvSpPr>
        <p:spPr>
          <a:xfrm>
            <a:off x="4989546" y="1469571"/>
            <a:ext cx="6785359" cy="4147457"/>
          </a:xfrm>
          <a:prstGeom prst="rect">
            <a:avLst/>
          </a:prstGeom>
          <a:solidFill>
            <a:schemeClr val="accent4">
              <a:lumMod val="40000"/>
              <a:lumOff val="60000"/>
            </a:schemeClr>
          </a:solidFill>
          <a:ln w="57150">
            <a:solidFill>
              <a:schemeClr val="tx1"/>
            </a:solidFill>
          </a:ln>
        </p:spPr>
        <p:txBody>
          <a:bodyPr spcFirstLastPara="1" wrap="square" lIns="91425" tIns="45700" rIns="91425" bIns="45700" anchor="ctr" anchorCtr="0">
            <a:noAutofit/>
          </a:bodyPr>
          <a:lstStyle/>
          <a:p>
            <a:pPr marL="0" marR="0" lvl="0" indent="0" algn="l" rtl="0">
              <a:lnSpc>
                <a:spcPct val="90000"/>
              </a:lnSpc>
              <a:spcBef>
                <a:spcPts val="1000"/>
              </a:spcBef>
              <a:spcAft>
                <a:spcPts val="0"/>
              </a:spcAft>
              <a:buClr>
                <a:schemeClr val="lt1"/>
              </a:buClr>
              <a:buSzPts val="1000"/>
              <a:buFont typeface="Arial"/>
              <a:buNone/>
            </a:pPr>
            <a:r>
              <a:rPr lang="en-US" sz="4000" b="1" dirty="0"/>
              <a:t>Teams will </a:t>
            </a:r>
            <a:r>
              <a:rPr lang="en-US" sz="4000" b="1" dirty="0">
                <a:solidFill>
                  <a:srgbClr val="00B0F0"/>
                </a:solidFill>
              </a:rPr>
              <a:t>jigsaw the three articles read </a:t>
            </a:r>
            <a:r>
              <a:rPr lang="en-US" sz="4000" b="1" dirty="0"/>
              <a:t>and share their 5 key concepts</a:t>
            </a:r>
            <a:r>
              <a:rPr lang="en-US" sz="4000" b="1" i="1" strike="noStrike" cap="none" dirty="0">
                <a:solidFill>
                  <a:srgbClr val="FFFFFF"/>
                </a:solidFill>
              </a:rPr>
              <a:t>.</a:t>
            </a:r>
            <a:endParaRPr dirty="0"/>
          </a:p>
          <a:p>
            <a:pPr marL="0" marR="0" lvl="0" indent="0" algn="l" rtl="0">
              <a:lnSpc>
                <a:spcPct val="90000"/>
              </a:lnSpc>
              <a:spcBef>
                <a:spcPts val="1000"/>
              </a:spcBef>
              <a:spcAft>
                <a:spcPts val="0"/>
              </a:spcAft>
              <a:buClr>
                <a:schemeClr val="lt1"/>
              </a:buClr>
              <a:buSzPts val="1000"/>
              <a:buFont typeface="Arial"/>
              <a:buNone/>
            </a:pPr>
            <a:r>
              <a:rPr lang="en-US" sz="4000" b="1" i="1" dirty="0">
                <a:solidFill>
                  <a:schemeClr val="dk1"/>
                </a:solidFill>
              </a:rPr>
              <a:t>Teams will </a:t>
            </a:r>
            <a:r>
              <a:rPr lang="en-US" sz="4000" b="1" i="1" dirty="0">
                <a:solidFill>
                  <a:srgbClr val="92D050"/>
                </a:solidFill>
              </a:rPr>
              <a:t>jigsaw the three investigation sites previewed </a:t>
            </a:r>
            <a:r>
              <a:rPr lang="en-US" sz="4000" b="1" i="1" dirty="0">
                <a:solidFill>
                  <a:schemeClr val="dk1"/>
                </a:solidFill>
              </a:rPr>
              <a:t>and share their 5 key concepts</a:t>
            </a:r>
            <a:r>
              <a:rPr lang="en-US" sz="4000" b="1" i="1" dirty="0">
                <a:solidFill>
                  <a:srgbClr val="FFFFFF"/>
                </a:solidFill>
              </a:rPr>
              <a:t>.</a:t>
            </a:r>
            <a:endParaRPr sz="4000" b="1" i="1" u="none" strike="noStrike" cap="none" dirty="0">
              <a:solidFill>
                <a:srgbClr val="FFFFFF"/>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15"/>
        <p:cNvGrpSpPr/>
        <p:nvPr/>
      </p:nvGrpSpPr>
      <p:grpSpPr>
        <a:xfrm>
          <a:off x="0" y="0"/>
          <a:ext cx="0" cy="0"/>
          <a:chOff x="0" y="0"/>
          <a:chExt cx="0" cy="0"/>
        </a:xfrm>
      </p:grpSpPr>
      <p:sp useBgFill="1">
        <p:nvSpPr>
          <p:cNvPr id="130" name="Rectangle 129">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Google Shape;316;p34"/>
          <p:cNvSpPr txBox="1">
            <a:spLocks noGrp="1"/>
          </p:cNvSpPr>
          <p:nvPr>
            <p:ph type="title"/>
          </p:nvPr>
        </p:nvSpPr>
        <p:spPr>
          <a:xfrm>
            <a:off x="1243088" y="537920"/>
            <a:ext cx="3341421" cy="1499616"/>
          </a:xfrm>
          <a:prstGeom prst="rect">
            <a:avLst/>
          </a:prstGeom>
        </p:spPr>
        <p:txBody>
          <a:bodyPr spcFirstLastPara="1" vert="horz" lIns="91440" tIns="45720" rIns="91440" bIns="45720" rtlCol="0" anchor="b" anchorCtr="0">
            <a:normAutofit/>
          </a:bodyPr>
          <a:lstStyle/>
          <a:p>
            <a:pPr marL="0" marR="0" lvl="0" indent="0">
              <a:spcBef>
                <a:spcPct val="0"/>
              </a:spcBef>
              <a:spcAft>
                <a:spcPts val="0"/>
              </a:spcAft>
              <a:buClr>
                <a:schemeClr val="dk1"/>
              </a:buClr>
              <a:buSzPts val="4400"/>
            </a:pPr>
            <a:r>
              <a:rPr lang="en-US" sz="3300" kern="1200" dirty="0">
                <a:solidFill>
                  <a:schemeClr val="tx1"/>
                </a:solidFill>
                <a:latin typeface="+mj-lt"/>
                <a:ea typeface="+mj-ea"/>
                <a:cs typeface="+mj-cs"/>
              </a:rPr>
              <a:t>     </a:t>
            </a:r>
            <a:r>
              <a:rPr lang="en-US" sz="3300" b="1" kern="1200" dirty="0">
                <a:solidFill>
                  <a:schemeClr val="tx1"/>
                </a:solidFill>
                <a:latin typeface="+mj-lt"/>
                <a:ea typeface="+mj-ea"/>
                <a:cs typeface="+mj-cs"/>
              </a:rPr>
              <a:t>Homework </a:t>
            </a:r>
            <a:br>
              <a:rPr lang="en-US" sz="3300" b="1" kern="1200" dirty="0">
                <a:solidFill>
                  <a:schemeClr val="tx1"/>
                </a:solidFill>
                <a:latin typeface="+mj-lt"/>
                <a:ea typeface="+mj-ea"/>
                <a:cs typeface="+mj-cs"/>
              </a:rPr>
            </a:br>
            <a:r>
              <a:rPr lang="en-US" sz="3300" b="1" kern="1200" dirty="0">
                <a:solidFill>
                  <a:schemeClr val="tx1"/>
                </a:solidFill>
                <a:latin typeface="+mj-lt"/>
                <a:ea typeface="+mj-ea"/>
                <a:cs typeface="+mj-cs"/>
              </a:rPr>
              <a:t>        Articles</a:t>
            </a:r>
            <a:br>
              <a:rPr lang="en-US" sz="3300" kern="1200" dirty="0">
                <a:solidFill>
                  <a:schemeClr val="tx1"/>
                </a:solidFill>
                <a:latin typeface="+mj-lt"/>
                <a:ea typeface="+mj-ea"/>
                <a:cs typeface="+mj-cs"/>
              </a:rPr>
            </a:br>
            <a:r>
              <a:rPr lang="en-US" sz="3300" kern="1200" dirty="0">
                <a:solidFill>
                  <a:schemeClr val="tx1"/>
                </a:solidFill>
                <a:latin typeface="+mj-lt"/>
                <a:ea typeface="+mj-ea"/>
                <a:cs typeface="+mj-cs"/>
              </a:rPr>
              <a:t>          </a:t>
            </a:r>
          </a:p>
        </p:txBody>
      </p:sp>
      <p:sp>
        <p:nvSpPr>
          <p:cNvPr id="132" name="Rectangle 131">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4" name="Group 133">
            <a:extLst>
              <a:ext uri="{FF2B5EF4-FFF2-40B4-BE49-F238E27FC236}">
                <a16:creationId xmlns:a16="http://schemas.microsoft.com/office/drawing/2014/main" id="{1F49CE81-B2F4-47B2-9D4A-886DCE0A84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135" name="Rectangle 64">
              <a:extLst>
                <a:ext uri="{FF2B5EF4-FFF2-40B4-BE49-F238E27FC236}">
                  <a16:creationId xmlns:a16="http://schemas.microsoft.com/office/drawing/2014/main" id="{4BE32177-3EAD-42DA-997C-8DAE1BFEE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66">
              <a:extLst>
                <a:ext uri="{FF2B5EF4-FFF2-40B4-BE49-F238E27FC236}">
                  <a16:creationId xmlns:a16="http://schemas.microsoft.com/office/drawing/2014/main" id="{A0DEE160-9825-4DB5-8188-911AC13EA7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64">
              <a:extLst>
                <a:ext uri="{FF2B5EF4-FFF2-40B4-BE49-F238E27FC236}">
                  <a16:creationId xmlns:a16="http://schemas.microsoft.com/office/drawing/2014/main" id="{9C5FEDB5-0AEE-40E4-9CA6-6718B956D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66">
              <a:extLst>
                <a:ext uri="{FF2B5EF4-FFF2-40B4-BE49-F238E27FC236}">
                  <a16:creationId xmlns:a16="http://schemas.microsoft.com/office/drawing/2014/main" id="{1A11DF2D-1D4B-45DA-906B-2A1F84C99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64">
              <a:extLst>
                <a:ext uri="{FF2B5EF4-FFF2-40B4-BE49-F238E27FC236}">
                  <a16:creationId xmlns:a16="http://schemas.microsoft.com/office/drawing/2014/main" id="{B6A5BAC0-9806-4124-A584-7F924A658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66">
              <a:extLst>
                <a:ext uri="{FF2B5EF4-FFF2-40B4-BE49-F238E27FC236}">
                  <a16:creationId xmlns:a16="http://schemas.microsoft.com/office/drawing/2014/main" id="{A8F6BFA3-38BE-4F0A-94D9-EF0E6EA01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64">
              <a:extLst>
                <a:ext uri="{FF2B5EF4-FFF2-40B4-BE49-F238E27FC236}">
                  <a16:creationId xmlns:a16="http://schemas.microsoft.com/office/drawing/2014/main" id="{BE6BCF21-959F-419E-BCA4-B20AF92EF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66">
              <a:extLst>
                <a:ext uri="{FF2B5EF4-FFF2-40B4-BE49-F238E27FC236}">
                  <a16:creationId xmlns:a16="http://schemas.microsoft.com/office/drawing/2014/main" id="{54B6E037-E222-42EB-9AEB-C45EF2090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64">
              <a:extLst>
                <a:ext uri="{FF2B5EF4-FFF2-40B4-BE49-F238E27FC236}">
                  <a16:creationId xmlns:a16="http://schemas.microsoft.com/office/drawing/2014/main" id="{A0494426-372E-42B8-87E1-170F1B596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66">
              <a:extLst>
                <a:ext uri="{FF2B5EF4-FFF2-40B4-BE49-F238E27FC236}">
                  <a16:creationId xmlns:a16="http://schemas.microsoft.com/office/drawing/2014/main" id="{14DB5AB5-5D73-4375-8CF4-DF4B7A5D7F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64">
              <a:extLst>
                <a:ext uri="{FF2B5EF4-FFF2-40B4-BE49-F238E27FC236}">
                  <a16:creationId xmlns:a16="http://schemas.microsoft.com/office/drawing/2014/main" id="{009B2A6E-6D36-4A9A-AFAA-CF4D85914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66">
              <a:extLst>
                <a:ext uri="{FF2B5EF4-FFF2-40B4-BE49-F238E27FC236}">
                  <a16:creationId xmlns:a16="http://schemas.microsoft.com/office/drawing/2014/main" id="{85DC0718-B29F-47A6-931F-F0EF9FA99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64">
              <a:extLst>
                <a:ext uri="{FF2B5EF4-FFF2-40B4-BE49-F238E27FC236}">
                  <a16:creationId xmlns:a16="http://schemas.microsoft.com/office/drawing/2014/main" id="{AAED958D-AFCC-4BEF-818A-EFF7E41D17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66">
              <a:extLst>
                <a:ext uri="{FF2B5EF4-FFF2-40B4-BE49-F238E27FC236}">
                  <a16:creationId xmlns:a16="http://schemas.microsoft.com/office/drawing/2014/main" id="{C216DD5A-D1AE-429E-937E-456A50345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64">
              <a:extLst>
                <a:ext uri="{FF2B5EF4-FFF2-40B4-BE49-F238E27FC236}">
                  <a16:creationId xmlns:a16="http://schemas.microsoft.com/office/drawing/2014/main" id="{A845B253-9DEE-45AC-AADA-FAA6812C39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66">
              <a:extLst>
                <a:ext uri="{FF2B5EF4-FFF2-40B4-BE49-F238E27FC236}">
                  <a16:creationId xmlns:a16="http://schemas.microsoft.com/office/drawing/2014/main" id="{CE7B6CBF-757B-4B55-84CB-062B712D3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64">
              <a:extLst>
                <a:ext uri="{FF2B5EF4-FFF2-40B4-BE49-F238E27FC236}">
                  <a16:creationId xmlns:a16="http://schemas.microsoft.com/office/drawing/2014/main" id="{2CC28C7A-EF33-43D3-90CD-DCAC92546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66">
              <a:extLst>
                <a:ext uri="{FF2B5EF4-FFF2-40B4-BE49-F238E27FC236}">
                  <a16:creationId xmlns:a16="http://schemas.microsoft.com/office/drawing/2014/main" id="{BC0C9DCF-F15B-4B7A-A16B-37B4335E6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64">
              <a:extLst>
                <a:ext uri="{FF2B5EF4-FFF2-40B4-BE49-F238E27FC236}">
                  <a16:creationId xmlns:a16="http://schemas.microsoft.com/office/drawing/2014/main" id="{94991FD1-406A-4958-87D4-8DFA9FEA4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66">
              <a:extLst>
                <a:ext uri="{FF2B5EF4-FFF2-40B4-BE49-F238E27FC236}">
                  <a16:creationId xmlns:a16="http://schemas.microsoft.com/office/drawing/2014/main" id="{5CD32F69-27AD-4088-877C-E2A40F8B0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descr="A picture containing text, person, screenshot&#10;&#10;Description automatically generated">
            <a:extLst>
              <a:ext uri="{FF2B5EF4-FFF2-40B4-BE49-F238E27FC236}">
                <a16:creationId xmlns:a16="http://schemas.microsoft.com/office/drawing/2014/main" id="{7E6FB131-EBED-0F46-AE0B-6883B7470DA7}"/>
              </a:ext>
            </a:extLst>
          </p:cNvPr>
          <p:cNvPicPr>
            <a:picLocks noChangeAspect="1"/>
          </p:cNvPicPr>
          <p:nvPr/>
        </p:nvPicPr>
        <p:blipFill>
          <a:blip r:embed="rId3"/>
          <a:stretch>
            <a:fillRect/>
          </a:stretch>
        </p:blipFill>
        <p:spPr>
          <a:xfrm>
            <a:off x="6479837" y="150680"/>
            <a:ext cx="5586942" cy="2975047"/>
          </a:xfrm>
          <a:prstGeom prst="rect">
            <a:avLst/>
          </a:prstGeom>
        </p:spPr>
      </p:pic>
      <p:sp>
        <p:nvSpPr>
          <p:cNvPr id="156" name="Rectangle 15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with low confidence">
            <a:extLst>
              <a:ext uri="{FF2B5EF4-FFF2-40B4-BE49-F238E27FC236}">
                <a16:creationId xmlns:a16="http://schemas.microsoft.com/office/drawing/2014/main" id="{D1D4290D-5E03-0E43-9DA2-C0011F8CE309}"/>
              </a:ext>
            </a:extLst>
          </p:cNvPr>
          <p:cNvPicPr>
            <a:picLocks noChangeAspect="1"/>
          </p:cNvPicPr>
          <p:nvPr/>
        </p:nvPicPr>
        <p:blipFill>
          <a:blip r:embed="rId4"/>
          <a:stretch>
            <a:fillRect/>
          </a:stretch>
        </p:blipFill>
        <p:spPr>
          <a:xfrm>
            <a:off x="1867865" y="2443076"/>
            <a:ext cx="2963185" cy="3455611"/>
          </a:xfrm>
          <a:prstGeom prst="rect">
            <a:avLst/>
          </a:prstGeom>
        </p:spPr>
      </p:pic>
      <p:pic>
        <p:nvPicPr>
          <p:cNvPr id="5" name="Picture 4" descr="Graphical user interface, text, chat or text message&#10;&#10;Description automatically generated">
            <a:extLst>
              <a:ext uri="{FF2B5EF4-FFF2-40B4-BE49-F238E27FC236}">
                <a16:creationId xmlns:a16="http://schemas.microsoft.com/office/drawing/2014/main" id="{1DAC6876-038A-134E-818F-AF4258FBEB3D}"/>
              </a:ext>
            </a:extLst>
          </p:cNvPr>
          <p:cNvPicPr>
            <a:picLocks noChangeAspect="1"/>
          </p:cNvPicPr>
          <p:nvPr/>
        </p:nvPicPr>
        <p:blipFill>
          <a:blip r:embed="rId5"/>
          <a:stretch>
            <a:fillRect/>
          </a:stretch>
        </p:blipFill>
        <p:spPr>
          <a:xfrm>
            <a:off x="6778282" y="3315854"/>
            <a:ext cx="4990054" cy="3455611"/>
          </a:xfrm>
          <a:prstGeom prst="rect">
            <a:avLst/>
          </a:prstGeom>
        </p:spPr>
      </p:pic>
      <p:sp>
        <p:nvSpPr>
          <p:cNvPr id="317" name="Google Shape;317;p34"/>
          <p:cNvSpPr txBox="1"/>
          <p:nvPr/>
        </p:nvSpPr>
        <p:spPr>
          <a:xfrm>
            <a:off x="6716013" y="1970280"/>
            <a:ext cx="4833730" cy="440120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1477D1E3-F099-3D47-83D0-B727E14F0C35}"/>
              </a:ext>
            </a:extLst>
          </p:cNvPr>
          <p:cNvSpPr txBox="1"/>
          <p:nvPr/>
        </p:nvSpPr>
        <p:spPr>
          <a:xfrm>
            <a:off x="1116498" y="4049486"/>
            <a:ext cx="554960" cy="707886"/>
          </a:xfrm>
          <a:prstGeom prst="rect">
            <a:avLst/>
          </a:prstGeom>
          <a:noFill/>
        </p:spPr>
        <p:txBody>
          <a:bodyPr wrap="none" rtlCol="0">
            <a:spAutoFit/>
          </a:bodyPr>
          <a:lstStyle/>
          <a:p>
            <a:r>
              <a:rPr lang="en-US" sz="4000" b="1" dirty="0"/>
              <a:t>A</a:t>
            </a:r>
          </a:p>
        </p:txBody>
      </p:sp>
      <p:sp>
        <p:nvSpPr>
          <p:cNvPr id="32" name="TextBox 31">
            <a:extLst>
              <a:ext uri="{FF2B5EF4-FFF2-40B4-BE49-F238E27FC236}">
                <a16:creationId xmlns:a16="http://schemas.microsoft.com/office/drawing/2014/main" id="{755BDF6D-0D89-4240-B8EF-74DA20B07FCB}"/>
              </a:ext>
            </a:extLst>
          </p:cNvPr>
          <p:cNvSpPr txBox="1"/>
          <p:nvPr/>
        </p:nvSpPr>
        <p:spPr>
          <a:xfrm>
            <a:off x="5906625" y="544280"/>
            <a:ext cx="554960" cy="707886"/>
          </a:xfrm>
          <a:prstGeom prst="rect">
            <a:avLst/>
          </a:prstGeom>
          <a:noFill/>
        </p:spPr>
        <p:txBody>
          <a:bodyPr wrap="none" rtlCol="0">
            <a:spAutoFit/>
          </a:bodyPr>
          <a:lstStyle/>
          <a:p>
            <a:r>
              <a:rPr lang="en-US" sz="4000" b="1" dirty="0"/>
              <a:t>B</a:t>
            </a:r>
          </a:p>
        </p:txBody>
      </p:sp>
      <p:sp>
        <p:nvSpPr>
          <p:cNvPr id="33" name="TextBox 32">
            <a:extLst>
              <a:ext uri="{FF2B5EF4-FFF2-40B4-BE49-F238E27FC236}">
                <a16:creationId xmlns:a16="http://schemas.microsoft.com/office/drawing/2014/main" id="{D6B49DBE-0481-3242-9B62-D4E73552B1F8}"/>
              </a:ext>
            </a:extLst>
          </p:cNvPr>
          <p:cNvSpPr txBox="1"/>
          <p:nvPr/>
        </p:nvSpPr>
        <p:spPr>
          <a:xfrm>
            <a:off x="6920072" y="4107150"/>
            <a:ext cx="554960" cy="707886"/>
          </a:xfrm>
          <a:prstGeom prst="rect">
            <a:avLst/>
          </a:prstGeom>
          <a:noFill/>
        </p:spPr>
        <p:txBody>
          <a:bodyPr wrap="none" rtlCol="0">
            <a:spAutoFit/>
          </a:bodyPr>
          <a:lstStyle/>
          <a:p>
            <a:r>
              <a:rPr lang="en-US" sz="4000" b="1" dirty="0"/>
              <a:t>C</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15"/>
        <p:cNvGrpSpPr/>
        <p:nvPr/>
      </p:nvGrpSpPr>
      <p:grpSpPr>
        <a:xfrm>
          <a:off x="0" y="0"/>
          <a:ext cx="0" cy="0"/>
          <a:chOff x="0" y="0"/>
          <a:chExt cx="0" cy="0"/>
        </a:xfrm>
      </p:grpSpPr>
      <p:sp useBgFill="1">
        <p:nvSpPr>
          <p:cNvPr id="130" name="Rectangle 129">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Google Shape;316;p34"/>
          <p:cNvSpPr txBox="1">
            <a:spLocks noGrp="1"/>
          </p:cNvSpPr>
          <p:nvPr>
            <p:ph type="title"/>
          </p:nvPr>
        </p:nvSpPr>
        <p:spPr>
          <a:xfrm>
            <a:off x="606971" y="470664"/>
            <a:ext cx="4613919" cy="1499616"/>
          </a:xfrm>
          <a:prstGeom prst="rect">
            <a:avLst/>
          </a:prstGeom>
        </p:spPr>
        <p:txBody>
          <a:bodyPr spcFirstLastPara="1" vert="horz" lIns="91440" tIns="45720" rIns="91440" bIns="45720" rtlCol="0" anchor="b" anchorCtr="0">
            <a:normAutofit/>
          </a:bodyPr>
          <a:lstStyle/>
          <a:p>
            <a:pPr marL="0" marR="0" lvl="0" indent="0" algn="ctr">
              <a:spcBef>
                <a:spcPct val="0"/>
              </a:spcBef>
              <a:spcAft>
                <a:spcPts val="0"/>
              </a:spcAft>
              <a:buClr>
                <a:schemeClr val="dk1"/>
              </a:buClr>
              <a:buSzPts val="4400"/>
            </a:pPr>
            <a:r>
              <a:rPr lang="en-US" sz="3300" b="1" kern="1200" dirty="0">
                <a:solidFill>
                  <a:schemeClr val="tx1"/>
                </a:solidFill>
                <a:latin typeface="+mj-lt"/>
                <a:ea typeface="+mj-ea"/>
                <a:cs typeface="+mj-cs"/>
              </a:rPr>
              <a:t>Homework Investigations</a:t>
            </a:r>
            <a:br>
              <a:rPr lang="en-US" sz="3300" kern="1200" dirty="0">
                <a:solidFill>
                  <a:schemeClr val="tx1"/>
                </a:solidFill>
                <a:latin typeface="+mj-lt"/>
                <a:ea typeface="+mj-ea"/>
                <a:cs typeface="+mj-cs"/>
              </a:rPr>
            </a:br>
            <a:r>
              <a:rPr lang="en-US" sz="3300" kern="1200" dirty="0">
                <a:solidFill>
                  <a:schemeClr val="tx1"/>
                </a:solidFill>
                <a:latin typeface="+mj-lt"/>
                <a:ea typeface="+mj-ea"/>
                <a:cs typeface="+mj-cs"/>
              </a:rPr>
              <a:t>          </a:t>
            </a:r>
          </a:p>
        </p:txBody>
      </p:sp>
      <p:sp>
        <p:nvSpPr>
          <p:cNvPr id="321" name="Rectangle 131">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2" name="Group 133">
            <a:extLst>
              <a:ext uri="{FF2B5EF4-FFF2-40B4-BE49-F238E27FC236}">
                <a16:creationId xmlns:a16="http://schemas.microsoft.com/office/drawing/2014/main" id="{1F49CE81-B2F4-47B2-9D4A-886DCE0A84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135" name="Rectangle 64">
              <a:extLst>
                <a:ext uri="{FF2B5EF4-FFF2-40B4-BE49-F238E27FC236}">
                  <a16:creationId xmlns:a16="http://schemas.microsoft.com/office/drawing/2014/main" id="{4BE32177-3EAD-42DA-997C-8DAE1BFEE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Rectangle 66">
              <a:extLst>
                <a:ext uri="{FF2B5EF4-FFF2-40B4-BE49-F238E27FC236}">
                  <a16:creationId xmlns:a16="http://schemas.microsoft.com/office/drawing/2014/main" id="{A0DEE160-9825-4DB5-8188-911AC13EA7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64">
              <a:extLst>
                <a:ext uri="{FF2B5EF4-FFF2-40B4-BE49-F238E27FC236}">
                  <a16:creationId xmlns:a16="http://schemas.microsoft.com/office/drawing/2014/main" id="{9C5FEDB5-0AEE-40E4-9CA6-6718B956D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Rectangle 66">
              <a:extLst>
                <a:ext uri="{FF2B5EF4-FFF2-40B4-BE49-F238E27FC236}">
                  <a16:creationId xmlns:a16="http://schemas.microsoft.com/office/drawing/2014/main" id="{1A11DF2D-1D4B-45DA-906B-2A1F84C99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64">
              <a:extLst>
                <a:ext uri="{FF2B5EF4-FFF2-40B4-BE49-F238E27FC236}">
                  <a16:creationId xmlns:a16="http://schemas.microsoft.com/office/drawing/2014/main" id="{B6A5BAC0-9806-4124-A584-7F924A658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ectangle 66">
              <a:extLst>
                <a:ext uri="{FF2B5EF4-FFF2-40B4-BE49-F238E27FC236}">
                  <a16:creationId xmlns:a16="http://schemas.microsoft.com/office/drawing/2014/main" id="{A8F6BFA3-38BE-4F0A-94D9-EF0E6EA01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64">
              <a:extLst>
                <a:ext uri="{FF2B5EF4-FFF2-40B4-BE49-F238E27FC236}">
                  <a16:creationId xmlns:a16="http://schemas.microsoft.com/office/drawing/2014/main" id="{BE6BCF21-959F-419E-BCA4-B20AF92EF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Rectangle 66">
              <a:extLst>
                <a:ext uri="{FF2B5EF4-FFF2-40B4-BE49-F238E27FC236}">
                  <a16:creationId xmlns:a16="http://schemas.microsoft.com/office/drawing/2014/main" id="{54B6E037-E222-42EB-9AEB-C45EF2090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ectangle 64">
              <a:extLst>
                <a:ext uri="{FF2B5EF4-FFF2-40B4-BE49-F238E27FC236}">
                  <a16:creationId xmlns:a16="http://schemas.microsoft.com/office/drawing/2014/main" id="{A0494426-372E-42B8-87E1-170F1B596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Rectangle 66">
              <a:extLst>
                <a:ext uri="{FF2B5EF4-FFF2-40B4-BE49-F238E27FC236}">
                  <a16:creationId xmlns:a16="http://schemas.microsoft.com/office/drawing/2014/main" id="{14DB5AB5-5D73-4375-8CF4-DF4B7A5D7F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Rectangle 64">
              <a:extLst>
                <a:ext uri="{FF2B5EF4-FFF2-40B4-BE49-F238E27FC236}">
                  <a16:creationId xmlns:a16="http://schemas.microsoft.com/office/drawing/2014/main" id="{009B2A6E-6D36-4A9A-AFAA-CF4D85914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66">
              <a:extLst>
                <a:ext uri="{FF2B5EF4-FFF2-40B4-BE49-F238E27FC236}">
                  <a16:creationId xmlns:a16="http://schemas.microsoft.com/office/drawing/2014/main" id="{85DC0718-B29F-47A6-931F-F0EF9FA99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64">
              <a:extLst>
                <a:ext uri="{FF2B5EF4-FFF2-40B4-BE49-F238E27FC236}">
                  <a16:creationId xmlns:a16="http://schemas.microsoft.com/office/drawing/2014/main" id="{AAED958D-AFCC-4BEF-818A-EFF7E41D17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ectangle 66">
              <a:extLst>
                <a:ext uri="{FF2B5EF4-FFF2-40B4-BE49-F238E27FC236}">
                  <a16:creationId xmlns:a16="http://schemas.microsoft.com/office/drawing/2014/main" id="{C216DD5A-D1AE-429E-937E-456A50345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Rectangle 64">
              <a:extLst>
                <a:ext uri="{FF2B5EF4-FFF2-40B4-BE49-F238E27FC236}">
                  <a16:creationId xmlns:a16="http://schemas.microsoft.com/office/drawing/2014/main" id="{A845B253-9DEE-45AC-AADA-FAA6812C39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Rectangle 66">
              <a:extLst>
                <a:ext uri="{FF2B5EF4-FFF2-40B4-BE49-F238E27FC236}">
                  <a16:creationId xmlns:a16="http://schemas.microsoft.com/office/drawing/2014/main" id="{CE7B6CBF-757B-4B55-84CB-062B712D3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Rectangle 64">
              <a:extLst>
                <a:ext uri="{FF2B5EF4-FFF2-40B4-BE49-F238E27FC236}">
                  <a16:creationId xmlns:a16="http://schemas.microsoft.com/office/drawing/2014/main" id="{2CC28C7A-EF33-43D3-90CD-DCAC92546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Rectangle 66">
              <a:extLst>
                <a:ext uri="{FF2B5EF4-FFF2-40B4-BE49-F238E27FC236}">
                  <a16:creationId xmlns:a16="http://schemas.microsoft.com/office/drawing/2014/main" id="{BC0C9DCF-F15B-4B7A-A16B-37B4335E6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64">
              <a:extLst>
                <a:ext uri="{FF2B5EF4-FFF2-40B4-BE49-F238E27FC236}">
                  <a16:creationId xmlns:a16="http://schemas.microsoft.com/office/drawing/2014/main" id="{94991FD1-406A-4958-87D4-8DFA9FEA4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Rectangle 66">
              <a:extLst>
                <a:ext uri="{FF2B5EF4-FFF2-40B4-BE49-F238E27FC236}">
                  <a16:creationId xmlns:a16="http://schemas.microsoft.com/office/drawing/2014/main" id="{5CD32F69-27AD-4088-877C-E2A40F8B0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group of people in a room&#10;&#10;Description automatically generated with medium confidence">
            <a:extLst>
              <a:ext uri="{FF2B5EF4-FFF2-40B4-BE49-F238E27FC236}">
                <a16:creationId xmlns:a16="http://schemas.microsoft.com/office/drawing/2014/main" id="{03A5D3E2-CE24-D94E-9D42-1B23891AAF3F}"/>
              </a:ext>
            </a:extLst>
          </p:cNvPr>
          <p:cNvPicPr>
            <a:picLocks noChangeAspect="1"/>
          </p:cNvPicPr>
          <p:nvPr/>
        </p:nvPicPr>
        <p:blipFill>
          <a:blip r:embed="rId3"/>
          <a:stretch>
            <a:fillRect/>
          </a:stretch>
        </p:blipFill>
        <p:spPr>
          <a:xfrm>
            <a:off x="5061542" y="132379"/>
            <a:ext cx="5560937" cy="3086319"/>
          </a:xfrm>
          <a:prstGeom prst="rect">
            <a:avLst/>
          </a:prstGeom>
        </p:spPr>
      </p:pic>
      <p:sp>
        <p:nvSpPr>
          <p:cNvPr id="338" name="Rectangle 15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person, indoor&#10;&#10;Description automatically generated">
            <a:extLst>
              <a:ext uri="{FF2B5EF4-FFF2-40B4-BE49-F238E27FC236}">
                <a16:creationId xmlns:a16="http://schemas.microsoft.com/office/drawing/2014/main" id="{30A0C3D0-3C65-B64E-9ACD-5B3760CF6BF0}"/>
              </a:ext>
            </a:extLst>
          </p:cNvPr>
          <p:cNvPicPr>
            <a:picLocks noChangeAspect="1"/>
          </p:cNvPicPr>
          <p:nvPr/>
        </p:nvPicPr>
        <p:blipFill>
          <a:blip r:embed="rId4"/>
          <a:stretch>
            <a:fillRect/>
          </a:stretch>
        </p:blipFill>
        <p:spPr>
          <a:xfrm>
            <a:off x="749933" y="3374561"/>
            <a:ext cx="5586942" cy="3380099"/>
          </a:xfrm>
          <a:prstGeom prst="rect">
            <a:avLst/>
          </a:prstGeom>
        </p:spPr>
      </p:pic>
      <p:pic>
        <p:nvPicPr>
          <p:cNvPr id="5" name="Picture 4" descr="Two people using a computer&#10;&#10;Description automatically generated with medium confidence">
            <a:extLst>
              <a:ext uri="{FF2B5EF4-FFF2-40B4-BE49-F238E27FC236}">
                <a16:creationId xmlns:a16="http://schemas.microsoft.com/office/drawing/2014/main" id="{374F92DC-5E34-0A40-9E18-2CC622CDD0B0}"/>
              </a:ext>
            </a:extLst>
          </p:cNvPr>
          <p:cNvPicPr>
            <a:picLocks noChangeAspect="1"/>
          </p:cNvPicPr>
          <p:nvPr/>
        </p:nvPicPr>
        <p:blipFill>
          <a:blip r:embed="rId5"/>
          <a:stretch>
            <a:fillRect/>
          </a:stretch>
        </p:blipFill>
        <p:spPr>
          <a:xfrm>
            <a:off x="6479838" y="3374561"/>
            <a:ext cx="5586942" cy="3338197"/>
          </a:xfrm>
          <a:prstGeom prst="rect">
            <a:avLst/>
          </a:prstGeom>
        </p:spPr>
      </p:pic>
      <p:sp>
        <p:nvSpPr>
          <p:cNvPr id="317" name="Google Shape;317;p34"/>
          <p:cNvSpPr txBox="1"/>
          <p:nvPr/>
        </p:nvSpPr>
        <p:spPr>
          <a:xfrm>
            <a:off x="6716013" y="1970280"/>
            <a:ext cx="4833730" cy="440120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a:p>
            <a:pPr marL="0" marR="0" lvl="0" indent="0" algn="l" rtl="0">
              <a:spcBef>
                <a:spcPts val="0"/>
              </a:spcBef>
              <a:spcAft>
                <a:spcPts val="600"/>
              </a:spcAft>
              <a:buClr>
                <a:srgbClr val="000000"/>
              </a:buClr>
              <a:buSzPts val="1400"/>
              <a:buFont typeface="Arial"/>
              <a:buNone/>
            </a:pPr>
            <a:endParaRPr lang="en-US" b="0" i="0" u="none" strike="noStrike" cap="none">
              <a:solidFill>
                <a:srgbClr val="000000"/>
              </a:solidFill>
              <a:latin typeface="Arial"/>
              <a:ea typeface="Arial"/>
              <a:cs typeface="Arial"/>
              <a:sym typeface="Arial"/>
            </a:endParaRPr>
          </a:p>
        </p:txBody>
      </p:sp>
      <p:sp>
        <p:nvSpPr>
          <p:cNvPr id="31" name="TextBox 30">
            <a:extLst>
              <a:ext uri="{FF2B5EF4-FFF2-40B4-BE49-F238E27FC236}">
                <a16:creationId xmlns:a16="http://schemas.microsoft.com/office/drawing/2014/main" id="{0101997B-0EFB-2E4C-8ECA-567353D574C8}"/>
              </a:ext>
            </a:extLst>
          </p:cNvPr>
          <p:cNvSpPr txBox="1"/>
          <p:nvPr/>
        </p:nvSpPr>
        <p:spPr>
          <a:xfrm>
            <a:off x="4539293" y="979395"/>
            <a:ext cx="554960" cy="707886"/>
          </a:xfrm>
          <a:prstGeom prst="rect">
            <a:avLst/>
          </a:prstGeom>
          <a:noFill/>
        </p:spPr>
        <p:txBody>
          <a:bodyPr wrap="none" rtlCol="0">
            <a:spAutoFit/>
          </a:bodyPr>
          <a:lstStyle/>
          <a:p>
            <a:r>
              <a:rPr lang="en-US" sz="4000" b="1" dirty="0"/>
              <a:t>A</a:t>
            </a:r>
          </a:p>
        </p:txBody>
      </p:sp>
      <p:sp>
        <p:nvSpPr>
          <p:cNvPr id="32" name="TextBox 31">
            <a:extLst>
              <a:ext uri="{FF2B5EF4-FFF2-40B4-BE49-F238E27FC236}">
                <a16:creationId xmlns:a16="http://schemas.microsoft.com/office/drawing/2014/main" id="{51C0A195-8A88-7141-80AF-88E44C322793}"/>
              </a:ext>
            </a:extLst>
          </p:cNvPr>
          <p:cNvSpPr txBox="1"/>
          <p:nvPr/>
        </p:nvSpPr>
        <p:spPr>
          <a:xfrm>
            <a:off x="2717465" y="2563335"/>
            <a:ext cx="554960" cy="707886"/>
          </a:xfrm>
          <a:prstGeom prst="rect">
            <a:avLst/>
          </a:prstGeom>
          <a:noFill/>
        </p:spPr>
        <p:txBody>
          <a:bodyPr wrap="none" rtlCol="0">
            <a:spAutoFit/>
          </a:bodyPr>
          <a:lstStyle/>
          <a:p>
            <a:r>
              <a:rPr lang="en-US" sz="4000" b="1" dirty="0"/>
              <a:t>B</a:t>
            </a:r>
          </a:p>
        </p:txBody>
      </p:sp>
      <p:sp>
        <p:nvSpPr>
          <p:cNvPr id="33" name="TextBox 32">
            <a:extLst>
              <a:ext uri="{FF2B5EF4-FFF2-40B4-BE49-F238E27FC236}">
                <a16:creationId xmlns:a16="http://schemas.microsoft.com/office/drawing/2014/main" id="{7937887A-DA5F-D04B-A5E4-6FAF62EC2B66}"/>
              </a:ext>
            </a:extLst>
          </p:cNvPr>
          <p:cNvSpPr txBox="1"/>
          <p:nvPr/>
        </p:nvSpPr>
        <p:spPr>
          <a:xfrm>
            <a:off x="11038431" y="2563335"/>
            <a:ext cx="554960" cy="707886"/>
          </a:xfrm>
          <a:prstGeom prst="rect">
            <a:avLst/>
          </a:prstGeom>
          <a:noFill/>
        </p:spPr>
        <p:txBody>
          <a:bodyPr wrap="none" rtlCol="0">
            <a:spAutoFit/>
          </a:bodyPr>
          <a:lstStyle/>
          <a:p>
            <a:r>
              <a:rPr lang="en-US" sz="4000" b="1" dirty="0"/>
              <a:t>C</a:t>
            </a:r>
          </a:p>
        </p:txBody>
      </p:sp>
    </p:spTree>
    <p:extLst>
      <p:ext uri="{BB962C8B-B14F-4D97-AF65-F5344CB8AC3E}">
        <p14:creationId xmlns:p14="http://schemas.microsoft.com/office/powerpoint/2010/main" val="1787348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6"/>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b="1">
                <a:solidFill>
                  <a:schemeClr val="accent1"/>
                </a:solidFill>
              </a:rPr>
              <a:t>What might help us better define </a:t>
            </a:r>
            <a:r>
              <a:rPr lang="en-US" b="1" i="1" u="sng">
                <a:solidFill>
                  <a:schemeClr val="accent1"/>
                </a:solidFill>
              </a:rPr>
              <a:t>what we want to become?</a:t>
            </a:r>
            <a:endParaRPr/>
          </a:p>
        </p:txBody>
      </p:sp>
      <p:sp>
        <p:nvSpPr>
          <p:cNvPr id="333" name="Google Shape;333;p36"/>
          <p:cNvSpPr txBox="1">
            <a:spLocks noGrp="1"/>
          </p:cNvSpPr>
          <p:nvPr>
            <p:ph type="body" idx="1"/>
          </p:nvPr>
        </p:nvSpPr>
        <p:spPr>
          <a:xfrm>
            <a:off x="838200" y="1825625"/>
            <a:ext cx="4337957" cy="4351338"/>
          </a:xfrm>
          <a:prstGeom prst="rect">
            <a:avLst/>
          </a:prstGeom>
          <a:noFill/>
          <a:ln w="57150"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228600" marR="0" lvl="0" indent="0" algn="l" rtl="0">
              <a:lnSpc>
                <a:spcPct val="90000"/>
              </a:lnSpc>
              <a:spcBef>
                <a:spcPts val="0"/>
              </a:spcBef>
              <a:spcAft>
                <a:spcPts val="0"/>
              </a:spcAft>
              <a:buClr>
                <a:schemeClr val="dk1"/>
              </a:buClr>
              <a:buSzPts val="3200"/>
              <a:buFont typeface="Arial"/>
              <a:buNone/>
            </a:pPr>
            <a:endParaRPr sz="3200" dirty="0">
              <a:solidFill>
                <a:srgbClr val="7030A0"/>
              </a:solidFill>
            </a:endParaRPr>
          </a:p>
          <a:p>
            <a:pPr marL="25400" marR="0" lvl="0" indent="0" algn="l" rtl="0">
              <a:lnSpc>
                <a:spcPct val="90000"/>
              </a:lnSpc>
              <a:spcBef>
                <a:spcPts val="1000"/>
              </a:spcBef>
              <a:spcAft>
                <a:spcPts val="0"/>
              </a:spcAft>
              <a:buClr>
                <a:schemeClr val="dk1"/>
              </a:buClr>
              <a:buSzPts val="3200"/>
              <a:buNone/>
            </a:pPr>
            <a:r>
              <a:rPr lang="en-US" sz="3200" dirty="0">
                <a:solidFill>
                  <a:srgbClr val="7030A0"/>
                </a:solidFill>
              </a:rPr>
              <a:t>Article Key Concepts</a:t>
            </a:r>
            <a:endParaRPr dirty="0"/>
          </a:p>
          <a:p>
            <a:pPr marL="25400" marR="0" lvl="0" indent="0" algn="l" rtl="0">
              <a:lnSpc>
                <a:spcPct val="90000"/>
              </a:lnSpc>
              <a:spcBef>
                <a:spcPts val="1000"/>
              </a:spcBef>
              <a:spcAft>
                <a:spcPts val="0"/>
              </a:spcAft>
              <a:buClr>
                <a:schemeClr val="dk1"/>
              </a:buClr>
              <a:buSzPts val="3200"/>
              <a:buNone/>
            </a:pPr>
            <a:r>
              <a:rPr lang="en-US" sz="3200" dirty="0">
                <a:solidFill>
                  <a:srgbClr val="7030A0"/>
                </a:solidFill>
              </a:rPr>
              <a:t>1</a:t>
            </a:r>
            <a:endParaRPr dirty="0"/>
          </a:p>
          <a:p>
            <a:pPr marL="25400" marR="0" lvl="0" indent="0" algn="l" rtl="0">
              <a:lnSpc>
                <a:spcPct val="90000"/>
              </a:lnSpc>
              <a:spcBef>
                <a:spcPts val="1000"/>
              </a:spcBef>
              <a:spcAft>
                <a:spcPts val="0"/>
              </a:spcAft>
              <a:buClr>
                <a:schemeClr val="dk1"/>
              </a:buClr>
              <a:buSzPts val="3200"/>
              <a:buNone/>
            </a:pPr>
            <a:r>
              <a:rPr lang="en-US" sz="3200" dirty="0">
                <a:solidFill>
                  <a:srgbClr val="7030A0"/>
                </a:solidFill>
              </a:rPr>
              <a:t>2</a:t>
            </a:r>
            <a:endParaRPr dirty="0"/>
          </a:p>
          <a:p>
            <a:pPr marL="25400" marR="0" lvl="0" indent="0" algn="l" rtl="0">
              <a:lnSpc>
                <a:spcPct val="90000"/>
              </a:lnSpc>
              <a:spcBef>
                <a:spcPts val="1000"/>
              </a:spcBef>
              <a:spcAft>
                <a:spcPts val="0"/>
              </a:spcAft>
              <a:buClr>
                <a:schemeClr val="dk1"/>
              </a:buClr>
              <a:buSzPts val="3200"/>
              <a:buNone/>
            </a:pPr>
            <a:r>
              <a:rPr lang="en-US" sz="3200" dirty="0">
                <a:solidFill>
                  <a:srgbClr val="7030A0"/>
                </a:solidFill>
              </a:rPr>
              <a:t>3</a:t>
            </a:r>
            <a:endParaRPr dirty="0"/>
          </a:p>
          <a:p>
            <a:pPr marL="25400" marR="0" lvl="0" indent="0" algn="l" rtl="0">
              <a:lnSpc>
                <a:spcPct val="90000"/>
              </a:lnSpc>
              <a:spcBef>
                <a:spcPts val="1000"/>
              </a:spcBef>
              <a:spcAft>
                <a:spcPts val="0"/>
              </a:spcAft>
              <a:buClr>
                <a:schemeClr val="dk1"/>
              </a:buClr>
              <a:buSzPts val="3200"/>
              <a:buNone/>
            </a:pPr>
            <a:r>
              <a:rPr lang="en-US" sz="3200" dirty="0">
                <a:solidFill>
                  <a:srgbClr val="7030A0"/>
                </a:solidFill>
              </a:rPr>
              <a:t>4</a:t>
            </a:r>
            <a:endParaRPr dirty="0"/>
          </a:p>
          <a:p>
            <a:pPr marL="25400" marR="0" lvl="0" indent="0" algn="l" rtl="0">
              <a:lnSpc>
                <a:spcPct val="90000"/>
              </a:lnSpc>
              <a:spcBef>
                <a:spcPts val="1000"/>
              </a:spcBef>
              <a:spcAft>
                <a:spcPts val="0"/>
              </a:spcAft>
              <a:buClr>
                <a:schemeClr val="dk1"/>
              </a:buClr>
              <a:buSzPts val="3200"/>
              <a:buNone/>
            </a:pPr>
            <a:r>
              <a:rPr lang="en-US" sz="3200" dirty="0">
                <a:solidFill>
                  <a:srgbClr val="7030A0"/>
                </a:solidFill>
              </a:rPr>
              <a:t>5</a:t>
            </a:r>
            <a:endParaRPr dirty="0"/>
          </a:p>
        </p:txBody>
      </p:sp>
      <p:sp>
        <p:nvSpPr>
          <p:cNvPr id="334" name="Google Shape;334;p36"/>
          <p:cNvSpPr txBox="1"/>
          <p:nvPr/>
        </p:nvSpPr>
        <p:spPr>
          <a:xfrm>
            <a:off x="6460675" y="1825625"/>
            <a:ext cx="4337957" cy="4351338"/>
          </a:xfrm>
          <a:prstGeom prst="rect">
            <a:avLst/>
          </a:prstGeom>
          <a:noFill/>
          <a:ln w="57150"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228600" marR="0" lvl="0" indent="0" algn="l" rtl="0">
              <a:lnSpc>
                <a:spcPct val="90000"/>
              </a:lnSpc>
              <a:spcBef>
                <a:spcPts val="0"/>
              </a:spcBef>
              <a:spcAft>
                <a:spcPts val="0"/>
              </a:spcAft>
              <a:buClr>
                <a:schemeClr val="lt1"/>
              </a:buClr>
              <a:buSzPts val="3200"/>
              <a:buFont typeface="Arial"/>
              <a:buNone/>
            </a:pPr>
            <a:endParaRPr sz="3200" b="0" i="0" u="none" strike="noStrike" cap="none">
              <a:solidFill>
                <a:srgbClr val="7030A0"/>
              </a:solidFill>
              <a:latin typeface="Calibri"/>
              <a:ea typeface="Calibri"/>
              <a:cs typeface="Calibri"/>
              <a:sym typeface="Calibri"/>
            </a:endParaRPr>
          </a:p>
          <a:p>
            <a:pPr marL="228600" marR="0" lvl="0" indent="-203200" algn="l" rtl="0">
              <a:lnSpc>
                <a:spcPct val="90000"/>
              </a:lnSpc>
              <a:spcBef>
                <a:spcPts val="1000"/>
              </a:spcBef>
              <a:spcAft>
                <a:spcPts val="0"/>
              </a:spcAft>
              <a:buClr>
                <a:schemeClr val="lt1"/>
              </a:buClr>
              <a:buSzPts val="3200"/>
              <a:buFont typeface="Arial"/>
              <a:buChar char="•"/>
            </a:pPr>
            <a:r>
              <a:rPr lang="en-US" sz="3200" b="0" i="0" u="none" strike="noStrike" cap="none">
                <a:solidFill>
                  <a:srgbClr val="7030A0"/>
                </a:solidFill>
                <a:latin typeface="Calibri"/>
                <a:ea typeface="Calibri"/>
                <a:cs typeface="Calibri"/>
                <a:sym typeface="Calibri"/>
              </a:rPr>
              <a:t>Site Key Concepts</a:t>
            </a:r>
            <a:endParaRPr/>
          </a:p>
          <a:p>
            <a:pPr marL="228600" marR="0" lvl="0" indent="-203200" algn="l" rtl="0">
              <a:lnSpc>
                <a:spcPct val="90000"/>
              </a:lnSpc>
              <a:spcBef>
                <a:spcPts val="1000"/>
              </a:spcBef>
              <a:spcAft>
                <a:spcPts val="0"/>
              </a:spcAft>
              <a:buClr>
                <a:schemeClr val="lt1"/>
              </a:buClr>
              <a:buSzPts val="3200"/>
              <a:buFont typeface="Arial"/>
              <a:buChar char="•"/>
            </a:pPr>
            <a:r>
              <a:rPr lang="en-US" sz="3200" b="0" i="0" u="none" strike="noStrike" cap="none">
                <a:solidFill>
                  <a:srgbClr val="7030A0"/>
                </a:solidFill>
                <a:latin typeface="Calibri"/>
                <a:ea typeface="Calibri"/>
                <a:cs typeface="Calibri"/>
                <a:sym typeface="Calibri"/>
              </a:rPr>
              <a:t>1</a:t>
            </a:r>
            <a:endParaRPr/>
          </a:p>
          <a:p>
            <a:pPr marL="228600" marR="0" lvl="0" indent="-203200" algn="l" rtl="0">
              <a:lnSpc>
                <a:spcPct val="90000"/>
              </a:lnSpc>
              <a:spcBef>
                <a:spcPts val="1000"/>
              </a:spcBef>
              <a:spcAft>
                <a:spcPts val="0"/>
              </a:spcAft>
              <a:buClr>
                <a:schemeClr val="lt1"/>
              </a:buClr>
              <a:buSzPts val="3200"/>
              <a:buFont typeface="Arial"/>
              <a:buChar char="•"/>
            </a:pPr>
            <a:r>
              <a:rPr lang="en-US" sz="3200" b="0" i="0" u="none" strike="noStrike" cap="none">
                <a:solidFill>
                  <a:srgbClr val="7030A0"/>
                </a:solidFill>
                <a:latin typeface="Calibri"/>
                <a:ea typeface="Calibri"/>
                <a:cs typeface="Calibri"/>
                <a:sym typeface="Calibri"/>
              </a:rPr>
              <a:t>2</a:t>
            </a:r>
            <a:endParaRPr/>
          </a:p>
          <a:p>
            <a:pPr marL="228600" marR="0" lvl="0" indent="-203200" algn="l" rtl="0">
              <a:lnSpc>
                <a:spcPct val="90000"/>
              </a:lnSpc>
              <a:spcBef>
                <a:spcPts val="1000"/>
              </a:spcBef>
              <a:spcAft>
                <a:spcPts val="0"/>
              </a:spcAft>
              <a:buClr>
                <a:schemeClr val="lt1"/>
              </a:buClr>
              <a:buSzPts val="3200"/>
              <a:buFont typeface="Arial"/>
              <a:buChar char="•"/>
            </a:pPr>
            <a:r>
              <a:rPr lang="en-US" sz="3200" b="0" i="0" u="none" strike="noStrike" cap="none">
                <a:solidFill>
                  <a:srgbClr val="7030A0"/>
                </a:solidFill>
                <a:latin typeface="Calibri"/>
                <a:ea typeface="Calibri"/>
                <a:cs typeface="Calibri"/>
                <a:sym typeface="Calibri"/>
              </a:rPr>
              <a:t>3</a:t>
            </a:r>
            <a:endParaRPr/>
          </a:p>
          <a:p>
            <a:pPr marL="228600" marR="0" lvl="0" indent="-203200" algn="l" rtl="0">
              <a:lnSpc>
                <a:spcPct val="90000"/>
              </a:lnSpc>
              <a:spcBef>
                <a:spcPts val="1000"/>
              </a:spcBef>
              <a:spcAft>
                <a:spcPts val="0"/>
              </a:spcAft>
              <a:buClr>
                <a:schemeClr val="lt1"/>
              </a:buClr>
              <a:buSzPts val="3200"/>
              <a:buFont typeface="Arial"/>
              <a:buChar char="•"/>
            </a:pPr>
            <a:r>
              <a:rPr lang="en-US" sz="3200" b="0" i="0" u="none" strike="noStrike" cap="none">
                <a:solidFill>
                  <a:srgbClr val="7030A0"/>
                </a:solidFill>
                <a:latin typeface="Calibri"/>
                <a:ea typeface="Calibri"/>
                <a:cs typeface="Calibri"/>
                <a:sym typeface="Calibri"/>
              </a:rPr>
              <a:t>4</a:t>
            </a:r>
            <a:endParaRPr/>
          </a:p>
          <a:p>
            <a:pPr marL="228600" marR="0" lvl="0" indent="-203200" algn="l" rtl="0">
              <a:lnSpc>
                <a:spcPct val="90000"/>
              </a:lnSpc>
              <a:spcBef>
                <a:spcPts val="1000"/>
              </a:spcBef>
              <a:spcAft>
                <a:spcPts val="0"/>
              </a:spcAft>
              <a:buClr>
                <a:schemeClr val="lt1"/>
              </a:buClr>
              <a:buSzPts val="3200"/>
              <a:buFont typeface="Arial"/>
              <a:buChar char="•"/>
            </a:pPr>
            <a:r>
              <a:rPr lang="en-US" sz="3200" b="0" i="0" u="none" strike="noStrike" cap="none">
                <a:solidFill>
                  <a:srgbClr val="7030A0"/>
                </a:solidFill>
                <a:latin typeface="Calibri"/>
                <a:ea typeface="Calibri"/>
                <a:cs typeface="Calibri"/>
                <a:sym typeface="Calibri"/>
              </a:rPr>
              <a:t>5</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pic>
        <p:nvPicPr>
          <p:cNvPr id="429" name="Google Shape;429;p47" descr="PLC_team"/>
          <p:cNvPicPr preferRelativeResize="0"/>
          <p:nvPr/>
        </p:nvPicPr>
        <p:blipFill rotWithShape="1">
          <a:blip r:embed="rId3">
            <a:alphaModFix amt="35000"/>
          </a:blip>
          <a:srcRect t="3941" b="11470"/>
          <a:stretch/>
        </p:blipFill>
        <p:spPr>
          <a:xfrm>
            <a:off x="20" y="1"/>
            <a:ext cx="12191473" cy="6841254"/>
          </a:xfrm>
          <a:prstGeom prst="rect">
            <a:avLst/>
          </a:prstGeom>
          <a:noFill/>
          <a:ln>
            <a:noFill/>
          </a:ln>
        </p:spPr>
      </p:pic>
      <p:cxnSp>
        <p:nvCxnSpPr>
          <p:cNvPr id="430" name="Google Shape;430;p47"/>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431" name="Google Shape;431;p47"/>
          <p:cNvSpPr txBox="1">
            <a:spLocks noGrp="1"/>
          </p:cNvSpPr>
          <p:nvPr>
            <p:ph type="title"/>
          </p:nvPr>
        </p:nvSpPr>
        <p:spPr>
          <a:xfrm>
            <a:off x="838201" y="1065862"/>
            <a:ext cx="3313200" cy="47262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ACTIVITY THREE  </a:t>
            </a:r>
            <a:endParaRPr sz="4000" b="1" i="0" u="none" strike="noStrike" cap="none" dirty="0">
              <a:solidFill>
                <a:srgbClr val="FFFFFF"/>
              </a:solidFill>
              <a:latin typeface="Calibri"/>
              <a:ea typeface="Calibri"/>
              <a:cs typeface="Calibri"/>
              <a:sym typeface="Calibri"/>
            </a:endParaRPr>
          </a:p>
          <a:p>
            <a:pPr marL="0" marR="0" lvl="0" indent="0" algn="r" rtl="0">
              <a:lnSpc>
                <a:spcPct val="90000"/>
              </a:lnSpc>
              <a:spcBef>
                <a:spcPts val="0"/>
              </a:spcBef>
              <a:spcAft>
                <a:spcPts val="0"/>
              </a:spcAft>
              <a:buClr>
                <a:srgbClr val="FFFFFF"/>
              </a:buClr>
              <a:buSzPts val="1000"/>
              <a:buFont typeface="Calibri"/>
              <a:buNone/>
            </a:pPr>
            <a:r>
              <a:rPr lang="en-US" sz="3200" b="1" dirty="0">
                <a:solidFill>
                  <a:srgbClr val="FF0000"/>
                </a:solidFill>
              </a:rPr>
              <a:t>20</a:t>
            </a:r>
            <a:r>
              <a:rPr lang="en-US" sz="3200" b="0" i="0" u="none" strike="noStrike" cap="none" dirty="0">
                <a:solidFill>
                  <a:srgbClr val="FF0000"/>
                </a:solidFill>
                <a:latin typeface="Calibri"/>
                <a:ea typeface="Calibri"/>
                <a:cs typeface="Calibri"/>
                <a:sym typeface="Calibri"/>
              </a:rPr>
              <a:t> minutes</a:t>
            </a:r>
            <a:br>
              <a:rPr lang="en-US" sz="3200" b="0" i="0" u="none" strike="noStrike" cap="none" dirty="0">
                <a:solidFill>
                  <a:srgbClr val="FF0000"/>
                </a:solidFill>
                <a:latin typeface="Calibri"/>
                <a:ea typeface="Calibri"/>
                <a:cs typeface="Calibri"/>
                <a:sym typeface="Calibri"/>
              </a:rPr>
            </a:br>
            <a:r>
              <a:rPr lang="en-US" sz="3200" b="0" i="0" u="none" strike="noStrike" cap="none" dirty="0">
                <a:solidFill>
                  <a:srgbClr val="FF0000"/>
                </a:solidFill>
                <a:latin typeface="Calibri"/>
                <a:ea typeface="Calibri"/>
                <a:cs typeface="Calibri"/>
                <a:sym typeface="Calibri"/>
              </a:rPr>
              <a:t>Student Agency</a:t>
            </a: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endParaRPr sz="3200" b="0" i="0" u="none" strike="noStrike" cap="none" dirty="0">
              <a:solidFill>
                <a:srgbClr val="00B0F0"/>
              </a:solidFill>
              <a:latin typeface="Calibri"/>
              <a:ea typeface="Calibri"/>
              <a:cs typeface="Calibri"/>
              <a:sym typeface="Calibri"/>
            </a:endParaRPr>
          </a:p>
        </p:txBody>
      </p:sp>
      <p:sp>
        <p:nvSpPr>
          <p:cNvPr id="432" name="Google Shape;432;p47"/>
          <p:cNvSpPr txBox="1">
            <a:spLocks noGrp="1"/>
          </p:cNvSpPr>
          <p:nvPr>
            <p:ph type="body" idx="1"/>
          </p:nvPr>
        </p:nvSpPr>
        <p:spPr>
          <a:xfrm>
            <a:off x="4989546" y="1065862"/>
            <a:ext cx="6785400" cy="4726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500"/>
              <a:buFont typeface="Arial"/>
              <a:buNone/>
            </a:pPr>
            <a:endParaRPr sz="2000" b="1" i="1" u="none" strike="noStrike" cap="none" dirty="0">
              <a:solidFill>
                <a:srgbClr val="FFFFFF"/>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1000"/>
              <a:buFont typeface="Arial"/>
              <a:buNone/>
            </a:pPr>
            <a:r>
              <a:rPr lang="en-US" sz="4000" b="1" dirty="0"/>
              <a:t>Teams will </a:t>
            </a:r>
            <a:r>
              <a:rPr lang="en-US" sz="4000" b="1" dirty="0">
                <a:solidFill>
                  <a:srgbClr val="00B0F0"/>
                </a:solidFill>
              </a:rPr>
              <a:t>learn about the importance of </a:t>
            </a:r>
            <a:r>
              <a:rPr lang="en-US" sz="4000" b="1" dirty="0">
                <a:solidFill>
                  <a:srgbClr val="92D050"/>
                </a:solidFill>
              </a:rPr>
              <a:t>student agency-engagement, ownership, voice, and choice</a:t>
            </a:r>
            <a:r>
              <a:rPr lang="en-US" sz="4000" b="1" i="1" dirty="0">
                <a:solidFill>
                  <a:srgbClr val="92D050"/>
                </a:solidFill>
              </a:rPr>
              <a:t>.</a:t>
            </a:r>
            <a:endParaRPr sz="4000" b="1" i="1" u="none" strike="noStrike" cap="none" dirty="0">
              <a:solidFill>
                <a:srgbClr val="92D05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36"/>
        <p:cNvGrpSpPr/>
        <p:nvPr/>
      </p:nvGrpSpPr>
      <p:grpSpPr>
        <a:xfrm>
          <a:off x="0" y="0"/>
          <a:ext cx="0" cy="0"/>
          <a:chOff x="0" y="0"/>
          <a:chExt cx="0" cy="0"/>
        </a:xfrm>
      </p:grpSpPr>
      <p:sp>
        <p:nvSpPr>
          <p:cNvPr id="437" name="Google Shape;437;p48"/>
          <p:cNvSpPr/>
          <p:nvPr/>
        </p:nvSpPr>
        <p:spPr>
          <a:xfrm>
            <a:off x="0" y="0"/>
            <a:ext cx="12192000" cy="6858000"/>
          </a:xfrm>
          <a:prstGeom prst="rect">
            <a:avLst/>
          </a:prstGeom>
          <a:solidFill>
            <a:srgbClr val="37465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38" name="Google Shape;438;p48"/>
          <p:cNvSpPr txBox="1">
            <a:spLocks noGrp="1"/>
          </p:cNvSpPr>
          <p:nvPr>
            <p:ph type="title"/>
          </p:nvPr>
        </p:nvSpPr>
        <p:spPr>
          <a:xfrm>
            <a:off x="8948395" y="956303"/>
            <a:ext cx="2917500" cy="4794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700"/>
              <a:buNone/>
            </a:pPr>
            <a:r>
              <a:rPr lang="en-US" sz="2700" b="1">
                <a:solidFill>
                  <a:srgbClr val="FFFFFF"/>
                </a:solidFill>
                <a:latin typeface="Arial"/>
                <a:ea typeface="Arial"/>
                <a:cs typeface="Arial"/>
                <a:sym typeface="Arial"/>
              </a:rPr>
              <a:t>What is the power of student agency?</a:t>
            </a:r>
            <a:br>
              <a:rPr lang="en-US" sz="2700" b="1">
                <a:solidFill>
                  <a:srgbClr val="FFFFFF"/>
                </a:solidFill>
                <a:latin typeface="Arial"/>
                <a:ea typeface="Arial"/>
                <a:cs typeface="Arial"/>
                <a:sym typeface="Arial"/>
              </a:rPr>
            </a:br>
            <a:br>
              <a:rPr lang="en-US" sz="2700" b="1">
                <a:solidFill>
                  <a:srgbClr val="FFFFFF"/>
                </a:solidFill>
                <a:latin typeface="Arial"/>
                <a:ea typeface="Arial"/>
                <a:cs typeface="Arial"/>
                <a:sym typeface="Arial"/>
              </a:rPr>
            </a:br>
            <a:r>
              <a:rPr lang="en-US" sz="2700" b="1">
                <a:solidFill>
                  <a:srgbClr val="FFFFFF"/>
                </a:solidFill>
                <a:latin typeface="Arial"/>
                <a:ea typeface="Arial"/>
                <a:cs typeface="Arial"/>
                <a:sym typeface="Arial"/>
              </a:rPr>
              <a:t>Why should we consider student agency in our Preferred Future Statement? </a:t>
            </a:r>
            <a:br>
              <a:rPr lang="en-US" sz="2700" b="1">
                <a:solidFill>
                  <a:srgbClr val="FFFFFF"/>
                </a:solidFill>
                <a:latin typeface="Arial"/>
                <a:ea typeface="Arial"/>
                <a:cs typeface="Arial"/>
                <a:sym typeface="Arial"/>
              </a:rPr>
            </a:br>
            <a:br>
              <a:rPr lang="en-US" sz="2700" b="1">
                <a:solidFill>
                  <a:srgbClr val="FFFFFF"/>
                </a:solidFill>
                <a:latin typeface="Arial"/>
                <a:ea typeface="Arial"/>
                <a:cs typeface="Arial"/>
                <a:sym typeface="Arial"/>
              </a:rPr>
            </a:br>
            <a:r>
              <a:rPr lang="en-US" sz="2700" b="1">
                <a:solidFill>
                  <a:srgbClr val="FFFFFF"/>
                </a:solidFill>
                <a:latin typeface="Arial"/>
                <a:ea typeface="Arial"/>
                <a:cs typeface="Arial"/>
                <a:sym typeface="Arial"/>
              </a:rPr>
              <a:t>What words inspire that concept?</a:t>
            </a:r>
            <a:endParaRPr/>
          </a:p>
        </p:txBody>
      </p:sp>
      <p:sp>
        <p:nvSpPr>
          <p:cNvPr id="439" name="Google Shape;439;p48"/>
          <p:cNvSpPr/>
          <p:nvPr/>
        </p:nvSpPr>
        <p:spPr>
          <a:xfrm>
            <a:off x="493354" y="484632"/>
            <a:ext cx="8129100" cy="5724000"/>
          </a:xfrm>
          <a:prstGeom prst="roundRect">
            <a:avLst>
              <a:gd name="adj" fmla="val 0"/>
            </a:avLst>
          </a:prstGeom>
          <a:solidFill>
            <a:srgbClr val="FFFFFF"/>
          </a:solidFill>
          <a:ln w="9525" cap="flat" cmpd="sng">
            <a:solidFill>
              <a:srgbClr val="C8CACA"/>
            </a:solidFill>
            <a:prstDash val="solid"/>
            <a:round/>
            <a:headEnd type="none" w="sm" len="sm"/>
            <a:tailEnd type="none" w="sm" len="sm"/>
          </a:ln>
          <a:effectLst>
            <a:outerShdw blurRad="57150" dist="19050" dir="5400000" algn="t" rotWithShape="0">
              <a:srgbClr val="000000">
                <a:alpha val="6275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440" name="Google Shape;440;p48"/>
          <p:cNvPicPr preferRelativeResize="0"/>
          <p:nvPr/>
        </p:nvPicPr>
        <p:blipFill rotWithShape="1">
          <a:blip r:embed="rId3">
            <a:alphaModFix/>
          </a:blip>
          <a:srcRect r="22160"/>
          <a:stretch/>
        </p:blipFill>
        <p:spPr>
          <a:xfrm>
            <a:off x="976251" y="942538"/>
            <a:ext cx="7163221" cy="480833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4"/>
        <p:cNvGrpSpPr/>
        <p:nvPr/>
      </p:nvGrpSpPr>
      <p:grpSpPr>
        <a:xfrm>
          <a:off x="0" y="0"/>
          <a:ext cx="0" cy="0"/>
          <a:chOff x="0" y="0"/>
          <a:chExt cx="0" cy="0"/>
        </a:xfrm>
      </p:grpSpPr>
      <p:pic>
        <p:nvPicPr>
          <p:cNvPr id="445" name="Google Shape;445;p49"/>
          <p:cNvPicPr preferRelativeResize="0"/>
          <p:nvPr/>
        </p:nvPicPr>
        <p:blipFill rotWithShape="1">
          <a:blip r:embed="rId3">
            <a:alphaModFix/>
          </a:blip>
          <a:srcRect b="2173"/>
          <a:stretch/>
        </p:blipFill>
        <p:spPr>
          <a:xfrm>
            <a:off x="20" y="10"/>
            <a:ext cx="12191980" cy="6857990"/>
          </a:xfrm>
          <a:prstGeom prst="rect">
            <a:avLst/>
          </a:prstGeom>
          <a:noFill/>
          <a:ln>
            <a:noFill/>
          </a:ln>
        </p:spPr>
      </p:pic>
      <p:sp>
        <p:nvSpPr>
          <p:cNvPr id="446" name="Google Shape;446;p49"/>
          <p:cNvSpPr/>
          <p:nvPr/>
        </p:nvSpPr>
        <p:spPr>
          <a:xfrm>
            <a:off x="0" y="5320142"/>
            <a:ext cx="12192000" cy="736551"/>
          </a:xfrm>
          <a:prstGeom prst="rect">
            <a:avLst/>
          </a:prstGeom>
          <a:solidFill>
            <a:schemeClr val="lt1">
              <a:alpha val="9294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47" name="Google Shape;447;p49"/>
          <p:cNvSpPr txBox="1"/>
          <p:nvPr/>
        </p:nvSpPr>
        <p:spPr>
          <a:xfrm>
            <a:off x="523875" y="5317240"/>
            <a:ext cx="11210925" cy="74483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262626"/>
              </a:buClr>
              <a:buSzPts val="500"/>
              <a:buFont typeface="Arial"/>
              <a:buNone/>
            </a:pPr>
            <a:r>
              <a:rPr lang="en-US" sz="2000" b="1" i="0" u="sng" strike="noStrike" cap="none">
                <a:solidFill>
                  <a:srgbClr val="262626"/>
                </a:solidFill>
                <a:latin typeface="Arial"/>
                <a:ea typeface="Arial"/>
                <a:cs typeface="Arial"/>
                <a:sym typeface="Arial"/>
                <a:hlinkClick r:id="rId4"/>
              </a:rPr>
              <a:t>Student Agency:</a:t>
            </a:r>
            <a:endParaRPr sz="2000" b="1" i="0" u="none" strike="noStrike" cap="none">
              <a:solidFill>
                <a:srgbClr val="262626"/>
              </a:solidFill>
              <a:latin typeface="Arial"/>
              <a:ea typeface="Arial"/>
              <a:cs typeface="Arial"/>
              <a:sym typeface="Arial"/>
            </a:endParaRPr>
          </a:p>
          <a:p>
            <a:pPr marL="0" marR="0" lvl="0" indent="0" algn="ctr" rtl="0">
              <a:lnSpc>
                <a:spcPct val="90000"/>
              </a:lnSpc>
              <a:spcBef>
                <a:spcPts val="600"/>
              </a:spcBef>
              <a:spcAft>
                <a:spcPts val="0"/>
              </a:spcAft>
              <a:buClr>
                <a:srgbClr val="262626"/>
              </a:buClr>
              <a:buSzPts val="500"/>
              <a:buFont typeface="Arial"/>
              <a:buNone/>
            </a:pPr>
            <a:r>
              <a:rPr lang="en-US" sz="2000" b="1" i="0" u="none" strike="noStrike" cap="none">
                <a:solidFill>
                  <a:srgbClr val="262626"/>
                </a:solidFill>
                <a:latin typeface="Arial"/>
                <a:ea typeface="Arial"/>
                <a:cs typeface="Arial"/>
                <a:sym typeface="Arial"/>
              </a:rPr>
              <a:t>What provides student agency or responsibility for their learning?</a:t>
            </a:r>
            <a:endParaRPr sz="2000" b="1" i="0" u="none" strike="noStrike" cap="none">
              <a:solidFill>
                <a:srgbClr val="262626"/>
              </a:solidFill>
              <a:latin typeface="Arial"/>
              <a:ea typeface="Arial"/>
              <a:cs typeface="Arial"/>
              <a:sym typeface="Arial"/>
            </a:endParaRPr>
          </a:p>
        </p:txBody>
      </p:sp>
      <p:cxnSp>
        <p:nvCxnSpPr>
          <p:cNvPr id="448" name="Google Shape;448;p49"/>
          <p:cNvCxnSpPr/>
          <p:nvPr/>
        </p:nvCxnSpPr>
        <p:spPr>
          <a:xfrm>
            <a:off x="0" y="5241983"/>
            <a:ext cx="12192000" cy="0"/>
          </a:xfrm>
          <a:prstGeom prst="straightConnector1">
            <a:avLst/>
          </a:prstGeom>
          <a:noFill/>
          <a:ln w="41275" cap="flat" cmpd="sng">
            <a:solidFill>
              <a:schemeClr val="lt1">
                <a:alpha val="89803"/>
              </a:schemeClr>
            </a:solidFill>
            <a:prstDash val="solid"/>
            <a:round/>
            <a:headEnd type="none" w="sm" len="sm"/>
            <a:tailEnd type="none" w="sm" len="sm"/>
          </a:ln>
        </p:spPr>
      </p:cxnSp>
      <p:cxnSp>
        <p:nvCxnSpPr>
          <p:cNvPr id="449" name="Google Shape;449;p49"/>
          <p:cNvCxnSpPr/>
          <p:nvPr/>
        </p:nvCxnSpPr>
        <p:spPr>
          <a:xfrm>
            <a:off x="0" y="6134852"/>
            <a:ext cx="12192000" cy="0"/>
          </a:xfrm>
          <a:prstGeom prst="straightConnector1">
            <a:avLst/>
          </a:prstGeom>
          <a:noFill/>
          <a:ln w="41275" cap="flat" cmpd="sng">
            <a:solidFill>
              <a:schemeClr val="lt1">
                <a:alpha val="89803"/>
              </a:schemeClr>
            </a:solidFill>
            <a:prstDash val="solid"/>
            <a:round/>
            <a:headEnd type="none" w="sm" len="sm"/>
            <a:tailEnd type="none" w="sm" len="sm"/>
          </a:ln>
        </p:spPr>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50"/>
          <p:cNvPicPr preferRelativeResize="0"/>
          <p:nvPr/>
        </p:nvPicPr>
        <p:blipFill rotWithShape="1">
          <a:blip r:embed="rId3">
            <a:alphaModFix/>
          </a:blip>
          <a:srcRect/>
          <a:stretch/>
        </p:blipFill>
        <p:spPr>
          <a:xfrm>
            <a:off x="275770" y="267524"/>
            <a:ext cx="11698515" cy="6477660"/>
          </a:xfrm>
          <a:prstGeom prst="rect">
            <a:avLst/>
          </a:prstGeom>
          <a:noFill/>
          <a:ln w="28575" cap="flat" cmpd="sng">
            <a:solidFill>
              <a:schemeClr val="dk1"/>
            </a:solidFill>
            <a:prstDash val="solid"/>
            <a:round/>
            <a:headEnd type="none" w="sm" len="sm"/>
            <a:tailEnd type="none" w="sm" len="sm"/>
          </a:ln>
        </p:spPr>
      </p:pic>
      <p:sp>
        <p:nvSpPr>
          <p:cNvPr id="2" name="TextBox 1">
            <a:extLst>
              <a:ext uri="{FF2B5EF4-FFF2-40B4-BE49-F238E27FC236}">
                <a16:creationId xmlns:a16="http://schemas.microsoft.com/office/drawing/2014/main" id="{48BC53D3-79F7-A14D-9C3D-B3DD3F8AC331}"/>
              </a:ext>
            </a:extLst>
          </p:cNvPr>
          <p:cNvSpPr txBox="1"/>
          <p:nvPr/>
        </p:nvSpPr>
        <p:spPr>
          <a:xfrm>
            <a:off x="9311951" y="6176865"/>
            <a:ext cx="1922105" cy="307777"/>
          </a:xfrm>
          <a:prstGeom prst="rect">
            <a:avLst/>
          </a:prstGeom>
          <a:noFill/>
        </p:spPr>
        <p:txBody>
          <a:bodyPr wrap="square" rtlCol="0">
            <a:spAutoFit/>
          </a:bodyPr>
          <a:lstStyle/>
          <a:p>
            <a:r>
              <a:rPr lang="en-US" dirty="0">
                <a:solidFill>
                  <a:srgbClr val="FF0000"/>
                </a:solidFill>
              </a:rPr>
              <a:t>Handout p.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8"/>
        <p:cNvGrpSpPr/>
        <p:nvPr/>
      </p:nvGrpSpPr>
      <p:grpSpPr>
        <a:xfrm>
          <a:off x="0" y="0"/>
          <a:ext cx="0" cy="0"/>
          <a:chOff x="0" y="0"/>
          <a:chExt cx="0" cy="0"/>
        </a:xfrm>
      </p:grpSpPr>
      <p:sp>
        <p:nvSpPr>
          <p:cNvPr id="459" name="Google Shape;459;p51"/>
          <p:cNvSpPr/>
          <p:nvPr/>
        </p:nvSpPr>
        <p:spPr>
          <a:xfrm>
            <a:off x="-329674" y="1290909"/>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 name="Google Shape;460;p51"/>
          <p:cNvSpPr/>
          <p:nvPr/>
        </p:nvSpPr>
        <p:spPr>
          <a:xfrm>
            <a:off x="670451" y="2010741"/>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p51"/>
          <p:cNvSpPr/>
          <p:nvPr/>
        </p:nvSpPr>
        <p:spPr>
          <a:xfrm>
            <a:off x="251351" y="1780905"/>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p51"/>
          <p:cNvSpPr/>
          <p:nvPr/>
        </p:nvSpPr>
        <p:spPr>
          <a:xfrm>
            <a:off x="-1061" y="542347"/>
            <a:ext cx="10334622"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51"/>
          <p:cNvSpPr/>
          <p:nvPr/>
        </p:nvSpPr>
        <p:spPr>
          <a:xfrm>
            <a:off x="3701" y="6178751"/>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 name="Google Shape;464;p51"/>
          <p:cNvSpPr/>
          <p:nvPr/>
        </p:nvSpPr>
        <p:spPr>
          <a:xfrm>
            <a:off x="-1061" y="-59376"/>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p51"/>
          <p:cNvSpPr/>
          <p:nvPr/>
        </p:nvSpPr>
        <p:spPr>
          <a:xfrm>
            <a:off x="-1061" y="-1916"/>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 name="Google Shape;466;p51"/>
          <p:cNvSpPr/>
          <p:nvPr/>
        </p:nvSpPr>
        <p:spPr>
          <a:xfrm>
            <a:off x="3701" y="-6705"/>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51"/>
          <p:cNvSpPr/>
          <p:nvPr/>
        </p:nvSpPr>
        <p:spPr>
          <a:xfrm>
            <a:off x="-1061" y="-1916"/>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p51"/>
          <p:cNvSpPr/>
          <p:nvPr/>
        </p:nvSpPr>
        <p:spPr>
          <a:xfrm>
            <a:off x="5426601" y="-1916"/>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p51"/>
          <p:cNvSpPr/>
          <p:nvPr/>
        </p:nvSpPr>
        <p:spPr>
          <a:xfrm>
            <a:off x="9235014" y="2872"/>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p51"/>
          <p:cNvSpPr txBox="1">
            <a:spLocks noGrp="1"/>
          </p:cNvSpPr>
          <p:nvPr>
            <p:ph type="title"/>
          </p:nvPr>
        </p:nvSpPr>
        <p:spPr>
          <a:xfrm>
            <a:off x="4843111" y="416761"/>
            <a:ext cx="6033300" cy="20313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4000"/>
              <a:buNone/>
            </a:pPr>
            <a:r>
              <a:rPr lang="en-US" sz="4000" dirty="0">
                <a:solidFill>
                  <a:schemeClr val="tx1"/>
                </a:solidFill>
                <a:latin typeface="Arial"/>
                <a:ea typeface="Arial"/>
                <a:cs typeface="Arial"/>
                <a:sym typeface="Arial"/>
              </a:rPr>
              <a:t>Student Agency ideas </a:t>
            </a:r>
            <a:r>
              <a:rPr lang="en-US" sz="4000" dirty="0">
                <a:solidFill>
                  <a:schemeClr val="dk1"/>
                </a:solidFill>
                <a:latin typeface="Arial"/>
                <a:ea typeface="Arial"/>
                <a:cs typeface="Arial"/>
                <a:sym typeface="Arial"/>
              </a:rPr>
              <a:t>that lead to Visionary</a:t>
            </a:r>
            <a:br>
              <a:rPr lang="en-US" sz="4000" dirty="0">
                <a:solidFill>
                  <a:schemeClr val="dk1"/>
                </a:solidFill>
                <a:latin typeface="Arial"/>
                <a:ea typeface="Arial"/>
                <a:cs typeface="Arial"/>
                <a:sym typeface="Arial"/>
              </a:rPr>
            </a:br>
            <a:r>
              <a:rPr lang="en-US" sz="4000" dirty="0">
                <a:solidFill>
                  <a:schemeClr val="dk1"/>
                </a:solidFill>
                <a:latin typeface="Arial"/>
                <a:ea typeface="Arial"/>
                <a:cs typeface="Arial"/>
                <a:sym typeface="Arial"/>
              </a:rPr>
              <a:t>Out-of-the box thinking</a:t>
            </a:r>
            <a:endParaRPr dirty="0"/>
          </a:p>
        </p:txBody>
      </p:sp>
      <p:sp>
        <p:nvSpPr>
          <p:cNvPr id="471" name="Google Shape;471;p51"/>
          <p:cNvSpPr/>
          <p:nvPr/>
        </p:nvSpPr>
        <p:spPr>
          <a:xfrm>
            <a:off x="10020826" y="-1916"/>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51"/>
          <p:cNvSpPr/>
          <p:nvPr/>
        </p:nvSpPr>
        <p:spPr>
          <a:xfrm>
            <a:off x="11290826" y="-1916"/>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51"/>
          <p:cNvSpPr/>
          <p:nvPr/>
        </p:nvSpPr>
        <p:spPr>
          <a:xfrm rot="-670006">
            <a:off x="753076" y="2216565"/>
            <a:ext cx="4421810" cy="4262552"/>
          </a:xfrm>
          <a:custGeom>
            <a:avLst/>
            <a:gdLst/>
            <a:ahLst/>
            <a:cxnLst/>
            <a:rect l="l" t="t" r="r" b="b"/>
            <a:pathLst>
              <a:path w="4507111" h="4344781" extrusionOk="0">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dk1">
              <a:alpha val="698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Rockwell"/>
              <a:ea typeface="Rockwell"/>
              <a:cs typeface="Rockwell"/>
              <a:sym typeface="Rockwell"/>
            </a:endParaRPr>
          </a:p>
        </p:txBody>
      </p:sp>
      <p:pic>
        <p:nvPicPr>
          <p:cNvPr id="474" name="Google Shape;474;p51"/>
          <p:cNvPicPr preferRelativeResize="0"/>
          <p:nvPr/>
        </p:nvPicPr>
        <p:blipFill rotWithShape="1">
          <a:blip r:embed="rId3">
            <a:alphaModFix/>
          </a:blip>
          <a:srcRect l="6493" r="6345"/>
          <a:stretch/>
        </p:blipFill>
        <p:spPr>
          <a:xfrm>
            <a:off x="1329167" y="2558197"/>
            <a:ext cx="3977986" cy="2738321"/>
          </a:xfrm>
          <a:custGeom>
            <a:avLst/>
            <a:gdLst/>
            <a:ahLst/>
            <a:cxnLst/>
            <a:rect l="l" t="t" r="r" b="b"/>
            <a:pathLst>
              <a:path w="7761924" h="5343065" extrusionOk="0">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a:noFill/>
          <a:ln>
            <a:noFill/>
          </a:ln>
        </p:spPr>
      </p:pic>
      <p:sp>
        <p:nvSpPr>
          <p:cNvPr id="475" name="Google Shape;475;p51"/>
          <p:cNvSpPr txBox="1"/>
          <p:nvPr/>
        </p:nvSpPr>
        <p:spPr>
          <a:xfrm>
            <a:off x="4628785" y="3419519"/>
            <a:ext cx="6462000" cy="2031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7200" b="1" i="0" u="none" strike="noStrike" cap="none" dirty="0">
                <a:solidFill>
                  <a:srgbClr val="000000"/>
                </a:solidFill>
                <a:latin typeface="Arial"/>
                <a:ea typeface="Arial"/>
                <a:cs typeface="Arial"/>
                <a:sym typeface="Arial"/>
              </a:rPr>
              <a:t>Record ideas</a:t>
            </a:r>
            <a:r>
              <a:rPr lang="en-US" sz="2800" b="0" i="0" u="none" strike="noStrike" cap="none" dirty="0">
                <a:solidFill>
                  <a:srgbClr val="000000"/>
                </a:solidFill>
                <a:latin typeface="Arial"/>
                <a:ea typeface="Arial"/>
                <a:cs typeface="Arial"/>
                <a:sym typeface="Arial"/>
              </a:rPr>
              <a:t>:</a:t>
            </a:r>
            <a:endParaRPr dirty="0"/>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pic>
        <p:nvPicPr>
          <p:cNvPr id="476" name="Google Shape;476;p51"/>
          <p:cNvPicPr preferRelativeResize="0"/>
          <p:nvPr/>
        </p:nvPicPr>
        <p:blipFill>
          <a:blip r:embed="rId4">
            <a:alphaModFix/>
          </a:blip>
          <a:stretch>
            <a:fillRect/>
          </a:stretch>
        </p:blipFill>
        <p:spPr>
          <a:xfrm>
            <a:off x="251350" y="272525"/>
            <a:ext cx="3162300" cy="1447800"/>
          </a:xfrm>
          <a:prstGeom prst="rect">
            <a:avLst/>
          </a:prstGeom>
          <a:noFill/>
          <a:ln w="9525" cap="flat" cmpd="sng">
            <a:solidFill>
              <a:schemeClr val="dk1"/>
            </a:solidFill>
            <a:prstDash val="solid"/>
            <a:miter lim="8000"/>
            <a:headEnd type="none" w="sm" len="sm"/>
            <a:tailEnd type="none" w="sm" len="sm"/>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0"/>
        <p:cNvGrpSpPr/>
        <p:nvPr/>
      </p:nvGrpSpPr>
      <p:grpSpPr>
        <a:xfrm>
          <a:off x="0" y="0"/>
          <a:ext cx="0" cy="0"/>
          <a:chOff x="0" y="0"/>
          <a:chExt cx="0" cy="0"/>
        </a:xfrm>
      </p:grpSpPr>
      <p:pic>
        <p:nvPicPr>
          <p:cNvPr id="611" name="Google Shape;611;p63" descr="lunch table.jpg"/>
          <p:cNvPicPr preferRelativeResize="0"/>
          <p:nvPr/>
        </p:nvPicPr>
        <p:blipFill rotWithShape="1">
          <a:blip r:embed="rId3">
            <a:alphaModFix/>
          </a:blip>
          <a:srcRect t="6800" b="8930"/>
          <a:stretch/>
        </p:blipFill>
        <p:spPr>
          <a:xfrm>
            <a:off x="20" y="10"/>
            <a:ext cx="12191980" cy="6857990"/>
          </a:xfrm>
          <a:prstGeom prst="rect">
            <a:avLst/>
          </a:prstGeom>
          <a:noFill/>
          <a:ln>
            <a:noFill/>
          </a:ln>
        </p:spPr>
      </p:pic>
      <p:sp>
        <p:nvSpPr>
          <p:cNvPr id="612" name="Google Shape;612;p63"/>
          <p:cNvSpPr/>
          <p:nvPr/>
        </p:nvSpPr>
        <p:spPr>
          <a:xfrm>
            <a:off x="7488621" y="2277613"/>
            <a:ext cx="4703379" cy="4580387"/>
          </a:xfrm>
          <a:custGeom>
            <a:avLst/>
            <a:gdLst/>
            <a:ahLst/>
            <a:cxnLst/>
            <a:rect l="l" t="t" r="r" b="b"/>
            <a:pathLst>
              <a:path w="1333" h="1298" extrusionOk="0">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lt1">
              <a:alpha val="69803"/>
            </a:schemeClr>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600"/>
              <a:buFont typeface="Arial"/>
              <a:buNone/>
            </a:pPr>
            <a:endParaRPr sz="1600" b="0" i="0" u="none" strike="noStrike" cap="none">
              <a:solidFill>
                <a:srgbClr val="000000"/>
              </a:solidFill>
              <a:latin typeface="Arial"/>
              <a:ea typeface="Arial"/>
              <a:cs typeface="Arial"/>
              <a:sym typeface="Arial"/>
            </a:endParaRPr>
          </a:p>
        </p:txBody>
      </p:sp>
      <p:sp>
        <p:nvSpPr>
          <p:cNvPr id="613" name="Google Shape;613;p63"/>
          <p:cNvSpPr/>
          <p:nvPr/>
        </p:nvSpPr>
        <p:spPr>
          <a:xfrm>
            <a:off x="8022020" y="2783675"/>
            <a:ext cx="3852041" cy="1834056"/>
          </a:xfrm>
          <a:prstGeom prst="rect">
            <a:avLst/>
          </a:prstGeom>
        </p:spPr>
        <p:txBody>
          <a:bodyPr>
            <a:prstTxWarp prst="textPlain">
              <a:avLst>
                <a:gd name="adj" fmla="val 51017"/>
              </a:avLst>
            </a:prstTxWarp>
          </a:bodyPr>
          <a:lstStyle/>
          <a:p>
            <a:pPr lvl="0" algn="ctr"/>
            <a:endParaRPr lang="en-US" b="0" i="0" dirty="0">
              <a:ln>
                <a:noFill/>
              </a:ln>
              <a:solidFill>
                <a:schemeClr val="dk1"/>
              </a:solidFill>
              <a:latin typeface="Arial"/>
            </a:endParaRPr>
          </a:p>
          <a:p>
            <a:pPr lvl="0" algn="ctr"/>
            <a:endParaRPr lang="en-US" dirty="0">
              <a:solidFill>
                <a:schemeClr val="dk1"/>
              </a:solidFill>
            </a:endParaRPr>
          </a:p>
          <a:p>
            <a:pPr lvl="0" algn="ctr"/>
            <a:r>
              <a:rPr b="0" i="0" dirty="0">
                <a:ln>
                  <a:noFill/>
                </a:ln>
                <a:solidFill>
                  <a:schemeClr val="dk1"/>
                </a:solidFill>
                <a:latin typeface="Arial"/>
              </a:rPr>
              <a:t>LUNCH</a:t>
            </a:r>
            <a:r>
              <a:rPr lang="en-US" b="0" i="0" dirty="0">
                <a:ln>
                  <a:noFill/>
                </a:ln>
                <a:solidFill>
                  <a:schemeClr val="dk1"/>
                </a:solidFill>
                <a:latin typeface="Arial"/>
              </a:rPr>
              <a:t> </a:t>
            </a:r>
          </a:p>
          <a:p>
            <a:pPr lvl="0" algn="ctr"/>
            <a:r>
              <a:rPr lang="en-US" dirty="0">
                <a:solidFill>
                  <a:schemeClr val="dk1"/>
                </a:solidFill>
              </a:rPr>
              <a:t>45 minutes</a:t>
            </a:r>
            <a:endParaRPr b="0" i="0" dirty="0">
              <a:ln>
                <a:noFill/>
              </a:ln>
              <a:solidFill>
                <a:schemeClr val="dk1"/>
              </a:solidFill>
              <a:latin typeface="Arial"/>
            </a:endParaRPr>
          </a:p>
        </p:txBody>
      </p:sp>
      <p:cxnSp>
        <p:nvCxnSpPr>
          <p:cNvPr id="614" name="Google Shape;614;p63"/>
          <p:cNvCxnSpPr/>
          <p:nvPr/>
        </p:nvCxnSpPr>
        <p:spPr>
          <a:xfrm>
            <a:off x="9480331" y="5123793"/>
            <a:ext cx="935420" cy="0"/>
          </a:xfrm>
          <a:prstGeom prst="straightConnector1">
            <a:avLst/>
          </a:prstGeom>
          <a:noFill/>
          <a:ln w="25400" cap="sq" cmpd="sng">
            <a:solidFill>
              <a:srgbClr val="262626"/>
            </a:solidFill>
            <a:prstDash val="solid"/>
            <a:bevel/>
            <a:headEnd type="none" w="sm" len="sm"/>
            <a:tailEnd type="none" w="sm" len="sm"/>
          </a:ln>
        </p:spPr>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pic>
        <p:nvPicPr>
          <p:cNvPr id="703" name="Google Shape;703;p75"/>
          <p:cNvPicPr preferRelativeResize="0"/>
          <p:nvPr/>
        </p:nvPicPr>
        <p:blipFill rotWithShape="1">
          <a:blip r:embed="rId3">
            <a:alphaModFix/>
          </a:blip>
          <a:srcRect/>
          <a:stretch/>
        </p:blipFill>
        <p:spPr>
          <a:xfrm>
            <a:off x="623453" y="643467"/>
            <a:ext cx="10945091" cy="5571066"/>
          </a:xfrm>
          <a:prstGeom prst="rect">
            <a:avLst/>
          </a:prstGeom>
          <a:noFill/>
          <a:ln>
            <a:noFill/>
          </a:ln>
        </p:spPr>
      </p:pic>
    </p:spTree>
    <p:extLst>
      <p:ext uri="{BB962C8B-B14F-4D97-AF65-F5344CB8AC3E}">
        <p14:creationId xmlns:p14="http://schemas.microsoft.com/office/powerpoint/2010/main" val="2770444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sky, outdoor, nature, clouds&#10;&#10;Description automatically generated">
            <a:extLst>
              <a:ext uri="{FF2B5EF4-FFF2-40B4-BE49-F238E27FC236}">
                <a16:creationId xmlns:a16="http://schemas.microsoft.com/office/drawing/2014/main" id="{6CFBE048-DE92-184B-ABA1-BC5BA5EE6768}"/>
              </a:ext>
            </a:extLst>
          </p:cNvPr>
          <p:cNvPicPr>
            <a:picLocks noChangeAspect="1"/>
          </p:cNvPicPr>
          <p:nvPr/>
        </p:nvPicPr>
        <p:blipFill rotWithShape="1">
          <a:blip r:embed="rId2"/>
          <a:srcRect t="12413" r="-2" b="2103"/>
          <a:stretch/>
        </p:blipFill>
        <p:spPr>
          <a:xfrm>
            <a:off x="-1" y="38647"/>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1C622D51-47FF-1B4B-AD30-DC479DA31192}"/>
              </a:ext>
            </a:extLst>
          </p:cNvPr>
          <p:cNvSpPr>
            <a:spLocks noGrp="1"/>
          </p:cNvSpPr>
          <p:nvPr>
            <p:ph type="title"/>
          </p:nvPr>
        </p:nvSpPr>
        <p:spPr>
          <a:xfrm>
            <a:off x="709448" y="1913950"/>
            <a:ext cx="4204137" cy="1342754"/>
          </a:xfrm>
        </p:spPr>
        <p:txBody>
          <a:bodyPr>
            <a:normAutofit/>
          </a:bodyPr>
          <a:lstStyle/>
          <a:p>
            <a:pPr algn="ctr"/>
            <a:r>
              <a:rPr lang="en-US" sz="3600" dirty="0"/>
              <a:t>CCHS District’s</a:t>
            </a:r>
            <a:br>
              <a:rPr lang="en-US" sz="3600" dirty="0"/>
            </a:br>
            <a:r>
              <a:rPr lang="en-US" sz="3600" b="1" dirty="0">
                <a:solidFill>
                  <a:srgbClr val="C00000"/>
                </a:solidFill>
              </a:rPr>
              <a:t>North Star</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1D847E5C-066B-D348-B2C8-C2DA2B6A60A0}"/>
              </a:ext>
            </a:extLst>
          </p:cNvPr>
          <p:cNvSpPr>
            <a:spLocks noGrp="1"/>
          </p:cNvSpPr>
          <p:nvPr>
            <p:ph type="body" idx="1"/>
          </p:nvPr>
        </p:nvSpPr>
        <p:spPr>
          <a:xfrm>
            <a:off x="320564" y="3707214"/>
            <a:ext cx="5227620" cy="2619839"/>
          </a:xfrm>
        </p:spPr>
        <p:txBody>
          <a:bodyPr anchor="ctr">
            <a:normAutofit/>
          </a:bodyPr>
          <a:lstStyle/>
          <a:p>
            <a:pPr marL="50800" indent="0">
              <a:buNone/>
            </a:pPr>
            <a:r>
              <a:rPr lang="en-US" b="1" dirty="0"/>
              <a:t>A “vision” is a bold leap into the future, painting a vivid picture of a destination—a </a:t>
            </a:r>
            <a:r>
              <a:rPr lang="en-US" b="1" i="1" u="sng" dirty="0">
                <a:solidFill>
                  <a:srgbClr val="C00000"/>
                </a:solidFill>
              </a:rPr>
              <a:t>“north star” </a:t>
            </a:r>
            <a:r>
              <a:rPr lang="en-US" b="1" dirty="0"/>
              <a:t>that guides collective action and shapes the strategies to make it a reality. </a:t>
            </a:r>
          </a:p>
          <a:p>
            <a:endParaRPr lang="en-US" sz="1800" dirty="0"/>
          </a:p>
        </p:txBody>
      </p:sp>
    </p:spTree>
    <p:extLst>
      <p:ext uri="{BB962C8B-B14F-4D97-AF65-F5344CB8AC3E}">
        <p14:creationId xmlns:p14="http://schemas.microsoft.com/office/powerpoint/2010/main" val="3322883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41"/>
        <p:cNvGrpSpPr/>
        <p:nvPr/>
      </p:nvGrpSpPr>
      <p:grpSpPr>
        <a:xfrm>
          <a:off x="0" y="0"/>
          <a:ext cx="0" cy="0"/>
          <a:chOff x="0" y="0"/>
          <a:chExt cx="0" cy="0"/>
        </a:xfrm>
      </p:grpSpPr>
      <p:sp>
        <p:nvSpPr>
          <p:cNvPr id="103" name="Rectangle 102">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4" name="Google Shape;544;p57" descr="A group of people dancing&#10;&#10;Description automatically generated with low confidence"/>
          <p:cNvPicPr preferRelativeResize="0"/>
          <p:nvPr/>
        </p:nvPicPr>
        <p:blipFill>
          <a:blip r:embed="rId3"/>
          <a:stretch>
            <a:fillRect/>
          </a:stretch>
        </p:blipFill>
        <p:spPr>
          <a:xfrm>
            <a:off x="643467" y="961729"/>
            <a:ext cx="10905066" cy="4934542"/>
          </a:xfrm>
          <a:prstGeom prst="rect">
            <a:avLst/>
          </a:prstGeom>
          <a:noFill/>
        </p:spPr>
      </p:pic>
      <p:sp>
        <p:nvSpPr>
          <p:cNvPr id="546" name="Google Shape;546;p57"/>
          <p:cNvSpPr txBox="1"/>
          <p:nvPr/>
        </p:nvSpPr>
        <p:spPr>
          <a:xfrm>
            <a:off x="477012" y="4431944"/>
            <a:ext cx="10515600" cy="922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1000"/>
              </a:spcBef>
              <a:spcAft>
                <a:spcPts val="0"/>
              </a:spcAft>
              <a:buClr>
                <a:schemeClr val="lt1"/>
              </a:buClr>
              <a:buSzPts val="1000"/>
              <a:buFont typeface="Arial"/>
              <a:buNone/>
            </a:pPr>
            <a:r>
              <a:rPr lang="en-US" sz="2500" b="1" dirty="0">
                <a:solidFill>
                  <a:schemeClr val="lt1"/>
                </a:solidFill>
                <a:latin typeface="Calibri"/>
                <a:ea typeface="Calibri"/>
                <a:cs typeface="Calibri"/>
                <a:sym typeface="Calibri"/>
              </a:rPr>
              <a:t>    The Strategic Plan Team will </a:t>
            </a:r>
            <a:r>
              <a:rPr lang="en-US" sz="2500" b="1" dirty="0">
                <a:solidFill>
                  <a:srgbClr val="00B0F0"/>
                </a:solidFill>
                <a:latin typeface="Calibri"/>
                <a:ea typeface="Calibri"/>
                <a:cs typeface="Calibri"/>
                <a:sym typeface="Calibri"/>
              </a:rPr>
              <a:t>explore how schools </a:t>
            </a:r>
          </a:p>
          <a:p>
            <a:pPr marL="0" lvl="0" indent="0" algn="ctr" rtl="0">
              <a:lnSpc>
                <a:spcPct val="90000"/>
              </a:lnSpc>
              <a:spcBef>
                <a:spcPts val="1000"/>
              </a:spcBef>
              <a:spcAft>
                <a:spcPts val="0"/>
              </a:spcAft>
              <a:buClr>
                <a:schemeClr val="lt1"/>
              </a:buClr>
              <a:buSzPts val="1000"/>
              <a:buFont typeface="Arial"/>
              <a:buNone/>
            </a:pPr>
            <a:r>
              <a:rPr lang="en-US" sz="2500" b="1" dirty="0">
                <a:solidFill>
                  <a:srgbClr val="00B0F0"/>
                </a:solidFill>
                <a:latin typeface="Calibri"/>
                <a:ea typeface="Calibri"/>
                <a:cs typeface="Calibri"/>
                <a:sym typeface="Calibri"/>
              </a:rPr>
              <a:t>can best </a:t>
            </a:r>
            <a:r>
              <a:rPr lang="en-US" sz="2500" b="1" i="1" dirty="0">
                <a:solidFill>
                  <a:schemeClr val="accent4"/>
                </a:solidFill>
                <a:latin typeface="Calibri"/>
                <a:ea typeface="Calibri"/>
                <a:cs typeface="Calibri"/>
                <a:sym typeface="Calibri"/>
              </a:rPr>
              <a:t>prepare students for their future</a:t>
            </a:r>
            <a:r>
              <a:rPr lang="en-US" sz="2500" b="1" i="1" dirty="0">
                <a:solidFill>
                  <a:schemeClr val="lt1"/>
                </a:solidFill>
                <a:latin typeface="Calibri"/>
                <a:ea typeface="Calibri"/>
                <a:cs typeface="Calibri"/>
                <a:sym typeface="Calibri"/>
              </a:rPr>
              <a:t>.</a:t>
            </a:r>
            <a:endParaRPr sz="2500" b="1" i="1" dirty="0">
              <a:solidFill>
                <a:schemeClr val="lt1"/>
              </a:solidFill>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64E6F-3F69-0243-A7FB-DBC6E6600499}"/>
              </a:ext>
            </a:extLst>
          </p:cNvPr>
          <p:cNvSpPr>
            <a:spLocks noGrp="1"/>
          </p:cNvSpPr>
          <p:nvPr>
            <p:ph type="title"/>
          </p:nvPr>
        </p:nvSpPr>
        <p:spPr>
          <a:xfrm>
            <a:off x="1243359" y="2234882"/>
            <a:ext cx="4036334" cy="2387600"/>
          </a:xfrm>
        </p:spPr>
        <p:txBody>
          <a:bodyPr vert="horz" lIns="91440" tIns="45720" rIns="91440" bIns="45720" rtlCol="0" anchor="t">
            <a:normAutofit fontScale="90000"/>
          </a:bodyPr>
          <a:lstStyle/>
          <a:p>
            <a:pPr>
              <a:spcBef>
                <a:spcPct val="0"/>
              </a:spcBef>
            </a:pPr>
            <a:r>
              <a:rPr lang="en-US" sz="5400" kern="1200" dirty="0">
                <a:solidFill>
                  <a:schemeClr val="tx1"/>
                </a:solidFill>
                <a:latin typeface="+mj-lt"/>
                <a:ea typeface="+mj-ea"/>
                <a:cs typeface="+mj-cs"/>
              </a:rPr>
              <a:t>How do we </a:t>
            </a:r>
            <a:r>
              <a:rPr lang="en-US" sz="5400" b="1" kern="1200" dirty="0">
                <a:solidFill>
                  <a:srgbClr val="C00000"/>
                </a:solidFill>
                <a:latin typeface="+mj-lt"/>
                <a:ea typeface="+mj-ea"/>
                <a:cs typeface="+mj-cs"/>
              </a:rPr>
              <a:t>ACT</a:t>
            </a:r>
            <a:r>
              <a:rPr lang="en-US" sz="5400" kern="1200" dirty="0">
                <a:solidFill>
                  <a:schemeClr val="tx1"/>
                </a:solidFill>
                <a:latin typeface="+mj-lt"/>
                <a:ea typeface="+mj-ea"/>
                <a:cs typeface="+mj-cs"/>
              </a:rPr>
              <a:t> on our Preferred Future?</a:t>
            </a:r>
          </a:p>
        </p:txBody>
      </p:sp>
      <p:grpSp>
        <p:nvGrpSpPr>
          <p:cNvPr id="11" name="Group 1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medium confidence">
            <a:extLst>
              <a:ext uri="{FF2B5EF4-FFF2-40B4-BE49-F238E27FC236}">
                <a16:creationId xmlns:a16="http://schemas.microsoft.com/office/drawing/2014/main" id="{6776E10C-4D0A-A24C-AC0B-56D1C0A2DDF2}"/>
              </a:ext>
            </a:extLst>
          </p:cNvPr>
          <p:cNvPicPr>
            <a:picLocks noChangeAspect="1"/>
          </p:cNvPicPr>
          <p:nvPr/>
        </p:nvPicPr>
        <p:blipFill>
          <a:blip r:embed="rId2"/>
          <a:stretch>
            <a:fillRect/>
          </a:stretch>
        </p:blipFill>
        <p:spPr>
          <a:xfrm>
            <a:off x="5881665" y="391886"/>
            <a:ext cx="5547525" cy="6017078"/>
          </a:xfrm>
          <a:prstGeom prst="rect">
            <a:avLst/>
          </a:prstGeom>
        </p:spPr>
      </p:pic>
    </p:spTree>
    <p:extLst>
      <p:ext uri="{BB962C8B-B14F-4D97-AF65-F5344CB8AC3E}">
        <p14:creationId xmlns:p14="http://schemas.microsoft.com/office/powerpoint/2010/main" val="3014109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p53" descr="PLC_team"/>
          <p:cNvPicPr preferRelativeResize="0"/>
          <p:nvPr/>
        </p:nvPicPr>
        <p:blipFill rotWithShape="1">
          <a:blip r:embed="rId3">
            <a:alphaModFix amt="35000"/>
          </a:blip>
          <a:srcRect t="3941" b="11470"/>
          <a:stretch/>
        </p:blipFill>
        <p:spPr>
          <a:xfrm>
            <a:off x="20" y="1"/>
            <a:ext cx="12191473" cy="6841254"/>
          </a:xfrm>
          <a:prstGeom prst="rect">
            <a:avLst/>
          </a:prstGeom>
          <a:noFill/>
          <a:ln>
            <a:noFill/>
          </a:ln>
        </p:spPr>
      </p:pic>
      <p:cxnSp>
        <p:nvCxnSpPr>
          <p:cNvPr id="493" name="Google Shape;493;p53"/>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494" name="Google Shape;494;p53"/>
          <p:cNvSpPr txBox="1">
            <a:spLocks noGrp="1"/>
          </p:cNvSpPr>
          <p:nvPr>
            <p:ph type="title"/>
          </p:nvPr>
        </p:nvSpPr>
        <p:spPr>
          <a:xfrm>
            <a:off x="838201" y="1065862"/>
            <a:ext cx="3313200" cy="47262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ACTIVITY FOUR  </a:t>
            </a:r>
            <a:endParaRPr sz="4000" b="1" i="0" u="none" strike="noStrike" cap="none" dirty="0">
              <a:solidFill>
                <a:srgbClr val="FFFFFF"/>
              </a:solidFill>
              <a:latin typeface="Calibri"/>
              <a:ea typeface="Calibri"/>
              <a:cs typeface="Calibri"/>
              <a:sym typeface="Calibri"/>
            </a:endParaRPr>
          </a:p>
          <a:p>
            <a:pPr marL="0" marR="0" lvl="0" indent="0" algn="r" rtl="0">
              <a:lnSpc>
                <a:spcPct val="90000"/>
              </a:lnSpc>
              <a:spcBef>
                <a:spcPts val="0"/>
              </a:spcBef>
              <a:spcAft>
                <a:spcPts val="0"/>
              </a:spcAft>
              <a:buClr>
                <a:srgbClr val="FFFFFF"/>
              </a:buClr>
              <a:buSzPts val="1000"/>
              <a:buFont typeface="Calibri"/>
              <a:buNone/>
            </a:pPr>
            <a:r>
              <a:rPr lang="en-US" sz="3200" b="1" i="0" u="none" strike="noStrike" cap="none" dirty="0">
                <a:solidFill>
                  <a:srgbClr val="FF0000"/>
                </a:solidFill>
                <a:latin typeface="Calibri"/>
                <a:ea typeface="Calibri"/>
                <a:cs typeface="Calibri"/>
                <a:sym typeface="Calibri"/>
              </a:rPr>
              <a:t>60</a:t>
            </a:r>
            <a:r>
              <a:rPr lang="en-US" sz="3200" b="0" i="0" u="none" strike="noStrike" cap="none" dirty="0">
                <a:solidFill>
                  <a:srgbClr val="FF0000"/>
                </a:solidFill>
                <a:latin typeface="Calibri"/>
                <a:ea typeface="Calibri"/>
                <a:cs typeface="Calibri"/>
                <a:sym typeface="Calibri"/>
              </a:rPr>
              <a:t> minutes</a:t>
            </a:r>
            <a:br>
              <a:rPr lang="en-US" sz="3200" b="0" i="0" u="none" strike="noStrike" cap="none" dirty="0">
                <a:solidFill>
                  <a:srgbClr val="FF0000"/>
                </a:solidFill>
                <a:latin typeface="Calibri"/>
                <a:ea typeface="Calibri"/>
                <a:cs typeface="Calibri"/>
                <a:sym typeface="Calibri"/>
              </a:rPr>
            </a:br>
            <a:endParaRPr sz="3200" dirty="0">
              <a:solidFill>
                <a:srgbClr val="FF0000"/>
              </a:solidFill>
            </a:endParaRPr>
          </a:p>
          <a:p>
            <a:pPr marL="0" marR="0" lvl="0" indent="0" algn="r" rtl="0">
              <a:lnSpc>
                <a:spcPct val="90000"/>
              </a:lnSpc>
              <a:spcBef>
                <a:spcPts val="0"/>
              </a:spcBef>
              <a:spcAft>
                <a:spcPts val="0"/>
              </a:spcAft>
              <a:buClr>
                <a:srgbClr val="FFFFFF"/>
              </a:buClr>
              <a:buSzPts val="1000"/>
              <a:buFont typeface="Calibri"/>
              <a:buNone/>
            </a:pPr>
            <a:r>
              <a:rPr lang="en-US" sz="3200" dirty="0">
                <a:solidFill>
                  <a:srgbClr val="FFC000"/>
                </a:solidFill>
              </a:rPr>
              <a:t>Portrait of the Future</a:t>
            </a: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endParaRPr sz="3200" b="0" i="0" u="none" strike="noStrike" cap="none" dirty="0">
              <a:solidFill>
                <a:srgbClr val="00B0F0"/>
              </a:solidFill>
              <a:latin typeface="Calibri"/>
              <a:ea typeface="Calibri"/>
              <a:cs typeface="Calibri"/>
              <a:sym typeface="Calibri"/>
            </a:endParaRPr>
          </a:p>
        </p:txBody>
      </p:sp>
      <p:sp>
        <p:nvSpPr>
          <p:cNvPr id="495" name="Google Shape;495;p53"/>
          <p:cNvSpPr txBox="1">
            <a:spLocks noGrp="1"/>
          </p:cNvSpPr>
          <p:nvPr>
            <p:ph type="body" idx="1"/>
          </p:nvPr>
        </p:nvSpPr>
        <p:spPr>
          <a:xfrm>
            <a:off x="4989546" y="1065862"/>
            <a:ext cx="6785400" cy="4726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500"/>
              <a:buFont typeface="Arial"/>
              <a:buNone/>
            </a:pPr>
            <a:endParaRPr sz="2000" b="1" i="1" u="none" strike="noStrike" cap="none" dirty="0">
              <a:solidFill>
                <a:srgbClr val="FFFFFF"/>
              </a:solidFill>
              <a:latin typeface="Calibri"/>
              <a:ea typeface="Calibri"/>
              <a:cs typeface="Calibri"/>
              <a:sym typeface="Calibri"/>
            </a:endParaRPr>
          </a:p>
          <a:p>
            <a:pPr marL="0" marR="0" lvl="0" indent="0" algn="l" rtl="0">
              <a:lnSpc>
                <a:spcPct val="90000"/>
              </a:lnSpc>
              <a:spcBef>
                <a:spcPts val="1000"/>
              </a:spcBef>
              <a:spcAft>
                <a:spcPts val="0"/>
              </a:spcAft>
              <a:buClr>
                <a:schemeClr val="lt1"/>
              </a:buClr>
              <a:buSzPts val="1000"/>
              <a:buFont typeface="Arial"/>
              <a:buNone/>
            </a:pPr>
            <a:r>
              <a:rPr lang="en-US" sz="4000" b="1" dirty="0"/>
              <a:t>Teams will </a:t>
            </a:r>
            <a:r>
              <a:rPr lang="en-US" sz="4000" b="1" dirty="0">
                <a:solidFill>
                  <a:schemeClr val="bg1"/>
                </a:solidFill>
              </a:rPr>
              <a:t>explore</a:t>
            </a:r>
            <a:r>
              <a:rPr lang="en-US" sz="4000" b="1" dirty="0">
                <a:solidFill>
                  <a:srgbClr val="00B0F0"/>
                </a:solidFill>
              </a:rPr>
              <a:t> Graduate, </a:t>
            </a:r>
            <a:r>
              <a:rPr lang="en-US" sz="4000" b="1" dirty="0">
                <a:solidFill>
                  <a:schemeClr val="accent2"/>
                </a:solidFill>
              </a:rPr>
              <a:t>Adult</a:t>
            </a:r>
            <a:r>
              <a:rPr lang="en-US" sz="4000" b="1" dirty="0">
                <a:solidFill>
                  <a:srgbClr val="00B0F0"/>
                </a:solidFill>
              </a:rPr>
              <a:t>, and </a:t>
            </a:r>
            <a:r>
              <a:rPr lang="en-US" sz="4000" b="1" dirty="0">
                <a:solidFill>
                  <a:srgbClr val="92D050"/>
                </a:solidFill>
              </a:rPr>
              <a:t>System Portraits </a:t>
            </a:r>
            <a:r>
              <a:rPr lang="en-US" sz="4000" b="1" dirty="0">
                <a:solidFill>
                  <a:srgbClr val="00B0F0"/>
                </a:solidFill>
              </a:rPr>
              <a:t>to describe a </a:t>
            </a:r>
            <a:r>
              <a:rPr lang="en-US" sz="4000" b="1" dirty="0">
                <a:solidFill>
                  <a:schemeClr val="accent4">
                    <a:lumMod val="60000"/>
                    <a:lumOff val="40000"/>
                  </a:schemeClr>
                </a:solidFill>
              </a:rPr>
              <a:t>vision for the future</a:t>
            </a:r>
            <a:r>
              <a:rPr lang="en-US" sz="4000" b="1" i="1" dirty="0">
                <a:solidFill>
                  <a:srgbClr val="FFFFFF"/>
                </a:solidFill>
              </a:rPr>
              <a:t>.</a:t>
            </a:r>
            <a:endParaRPr sz="4000" b="1" i="1" u="none" strike="noStrike" cap="none" dirty="0">
              <a:solidFill>
                <a:srgbClr val="FFFFFF"/>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536C66-0626-AA43-8549-5BBB8FD87BCD}"/>
              </a:ext>
            </a:extLst>
          </p:cNvPr>
          <p:cNvSpPr>
            <a:spLocks noGrp="1"/>
          </p:cNvSpPr>
          <p:nvPr>
            <p:ph type="title"/>
          </p:nvPr>
        </p:nvSpPr>
        <p:spPr>
          <a:xfrm>
            <a:off x="5021821" y="3812954"/>
            <a:ext cx="6465287" cy="1516014"/>
          </a:xfrm>
        </p:spPr>
        <p:txBody>
          <a:bodyPr vert="horz" lIns="91440" tIns="45720" rIns="91440" bIns="45720" rtlCol="0" anchor="b">
            <a:normAutofit fontScale="90000"/>
          </a:bodyPr>
          <a:lstStyle/>
          <a:p>
            <a:pPr algn="ctr">
              <a:spcBef>
                <a:spcPct val="0"/>
              </a:spcBef>
            </a:pPr>
            <a:r>
              <a:rPr lang="en-US" sz="7300" b="1" u="sng" kern="1200" dirty="0">
                <a:solidFill>
                  <a:schemeClr val="accent2"/>
                </a:solidFill>
                <a:latin typeface="+mj-lt"/>
                <a:ea typeface="+mj-ea"/>
                <a:cs typeface="+mj-cs"/>
              </a:rPr>
              <a:t>Vision 2030</a:t>
            </a:r>
            <a:br>
              <a:rPr lang="en-US" sz="4800" kern="1200" dirty="0">
                <a:solidFill>
                  <a:srgbClr val="FFFFFF"/>
                </a:solidFill>
                <a:latin typeface="+mj-lt"/>
                <a:ea typeface="+mj-ea"/>
                <a:cs typeface="+mj-cs"/>
              </a:rPr>
            </a:br>
            <a:endParaRPr lang="en-US" sz="4800" kern="1200" dirty="0">
              <a:solidFill>
                <a:srgbClr val="FFFFFF"/>
              </a:solidFill>
              <a:latin typeface="+mj-lt"/>
              <a:ea typeface="+mj-ea"/>
              <a:cs typeface="+mj-cs"/>
            </a:endParaRPr>
          </a:p>
        </p:txBody>
      </p:sp>
      <p:cxnSp>
        <p:nvCxnSpPr>
          <p:cNvPr id="13" name="Straight Connector 12">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person, automaton&#10;&#10;Description automatically generated">
            <a:extLst>
              <a:ext uri="{FF2B5EF4-FFF2-40B4-BE49-F238E27FC236}">
                <a16:creationId xmlns:a16="http://schemas.microsoft.com/office/drawing/2014/main" id="{77EBF2B5-6571-0B48-BBC0-9B4D80A2CFEF}"/>
              </a:ext>
            </a:extLst>
          </p:cNvPr>
          <p:cNvPicPr>
            <a:picLocks noChangeAspect="1"/>
          </p:cNvPicPr>
          <p:nvPr/>
        </p:nvPicPr>
        <p:blipFill rotWithShape="1">
          <a:blip r:embed="rId2"/>
          <a:srcRect l="7009" r="1904" b="-2"/>
          <a:stretch/>
        </p:blipFill>
        <p:spPr>
          <a:xfrm>
            <a:off x="317635" y="321733"/>
            <a:ext cx="4160452" cy="6214534"/>
          </a:xfrm>
          <a:prstGeom prst="rect">
            <a:avLst/>
          </a:prstGeom>
        </p:spPr>
      </p:pic>
      <p:pic>
        <p:nvPicPr>
          <p:cNvPr id="4" name="Picture 3" descr="Diagram&#10;&#10;Description automatically generated">
            <a:extLst>
              <a:ext uri="{FF2B5EF4-FFF2-40B4-BE49-F238E27FC236}">
                <a16:creationId xmlns:a16="http://schemas.microsoft.com/office/drawing/2014/main" id="{6995B4D4-3E76-5148-8D36-D35959AC4C79}"/>
              </a:ext>
            </a:extLst>
          </p:cNvPr>
          <p:cNvPicPr>
            <a:picLocks noChangeAspect="1"/>
          </p:cNvPicPr>
          <p:nvPr/>
        </p:nvPicPr>
        <p:blipFill rotWithShape="1">
          <a:blip r:embed="rId3"/>
          <a:srcRect t="28155" r="-2" b="31205"/>
          <a:stretch/>
        </p:blipFill>
        <p:spPr>
          <a:xfrm>
            <a:off x="4654296" y="299363"/>
            <a:ext cx="7217085" cy="3008188"/>
          </a:xfrm>
          <a:prstGeom prst="rect">
            <a:avLst/>
          </a:prstGeom>
        </p:spPr>
      </p:pic>
      <p:sp>
        <p:nvSpPr>
          <p:cNvPr id="7" name="TextBox 6">
            <a:extLst>
              <a:ext uri="{FF2B5EF4-FFF2-40B4-BE49-F238E27FC236}">
                <a16:creationId xmlns:a16="http://schemas.microsoft.com/office/drawing/2014/main" id="{5C9016CE-7E25-2946-B9FA-941B7CEA0BFF}"/>
              </a:ext>
            </a:extLst>
          </p:cNvPr>
          <p:cNvSpPr txBox="1"/>
          <p:nvPr/>
        </p:nvSpPr>
        <p:spPr>
          <a:xfrm>
            <a:off x="5366887" y="5645499"/>
            <a:ext cx="5943600" cy="738664"/>
          </a:xfrm>
          <a:prstGeom prst="rect">
            <a:avLst/>
          </a:prstGeom>
          <a:noFill/>
        </p:spPr>
        <p:txBody>
          <a:bodyPr wrap="square" rtlCol="0">
            <a:spAutoFit/>
          </a:bodyPr>
          <a:lstStyle/>
          <a:p>
            <a:r>
              <a:rPr lang="en-US" b="1" dirty="0">
                <a:solidFill>
                  <a:schemeClr val="accent4"/>
                </a:solidFill>
              </a:rPr>
              <a:t>Thanks to the Santa Clara Unified School District  and their Vision 2035 process</a:t>
            </a:r>
            <a:endParaRPr lang="en-US" dirty="0">
              <a:solidFill>
                <a:schemeClr val="accent4"/>
              </a:solidFill>
            </a:endParaRPr>
          </a:p>
          <a:p>
            <a:endParaRPr lang="en-US" dirty="0"/>
          </a:p>
        </p:txBody>
      </p:sp>
    </p:spTree>
    <p:extLst>
      <p:ext uri="{BB962C8B-B14F-4D97-AF65-F5344CB8AC3E}">
        <p14:creationId xmlns:p14="http://schemas.microsoft.com/office/powerpoint/2010/main" val="30044879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64E23E2-7440-4E36-A67B-0F88C5F7E1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06949AE-010D-4C18-8AED-7872085ADD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5458121" cy="5897880"/>
          </a:xfrm>
          <a:prstGeom prst="rect">
            <a:avLst/>
          </a:prstGeom>
          <a:solidFill>
            <a:srgbClr val="FFFFFF"/>
          </a:solidFill>
          <a:ln w="19050">
            <a:solidFill>
              <a:srgbClr val="86C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F17B6856-50A1-2C41-9B6B-266222A30447}"/>
              </a:ext>
            </a:extLst>
          </p:cNvPr>
          <p:cNvPicPr>
            <a:picLocks noChangeAspect="1"/>
          </p:cNvPicPr>
          <p:nvPr/>
        </p:nvPicPr>
        <p:blipFill>
          <a:blip r:embed="rId2"/>
          <a:stretch>
            <a:fillRect/>
          </a:stretch>
        </p:blipFill>
        <p:spPr>
          <a:xfrm>
            <a:off x="641180" y="871138"/>
            <a:ext cx="5129784" cy="5129784"/>
          </a:xfrm>
          <a:prstGeom prst="rect">
            <a:avLst/>
          </a:prstGeom>
        </p:spPr>
      </p:pic>
      <p:sp>
        <p:nvSpPr>
          <p:cNvPr id="23" name="Rectangle 22">
            <a:extLst>
              <a:ext uri="{FF2B5EF4-FFF2-40B4-BE49-F238E27FC236}">
                <a16:creationId xmlns:a16="http://schemas.microsoft.com/office/drawing/2014/main" id="{FE54AADB-50C7-4293-94C0-27361A32B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1" cy="5897880"/>
          </a:xfrm>
          <a:prstGeom prst="rect">
            <a:avLst/>
          </a:prstGeom>
          <a:solidFill>
            <a:srgbClr val="FFFFFF"/>
          </a:solidFill>
          <a:ln w="19050">
            <a:solidFill>
              <a:srgbClr val="86C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art, diagram&#10;&#10;Description automatically generated">
            <a:extLst>
              <a:ext uri="{FF2B5EF4-FFF2-40B4-BE49-F238E27FC236}">
                <a16:creationId xmlns:a16="http://schemas.microsoft.com/office/drawing/2014/main" id="{E920C7F8-7231-414C-8AC3-D20BA439E66B}"/>
              </a:ext>
            </a:extLst>
          </p:cNvPr>
          <p:cNvPicPr>
            <a:picLocks noChangeAspect="1"/>
          </p:cNvPicPr>
          <p:nvPr/>
        </p:nvPicPr>
        <p:blipFill>
          <a:blip r:embed="rId3"/>
          <a:stretch>
            <a:fillRect/>
          </a:stretch>
        </p:blipFill>
        <p:spPr>
          <a:xfrm>
            <a:off x="6421034" y="992353"/>
            <a:ext cx="5129784" cy="4873293"/>
          </a:xfrm>
          <a:prstGeom prst="rect">
            <a:avLst/>
          </a:prstGeom>
        </p:spPr>
      </p:pic>
    </p:spTree>
    <p:extLst>
      <p:ext uri="{BB962C8B-B14F-4D97-AF65-F5344CB8AC3E}">
        <p14:creationId xmlns:p14="http://schemas.microsoft.com/office/powerpoint/2010/main" val="2436147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0">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3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indoor&#10;&#10;Description automatically generated">
            <a:extLst>
              <a:ext uri="{FF2B5EF4-FFF2-40B4-BE49-F238E27FC236}">
                <a16:creationId xmlns:a16="http://schemas.microsoft.com/office/drawing/2014/main" id="{DF2AF381-78B9-5941-B35B-39ED313A97DC}"/>
              </a:ext>
            </a:extLst>
          </p:cNvPr>
          <p:cNvPicPr>
            <a:picLocks noChangeAspect="1"/>
          </p:cNvPicPr>
          <p:nvPr/>
        </p:nvPicPr>
        <p:blipFill>
          <a:blip r:embed="rId2"/>
          <a:stretch>
            <a:fillRect/>
          </a:stretch>
        </p:blipFill>
        <p:spPr>
          <a:xfrm>
            <a:off x="6746790" y="643467"/>
            <a:ext cx="4448432" cy="5571066"/>
          </a:xfrm>
          <a:prstGeom prst="rect">
            <a:avLst/>
          </a:prstGeom>
        </p:spPr>
      </p:pic>
      <p:sp>
        <p:nvSpPr>
          <p:cNvPr id="19" name="Rectangle 14">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hart, diagram, radar chart&#10;&#10;Description automatically generated">
            <a:extLst>
              <a:ext uri="{FF2B5EF4-FFF2-40B4-BE49-F238E27FC236}">
                <a16:creationId xmlns:a16="http://schemas.microsoft.com/office/drawing/2014/main" id="{D5206742-70A5-EF40-A837-32A5EC31B2F0}"/>
              </a:ext>
            </a:extLst>
          </p:cNvPr>
          <p:cNvPicPr>
            <a:picLocks noChangeAspect="1"/>
          </p:cNvPicPr>
          <p:nvPr/>
        </p:nvPicPr>
        <p:blipFill>
          <a:blip r:embed="rId3"/>
          <a:stretch>
            <a:fillRect/>
          </a:stretch>
        </p:blipFill>
        <p:spPr>
          <a:xfrm>
            <a:off x="641180" y="889758"/>
            <a:ext cx="5129784" cy="5078484"/>
          </a:xfrm>
          <a:prstGeom prst="rect">
            <a:avLst/>
          </a:prstGeom>
        </p:spPr>
      </p:pic>
    </p:spTree>
    <p:extLst>
      <p:ext uri="{BB962C8B-B14F-4D97-AF65-F5344CB8AC3E}">
        <p14:creationId xmlns:p14="http://schemas.microsoft.com/office/powerpoint/2010/main" val="1272202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1">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9126A37-9816-A54A-AA16-007FD7D5AEB5}"/>
              </a:ext>
            </a:extLst>
          </p:cNvPr>
          <p:cNvSpPr>
            <a:spLocks noGrp="1"/>
          </p:cNvSpPr>
          <p:nvPr>
            <p:ph type="title"/>
          </p:nvPr>
        </p:nvSpPr>
        <p:spPr>
          <a:xfrm>
            <a:off x="1047280" y="759805"/>
            <a:ext cx="10306520" cy="1325563"/>
          </a:xfrm>
        </p:spPr>
        <p:txBody>
          <a:bodyPr vert="horz" lIns="91440" tIns="45720" rIns="91440" bIns="45720" rtlCol="0" anchor="ctr">
            <a:normAutofit/>
          </a:bodyPr>
          <a:lstStyle/>
          <a:p>
            <a:pPr>
              <a:spcBef>
                <a:spcPct val="0"/>
              </a:spcBef>
            </a:pPr>
            <a:r>
              <a:rPr lang="en-US" sz="4000" kern="1200" dirty="0">
                <a:solidFill>
                  <a:srgbClr val="FFFFFF"/>
                </a:solidFill>
                <a:latin typeface="+mj-lt"/>
                <a:ea typeface="+mj-ea"/>
                <a:cs typeface="+mj-cs"/>
              </a:rPr>
              <a:t>KEY QUESTIONS for a Graduate Portrait :</a:t>
            </a:r>
          </a:p>
        </p:txBody>
      </p:sp>
      <p:sp>
        <p:nvSpPr>
          <p:cNvPr id="5" name="TextBox 4">
            <a:extLst>
              <a:ext uri="{FF2B5EF4-FFF2-40B4-BE49-F238E27FC236}">
                <a16:creationId xmlns:a16="http://schemas.microsoft.com/office/drawing/2014/main" id="{185AF307-84F1-6E45-8FB1-22DE17A90F3E}"/>
              </a:ext>
            </a:extLst>
          </p:cNvPr>
          <p:cNvSpPr txBox="1"/>
          <p:nvPr/>
        </p:nvSpPr>
        <p:spPr>
          <a:xfrm>
            <a:off x="1529032" y="2317916"/>
            <a:ext cx="7456266" cy="3563159"/>
          </a:xfrm>
          <a:prstGeom prst="rect">
            <a:avLst/>
          </a:prstGeom>
        </p:spPr>
        <p:txBody>
          <a:bodyPr vert="horz" lIns="91440" tIns="45720" rIns="91440" bIns="45720" rtlCol="0">
            <a:noAutofit/>
          </a:bodyPr>
          <a:lstStyle/>
          <a:p>
            <a:pPr>
              <a:lnSpc>
                <a:spcPct val="90000"/>
              </a:lnSpc>
              <a:spcAft>
                <a:spcPts val="600"/>
              </a:spcAft>
            </a:pPr>
            <a:r>
              <a:rPr lang="en-US" sz="2200" b="1" kern="1200" dirty="0">
                <a:solidFill>
                  <a:schemeClr val="tx1"/>
                </a:solidFill>
                <a:latin typeface="+mn-lt"/>
                <a:ea typeface="+mn-ea"/>
                <a:cs typeface="+mn-cs"/>
              </a:rPr>
              <a:t>What 21st century skills, character traits, and/or social-emotional competencies do all students need to succeed in college, career, </a:t>
            </a:r>
          </a:p>
          <a:p>
            <a:pPr>
              <a:lnSpc>
                <a:spcPct val="90000"/>
              </a:lnSpc>
              <a:spcAft>
                <a:spcPts val="600"/>
              </a:spcAft>
            </a:pPr>
            <a:r>
              <a:rPr lang="en-US" sz="2200" b="1" kern="1200" dirty="0">
                <a:solidFill>
                  <a:schemeClr val="tx1"/>
                </a:solidFill>
                <a:latin typeface="+mn-lt"/>
                <a:ea typeface="+mn-ea"/>
                <a:cs typeface="+mn-cs"/>
              </a:rPr>
              <a:t>and life?</a:t>
            </a:r>
          </a:p>
          <a:p>
            <a:pPr>
              <a:lnSpc>
                <a:spcPct val="90000"/>
              </a:lnSpc>
              <a:spcAft>
                <a:spcPts val="600"/>
              </a:spcAft>
            </a:pPr>
            <a:endParaRPr lang="en-US" sz="2200" b="1" kern="1200" dirty="0">
              <a:solidFill>
                <a:schemeClr val="tx1"/>
              </a:solidFill>
              <a:latin typeface="+mn-lt"/>
              <a:ea typeface="+mn-ea"/>
              <a:cs typeface="+mn-cs"/>
            </a:endParaRPr>
          </a:p>
          <a:p>
            <a:pPr>
              <a:lnSpc>
                <a:spcPct val="90000"/>
              </a:lnSpc>
              <a:spcAft>
                <a:spcPts val="600"/>
              </a:spcAft>
            </a:pPr>
            <a:r>
              <a:rPr lang="en-US" sz="2200" b="1" kern="1200" dirty="0">
                <a:solidFill>
                  <a:schemeClr val="tx1"/>
                </a:solidFill>
                <a:latin typeface="+mn-lt"/>
                <a:ea typeface="+mn-ea"/>
                <a:cs typeface="+mn-cs"/>
              </a:rPr>
              <a:t>How has the world changed, and how will it continue to change?  What skills and mindsets will be necessary in a rapidly changing and complex world?</a:t>
            </a:r>
          </a:p>
          <a:p>
            <a:pPr>
              <a:lnSpc>
                <a:spcPct val="90000"/>
              </a:lnSpc>
              <a:spcAft>
                <a:spcPts val="600"/>
              </a:spcAft>
            </a:pPr>
            <a:endParaRPr lang="en-US" sz="2200" b="1" kern="1200" dirty="0">
              <a:solidFill>
                <a:schemeClr val="tx1"/>
              </a:solidFill>
              <a:latin typeface="+mn-lt"/>
              <a:ea typeface="+mn-ea"/>
              <a:cs typeface="+mn-cs"/>
            </a:endParaRPr>
          </a:p>
          <a:p>
            <a:pPr>
              <a:lnSpc>
                <a:spcPct val="90000"/>
              </a:lnSpc>
              <a:spcAft>
                <a:spcPts val="600"/>
              </a:spcAft>
            </a:pPr>
            <a:endParaRPr lang="en-US" sz="2200" b="1" kern="1200" dirty="0">
              <a:solidFill>
                <a:schemeClr val="tx1"/>
              </a:solidFill>
              <a:latin typeface="+mn-lt"/>
              <a:ea typeface="+mn-ea"/>
              <a:cs typeface="+mn-cs"/>
            </a:endParaRPr>
          </a:p>
          <a:p>
            <a:pPr>
              <a:lnSpc>
                <a:spcPct val="90000"/>
              </a:lnSpc>
              <a:spcAft>
                <a:spcPts val="600"/>
              </a:spcAft>
            </a:pPr>
            <a:r>
              <a:rPr lang="en-US" sz="2200" b="1" kern="1200" dirty="0">
                <a:solidFill>
                  <a:schemeClr val="tx1"/>
                </a:solidFill>
                <a:latin typeface="+mn-lt"/>
                <a:ea typeface="+mn-ea"/>
                <a:cs typeface="+mn-cs"/>
              </a:rPr>
              <a:t>What are the skills and traits that community member </a:t>
            </a:r>
            <a:r>
              <a:rPr lang="en-US" sz="2200" kern="1200" dirty="0">
                <a:solidFill>
                  <a:schemeClr val="tx1"/>
                </a:solidFill>
                <a:latin typeface="+mn-lt"/>
                <a:ea typeface="+mn-ea"/>
                <a:cs typeface="+mn-cs"/>
              </a:rPr>
              <a:t> </a:t>
            </a:r>
            <a:r>
              <a:rPr lang="en-US" sz="2200" b="1" kern="1200" dirty="0">
                <a:solidFill>
                  <a:schemeClr val="tx1"/>
                </a:solidFill>
                <a:latin typeface="+mn-lt"/>
                <a:ea typeface="+mn-ea"/>
                <a:cs typeface="+mn-cs"/>
              </a:rPr>
              <a:t>take pride in and hope to pass on to their students and children?</a:t>
            </a:r>
          </a:p>
        </p:txBody>
      </p:sp>
      <p:pic>
        <p:nvPicPr>
          <p:cNvPr id="4" name="Picture 3" descr="A picture containing text&#10;&#10;Description automatically generated">
            <a:extLst>
              <a:ext uri="{FF2B5EF4-FFF2-40B4-BE49-F238E27FC236}">
                <a16:creationId xmlns:a16="http://schemas.microsoft.com/office/drawing/2014/main" id="{D47314EC-EBE1-6D46-BBB2-CF96B1049ED9}"/>
              </a:ext>
            </a:extLst>
          </p:cNvPr>
          <p:cNvPicPr>
            <a:picLocks noChangeAspect="1"/>
          </p:cNvPicPr>
          <p:nvPr/>
        </p:nvPicPr>
        <p:blipFill rotWithShape="1">
          <a:blip r:embed="rId2"/>
          <a:srcRect l="7766" r="2385" b="-3"/>
          <a:stretch/>
        </p:blipFill>
        <p:spPr>
          <a:xfrm>
            <a:off x="8649729" y="2610624"/>
            <a:ext cx="3668969" cy="3563372"/>
          </a:xfrm>
          <a:prstGeom prst="rect">
            <a:avLst/>
          </a:prstGeom>
        </p:spPr>
      </p:pic>
    </p:spTree>
    <p:extLst>
      <p:ext uri="{BB962C8B-B14F-4D97-AF65-F5344CB8AC3E}">
        <p14:creationId xmlns:p14="http://schemas.microsoft.com/office/powerpoint/2010/main" val="37220468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4">
            <a:extLst>
              <a:ext uri="{FF2B5EF4-FFF2-40B4-BE49-F238E27FC236}">
                <a16:creationId xmlns:a16="http://schemas.microsoft.com/office/drawing/2014/main" id="{54181473-9E86-5347-AB7E-614583A5FD42}"/>
              </a:ext>
            </a:extLst>
          </p:cNvPr>
          <p:cNvGraphicFramePr>
            <a:graphicFrameLocks noGrp="1"/>
          </p:cNvGraphicFramePr>
          <p:nvPr>
            <p:ph idx="1"/>
            <p:extLst>
              <p:ext uri="{D42A27DB-BD31-4B8C-83A1-F6EECF244321}">
                <p14:modId xmlns:p14="http://schemas.microsoft.com/office/powerpoint/2010/main" val="1074315839"/>
              </p:ext>
            </p:extLst>
          </p:nvPr>
        </p:nvGraphicFramePr>
        <p:xfrm>
          <a:off x="457200" y="952302"/>
          <a:ext cx="11277602" cy="4953397"/>
        </p:xfrm>
        <a:graphic>
          <a:graphicData uri="http://schemas.openxmlformats.org/drawingml/2006/table">
            <a:tbl>
              <a:tblPr firstRow="1" bandRow="1">
                <a:solidFill>
                  <a:schemeClr val="bg1">
                    <a:lumMod val="95000"/>
                  </a:schemeClr>
                </a:solidFill>
                <a:tableStyleId>{5C22544A-7EE6-4342-B048-85BDC9FD1C3A}</a:tableStyleId>
              </a:tblPr>
              <a:tblGrid>
                <a:gridCol w="2743063">
                  <a:extLst>
                    <a:ext uri="{9D8B030D-6E8A-4147-A177-3AD203B41FA5}">
                      <a16:colId xmlns:a16="http://schemas.microsoft.com/office/drawing/2014/main" val="2644437458"/>
                    </a:ext>
                  </a:extLst>
                </a:gridCol>
                <a:gridCol w="1902918">
                  <a:extLst>
                    <a:ext uri="{9D8B030D-6E8A-4147-A177-3AD203B41FA5}">
                      <a16:colId xmlns:a16="http://schemas.microsoft.com/office/drawing/2014/main" val="590913891"/>
                    </a:ext>
                  </a:extLst>
                </a:gridCol>
                <a:gridCol w="1972714">
                  <a:extLst>
                    <a:ext uri="{9D8B030D-6E8A-4147-A177-3AD203B41FA5}">
                      <a16:colId xmlns:a16="http://schemas.microsoft.com/office/drawing/2014/main" val="4179854272"/>
                    </a:ext>
                  </a:extLst>
                </a:gridCol>
                <a:gridCol w="2233806">
                  <a:extLst>
                    <a:ext uri="{9D8B030D-6E8A-4147-A177-3AD203B41FA5}">
                      <a16:colId xmlns:a16="http://schemas.microsoft.com/office/drawing/2014/main" val="1625833054"/>
                    </a:ext>
                  </a:extLst>
                </a:gridCol>
                <a:gridCol w="2425101">
                  <a:extLst>
                    <a:ext uri="{9D8B030D-6E8A-4147-A177-3AD203B41FA5}">
                      <a16:colId xmlns:a16="http://schemas.microsoft.com/office/drawing/2014/main" val="4018400650"/>
                    </a:ext>
                  </a:extLst>
                </a:gridCol>
              </a:tblGrid>
              <a:tr h="709756">
                <a:tc gridSpan="5">
                  <a:txBody>
                    <a:bodyPr/>
                    <a:lstStyle/>
                    <a:p>
                      <a:pPr algn="ctr"/>
                      <a:r>
                        <a:rPr lang="en-US" sz="2600" b="1" cap="none" spc="0">
                          <a:solidFill>
                            <a:schemeClr val="tx1"/>
                          </a:solidFill>
                        </a:rPr>
                        <a:t>Graduate Portrait Outcome Possibilities</a:t>
                      </a:r>
                    </a:p>
                  </a:txBody>
                  <a:tcPr marL="104230" marR="148900" marT="29780" marB="223349" anchor="b">
                    <a:lnL w="12700" cmpd="sng">
                      <a:noFill/>
                    </a:lnL>
                    <a:lnR w="12700" cmpd="sng">
                      <a:noFill/>
                    </a:lnR>
                    <a:lnT w="9525" cap="flat" cmpd="sng" algn="ctr">
                      <a:noFill/>
                      <a:prstDash val="solid"/>
                    </a:lnT>
                    <a:lnB w="38100" cmpd="sng">
                      <a:noFill/>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5095755"/>
                  </a:ext>
                </a:extLst>
              </a:tr>
              <a:tr h="908288">
                <a:tc>
                  <a:txBody>
                    <a:bodyPr/>
                    <a:lstStyle/>
                    <a:p>
                      <a:r>
                        <a:rPr lang="en-US" sz="2000" cap="none" spc="0">
                          <a:solidFill>
                            <a:schemeClr val="tx1"/>
                          </a:solidFill>
                        </a:rPr>
                        <a:t>Creative </a:t>
                      </a:r>
                    </a:p>
                    <a:p>
                      <a:r>
                        <a:rPr lang="en-US" sz="2000" cap="none" spc="0">
                          <a:solidFill>
                            <a:schemeClr val="tx1"/>
                          </a:solidFill>
                        </a:rPr>
                        <a:t>Thinkers</a:t>
                      </a:r>
                    </a:p>
                  </a:txBody>
                  <a:tcPr marL="104230" marR="148900" marT="29780" marB="223349">
                    <a:lnL w="12700" cap="flat" cmpd="sng" algn="ctr">
                      <a:solidFill>
                        <a:schemeClr val="tx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r>
                        <a:rPr lang="en-US" sz="2000" cap="none" spc="0">
                          <a:solidFill>
                            <a:schemeClr val="tx1"/>
                          </a:solidFill>
                        </a:rPr>
                        <a:t>Engaged Collaborators</a:t>
                      </a:r>
                    </a:p>
                  </a:txBody>
                  <a:tcPr marL="104230" marR="148900" marT="29780" marB="223349">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cap="none" spc="0">
                          <a:solidFill>
                            <a:schemeClr val="tx1"/>
                          </a:solidFill>
                        </a:rPr>
                        <a:t>College &amp;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cap="none" spc="0">
                          <a:solidFill>
                            <a:schemeClr val="tx1"/>
                          </a:solidFill>
                        </a:rPr>
                        <a:t>Career Ready</a:t>
                      </a:r>
                    </a:p>
                  </a:txBody>
                  <a:tcPr marL="104230" marR="148900" marT="29780" marB="223349">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r>
                        <a:rPr lang="en-US" sz="2000" cap="none" spc="0">
                          <a:solidFill>
                            <a:schemeClr val="tx1"/>
                          </a:solidFill>
                        </a:rPr>
                        <a:t>Creators and Innovators</a:t>
                      </a:r>
                    </a:p>
                  </a:txBody>
                  <a:tcPr marL="104230" marR="148900" marT="29780" marB="223349">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r>
                        <a:rPr lang="en-US" sz="2000" cap="none" spc="0">
                          <a:solidFill>
                            <a:schemeClr val="tx1"/>
                          </a:solidFill>
                        </a:rPr>
                        <a:t>Adaptable and Resilient Learners</a:t>
                      </a:r>
                    </a:p>
                  </a:txBody>
                  <a:tcPr marL="104230" marR="148900" marT="29780" marB="223349">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4230480897"/>
                  </a:ext>
                </a:extLst>
              </a:tr>
              <a:tr h="908288">
                <a:tc>
                  <a:txBody>
                    <a:bodyPr/>
                    <a:lstStyle/>
                    <a:p>
                      <a:r>
                        <a:rPr lang="en-US" sz="2000" cap="none" spc="0">
                          <a:solidFill>
                            <a:schemeClr val="tx1"/>
                          </a:solidFill>
                        </a:rPr>
                        <a:t>Team </a:t>
                      </a:r>
                    </a:p>
                    <a:p>
                      <a:r>
                        <a:rPr lang="en-US" sz="2000" cap="none" spc="0">
                          <a:solidFill>
                            <a:schemeClr val="tx1"/>
                          </a:solidFill>
                        </a:rPr>
                        <a:t>Player</a:t>
                      </a:r>
                    </a:p>
                  </a:txBody>
                  <a:tcPr marL="104230" marR="148900" marT="29780" marB="223349">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2000" cap="none" spc="0">
                          <a:solidFill>
                            <a:schemeClr val="tx1"/>
                          </a:solidFill>
                        </a:rPr>
                        <a:t>Passionate &amp; Empathetic</a:t>
                      </a:r>
                    </a:p>
                  </a:txBody>
                  <a:tcPr marL="104230" marR="148900" marT="29780" marB="223349">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2000" cap="none" spc="0">
                          <a:solidFill>
                            <a:schemeClr val="tx1"/>
                          </a:solidFill>
                        </a:rPr>
                        <a:t>Engaged </a:t>
                      </a:r>
                    </a:p>
                    <a:p>
                      <a:r>
                        <a:rPr lang="en-US" sz="2000" cap="none" spc="0">
                          <a:solidFill>
                            <a:schemeClr val="tx1"/>
                          </a:solidFill>
                        </a:rPr>
                        <a:t>Citizens</a:t>
                      </a:r>
                    </a:p>
                  </a:txBody>
                  <a:tcPr marL="104230" marR="148900" marT="29780" marB="223349">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2000" cap="none" spc="0">
                          <a:solidFill>
                            <a:schemeClr val="tx1"/>
                          </a:solidFill>
                        </a:rPr>
                        <a:t>Personally Responsible</a:t>
                      </a:r>
                    </a:p>
                  </a:txBody>
                  <a:tcPr marL="104230" marR="148900" marT="29780" marB="223349">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2000" cap="none" spc="0">
                          <a:solidFill>
                            <a:schemeClr val="tx1"/>
                          </a:solidFill>
                        </a:rPr>
                        <a:t>Culturally </a:t>
                      </a:r>
                    </a:p>
                    <a:p>
                      <a:r>
                        <a:rPr lang="en-US" sz="2000" cap="none" spc="0">
                          <a:solidFill>
                            <a:schemeClr val="tx1"/>
                          </a:solidFill>
                        </a:rPr>
                        <a:t>Aware</a:t>
                      </a:r>
                    </a:p>
                  </a:txBody>
                  <a:tcPr marL="104230" marR="148900" marT="29780" marB="223349">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2750504518"/>
                  </a:ext>
                </a:extLst>
              </a:tr>
              <a:tr h="908288">
                <a:tc>
                  <a:txBody>
                    <a:bodyPr/>
                    <a:lstStyle/>
                    <a:p>
                      <a:r>
                        <a:rPr lang="en-US" sz="2000" cap="none" spc="0">
                          <a:solidFill>
                            <a:schemeClr val="tx1"/>
                          </a:solidFill>
                        </a:rPr>
                        <a:t>Skilled Communicators</a:t>
                      </a:r>
                    </a:p>
                  </a:txBody>
                  <a:tcPr marL="104230" marR="148900" marT="29780" marB="223349">
                    <a:lnL w="12700" cap="flat" cmpd="sng" algn="ctr">
                      <a:solidFill>
                        <a:schemeClr val="tx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lang="en-US" sz="2000" cap="none" spc="0">
                          <a:solidFill>
                            <a:schemeClr val="tx1"/>
                          </a:solidFill>
                        </a:rPr>
                        <a:t>Ethical </a:t>
                      </a:r>
                    </a:p>
                    <a:p>
                      <a:r>
                        <a:rPr lang="en-US" sz="2000" cap="none" spc="0">
                          <a:solidFill>
                            <a:schemeClr val="tx1"/>
                          </a:solidFill>
                        </a:rPr>
                        <a:t>Character</a:t>
                      </a:r>
                    </a:p>
                  </a:txBody>
                  <a:tcPr marL="104230" marR="148900" marT="29780" marB="223349">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lang="en-US" sz="2000" cap="none" spc="0">
                          <a:solidFill>
                            <a:schemeClr val="tx1"/>
                          </a:solidFill>
                        </a:rPr>
                        <a:t>Problem </a:t>
                      </a:r>
                    </a:p>
                    <a:p>
                      <a:r>
                        <a:rPr lang="en-US" sz="2000" cap="none" spc="0">
                          <a:solidFill>
                            <a:schemeClr val="tx1"/>
                          </a:solidFill>
                        </a:rPr>
                        <a:t>Solvers</a:t>
                      </a:r>
                    </a:p>
                  </a:txBody>
                  <a:tcPr marL="104230" marR="148900" marT="29780" marB="223349">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lang="en-US" sz="2000" cap="none" spc="0">
                          <a:solidFill>
                            <a:schemeClr val="tx1"/>
                          </a:solidFill>
                        </a:rPr>
                        <a:t>Critical </a:t>
                      </a:r>
                    </a:p>
                    <a:p>
                      <a:r>
                        <a:rPr lang="en-US" sz="2000" cap="none" spc="0">
                          <a:solidFill>
                            <a:schemeClr val="tx1"/>
                          </a:solidFill>
                        </a:rPr>
                        <a:t>Thinkers</a:t>
                      </a:r>
                    </a:p>
                  </a:txBody>
                  <a:tcPr marL="104230" marR="148900" marT="29780" marB="223349">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r>
                        <a:rPr lang="en-US" sz="2000" cap="none" spc="0">
                          <a:solidFill>
                            <a:schemeClr val="tx1"/>
                          </a:solidFill>
                        </a:rPr>
                        <a:t>Perseverant </a:t>
                      </a:r>
                    </a:p>
                    <a:p>
                      <a:r>
                        <a:rPr lang="en-US" sz="2000" cap="none" spc="0">
                          <a:solidFill>
                            <a:schemeClr val="tx1"/>
                          </a:solidFill>
                        </a:rPr>
                        <a:t>&amp; Patient</a:t>
                      </a:r>
                    </a:p>
                  </a:txBody>
                  <a:tcPr marL="104230" marR="148900" marT="29780" marB="223349">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2309274526"/>
                  </a:ext>
                </a:extLst>
              </a:tr>
              <a:tr h="908288">
                <a:tc>
                  <a:txBody>
                    <a:bodyPr/>
                    <a:lstStyle/>
                    <a:p>
                      <a:r>
                        <a:rPr lang="en-US" sz="2000" cap="none" spc="0">
                          <a:solidFill>
                            <a:schemeClr val="tx1"/>
                          </a:solidFill>
                        </a:rPr>
                        <a:t>Empowered and Self-Sufficient</a:t>
                      </a:r>
                    </a:p>
                  </a:txBody>
                  <a:tcPr marL="104230" marR="148900" marT="29780" marB="223349">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2000" cap="none" spc="0">
                          <a:solidFill>
                            <a:schemeClr val="tx1"/>
                          </a:solidFill>
                        </a:rPr>
                        <a:t>Growth </a:t>
                      </a:r>
                    </a:p>
                    <a:p>
                      <a:r>
                        <a:rPr lang="en-US" sz="2000" cap="none" spc="0">
                          <a:solidFill>
                            <a:schemeClr val="tx1"/>
                          </a:solidFill>
                        </a:rPr>
                        <a:t>Mindset</a:t>
                      </a:r>
                    </a:p>
                  </a:txBody>
                  <a:tcPr marL="104230" marR="148900" marT="29780" marB="223349">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2000" cap="none" spc="0">
                          <a:solidFill>
                            <a:schemeClr val="tx1"/>
                          </a:solidFill>
                        </a:rPr>
                        <a:t>Confident </a:t>
                      </a:r>
                    </a:p>
                    <a:p>
                      <a:r>
                        <a:rPr lang="en-US" sz="2000" cap="none" spc="0">
                          <a:solidFill>
                            <a:schemeClr val="tx1"/>
                          </a:solidFill>
                        </a:rPr>
                        <a:t>and Secure</a:t>
                      </a:r>
                    </a:p>
                  </a:txBody>
                  <a:tcPr marL="104230" marR="148900" marT="29780" marB="223349">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2000" cap="none" spc="0">
                          <a:solidFill>
                            <a:schemeClr val="tx1"/>
                          </a:solidFill>
                        </a:rPr>
                        <a:t>Civic and Global Contributor</a:t>
                      </a:r>
                    </a:p>
                  </a:txBody>
                  <a:tcPr marL="104230" marR="148900" marT="29780" marB="223349">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r>
                        <a:rPr lang="en-US" sz="2000" cap="none" spc="0">
                          <a:solidFill>
                            <a:schemeClr val="tx1"/>
                          </a:solidFill>
                        </a:rPr>
                        <a:t>Digitally </a:t>
                      </a:r>
                    </a:p>
                    <a:p>
                      <a:r>
                        <a:rPr lang="en-US" sz="2000" cap="none" spc="0">
                          <a:solidFill>
                            <a:schemeClr val="tx1"/>
                          </a:solidFill>
                        </a:rPr>
                        <a:t>Literate</a:t>
                      </a:r>
                    </a:p>
                  </a:txBody>
                  <a:tcPr marL="104230" marR="148900" marT="29780" marB="223349">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529001461"/>
                  </a:ext>
                </a:extLst>
              </a:tr>
              <a:tr h="610489">
                <a:tc>
                  <a:txBody>
                    <a:bodyPr/>
                    <a:lstStyle/>
                    <a:p>
                      <a:r>
                        <a:rPr lang="en-US" sz="2000" cap="none" spc="0">
                          <a:solidFill>
                            <a:schemeClr val="tx1"/>
                          </a:solidFill>
                        </a:rPr>
                        <a:t>Other</a:t>
                      </a:r>
                    </a:p>
                  </a:txBody>
                  <a:tcPr marL="104230" marR="148900" marT="29780" marB="223349">
                    <a:lnL w="12700" cap="flat" cmpd="sng" algn="ctr">
                      <a:solidFill>
                        <a:schemeClr val="tx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2000" cap="none" spc="0">
                          <a:solidFill>
                            <a:schemeClr val="tx1"/>
                          </a:solidFill>
                        </a:rPr>
                        <a:t>Other</a:t>
                      </a:r>
                    </a:p>
                  </a:txBody>
                  <a:tcPr marL="104230" marR="148900" marT="29780" marB="223349">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2000" cap="none" spc="0">
                          <a:solidFill>
                            <a:schemeClr val="tx1"/>
                          </a:solidFill>
                        </a:rPr>
                        <a:t>Other</a:t>
                      </a:r>
                    </a:p>
                  </a:txBody>
                  <a:tcPr marL="104230" marR="148900" marT="29780" marB="223349">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2000" cap="none" spc="0">
                          <a:solidFill>
                            <a:schemeClr val="tx1"/>
                          </a:solidFill>
                        </a:rPr>
                        <a:t>Other</a:t>
                      </a:r>
                    </a:p>
                  </a:txBody>
                  <a:tcPr marL="104230" marR="148900" marT="29780" marB="223349">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r>
                        <a:rPr lang="en-US" sz="2000" cap="none" spc="0">
                          <a:solidFill>
                            <a:schemeClr val="tx1"/>
                          </a:solidFill>
                        </a:rPr>
                        <a:t>Other</a:t>
                      </a:r>
                    </a:p>
                  </a:txBody>
                  <a:tcPr marL="104230" marR="148900" marT="29780" marB="223349">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191297520"/>
                  </a:ext>
                </a:extLst>
              </a:tr>
            </a:tbl>
          </a:graphicData>
        </a:graphic>
      </p:graphicFrame>
    </p:spTree>
    <p:extLst>
      <p:ext uri="{BB962C8B-B14F-4D97-AF65-F5344CB8AC3E}">
        <p14:creationId xmlns:p14="http://schemas.microsoft.com/office/powerpoint/2010/main" val="12175483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80"/>
          <p:cNvSpPr/>
          <p:nvPr/>
        </p:nvSpPr>
        <p:spPr>
          <a:xfrm>
            <a:off x="336884" y="321177"/>
            <a:ext cx="4332307" cy="6179552"/>
          </a:xfrm>
          <a:prstGeom prst="rect">
            <a:avLst/>
          </a:prstGeom>
          <a:solidFill>
            <a:srgbClr val="404040">
              <a:alpha val="89803"/>
            </a:srgbClr>
          </a:solidFill>
          <a:ln w="127000" cap="sq" cmpd="thinThick">
            <a:solidFill>
              <a:srgbClr val="595959">
                <a:alpha val="8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58" name="Google Shape;758;p80"/>
          <p:cNvSpPr txBox="1">
            <a:spLocks noGrp="1"/>
          </p:cNvSpPr>
          <p:nvPr>
            <p:ph type="title"/>
          </p:nvPr>
        </p:nvSpPr>
        <p:spPr>
          <a:xfrm>
            <a:off x="674237" y="914400"/>
            <a:ext cx="3657600" cy="288757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4100"/>
              <a:buNone/>
            </a:pPr>
            <a:r>
              <a:rPr lang="en-US" sz="4100">
                <a:solidFill>
                  <a:srgbClr val="FFFFFF"/>
                </a:solidFill>
                <a:latin typeface="Arial"/>
                <a:ea typeface="Arial"/>
                <a:cs typeface="Arial"/>
                <a:sym typeface="Arial"/>
              </a:rPr>
              <a:t>What are the skills to ensure student success?</a:t>
            </a:r>
            <a:endParaRPr/>
          </a:p>
        </p:txBody>
      </p:sp>
      <p:cxnSp>
        <p:nvCxnSpPr>
          <p:cNvPr id="759" name="Google Shape;759;p80"/>
          <p:cNvCxnSpPr/>
          <p:nvPr/>
        </p:nvCxnSpPr>
        <p:spPr>
          <a:xfrm>
            <a:off x="1191126" y="3910267"/>
            <a:ext cx="2586790" cy="0"/>
          </a:xfrm>
          <a:prstGeom prst="straightConnector1">
            <a:avLst/>
          </a:prstGeom>
          <a:noFill/>
          <a:ln w="22225" cap="flat" cmpd="sng">
            <a:solidFill>
              <a:srgbClr val="D9D9D9"/>
            </a:solidFill>
            <a:prstDash val="solid"/>
            <a:round/>
            <a:headEnd type="none" w="sm" len="sm"/>
            <a:tailEnd type="none" w="sm" len="sm"/>
          </a:ln>
        </p:spPr>
      </p:cxnSp>
      <p:pic>
        <p:nvPicPr>
          <p:cNvPr id="760" name="Google Shape;760;p80"/>
          <p:cNvPicPr preferRelativeResize="0"/>
          <p:nvPr/>
        </p:nvPicPr>
        <p:blipFill rotWithShape="1">
          <a:blip r:embed="rId3">
            <a:alphaModFix/>
          </a:blip>
          <a:srcRect/>
          <a:stretch/>
        </p:blipFill>
        <p:spPr>
          <a:xfrm>
            <a:off x="5335438" y="321177"/>
            <a:ext cx="6190312" cy="6052192"/>
          </a:xfrm>
          <a:prstGeom prst="rect">
            <a:avLst/>
          </a:prstGeom>
          <a:noFill/>
          <a:ln>
            <a:noFill/>
          </a:ln>
        </p:spPr>
      </p:pic>
    </p:spTree>
    <p:extLst>
      <p:ext uri="{BB962C8B-B14F-4D97-AF65-F5344CB8AC3E}">
        <p14:creationId xmlns:p14="http://schemas.microsoft.com/office/powerpoint/2010/main" val="31651584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B06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imeline&#10;&#10;Description automatically generated">
            <a:extLst>
              <a:ext uri="{FF2B5EF4-FFF2-40B4-BE49-F238E27FC236}">
                <a16:creationId xmlns:a16="http://schemas.microsoft.com/office/drawing/2014/main" id="{6CC8DF0D-E233-C444-8406-600ECB08ECAC}"/>
              </a:ext>
            </a:extLst>
          </p:cNvPr>
          <p:cNvPicPr>
            <a:picLocks noChangeAspect="1"/>
          </p:cNvPicPr>
          <p:nvPr/>
        </p:nvPicPr>
        <p:blipFill>
          <a:blip r:embed="rId2"/>
          <a:stretch>
            <a:fillRect/>
          </a:stretch>
        </p:blipFill>
        <p:spPr>
          <a:xfrm>
            <a:off x="6854994" y="643467"/>
            <a:ext cx="4261865" cy="5571066"/>
          </a:xfrm>
          <a:prstGeom prst="rect">
            <a:avLst/>
          </a:prstGeom>
        </p:spPr>
      </p:pic>
      <p:sp>
        <p:nvSpPr>
          <p:cNvPr id="15" name="Rectangle 14">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8785177-81A6-CA40-9E04-079D6439C6FE}"/>
              </a:ext>
            </a:extLst>
          </p:cNvPr>
          <p:cNvPicPr>
            <a:picLocks noChangeAspect="1"/>
          </p:cNvPicPr>
          <p:nvPr/>
        </p:nvPicPr>
        <p:blipFill>
          <a:blip r:embed="rId3"/>
          <a:stretch>
            <a:fillRect/>
          </a:stretch>
        </p:blipFill>
        <p:spPr>
          <a:xfrm>
            <a:off x="1054248" y="643467"/>
            <a:ext cx="4303648" cy="5571066"/>
          </a:xfrm>
          <a:prstGeom prst="rect">
            <a:avLst/>
          </a:prstGeom>
        </p:spPr>
      </p:pic>
    </p:spTree>
    <p:extLst>
      <p:ext uri="{BB962C8B-B14F-4D97-AF65-F5344CB8AC3E}">
        <p14:creationId xmlns:p14="http://schemas.microsoft.com/office/powerpoint/2010/main" val="37788867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79"/>
          <p:cNvSpPr/>
          <p:nvPr/>
        </p:nvSpPr>
        <p:spPr>
          <a:xfrm>
            <a:off x="0" y="651752"/>
            <a:ext cx="12192000" cy="73655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51" name="Google Shape;751;p79"/>
          <p:cNvSpPr txBox="1">
            <a:spLocks noGrp="1"/>
          </p:cNvSpPr>
          <p:nvPr>
            <p:ph type="title"/>
          </p:nvPr>
        </p:nvSpPr>
        <p:spPr>
          <a:xfrm>
            <a:off x="556532" y="643467"/>
            <a:ext cx="11210925" cy="74483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3200"/>
              <a:buNone/>
            </a:pPr>
            <a:r>
              <a:rPr lang="en-US" sz="3200">
                <a:solidFill>
                  <a:schemeClr val="lt1"/>
                </a:solidFill>
                <a:latin typeface="Arial"/>
                <a:ea typeface="Arial"/>
                <a:cs typeface="Arial"/>
                <a:sym typeface="Arial"/>
              </a:rPr>
              <a:t>What are the skills to ensure student success?</a:t>
            </a:r>
            <a:endParaRPr/>
          </a:p>
        </p:txBody>
      </p:sp>
      <p:pic>
        <p:nvPicPr>
          <p:cNvPr id="752" name="Google Shape;752;p79"/>
          <p:cNvPicPr preferRelativeResize="0"/>
          <p:nvPr/>
        </p:nvPicPr>
        <p:blipFill rotWithShape="1">
          <a:blip r:embed="rId3">
            <a:alphaModFix/>
          </a:blip>
          <a:srcRect/>
          <a:stretch/>
        </p:blipFill>
        <p:spPr>
          <a:xfrm>
            <a:off x="2027179" y="1530084"/>
            <a:ext cx="7793644" cy="5182773"/>
          </a:xfrm>
          <a:prstGeom prst="rect">
            <a:avLst/>
          </a:prstGeom>
          <a:noFill/>
          <a:ln>
            <a:noFill/>
          </a:ln>
        </p:spPr>
      </p:pic>
    </p:spTree>
    <p:extLst>
      <p:ext uri="{BB962C8B-B14F-4D97-AF65-F5344CB8AC3E}">
        <p14:creationId xmlns:p14="http://schemas.microsoft.com/office/powerpoint/2010/main" val="21385679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67404-6F41-FD4C-90EF-92016A19EAF4}"/>
              </a:ext>
            </a:extLst>
          </p:cNvPr>
          <p:cNvSpPr>
            <a:spLocks noGrp="1"/>
          </p:cNvSpPr>
          <p:nvPr>
            <p:ph type="title"/>
          </p:nvPr>
        </p:nvSpPr>
        <p:spPr>
          <a:xfrm>
            <a:off x="1136397" y="95538"/>
            <a:ext cx="5323715" cy="1642970"/>
          </a:xfrm>
        </p:spPr>
        <p:txBody>
          <a:bodyPr vert="horz" lIns="91440" tIns="45720" rIns="91440" bIns="45720" rtlCol="0" anchor="b">
            <a:normAutofit/>
          </a:bodyPr>
          <a:lstStyle/>
          <a:p>
            <a:pPr>
              <a:spcBef>
                <a:spcPct val="0"/>
              </a:spcBef>
            </a:pPr>
            <a:r>
              <a:rPr lang="en-US" sz="4000" b="1" kern="1200" dirty="0">
                <a:solidFill>
                  <a:schemeClr val="tx1"/>
                </a:solidFill>
                <a:latin typeface="+mj-lt"/>
                <a:ea typeface="+mj-ea"/>
                <a:cs typeface="+mj-cs"/>
              </a:rPr>
              <a:t>Our team’s TOP TEN</a:t>
            </a:r>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Graduate Portrait</a:t>
            </a:r>
          </a:p>
        </p:txBody>
      </p:sp>
      <p:sp>
        <p:nvSpPr>
          <p:cNvPr id="5" name="Content Placeholder 2">
            <a:extLst>
              <a:ext uri="{FF2B5EF4-FFF2-40B4-BE49-F238E27FC236}">
                <a16:creationId xmlns:a16="http://schemas.microsoft.com/office/drawing/2014/main" id="{8E2F45A6-E8A3-BD4A-A420-6C0399C6974F}"/>
              </a:ext>
            </a:extLst>
          </p:cNvPr>
          <p:cNvSpPr txBox="1">
            <a:spLocks/>
          </p:cNvSpPr>
          <p:nvPr/>
        </p:nvSpPr>
        <p:spPr>
          <a:xfrm>
            <a:off x="1144923" y="2405894"/>
            <a:ext cx="5315189" cy="353508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None/>
            </a:pPr>
            <a:endParaRPr lang="en-US" sz="2000" b="1" dirty="0"/>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Logo&#10;&#10;Description automatically generated">
            <a:extLst>
              <a:ext uri="{FF2B5EF4-FFF2-40B4-BE49-F238E27FC236}">
                <a16:creationId xmlns:a16="http://schemas.microsoft.com/office/drawing/2014/main" id="{BA1E9137-0189-A647-A72D-D054B8281A12}"/>
              </a:ext>
            </a:extLst>
          </p:cNvPr>
          <p:cNvPicPr>
            <a:picLocks noChangeAspect="1"/>
          </p:cNvPicPr>
          <p:nvPr/>
        </p:nvPicPr>
        <p:blipFill>
          <a:blip r:embed="rId2"/>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2881107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art, radar chart&#10;&#10;Description automatically generated">
            <a:extLst>
              <a:ext uri="{FF2B5EF4-FFF2-40B4-BE49-F238E27FC236}">
                <a16:creationId xmlns:a16="http://schemas.microsoft.com/office/drawing/2014/main" id="{727ED83E-0372-AD43-9465-570874FD1D48}"/>
              </a:ext>
            </a:extLst>
          </p:cNvPr>
          <p:cNvPicPr>
            <a:picLocks noChangeAspect="1"/>
          </p:cNvPicPr>
          <p:nvPr/>
        </p:nvPicPr>
        <p:blipFill>
          <a:blip r:embed="rId2"/>
          <a:stretch>
            <a:fillRect/>
          </a:stretch>
        </p:blipFill>
        <p:spPr>
          <a:xfrm>
            <a:off x="6421035" y="864108"/>
            <a:ext cx="5129784" cy="5129784"/>
          </a:xfrm>
          <a:prstGeom prst="rect">
            <a:avLst/>
          </a:prstGeom>
        </p:spPr>
      </p:pic>
      <p:sp>
        <p:nvSpPr>
          <p:cNvPr id="17" name="Rectangle 16">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person, people, group, crowd&#10;&#10;Description automatically generated">
            <a:extLst>
              <a:ext uri="{FF2B5EF4-FFF2-40B4-BE49-F238E27FC236}">
                <a16:creationId xmlns:a16="http://schemas.microsoft.com/office/drawing/2014/main" id="{34CC8913-65E0-0944-892C-7B6A04FE6FFA}"/>
              </a:ext>
            </a:extLst>
          </p:cNvPr>
          <p:cNvPicPr>
            <a:picLocks noChangeAspect="1"/>
          </p:cNvPicPr>
          <p:nvPr/>
        </p:nvPicPr>
        <p:blipFill>
          <a:blip r:embed="rId3"/>
          <a:stretch>
            <a:fillRect/>
          </a:stretch>
        </p:blipFill>
        <p:spPr>
          <a:xfrm>
            <a:off x="641180" y="1789399"/>
            <a:ext cx="5129784" cy="4055894"/>
          </a:xfrm>
          <a:prstGeom prst="rect">
            <a:avLst/>
          </a:prstGeom>
        </p:spPr>
      </p:pic>
      <p:sp>
        <p:nvSpPr>
          <p:cNvPr id="12" name="TextBox 11">
            <a:extLst>
              <a:ext uri="{FF2B5EF4-FFF2-40B4-BE49-F238E27FC236}">
                <a16:creationId xmlns:a16="http://schemas.microsoft.com/office/drawing/2014/main" id="{956E9753-EBF8-BC40-A342-4F0F294C2467}"/>
              </a:ext>
            </a:extLst>
          </p:cNvPr>
          <p:cNvSpPr txBox="1"/>
          <p:nvPr/>
        </p:nvSpPr>
        <p:spPr>
          <a:xfrm>
            <a:off x="1164487" y="842342"/>
            <a:ext cx="3785011" cy="584775"/>
          </a:xfrm>
          <a:prstGeom prst="rect">
            <a:avLst/>
          </a:prstGeom>
          <a:noFill/>
          <a:ln w="76200">
            <a:solidFill>
              <a:schemeClr val="tx1"/>
            </a:solidFill>
          </a:ln>
        </p:spPr>
        <p:txBody>
          <a:bodyPr wrap="none" rtlCol="0">
            <a:spAutoFit/>
          </a:bodyPr>
          <a:lstStyle/>
          <a:p>
            <a:r>
              <a:rPr lang="en-US" sz="3200" b="1" dirty="0"/>
              <a:t>ADULT PORTRAIT</a:t>
            </a:r>
          </a:p>
        </p:txBody>
      </p:sp>
    </p:spTree>
    <p:extLst>
      <p:ext uri="{BB962C8B-B14F-4D97-AF65-F5344CB8AC3E}">
        <p14:creationId xmlns:p14="http://schemas.microsoft.com/office/powerpoint/2010/main" val="42938347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BE1D93-A51A-5F44-AA33-02BC7F255F04}"/>
              </a:ext>
            </a:extLst>
          </p:cNvPr>
          <p:cNvSpPr>
            <a:spLocks noGrp="1"/>
          </p:cNvSpPr>
          <p:nvPr>
            <p:ph type="title"/>
          </p:nvPr>
        </p:nvSpPr>
        <p:spPr>
          <a:xfrm>
            <a:off x="4964129" y="295934"/>
            <a:ext cx="6251110" cy="1783080"/>
          </a:xfrm>
        </p:spPr>
        <p:txBody>
          <a:bodyPr vert="horz" lIns="91440" tIns="45720" rIns="91440" bIns="45720" rtlCol="0" anchor="b">
            <a:normAutofit/>
          </a:bodyPr>
          <a:lstStyle/>
          <a:p>
            <a:pPr>
              <a:spcBef>
                <a:spcPct val="0"/>
              </a:spcBef>
            </a:pPr>
            <a:r>
              <a:rPr lang="en-US" sz="5400" b="1" kern="1200" dirty="0">
                <a:solidFill>
                  <a:schemeClr val="accent2"/>
                </a:solidFill>
                <a:latin typeface="+mj-lt"/>
                <a:ea typeface="+mj-ea"/>
                <a:cs typeface="+mj-cs"/>
              </a:rPr>
              <a:t>KEY QUESTIONS </a:t>
            </a:r>
            <a:r>
              <a:rPr lang="en-US" sz="5400" kern="1200" dirty="0">
                <a:solidFill>
                  <a:schemeClr val="tx1"/>
                </a:solidFill>
                <a:latin typeface="+mj-lt"/>
                <a:ea typeface="+mj-ea"/>
                <a:cs typeface="+mj-cs"/>
              </a:rPr>
              <a:t>for an Adult Portrait:</a:t>
            </a:r>
          </a:p>
        </p:txBody>
      </p:sp>
      <p:pic>
        <p:nvPicPr>
          <p:cNvPr id="4" name="Picture 3" descr="Icon&#10;&#10;Description automatically generated">
            <a:extLst>
              <a:ext uri="{FF2B5EF4-FFF2-40B4-BE49-F238E27FC236}">
                <a16:creationId xmlns:a16="http://schemas.microsoft.com/office/drawing/2014/main" id="{961376F4-7BBB-D142-BC0D-F060AEEB3DC4}"/>
              </a:ext>
            </a:extLst>
          </p:cNvPr>
          <p:cNvPicPr>
            <a:picLocks noChangeAspect="1"/>
          </p:cNvPicPr>
          <p:nvPr/>
        </p:nvPicPr>
        <p:blipFill rotWithShape="1">
          <a:blip r:embed="rId2"/>
          <a:srcRect l="14539" r="17550"/>
          <a:stretch/>
        </p:blipFill>
        <p:spPr>
          <a:xfrm>
            <a:off x="0" y="169827"/>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EC77FB1-65DA-9049-8B2D-E52227AD033D}"/>
              </a:ext>
            </a:extLst>
          </p:cNvPr>
          <p:cNvSpPr txBox="1"/>
          <p:nvPr/>
        </p:nvSpPr>
        <p:spPr>
          <a:xfrm>
            <a:off x="4657344" y="2512700"/>
            <a:ext cx="7410994" cy="4225834"/>
          </a:xfrm>
          <a:prstGeom prst="rect">
            <a:avLst/>
          </a:prstGeom>
        </p:spPr>
        <p:txBody>
          <a:bodyPr vert="horz" lIns="91440" tIns="45720" rIns="91440" bIns="45720" rtlCol="0">
            <a:normAutofit/>
          </a:bodyPr>
          <a:lstStyle/>
          <a:p>
            <a:pPr marL="231775" indent="-231775">
              <a:lnSpc>
                <a:spcPct val="90000"/>
              </a:lnSpc>
              <a:spcAft>
                <a:spcPts val="600"/>
              </a:spcAft>
              <a:buFont typeface="Arial" panose="020B0604020202020204" pitchFamily="34" charset="0"/>
              <a:buChar char="•"/>
            </a:pPr>
            <a:r>
              <a:rPr lang="en-US" sz="2400" b="1" kern="1200" dirty="0">
                <a:solidFill>
                  <a:schemeClr val="tx1"/>
                </a:solidFill>
                <a:latin typeface="+mn-lt"/>
                <a:ea typeface="+mn-ea"/>
                <a:cs typeface="+mn-cs"/>
              </a:rPr>
              <a:t>What are the critical 21</a:t>
            </a:r>
            <a:r>
              <a:rPr lang="en-US" sz="2400" b="1" kern="1200" baseline="30000" dirty="0">
                <a:solidFill>
                  <a:schemeClr val="tx1"/>
                </a:solidFill>
                <a:latin typeface="+mn-lt"/>
                <a:ea typeface="+mn-ea"/>
                <a:cs typeface="+mn-cs"/>
              </a:rPr>
              <a:t>st</a:t>
            </a:r>
            <a:r>
              <a:rPr lang="en-US" sz="2400" b="1" kern="1200" dirty="0">
                <a:solidFill>
                  <a:schemeClr val="tx1"/>
                </a:solidFill>
                <a:latin typeface="+mn-lt"/>
                <a:ea typeface="+mn-ea"/>
                <a:cs typeface="+mn-cs"/>
              </a:rPr>
              <a:t> Century characteristics of an effective team member?</a:t>
            </a:r>
          </a:p>
          <a:p>
            <a:pPr indent="-228600">
              <a:lnSpc>
                <a:spcPct val="90000"/>
              </a:lnSpc>
              <a:spcAft>
                <a:spcPts val="600"/>
              </a:spcAft>
              <a:buFont typeface="Arial" panose="020B0604020202020204" pitchFamily="34" charset="0"/>
              <a:buChar char="•"/>
            </a:pPr>
            <a:endParaRPr lang="en-US" sz="2400" b="1"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sz="2400" b="1" kern="1200" dirty="0">
              <a:solidFill>
                <a:schemeClr val="tx1"/>
              </a:solidFill>
              <a:latin typeface="+mn-lt"/>
              <a:ea typeface="+mn-ea"/>
              <a:cs typeface="+mn-cs"/>
            </a:endParaRPr>
          </a:p>
          <a:p>
            <a:pPr marL="231775" indent="-231775">
              <a:lnSpc>
                <a:spcPct val="90000"/>
              </a:lnSpc>
              <a:spcAft>
                <a:spcPts val="600"/>
              </a:spcAft>
              <a:buFont typeface="Arial" panose="020B0604020202020204" pitchFamily="34" charset="0"/>
              <a:buChar char="•"/>
            </a:pPr>
            <a:r>
              <a:rPr lang="en-US" sz="2400" b="1" kern="1200" dirty="0">
                <a:solidFill>
                  <a:schemeClr val="tx1"/>
                </a:solidFill>
                <a:latin typeface="+mn-lt"/>
                <a:ea typeface="+mn-ea"/>
                <a:cs typeface="+mn-cs"/>
              </a:rPr>
              <a:t>What 21</a:t>
            </a:r>
            <a:r>
              <a:rPr lang="en-US" sz="2400" b="1" kern="1200" baseline="30000" dirty="0">
                <a:solidFill>
                  <a:schemeClr val="tx1"/>
                </a:solidFill>
                <a:latin typeface="+mn-lt"/>
                <a:ea typeface="+mn-ea"/>
                <a:cs typeface="+mn-cs"/>
              </a:rPr>
              <a:t>st</a:t>
            </a:r>
            <a:r>
              <a:rPr lang="en-US" sz="2400" b="1" kern="1200" dirty="0">
                <a:solidFill>
                  <a:schemeClr val="tx1"/>
                </a:solidFill>
                <a:latin typeface="+mn-lt"/>
                <a:ea typeface="+mn-ea"/>
                <a:cs typeface="+mn-cs"/>
              </a:rPr>
              <a:t> Century characteristics contribute to a successful and efficient culture or climate?</a:t>
            </a:r>
          </a:p>
          <a:p>
            <a:pPr indent="-228600">
              <a:lnSpc>
                <a:spcPct val="90000"/>
              </a:lnSpc>
              <a:spcAft>
                <a:spcPts val="600"/>
              </a:spcAft>
              <a:buFont typeface="Arial" panose="020B0604020202020204" pitchFamily="34" charset="0"/>
              <a:buChar char="•"/>
            </a:pPr>
            <a:endParaRPr lang="en-US" sz="2400" b="1"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sz="2400" b="1" kern="1200" dirty="0">
              <a:solidFill>
                <a:schemeClr val="tx1"/>
              </a:solidFill>
              <a:latin typeface="+mn-lt"/>
              <a:ea typeface="+mn-ea"/>
              <a:cs typeface="+mn-cs"/>
            </a:endParaRPr>
          </a:p>
          <a:p>
            <a:pPr marL="231775" indent="-219075">
              <a:lnSpc>
                <a:spcPct val="90000"/>
              </a:lnSpc>
              <a:spcAft>
                <a:spcPts val="600"/>
              </a:spcAft>
              <a:buFont typeface="Arial" panose="020B0604020202020204" pitchFamily="34" charset="0"/>
              <a:buChar char="•"/>
            </a:pPr>
            <a:r>
              <a:rPr lang="en-US" sz="2400" b="1" kern="1200" dirty="0">
                <a:solidFill>
                  <a:schemeClr val="tx1"/>
                </a:solidFill>
                <a:latin typeface="+mn-lt"/>
                <a:ea typeface="+mn-ea"/>
                <a:cs typeface="+mn-cs"/>
              </a:rPr>
              <a:t>What 21</a:t>
            </a:r>
            <a:r>
              <a:rPr lang="en-US" sz="2400" b="1" kern="1200" baseline="30000" dirty="0">
                <a:solidFill>
                  <a:schemeClr val="tx1"/>
                </a:solidFill>
                <a:latin typeface="+mn-lt"/>
                <a:ea typeface="+mn-ea"/>
                <a:cs typeface="+mn-cs"/>
              </a:rPr>
              <a:t>st</a:t>
            </a:r>
            <a:r>
              <a:rPr lang="en-US" sz="2400" b="1" kern="1200" dirty="0">
                <a:solidFill>
                  <a:schemeClr val="tx1"/>
                </a:solidFill>
                <a:latin typeface="+mn-lt"/>
                <a:ea typeface="+mn-ea"/>
                <a:cs typeface="+mn-cs"/>
              </a:rPr>
              <a:t> Century adult characteristics contribute to the development of successful and passionate learners?</a:t>
            </a:r>
          </a:p>
        </p:txBody>
      </p:sp>
    </p:spTree>
    <p:extLst>
      <p:ext uri="{BB962C8B-B14F-4D97-AF65-F5344CB8AC3E}">
        <p14:creationId xmlns:p14="http://schemas.microsoft.com/office/powerpoint/2010/main" val="155633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4">
            <a:extLst>
              <a:ext uri="{FF2B5EF4-FFF2-40B4-BE49-F238E27FC236}">
                <a16:creationId xmlns:a16="http://schemas.microsoft.com/office/drawing/2014/main" id="{54181473-9E86-5347-AB7E-614583A5FD42}"/>
              </a:ext>
            </a:extLst>
          </p:cNvPr>
          <p:cNvGraphicFramePr>
            <a:graphicFrameLocks noGrp="1"/>
          </p:cNvGraphicFramePr>
          <p:nvPr>
            <p:ph idx="1"/>
            <p:extLst>
              <p:ext uri="{D42A27DB-BD31-4B8C-83A1-F6EECF244321}">
                <p14:modId xmlns:p14="http://schemas.microsoft.com/office/powerpoint/2010/main" val="3590380909"/>
              </p:ext>
            </p:extLst>
          </p:nvPr>
        </p:nvGraphicFramePr>
        <p:xfrm>
          <a:off x="457200" y="817824"/>
          <a:ext cx="11277602" cy="5222355"/>
        </p:xfrm>
        <a:graphic>
          <a:graphicData uri="http://schemas.openxmlformats.org/drawingml/2006/table">
            <a:tbl>
              <a:tblPr firstRow="1" bandRow="1">
                <a:tableStyleId>{5C22544A-7EE6-4342-B048-85BDC9FD1C3A}</a:tableStyleId>
              </a:tblPr>
              <a:tblGrid>
                <a:gridCol w="2411759">
                  <a:extLst>
                    <a:ext uri="{9D8B030D-6E8A-4147-A177-3AD203B41FA5}">
                      <a16:colId xmlns:a16="http://schemas.microsoft.com/office/drawing/2014/main" val="2644437458"/>
                    </a:ext>
                  </a:extLst>
                </a:gridCol>
                <a:gridCol w="1857822">
                  <a:extLst>
                    <a:ext uri="{9D8B030D-6E8A-4147-A177-3AD203B41FA5}">
                      <a16:colId xmlns:a16="http://schemas.microsoft.com/office/drawing/2014/main" val="590913891"/>
                    </a:ext>
                  </a:extLst>
                </a:gridCol>
                <a:gridCol w="2028264">
                  <a:extLst>
                    <a:ext uri="{9D8B030D-6E8A-4147-A177-3AD203B41FA5}">
                      <a16:colId xmlns:a16="http://schemas.microsoft.com/office/drawing/2014/main" val="4179854272"/>
                    </a:ext>
                  </a:extLst>
                </a:gridCol>
                <a:gridCol w="2837865">
                  <a:extLst>
                    <a:ext uri="{9D8B030D-6E8A-4147-A177-3AD203B41FA5}">
                      <a16:colId xmlns:a16="http://schemas.microsoft.com/office/drawing/2014/main" val="1625833054"/>
                    </a:ext>
                  </a:extLst>
                </a:gridCol>
                <a:gridCol w="2141892">
                  <a:extLst>
                    <a:ext uri="{9D8B030D-6E8A-4147-A177-3AD203B41FA5}">
                      <a16:colId xmlns:a16="http://schemas.microsoft.com/office/drawing/2014/main" val="4018400650"/>
                    </a:ext>
                  </a:extLst>
                </a:gridCol>
              </a:tblGrid>
              <a:tr h="824941">
                <a:tc gridSpan="5">
                  <a:txBody>
                    <a:bodyPr/>
                    <a:lstStyle/>
                    <a:p>
                      <a:pPr algn="ctr"/>
                      <a:r>
                        <a:rPr lang="en-US" sz="4500">
                          <a:solidFill>
                            <a:srgbClr val="00B050"/>
                          </a:solidFill>
                        </a:rPr>
                        <a:t>Adult Portrait Outcome Possibilities</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345095755"/>
                  </a:ext>
                </a:extLst>
              </a:tr>
              <a:tr h="756764">
                <a:tc>
                  <a:txBody>
                    <a:bodyPr/>
                    <a:lstStyle/>
                    <a:p>
                      <a:r>
                        <a:rPr lang="en-US" sz="1600"/>
                        <a:t>Prepared</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Engaged Collaborator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Love Teaching and Learning</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Creator and Innovator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Display a Personal Touch</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0480897"/>
                  </a:ext>
                </a:extLst>
              </a:tr>
              <a:tr h="1063561">
                <a:tc>
                  <a:txBody>
                    <a:bodyPr/>
                    <a:lstStyle/>
                    <a:p>
                      <a:r>
                        <a:rPr lang="en-US" sz="1600"/>
                        <a:t>Team </a:t>
                      </a:r>
                    </a:p>
                    <a:p>
                      <a:r>
                        <a:rPr lang="en-US" sz="1600"/>
                        <a:t>Player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Passionate &amp; Empathetic</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Engaged </a:t>
                      </a:r>
                    </a:p>
                    <a:p>
                      <a:r>
                        <a:rPr lang="en-US" sz="1600"/>
                        <a:t>Citizen</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Personally &amp; Collectively  Responsible</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Culturally </a:t>
                      </a:r>
                    </a:p>
                    <a:p>
                      <a:r>
                        <a:rPr lang="en-US" sz="1600"/>
                        <a:t>Aware</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0504518"/>
                  </a:ext>
                </a:extLst>
              </a:tr>
              <a:tr h="1063561">
                <a:tc>
                  <a:txBody>
                    <a:bodyPr/>
                    <a:lstStyle/>
                    <a:p>
                      <a:r>
                        <a:rPr lang="en-US" sz="1600"/>
                        <a:t>Skilled Communicator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Ethical &amp; Trusting </a:t>
                      </a:r>
                    </a:p>
                    <a:p>
                      <a:r>
                        <a:rPr lang="en-US" sz="1600"/>
                        <a:t>Character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Problem </a:t>
                      </a:r>
                    </a:p>
                    <a:p>
                      <a:r>
                        <a:rPr lang="en-US" sz="1600"/>
                        <a:t>Solver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Respectful of Students and Parents</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Sense of Humor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9274526"/>
                  </a:ext>
                </a:extLst>
              </a:tr>
              <a:tr h="756764">
                <a:tc>
                  <a:txBody>
                    <a:bodyPr/>
                    <a:lstStyle/>
                    <a:p>
                      <a:r>
                        <a:rPr lang="en-US" sz="1600"/>
                        <a:t>Empowered and Self-Sufficient</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Growth </a:t>
                      </a:r>
                    </a:p>
                    <a:p>
                      <a:r>
                        <a:rPr lang="en-US" sz="1600"/>
                        <a:t>Mindset</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Confident </a:t>
                      </a:r>
                    </a:p>
                    <a:p>
                      <a:r>
                        <a:rPr lang="en-US" sz="1600"/>
                        <a:t>and Secure</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Civic and Global Contributor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Digitally </a:t>
                      </a:r>
                    </a:p>
                    <a:p>
                      <a:r>
                        <a:rPr lang="en-US" sz="1600"/>
                        <a:t>Literate</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9001461"/>
                  </a:ext>
                </a:extLst>
              </a:tr>
              <a:tr h="756764">
                <a:tc>
                  <a:txBody>
                    <a:bodyPr/>
                    <a:lstStyle/>
                    <a:p>
                      <a:r>
                        <a:rPr lang="en-US" sz="1600"/>
                        <a:t>Adaptable and Resilient Learners</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Perseverant </a:t>
                      </a:r>
                    </a:p>
                    <a:p>
                      <a:r>
                        <a:rPr lang="en-US" sz="1600"/>
                        <a:t>&amp; Patient</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Forgiving</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Other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600"/>
                        <a:t>Other</a:t>
                      </a:r>
                    </a:p>
                  </a:txBody>
                  <a:tcPr marL="102265" marR="102265" marT="51133" marB="51133">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1297520"/>
                  </a:ext>
                </a:extLst>
              </a:tr>
            </a:tbl>
          </a:graphicData>
        </a:graphic>
      </p:graphicFrame>
    </p:spTree>
    <p:extLst>
      <p:ext uri="{BB962C8B-B14F-4D97-AF65-F5344CB8AC3E}">
        <p14:creationId xmlns:p14="http://schemas.microsoft.com/office/powerpoint/2010/main" val="9283915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working on laptops&#10;&#10;Description automatically generated with low confidence">
            <a:extLst>
              <a:ext uri="{FF2B5EF4-FFF2-40B4-BE49-F238E27FC236}">
                <a16:creationId xmlns:a16="http://schemas.microsoft.com/office/drawing/2014/main" id="{7168AF33-34D8-A24C-B45E-BD1CE3FFAC82}"/>
              </a:ext>
            </a:extLst>
          </p:cNvPr>
          <p:cNvPicPr>
            <a:picLocks noChangeAspect="1"/>
          </p:cNvPicPr>
          <p:nvPr/>
        </p:nvPicPr>
        <p:blipFill rotWithShape="1">
          <a:blip r:embed="rId2"/>
          <a:srcRect l="1778" r="1" b="1"/>
          <a:stretch/>
        </p:blipFill>
        <p:spPr>
          <a:xfrm>
            <a:off x="78830" y="-7256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079DB27D-DE3D-C843-A373-3F27A469377A}"/>
              </a:ext>
            </a:extLst>
          </p:cNvPr>
          <p:cNvGraphicFramePr/>
          <p:nvPr>
            <p:extLst>
              <p:ext uri="{D42A27DB-BD31-4B8C-83A1-F6EECF244321}">
                <p14:modId xmlns:p14="http://schemas.microsoft.com/office/powerpoint/2010/main" val="3072505655"/>
              </p:ext>
            </p:extLst>
          </p:nvPr>
        </p:nvGraphicFramePr>
        <p:xfrm>
          <a:off x="0" y="762000"/>
          <a:ext cx="5770880" cy="6095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3FFD3BBC-8E01-8440-B0A8-421E217F65BD}"/>
              </a:ext>
            </a:extLst>
          </p:cNvPr>
          <p:cNvSpPr txBox="1"/>
          <p:nvPr/>
        </p:nvSpPr>
        <p:spPr>
          <a:xfrm>
            <a:off x="1703065" y="3429000"/>
            <a:ext cx="2364750" cy="1015663"/>
          </a:xfrm>
          <a:prstGeom prst="rect">
            <a:avLst/>
          </a:prstGeom>
          <a:noFill/>
        </p:spPr>
        <p:txBody>
          <a:bodyPr wrap="none" rtlCol="0">
            <a:spAutoFit/>
          </a:bodyPr>
          <a:lstStyle/>
          <a:p>
            <a:r>
              <a:rPr lang="en-US" sz="6000" b="1" dirty="0"/>
              <a:t>TEAM</a:t>
            </a:r>
          </a:p>
        </p:txBody>
      </p:sp>
      <p:pic>
        <p:nvPicPr>
          <p:cNvPr id="9" name="Picture 8" descr="Logo&#10;&#10;Description automatically generated">
            <a:extLst>
              <a:ext uri="{FF2B5EF4-FFF2-40B4-BE49-F238E27FC236}">
                <a16:creationId xmlns:a16="http://schemas.microsoft.com/office/drawing/2014/main" id="{ECD4A926-C9E8-4C4A-A5AB-E0A7BB05620C}"/>
              </a:ext>
            </a:extLst>
          </p:cNvPr>
          <p:cNvPicPr>
            <a:picLocks noChangeAspect="1"/>
          </p:cNvPicPr>
          <p:nvPr/>
        </p:nvPicPr>
        <p:blipFill>
          <a:blip r:embed="rId8"/>
          <a:stretch>
            <a:fillRect/>
          </a:stretch>
        </p:blipFill>
        <p:spPr>
          <a:xfrm>
            <a:off x="6095999" y="4893656"/>
            <a:ext cx="1594497" cy="1594497"/>
          </a:xfrm>
          <a:prstGeom prst="rect">
            <a:avLst/>
          </a:prstGeom>
        </p:spPr>
      </p:pic>
      <p:sp>
        <p:nvSpPr>
          <p:cNvPr id="7" name="Rectangle 6">
            <a:extLst>
              <a:ext uri="{FF2B5EF4-FFF2-40B4-BE49-F238E27FC236}">
                <a16:creationId xmlns:a16="http://schemas.microsoft.com/office/drawing/2014/main" id="{9F895378-7AFD-7449-A938-E43FAE9653DC}"/>
              </a:ext>
            </a:extLst>
          </p:cNvPr>
          <p:cNvSpPr/>
          <p:nvPr/>
        </p:nvSpPr>
        <p:spPr>
          <a:xfrm>
            <a:off x="7690496" y="4893656"/>
            <a:ext cx="3703218" cy="15944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tx1"/>
              </a:solidFill>
            </a:endParaRPr>
          </a:p>
          <a:p>
            <a:endParaRPr lang="en-US" b="1" dirty="0">
              <a:solidFill>
                <a:schemeClr val="tx1"/>
              </a:solidFill>
            </a:endParaRPr>
          </a:p>
          <a:p>
            <a:endParaRPr lang="en-US" sz="1600" b="1" dirty="0">
              <a:solidFill>
                <a:schemeClr val="tx1"/>
              </a:solidFill>
            </a:endParaRPr>
          </a:p>
          <a:p>
            <a:endParaRPr lang="en-US" sz="1600" b="1" dirty="0">
              <a:solidFill>
                <a:schemeClr val="tx1"/>
              </a:solidFill>
            </a:endParaRPr>
          </a:p>
          <a:p>
            <a:r>
              <a:rPr lang="en-US" sz="1600" b="1" dirty="0">
                <a:solidFill>
                  <a:schemeClr val="tx1"/>
                </a:solidFill>
              </a:rPr>
              <a:t>Portrait of an ADULT.  This Portrait describes the expectations our District believes are required of adults who ensure all students are successful. A CCHS adult embodies:</a:t>
            </a: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a:p>
            <a:endParaRPr lang="en-US" b="1" dirty="0">
              <a:solidFill>
                <a:schemeClr val="tx1"/>
              </a:solidFill>
            </a:endParaRPr>
          </a:p>
        </p:txBody>
      </p:sp>
    </p:spTree>
    <p:extLst>
      <p:ext uri="{BB962C8B-B14F-4D97-AF65-F5344CB8AC3E}">
        <p14:creationId xmlns:p14="http://schemas.microsoft.com/office/powerpoint/2010/main" val="17428312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looking at a computer&#10;&#10;Description automatically generated with medium confidence">
            <a:extLst>
              <a:ext uri="{FF2B5EF4-FFF2-40B4-BE49-F238E27FC236}">
                <a16:creationId xmlns:a16="http://schemas.microsoft.com/office/drawing/2014/main" id="{A7DA0924-0591-F44B-8889-9D2560CD7912}"/>
              </a:ext>
            </a:extLst>
          </p:cNvPr>
          <p:cNvPicPr>
            <a:picLocks noChangeAspect="1"/>
          </p:cNvPicPr>
          <p:nvPr/>
        </p:nvPicPr>
        <p:blipFill rotWithShape="1">
          <a:blip r:embed="rId2"/>
          <a:srcRect l="5531" r="2" b="2"/>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E1F973-256B-184D-BA75-3EAD61B1ACBA}"/>
              </a:ext>
            </a:extLst>
          </p:cNvPr>
          <p:cNvSpPr>
            <a:spLocks noGrp="1"/>
          </p:cNvSpPr>
          <p:nvPr>
            <p:ph type="title"/>
          </p:nvPr>
        </p:nvSpPr>
        <p:spPr>
          <a:xfrm>
            <a:off x="7531610" y="365125"/>
            <a:ext cx="3822189" cy="1899912"/>
          </a:xfrm>
        </p:spPr>
        <p:txBody>
          <a:bodyPr>
            <a:normAutofit/>
          </a:bodyPr>
          <a:lstStyle/>
          <a:p>
            <a:r>
              <a:rPr lang="en-US" sz="4000"/>
              <a:t>ADULT PORTRAIT</a:t>
            </a:r>
          </a:p>
        </p:txBody>
      </p:sp>
      <p:sp>
        <p:nvSpPr>
          <p:cNvPr id="3" name="Text Placeholder 2">
            <a:extLst>
              <a:ext uri="{FF2B5EF4-FFF2-40B4-BE49-F238E27FC236}">
                <a16:creationId xmlns:a16="http://schemas.microsoft.com/office/drawing/2014/main" id="{6BB8E22B-0F2A-674C-A14C-E7AD05636D7C}"/>
              </a:ext>
            </a:extLst>
          </p:cNvPr>
          <p:cNvSpPr>
            <a:spLocks noGrp="1"/>
          </p:cNvSpPr>
          <p:nvPr>
            <p:ph type="body" idx="1"/>
          </p:nvPr>
        </p:nvSpPr>
        <p:spPr>
          <a:xfrm>
            <a:off x="7531610" y="2434201"/>
            <a:ext cx="3822189" cy="3742762"/>
          </a:xfrm>
        </p:spPr>
        <p:txBody>
          <a:bodyPr>
            <a:normAutofit/>
          </a:bodyPr>
          <a:lstStyle/>
          <a:p>
            <a:r>
              <a:rPr lang="en-US" sz="1700" dirty="0"/>
              <a:t>Leading Professional Development</a:t>
            </a:r>
          </a:p>
          <a:p>
            <a:r>
              <a:rPr lang="en-US" sz="1700" dirty="0"/>
              <a:t>Student Centered Lifelong Learner</a:t>
            </a:r>
          </a:p>
          <a:p>
            <a:r>
              <a:rPr lang="en-US" sz="1700" dirty="0"/>
              <a:t>Creative and critical Thinker</a:t>
            </a:r>
          </a:p>
          <a:p>
            <a:r>
              <a:rPr lang="en-US" sz="1700" dirty="0"/>
              <a:t>Adaptive Forward Thinker</a:t>
            </a:r>
          </a:p>
          <a:p>
            <a:r>
              <a:rPr lang="en-US" sz="1700" dirty="0"/>
              <a:t>Caring and Compassionate Adult</a:t>
            </a:r>
          </a:p>
          <a:p>
            <a:r>
              <a:rPr lang="en-US" sz="1700" dirty="0"/>
              <a:t>Inclusivity Champion</a:t>
            </a:r>
          </a:p>
          <a:p>
            <a:r>
              <a:rPr lang="en-US" sz="1700" dirty="0"/>
              <a:t>Equity Advocate</a:t>
            </a:r>
          </a:p>
          <a:p>
            <a:r>
              <a:rPr lang="en-US" sz="1700" dirty="0"/>
              <a:t>Empowering Collaborator</a:t>
            </a:r>
          </a:p>
        </p:txBody>
      </p:sp>
    </p:spTree>
    <p:extLst>
      <p:ext uri="{BB962C8B-B14F-4D97-AF65-F5344CB8AC3E}">
        <p14:creationId xmlns:p14="http://schemas.microsoft.com/office/powerpoint/2010/main" val="36241440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F78796AF-79A0-47AC-BEFD-BFFC00F96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0176FA-A1EB-1E4E-A2DF-4ED6904AA408}"/>
              </a:ext>
            </a:extLst>
          </p:cNvPr>
          <p:cNvSpPr>
            <a:spLocks noGrp="1"/>
          </p:cNvSpPr>
          <p:nvPr>
            <p:ph type="title"/>
          </p:nvPr>
        </p:nvSpPr>
        <p:spPr>
          <a:xfrm>
            <a:off x="804672" y="338328"/>
            <a:ext cx="3877056" cy="2249424"/>
          </a:xfrm>
        </p:spPr>
        <p:txBody>
          <a:bodyPr vert="horz" lIns="91440" tIns="45720" rIns="91440" bIns="45720" rtlCol="0" anchor="b">
            <a:normAutofit/>
          </a:bodyPr>
          <a:lstStyle/>
          <a:p>
            <a:pPr>
              <a:spcBef>
                <a:spcPct val="0"/>
              </a:spcBef>
            </a:pPr>
            <a:r>
              <a:rPr lang="en-US" sz="5400" kern="1200">
                <a:solidFill>
                  <a:schemeClr val="tx1"/>
                </a:solidFill>
                <a:latin typeface="+mj-lt"/>
                <a:ea typeface="+mj-ea"/>
                <a:cs typeface="+mj-cs"/>
              </a:rPr>
              <a:t>Adult Portrait</a:t>
            </a:r>
          </a:p>
        </p:txBody>
      </p:sp>
      <p:pic>
        <p:nvPicPr>
          <p:cNvPr id="11" name="Picture 10" descr="A picture containing sky, person, silhouette&#10;&#10;Description automatically generated">
            <a:extLst>
              <a:ext uri="{FF2B5EF4-FFF2-40B4-BE49-F238E27FC236}">
                <a16:creationId xmlns:a16="http://schemas.microsoft.com/office/drawing/2014/main" id="{98409A97-0B78-F24B-AA01-903761298E3F}"/>
              </a:ext>
            </a:extLst>
          </p:cNvPr>
          <p:cNvPicPr>
            <a:picLocks noChangeAspect="1"/>
          </p:cNvPicPr>
          <p:nvPr/>
        </p:nvPicPr>
        <p:blipFill>
          <a:blip r:embed="rId2"/>
          <a:stretch>
            <a:fillRect/>
          </a:stretch>
        </p:blipFill>
        <p:spPr>
          <a:xfrm>
            <a:off x="7239001" y="404271"/>
            <a:ext cx="4416894" cy="2462418"/>
          </a:xfrm>
          <a:prstGeom prst="rect">
            <a:avLst/>
          </a:prstGeom>
        </p:spPr>
      </p:pic>
      <p:pic>
        <p:nvPicPr>
          <p:cNvPr id="5" name="Picture 4" descr="A picture containing chart&#10;&#10;Description automatically generated">
            <a:extLst>
              <a:ext uri="{FF2B5EF4-FFF2-40B4-BE49-F238E27FC236}">
                <a16:creationId xmlns:a16="http://schemas.microsoft.com/office/drawing/2014/main" id="{E06AD52A-F339-FD4D-849E-A56A949F3446}"/>
              </a:ext>
            </a:extLst>
          </p:cNvPr>
          <p:cNvPicPr>
            <a:picLocks noChangeAspect="1"/>
          </p:cNvPicPr>
          <p:nvPr/>
        </p:nvPicPr>
        <p:blipFill>
          <a:blip r:embed="rId3"/>
          <a:stretch>
            <a:fillRect/>
          </a:stretch>
        </p:blipFill>
        <p:spPr>
          <a:xfrm>
            <a:off x="5355771" y="3053442"/>
            <a:ext cx="6836228" cy="3804557"/>
          </a:xfrm>
          <a:prstGeom prst="rect">
            <a:avLst/>
          </a:prstGeom>
        </p:spPr>
      </p:pic>
    </p:spTree>
    <p:extLst>
      <p:ext uri="{BB962C8B-B14F-4D97-AF65-F5344CB8AC3E}">
        <p14:creationId xmlns:p14="http://schemas.microsoft.com/office/powerpoint/2010/main" val="1859131500"/>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67404-6F41-FD4C-90EF-92016A19EAF4}"/>
              </a:ext>
            </a:extLst>
          </p:cNvPr>
          <p:cNvSpPr>
            <a:spLocks noGrp="1"/>
          </p:cNvSpPr>
          <p:nvPr>
            <p:ph type="title"/>
          </p:nvPr>
        </p:nvSpPr>
        <p:spPr>
          <a:xfrm>
            <a:off x="1144923" y="95538"/>
            <a:ext cx="5323715" cy="1642970"/>
          </a:xfrm>
        </p:spPr>
        <p:txBody>
          <a:bodyPr vert="horz" lIns="91440" tIns="45720" rIns="91440" bIns="45720" rtlCol="0" anchor="b">
            <a:normAutofit/>
          </a:bodyPr>
          <a:lstStyle/>
          <a:p>
            <a:pPr>
              <a:spcBef>
                <a:spcPct val="0"/>
              </a:spcBef>
            </a:pPr>
            <a:r>
              <a:rPr lang="en-US" sz="4000" b="1" kern="1200" dirty="0">
                <a:solidFill>
                  <a:schemeClr val="tx1"/>
                </a:solidFill>
                <a:latin typeface="+mj-lt"/>
                <a:ea typeface="+mj-ea"/>
                <a:cs typeface="+mj-cs"/>
              </a:rPr>
              <a:t>Our team’s TOP TEN</a:t>
            </a:r>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Adult Portrait</a:t>
            </a:r>
          </a:p>
        </p:txBody>
      </p:sp>
      <p:sp>
        <p:nvSpPr>
          <p:cNvPr id="5" name="Content Placeholder 2">
            <a:extLst>
              <a:ext uri="{FF2B5EF4-FFF2-40B4-BE49-F238E27FC236}">
                <a16:creationId xmlns:a16="http://schemas.microsoft.com/office/drawing/2014/main" id="{8E2F45A6-E8A3-BD4A-A420-6C0399C6974F}"/>
              </a:ext>
            </a:extLst>
          </p:cNvPr>
          <p:cNvSpPr txBox="1">
            <a:spLocks/>
          </p:cNvSpPr>
          <p:nvPr/>
        </p:nvSpPr>
        <p:spPr>
          <a:xfrm>
            <a:off x="1144923" y="2405894"/>
            <a:ext cx="5315189" cy="353508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None/>
            </a:pPr>
            <a:endParaRPr lang="en-US" sz="2000" b="1" dirty="0"/>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Logo&#10;&#10;Description automatically generated">
            <a:extLst>
              <a:ext uri="{FF2B5EF4-FFF2-40B4-BE49-F238E27FC236}">
                <a16:creationId xmlns:a16="http://schemas.microsoft.com/office/drawing/2014/main" id="{BA1E9137-0189-A647-A72D-D054B8281A12}"/>
              </a:ext>
            </a:extLst>
          </p:cNvPr>
          <p:cNvPicPr>
            <a:picLocks noChangeAspect="1"/>
          </p:cNvPicPr>
          <p:nvPr/>
        </p:nvPicPr>
        <p:blipFill>
          <a:blip r:embed="rId2"/>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35745169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art, radar chart&#10;&#10;Description automatically generated">
            <a:extLst>
              <a:ext uri="{FF2B5EF4-FFF2-40B4-BE49-F238E27FC236}">
                <a16:creationId xmlns:a16="http://schemas.microsoft.com/office/drawing/2014/main" id="{4CDA65E1-D7B4-BF43-B468-7BB86E313700}"/>
              </a:ext>
            </a:extLst>
          </p:cNvPr>
          <p:cNvPicPr>
            <a:picLocks noChangeAspect="1"/>
          </p:cNvPicPr>
          <p:nvPr/>
        </p:nvPicPr>
        <p:blipFill>
          <a:blip r:embed="rId2"/>
          <a:stretch>
            <a:fillRect/>
          </a:stretch>
        </p:blipFill>
        <p:spPr>
          <a:xfrm>
            <a:off x="6412145" y="643467"/>
            <a:ext cx="5138675" cy="5571066"/>
          </a:xfrm>
          <a:prstGeom prst="rect">
            <a:avLst/>
          </a:prstGeom>
        </p:spPr>
      </p:pic>
      <p:sp>
        <p:nvSpPr>
          <p:cNvPr id="15" name="Rectangle 14">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 up of a dollar bill&#10;&#10;Description automatically generated with low confidence">
            <a:extLst>
              <a:ext uri="{FF2B5EF4-FFF2-40B4-BE49-F238E27FC236}">
                <a16:creationId xmlns:a16="http://schemas.microsoft.com/office/drawing/2014/main" id="{DBC410B5-205B-7043-ADB7-61C8CD06B343}"/>
              </a:ext>
            </a:extLst>
          </p:cNvPr>
          <p:cNvPicPr>
            <a:picLocks noChangeAspect="1"/>
          </p:cNvPicPr>
          <p:nvPr/>
        </p:nvPicPr>
        <p:blipFill>
          <a:blip r:embed="rId3"/>
          <a:stretch>
            <a:fillRect/>
          </a:stretch>
        </p:blipFill>
        <p:spPr>
          <a:xfrm>
            <a:off x="641180" y="1907177"/>
            <a:ext cx="5129784" cy="3930510"/>
          </a:xfrm>
          <a:prstGeom prst="rect">
            <a:avLst/>
          </a:prstGeom>
        </p:spPr>
      </p:pic>
      <p:sp>
        <p:nvSpPr>
          <p:cNvPr id="9" name="TextBox 8">
            <a:extLst>
              <a:ext uri="{FF2B5EF4-FFF2-40B4-BE49-F238E27FC236}">
                <a16:creationId xmlns:a16="http://schemas.microsoft.com/office/drawing/2014/main" id="{F6950528-FF44-784D-8A20-19DE9EA36DB9}"/>
              </a:ext>
            </a:extLst>
          </p:cNvPr>
          <p:cNvSpPr txBox="1"/>
          <p:nvPr/>
        </p:nvSpPr>
        <p:spPr>
          <a:xfrm>
            <a:off x="1164487" y="842342"/>
            <a:ext cx="4083169" cy="584775"/>
          </a:xfrm>
          <a:prstGeom prst="rect">
            <a:avLst/>
          </a:prstGeom>
          <a:noFill/>
          <a:ln w="76200">
            <a:solidFill>
              <a:schemeClr val="tx1"/>
            </a:solidFill>
          </a:ln>
        </p:spPr>
        <p:txBody>
          <a:bodyPr wrap="none" rtlCol="0">
            <a:spAutoFit/>
          </a:bodyPr>
          <a:lstStyle/>
          <a:p>
            <a:r>
              <a:rPr lang="en-US" sz="3200" b="1" dirty="0"/>
              <a:t>SYSTEM PORTRAIT</a:t>
            </a:r>
          </a:p>
        </p:txBody>
      </p:sp>
    </p:spTree>
    <p:extLst>
      <p:ext uri="{BB962C8B-B14F-4D97-AF65-F5344CB8AC3E}">
        <p14:creationId xmlns:p14="http://schemas.microsoft.com/office/powerpoint/2010/main" val="39310384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FC163A-9A59-D144-8AF2-C0C5A6324C54}"/>
              </a:ext>
            </a:extLst>
          </p:cNvPr>
          <p:cNvSpPr>
            <a:spLocks noGrp="1"/>
          </p:cNvSpPr>
          <p:nvPr>
            <p:ph type="title"/>
          </p:nvPr>
        </p:nvSpPr>
        <p:spPr>
          <a:xfrm>
            <a:off x="4859383" y="329184"/>
            <a:ext cx="6689489" cy="1783080"/>
          </a:xfrm>
        </p:spPr>
        <p:txBody>
          <a:bodyPr vert="horz" lIns="91440" tIns="45720" rIns="91440" bIns="45720" rtlCol="0" anchor="b">
            <a:normAutofit/>
          </a:bodyPr>
          <a:lstStyle/>
          <a:p>
            <a:pPr>
              <a:spcBef>
                <a:spcPct val="0"/>
              </a:spcBef>
            </a:pPr>
            <a:r>
              <a:rPr lang="en-US" sz="4600" b="1" kern="1200" dirty="0">
                <a:solidFill>
                  <a:srgbClr val="C00000"/>
                </a:solidFill>
                <a:latin typeface="+mj-lt"/>
                <a:ea typeface="+mj-ea"/>
                <a:cs typeface="+mj-cs"/>
              </a:rPr>
              <a:t>KEY QUESTIONS </a:t>
            </a:r>
            <a:r>
              <a:rPr lang="en-US" sz="4600" b="1" kern="1200" dirty="0">
                <a:solidFill>
                  <a:schemeClr val="tx1"/>
                </a:solidFill>
                <a:latin typeface="+mj-lt"/>
                <a:ea typeface="+mj-ea"/>
                <a:cs typeface="+mj-cs"/>
              </a:rPr>
              <a:t>for a System Portrait</a:t>
            </a:r>
            <a:r>
              <a:rPr lang="en-US" sz="4600" kern="1200" dirty="0">
                <a:solidFill>
                  <a:schemeClr val="tx1"/>
                </a:solidFill>
                <a:latin typeface="+mj-lt"/>
                <a:ea typeface="+mj-ea"/>
                <a:cs typeface="+mj-cs"/>
              </a:rPr>
              <a:t>:</a:t>
            </a:r>
          </a:p>
        </p:txBody>
      </p:sp>
      <p:pic>
        <p:nvPicPr>
          <p:cNvPr id="4" name="Picture 3" descr="A picture containing colorful, decorated, several&#10;&#10;Description automatically generated">
            <a:extLst>
              <a:ext uri="{FF2B5EF4-FFF2-40B4-BE49-F238E27FC236}">
                <a16:creationId xmlns:a16="http://schemas.microsoft.com/office/drawing/2014/main" id="{B6EA369B-0CFB-7C43-99EB-86BFD119C787}"/>
              </a:ext>
            </a:extLst>
          </p:cNvPr>
          <p:cNvPicPr>
            <a:picLocks noChangeAspect="1"/>
          </p:cNvPicPr>
          <p:nvPr/>
        </p:nvPicPr>
        <p:blipFill rotWithShape="1">
          <a:blip r:embed="rId2"/>
          <a:srcRect l="27019" r="27707"/>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02507DF-8914-A843-864D-FAB0FAB3EF32}"/>
              </a:ext>
            </a:extLst>
          </p:cNvPr>
          <p:cNvSpPr txBox="1"/>
          <p:nvPr/>
        </p:nvSpPr>
        <p:spPr>
          <a:xfrm>
            <a:off x="4990011" y="2706624"/>
            <a:ext cx="6858000" cy="3483864"/>
          </a:xfrm>
          <a:prstGeom prst="rect">
            <a:avLst/>
          </a:prstGeom>
        </p:spPr>
        <p:txBody>
          <a:bodyPr vert="horz" lIns="91440" tIns="45720" rIns="91440" bIns="45720" rtlCol="0">
            <a:normAutofit lnSpcReduction="10000"/>
          </a:bodyPr>
          <a:lstStyle/>
          <a:p>
            <a:pPr>
              <a:lnSpc>
                <a:spcPct val="90000"/>
              </a:lnSpc>
              <a:spcAft>
                <a:spcPts val="600"/>
              </a:spcAft>
            </a:pPr>
            <a:r>
              <a:rPr lang="en-US" sz="2400" b="1" kern="1200" dirty="0">
                <a:solidFill>
                  <a:schemeClr val="tx1"/>
                </a:solidFill>
                <a:latin typeface="+mn-lt"/>
                <a:ea typeface="+mn-ea"/>
                <a:cs typeface="+mn-cs"/>
              </a:rPr>
              <a:t>What 21</a:t>
            </a:r>
            <a:r>
              <a:rPr lang="en-US" sz="2400" b="1" kern="1200" baseline="30000" dirty="0">
                <a:solidFill>
                  <a:schemeClr val="tx1"/>
                </a:solidFill>
                <a:latin typeface="+mn-lt"/>
                <a:ea typeface="+mn-ea"/>
                <a:cs typeface="+mn-cs"/>
              </a:rPr>
              <a:t>st</a:t>
            </a:r>
            <a:r>
              <a:rPr lang="en-US" sz="2400" b="1" kern="1200" dirty="0">
                <a:solidFill>
                  <a:schemeClr val="tx1"/>
                </a:solidFill>
                <a:latin typeface="+mn-lt"/>
                <a:ea typeface="+mn-ea"/>
                <a:cs typeface="+mn-cs"/>
              </a:rPr>
              <a:t> Century District System Characteristics define an effective 21</a:t>
            </a:r>
            <a:r>
              <a:rPr lang="en-US" sz="2400" b="1" kern="1200" baseline="30000" dirty="0">
                <a:solidFill>
                  <a:schemeClr val="tx1"/>
                </a:solidFill>
                <a:latin typeface="+mn-lt"/>
                <a:ea typeface="+mn-ea"/>
                <a:cs typeface="+mn-cs"/>
              </a:rPr>
              <a:t>st</a:t>
            </a:r>
            <a:r>
              <a:rPr lang="en-US" sz="2400" b="1" kern="1200" dirty="0">
                <a:solidFill>
                  <a:schemeClr val="tx1"/>
                </a:solidFill>
                <a:latin typeface="+mn-lt"/>
                <a:ea typeface="+mn-ea"/>
                <a:cs typeface="+mn-cs"/>
              </a:rPr>
              <a:t> century school system?</a:t>
            </a:r>
          </a:p>
          <a:p>
            <a:pPr>
              <a:lnSpc>
                <a:spcPct val="90000"/>
              </a:lnSpc>
              <a:spcAft>
                <a:spcPts val="600"/>
              </a:spcAft>
            </a:pPr>
            <a:endParaRPr lang="en-US" sz="2200"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sz="2400" b="1" kern="1200" dirty="0">
              <a:solidFill>
                <a:schemeClr val="tx1"/>
              </a:solidFill>
              <a:latin typeface="+mn-lt"/>
              <a:ea typeface="+mn-ea"/>
              <a:cs typeface="+mn-cs"/>
            </a:endParaRPr>
          </a:p>
          <a:p>
            <a:pPr>
              <a:lnSpc>
                <a:spcPct val="90000"/>
              </a:lnSpc>
              <a:spcAft>
                <a:spcPts val="600"/>
              </a:spcAft>
            </a:pPr>
            <a:r>
              <a:rPr lang="en-US" sz="2400" b="1" kern="1200" dirty="0">
                <a:solidFill>
                  <a:schemeClr val="tx1"/>
                </a:solidFill>
                <a:latin typeface="+mn-lt"/>
                <a:ea typeface="+mn-ea"/>
                <a:cs typeface="+mn-cs"/>
              </a:rPr>
              <a:t>What 21</a:t>
            </a:r>
            <a:r>
              <a:rPr lang="en-US" sz="2400" b="1" kern="1200" baseline="30000" dirty="0">
                <a:solidFill>
                  <a:schemeClr val="tx1"/>
                </a:solidFill>
                <a:latin typeface="+mn-lt"/>
                <a:ea typeface="+mn-ea"/>
                <a:cs typeface="+mn-cs"/>
              </a:rPr>
              <a:t>st</a:t>
            </a:r>
            <a:r>
              <a:rPr lang="en-US" sz="2400" b="1" kern="1200" dirty="0">
                <a:solidFill>
                  <a:schemeClr val="tx1"/>
                </a:solidFill>
                <a:latin typeface="+mn-lt"/>
                <a:ea typeface="+mn-ea"/>
                <a:cs typeface="+mn-cs"/>
              </a:rPr>
              <a:t> Century District System Characteristics do we want to guarantee every student, every family, every staff member to ensure high productivity and satisfaction?</a:t>
            </a:r>
          </a:p>
          <a:p>
            <a:pPr indent="-228600">
              <a:lnSpc>
                <a:spcPct val="90000"/>
              </a:lnSpc>
              <a:spcAft>
                <a:spcPts val="600"/>
              </a:spcAft>
              <a:buFont typeface="Arial" panose="020B0604020202020204" pitchFamily="34" charset="0"/>
              <a:buChar char="•"/>
            </a:pPr>
            <a:endParaRPr lang="en-US" sz="2200"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sz="2200"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sz="2200" kern="1200" dirty="0">
              <a:solidFill>
                <a:schemeClr val="tx1"/>
              </a:solidFill>
              <a:latin typeface="+mn-lt"/>
              <a:ea typeface="+mn-ea"/>
              <a:cs typeface="+mn-cs"/>
            </a:endParaRPr>
          </a:p>
        </p:txBody>
      </p:sp>
    </p:spTree>
    <p:extLst>
      <p:ext uri="{BB962C8B-B14F-4D97-AF65-F5344CB8AC3E}">
        <p14:creationId xmlns:p14="http://schemas.microsoft.com/office/powerpoint/2010/main" val="32622538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4">
            <a:extLst>
              <a:ext uri="{FF2B5EF4-FFF2-40B4-BE49-F238E27FC236}">
                <a16:creationId xmlns:a16="http://schemas.microsoft.com/office/drawing/2014/main" id="{54181473-9E86-5347-AB7E-614583A5FD42}"/>
              </a:ext>
            </a:extLst>
          </p:cNvPr>
          <p:cNvGraphicFramePr>
            <a:graphicFrameLocks noGrp="1"/>
          </p:cNvGraphicFramePr>
          <p:nvPr>
            <p:ph idx="1"/>
            <p:extLst>
              <p:ext uri="{D42A27DB-BD31-4B8C-83A1-F6EECF244321}">
                <p14:modId xmlns:p14="http://schemas.microsoft.com/office/powerpoint/2010/main" val="357197726"/>
              </p:ext>
            </p:extLst>
          </p:nvPr>
        </p:nvGraphicFramePr>
        <p:xfrm>
          <a:off x="457200" y="914599"/>
          <a:ext cx="11277602" cy="5028804"/>
        </p:xfrm>
        <a:graphic>
          <a:graphicData uri="http://schemas.openxmlformats.org/drawingml/2006/table">
            <a:tbl>
              <a:tblPr firstRow="1" bandRow="1">
                <a:tableStyleId>{5C22544A-7EE6-4342-B048-85BDC9FD1C3A}</a:tableStyleId>
              </a:tblPr>
              <a:tblGrid>
                <a:gridCol w="2283940">
                  <a:extLst>
                    <a:ext uri="{9D8B030D-6E8A-4147-A177-3AD203B41FA5}">
                      <a16:colId xmlns:a16="http://schemas.microsoft.com/office/drawing/2014/main" val="2644437458"/>
                    </a:ext>
                  </a:extLst>
                </a:gridCol>
                <a:gridCol w="2051413">
                  <a:extLst>
                    <a:ext uri="{9D8B030D-6E8A-4147-A177-3AD203B41FA5}">
                      <a16:colId xmlns:a16="http://schemas.microsoft.com/office/drawing/2014/main" val="590913891"/>
                    </a:ext>
                  </a:extLst>
                </a:gridCol>
                <a:gridCol w="2555223">
                  <a:extLst>
                    <a:ext uri="{9D8B030D-6E8A-4147-A177-3AD203B41FA5}">
                      <a16:colId xmlns:a16="http://schemas.microsoft.com/office/drawing/2014/main" val="4179854272"/>
                    </a:ext>
                  </a:extLst>
                </a:gridCol>
                <a:gridCol w="2232268">
                  <a:extLst>
                    <a:ext uri="{9D8B030D-6E8A-4147-A177-3AD203B41FA5}">
                      <a16:colId xmlns:a16="http://schemas.microsoft.com/office/drawing/2014/main" val="1625833054"/>
                    </a:ext>
                  </a:extLst>
                </a:gridCol>
                <a:gridCol w="2154758">
                  <a:extLst>
                    <a:ext uri="{9D8B030D-6E8A-4147-A177-3AD203B41FA5}">
                      <a16:colId xmlns:a16="http://schemas.microsoft.com/office/drawing/2014/main" val="4018400650"/>
                    </a:ext>
                  </a:extLst>
                </a:gridCol>
              </a:tblGrid>
              <a:tr h="750290">
                <a:tc gridSpan="5">
                  <a:txBody>
                    <a:bodyPr/>
                    <a:lstStyle/>
                    <a:p>
                      <a:pPr algn="ctr"/>
                      <a:r>
                        <a:rPr lang="en-US" sz="4100">
                          <a:solidFill>
                            <a:srgbClr val="C00000"/>
                          </a:solidFill>
                        </a:rPr>
                        <a:t>System Portrait Outcome Possibilities</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345095755"/>
                  </a:ext>
                </a:extLst>
              </a:tr>
              <a:tr h="688283">
                <a:tc>
                  <a:txBody>
                    <a:bodyPr/>
                    <a:lstStyle/>
                    <a:p>
                      <a:r>
                        <a:rPr lang="en-US" sz="1400"/>
                        <a:t>Clear Purpose with Focus</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Documented</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Balance Growth and Accountable</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Value its Staff</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Foster Collaboration</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0480897"/>
                  </a:ext>
                </a:extLst>
              </a:tr>
              <a:tr h="967316">
                <a:tc>
                  <a:txBody>
                    <a:bodyPr/>
                    <a:lstStyle/>
                    <a:p>
                      <a:r>
                        <a:rPr lang="en-US" sz="1400"/>
                        <a:t>Repeatable</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Foster Clear Communication</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Ensure Consistency around Policy and Procedures</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Promote Continuous Improvement</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Value Diversity and Be Culturally </a:t>
                      </a:r>
                    </a:p>
                    <a:p>
                      <a:r>
                        <a:rPr lang="en-US" sz="1400"/>
                        <a:t>Aware</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0504518"/>
                  </a:ext>
                </a:extLst>
              </a:tr>
              <a:tr h="967316">
                <a:tc>
                  <a:txBody>
                    <a:bodyPr/>
                    <a:lstStyle/>
                    <a:p>
                      <a:r>
                        <a:rPr lang="en-US" sz="1400"/>
                        <a:t>Value Shared Decision-making</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Value Ethical &amp; Trusting Relationships</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Promote Cohesion- Working Toward Common Goals</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Respectful of Students,  Parents &amp; Staff</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Sense of Humor</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9274526"/>
                  </a:ext>
                </a:extLst>
              </a:tr>
              <a:tr h="967316">
                <a:tc>
                  <a:txBody>
                    <a:bodyPr/>
                    <a:lstStyle/>
                    <a:p>
                      <a:r>
                        <a:rPr lang="en-US" sz="1400"/>
                        <a:t>Empowered and Self-Sufficient</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Growth </a:t>
                      </a:r>
                    </a:p>
                    <a:p>
                      <a:r>
                        <a:rPr lang="en-US" sz="1400"/>
                        <a:t>Mindset</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Develop Sense of Community &amp; Belonging</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Civic and Global Contributor</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Promote Digital </a:t>
                      </a:r>
                    </a:p>
                    <a:p>
                      <a:r>
                        <a:rPr lang="en-US" sz="1400"/>
                        <a:t>Literacy</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9001461"/>
                  </a:ext>
                </a:extLst>
              </a:tr>
              <a:tr h="688283">
                <a:tc>
                  <a:txBody>
                    <a:bodyPr/>
                    <a:lstStyle/>
                    <a:p>
                      <a:r>
                        <a:rPr lang="en-US" sz="1400"/>
                        <a:t>Adaptable and Resilient Partners</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Value Innovation and Risk Taking</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Excellent Stewards of Resources</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Other</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a:t>Other</a:t>
                      </a:r>
                    </a:p>
                  </a:txBody>
                  <a:tcPr marL="93011" marR="93011" marT="46506" marB="46506">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1297520"/>
                  </a:ext>
                </a:extLst>
              </a:tr>
            </a:tbl>
          </a:graphicData>
        </a:graphic>
      </p:graphicFrame>
    </p:spTree>
    <p:extLst>
      <p:ext uri="{BB962C8B-B14F-4D97-AF65-F5344CB8AC3E}">
        <p14:creationId xmlns:p14="http://schemas.microsoft.com/office/powerpoint/2010/main" val="8429616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81"/>
          <p:cNvSpPr/>
          <p:nvPr/>
        </p:nvSpPr>
        <p:spPr>
          <a:xfrm>
            <a:off x="327546" y="4572000"/>
            <a:ext cx="7058307" cy="1964266"/>
          </a:xfrm>
          <a:prstGeom prst="rect">
            <a:avLst/>
          </a:prstGeom>
          <a:solidFill>
            <a:srgbClr val="50653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66" name="Google Shape;766;p81"/>
          <p:cNvSpPr txBox="1">
            <a:spLocks noGrp="1"/>
          </p:cNvSpPr>
          <p:nvPr>
            <p:ph type="title"/>
          </p:nvPr>
        </p:nvSpPr>
        <p:spPr>
          <a:xfrm>
            <a:off x="524256" y="4767072"/>
            <a:ext cx="6795102" cy="162521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SzPts val="3600"/>
              <a:buNone/>
            </a:pPr>
            <a:r>
              <a:rPr lang="en-US" sz="3600">
                <a:solidFill>
                  <a:srgbClr val="FFFFFF"/>
                </a:solidFill>
              </a:rPr>
              <a:t>We strive to ensure these            five attributes of a high-quality school system</a:t>
            </a:r>
            <a:br>
              <a:rPr lang="en-US" sz="2520">
                <a:solidFill>
                  <a:srgbClr val="FFFFFF"/>
                </a:solidFill>
              </a:rPr>
            </a:br>
            <a:endParaRPr sz="2520">
              <a:solidFill>
                <a:srgbClr val="FFFFFF"/>
              </a:solidFill>
            </a:endParaRPr>
          </a:p>
        </p:txBody>
      </p:sp>
      <p:pic>
        <p:nvPicPr>
          <p:cNvPr id="767" name="Google Shape;767;p81"/>
          <p:cNvPicPr preferRelativeResize="0"/>
          <p:nvPr/>
        </p:nvPicPr>
        <p:blipFill rotWithShape="1">
          <a:blip r:embed="rId3">
            <a:alphaModFix/>
          </a:blip>
          <a:srcRect l="2477" r="4296"/>
          <a:stretch/>
        </p:blipFill>
        <p:spPr>
          <a:xfrm>
            <a:off x="327547" y="321733"/>
            <a:ext cx="7058306" cy="4107392"/>
          </a:xfrm>
          <a:prstGeom prst="rect">
            <a:avLst/>
          </a:prstGeom>
          <a:noFill/>
          <a:ln>
            <a:noFill/>
          </a:ln>
        </p:spPr>
      </p:pic>
      <p:sp>
        <p:nvSpPr>
          <p:cNvPr id="768" name="Google Shape;768;p81"/>
          <p:cNvSpPr/>
          <p:nvPr/>
        </p:nvSpPr>
        <p:spPr>
          <a:xfrm>
            <a:off x="7534655" y="321732"/>
            <a:ext cx="4335613" cy="6214534"/>
          </a:xfrm>
          <a:prstGeom prst="rect">
            <a:avLst/>
          </a:prstGeom>
          <a:solidFill>
            <a:srgbClr val="40404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69" name="Google Shape;769;p81"/>
          <p:cNvSpPr txBox="1">
            <a:spLocks noGrp="1"/>
          </p:cNvSpPr>
          <p:nvPr>
            <p:ph type="body" idx="1"/>
          </p:nvPr>
        </p:nvSpPr>
        <p:spPr>
          <a:xfrm>
            <a:off x="7582563" y="478970"/>
            <a:ext cx="4072408" cy="6057295"/>
          </a:xfrm>
          <a:prstGeom prst="rect">
            <a:avLst/>
          </a:prstGeom>
          <a:noFill/>
          <a:ln>
            <a:noFill/>
          </a:ln>
        </p:spPr>
        <p:txBody>
          <a:bodyPr spcFirstLastPara="1" wrap="square" lIns="91425" tIns="91425" rIns="91425" bIns="91425" anchor="ctr" anchorCtr="0">
            <a:noAutofit/>
          </a:bodyPr>
          <a:lstStyle/>
          <a:p>
            <a:pPr marL="177800" lvl="0" indent="0" algn="l" rtl="0">
              <a:lnSpc>
                <a:spcPct val="90000"/>
              </a:lnSpc>
              <a:spcBef>
                <a:spcPts val="0"/>
              </a:spcBef>
              <a:spcAft>
                <a:spcPts val="0"/>
              </a:spcAft>
              <a:buSzPts val="2400"/>
              <a:buNone/>
            </a:pPr>
            <a:r>
              <a:rPr lang="en-US" sz="2400">
                <a:solidFill>
                  <a:srgbClr val="FFFF00"/>
                </a:solidFill>
              </a:rPr>
              <a:t>1. Leadership</a:t>
            </a:r>
            <a:endParaRPr/>
          </a:p>
          <a:p>
            <a:pPr marL="177800" lvl="0" indent="0" algn="l" rtl="0">
              <a:lnSpc>
                <a:spcPct val="90000"/>
              </a:lnSpc>
              <a:spcBef>
                <a:spcPts val="1000"/>
              </a:spcBef>
              <a:spcAft>
                <a:spcPts val="0"/>
              </a:spcAft>
              <a:buSzPts val="1800"/>
              <a:buNone/>
            </a:pPr>
            <a:r>
              <a:rPr lang="en-US" sz="1800">
                <a:solidFill>
                  <a:srgbClr val="FFFFFF"/>
                </a:solidFill>
              </a:rPr>
              <a:t>A successful school districts promotes shared leadership and decision-making. </a:t>
            </a:r>
            <a:endParaRPr/>
          </a:p>
          <a:p>
            <a:pPr marL="177800" lvl="0" indent="0" algn="l" rtl="0">
              <a:lnSpc>
                <a:spcPct val="90000"/>
              </a:lnSpc>
              <a:spcBef>
                <a:spcPts val="1000"/>
              </a:spcBef>
              <a:spcAft>
                <a:spcPts val="0"/>
              </a:spcAft>
              <a:buSzPts val="2400"/>
              <a:buNone/>
            </a:pPr>
            <a:r>
              <a:rPr lang="en-US" sz="2400">
                <a:solidFill>
                  <a:srgbClr val="00B0F0"/>
                </a:solidFill>
              </a:rPr>
              <a:t>2. High Expectations</a:t>
            </a:r>
            <a:endParaRPr/>
          </a:p>
          <a:p>
            <a:pPr marL="177800" lvl="0" indent="0" algn="l" rtl="0">
              <a:lnSpc>
                <a:spcPct val="90000"/>
              </a:lnSpc>
              <a:spcBef>
                <a:spcPts val="1000"/>
              </a:spcBef>
              <a:spcAft>
                <a:spcPts val="0"/>
              </a:spcAft>
              <a:buSzPts val="1800"/>
              <a:buNone/>
            </a:pPr>
            <a:r>
              <a:rPr lang="en-US" sz="1800">
                <a:solidFill>
                  <a:srgbClr val="FFFFFF"/>
                </a:solidFill>
              </a:rPr>
              <a:t>A successful school district holds high expectations for all students and teachers. </a:t>
            </a:r>
            <a:endParaRPr/>
          </a:p>
          <a:p>
            <a:pPr marL="177800" lvl="0" indent="0" algn="l" rtl="0">
              <a:lnSpc>
                <a:spcPct val="90000"/>
              </a:lnSpc>
              <a:spcBef>
                <a:spcPts val="1000"/>
              </a:spcBef>
              <a:spcAft>
                <a:spcPts val="0"/>
              </a:spcAft>
              <a:buSzPts val="2400"/>
              <a:buNone/>
            </a:pPr>
            <a:r>
              <a:rPr lang="en-US" sz="2400" b="1">
                <a:solidFill>
                  <a:srgbClr val="FF0000"/>
                </a:solidFill>
              </a:rPr>
              <a:t>3. Ongoing Evaluation</a:t>
            </a:r>
            <a:endParaRPr/>
          </a:p>
          <a:p>
            <a:pPr marL="177800" lvl="0" indent="0" algn="l" rtl="0">
              <a:lnSpc>
                <a:spcPct val="90000"/>
              </a:lnSpc>
              <a:spcBef>
                <a:spcPts val="1000"/>
              </a:spcBef>
              <a:spcAft>
                <a:spcPts val="0"/>
              </a:spcAft>
              <a:buSzPts val="1800"/>
              <a:buNone/>
            </a:pPr>
            <a:r>
              <a:rPr lang="en-US" sz="1800">
                <a:solidFill>
                  <a:srgbClr val="FFFFFF"/>
                </a:solidFill>
              </a:rPr>
              <a:t>A successful school district personalizes instruction to know what each learner knows an needs to know next. </a:t>
            </a:r>
            <a:endParaRPr/>
          </a:p>
          <a:p>
            <a:pPr marL="177800" lvl="0" indent="0" algn="l" rtl="0">
              <a:lnSpc>
                <a:spcPct val="90000"/>
              </a:lnSpc>
              <a:spcBef>
                <a:spcPts val="1000"/>
              </a:spcBef>
              <a:spcAft>
                <a:spcPts val="0"/>
              </a:spcAft>
              <a:buSzPts val="2400"/>
              <a:buNone/>
            </a:pPr>
            <a:r>
              <a:rPr lang="en-US" sz="2400">
                <a:solidFill>
                  <a:srgbClr val="00B050"/>
                </a:solidFill>
              </a:rPr>
              <a:t>4. Goals and Direction</a:t>
            </a:r>
            <a:endParaRPr/>
          </a:p>
          <a:p>
            <a:pPr marL="177800" lvl="0" indent="0" algn="l" rtl="0">
              <a:lnSpc>
                <a:spcPct val="90000"/>
              </a:lnSpc>
              <a:spcBef>
                <a:spcPts val="1000"/>
              </a:spcBef>
              <a:spcAft>
                <a:spcPts val="0"/>
              </a:spcAft>
              <a:buSzPts val="1800"/>
              <a:buNone/>
            </a:pPr>
            <a:r>
              <a:rPr lang="en-US" sz="1800">
                <a:solidFill>
                  <a:srgbClr val="FFFFFF"/>
                </a:solidFill>
              </a:rPr>
              <a:t>A successful school district is focused through clear goals and direction, </a:t>
            </a:r>
            <a:endParaRPr/>
          </a:p>
          <a:p>
            <a:pPr marL="177800" lvl="0" indent="0" algn="l" rtl="0">
              <a:lnSpc>
                <a:spcPct val="90000"/>
              </a:lnSpc>
              <a:spcBef>
                <a:spcPts val="1000"/>
              </a:spcBef>
              <a:spcAft>
                <a:spcPts val="0"/>
              </a:spcAft>
              <a:buSzPts val="2400"/>
              <a:buNone/>
            </a:pPr>
            <a:r>
              <a:rPr lang="en-US" sz="2400">
                <a:solidFill>
                  <a:srgbClr val="FFD966"/>
                </a:solidFill>
              </a:rPr>
              <a:t>5. Secure and Organized</a:t>
            </a:r>
            <a:endParaRPr/>
          </a:p>
          <a:p>
            <a:pPr marL="177800" lvl="0" indent="0" algn="l" rtl="0">
              <a:lnSpc>
                <a:spcPct val="90000"/>
              </a:lnSpc>
              <a:spcBef>
                <a:spcPts val="1000"/>
              </a:spcBef>
              <a:spcAft>
                <a:spcPts val="0"/>
              </a:spcAft>
              <a:buSzPts val="1800"/>
              <a:buNone/>
            </a:pPr>
            <a:r>
              <a:rPr lang="en-US" sz="1800">
                <a:solidFill>
                  <a:srgbClr val="FFFFFF"/>
                </a:solidFill>
              </a:rPr>
              <a:t>A successful school district promotes a safe, nurturing </a:t>
            </a:r>
            <a:r>
              <a:rPr lang="en-US" sz="1600">
                <a:solidFill>
                  <a:srgbClr val="FFFFFF"/>
                </a:solidFill>
              </a:rPr>
              <a:t>and secure culture. </a:t>
            </a:r>
            <a:endParaRPr/>
          </a:p>
          <a:p>
            <a:pPr marL="0" marR="0" lvl="0" indent="0" algn="l" rtl="0">
              <a:lnSpc>
                <a:spcPct val="90000"/>
              </a:lnSpc>
              <a:spcBef>
                <a:spcPts val="0"/>
              </a:spcBef>
              <a:spcAft>
                <a:spcPts val="0"/>
              </a:spcAft>
              <a:buClr>
                <a:schemeClr val="dk1"/>
              </a:buClr>
              <a:buSzPts val="1400"/>
              <a:buFont typeface="Calibri"/>
              <a:buNone/>
            </a:pPr>
            <a:endParaRPr sz="1400">
              <a:solidFill>
                <a:srgbClr val="FFFFFF"/>
              </a:solidFill>
            </a:endParaRPr>
          </a:p>
        </p:txBody>
      </p:sp>
    </p:spTree>
    <p:extLst>
      <p:ext uri="{BB962C8B-B14F-4D97-AF65-F5344CB8AC3E}">
        <p14:creationId xmlns:p14="http://schemas.microsoft.com/office/powerpoint/2010/main" val="7975649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5"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Rectangle 28">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D79160FB-24F5-FC44-91C8-AB5699EF7145}"/>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System Portrait</a:t>
            </a:r>
          </a:p>
        </p:txBody>
      </p:sp>
      <p:sp>
        <p:nvSpPr>
          <p:cNvPr id="3" name="Text Placeholder 2">
            <a:extLst>
              <a:ext uri="{FF2B5EF4-FFF2-40B4-BE49-F238E27FC236}">
                <a16:creationId xmlns:a16="http://schemas.microsoft.com/office/drawing/2014/main" id="{0727E3E6-9309-614A-8704-AC362E09AD86}"/>
              </a:ext>
            </a:extLst>
          </p:cNvPr>
          <p:cNvSpPr>
            <a:spLocks noGrp="1"/>
          </p:cNvSpPr>
          <p:nvPr>
            <p:ph type="body" idx="1"/>
          </p:nvPr>
        </p:nvSpPr>
        <p:spPr>
          <a:xfrm>
            <a:off x="1424904" y="2494450"/>
            <a:ext cx="4053545" cy="3926228"/>
          </a:xfrm>
        </p:spPr>
        <p:txBody>
          <a:bodyPr>
            <a:normAutofit fontScale="92500" lnSpcReduction="20000"/>
          </a:bodyPr>
          <a:lstStyle/>
          <a:p>
            <a:r>
              <a:rPr lang="en-US" sz="2400" b="1" dirty="0"/>
              <a:t>Competitive Educational System</a:t>
            </a:r>
          </a:p>
          <a:p>
            <a:r>
              <a:rPr lang="en-US" sz="2400" b="1" dirty="0"/>
              <a:t>Data Driven Continuous Improvement Culture</a:t>
            </a:r>
          </a:p>
          <a:p>
            <a:r>
              <a:rPr lang="en-US" sz="2400" b="1" dirty="0"/>
              <a:t>Teaching and Learning for Real World Relevance</a:t>
            </a:r>
          </a:p>
          <a:p>
            <a:r>
              <a:rPr lang="en-US" sz="2400" b="1" dirty="0"/>
              <a:t>Empathetic Culture</a:t>
            </a:r>
          </a:p>
          <a:p>
            <a:r>
              <a:rPr lang="en-US" sz="2400" b="1" dirty="0"/>
              <a:t>Inclusive Educational Supports</a:t>
            </a:r>
          </a:p>
          <a:p>
            <a:r>
              <a:rPr lang="en-US" sz="2400" b="1" dirty="0"/>
              <a:t>Equitable Impact</a:t>
            </a:r>
          </a:p>
          <a:p>
            <a:r>
              <a:rPr lang="en-US" sz="2400" b="1" dirty="0"/>
              <a:t>Community Stewardship</a:t>
            </a:r>
          </a:p>
        </p:txBody>
      </p:sp>
      <p:pic>
        <p:nvPicPr>
          <p:cNvPr id="7" name="Picture 6" descr="A picture containing text&#10;&#10;Description automatically generated">
            <a:extLst>
              <a:ext uri="{FF2B5EF4-FFF2-40B4-BE49-F238E27FC236}">
                <a16:creationId xmlns:a16="http://schemas.microsoft.com/office/drawing/2014/main" id="{559D7770-A774-4049-9915-53AC239F8C73}"/>
              </a:ext>
            </a:extLst>
          </p:cNvPr>
          <p:cNvPicPr>
            <a:picLocks noChangeAspect="1"/>
          </p:cNvPicPr>
          <p:nvPr/>
        </p:nvPicPr>
        <p:blipFill>
          <a:blip r:embed="rId2"/>
          <a:stretch>
            <a:fillRect/>
          </a:stretch>
        </p:blipFill>
        <p:spPr>
          <a:xfrm>
            <a:off x="5656217" y="2494451"/>
            <a:ext cx="5571675" cy="3566160"/>
          </a:xfrm>
          <a:prstGeom prst="rect">
            <a:avLst/>
          </a:prstGeom>
        </p:spPr>
      </p:pic>
    </p:spTree>
    <p:extLst>
      <p:ext uri="{BB962C8B-B14F-4D97-AF65-F5344CB8AC3E}">
        <p14:creationId xmlns:p14="http://schemas.microsoft.com/office/powerpoint/2010/main" val="15085486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iagram&#10;&#10;Description automatically generated with medium confidence">
            <a:extLst>
              <a:ext uri="{FF2B5EF4-FFF2-40B4-BE49-F238E27FC236}">
                <a16:creationId xmlns:a16="http://schemas.microsoft.com/office/drawing/2014/main" id="{892A27FC-D965-B44E-A708-E5C4E59FFB9C}"/>
              </a:ext>
            </a:extLst>
          </p:cNvPr>
          <p:cNvPicPr>
            <a:picLocks noChangeAspect="1"/>
          </p:cNvPicPr>
          <p:nvPr/>
        </p:nvPicPr>
        <p:blipFill rotWithShape="1">
          <a:blip r:embed="rId2"/>
          <a:srcRect t="12074" r="9091" b="11029"/>
          <a:stretch/>
        </p:blipFill>
        <p:spPr>
          <a:xfrm>
            <a:off x="20" y="10"/>
            <a:ext cx="12191980" cy="6857990"/>
          </a:xfrm>
          <a:prstGeom prst="rect">
            <a:avLst/>
          </a:prstGeom>
        </p:spPr>
      </p:pic>
      <p:sp>
        <p:nvSpPr>
          <p:cNvPr id="18" name="Freeform: Shape 17">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DFC163A-9A59-D144-8AF2-C0C5A6324C54}"/>
              </a:ext>
            </a:extLst>
          </p:cNvPr>
          <p:cNvSpPr>
            <a:spLocks noGrp="1"/>
          </p:cNvSpPr>
          <p:nvPr>
            <p:ph type="title"/>
          </p:nvPr>
        </p:nvSpPr>
        <p:spPr>
          <a:xfrm>
            <a:off x="260130" y="-41220"/>
            <a:ext cx="4062643" cy="1043409"/>
          </a:xfrm>
        </p:spPr>
        <p:txBody>
          <a:bodyPr vert="horz" lIns="91440" tIns="45720" rIns="91440" bIns="45720" rtlCol="0" anchor="ctr">
            <a:normAutofit fontScale="90000"/>
          </a:bodyPr>
          <a:lstStyle/>
          <a:p>
            <a:pPr>
              <a:spcBef>
                <a:spcPct val="0"/>
              </a:spcBef>
            </a:pPr>
            <a:br>
              <a:rPr lang="en-US" sz="1200" kern="1200" dirty="0">
                <a:solidFill>
                  <a:schemeClr val="tx1"/>
                </a:solidFill>
                <a:latin typeface="+mj-lt"/>
                <a:ea typeface="+mj-ea"/>
                <a:cs typeface="+mj-cs"/>
              </a:rPr>
            </a:br>
            <a:br>
              <a:rPr lang="en-US" sz="1200" kern="1200" dirty="0">
                <a:solidFill>
                  <a:schemeClr val="tx1"/>
                </a:solidFill>
                <a:latin typeface="+mj-lt"/>
                <a:ea typeface="+mj-ea"/>
                <a:cs typeface="+mj-cs"/>
              </a:rPr>
            </a:br>
            <a:br>
              <a:rPr lang="en-US" sz="1200" kern="1200" dirty="0">
                <a:solidFill>
                  <a:schemeClr val="tx1"/>
                </a:solidFill>
                <a:latin typeface="+mj-lt"/>
                <a:ea typeface="+mj-ea"/>
                <a:cs typeface="+mj-cs"/>
              </a:rPr>
            </a:br>
            <a:r>
              <a:rPr lang="en-US" sz="3600" b="1" kern="1200" dirty="0">
                <a:solidFill>
                  <a:schemeClr val="tx1"/>
                </a:solidFill>
                <a:latin typeface="+mj-lt"/>
                <a:ea typeface="+mj-ea"/>
                <a:cs typeface="+mj-cs"/>
              </a:rPr>
              <a:t>System Portrait:</a:t>
            </a:r>
            <a:br>
              <a:rPr lang="en-US" sz="1200" kern="1200" dirty="0">
                <a:solidFill>
                  <a:schemeClr val="tx1"/>
                </a:solidFill>
                <a:latin typeface="+mj-lt"/>
                <a:ea typeface="+mj-ea"/>
                <a:cs typeface="+mj-cs"/>
              </a:rPr>
            </a:br>
            <a:endParaRPr lang="en-US" sz="1200" kern="1200" dirty="0">
              <a:solidFill>
                <a:schemeClr val="tx1"/>
              </a:solidFill>
              <a:latin typeface="+mj-lt"/>
              <a:ea typeface="+mj-ea"/>
              <a:cs typeface="+mj-cs"/>
            </a:endParaRPr>
          </a:p>
        </p:txBody>
      </p:sp>
      <p:sp>
        <p:nvSpPr>
          <p:cNvPr id="6" name="TextBox 5">
            <a:extLst>
              <a:ext uri="{FF2B5EF4-FFF2-40B4-BE49-F238E27FC236}">
                <a16:creationId xmlns:a16="http://schemas.microsoft.com/office/drawing/2014/main" id="{802507DF-8914-A843-864D-FAB0FAB3EF32}"/>
              </a:ext>
            </a:extLst>
          </p:cNvPr>
          <p:cNvSpPr txBox="1"/>
          <p:nvPr/>
        </p:nvSpPr>
        <p:spPr>
          <a:xfrm>
            <a:off x="21" y="1087830"/>
            <a:ext cx="4582863" cy="5168639"/>
          </a:xfrm>
          <a:prstGeom prst="rect">
            <a:avLst/>
          </a:prstGeom>
        </p:spPr>
        <p:txBody>
          <a:bodyPr vert="horz" lIns="91440" tIns="45720" rIns="91440" bIns="45720" rtlCol="0" anchor="t">
            <a:normAutofit/>
          </a:bodyPr>
          <a:lstStyle/>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Visionary Leadership</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Continuous Improvement</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Data-Driven Decision making</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Innovative and Happy Staff</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Inclusive Supports</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Future-Oriented Curriculum</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Social and Emotional Priorities</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Effective Communication and Collaboration</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Equitable Impact</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Trusting and Respectful Stewardship</a:t>
            </a:r>
          </a:p>
          <a:p>
            <a:pPr marL="292100" indent="-273050">
              <a:lnSpc>
                <a:spcPct val="90000"/>
              </a:lnSpc>
              <a:spcAft>
                <a:spcPts val="600"/>
              </a:spcAft>
              <a:buFont typeface="Arial" panose="020B0604020202020204" pitchFamily="34" charset="0"/>
              <a:buChar char="•"/>
            </a:pPr>
            <a:r>
              <a:rPr lang="en-US" sz="2000" b="1" kern="1200" dirty="0">
                <a:solidFill>
                  <a:schemeClr val="tx1"/>
                </a:solidFill>
                <a:latin typeface="+mn-lt"/>
                <a:ea typeface="+mn-ea"/>
                <a:cs typeface="+mn-cs"/>
              </a:rPr>
              <a:t>Happy and Engaged Customers</a:t>
            </a:r>
          </a:p>
          <a:p>
            <a:pPr indent="-228600">
              <a:lnSpc>
                <a:spcPct val="90000"/>
              </a:lnSpc>
              <a:spcAft>
                <a:spcPts val="600"/>
              </a:spcAft>
              <a:buFont typeface="Arial" panose="020B0604020202020204" pitchFamily="34" charset="0"/>
              <a:buChar char="•"/>
            </a:pPr>
            <a:endParaRPr lang="en-US" sz="1100" kern="1200" dirty="0">
              <a:solidFill>
                <a:schemeClr val="tx1"/>
              </a:solidFill>
              <a:latin typeface="+mn-lt"/>
              <a:ea typeface="+mn-ea"/>
              <a:cs typeface="+mn-cs"/>
            </a:endParaRPr>
          </a:p>
          <a:p>
            <a:pPr indent="-228600">
              <a:lnSpc>
                <a:spcPct val="90000"/>
              </a:lnSpc>
              <a:spcAft>
                <a:spcPts val="600"/>
              </a:spcAft>
              <a:buFont typeface="Arial" panose="020B0604020202020204" pitchFamily="34" charset="0"/>
              <a:buChar char="•"/>
            </a:pPr>
            <a:endParaRPr lang="en-US" sz="1100" kern="1200" dirty="0">
              <a:solidFill>
                <a:schemeClr val="tx1"/>
              </a:solidFill>
              <a:latin typeface="+mn-lt"/>
              <a:ea typeface="+mn-ea"/>
              <a:cs typeface="+mn-cs"/>
            </a:endParaRPr>
          </a:p>
        </p:txBody>
      </p:sp>
    </p:spTree>
    <p:extLst>
      <p:ext uri="{BB962C8B-B14F-4D97-AF65-F5344CB8AC3E}">
        <p14:creationId xmlns:p14="http://schemas.microsoft.com/office/powerpoint/2010/main" val="1657272391"/>
      </p:ext>
    </p:extLst>
  </p:cSld>
  <p:clrMapOvr>
    <a:overrideClrMapping bg1="lt1" tx1="dk1" bg2="lt2" tx2="dk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67404-6F41-FD4C-90EF-92016A19EAF4}"/>
              </a:ext>
            </a:extLst>
          </p:cNvPr>
          <p:cNvSpPr>
            <a:spLocks noGrp="1"/>
          </p:cNvSpPr>
          <p:nvPr>
            <p:ph type="title"/>
          </p:nvPr>
        </p:nvSpPr>
        <p:spPr>
          <a:xfrm>
            <a:off x="1136397" y="223097"/>
            <a:ext cx="5323715" cy="1642970"/>
          </a:xfrm>
        </p:spPr>
        <p:txBody>
          <a:bodyPr anchor="b">
            <a:normAutofit/>
          </a:bodyPr>
          <a:lstStyle/>
          <a:p>
            <a:r>
              <a:rPr lang="en-US" sz="4000" b="1" dirty="0">
                <a:solidFill>
                  <a:schemeClr val="tx1"/>
                </a:solidFill>
              </a:rPr>
              <a:t>Our team’s TOP TEN</a:t>
            </a:r>
            <a:br>
              <a:rPr lang="en-US" sz="4000" b="1" dirty="0">
                <a:solidFill>
                  <a:schemeClr val="tx1"/>
                </a:solidFill>
              </a:rPr>
            </a:br>
            <a:r>
              <a:rPr lang="en-US" sz="4000" b="1" dirty="0">
                <a:solidFill>
                  <a:schemeClr val="tx1"/>
                </a:solidFill>
              </a:rPr>
              <a:t>System Portrait</a:t>
            </a:r>
          </a:p>
        </p:txBody>
      </p:sp>
      <p:sp>
        <p:nvSpPr>
          <p:cNvPr id="3" name="Content Placeholder 2">
            <a:extLst>
              <a:ext uri="{FF2B5EF4-FFF2-40B4-BE49-F238E27FC236}">
                <a16:creationId xmlns:a16="http://schemas.microsoft.com/office/drawing/2014/main" id="{97733908-A1A9-B843-AFDC-078150F2D13B}"/>
              </a:ext>
            </a:extLst>
          </p:cNvPr>
          <p:cNvSpPr>
            <a:spLocks noGrp="1"/>
          </p:cNvSpPr>
          <p:nvPr>
            <p:ph idx="1"/>
          </p:nvPr>
        </p:nvSpPr>
        <p:spPr>
          <a:xfrm>
            <a:off x="1144923" y="2405894"/>
            <a:ext cx="5315189" cy="3535083"/>
          </a:xfrm>
        </p:spPr>
        <p:txBody>
          <a:bodyPr anchor="t">
            <a:normAutofit/>
          </a:bodyPr>
          <a:lstStyle/>
          <a:p>
            <a:pPr marL="0" indent="0">
              <a:buNone/>
            </a:pPr>
            <a:endParaRPr lang="en-US" sz="2000" b="1" dirty="0"/>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Logo&#10;&#10;Description automatically generated">
            <a:extLst>
              <a:ext uri="{FF2B5EF4-FFF2-40B4-BE49-F238E27FC236}">
                <a16:creationId xmlns:a16="http://schemas.microsoft.com/office/drawing/2014/main" id="{BA1E9137-0189-A647-A72D-D054B8281A12}"/>
              </a:ext>
            </a:extLst>
          </p:cNvPr>
          <p:cNvPicPr>
            <a:picLocks noChangeAspect="1"/>
          </p:cNvPicPr>
          <p:nvPr/>
        </p:nvPicPr>
        <p:blipFill>
          <a:blip r:embed="rId2"/>
          <a:stretch>
            <a:fillRect/>
          </a:stretch>
        </p:blipFill>
        <p:spPr>
          <a:xfrm>
            <a:off x="7075967" y="1359681"/>
            <a:ext cx="4170530" cy="4170530"/>
          </a:xfrm>
          <a:prstGeom prst="rect">
            <a:avLst/>
          </a:prstGeom>
        </p:spPr>
      </p:pic>
      <p:sp>
        <p:nvSpPr>
          <p:cNvPr id="5" name="Content Placeholder 2">
            <a:extLst>
              <a:ext uri="{FF2B5EF4-FFF2-40B4-BE49-F238E27FC236}">
                <a16:creationId xmlns:a16="http://schemas.microsoft.com/office/drawing/2014/main" id="{8E2F45A6-E8A3-BD4A-A420-6C0399C6974F}"/>
              </a:ext>
            </a:extLst>
          </p:cNvPr>
          <p:cNvSpPr txBox="1">
            <a:spLocks/>
          </p:cNvSpPr>
          <p:nvPr/>
        </p:nvSpPr>
        <p:spPr>
          <a:xfrm>
            <a:off x="5192162" y="2372452"/>
            <a:ext cx="4153005" cy="371025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20000"/>
              </a:lnSpc>
              <a:spcBef>
                <a:spcPts val="500"/>
              </a:spcBef>
              <a:buFontTx/>
              <a:buNone/>
              <a:defRPr sz="1600" b="1"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594360" indent="0" algn="l" defTabSz="914400" rtl="0" eaLnBrk="1" latinLnBrk="0" hangingPunct="1">
              <a:lnSpc>
                <a:spcPct val="120000"/>
              </a:lnSpc>
              <a:spcBef>
                <a:spcPts val="500"/>
              </a:spcBef>
              <a:buFontTx/>
              <a:buNone/>
              <a:defRPr sz="1200" b="1"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800" b="1" dirty="0"/>
          </a:p>
        </p:txBody>
      </p:sp>
    </p:spTree>
    <p:extLst>
      <p:ext uri="{BB962C8B-B14F-4D97-AF65-F5344CB8AC3E}">
        <p14:creationId xmlns:p14="http://schemas.microsoft.com/office/powerpoint/2010/main" val="1761200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64" descr="PLC_team"/>
          <p:cNvPicPr preferRelativeResize="0"/>
          <p:nvPr/>
        </p:nvPicPr>
        <p:blipFill rotWithShape="1">
          <a:blip r:embed="rId3">
            <a:alphaModFix amt="35000"/>
          </a:blip>
          <a:srcRect t="3941" b="11470"/>
          <a:stretch/>
        </p:blipFill>
        <p:spPr>
          <a:xfrm>
            <a:off x="20" y="1"/>
            <a:ext cx="12191473" cy="6841254"/>
          </a:xfrm>
          <a:prstGeom prst="rect">
            <a:avLst/>
          </a:prstGeom>
          <a:noFill/>
          <a:ln>
            <a:noFill/>
          </a:ln>
        </p:spPr>
      </p:pic>
      <p:cxnSp>
        <p:nvCxnSpPr>
          <p:cNvPr id="620" name="Google Shape;620;p64"/>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621" name="Google Shape;621;p64"/>
          <p:cNvSpPr txBox="1">
            <a:spLocks noGrp="1"/>
          </p:cNvSpPr>
          <p:nvPr>
            <p:ph type="title"/>
          </p:nvPr>
        </p:nvSpPr>
        <p:spPr>
          <a:xfrm>
            <a:off x="838201" y="1065862"/>
            <a:ext cx="3313200" cy="47262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ACTIVITY </a:t>
            </a:r>
            <a:endParaRPr sz="4000" b="1" dirty="0">
              <a:solidFill>
                <a:srgbClr val="FFFFFF"/>
              </a:solidFill>
            </a:endParaRPr>
          </a:p>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90 </a:t>
            </a:r>
            <a:r>
              <a:rPr lang="en-US" sz="3200" b="0" i="0" u="none" strike="noStrike" cap="none" dirty="0">
                <a:solidFill>
                  <a:srgbClr val="FF0000"/>
                </a:solidFill>
                <a:latin typeface="Calibri"/>
                <a:ea typeface="Calibri"/>
                <a:cs typeface="Calibri"/>
                <a:sym typeface="Calibri"/>
              </a:rPr>
              <a:t> minutes</a:t>
            </a:r>
            <a:br>
              <a:rPr lang="en-US" sz="3200" b="0" i="0" u="none" strike="noStrike" cap="none" dirty="0">
                <a:solidFill>
                  <a:srgbClr val="FF0000"/>
                </a:solidFill>
                <a:latin typeface="Calibri"/>
                <a:ea typeface="Calibri"/>
                <a:cs typeface="Calibri"/>
                <a:sym typeface="Calibri"/>
              </a:rPr>
            </a:br>
            <a:r>
              <a:rPr lang="en-US" sz="3200" b="0" i="0" u="none" strike="noStrike" cap="none" dirty="0">
                <a:solidFill>
                  <a:srgbClr val="FF0000"/>
                </a:solidFill>
                <a:latin typeface="Calibri"/>
                <a:ea typeface="Calibri"/>
                <a:cs typeface="Calibri"/>
                <a:sym typeface="Calibri"/>
              </a:rPr>
              <a:t>Forecasting the Future</a:t>
            </a: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endParaRPr sz="3200" b="0" i="0" u="none" strike="noStrike" cap="none" dirty="0">
              <a:solidFill>
                <a:srgbClr val="00B0F0"/>
              </a:solidFill>
              <a:latin typeface="Calibri"/>
              <a:ea typeface="Calibri"/>
              <a:cs typeface="Calibri"/>
              <a:sym typeface="Calibri"/>
            </a:endParaRPr>
          </a:p>
        </p:txBody>
      </p:sp>
      <p:sp>
        <p:nvSpPr>
          <p:cNvPr id="622" name="Google Shape;622;p64"/>
          <p:cNvSpPr txBox="1">
            <a:spLocks noGrp="1"/>
          </p:cNvSpPr>
          <p:nvPr>
            <p:ph type="body" idx="1"/>
          </p:nvPr>
        </p:nvSpPr>
        <p:spPr>
          <a:xfrm>
            <a:off x="4989546" y="1065862"/>
            <a:ext cx="6785400" cy="4726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500"/>
              <a:buFont typeface="Arial"/>
              <a:buNone/>
            </a:pPr>
            <a:endParaRPr sz="2000" b="1" i="1" u="none" strike="noStrike" cap="none" dirty="0">
              <a:solidFill>
                <a:srgbClr val="FFFFFF"/>
              </a:solidFill>
              <a:latin typeface="Calibri"/>
              <a:ea typeface="Calibri"/>
              <a:cs typeface="Calibri"/>
              <a:sym typeface="Calibri"/>
            </a:endParaRPr>
          </a:p>
          <a:p>
            <a:pPr marL="0" lvl="0" indent="0" algn="l" rtl="0">
              <a:lnSpc>
                <a:spcPct val="90000"/>
              </a:lnSpc>
              <a:spcBef>
                <a:spcPts val="1000"/>
              </a:spcBef>
              <a:spcAft>
                <a:spcPts val="0"/>
              </a:spcAft>
              <a:buSzPts val="1000"/>
              <a:buNone/>
            </a:pPr>
            <a:r>
              <a:rPr lang="en-US" sz="4000" b="1" dirty="0"/>
              <a:t>Teams will </a:t>
            </a:r>
            <a:r>
              <a:rPr lang="en-US" sz="4000" b="1" dirty="0">
                <a:solidFill>
                  <a:srgbClr val="00B0F0"/>
                </a:solidFill>
              </a:rPr>
              <a:t>draft key characteristics for a </a:t>
            </a:r>
            <a:r>
              <a:rPr lang="en-US" sz="4000" b="1" i="1" dirty="0">
                <a:solidFill>
                  <a:schemeClr val="accent2"/>
                </a:solidFill>
              </a:rPr>
              <a:t>Graduate, Adult, and System Portrait</a:t>
            </a:r>
            <a:endParaRPr sz="4000" b="1" i="1" u="none" strike="noStrike" cap="none" dirty="0">
              <a:solidFill>
                <a:schemeClr val="accent2"/>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6">
            <a:extLst>
              <a:ext uri="{FF2B5EF4-FFF2-40B4-BE49-F238E27FC236}">
                <a16:creationId xmlns:a16="http://schemas.microsoft.com/office/drawing/2014/main" id="{69841422-2945-4C41-839A-D6BADD5A6B8C}"/>
              </a:ext>
            </a:extLst>
          </p:cNvPr>
          <p:cNvGraphicFramePr>
            <a:graphicFrameLocks noGrp="1"/>
          </p:cNvGraphicFramePr>
          <p:nvPr>
            <p:extLst>
              <p:ext uri="{D42A27DB-BD31-4B8C-83A1-F6EECF244321}">
                <p14:modId xmlns:p14="http://schemas.microsoft.com/office/powerpoint/2010/main" val="557726160"/>
              </p:ext>
            </p:extLst>
          </p:nvPr>
        </p:nvGraphicFramePr>
        <p:xfrm>
          <a:off x="643467" y="669471"/>
          <a:ext cx="10905065" cy="5551710"/>
        </p:xfrm>
        <a:graphic>
          <a:graphicData uri="http://schemas.openxmlformats.org/drawingml/2006/table">
            <a:tbl>
              <a:tblPr firstRow="1" bandRow="1">
                <a:tableStyleId>{48884D52-1CE2-426A-B7FC-07BC55395D67}</a:tableStyleId>
              </a:tblPr>
              <a:tblGrid>
                <a:gridCol w="3695728">
                  <a:extLst>
                    <a:ext uri="{9D8B030D-6E8A-4147-A177-3AD203B41FA5}">
                      <a16:colId xmlns:a16="http://schemas.microsoft.com/office/drawing/2014/main" val="3730339473"/>
                    </a:ext>
                  </a:extLst>
                </a:gridCol>
                <a:gridCol w="3513609">
                  <a:extLst>
                    <a:ext uri="{9D8B030D-6E8A-4147-A177-3AD203B41FA5}">
                      <a16:colId xmlns:a16="http://schemas.microsoft.com/office/drawing/2014/main" val="4068036384"/>
                    </a:ext>
                  </a:extLst>
                </a:gridCol>
                <a:gridCol w="3695728">
                  <a:extLst>
                    <a:ext uri="{9D8B030D-6E8A-4147-A177-3AD203B41FA5}">
                      <a16:colId xmlns:a16="http://schemas.microsoft.com/office/drawing/2014/main" val="449044126"/>
                    </a:ext>
                  </a:extLst>
                </a:gridCol>
              </a:tblGrid>
              <a:tr h="644560">
                <a:tc>
                  <a:txBody>
                    <a:bodyPr/>
                    <a:lstStyle/>
                    <a:p>
                      <a:pPr algn="ctr"/>
                      <a:r>
                        <a:rPr lang="en-US" sz="2500">
                          <a:solidFill>
                            <a:schemeClr val="tx1"/>
                          </a:solidFill>
                        </a:rPr>
                        <a:t>Graduate Portrait</a:t>
                      </a:r>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sz="2500">
                          <a:solidFill>
                            <a:schemeClr val="tx1"/>
                          </a:solidFill>
                        </a:rPr>
                        <a:t>Adult Portrait</a:t>
                      </a:r>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sz="2500">
                          <a:solidFill>
                            <a:schemeClr val="tx1"/>
                          </a:solidFill>
                        </a:rPr>
                        <a:t>System Portrait</a:t>
                      </a:r>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0338106"/>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4325981"/>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5202145"/>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6924158"/>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0246881"/>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dirty="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231168"/>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8618266"/>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0944594"/>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1935974"/>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6650829"/>
                  </a:ext>
                </a:extLst>
              </a:tr>
              <a:tr h="490715">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en-US" sz="1500" dirty="0"/>
                    </a:p>
                  </a:txBody>
                  <a:tcPr marL="96410" marR="96410" marT="48205" marB="4820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7037505"/>
                  </a:ext>
                </a:extLst>
              </a:tr>
            </a:tbl>
          </a:graphicData>
        </a:graphic>
      </p:graphicFrame>
    </p:spTree>
    <p:extLst>
      <p:ext uri="{BB962C8B-B14F-4D97-AF65-F5344CB8AC3E}">
        <p14:creationId xmlns:p14="http://schemas.microsoft.com/office/powerpoint/2010/main" val="10572011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73"/>
          <p:cNvSpPr/>
          <p:nvPr/>
        </p:nvSpPr>
        <p:spPr>
          <a:xfrm>
            <a:off x="0" y="0"/>
            <a:ext cx="12192000" cy="6858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92" name="Google Shape;692;p73"/>
          <p:cNvPicPr preferRelativeResize="0"/>
          <p:nvPr/>
        </p:nvPicPr>
        <p:blipFill rotWithShape="1">
          <a:blip r:embed="rId3">
            <a:alphaModFix/>
          </a:blip>
          <a:srcRect/>
          <a:stretch/>
        </p:blipFill>
        <p:spPr>
          <a:xfrm>
            <a:off x="0" y="331426"/>
            <a:ext cx="6734232" cy="5800046"/>
          </a:xfrm>
          <a:prstGeom prst="rect">
            <a:avLst/>
          </a:prstGeom>
          <a:noFill/>
          <a:ln>
            <a:noFill/>
          </a:ln>
        </p:spPr>
      </p:pic>
      <p:pic>
        <p:nvPicPr>
          <p:cNvPr id="693" name="Google Shape;693;p73"/>
          <p:cNvPicPr preferRelativeResize="0"/>
          <p:nvPr/>
        </p:nvPicPr>
        <p:blipFill rotWithShape="1">
          <a:blip r:embed="rId4">
            <a:alphaModFix/>
          </a:blip>
          <a:srcRect/>
          <a:stretch/>
        </p:blipFill>
        <p:spPr>
          <a:xfrm>
            <a:off x="6850251" y="542441"/>
            <a:ext cx="5081412" cy="5796317"/>
          </a:xfrm>
          <a:prstGeom prst="rect">
            <a:avLst/>
          </a:prstGeom>
          <a:noFill/>
          <a:ln>
            <a:noFill/>
          </a:ln>
        </p:spPr>
      </p:pic>
    </p:spTree>
    <p:extLst>
      <p:ext uri="{BB962C8B-B14F-4D97-AF65-F5344CB8AC3E}">
        <p14:creationId xmlns:p14="http://schemas.microsoft.com/office/powerpoint/2010/main" val="26434308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64" descr="PLC_team"/>
          <p:cNvPicPr preferRelativeResize="0"/>
          <p:nvPr/>
        </p:nvPicPr>
        <p:blipFill rotWithShape="1">
          <a:blip r:embed="rId3">
            <a:alphaModFix amt="35000"/>
          </a:blip>
          <a:srcRect t="3941" b="11470"/>
          <a:stretch/>
        </p:blipFill>
        <p:spPr>
          <a:xfrm>
            <a:off x="20" y="1"/>
            <a:ext cx="12191473" cy="6841254"/>
          </a:xfrm>
          <a:prstGeom prst="rect">
            <a:avLst/>
          </a:prstGeom>
          <a:solidFill>
            <a:schemeClr val="tx1"/>
          </a:solidFill>
          <a:ln>
            <a:noFill/>
          </a:ln>
        </p:spPr>
      </p:pic>
      <p:cxnSp>
        <p:nvCxnSpPr>
          <p:cNvPr id="620" name="Google Shape;620;p64"/>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621" name="Google Shape;621;p64"/>
          <p:cNvSpPr txBox="1">
            <a:spLocks noGrp="1"/>
          </p:cNvSpPr>
          <p:nvPr>
            <p:ph type="title"/>
          </p:nvPr>
        </p:nvSpPr>
        <p:spPr>
          <a:xfrm>
            <a:off x="838201" y="1065862"/>
            <a:ext cx="3313200" cy="47262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ACTIVITY FIVE </a:t>
            </a:r>
            <a:endParaRPr sz="4000" b="1" dirty="0">
              <a:solidFill>
                <a:srgbClr val="FFFFFF"/>
              </a:solidFill>
            </a:endParaRPr>
          </a:p>
          <a:p>
            <a:pPr marL="0" marR="0" lvl="0" indent="0" algn="r" rtl="0">
              <a:lnSpc>
                <a:spcPct val="90000"/>
              </a:lnSpc>
              <a:spcBef>
                <a:spcPts val="0"/>
              </a:spcBef>
              <a:spcAft>
                <a:spcPts val="0"/>
              </a:spcAft>
              <a:buClr>
                <a:srgbClr val="FFFFFF"/>
              </a:buClr>
              <a:buSzPts val="1000"/>
              <a:buFont typeface="Calibri"/>
              <a:buNone/>
            </a:pPr>
            <a:r>
              <a:rPr lang="en-US" sz="4000" b="1" dirty="0">
                <a:solidFill>
                  <a:srgbClr val="FFFFFF"/>
                </a:solidFill>
              </a:rPr>
              <a:t>35</a:t>
            </a:r>
            <a:r>
              <a:rPr lang="en-US" sz="3200" b="0" i="0" u="none" strike="noStrike" cap="none" dirty="0">
                <a:solidFill>
                  <a:srgbClr val="FF0000"/>
                </a:solidFill>
                <a:latin typeface="Calibri"/>
                <a:ea typeface="Calibri"/>
                <a:cs typeface="Calibri"/>
                <a:sym typeface="Calibri"/>
              </a:rPr>
              <a:t> minutes</a:t>
            </a:r>
            <a:br>
              <a:rPr lang="en-US" sz="3200" b="0" i="0" u="none" strike="noStrike" cap="none" dirty="0">
                <a:solidFill>
                  <a:srgbClr val="FF0000"/>
                </a:solidFill>
                <a:latin typeface="Calibri"/>
                <a:ea typeface="Calibri"/>
                <a:cs typeface="Calibri"/>
                <a:sym typeface="Calibri"/>
              </a:rPr>
            </a:br>
            <a:r>
              <a:rPr lang="en-US" sz="3200" b="0" i="0" u="none" strike="noStrike" cap="none" dirty="0">
                <a:solidFill>
                  <a:srgbClr val="FF0000"/>
                </a:solidFill>
                <a:latin typeface="Calibri"/>
                <a:ea typeface="Calibri"/>
                <a:cs typeface="Calibri"/>
                <a:sym typeface="Calibri"/>
              </a:rPr>
              <a:t>Mission &amp; Vision</a:t>
            </a: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endParaRPr sz="3200" b="0" i="0" u="none" strike="noStrike" cap="none" dirty="0">
              <a:solidFill>
                <a:srgbClr val="00B0F0"/>
              </a:solidFill>
              <a:latin typeface="Calibri"/>
              <a:ea typeface="Calibri"/>
              <a:cs typeface="Calibri"/>
              <a:sym typeface="Calibri"/>
            </a:endParaRPr>
          </a:p>
        </p:txBody>
      </p:sp>
      <p:sp>
        <p:nvSpPr>
          <p:cNvPr id="622" name="Google Shape;622;p64"/>
          <p:cNvSpPr txBox="1">
            <a:spLocks noGrp="1"/>
          </p:cNvSpPr>
          <p:nvPr>
            <p:ph type="body" idx="1"/>
          </p:nvPr>
        </p:nvSpPr>
        <p:spPr>
          <a:xfrm>
            <a:off x="4989546" y="1065862"/>
            <a:ext cx="6785400" cy="4726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500"/>
              <a:buFont typeface="Arial"/>
              <a:buNone/>
            </a:pPr>
            <a:endParaRPr sz="2000" b="1" i="1" u="none" strike="noStrike" cap="none" dirty="0">
              <a:solidFill>
                <a:srgbClr val="FFFFFF"/>
              </a:solidFill>
              <a:latin typeface="Calibri"/>
              <a:ea typeface="Calibri"/>
              <a:cs typeface="Calibri"/>
              <a:sym typeface="Calibri"/>
            </a:endParaRPr>
          </a:p>
          <a:p>
            <a:pPr marL="0" lvl="0" indent="0" algn="l" rtl="0">
              <a:lnSpc>
                <a:spcPct val="90000"/>
              </a:lnSpc>
              <a:spcBef>
                <a:spcPts val="1000"/>
              </a:spcBef>
              <a:spcAft>
                <a:spcPts val="0"/>
              </a:spcAft>
              <a:buSzPts val="1000"/>
              <a:buNone/>
            </a:pPr>
            <a:r>
              <a:rPr lang="en-US" sz="4000" b="1" dirty="0">
                <a:solidFill>
                  <a:schemeClr val="accent6">
                    <a:lumMod val="60000"/>
                    <a:lumOff val="40000"/>
                  </a:schemeClr>
                </a:solidFill>
              </a:rPr>
              <a:t>Teams will draft a </a:t>
            </a:r>
            <a:r>
              <a:rPr lang="en-US" sz="4000" b="1" dirty="0">
                <a:solidFill>
                  <a:schemeClr val="accent5"/>
                </a:solidFill>
              </a:rPr>
              <a:t>Mission Statement</a:t>
            </a:r>
            <a:endParaRPr sz="4000" b="1" i="1" u="none" strike="noStrike" cap="none" dirty="0">
              <a:solidFill>
                <a:schemeClr val="accent5"/>
              </a:solidFill>
              <a:sym typeface="Calibri"/>
            </a:endParaRPr>
          </a:p>
        </p:txBody>
      </p:sp>
    </p:spTree>
    <p:extLst>
      <p:ext uri="{BB962C8B-B14F-4D97-AF65-F5344CB8AC3E}">
        <p14:creationId xmlns:p14="http://schemas.microsoft.com/office/powerpoint/2010/main" val="14275636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grpSp>
        <p:nvGrpSpPr>
          <p:cNvPr id="845" name="Google Shape;845;p91"/>
          <p:cNvGrpSpPr/>
          <p:nvPr/>
        </p:nvGrpSpPr>
        <p:grpSpPr>
          <a:xfrm>
            <a:off x="9451" y="0"/>
            <a:ext cx="12173099" cy="6858000"/>
            <a:chOff x="9450" y="0"/>
            <a:chExt cx="12173099" cy="6858000"/>
          </a:xfrm>
        </p:grpSpPr>
        <p:sp>
          <p:nvSpPr>
            <p:cNvPr id="846" name="Google Shape;846;p91"/>
            <p:cNvSpPr/>
            <p:nvPr/>
          </p:nvSpPr>
          <p:spPr>
            <a:xfrm>
              <a:off x="914399" y="0"/>
              <a:ext cx="10363200" cy="6858000"/>
            </a:xfrm>
            <a:prstGeom prst="rightArrow">
              <a:avLst>
                <a:gd name="adj1" fmla="val 50000"/>
                <a:gd name="adj2" fmla="val 50000"/>
              </a:avLst>
            </a:prstGeom>
            <a:solidFill>
              <a:srgbClr val="CCD3E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7" name="Google Shape;847;p91"/>
            <p:cNvSpPr/>
            <p:nvPr/>
          </p:nvSpPr>
          <p:spPr>
            <a:xfrm>
              <a:off x="9450" y="2057400"/>
              <a:ext cx="2925849" cy="2743200"/>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8" name="Google Shape;848;p91"/>
            <p:cNvSpPr txBox="1"/>
            <p:nvPr/>
          </p:nvSpPr>
          <p:spPr>
            <a:xfrm>
              <a:off x="143362" y="2191312"/>
              <a:ext cx="2658025" cy="2475376"/>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800"/>
                <a:buFont typeface="Calibri"/>
                <a:buNone/>
              </a:pPr>
              <a:r>
                <a:rPr lang="en-US" sz="3200" b="1" i="0" u="none" strike="noStrike" cap="none">
                  <a:solidFill>
                    <a:schemeClr val="dk1"/>
                  </a:solidFill>
                  <a:latin typeface="Calibri"/>
                  <a:ea typeface="Calibri"/>
                  <a:cs typeface="Calibri"/>
                  <a:sym typeface="Calibri"/>
                </a:rPr>
                <a:t>Mission</a:t>
              </a:r>
              <a:endParaRPr/>
            </a:p>
            <a:p>
              <a:pPr marL="0" marR="0" lvl="0" indent="0" algn="ctr" rtl="0">
                <a:lnSpc>
                  <a:spcPct val="90000"/>
                </a:lnSpc>
                <a:spcBef>
                  <a:spcPts val="1120"/>
                </a:spcBef>
                <a:spcAft>
                  <a:spcPts val="0"/>
                </a:spcAft>
                <a:buClr>
                  <a:schemeClr val="lt1"/>
                </a:buClr>
                <a:buSzPts val="800"/>
                <a:buFont typeface="Calibri"/>
                <a:buNone/>
              </a:pPr>
              <a:r>
                <a:rPr lang="en-US" sz="3200" b="0" i="0" u="none" strike="noStrike" cap="none">
                  <a:solidFill>
                    <a:schemeClr val="lt1"/>
                  </a:solidFill>
                  <a:latin typeface="Calibri"/>
                  <a:ea typeface="Calibri"/>
                  <a:cs typeface="Calibri"/>
                  <a:sym typeface="Calibri"/>
                </a:rPr>
                <a:t>Who we are? </a:t>
              </a:r>
              <a:r>
                <a:rPr lang="en-US" sz="3200" b="0" i="0" u="none" strike="noStrike" cap="none">
                  <a:solidFill>
                    <a:schemeClr val="dk1"/>
                  </a:solidFill>
                  <a:latin typeface="Calibri"/>
                  <a:ea typeface="Calibri"/>
                  <a:cs typeface="Calibri"/>
                  <a:sym typeface="Calibri"/>
                </a:rPr>
                <a:t>Why</a:t>
              </a:r>
              <a:r>
                <a:rPr lang="en-US" sz="3200" b="0" i="0" u="none" strike="noStrike" cap="none">
                  <a:solidFill>
                    <a:schemeClr val="lt1"/>
                  </a:solidFill>
                  <a:latin typeface="Calibri"/>
                  <a:ea typeface="Calibri"/>
                  <a:cs typeface="Calibri"/>
                  <a:sym typeface="Calibri"/>
                </a:rPr>
                <a:t> do we exist?</a:t>
              </a:r>
              <a:endParaRPr/>
            </a:p>
          </p:txBody>
        </p:sp>
        <p:sp>
          <p:nvSpPr>
            <p:cNvPr id="849" name="Google Shape;849;p91"/>
            <p:cNvSpPr/>
            <p:nvPr/>
          </p:nvSpPr>
          <p:spPr>
            <a:xfrm>
              <a:off x="3091867" y="2057400"/>
              <a:ext cx="2925849" cy="2743200"/>
            </a:xfrm>
            <a:prstGeom prst="roundRect">
              <a:avLst>
                <a:gd name="adj" fmla="val 16667"/>
              </a:avLst>
            </a:prstGeom>
            <a:gradFill>
              <a:gsLst>
                <a:gs pos="0">
                  <a:srgbClr val="5E81C9"/>
                </a:gs>
                <a:gs pos="50000">
                  <a:srgbClr val="3B70C9"/>
                </a:gs>
                <a:gs pos="100000">
                  <a:srgbClr val="2E60B8"/>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0" name="Google Shape;850;p91"/>
            <p:cNvSpPr txBox="1"/>
            <p:nvPr/>
          </p:nvSpPr>
          <p:spPr>
            <a:xfrm>
              <a:off x="3225779" y="2191312"/>
              <a:ext cx="2658025" cy="2475376"/>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800"/>
                <a:buFont typeface="Calibri"/>
                <a:buNone/>
              </a:pPr>
              <a:r>
                <a:rPr lang="en-US" sz="3200" b="1" i="0" u="none" strike="noStrike" cap="none">
                  <a:solidFill>
                    <a:schemeClr val="dk1"/>
                  </a:solidFill>
                  <a:latin typeface="Calibri"/>
                  <a:ea typeface="Calibri"/>
                  <a:cs typeface="Calibri"/>
                  <a:sym typeface="Calibri"/>
                </a:rPr>
                <a:t>Vision</a:t>
              </a:r>
              <a:endParaRPr/>
            </a:p>
            <a:p>
              <a:pPr marL="0" marR="0" lvl="0" indent="0" algn="ctr" rtl="0">
                <a:lnSpc>
                  <a:spcPct val="90000"/>
                </a:lnSpc>
                <a:spcBef>
                  <a:spcPts val="1120"/>
                </a:spcBef>
                <a:spcAft>
                  <a:spcPts val="0"/>
                </a:spcAft>
                <a:buClr>
                  <a:schemeClr val="dk1"/>
                </a:buClr>
                <a:buSzPts val="800"/>
                <a:buFont typeface="Calibri"/>
                <a:buNone/>
              </a:pPr>
              <a:r>
                <a:rPr lang="en-US" sz="3200" b="0" i="0" u="none" strike="noStrike" cap="none">
                  <a:solidFill>
                    <a:schemeClr val="dk1"/>
                  </a:solidFill>
                  <a:latin typeface="Calibri"/>
                  <a:ea typeface="Calibri"/>
                  <a:cs typeface="Calibri"/>
                  <a:sym typeface="Calibri"/>
                </a:rPr>
                <a:t>What</a:t>
              </a:r>
              <a:r>
                <a:rPr lang="en-US" sz="3200" b="0" i="0" u="none" strike="noStrike" cap="none">
                  <a:solidFill>
                    <a:schemeClr val="lt1"/>
                  </a:solidFill>
                  <a:latin typeface="Calibri"/>
                  <a:ea typeface="Calibri"/>
                  <a:cs typeface="Calibri"/>
                  <a:sym typeface="Calibri"/>
                </a:rPr>
                <a:t> must we become?</a:t>
              </a:r>
              <a:endParaRPr/>
            </a:p>
          </p:txBody>
        </p:sp>
        <p:sp>
          <p:nvSpPr>
            <p:cNvPr id="851" name="Google Shape;851;p91"/>
            <p:cNvSpPr/>
            <p:nvPr/>
          </p:nvSpPr>
          <p:spPr>
            <a:xfrm>
              <a:off x="6174283" y="2057400"/>
              <a:ext cx="2925849" cy="2743200"/>
            </a:xfrm>
            <a:prstGeom prst="roundRect">
              <a:avLst>
                <a:gd name="adj" fmla="val 16667"/>
              </a:avLst>
            </a:pr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2" name="Google Shape;852;p91"/>
            <p:cNvSpPr txBox="1"/>
            <p:nvPr/>
          </p:nvSpPr>
          <p:spPr>
            <a:xfrm>
              <a:off x="6308195" y="2191312"/>
              <a:ext cx="2658025" cy="2475376"/>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800"/>
                <a:buFont typeface="Calibri"/>
                <a:buNone/>
              </a:pPr>
              <a:r>
                <a:rPr lang="en-US" sz="3200" b="1" i="0" u="none" strike="noStrike" cap="none">
                  <a:solidFill>
                    <a:schemeClr val="dk1"/>
                  </a:solidFill>
                  <a:latin typeface="Calibri"/>
                  <a:ea typeface="Calibri"/>
                  <a:cs typeface="Calibri"/>
                  <a:sym typeface="Calibri"/>
                </a:rPr>
                <a:t>Values</a:t>
              </a:r>
              <a:endParaRPr/>
            </a:p>
            <a:p>
              <a:pPr marL="0" marR="0" lvl="0" indent="0" algn="ctr" rtl="0">
                <a:lnSpc>
                  <a:spcPct val="90000"/>
                </a:lnSpc>
                <a:spcBef>
                  <a:spcPts val="1120"/>
                </a:spcBef>
                <a:spcAft>
                  <a:spcPts val="0"/>
                </a:spcAft>
                <a:buClr>
                  <a:schemeClr val="dk1"/>
                </a:buClr>
                <a:buSzPts val="800"/>
                <a:buFont typeface="Calibri"/>
                <a:buNone/>
              </a:pPr>
              <a:r>
                <a:rPr lang="en-US" sz="3200" b="0" i="0" u="none" strike="noStrike" cap="none">
                  <a:solidFill>
                    <a:schemeClr val="dk1"/>
                  </a:solidFill>
                  <a:latin typeface="Calibri"/>
                  <a:ea typeface="Calibri"/>
                  <a:cs typeface="Calibri"/>
                  <a:sym typeface="Calibri"/>
                </a:rPr>
                <a:t>How</a:t>
              </a:r>
              <a:r>
                <a:rPr lang="en-US" sz="3200" b="0" i="0" u="none" strike="noStrike" cap="none">
                  <a:solidFill>
                    <a:schemeClr val="lt1"/>
                  </a:solidFill>
                  <a:latin typeface="Calibri"/>
                  <a:ea typeface="Calibri"/>
                  <a:cs typeface="Calibri"/>
                  <a:sym typeface="Calibri"/>
                </a:rPr>
                <a:t> must we behave?</a:t>
              </a:r>
              <a:endParaRPr/>
            </a:p>
          </p:txBody>
        </p:sp>
        <p:sp>
          <p:nvSpPr>
            <p:cNvPr id="853" name="Google Shape;853;p91"/>
            <p:cNvSpPr/>
            <p:nvPr/>
          </p:nvSpPr>
          <p:spPr>
            <a:xfrm>
              <a:off x="9256700" y="2057400"/>
              <a:ext cx="2925849" cy="2743200"/>
            </a:xfrm>
            <a:prstGeom prst="roundRect">
              <a:avLst>
                <a:gd name="adj" fmla="val 16667"/>
              </a:avLst>
            </a:pr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4" name="Google Shape;854;p91"/>
            <p:cNvSpPr txBox="1"/>
            <p:nvPr/>
          </p:nvSpPr>
          <p:spPr>
            <a:xfrm>
              <a:off x="9390612" y="2191312"/>
              <a:ext cx="2658025" cy="2475376"/>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800"/>
                <a:buFont typeface="Calibri"/>
                <a:buNone/>
              </a:pPr>
              <a:r>
                <a:rPr lang="en-US" sz="3200" b="1" i="0" u="none" strike="noStrike" cap="none">
                  <a:solidFill>
                    <a:schemeClr val="dk1"/>
                  </a:solidFill>
                  <a:latin typeface="Calibri"/>
                  <a:ea typeface="Calibri"/>
                  <a:cs typeface="Calibri"/>
                  <a:sym typeface="Calibri"/>
                </a:rPr>
                <a:t>Goals and Objectives</a:t>
              </a:r>
              <a:endParaRPr/>
            </a:p>
            <a:p>
              <a:pPr marL="0" marR="0" lvl="0" indent="0" algn="ctr" rtl="0">
                <a:lnSpc>
                  <a:spcPct val="90000"/>
                </a:lnSpc>
                <a:spcBef>
                  <a:spcPts val="1120"/>
                </a:spcBef>
                <a:spcAft>
                  <a:spcPts val="0"/>
                </a:spcAft>
                <a:buClr>
                  <a:schemeClr val="dk1"/>
                </a:buClr>
                <a:buSzPts val="800"/>
                <a:buFont typeface="Calibri"/>
                <a:buNone/>
              </a:pPr>
              <a:r>
                <a:rPr lang="en-US" sz="3200" b="0" i="0" u="none" strike="noStrike" cap="none">
                  <a:solidFill>
                    <a:schemeClr val="dk1"/>
                  </a:solidFill>
                  <a:latin typeface="Calibri"/>
                  <a:ea typeface="Calibri"/>
                  <a:cs typeface="Calibri"/>
                  <a:sym typeface="Calibri"/>
                </a:rPr>
                <a:t>How</a:t>
              </a:r>
              <a:r>
                <a:rPr lang="en-US" sz="3200" b="0" i="0" u="none" strike="noStrike" cap="none">
                  <a:solidFill>
                    <a:schemeClr val="lt1"/>
                  </a:solidFill>
                  <a:latin typeface="Calibri"/>
                  <a:ea typeface="Calibri"/>
                  <a:cs typeface="Calibri"/>
                  <a:sym typeface="Calibri"/>
                </a:rPr>
                <a:t> we gauge our success?</a:t>
              </a:r>
              <a:endParaRPr/>
            </a:p>
          </p:txBody>
        </p:sp>
      </p:grpSp>
      <p:sp>
        <p:nvSpPr>
          <p:cNvPr id="855" name="Google Shape;855;p91"/>
          <p:cNvSpPr txBox="1"/>
          <p:nvPr/>
        </p:nvSpPr>
        <p:spPr>
          <a:xfrm>
            <a:off x="2778072" y="5239265"/>
            <a:ext cx="3010697" cy="138499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700"/>
              <a:buFont typeface="Calibri"/>
              <a:buNone/>
            </a:pPr>
            <a:r>
              <a:rPr lang="en-US" sz="2800" b="1" i="0" u="none" strike="noStrike" cap="none" dirty="0">
                <a:solidFill>
                  <a:schemeClr val="dk1"/>
                </a:solidFill>
                <a:latin typeface="Calibri"/>
                <a:ea typeface="Calibri"/>
                <a:cs typeface="Calibri"/>
                <a:sym typeface="Calibri"/>
              </a:rPr>
              <a:t>Definitions</a:t>
            </a:r>
            <a:endParaRPr dirty="0"/>
          </a:p>
          <a:p>
            <a:pPr marL="0" marR="0" lvl="0" indent="0" algn="ctr" rtl="0">
              <a:lnSpc>
                <a:spcPct val="100000"/>
              </a:lnSpc>
              <a:spcBef>
                <a:spcPts val="0"/>
              </a:spcBef>
              <a:spcAft>
                <a:spcPts val="0"/>
              </a:spcAft>
              <a:buClr>
                <a:schemeClr val="dk1"/>
              </a:buClr>
              <a:buSzPts val="700"/>
              <a:buFont typeface="Calibri"/>
              <a:buNone/>
            </a:pPr>
            <a:r>
              <a:rPr lang="en-US" sz="2800" b="1" i="0" u="none" strike="noStrike" cap="none" dirty="0">
                <a:solidFill>
                  <a:schemeClr val="dk1"/>
                </a:solidFill>
                <a:latin typeface="Calibri"/>
                <a:ea typeface="Calibri"/>
                <a:cs typeface="Calibri"/>
                <a:sym typeface="Calibri"/>
              </a:rPr>
              <a:t>Connections</a:t>
            </a:r>
            <a:endParaRPr dirty="0"/>
          </a:p>
          <a:p>
            <a:pPr marL="0" marR="0" lvl="0" indent="0" algn="ctr" rtl="0">
              <a:lnSpc>
                <a:spcPct val="100000"/>
              </a:lnSpc>
              <a:spcBef>
                <a:spcPts val="0"/>
              </a:spcBef>
              <a:spcAft>
                <a:spcPts val="0"/>
              </a:spcAft>
              <a:buClr>
                <a:schemeClr val="dk1"/>
              </a:buClr>
              <a:buSzPts val="700"/>
              <a:buFont typeface="Calibri"/>
              <a:buNone/>
            </a:pPr>
            <a:r>
              <a:rPr lang="en-US" sz="2800" b="1" i="0" u="none" strike="noStrike" cap="none" dirty="0">
                <a:solidFill>
                  <a:schemeClr val="dk1"/>
                </a:solidFill>
                <a:latin typeface="Calibri"/>
                <a:ea typeface="Calibri"/>
                <a:cs typeface="Calibri"/>
                <a:sym typeface="Calibri"/>
              </a:rPr>
              <a:t>Criteria for Success</a:t>
            </a:r>
            <a:endParaRPr dirty="0"/>
          </a:p>
        </p:txBody>
      </p:sp>
      <p:sp>
        <p:nvSpPr>
          <p:cNvPr id="856" name="Google Shape;856;p91"/>
          <p:cNvSpPr txBox="1"/>
          <p:nvPr/>
        </p:nvSpPr>
        <p:spPr>
          <a:xfrm>
            <a:off x="976184" y="407772"/>
            <a:ext cx="6910033"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900"/>
              <a:buFont typeface="Calibri"/>
              <a:buNone/>
            </a:pPr>
            <a:r>
              <a:rPr lang="en-US" sz="3600" b="1" i="0" u="none" strike="noStrike" cap="none">
                <a:solidFill>
                  <a:schemeClr val="dk1"/>
                </a:solidFill>
                <a:latin typeface="Calibri"/>
                <a:ea typeface="Calibri"/>
                <a:cs typeface="Calibri"/>
                <a:sym typeface="Calibri"/>
              </a:rPr>
              <a:t>The FOUR Pillars of a Strategic Plan</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pic>
        <p:nvPicPr>
          <p:cNvPr id="861" name="Google Shape;861;p92"/>
          <p:cNvPicPr preferRelativeResize="0">
            <a:picLocks noGrp="1"/>
          </p:cNvPicPr>
          <p:nvPr>
            <p:ph type="body" idx="1"/>
          </p:nvPr>
        </p:nvPicPr>
        <p:blipFill rotWithShape="1">
          <a:blip r:embed="rId3">
            <a:alphaModFix/>
          </a:blip>
          <a:srcRect t="4153" b="6561"/>
          <a:stretch/>
        </p:blipFill>
        <p:spPr>
          <a:xfrm>
            <a:off x="20" y="10"/>
            <a:ext cx="12191980" cy="6857990"/>
          </a:xfrm>
          <a:prstGeom prst="rect">
            <a:avLst/>
          </a:prstGeom>
          <a:noFill/>
          <a:ln>
            <a:noFill/>
          </a:ln>
        </p:spPr>
      </p:pic>
      <p:pic>
        <p:nvPicPr>
          <p:cNvPr id="3" name="Google Shape;861;p92">
            <a:extLst>
              <a:ext uri="{FF2B5EF4-FFF2-40B4-BE49-F238E27FC236}">
                <a16:creationId xmlns:a16="http://schemas.microsoft.com/office/drawing/2014/main" id="{C5FB3FD4-FF8C-C64E-BD36-1BA272F56887}"/>
              </a:ext>
            </a:extLst>
          </p:cNvPr>
          <p:cNvPicPr preferRelativeResize="0">
            <a:picLocks/>
          </p:cNvPicPr>
          <p:nvPr/>
        </p:nvPicPr>
        <p:blipFill rotWithShape="1">
          <a:blip r:embed="rId3">
            <a:alphaModFix/>
          </a:blip>
          <a:srcRect t="4153" b="6561"/>
          <a:stretch/>
        </p:blipFill>
        <p:spPr>
          <a:xfrm>
            <a:off x="0" y="10"/>
            <a:ext cx="12191980" cy="68580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pic>
        <p:nvPicPr>
          <p:cNvPr id="866" name="Google Shape;866;p93"/>
          <p:cNvPicPr preferRelativeResize="0"/>
          <p:nvPr/>
        </p:nvPicPr>
        <p:blipFill rotWithShape="1">
          <a:blip r:embed="rId3">
            <a:alphaModFix/>
          </a:blip>
          <a:srcRect t="6631" b="10036"/>
          <a:stretch/>
        </p:blipFill>
        <p:spPr>
          <a:xfrm>
            <a:off x="0" y="-14504"/>
            <a:ext cx="12191980" cy="6857990"/>
          </a:xfrm>
          <a:prstGeom prst="rect">
            <a:avLst/>
          </a:prstGeom>
          <a:noFill/>
          <a:ln>
            <a:noFill/>
          </a:ln>
        </p:spPr>
      </p:pic>
      <p:sp>
        <p:nvSpPr>
          <p:cNvPr id="867" name="Google Shape;867;p93"/>
          <p:cNvSpPr txBox="1"/>
          <p:nvPr/>
        </p:nvSpPr>
        <p:spPr>
          <a:xfrm>
            <a:off x="1944904" y="2438399"/>
            <a:ext cx="8302171" cy="1316221"/>
          </a:xfrm>
          <a:prstGeom prst="rect">
            <a:avLst/>
          </a:prstGeom>
          <a:solidFill>
            <a:srgbClr val="000000">
              <a:alpha val="80000"/>
            </a:srgbClr>
          </a:solidFill>
          <a:ln w="279400" cap="sq" cmpd="thinThick">
            <a:solidFill>
              <a:srgbClr val="262626">
                <a:alpha val="89803"/>
              </a:srgb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70000"/>
              </a:lnSpc>
              <a:spcBef>
                <a:spcPts val="0"/>
              </a:spcBef>
              <a:spcAft>
                <a:spcPts val="0"/>
              </a:spcAft>
              <a:buClr>
                <a:srgbClr val="FFFFFF"/>
              </a:buClr>
              <a:buSzPts val="5550"/>
              <a:buFont typeface="Arial"/>
              <a:buNone/>
            </a:pPr>
            <a:r>
              <a:rPr lang="en-US" sz="5550" b="0" i="0" u="none" strike="noStrike" cap="none">
                <a:solidFill>
                  <a:srgbClr val="FFFFFF"/>
                </a:solidFill>
                <a:latin typeface="Arial"/>
                <a:ea typeface="Arial"/>
                <a:cs typeface="Arial"/>
                <a:sym typeface="Arial"/>
              </a:rPr>
              <a:t>From where we are to where we want to be</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pic>
        <p:nvPicPr>
          <p:cNvPr id="872" name="Google Shape;872;p94"/>
          <p:cNvPicPr preferRelativeResize="0"/>
          <p:nvPr/>
        </p:nvPicPr>
        <p:blipFill rotWithShape="1">
          <a:blip r:embed="rId3">
            <a:alphaModFix/>
          </a:blip>
          <a:srcRect t="6631" b="10036"/>
          <a:stretch/>
        </p:blipFill>
        <p:spPr>
          <a:xfrm>
            <a:off x="-109182" y="0"/>
            <a:ext cx="12191980" cy="6857990"/>
          </a:xfrm>
          <a:prstGeom prst="rect">
            <a:avLst/>
          </a:prstGeom>
          <a:noFill/>
          <a:ln>
            <a:noFill/>
          </a:ln>
        </p:spPr>
      </p:pic>
      <p:sp>
        <p:nvSpPr>
          <p:cNvPr id="873" name="Google Shape;873;p94"/>
          <p:cNvSpPr txBox="1"/>
          <p:nvPr/>
        </p:nvSpPr>
        <p:spPr>
          <a:xfrm>
            <a:off x="2272451" y="213814"/>
            <a:ext cx="8302171" cy="1316221"/>
          </a:xfrm>
          <a:prstGeom prst="rect">
            <a:avLst/>
          </a:prstGeom>
          <a:solidFill>
            <a:srgbClr val="000000">
              <a:alpha val="80000"/>
            </a:srgbClr>
          </a:solidFill>
          <a:ln w="279400" cap="sq" cmpd="thinThick">
            <a:solidFill>
              <a:srgbClr val="262626">
                <a:alpha val="89803"/>
              </a:srgb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70000"/>
              </a:lnSpc>
              <a:spcBef>
                <a:spcPts val="0"/>
              </a:spcBef>
              <a:spcAft>
                <a:spcPts val="0"/>
              </a:spcAft>
              <a:buClr>
                <a:srgbClr val="FFFFFF"/>
              </a:buClr>
              <a:buSzPts val="3330"/>
              <a:buFont typeface="Arial"/>
              <a:buNone/>
            </a:pPr>
            <a:r>
              <a:rPr lang="en-US" sz="3330" b="0" i="0" u="none" strike="noStrike" cap="none">
                <a:solidFill>
                  <a:srgbClr val="FFFFFF"/>
                </a:solidFill>
                <a:latin typeface="Arial"/>
                <a:ea typeface="Arial"/>
                <a:cs typeface="Arial"/>
                <a:sym typeface="Arial"/>
              </a:rPr>
              <a:t>MISSION</a:t>
            </a:r>
            <a:endParaRPr/>
          </a:p>
          <a:p>
            <a:pPr marL="0" marR="0" lvl="0" indent="0" algn="ctr" rtl="0">
              <a:lnSpc>
                <a:spcPct val="70000"/>
              </a:lnSpc>
              <a:spcBef>
                <a:spcPts val="600"/>
              </a:spcBef>
              <a:spcAft>
                <a:spcPts val="0"/>
              </a:spcAft>
              <a:buClr>
                <a:srgbClr val="FFFFFF"/>
              </a:buClr>
              <a:buSzPts val="3330"/>
              <a:buFont typeface="Arial"/>
              <a:buNone/>
            </a:pPr>
            <a:r>
              <a:rPr lang="en-US" sz="3330" b="0" i="0" u="none" strike="noStrike" cap="none">
                <a:solidFill>
                  <a:srgbClr val="FFFFFF"/>
                </a:solidFill>
                <a:latin typeface="Arial"/>
                <a:ea typeface="Arial"/>
                <a:cs typeface="Arial"/>
                <a:sym typeface="Arial"/>
              </a:rPr>
              <a:t>VISION</a:t>
            </a:r>
            <a:endParaRPr/>
          </a:p>
          <a:p>
            <a:pPr marL="0" marR="0" lvl="0" indent="0" algn="ctr" rtl="0">
              <a:lnSpc>
                <a:spcPct val="70000"/>
              </a:lnSpc>
              <a:spcBef>
                <a:spcPts val="600"/>
              </a:spcBef>
              <a:spcAft>
                <a:spcPts val="0"/>
              </a:spcAft>
              <a:buClr>
                <a:srgbClr val="FFFFFF"/>
              </a:buClr>
              <a:buSzPts val="2220"/>
              <a:buFont typeface="Arial"/>
              <a:buNone/>
            </a:pPr>
            <a:r>
              <a:rPr lang="en-US" sz="2220" b="0" i="0" u="none" strike="noStrike" cap="none">
                <a:solidFill>
                  <a:srgbClr val="FFFFFF"/>
                </a:solidFill>
                <a:latin typeface="Arial"/>
                <a:ea typeface="Arial"/>
                <a:cs typeface="Arial"/>
                <a:sym typeface="Arial"/>
              </a:rPr>
              <a:t>From where we are to where we want to be</a:t>
            </a:r>
            <a:endParaRPr/>
          </a:p>
        </p:txBody>
      </p:sp>
      <p:sp>
        <p:nvSpPr>
          <p:cNvPr id="874" name="Google Shape;874;p94"/>
          <p:cNvSpPr txBox="1"/>
          <p:nvPr/>
        </p:nvSpPr>
        <p:spPr>
          <a:xfrm>
            <a:off x="2288371" y="5265774"/>
            <a:ext cx="8302171" cy="1316221"/>
          </a:xfrm>
          <a:prstGeom prst="rect">
            <a:avLst/>
          </a:prstGeom>
          <a:solidFill>
            <a:srgbClr val="000000">
              <a:alpha val="80000"/>
            </a:srgbClr>
          </a:solidFill>
          <a:ln w="279400" cap="sq" cmpd="thinThick">
            <a:solidFill>
              <a:srgbClr val="262626">
                <a:alpha val="89803"/>
              </a:srgb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3600"/>
              <a:buFont typeface="Arial"/>
              <a:buNone/>
            </a:pPr>
            <a:r>
              <a:rPr lang="en-US" sz="3600" b="0" i="0" u="none" strike="noStrike" cap="none">
                <a:solidFill>
                  <a:srgbClr val="FFFFFF"/>
                </a:solidFill>
                <a:latin typeface="Arial"/>
                <a:ea typeface="Arial"/>
                <a:cs typeface="Arial"/>
                <a:sym typeface="Arial"/>
              </a:rPr>
              <a:t>CORE VALUES</a:t>
            </a:r>
            <a:endParaRPr/>
          </a:p>
          <a:p>
            <a:pPr marL="0" marR="0" lvl="0" indent="0" algn="ctr" rtl="0">
              <a:lnSpc>
                <a:spcPct val="90000"/>
              </a:lnSpc>
              <a:spcBef>
                <a:spcPts val="60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Beliefs that guide our behaviors and actions</a:t>
            </a:r>
            <a:endParaRPr/>
          </a:p>
        </p:txBody>
      </p:sp>
      <p:sp>
        <p:nvSpPr>
          <p:cNvPr id="875" name="Google Shape;875;p94"/>
          <p:cNvSpPr/>
          <p:nvPr/>
        </p:nvSpPr>
        <p:spPr>
          <a:xfrm>
            <a:off x="3275463" y="2019870"/>
            <a:ext cx="1501253" cy="3070746"/>
          </a:xfrm>
          <a:prstGeom prst="upArrow">
            <a:avLst>
              <a:gd name="adj1" fmla="val 50000"/>
              <a:gd name="adj2" fmla="val 50000"/>
            </a:avLst>
          </a:prstGeom>
          <a:solidFill>
            <a:srgbClr val="92D05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76" name="Google Shape;876;p94"/>
          <p:cNvSpPr/>
          <p:nvPr/>
        </p:nvSpPr>
        <p:spPr>
          <a:xfrm>
            <a:off x="4899566" y="2019870"/>
            <a:ext cx="1501253" cy="3070746"/>
          </a:xfrm>
          <a:prstGeom prst="upArrow">
            <a:avLst>
              <a:gd name="adj1" fmla="val 50000"/>
              <a:gd name="adj2" fmla="val 50000"/>
            </a:avLst>
          </a:prstGeom>
          <a:solidFill>
            <a:srgbClr val="92D05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77" name="Google Shape;877;p94"/>
          <p:cNvSpPr/>
          <p:nvPr/>
        </p:nvSpPr>
        <p:spPr>
          <a:xfrm>
            <a:off x="8071531" y="2066505"/>
            <a:ext cx="1501253" cy="3070746"/>
          </a:xfrm>
          <a:prstGeom prst="upArrow">
            <a:avLst>
              <a:gd name="adj1" fmla="val 50000"/>
              <a:gd name="adj2" fmla="val 50000"/>
            </a:avLst>
          </a:prstGeom>
          <a:solidFill>
            <a:srgbClr val="92D05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78" name="Google Shape;878;p94"/>
          <p:cNvSpPr/>
          <p:nvPr/>
        </p:nvSpPr>
        <p:spPr>
          <a:xfrm>
            <a:off x="6570278" y="2031241"/>
            <a:ext cx="1501253" cy="3070746"/>
          </a:xfrm>
          <a:prstGeom prst="upArrow">
            <a:avLst>
              <a:gd name="adj1" fmla="val 50000"/>
              <a:gd name="adj2" fmla="val 50000"/>
            </a:avLst>
          </a:prstGeom>
          <a:solidFill>
            <a:srgbClr val="92D05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79" name="Google Shape;879;p94"/>
          <p:cNvSpPr/>
          <p:nvPr/>
        </p:nvSpPr>
        <p:spPr>
          <a:xfrm>
            <a:off x="1621810" y="2019870"/>
            <a:ext cx="1501253" cy="3070746"/>
          </a:xfrm>
          <a:prstGeom prst="upArrow">
            <a:avLst>
              <a:gd name="adj1" fmla="val 50000"/>
              <a:gd name="adj2" fmla="val 50000"/>
            </a:avLst>
          </a:prstGeom>
          <a:solidFill>
            <a:srgbClr val="92D05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80" name="Google Shape;880;p94"/>
          <p:cNvSpPr/>
          <p:nvPr/>
        </p:nvSpPr>
        <p:spPr>
          <a:xfrm>
            <a:off x="9742243" y="2031241"/>
            <a:ext cx="1501253" cy="3070746"/>
          </a:xfrm>
          <a:prstGeom prst="upArrow">
            <a:avLst>
              <a:gd name="adj1" fmla="val 50000"/>
              <a:gd name="adj2" fmla="val 50000"/>
            </a:avLst>
          </a:prstGeom>
          <a:solidFill>
            <a:srgbClr val="92D050"/>
          </a:solidFill>
          <a:ln w="25400" cap="flat" cmpd="sng">
            <a:solidFill>
              <a:srgbClr val="3153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69"/>
          <p:cNvSpPr/>
          <p:nvPr/>
        </p:nvSpPr>
        <p:spPr>
          <a:xfrm>
            <a:off x="17518" y="2556"/>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62" name="Google Shape;662;p69"/>
          <p:cNvSpPr/>
          <p:nvPr/>
        </p:nvSpPr>
        <p:spPr>
          <a:xfrm>
            <a:off x="8701147" y="5004581"/>
            <a:ext cx="962395" cy="962395"/>
          </a:xfrm>
          <a:prstGeom prst="ellipse">
            <a:avLst/>
          </a:prstGeom>
          <a:solidFill>
            <a:srgbClr val="4C6F7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63" name="Google Shape;663;p69"/>
          <p:cNvSpPr/>
          <p:nvPr/>
        </p:nvSpPr>
        <p:spPr>
          <a:xfrm>
            <a:off x="10463725" y="4865965"/>
            <a:ext cx="293695" cy="293695"/>
          </a:xfrm>
          <a:prstGeom prst="ellipse">
            <a:avLst/>
          </a:prstGeom>
          <a:solidFill>
            <a:srgbClr val="FB563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64" name="Google Shape;664;p69"/>
          <p:cNvSpPr/>
          <p:nvPr/>
        </p:nvSpPr>
        <p:spPr>
          <a:xfrm>
            <a:off x="6492114" y="10"/>
            <a:ext cx="5699887" cy="4059234"/>
          </a:xfrm>
          <a:custGeom>
            <a:avLst/>
            <a:gdLst/>
            <a:ahLst/>
            <a:cxnLst/>
            <a:rect l="l" t="t" r="r" b="b"/>
            <a:pathLst>
              <a:path w="120000" h="120000" extrusionOk="0">
                <a:moveTo>
                  <a:pt x="0" y="0"/>
                </a:moveTo>
                <a:lnTo>
                  <a:pt x="120000" y="0"/>
                </a:lnTo>
                <a:lnTo>
                  <a:pt x="120000" y="116595"/>
                </a:lnTo>
                <a:lnTo>
                  <a:pt x="116334" y="117670"/>
                </a:lnTo>
                <a:cubicBezTo>
                  <a:pt x="110447" y="119200"/>
                  <a:pt x="104378" y="120000"/>
                  <a:pt x="98175" y="120000"/>
                </a:cubicBezTo>
                <a:cubicBezTo>
                  <a:pt x="48556" y="120000"/>
                  <a:pt x="7451" y="68813"/>
                  <a:pt x="180" y="1993"/>
                </a:cubicBez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69"/>
          <p:cNvSpPr txBox="1">
            <a:spLocks noGrp="1"/>
          </p:cNvSpPr>
          <p:nvPr>
            <p:ph type="body" idx="1"/>
          </p:nvPr>
        </p:nvSpPr>
        <p:spPr>
          <a:xfrm>
            <a:off x="669574" y="1284062"/>
            <a:ext cx="5676637" cy="3463951"/>
          </a:xfrm>
          <a:prstGeom prst="rect">
            <a:avLst/>
          </a:prstGeom>
          <a:noFill/>
          <a:ln>
            <a:noFill/>
          </a:ln>
        </p:spPr>
        <p:txBody>
          <a:bodyPr spcFirstLastPara="1" wrap="square" lIns="91425" tIns="45700" rIns="91425" bIns="45700" anchor="ctr" anchorCtr="0">
            <a:noAutofit/>
          </a:bodyPr>
          <a:lstStyle/>
          <a:p>
            <a:pPr marL="228600" marR="0" lvl="0" indent="-228600" algn="l" rtl="0">
              <a:lnSpc>
                <a:spcPct val="90000"/>
              </a:lnSpc>
              <a:spcBef>
                <a:spcPts val="0"/>
              </a:spcBef>
              <a:spcAft>
                <a:spcPts val="0"/>
              </a:spcAft>
              <a:buClr>
                <a:schemeClr val="dk1"/>
              </a:buClr>
              <a:buSzPts val="450"/>
              <a:buFont typeface="Arial"/>
              <a:buNone/>
            </a:pPr>
            <a:r>
              <a:rPr lang="en-US" sz="1800" b="0" i="0" u="none" strike="noStrike" cap="none">
                <a:solidFill>
                  <a:schemeClr val="dk1"/>
                </a:solidFill>
                <a:latin typeface="Calibri"/>
                <a:ea typeface="Calibri"/>
                <a:cs typeface="Calibri"/>
                <a:sym typeface="Calibri"/>
              </a:rPr>
              <a:t>  </a:t>
            </a:r>
            <a:r>
              <a:rPr lang="en-US" sz="3600" b="0" i="0" u="none" strike="noStrike" cap="none">
                <a:solidFill>
                  <a:schemeClr val="dk1"/>
                </a:solidFill>
                <a:latin typeface="Calibri"/>
                <a:ea typeface="Calibri"/>
                <a:cs typeface="Calibri"/>
                <a:sym typeface="Calibri"/>
              </a:rPr>
              <a:t>The words of </a:t>
            </a:r>
            <a:r>
              <a:rPr lang="en-US" sz="3600" b="1" i="0" u="none" strike="noStrike" cap="none">
                <a:solidFill>
                  <a:schemeClr val="dk1"/>
                </a:solidFill>
                <a:latin typeface="Calibri"/>
                <a:ea typeface="Calibri"/>
                <a:cs typeface="Calibri"/>
                <a:sym typeface="Calibri"/>
              </a:rPr>
              <a:t>mission and vision statements </a:t>
            </a:r>
            <a:r>
              <a:rPr lang="en-US" sz="3600" b="0" i="0" u="none" strike="noStrike" cap="none">
                <a:solidFill>
                  <a:schemeClr val="dk1"/>
                </a:solidFill>
                <a:latin typeface="Calibri"/>
                <a:ea typeface="Calibri"/>
                <a:cs typeface="Calibri"/>
                <a:sym typeface="Calibri"/>
              </a:rPr>
              <a:t>are </a:t>
            </a:r>
            <a:r>
              <a:rPr lang="en-US" sz="3600" b="1" i="1" u="none" strike="noStrike" cap="none">
                <a:solidFill>
                  <a:schemeClr val="dk1"/>
                </a:solidFill>
                <a:latin typeface="Calibri"/>
                <a:ea typeface="Calibri"/>
                <a:cs typeface="Calibri"/>
                <a:sym typeface="Calibri"/>
              </a:rPr>
              <a:t>not worth the paper they are written on </a:t>
            </a:r>
            <a:r>
              <a:rPr lang="en-US" sz="3600" b="1" i="1" u="none" strike="noStrike" cap="none">
                <a:solidFill>
                  <a:srgbClr val="FF0000"/>
                </a:solidFill>
                <a:latin typeface="Calibri"/>
                <a:ea typeface="Calibri"/>
                <a:cs typeface="Calibri"/>
                <a:sym typeface="Calibri"/>
              </a:rPr>
              <a:t>unless people begin to do something differently.</a:t>
            </a:r>
            <a:endParaRPr/>
          </a:p>
        </p:txBody>
      </p:sp>
      <p:pic>
        <p:nvPicPr>
          <p:cNvPr id="666" name="Google Shape;666;p69"/>
          <p:cNvPicPr preferRelativeResize="0"/>
          <p:nvPr/>
        </p:nvPicPr>
        <p:blipFill rotWithShape="1">
          <a:blip r:embed="rId3">
            <a:alphaModFix/>
          </a:blip>
          <a:srcRect/>
          <a:stretch/>
        </p:blipFill>
        <p:spPr>
          <a:xfrm>
            <a:off x="6608663" y="1124026"/>
            <a:ext cx="5466788" cy="3153229"/>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70"/>
          <p:cNvSpPr txBox="1">
            <a:spLocks noGrp="1"/>
          </p:cNvSpPr>
          <p:nvPr>
            <p:ph type="body" idx="1"/>
          </p:nvPr>
        </p:nvSpPr>
        <p:spPr>
          <a:xfrm>
            <a:off x="506628" y="1295401"/>
            <a:ext cx="8167816" cy="5271654"/>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rgbClr val="000000"/>
              </a:buClr>
              <a:buSzPts val="800"/>
              <a:buFont typeface="Arial"/>
              <a:buNone/>
            </a:pPr>
            <a:r>
              <a:rPr lang="en-US" sz="3200" b="1" i="0" u="sng" strike="noStrike" cap="none">
                <a:solidFill>
                  <a:srgbClr val="000000"/>
                </a:solidFill>
                <a:latin typeface="Calibri"/>
                <a:ea typeface="Calibri"/>
                <a:cs typeface="Calibri"/>
                <a:sym typeface="Calibri"/>
              </a:rPr>
              <a:t>MISSION:</a:t>
            </a:r>
            <a:r>
              <a:rPr lang="en-US" sz="3200" b="0" i="0" u="none" strike="noStrike" cap="none">
                <a:solidFill>
                  <a:srgbClr val="000000"/>
                </a:solidFill>
                <a:latin typeface="Calibri"/>
                <a:ea typeface="Calibri"/>
                <a:cs typeface="Calibri"/>
                <a:sym typeface="Calibri"/>
              </a:rPr>
              <a:t>  The mission pillar asked the question</a:t>
            </a:r>
            <a:r>
              <a:rPr lang="en-US" sz="3600" b="0" i="0" u="none" strike="noStrike" cap="none">
                <a:solidFill>
                  <a:srgbClr val="000000"/>
                </a:solidFill>
                <a:latin typeface="Calibri"/>
                <a:ea typeface="Calibri"/>
                <a:cs typeface="Calibri"/>
                <a:sym typeface="Calibri"/>
              </a:rPr>
              <a:t>, “WHY?”  More specifically, it asks “Why do we Exist?”  The intent of this question is to help reach agreement regarding the </a:t>
            </a:r>
            <a:r>
              <a:rPr lang="en-US" sz="3600" b="1" i="0" u="none" strike="noStrike" cap="none">
                <a:solidFill>
                  <a:srgbClr val="FF0000"/>
                </a:solidFill>
                <a:latin typeface="Calibri"/>
                <a:ea typeface="Calibri"/>
                <a:cs typeface="Calibri"/>
                <a:sym typeface="Calibri"/>
              </a:rPr>
              <a:t>fundamental purpose of the organization.</a:t>
            </a:r>
            <a:r>
              <a:rPr lang="en-US" sz="3600" b="0" i="0" u="none" strike="noStrike" cap="none">
                <a:solidFill>
                  <a:srgbClr val="000000"/>
                </a:solidFill>
                <a:latin typeface="Calibri"/>
                <a:ea typeface="Calibri"/>
                <a:cs typeface="Calibri"/>
                <a:sym typeface="Calibri"/>
              </a:rPr>
              <a:t>  This clarity of purpose can help establish priorities and becomes an important factor to guide decisions.”</a:t>
            </a:r>
            <a:endParaRPr/>
          </a:p>
          <a:p>
            <a:pPr marL="0" marR="0" lvl="0" indent="0" algn="l" rtl="0">
              <a:lnSpc>
                <a:spcPct val="80000"/>
              </a:lnSpc>
              <a:spcBef>
                <a:spcPts val="1000"/>
              </a:spcBef>
              <a:spcAft>
                <a:spcPts val="0"/>
              </a:spcAft>
              <a:buClr>
                <a:schemeClr val="dk1"/>
              </a:buClr>
              <a:buSzPts val="900"/>
              <a:buFont typeface="Arial"/>
              <a:buNone/>
            </a:pPr>
            <a:endParaRPr sz="3600" b="0" i="0" u="none" strike="noStrike" cap="none">
              <a:solidFill>
                <a:srgbClr val="000000"/>
              </a:solidFill>
              <a:latin typeface="Calibri"/>
              <a:ea typeface="Calibri"/>
              <a:cs typeface="Calibri"/>
              <a:sym typeface="Calibri"/>
            </a:endParaRPr>
          </a:p>
          <a:p>
            <a:pPr marL="0" marR="0" lvl="0" indent="-127000" algn="l" rtl="0">
              <a:lnSpc>
                <a:spcPct val="80000"/>
              </a:lnSpc>
              <a:spcBef>
                <a:spcPts val="1000"/>
              </a:spcBef>
              <a:spcAft>
                <a:spcPts val="0"/>
              </a:spcAft>
              <a:buClr>
                <a:srgbClr val="000000"/>
              </a:buClr>
              <a:buSzPts val="2000"/>
              <a:buFont typeface="Arial"/>
              <a:buChar char="•"/>
            </a:pPr>
            <a:r>
              <a:rPr lang="en-US" sz="2000" b="0" i="0" u="none" strike="noStrike" cap="none">
                <a:solidFill>
                  <a:srgbClr val="000000"/>
                </a:solidFill>
                <a:latin typeface="Calibri"/>
                <a:ea typeface="Calibri"/>
                <a:cs typeface="Calibri"/>
                <a:sym typeface="Calibri"/>
              </a:rPr>
              <a:t>(DuFour, DuFour, Eaker, and Many,  </a:t>
            </a:r>
            <a:r>
              <a:rPr lang="en-US" sz="2000" b="1" i="1" u="none" strike="noStrike" cap="none">
                <a:solidFill>
                  <a:srgbClr val="000000"/>
                </a:solidFill>
                <a:latin typeface="Calibri"/>
                <a:ea typeface="Calibri"/>
                <a:cs typeface="Calibri"/>
                <a:sym typeface="Calibri"/>
              </a:rPr>
              <a:t>Learning By Doing,</a:t>
            </a:r>
            <a:r>
              <a:rPr lang="en-US" sz="2000" b="0" i="0" u="none" strike="noStrike" cap="none">
                <a:solidFill>
                  <a:srgbClr val="000000"/>
                </a:solidFill>
                <a:latin typeface="Calibri"/>
                <a:ea typeface="Calibri"/>
                <a:cs typeface="Calibri"/>
                <a:sym typeface="Calibri"/>
              </a:rPr>
              <a:t> Second Edition: Solution-Tree, 2010)</a:t>
            </a:r>
            <a:endParaRPr/>
          </a:p>
          <a:p>
            <a:pPr marL="0" marR="0" lvl="0" indent="0" algn="l" rtl="0">
              <a:lnSpc>
                <a:spcPct val="8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672" name="Google Shape;672;p70"/>
          <p:cNvSpPr txBox="1"/>
          <p:nvPr/>
        </p:nvSpPr>
        <p:spPr>
          <a:xfrm>
            <a:off x="185351" y="274638"/>
            <a:ext cx="11677135" cy="944562"/>
          </a:xfrm>
          <a:prstGeom prst="rect">
            <a:avLst/>
          </a:prstGeom>
          <a:solidFill>
            <a:schemeClr val="accent2"/>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1100"/>
              <a:buFont typeface="Calibri"/>
              <a:buNone/>
            </a:pPr>
            <a:r>
              <a:rPr lang="en-US" sz="4400" b="1" i="0" u="none" strike="noStrike" cap="none">
                <a:solidFill>
                  <a:schemeClr val="dk2"/>
                </a:solidFill>
                <a:latin typeface="Calibri"/>
                <a:ea typeface="Calibri"/>
                <a:cs typeface="Calibri"/>
                <a:sym typeface="Calibri"/>
              </a:rPr>
              <a:t>MISSION</a:t>
            </a:r>
            <a:endParaRPr/>
          </a:p>
        </p:txBody>
      </p:sp>
      <p:pic>
        <p:nvPicPr>
          <p:cNvPr id="673" name="Google Shape;673;p70"/>
          <p:cNvPicPr preferRelativeResize="0"/>
          <p:nvPr/>
        </p:nvPicPr>
        <p:blipFill rotWithShape="1">
          <a:blip r:embed="rId3">
            <a:alphaModFix/>
          </a:blip>
          <a:srcRect/>
          <a:stretch/>
        </p:blipFill>
        <p:spPr>
          <a:xfrm>
            <a:off x="8674444" y="1687286"/>
            <a:ext cx="3461950" cy="346195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pic>
        <p:nvPicPr>
          <p:cNvPr id="698" name="Google Shape;698;p74"/>
          <p:cNvPicPr preferRelativeResize="0">
            <a:picLocks noGrp="1"/>
          </p:cNvPicPr>
          <p:nvPr>
            <p:ph type="body" idx="1"/>
          </p:nvPr>
        </p:nvPicPr>
        <p:blipFill rotWithShape="1">
          <a:blip r:embed="rId3">
            <a:alphaModFix/>
          </a:blip>
          <a:srcRect r="4889" b="1"/>
          <a:stretch/>
        </p:blipFill>
        <p:spPr>
          <a:xfrm>
            <a:off x="20" y="10"/>
            <a:ext cx="12191980" cy="685799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83"/>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b="1" u="sng"/>
              <a:t>Criteria for evaluating a mission statement:</a:t>
            </a:r>
            <a:br>
              <a:rPr lang="en-US"/>
            </a:br>
            <a:endParaRPr/>
          </a:p>
        </p:txBody>
      </p:sp>
      <p:sp>
        <p:nvSpPr>
          <p:cNvPr id="781" name="Google Shape;781;p83"/>
          <p:cNvSpPr txBox="1">
            <a:spLocks noGrp="1"/>
          </p:cNvSpPr>
          <p:nvPr>
            <p:ph type="body" idx="1"/>
          </p:nvPr>
        </p:nvSpPr>
        <p:spPr>
          <a:xfrm>
            <a:off x="395416" y="1825625"/>
            <a:ext cx="10958384" cy="4351338"/>
          </a:xfrm>
          <a:prstGeom prst="rect">
            <a:avLst/>
          </a:prstGeom>
          <a:noFill/>
          <a:ln>
            <a:noFill/>
          </a:ln>
        </p:spPr>
        <p:txBody>
          <a:bodyPr spcFirstLastPara="1" wrap="square" lIns="91425" tIns="91425" rIns="91425" bIns="91425" anchor="t" anchorCtr="0">
            <a:noAutofit/>
          </a:bodyPr>
          <a:lstStyle/>
          <a:p>
            <a:pPr marL="228600" lvl="0" indent="-139700" algn="l" rtl="0">
              <a:lnSpc>
                <a:spcPct val="90000"/>
              </a:lnSpc>
              <a:spcBef>
                <a:spcPts val="0"/>
              </a:spcBef>
              <a:spcAft>
                <a:spcPts val="0"/>
              </a:spcAft>
              <a:buSzPts val="2200"/>
              <a:buChar char="•"/>
            </a:pPr>
            <a:r>
              <a:rPr lang="en-US" sz="2200" b="1"/>
              <a:t>Is it clear and understandable?</a:t>
            </a:r>
            <a:endParaRPr/>
          </a:p>
          <a:p>
            <a:pPr marL="228600" lvl="0" indent="-139700" algn="l" rtl="0">
              <a:lnSpc>
                <a:spcPct val="90000"/>
              </a:lnSpc>
              <a:spcBef>
                <a:spcPts val="1000"/>
              </a:spcBef>
              <a:spcAft>
                <a:spcPts val="0"/>
              </a:spcAft>
              <a:buSzPts val="2200"/>
              <a:buChar char="•"/>
            </a:pPr>
            <a:r>
              <a:rPr lang="en-US" sz="2200" b="1"/>
              <a:t>Is it brief enough for most people to remember and say in one breath?</a:t>
            </a:r>
            <a:endParaRPr/>
          </a:p>
          <a:p>
            <a:pPr marL="228600" lvl="0" indent="-139700" algn="l" rtl="0">
              <a:lnSpc>
                <a:spcPct val="90000"/>
              </a:lnSpc>
              <a:spcBef>
                <a:spcPts val="1000"/>
              </a:spcBef>
              <a:spcAft>
                <a:spcPts val="0"/>
              </a:spcAft>
              <a:buSzPts val="2200"/>
              <a:buChar char="•"/>
            </a:pPr>
            <a:r>
              <a:rPr lang="en-US" sz="2200" b="1"/>
              <a:t>Does it clearly specify the school’s fundamental purpose?</a:t>
            </a:r>
            <a:endParaRPr/>
          </a:p>
          <a:p>
            <a:pPr marL="228600" lvl="0" indent="-139700" algn="l" rtl="0">
              <a:lnSpc>
                <a:spcPct val="90000"/>
              </a:lnSpc>
              <a:spcBef>
                <a:spcPts val="1000"/>
              </a:spcBef>
              <a:spcAft>
                <a:spcPts val="0"/>
              </a:spcAft>
              <a:buSzPts val="2200"/>
              <a:buChar char="•"/>
            </a:pPr>
            <a:r>
              <a:rPr lang="en-US" sz="2200" b="1"/>
              <a:t>Does is have a primary focus on a single strategic thrust (such as learning)?</a:t>
            </a:r>
            <a:endParaRPr/>
          </a:p>
          <a:p>
            <a:pPr marL="228600" lvl="0" indent="-139700" algn="l" rtl="0">
              <a:lnSpc>
                <a:spcPct val="90000"/>
              </a:lnSpc>
              <a:spcBef>
                <a:spcPts val="1000"/>
              </a:spcBef>
              <a:spcAft>
                <a:spcPts val="0"/>
              </a:spcAft>
              <a:buSzPts val="2200"/>
              <a:buChar char="•"/>
            </a:pPr>
            <a:r>
              <a:rPr lang="en-US" sz="2200" b="1"/>
              <a:t>Does it reflect the distinctive competence and culture of this school?</a:t>
            </a:r>
            <a:endParaRPr/>
          </a:p>
          <a:p>
            <a:pPr marL="228600" lvl="0" indent="-139700" algn="l" rtl="0">
              <a:lnSpc>
                <a:spcPct val="90000"/>
              </a:lnSpc>
              <a:spcBef>
                <a:spcPts val="1000"/>
              </a:spcBef>
              <a:spcAft>
                <a:spcPts val="0"/>
              </a:spcAft>
              <a:buSzPts val="2200"/>
              <a:buChar char="•"/>
            </a:pPr>
            <a:r>
              <a:rPr lang="en-US" sz="2200" b="1"/>
              <a:t>Is it broad enough to allow flexibility in implementation, but not so broad as to create lack of focus?</a:t>
            </a:r>
            <a:endParaRPr/>
          </a:p>
          <a:p>
            <a:pPr marL="228600" lvl="0" indent="-139700" algn="l" rtl="0">
              <a:lnSpc>
                <a:spcPct val="90000"/>
              </a:lnSpc>
              <a:spcBef>
                <a:spcPts val="1000"/>
              </a:spcBef>
              <a:spcAft>
                <a:spcPts val="0"/>
              </a:spcAft>
              <a:buSzPts val="2200"/>
              <a:buChar char="•"/>
            </a:pPr>
            <a:r>
              <a:rPr lang="en-US" sz="2200" b="1"/>
              <a:t>Will it help school personnel, parents, and community members make decisions?</a:t>
            </a:r>
            <a:endParaRPr/>
          </a:p>
          <a:p>
            <a:pPr marL="228600" lvl="0" indent="-139700" algn="l" rtl="0">
              <a:lnSpc>
                <a:spcPct val="90000"/>
              </a:lnSpc>
              <a:spcBef>
                <a:spcPts val="1000"/>
              </a:spcBef>
              <a:spcAft>
                <a:spcPts val="0"/>
              </a:spcAft>
              <a:buSzPts val="2200"/>
              <a:buChar char="•"/>
            </a:pPr>
            <a:r>
              <a:rPr lang="en-US" sz="2200" b="1"/>
              <a:t>Is it energizing and compelling?  Does it motivate and inspire employee commitment?</a:t>
            </a:r>
            <a:endParaRPr/>
          </a:p>
          <a:p>
            <a:pPr marL="228600" lvl="0" indent="-139700" algn="l" rtl="0">
              <a:lnSpc>
                <a:spcPct val="90000"/>
              </a:lnSpc>
              <a:spcBef>
                <a:spcPts val="1000"/>
              </a:spcBef>
              <a:spcAft>
                <a:spcPts val="0"/>
              </a:spcAft>
              <a:buSzPts val="2200"/>
              <a:buChar char="•"/>
            </a:pPr>
            <a:r>
              <a:rPr lang="en-US" sz="2200" b="1"/>
              <a:t>Does it say what you want your district to be remembered for?</a:t>
            </a:r>
            <a:endParaRPr/>
          </a:p>
          <a:p>
            <a:pPr marL="228600" marR="0" lvl="0" indent="0" algn="l" rtl="0">
              <a:lnSpc>
                <a:spcPct val="90000"/>
              </a:lnSpc>
              <a:spcBef>
                <a:spcPts val="1000"/>
              </a:spcBef>
              <a:spcAft>
                <a:spcPts val="0"/>
              </a:spcAft>
              <a:buClr>
                <a:schemeClr val="dk1"/>
              </a:buClr>
              <a:buSzPts val="2000"/>
              <a:buFont typeface="Arial"/>
              <a:buNone/>
            </a:pPr>
            <a:endParaRPr sz="2000"/>
          </a:p>
        </p:txBody>
      </p:sp>
      <p:pic>
        <p:nvPicPr>
          <p:cNvPr id="782" name="Google Shape;782;p83"/>
          <p:cNvPicPr preferRelativeResize="0"/>
          <p:nvPr/>
        </p:nvPicPr>
        <p:blipFill rotWithShape="1">
          <a:blip r:embed="rId3">
            <a:alphaModFix/>
          </a:blip>
          <a:srcRect/>
          <a:stretch/>
        </p:blipFill>
        <p:spPr>
          <a:xfrm>
            <a:off x="9070888" y="1283043"/>
            <a:ext cx="2727755" cy="1818503"/>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3" name="Google Shape;823;p89"/>
          <p:cNvSpPr txBox="1">
            <a:spLocks noGrp="1"/>
          </p:cNvSpPr>
          <p:nvPr>
            <p:ph type="title"/>
          </p:nvPr>
        </p:nvSpPr>
        <p:spPr>
          <a:xfrm>
            <a:off x="259492" y="237567"/>
            <a:ext cx="11664778" cy="944562"/>
          </a:xfrm>
          <a:prstGeom prst="rect">
            <a:avLst/>
          </a:prstGeom>
          <a:solidFill>
            <a:schemeClr val="accent2"/>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US" sz="4400" b="1" i="0" u="none" strike="noStrike" cap="none">
                <a:solidFill>
                  <a:schemeClr val="dk1"/>
                </a:solidFill>
                <a:latin typeface="Calibri"/>
                <a:ea typeface="Calibri"/>
                <a:cs typeface="Calibri"/>
                <a:sym typeface="Calibri"/>
              </a:rPr>
              <a:t>Directions- Mission</a:t>
            </a:r>
            <a:endParaRPr/>
          </a:p>
        </p:txBody>
      </p:sp>
      <p:sp>
        <p:nvSpPr>
          <p:cNvPr id="824" name="Google Shape;824;p89"/>
          <p:cNvSpPr txBox="1">
            <a:spLocks noGrp="1"/>
          </p:cNvSpPr>
          <p:nvPr>
            <p:ph type="body" idx="1"/>
          </p:nvPr>
        </p:nvSpPr>
        <p:spPr>
          <a:xfrm>
            <a:off x="1981200" y="1447801"/>
            <a:ext cx="8229600" cy="4525963"/>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457200" marR="0" lvl="1" indent="0" algn="l" rtl="0">
              <a:lnSpc>
                <a:spcPct val="90000"/>
              </a:lnSpc>
              <a:spcBef>
                <a:spcPts val="500"/>
              </a:spcBef>
              <a:spcAft>
                <a:spcPts val="0"/>
              </a:spcAft>
              <a:buClr>
                <a:schemeClr val="dk1"/>
              </a:buClr>
              <a:buSzPts val="600"/>
              <a:buFont typeface="Arial"/>
              <a:buNone/>
            </a:pPr>
            <a:endParaRPr sz="2400" b="0" i="0" u="none" strike="noStrike" cap="none">
              <a:solidFill>
                <a:schemeClr val="dk1"/>
              </a:solidFill>
              <a:latin typeface="Calibri"/>
              <a:ea typeface="Calibri"/>
              <a:cs typeface="Calibri"/>
              <a:sym typeface="Calibri"/>
            </a:endParaRPr>
          </a:p>
        </p:txBody>
      </p:sp>
      <p:grpSp>
        <p:nvGrpSpPr>
          <p:cNvPr id="825" name="Google Shape;825;p89"/>
          <p:cNvGrpSpPr/>
          <p:nvPr/>
        </p:nvGrpSpPr>
        <p:grpSpPr>
          <a:xfrm>
            <a:off x="1982680" y="533400"/>
            <a:ext cx="8226638" cy="6248400"/>
            <a:chOff x="1480" y="0"/>
            <a:chExt cx="8226638" cy="6248400"/>
          </a:xfrm>
        </p:grpSpPr>
        <p:sp>
          <p:nvSpPr>
            <p:cNvPr id="826" name="Google Shape;826;p89"/>
            <p:cNvSpPr/>
            <p:nvPr/>
          </p:nvSpPr>
          <p:spPr>
            <a:xfrm>
              <a:off x="617219" y="0"/>
              <a:ext cx="6995160" cy="6248400"/>
            </a:xfrm>
            <a:prstGeom prst="rightArrow">
              <a:avLst>
                <a:gd name="adj1" fmla="val 50000"/>
                <a:gd name="adj2" fmla="val 50000"/>
              </a:avLst>
            </a:prstGeom>
            <a:solidFill>
              <a:srgbClr val="F7D5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7" name="Google Shape;827;p89"/>
            <p:cNvSpPr/>
            <p:nvPr/>
          </p:nvSpPr>
          <p:spPr>
            <a:xfrm>
              <a:off x="1480" y="1874520"/>
              <a:ext cx="2563797" cy="2499360"/>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8" name="Google Shape;828;p89"/>
            <p:cNvSpPr txBox="1"/>
            <p:nvPr/>
          </p:nvSpPr>
          <p:spPr>
            <a:xfrm>
              <a:off x="123489" y="1996529"/>
              <a:ext cx="2319779" cy="2255342"/>
            </a:xfrm>
            <a:prstGeom prst="rect">
              <a:avLst/>
            </a:prstGeom>
            <a:noFill/>
            <a:ln>
              <a:noFill/>
            </a:ln>
          </p:spPr>
          <p:txBody>
            <a:bodyPr spcFirstLastPara="1" wrap="square" lIns="156200" tIns="156200" rIns="156200" bIns="156200" anchor="ctr" anchorCtr="0">
              <a:noAutofit/>
            </a:bodyPr>
            <a:lstStyle/>
            <a:p>
              <a:pPr marL="0" marR="0" lvl="0" indent="0" algn="ctr" rtl="0">
                <a:lnSpc>
                  <a:spcPct val="90000"/>
                </a:lnSpc>
                <a:spcBef>
                  <a:spcPts val="0"/>
                </a:spcBef>
                <a:spcAft>
                  <a:spcPts val="0"/>
                </a:spcAft>
                <a:buClr>
                  <a:schemeClr val="lt1"/>
                </a:buClr>
                <a:buSzPts val="1025"/>
                <a:buFont typeface="Calibri"/>
                <a:buNone/>
              </a:pPr>
              <a:r>
                <a:rPr lang="en-US" sz="4100" b="1" i="0" u="none" strike="noStrike" cap="none">
                  <a:solidFill>
                    <a:schemeClr val="lt1"/>
                  </a:solidFill>
                  <a:latin typeface="Calibri"/>
                  <a:ea typeface="Calibri"/>
                  <a:cs typeface="Calibri"/>
                  <a:sym typeface="Calibri"/>
                </a:rPr>
                <a:t>Words</a:t>
              </a:r>
              <a:endParaRPr/>
            </a:p>
          </p:txBody>
        </p:sp>
        <p:sp>
          <p:nvSpPr>
            <p:cNvPr id="829" name="Google Shape;829;p89"/>
            <p:cNvSpPr/>
            <p:nvPr/>
          </p:nvSpPr>
          <p:spPr>
            <a:xfrm>
              <a:off x="2832901" y="1874520"/>
              <a:ext cx="2563797" cy="2499360"/>
            </a:xfrm>
            <a:prstGeom prst="roundRect">
              <a:avLst>
                <a:gd name="adj" fmla="val 16667"/>
              </a:avLst>
            </a:prstGeom>
            <a:solidFill>
              <a:srgbClr val="C47F6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p89"/>
            <p:cNvSpPr txBox="1"/>
            <p:nvPr/>
          </p:nvSpPr>
          <p:spPr>
            <a:xfrm>
              <a:off x="2954910" y="1996529"/>
              <a:ext cx="2319779" cy="2255342"/>
            </a:xfrm>
            <a:prstGeom prst="rect">
              <a:avLst/>
            </a:prstGeom>
            <a:noFill/>
            <a:ln>
              <a:noFill/>
            </a:ln>
          </p:spPr>
          <p:txBody>
            <a:bodyPr spcFirstLastPara="1" wrap="square" lIns="156200" tIns="156200" rIns="156200" bIns="156200" anchor="ctr" anchorCtr="0">
              <a:noAutofit/>
            </a:bodyPr>
            <a:lstStyle/>
            <a:p>
              <a:pPr marL="0" marR="0" lvl="0" indent="0" algn="ctr" rtl="0">
                <a:lnSpc>
                  <a:spcPct val="90000"/>
                </a:lnSpc>
                <a:spcBef>
                  <a:spcPts val="0"/>
                </a:spcBef>
                <a:spcAft>
                  <a:spcPts val="0"/>
                </a:spcAft>
                <a:buClr>
                  <a:schemeClr val="lt1"/>
                </a:buClr>
                <a:buSzPts val="1025"/>
                <a:buFont typeface="Calibri"/>
                <a:buNone/>
              </a:pPr>
              <a:r>
                <a:rPr lang="en-US" sz="4100" b="1" i="0" u="none" strike="noStrike" cap="none">
                  <a:solidFill>
                    <a:schemeClr val="lt1"/>
                  </a:solidFill>
                  <a:latin typeface="Calibri"/>
                  <a:ea typeface="Calibri"/>
                  <a:cs typeface="Calibri"/>
                  <a:sym typeface="Calibri"/>
                </a:rPr>
                <a:t>Phrases</a:t>
              </a:r>
              <a:endParaRPr/>
            </a:p>
          </p:txBody>
        </p:sp>
        <p:sp>
          <p:nvSpPr>
            <p:cNvPr id="831" name="Google Shape;831;p89"/>
            <p:cNvSpPr/>
            <p:nvPr/>
          </p:nvSpPr>
          <p:spPr>
            <a:xfrm>
              <a:off x="5664321" y="1874520"/>
              <a:ext cx="2563797" cy="2499360"/>
            </a:xfrm>
            <a:prstGeom prst="roundRect">
              <a:avLst>
                <a:gd name="adj" fmla="val 16667"/>
              </a:avLst>
            </a:prstGeom>
            <a:solidFill>
              <a:srgbClr val="A4A4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2" name="Google Shape;832;p89"/>
            <p:cNvSpPr txBox="1"/>
            <p:nvPr/>
          </p:nvSpPr>
          <p:spPr>
            <a:xfrm>
              <a:off x="5786330" y="1996529"/>
              <a:ext cx="2319779" cy="2255342"/>
            </a:xfrm>
            <a:prstGeom prst="rect">
              <a:avLst/>
            </a:prstGeom>
            <a:noFill/>
            <a:ln>
              <a:noFill/>
            </a:ln>
          </p:spPr>
          <p:txBody>
            <a:bodyPr spcFirstLastPara="1" wrap="square" lIns="156200" tIns="156200" rIns="156200" bIns="156200" anchor="ctr" anchorCtr="0">
              <a:noAutofit/>
            </a:bodyPr>
            <a:lstStyle/>
            <a:p>
              <a:pPr marL="0" marR="0" lvl="0" indent="0" algn="ctr" rtl="0">
                <a:lnSpc>
                  <a:spcPct val="90000"/>
                </a:lnSpc>
                <a:spcBef>
                  <a:spcPts val="0"/>
                </a:spcBef>
                <a:spcAft>
                  <a:spcPts val="0"/>
                </a:spcAft>
                <a:buClr>
                  <a:srgbClr val="FF0000"/>
                </a:buClr>
                <a:buSzPts val="1025"/>
                <a:buFont typeface="Calibri"/>
                <a:buNone/>
              </a:pPr>
              <a:r>
                <a:rPr lang="en-US" sz="4100" b="1" i="0" u="none" strike="noStrike" cap="none">
                  <a:solidFill>
                    <a:srgbClr val="FF0000"/>
                  </a:solidFill>
                  <a:latin typeface="Calibri"/>
                  <a:ea typeface="Calibri"/>
                  <a:cs typeface="Calibri"/>
                  <a:sym typeface="Calibri"/>
                </a:rPr>
                <a:t>Sentence</a:t>
              </a:r>
              <a:endParaRPr/>
            </a:p>
          </p:txBody>
        </p:sp>
      </p:grpSp>
    </p:spTree>
    <p:extLst>
      <p:ext uri="{BB962C8B-B14F-4D97-AF65-F5344CB8AC3E}">
        <p14:creationId xmlns:p14="http://schemas.microsoft.com/office/powerpoint/2010/main" val="41304068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64" descr="PLC_team"/>
          <p:cNvPicPr preferRelativeResize="0"/>
          <p:nvPr/>
        </p:nvPicPr>
        <p:blipFill rotWithShape="1">
          <a:blip r:embed="rId3">
            <a:alphaModFix amt="35000"/>
          </a:blip>
          <a:srcRect t="3941" b="11470"/>
          <a:stretch/>
        </p:blipFill>
        <p:spPr>
          <a:xfrm>
            <a:off x="20" y="1"/>
            <a:ext cx="12191473" cy="6841254"/>
          </a:xfrm>
          <a:prstGeom prst="rect">
            <a:avLst/>
          </a:prstGeom>
          <a:solidFill>
            <a:schemeClr val="tx1"/>
          </a:solidFill>
          <a:ln>
            <a:noFill/>
          </a:ln>
        </p:spPr>
      </p:pic>
      <p:cxnSp>
        <p:nvCxnSpPr>
          <p:cNvPr id="620" name="Google Shape;620;p64"/>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621" name="Google Shape;621;p64"/>
          <p:cNvSpPr txBox="1">
            <a:spLocks noGrp="1"/>
          </p:cNvSpPr>
          <p:nvPr>
            <p:ph type="title"/>
          </p:nvPr>
        </p:nvSpPr>
        <p:spPr>
          <a:xfrm>
            <a:off x="838201" y="1065862"/>
            <a:ext cx="3313200" cy="47262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000"/>
              <a:buFont typeface="Calibri"/>
              <a:buNone/>
            </a:pPr>
            <a:r>
              <a:rPr lang="en-US" sz="4000" b="1" i="0" u="none" strike="noStrike" cap="none" dirty="0">
                <a:solidFill>
                  <a:srgbClr val="FFFFFF"/>
                </a:solidFill>
                <a:latin typeface="Calibri"/>
                <a:ea typeface="Calibri"/>
                <a:cs typeface="Calibri"/>
                <a:sym typeface="Calibri"/>
              </a:rPr>
              <a:t>ACTIVITY SIX </a:t>
            </a:r>
            <a:endParaRPr sz="4000" b="1" dirty="0">
              <a:solidFill>
                <a:srgbClr val="FFFFFF"/>
              </a:solidFill>
            </a:endParaRPr>
          </a:p>
          <a:p>
            <a:pPr marL="0" marR="0" lvl="0" indent="0" algn="r" rtl="0">
              <a:lnSpc>
                <a:spcPct val="90000"/>
              </a:lnSpc>
              <a:spcBef>
                <a:spcPts val="0"/>
              </a:spcBef>
              <a:spcAft>
                <a:spcPts val="0"/>
              </a:spcAft>
              <a:buClr>
                <a:srgbClr val="FFFFFF"/>
              </a:buClr>
              <a:buSzPts val="1000"/>
              <a:buFont typeface="Calibri"/>
              <a:buNone/>
            </a:pPr>
            <a:r>
              <a:rPr lang="en-US" sz="4000" b="1" dirty="0">
                <a:solidFill>
                  <a:srgbClr val="FFFFFF"/>
                </a:solidFill>
              </a:rPr>
              <a:t>45</a:t>
            </a:r>
            <a:r>
              <a:rPr lang="en-US" sz="3200" b="0" i="0" u="none" strike="noStrike" cap="none" dirty="0">
                <a:solidFill>
                  <a:srgbClr val="FF0000"/>
                </a:solidFill>
                <a:latin typeface="Calibri"/>
                <a:ea typeface="Calibri"/>
                <a:cs typeface="Calibri"/>
                <a:sym typeface="Calibri"/>
              </a:rPr>
              <a:t> minutes</a:t>
            </a:r>
            <a:br>
              <a:rPr lang="en-US" sz="3200" b="0" i="0" u="none" strike="noStrike" cap="none" dirty="0">
                <a:solidFill>
                  <a:srgbClr val="FF0000"/>
                </a:solidFill>
                <a:latin typeface="Calibri"/>
                <a:ea typeface="Calibri"/>
                <a:cs typeface="Calibri"/>
                <a:sym typeface="Calibri"/>
              </a:rPr>
            </a:br>
            <a:r>
              <a:rPr lang="en-US" sz="3200" b="0" i="0" u="none" strike="noStrike" cap="none" dirty="0">
                <a:solidFill>
                  <a:srgbClr val="FF0000"/>
                </a:solidFill>
                <a:latin typeface="Calibri"/>
                <a:ea typeface="Calibri"/>
                <a:cs typeface="Calibri"/>
                <a:sym typeface="Calibri"/>
              </a:rPr>
              <a:t>Core Values</a:t>
            </a:r>
            <a:br>
              <a:rPr lang="en-US" sz="3200" b="0" i="0" u="none" strike="noStrike" cap="none" dirty="0">
                <a:solidFill>
                  <a:srgbClr val="FF0000"/>
                </a:solidFill>
                <a:latin typeface="Calibri"/>
                <a:ea typeface="Calibri"/>
                <a:cs typeface="Calibri"/>
                <a:sym typeface="Calibri"/>
              </a:rPr>
            </a:br>
            <a:br>
              <a:rPr lang="en-US" sz="3200" b="0" i="0" u="none" strike="noStrike" cap="none" dirty="0">
                <a:solidFill>
                  <a:srgbClr val="FF0000"/>
                </a:solidFill>
                <a:latin typeface="Calibri"/>
                <a:ea typeface="Calibri"/>
                <a:cs typeface="Calibri"/>
                <a:sym typeface="Calibri"/>
              </a:rPr>
            </a:br>
            <a:endParaRPr sz="3200" b="0" i="0" u="none" strike="noStrike" cap="none" dirty="0">
              <a:solidFill>
                <a:srgbClr val="00B0F0"/>
              </a:solidFill>
              <a:latin typeface="Calibri"/>
              <a:ea typeface="Calibri"/>
              <a:cs typeface="Calibri"/>
              <a:sym typeface="Calibri"/>
            </a:endParaRPr>
          </a:p>
        </p:txBody>
      </p:sp>
      <p:sp>
        <p:nvSpPr>
          <p:cNvPr id="622" name="Google Shape;622;p64"/>
          <p:cNvSpPr txBox="1">
            <a:spLocks noGrp="1"/>
          </p:cNvSpPr>
          <p:nvPr>
            <p:ph type="body" idx="1"/>
          </p:nvPr>
        </p:nvSpPr>
        <p:spPr>
          <a:xfrm>
            <a:off x="5043097" y="16745"/>
            <a:ext cx="6785400" cy="4726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500"/>
              <a:buFont typeface="Arial"/>
              <a:buNone/>
            </a:pPr>
            <a:endParaRPr sz="2000" b="1" i="1" u="none" strike="noStrike" cap="none" dirty="0">
              <a:solidFill>
                <a:srgbClr val="FFFFFF"/>
              </a:solidFill>
              <a:latin typeface="Calibri"/>
              <a:ea typeface="Calibri"/>
              <a:cs typeface="Calibri"/>
              <a:sym typeface="Calibri"/>
            </a:endParaRPr>
          </a:p>
          <a:p>
            <a:pPr marL="0" lvl="0" indent="0" algn="l" rtl="0">
              <a:lnSpc>
                <a:spcPct val="90000"/>
              </a:lnSpc>
              <a:spcBef>
                <a:spcPts val="1000"/>
              </a:spcBef>
              <a:spcAft>
                <a:spcPts val="0"/>
              </a:spcAft>
              <a:buSzPts val="1000"/>
              <a:buNone/>
            </a:pPr>
            <a:r>
              <a:rPr lang="en-US" sz="4000" b="1" dirty="0">
                <a:solidFill>
                  <a:schemeClr val="accent6">
                    <a:lumMod val="60000"/>
                    <a:lumOff val="40000"/>
                  </a:schemeClr>
                </a:solidFill>
              </a:rPr>
              <a:t>Teams will draft </a:t>
            </a:r>
            <a:r>
              <a:rPr lang="en-US" sz="4000" b="1" dirty="0">
                <a:solidFill>
                  <a:schemeClr val="accent5"/>
                </a:solidFill>
              </a:rPr>
              <a:t>Core Values </a:t>
            </a:r>
            <a:r>
              <a:rPr lang="en-US" sz="4000" b="1" dirty="0">
                <a:solidFill>
                  <a:schemeClr val="accent6">
                    <a:lumMod val="60000"/>
                    <a:lumOff val="40000"/>
                  </a:schemeClr>
                </a:solidFill>
              </a:rPr>
              <a:t>aligning to the Mission &amp; Vision</a:t>
            </a:r>
            <a:endParaRPr sz="4000" b="1" i="1" u="none" strike="noStrike" cap="none" dirty="0">
              <a:solidFill>
                <a:schemeClr val="accent6">
                  <a:lumMod val="60000"/>
                  <a:lumOff val="40000"/>
                </a:schemeClr>
              </a:solidFill>
              <a:sym typeface="Calibri"/>
            </a:endParaRPr>
          </a:p>
        </p:txBody>
      </p:sp>
      <p:pic>
        <p:nvPicPr>
          <p:cNvPr id="6" name="Google Shape;818;p88">
            <a:extLst>
              <a:ext uri="{FF2B5EF4-FFF2-40B4-BE49-F238E27FC236}">
                <a16:creationId xmlns:a16="http://schemas.microsoft.com/office/drawing/2014/main" id="{CC382589-4040-ED4D-9818-19FC389218BA}"/>
              </a:ext>
            </a:extLst>
          </p:cNvPr>
          <p:cNvPicPr preferRelativeResize="0"/>
          <p:nvPr/>
        </p:nvPicPr>
        <p:blipFill>
          <a:blip r:embed="rId4">
            <a:alphaModFix/>
          </a:blip>
          <a:stretch>
            <a:fillRect/>
          </a:stretch>
        </p:blipFill>
        <p:spPr>
          <a:xfrm>
            <a:off x="6882715" y="2994435"/>
            <a:ext cx="3102094" cy="3155129"/>
          </a:xfrm>
          <a:prstGeom prst="rect">
            <a:avLst/>
          </a:prstGeom>
          <a:noFill/>
          <a:ln>
            <a:noFill/>
          </a:ln>
        </p:spPr>
      </p:pic>
    </p:spTree>
    <p:extLst>
      <p:ext uri="{BB962C8B-B14F-4D97-AF65-F5344CB8AC3E}">
        <p14:creationId xmlns:p14="http://schemas.microsoft.com/office/powerpoint/2010/main" val="5339805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pic>
        <p:nvPicPr>
          <p:cNvPr id="709" name="Google Shape;709;p76" descr="A picture containing holding, person, hand, woman&#10;&#10;Description automatically generated"/>
          <p:cNvPicPr preferRelativeResize="0"/>
          <p:nvPr/>
        </p:nvPicPr>
        <p:blipFill rotWithShape="1">
          <a:blip r:embed="rId3">
            <a:alphaModFix/>
          </a:blip>
          <a:srcRect t="9293" b="5479"/>
          <a:stretch/>
        </p:blipFill>
        <p:spPr>
          <a:xfrm>
            <a:off x="20" y="-1"/>
            <a:ext cx="12191980" cy="6858000"/>
          </a:xfrm>
          <a:prstGeom prst="rect">
            <a:avLst/>
          </a:prstGeom>
          <a:noFill/>
          <a:ln>
            <a:noFill/>
          </a:ln>
        </p:spPr>
      </p:pic>
      <p:sp>
        <p:nvSpPr>
          <p:cNvPr id="710" name="Google Shape;710;p76"/>
          <p:cNvSpPr/>
          <p:nvPr/>
        </p:nvSpPr>
        <p:spPr>
          <a:xfrm flipH="1">
            <a:off x="9861374" y="1828154"/>
            <a:ext cx="2330626" cy="5029846"/>
          </a:xfrm>
          <a:custGeom>
            <a:avLst/>
            <a:gdLst/>
            <a:ahLst/>
            <a:cxnLst/>
            <a:rect l="l" t="t" r="r" b="b"/>
            <a:pathLst>
              <a:path w="2330626" h="5029846" extrusionOk="0">
                <a:moveTo>
                  <a:pt x="0" y="0"/>
                </a:moveTo>
                <a:lnTo>
                  <a:pt x="0" y="5029846"/>
                </a:lnTo>
                <a:lnTo>
                  <a:pt x="2330626" y="5029846"/>
                </a:lnTo>
                <a:close/>
              </a:path>
            </a:pathLst>
          </a:cu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6396654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85"/>
          <p:cNvSpPr txBox="1">
            <a:spLocks noGrp="1"/>
          </p:cNvSpPr>
          <p:nvPr>
            <p:ph type="body" idx="1"/>
          </p:nvPr>
        </p:nvSpPr>
        <p:spPr>
          <a:xfrm>
            <a:off x="531341" y="1423812"/>
            <a:ext cx="6882713" cy="4525962"/>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1"/>
              </a:buClr>
              <a:buSzPts val="744"/>
              <a:buFont typeface="Arial"/>
              <a:buNone/>
            </a:pPr>
            <a:r>
              <a:rPr lang="en-US" sz="2975" b="1" i="0" u="sng" strike="noStrike" cap="none">
                <a:solidFill>
                  <a:schemeClr val="dk1"/>
                </a:solidFill>
                <a:latin typeface="Calibri"/>
                <a:ea typeface="Calibri"/>
                <a:cs typeface="Calibri"/>
                <a:sym typeface="Calibri"/>
              </a:rPr>
              <a:t>CORE VALUES:</a:t>
            </a:r>
            <a:r>
              <a:rPr lang="en-US" sz="2975" b="0" i="0" u="none" strike="noStrike" cap="none">
                <a:solidFill>
                  <a:schemeClr val="dk1"/>
                </a:solidFill>
                <a:latin typeface="Calibri"/>
                <a:ea typeface="Calibri"/>
                <a:cs typeface="Calibri"/>
                <a:sym typeface="Calibri"/>
              </a:rPr>
              <a:t>  The values pillar asks “How must we behave?”—that is, “What beliefs must we all share to achieve our mission and vision?”   In pursuing this question, the district attempts to </a:t>
            </a:r>
            <a:r>
              <a:rPr lang="en-US" sz="2975" b="1" i="1" u="none" strike="noStrike" cap="none">
                <a:solidFill>
                  <a:srgbClr val="0000FF"/>
                </a:solidFill>
                <a:latin typeface="Calibri"/>
                <a:ea typeface="Calibri"/>
                <a:cs typeface="Calibri"/>
                <a:sym typeface="Calibri"/>
              </a:rPr>
              <a:t>clarity commitments everyone must share and be responsible and accountable for to move the district forward to</a:t>
            </a:r>
            <a:r>
              <a:rPr lang="en-US" sz="2975" b="0" i="0" u="none" strike="noStrike" cap="none">
                <a:solidFill>
                  <a:schemeClr val="dk1"/>
                </a:solidFill>
                <a:latin typeface="Calibri"/>
                <a:ea typeface="Calibri"/>
                <a:cs typeface="Calibri"/>
                <a:sym typeface="Calibri"/>
              </a:rPr>
              <a:t>.  Core values are </a:t>
            </a:r>
            <a:r>
              <a:rPr lang="en-US" sz="2975" b="1" i="0" u="none" strike="noStrike" cap="none">
                <a:solidFill>
                  <a:srgbClr val="FF0000"/>
                </a:solidFill>
                <a:latin typeface="Calibri"/>
                <a:ea typeface="Calibri"/>
                <a:cs typeface="Calibri"/>
                <a:sym typeface="Calibri"/>
              </a:rPr>
              <a:t>few in number, easy to remember, be guiding principles defining a code of conduct and behavior.</a:t>
            </a:r>
            <a:endParaRPr/>
          </a:p>
          <a:p>
            <a:pPr marL="0" marR="0" lvl="0" indent="0" algn="l" rtl="0">
              <a:lnSpc>
                <a:spcPct val="70000"/>
              </a:lnSpc>
              <a:spcBef>
                <a:spcPts val="1000"/>
              </a:spcBef>
              <a:spcAft>
                <a:spcPts val="0"/>
              </a:spcAft>
              <a:buClr>
                <a:schemeClr val="dk1"/>
              </a:buClr>
              <a:buSzPts val="638"/>
              <a:buFont typeface="Arial"/>
              <a:buNone/>
            </a:pPr>
            <a:endParaRPr sz="2550" b="1" i="0" u="none" strike="noStrike" cap="none">
              <a:solidFill>
                <a:srgbClr val="FF0000"/>
              </a:solidFill>
              <a:latin typeface="Calibri"/>
              <a:ea typeface="Calibri"/>
              <a:cs typeface="Calibri"/>
              <a:sym typeface="Calibri"/>
            </a:endParaRPr>
          </a:p>
          <a:p>
            <a:pPr marL="0" marR="0" lvl="0" indent="0" algn="l" rtl="0">
              <a:lnSpc>
                <a:spcPct val="70000"/>
              </a:lnSpc>
              <a:spcBef>
                <a:spcPts val="1000"/>
              </a:spcBef>
              <a:spcAft>
                <a:spcPts val="0"/>
              </a:spcAft>
              <a:buClr>
                <a:srgbClr val="000000"/>
              </a:buClr>
              <a:buSzPts val="468"/>
              <a:buFont typeface="Arial"/>
              <a:buNone/>
            </a:pPr>
            <a:r>
              <a:rPr lang="en-US" sz="1870" b="0" i="0" u="none" strike="noStrike" cap="none">
                <a:solidFill>
                  <a:srgbClr val="000000"/>
                </a:solidFill>
                <a:latin typeface="Calibri"/>
                <a:ea typeface="Calibri"/>
                <a:cs typeface="Calibri"/>
                <a:sym typeface="Calibri"/>
              </a:rPr>
              <a:t>(DuFour, DuFour, Eaker, and Many,  </a:t>
            </a:r>
            <a:r>
              <a:rPr lang="en-US" sz="1870" b="1" i="1" u="none" strike="noStrike" cap="none">
                <a:solidFill>
                  <a:srgbClr val="000000"/>
                </a:solidFill>
                <a:latin typeface="Calibri"/>
                <a:ea typeface="Calibri"/>
                <a:cs typeface="Calibri"/>
                <a:sym typeface="Calibri"/>
              </a:rPr>
              <a:t>Learning By Doing,</a:t>
            </a:r>
            <a:r>
              <a:rPr lang="en-US" sz="1870" b="0" i="0" u="none" strike="noStrike" cap="none">
                <a:solidFill>
                  <a:srgbClr val="000000"/>
                </a:solidFill>
                <a:latin typeface="Calibri"/>
                <a:ea typeface="Calibri"/>
                <a:cs typeface="Calibri"/>
                <a:sym typeface="Calibri"/>
              </a:rPr>
              <a:t> Second Edition: Solution-Tree, 2010)</a:t>
            </a:r>
            <a:endParaRPr/>
          </a:p>
          <a:p>
            <a:pPr marL="0" marR="0" lvl="0" indent="0" algn="l" rtl="0">
              <a:lnSpc>
                <a:spcPct val="70000"/>
              </a:lnSpc>
              <a:spcBef>
                <a:spcPts val="1000"/>
              </a:spcBef>
              <a:spcAft>
                <a:spcPts val="0"/>
              </a:spcAft>
              <a:buClr>
                <a:schemeClr val="dk1"/>
              </a:buClr>
              <a:buSzPts val="595"/>
              <a:buFont typeface="Arial"/>
              <a:buNone/>
            </a:pPr>
            <a:endParaRPr sz="2380" b="1" i="0" u="none" strike="noStrike" cap="none">
              <a:solidFill>
                <a:srgbClr val="FF0000"/>
              </a:solidFill>
              <a:latin typeface="Calibri"/>
              <a:ea typeface="Calibri"/>
              <a:cs typeface="Calibri"/>
              <a:sym typeface="Calibri"/>
            </a:endParaRPr>
          </a:p>
        </p:txBody>
      </p:sp>
      <p:sp>
        <p:nvSpPr>
          <p:cNvPr id="795" name="Google Shape;795;p85"/>
          <p:cNvSpPr txBox="1">
            <a:spLocks noGrp="1"/>
          </p:cNvSpPr>
          <p:nvPr>
            <p:ph type="title"/>
          </p:nvPr>
        </p:nvSpPr>
        <p:spPr>
          <a:xfrm>
            <a:off x="345989" y="274638"/>
            <a:ext cx="11528854" cy="944562"/>
          </a:xfrm>
          <a:prstGeom prst="rect">
            <a:avLst/>
          </a:prstGeom>
          <a:solidFill>
            <a:schemeClr val="accent2"/>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US" sz="4400" b="1" i="0" u="none" strike="noStrike" cap="none">
                <a:solidFill>
                  <a:schemeClr val="dk1"/>
                </a:solidFill>
                <a:latin typeface="Calibri"/>
                <a:ea typeface="Calibri"/>
                <a:cs typeface="Calibri"/>
                <a:sym typeface="Calibri"/>
              </a:rPr>
              <a:t>CORE VALUES – </a:t>
            </a:r>
            <a:r>
              <a:rPr lang="en-US" b="1"/>
              <a:t>45</a:t>
            </a:r>
            <a:r>
              <a:rPr lang="en-US" sz="4400" b="1" i="0" u="none" strike="noStrike" cap="none">
                <a:solidFill>
                  <a:schemeClr val="dk1"/>
                </a:solidFill>
                <a:latin typeface="Calibri"/>
                <a:ea typeface="Calibri"/>
                <a:cs typeface="Calibri"/>
                <a:sym typeface="Calibri"/>
              </a:rPr>
              <a:t> minutes</a:t>
            </a:r>
            <a:endParaRPr/>
          </a:p>
        </p:txBody>
      </p:sp>
      <p:pic>
        <p:nvPicPr>
          <p:cNvPr id="796" name="Google Shape;796;p85"/>
          <p:cNvPicPr preferRelativeResize="0"/>
          <p:nvPr/>
        </p:nvPicPr>
        <p:blipFill rotWithShape="1">
          <a:blip r:embed="rId3">
            <a:alphaModFix/>
          </a:blip>
          <a:srcRect/>
          <a:stretch/>
        </p:blipFill>
        <p:spPr>
          <a:xfrm>
            <a:off x="7676927" y="1423812"/>
            <a:ext cx="4436674" cy="3486440"/>
          </a:xfrm>
          <a:prstGeom prst="rect">
            <a:avLst/>
          </a:prstGeom>
          <a:noFill/>
          <a:ln>
            <a:noFill/>
          </a:ln>
        </p:spPr>
      </p:pic>
      <p:sp>
        <p:nvSpPr>
          <p:cNvPr id="797" name="Google Shape;797;p85"/>
          <p:cNvSpPr/>
          <p:nvPr/>
        </p:nvSpPr>
        <p:spPr>
          <a:xfrm>
            <a:off x="7676927" y="4609070"/>
            <a:ext cx="4425683" cy="22451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86"/>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US" b="1" u="sng"/>
              <a:t>Criteria for evaluating a core value or belief:</a:t>
            </a:r>
            <a:br>
              <a:rPr lang="en-US"/>
            </a:br>
            <a:endParaRPr/>
          </a:p>
        </p:txBody>
      </p:sp>
      <p:sp>
        <p:nvSpPr>
          <p:cNvPr id="803" name="Google Shape;803;p86"/>
          <p:cNvSpPr txBox="1">
            <a:spLocks noGrp="1"/>
          </p:cNvSpPr>
          <p:nvPr>
            <p:ph type="body" idx="1"/>
          </p:nvPr>
        </p:nvSpPr>
        <p:spPr>
          <a:xfrm>
            <a:off x="383060" y="1843795"/>
            <a:ext cx="10822459" cy="4351338"/>
          </a:xfrm>
          <a:prstGeom prst="rect">
            <a:avLst/>
          </a:prstGeom>
          <a:noFill/>
          <a:ln>
            <a:noFill/>
          </a:ln>
        </p:spPr>
        <p:txBody>
          <a:bodyPr spcFirstLastPara="1" wrap="square" lIns="91425" tIns="91425" rIns="91425" bIns="91425" anchor="t" anchorCtr="0">
            <a:noAutofit/>
          </a:bodyPr>
          <a:lstStyle/>
          <a:p>
            <a:pPr marL="228600" lvl="0" indent="-152400" algn="l" rtl="0">
              <a:lnSpc>
                <a:spcPct val="90000"/>
              </a:lnSpc>
              <a:spcBef>
                <a:spcPts val="0"/>
              </a:spcBef>
              <a:spcAft>
                <a:spcPts val="0"/>
              </a:spcAft>
              <a:buSzPts val="2400"/>
              <a:buChar char="•"/>
            </a:pPr>
            <a:r>
              <a:rPr lang="en-US" sz="2400" b="1"/>
              <a:t>Does it manifest our mission and vision?</a:t>
            </a:r>
            <a:endParaRPr/>
          </a:p>
          <a:p>
            <a:pPr marL="228600" lvl="0" indent="-152400" algn="l" rtl="0">
              <a:lnSpc>
                <a:spcPct val="90000"/>
              </a:lnSpc>
              <a:spcBef>
                <a:spcPts val="1000"/>
              </a:spcBef>
              <a:spcAft>
                <a:spcPts val="0"/>
              </a:spcAft>
              <a:buSzPts val="2400"/>
              <a:buChar char="•"/>
            </a:pPr>
            <a:r>
              <a:rPr lang="en-US" sz="2400" b="1"/>
              <a:t>Is it compelling and based on a belief we would not compromise?</a:t>
            </a:r>
            <a:endParaRPr/>
          </a:p>
          <a:p>
            <a:pPr marL="228600" lvl="0" indent="-152400" algn="l" rtl="0">
              <a:lnSpc>
                <a:spcPct val="90000"/>
              </a:lnSpc>
              <a:spcBef>
                <a:spcPts val="1000"/>
              </a:spcBef>
              <a:spcAft>
                <a:spcPts val="0"/>
              </a:spcAft>
              <a:buSzPts val="2400"/>
              <a:buChar char="•"/>
            </a:pPr>
            <a:r>
              <a:rPr lang="en-US" sz="2400" b="1"/>
              <a:t>Is it a guiding principle that guides behaviors and actions?</a:t>
            </a:r>
            <a:endParaRPr/>
          </a:p>
          <a:p>
            <a:pPr marL="228600" lvl="0" indent="-152400" algn="l" rtl="0">
              <a:lnSpc>
                <a:spcPct val="90000"/>
              </a:lnSpc>
              <a:spcBef>
                <a:spcPts val="1000"/>
              </a:spcBef>
              <a:spcAft>
                <a:spcPts val="0"/>
              </a:spcAft>
              <a:buSzPts val="2400"/>
              <a:buChar char="•"/>
            </a:pPr>
            <a:r>
              <a:rPr lang="en-US" sz="2400" b="1"/>
              <a:t>Is it clear and easy to understand?</a:t>
            </a:r>
            <a:endParaRPr/>
          </a:p>
          <a:p>
            <a:pPr marL="228600" lvl="0" indent="-152400" algn="l" rtl="0">
              <a:lnSpc>
                <a:spcPct val="90000"/>
              </a:lnSpc>
              <a:spcBef>
                <a:spcPts val="1000"/>
              </a:spcBef>
              <a:spcAft>
                <a:spcPts val="0"/>
              </a:spcAft>
              <a:buSzPts val="2400"/>
              <a:buChar char="•"/>
            </a:pPr>
            <a:r>
              <a:rPr lang="en-US" sz="2400" b="1"/>
              <a:t>Does it create an unwavering and unchanging guide?</a:t>
            </a:r>
            <a:endParaRPr/>
          </a:p>
          <a:p>
            <a:pPr marL="228600" lvl="0" indent="-152400" algn="l" rtl="0">
              <a:lnSpc>
                <a:spcPct val="90000"/>
              </a:lnSpc>
              <a:spcBef>
                <a:spcPts val="1000"/>
              </a:spcBef>
              <a:spcAft>
                <a:spcPts val="0"/>
              </a:spcAft>
              <a:buSzPts val="2400"/>
              <a:buChar char="•"/>
            </a:pPr>
            <a:r>
              <a:rPr lang="en-US" sz="2400" b="1"/>
              <a:t>Is it something we will hold each other responsible and accountable for our actions?</a:t>
            </a:r>
            <a:endParaRPr/>
          </a:p>
          <a:p>
            <a:pPr marL="228600" lvl="0" indent="-152400" algn="l" rtl="0">
              <a:lnSpc>
                <a:spcPct val="90000"/>
              </a:lnSpc>
              <a:spcBef>
                <a:spcPts val="1000"/>
              </a:spcBef>
              <a:spcAft>
                <a:spcPts val="0"/>
              </a:spcAft>
              <a:buSzPts val="2400"/>
              <a:buChar char="•"/>
            </a:pPr>
            <a:r>
              <a:rPr lang="en-US" sz="2400" b="1"/>
              <a:t>Is it something we would want future staff members to support?</a:t>
            </a:r>
            <a:endParaRPr/>
          </a:p>
          <a:p>
            <a:pPr marL="228600" lvl="0" indent="-152400" algn="l" rtl="0">
              <a:lnSpc>
                <a:spcPct val="90000"/>
              </a:lnSpc>
              <a:spcBef>
                <a:spcPts val="1000"/>
              </a:spcBef>
              <a:spcAft>
                <a:spcPts val="0"/>
              </a:spcAft>
              <a:buSzPts val="2400"/>
              <a:buChar char="•"/>
            </a:pPr>
            <a:r>
              <a:rPr lang="en-US" sz="2400" b="1"/>
              <a:t>Does it have a commitment to describe what we would do to move the belief to action?</a:t>
            </a:r>
            <a:endParaRPr/>
          </a:p>
          <a:p>
            <a:pPr marL="228600" marR="0" lvl="0" indent="0" algn="l" rtl="0">
              <a:lnSpc>
                <a:spcPct val="90000"/>
              </a:lnSpc>
              <a:spcBef>
                <a:spcPts val="1000"/>
              </a:spcBef>
              <a:spcAft>
                <a:spcPts val="0"/>
              </a:spcAft>
              <a:buClr>
                <a:schemeClr val="dk1"/>
              </a:buClr>
              <a:buSzPts val="2800"/>
              <a:buFont typeface="Arial"/>
              <a:buNone/>
            </a:pPr>
            <a:endParaRPr/>
          </a:p>
        </p:txBody>
      </p:sp>
      <p:pic>
        <p:nvPicPr>
          <p:cNvPr id="804" name="Google Shape;804;p86"/>
          <p:cNvPicPr preferRelativeResize="0"/>
          <p:nvPr/>
        </p:nvPicPr>
        <p:blipFill rotWithShape="1">
          <a:blip r:embed="rId3">
            <a:alphaModFix/>
          </a:blip>
          <a:srcRect/>
          <a:stretch/>
        </p:blipFill>
        <p:spPr>
          <a:xfrm>
            <a:off x="9070888" y="1283043"/>
            <a:ext cx="2727755" cy="1818503"/>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BDD68-1724-2045-BBC0-4D084B73B1C5}"/>
              </a:ext>
            </a:extLst>
          </p:cNvPr>
          <p:cNvSpPr>
            <a:spLocks noGrp="1"/>
          </p:cNvSpPr>
          <p:nvPr>
            <p:ph type="title"/>
          </p:nvPr>
        </p:nvSpPr>
        <p:spPr/>
        <p:txBody>
          <a:bodyPr/>
          <a:lstStyle/>
          <a:p>
            <a:pPr algn="ctr"/>
            <a:r>
              <a:rPr lang="en-US" sz="9600" dirty="0"/>
              <a:t>Core is Core</a:t>
            </a:r>
          </a:p>
        </p:txBody>
      </p:sp>
      <p:graphicFrame>
        <p:nvGraphicFramePr>
          <p:cNvPr id="4" name="Diagram 3">
            <a:extLst>
              <a:ext uri="{FF2B5EF4-FFF2-40B4-BE49-F238E27FC236}">
                <a16:creationId xmlns:a16="http://schemas.microsoft.com/office/drawing/2014/main" id="{6FC694FB-6FB4-BD47-9EE1-C0A8D6E1953A}"/>
              </a:ext>
            </a:extLst>
          </p:cNvPr>
          <p:cNvGraphicFramePr/>
          <p:nvPr>
            <p:extLst>
              <p:ext uri="{D42A27DB-BD31-4B8C-83A1-F6EECF244321}">
                <p14:modId xmlns:p14="http://schemas.microsoft.com/office/powerpoint/2010/main" val="1929649306"/>
              </p:ext>
            </p:extLst>
          </p:nvPr>
        </p:nvGraphicFramePr>
        <p:xfrm>
          <a:off x="838199" y="1519881"/>
          <a:ext cx="10515599" cy="4618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43572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87"/>
          <p:cNvSpPr txBox="1">
            <a:spLocks noGrp="1"/>
          </p:cNvSpPr>
          <p:nvPr>
            <p:ph type="title"/>
          </p:nvPr>
        </p:nvSpPr>
        <p:spPr>
          <a:xfrm>
            <a:off x="247135" y="274638"/>
            <a:ext cx="11627708" cy="944562"/>
          </a:xfrm>
          <a:prstGeom prst="rect">
            <a:avLst/>
          </a:prstGeom>
          <a:solidFill>
            <a:schemeClr val="accent2"/>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1100"/>
              <a:buFont typeface="Calibri"/>
              <a:buNone/>
            </a:pPr>
            <a:r>
              <a:rPr lang="en-US" sz="4400" b="1" i="0" u="none" strike="noStrike" cap="none">
                <a:solidFill>
                  <a:schemeClr val="dk1"/>
                </a:solidFill>
                <a:latin typeface="Calibri"/>
                <a:ea typeface="Calibri"/>
                <a:cs typeface="Calibri"/>
                <a:sym typeface="Calibri"/>
              </a:rPr>
              <a:t>Directions</a:t>
            </a:r>
            <a:endParaRPr/>
          </a:p>
        </p:txBody>
      </p:sp>
      <p:sp>
        <p:nvSpPr>
          <p:cNvPr id="810" name="Google Shape;810;p87"/>
          <p:cNvSpPr txBox="1">
            <a:spLocks noGrp="1"/>
          </p:cNvSpPr>
          <p:nvPr>
            <p:ph type="body" idx="1"/>
          </p:nvPr>
        </p:nvSpPr>
        <p:spPr>
          <a:xfrm>
            <a:off x="805912" y="1739901"/>
            <a:ext cx="10383864" cy="4908872"/>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6600"/>
              </a:buClr>
              <a:buSzPts val="3200"/>
              <a:buNone/>
            </a:pPr>
            <a:r>
              <a:rPr lang="en-US" sz="3200" b="1" i="0" u="none" strike="noStrike" cap="none" dirty="0">
                <a:solidFill>
                  <a:srgbClr val="FF6600"/>
                </a:solidFill>
                <a:latin typeface="Calibri"/>
                <a:ea typeface="Calibri"/>
                <a:cs typeface="Calibri"/>
                <a:sym typeface="Calibri"/>
              </a:rPr>
              <a:t>Read</a:t>
            </a:r>
            <a:r>
              <a:rPr lang="en-US" sz="3200" b="0" i="0" u="none" strike="noStrike" cap="none" dirty="0">
                <a:solidFill>
                  <a:schemeClr val="dk1"/>
                </a:solidFill>
                <a:latin typeface="Calibri"/>
                <a:ea typeface="Calibri"/>
                <a:cs typeface="Calibri"/>
                <a:sym typeface="Calibri"/>
              </a:rPr>
              <a:t> about what makes great </a:t>
            </a:r>
            <a:r>
              <a:rPr lang="en-US" sz="3200" dirty="0"/>
              <a:t>C</a:t>
            </a:r>
            <a:r>
              <a:rPr lang="en-US" sz="3200" b="0" i="0" u="none" strike="noStrike" cap="none" dirty="0">
                <a:solidFill>
                  <a:schemeClr val="dk1"/>
                </a:solidFill>
                <a:latin typeface="Calibri"/>
                <a:ea typeface="Calibri"/>
                <a:cs typeface="Calibri"/>
                <a:sym typeface="Calibri"/>
              </a:rPr>
              <a:t>ore </a:t>
            </a:r>
            <a:r>
              <a:rPr lang="en-US" sz="3200" dirty="0"/>
              <a:t>V</a:t>
            </a:r>
            <a:r>
              <a:rPr lang="en-US" sz="3200" b="0" i="0" u="none" strike="noStrike" cap="none" dirty="0">
                <a:solidFill>
                  <a:schemeClr val="dk1"/>
                </a:solidFill>
                <a:latin typeface="Calibri"/>
                <a:ea typeface="Calibri"/>
                <a:cs typeface="Calibri"/>
                <a:sym typeface="Calibri"/>
              </a:rPr>
              <a:t>alues</a:t>
            </a:r>
          </a:p>
          <a:p>
            <a:pPr marL="0" marR="0" lvl="0" indent="0" algn="l" rtl="0">
              <a:lnSpc>
                <a:spcPct val="90000"/>
              </a:lnSpc>
              <a:spcBef>
                <a:spcPts val="0"/>
              </a:spcBef>
              <a:spcAft>
                <a:spcPts val="0"/>
              </a:spcAft>
              <a:buClr>
                <a:srgbClr val="FF6600"/>
              </a:buClr>
              <a:buSzPts val="3200"/>
              <a:buNone/>
            </a:pPr>
            <a:endParaRPr dirty="0"/>
          </a:p>
          <a:p>
            <a:pPr marL="0" marR="0" lvl="0" indent="0" algn="l" rtl="0">
              <a:lnSpc>
                <a:spcPct val="90000"/>
              </a:lnSpc>
              <a:spcBef>
                <a:spcPts val="1000"/>
              </a:spcBef>
              <a:spcAft>
                <a:spcPts val="0"/>
              </a:spcAft>
              <a:buClr>
                <a:srgbClr val="0000FF"/>
              </a:buClr>
              <a:buSzPts val="3200"/>
              <a:buNone/>
            </a:pPr>
            <a:r>
              <a:rPr lang="en-US" sz="3200" b="1" i="0" u="none" strike="noStrike" cap="none" dirty="0">
                <a:solidFill>
                  <a:srgbClr val="0000FF"/>
                </a:solidFill>
                <a:latin typeface="Calibri"/>
                <a:ea typeface="Calibri"/>
                <a:cs typeface="Calibri"/>
                <a:sym typeface="Calibri"/>
              </a:rPr>
              <a:t>Discuss</a:t>
            </a:r>
            <a:r>
              <a:rPr lang="en-US" sz="3200" b="0" i="0" u="none" strike="noStrike" cap="none" dirty="0">
                <a:solidFill>
                  <a:schemeClr val="dk1"/>
                </a:solidFill>
                <a:latin typeface="Calibri"/>
                <a:ea typeface="Calibri"/>
                <a:cs typeface="Calibri"/>
                <a:sym typeface="Calibri"/>
              </a:rPr>
              <a:t> with your team what you learned from your investigations that might inform a new set of Core </a:t>
            </a:r>
            <a:r>
              <a:rPr lang="en-US" sz="3200" dirty="0"/>
              <a:t>V</a:t>
            </a:r>
            <a:r>
              <a:rPr lang="en-US" sz="3200" b="0" i="0" u="none" strike="noStrike" cap="none" dirty="0">
                <a:solidFill>
                  <a:schemeClr val="dk1"/>
                </a:solidFill>
                <a:latin typeface="Calibri"/>
                <a:ea typeface="Calibri"/>
                <a:cs typeface="Calibri"/>
                <a:sym typeface="Calibri"/>
              </a:rPr>
              <a:t>alues</a:t>
            </a:r>
          </a:p>
          <a:p>
            <a:pPr marL="0" marR="0" lvl="0" indent="0" algn="l" rtl="0">
              <a:lnSpc>
                <a:spcPct val="90000"/>
              </a:lnSpc>
              <a:spcBef>
                <a:spcPts val="1000"/>
              </a:spcBef>
              <a:spcAft>
                <a:spcPts val="0"/>
              </a:spcAft>
              <a:buClr>
                <a:srgbClr val="0000FF"/>
              </a:buClr>
              <a:buSzPts val="3200"/>
              <a:buNone/>
            </a:pPr>
            <a:endParaRPr lang="en-US" sz="32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rgbClr val="0000FF"/>
              </a:buClr>
              <a:buSzPts val="3200"/>
              <a:buNone/>
            </a:pPr>
            <a:r>
              <a:rPr lang="en-US" sz="3200" b="1" i="0" u="none" strike="noStrike" cap="none" dirty="0">
                <a:solidFill>
                  <a:srgbClr val="FF0000"/>
                </a:solidFill>
                <a:latin typeface="Calibri"/>
                <a:ea typeface="Calibri"/>
                <a:cs typeface="Calibri"/>
                <a:sym typeface="Calibri"/>
              </a:rPr>
              <a:t>Write</a:t>
            </a:r>
            <a:r>
              <a:rPr lang="en-US" sz="3200" b="0" i="0" u="none" strike="noStrike" cap="none" dirty="0">
                <a:solidFill>
                  <a:schemeClr val="dk1"/>
                </a:solidFill>
                <a:latin typeface="Calibri"/>
                <a:ea typeface="Calibri"/>
                <a:cs typeface="Calibri"/>
                <a:sym typeface="Calibri"/>
              </a:rPr>
              <a:t> a new set</a:t>
            </a:r>
          </a:p>
          <a:p>
            <a:pPr marL="685800" lvl="1" indent="-228600">
              <a:spcBef>
                <a:spcPts val="1000"/>
              </a:spcBef>
              <a:buClr>
                <a:srgbClr val="0000FF"/>
              </a:buClr>
              <a:buSzPts val="3200"/>
            </a:pPr>
            <a:r>
              <a:rPr lang="en-US" sz="2800" b="0" i="0" u="none" strike="noStrike" cap="none" dirty="0">
                <a:solidFill>
                  <a:schemeClr val="dk1"/>
                </a:solidFill>
                <a:latin typeface="Calibri"/>
                <a:ea typeface="Calibri"/>
                <a:cs typeface="Calibri"/>
                <a:sym typeface="Calibri"/>
              </a:rPr>
              <a:t>Review current Values</a:t>
            </a:r>
            <a:endParaRPr sz="2800" dirty="0"/>
          </a:p>
          <a:p>
            <a:pPr marL="685800" marR="0" lvl="1" indent="-228600" algn="l" rtl="0">
              <a:lnSpc>
                <a:spcPct val="90000"/>
              </a:lnSpc>
              <a:spcBef>
                <a:spcPts val="500"/>
              </a:spcBef>
              <a:spcAft>
                <a:spcPts val="0"/>
              </a:spcAft>
              <a:buClr>
                <a:schemeClr val="dk1"/>
              </a:buClr>
              <a:buSzPts val="2800"/>
              <a:buFont typeface="Arial"/>
              <a:buChar char="•"/>
            </a:pPr>
            <a:r>
              <a:rPr lang="en-US" sz="2800" b="0" i="0" u="none" strike="noStrike" cap="none" dirty="0">
                <a:solidFill>
                  <a:schemeClr val="dk1"/>
                </a:solidFill>
                <a:latin typeface="Calibri"/>
                <a:ea typeface="Calibri"/>
                <a:cs typeface="Calibri"/>
                <a:sym typeface="Calibri"/>
              </a:rPr>
              <a:t>Review the criteria for what makes a good set of Core Values</a:t>
            </a:r>
          </a:p>
          <a:p>
            <a:pPr marL="685800" marR="0" lvl="1" indent="-228600" algn="l" rtl="0">
              <a:lnSpc>
                <a:spcPct val="90000"/>
              </a:lnSpc>
              <a:spcBef>
                <a:spcPts val="500"/>
              </a:spcBef>
              <a:spcAft>
                <a:spcPts val="0"/>
              </a:spcAft>
              <a:buClr>
                <a:schemeClr val="dk1"/>
              </a:buClr>
              <a:buSzPts val="2800"/>
              <a:buFont typeface="Arial"/>
              <a:buChar char="•"/>
            </a:pPr>
            <a:r>
              <a:rPr lang="en-US" sz="2800" b="0" i="0" u="none" strike="noStrike" cap="none" dirty="0">
                <a:solidFill>
                  <a:schemeClr val="dk1"/>
                </a:solidFill>
                <a:latin typeface="Calibri"/>
                <a:ea typeface="Calibri"/>
                <a:cs typeface="Calibri"/>
                <a:sym typeface="Calibri"/>
              </a:rPr>
              <a:t>Write your ideas for a new set of Core Values</a:t>
            </a:r>
            <a:endParaRPr sz="2800" dirty="0"/>
          </a:p>
          <a:p>
            <a:pPr marL="228600" marR="0" lvl="0" indent="-228600" algn="l" rtl="0">
              <a:lnSpc>
                <a:spcPct val="90000"/>
              </a:lnSpc>
              <a:spcBef>
                <a:spcPts val="100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43616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4EB25-E97B-5F47-A898-6466045940D1}"/>
              </a:ext>
            </a:extLst>
          </p:cNvPr>
          <p:cNvSpPr>
            <a:spLocks noGrp="1"/>
          </p:cNvSpPr>
          <p:nvPr>
            <p:ph type="title"/>
          </p:nvPr>
        </p:nvSpPr>
        <p:spPr>
          <a:xfrm>
            <a:off x="6634134" y="1396289"/>
            <a:ext cx="5006336" cy="1325563"/>
          </a:xfrm>
        </p:spPr>
        <p:txBody>
          <a:bodyPr>
            <a:normAutofit/>
          </a:bodyPr>
          <a:lstStyle/>
          <a:p>
            <a:r>
              <a:rPr lang="en-US" dirty="0">
                <a:solidFill>
                  <a:schemeClr val="tx1"/>
                </a:solidFill>
              </a:rPr>
              <a:t>Core Values</a:t>
            </a:r>
          </a:p>
        </p:txBody>
      </p:sp>
      <p:sp>
        <p:nvSpPr>
          <p:cNvPr id="15" name="Freeform: Shape 14">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Diagram&#10;&#10;Description automatically generated">
            <a:extLst>
              <a:ext uri="{FF2B5EF4-FFF2-40B4-BE49-F238E27FC236}">
                <a16:creationId xmlns:a16="http://schemas.microsoft.com/office/drawing/2014/main" id="{AE940447-A19B-164F-AD3E-B0D98656862E}"/>
              </a:ext>
            </a:extLst>
          </p:cNvPr>
          <p:cNvPicPr>
            <a:picLocks noChangeAspect="1"/>
          </p:cNvPicPr>
          <p:nvPr/>
        </p:nvPicPr>
        <p:blipFill rotWithShape="1">
          <a:blip r:embed="rId2"/>
          <a:srcRect r="-2" b="8924"/>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3" name="Text Placeholder 2">
            <a:extLst>
              <a:ext uri="{FF2B5EF4-FFF2-40B4-BE49-F238E27FC236}">
                <a16:creationId xmlns:a16="http://schemas.microsoft.com/office/drawing/2014/main" id="{7B18C044-991D-1744-BCD3-FE978681891D}"/>
              </a:ext>
            </a:extLst>
          </p:cNvPr>
          <p:cNvSpPr>
            <a:spLocks noGrp="1"/>
          </p:cNvSpPr>
          <p:nvPr>
            <p:ph type="body" idx="1"/>
          </p:nvPr>
        </p:nvSpPr>
        <p:spPr>
          <a:xfrm>
            <a:off x="6638578" y="2871982"/>
            <a:ext cx="5004073" cy="3181684"/>
          </a:xfrm>
        </p:spPr>
        <p:txBody>
          <a:bodyPr anchor="t">
            <a:normAutofit/>
          </a:bodyPr>
          <a:lstStyle/>
          <a:p>
            <a:endParaRPr lang="en-US" sz="1800" dirty="0"/>
          </a:p>
        </p:txBody>
      </p:sp>
    </p:spTree>
    <p:extLst>
      <p:ext uri="{BB962C8B-B14F-4D97-AF65-F5344CB8AC3E}">
        <p14:creationId xmlns:p14="http://schemas.microsoft.com/office/powerpoint/2010/main" val="2966914884"/>
      </p:ext>
    </p:extLst>
  </p:cSld>
  <p:clrMapOvr>
    <a:overrideClrMapping bg1="dk1" tx1="lt1" bg2="dk2" tx2="lt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pic>
        <p:nvPicPr>
          <p:cNvPr id="774" name="Google Shape;774;p82"/>
          <p:cNvPicPr preferRelativeResize="0"/>
          <p:nvPr/>
        </p:nvPicPr>
        <p:blipFill rotWithShape="1">
          <a:blip r:embed="rId3">
            <a:alphaModFix/>
          </a:blip>
          <a:srcRect/>
          <a:stretch/>
        </p:blipFill>
        <p:spPr>
          <a:xfrm>
            <a:off x="117929" y="0"/>
            <a:ext cx="5306063" cy="6858000"/>
          </a:xfrm>
          <a:prstGeom prst="rect">
            <a:avLst/>
          </a:prstGeom>
          <a:noFill/>
          <a:ln>
            <a:noFill/>
          </a:ln>
        </p:spPr>
      </p:pic>
      <p:sp>
        <p:nvSpPr>
          <p:cNvPr id="775" name="Google Shape;775;p82"/>
          <p:cNvSpPr txBox="1"/>
          <p:nvPr/>
        </p:nvSpPr>
        <p:spPr>
          <a:xfrm>
            <a:off x="6502399" y="1074509"/>
            <a:ext cx="5210629" cy="47089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Following approval of the strategic plan, the district should develop:</a:t>
            </a:r>
            <a:endParaRPr/>
          </a:p>
          <a:p>
            <a:pPr marL="635000" marR="0" lvl="0" indent="-347663" algn="l" rtl="0">
              <a:lnSpc>
                <a:spcPct val="100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A welcoming brochure of mission, vision, and core values for new families to the district</a:t>
            </a:r>
            <a:endParaRPr/>
          </a:p>
          <a:p>
            <a:pPr marL="635000" marR="0" lvl="0" indent="-347663" algn="l" rtl="0">
              <a:lnSpc>
                <a:spcPct val="100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An induction brochure of mission, vision, and core values for new employees to the district</a:t>
            </a:r>
            <a:endParaRPr/>
          </a:p>
          <a:p>
            <a:pPr marL="635000" marR="0" lvl="0" indent="-347663" algn="l" rtl="0">
              <a:lnSpc>
                <a:spcPct val="100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A video to put on the website to bring the mission, vision, and core values alive.</a:t>
            </a:r>
            <a:endParaRPr/>
          </a:p>
        </p:txBody>
      </p:sp>
    </p:spTree>
    <p:extLst>
      <p:ext uri="{BB962C8B-B14F-4D97-AF65-F5344CB8AC3E}">
        <p14:creationId xmlns:p14="http://schemas.microsoft.com/office/powerpoint/2010/main" val="33993816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49C711-B4DA-6B48-BE58-537F738BA3EE}"/>
              </a:ext>
            </a:extLst>
          </p:cNvPr>
          <p:cNvSpPr>
            <a:spLocks noGrp="1"/>
          </p:cNvSpPr>
          <p:nvPr>
            <p:ph type="title"/>
          </p:nvPr>
        </p:nvSpPr>
        <p:spPr>
          <a:xfrm>
            <a:off x="686834" y="1153572"/>
            <a:ext cx="3200400" cy="4461163"/>
          </a:xfrm>
        </p:spPr>
        <p:txBody>
          <a:bodyPr>
            <a:normAutofit/>
          </a:bodyPr>
          <a:lstStyle/>
          <a:p>
            <a:r>
              <a:rPr lang="en-US">
                <a:solidFill>
                  <a:srgbClr val="FFFFFF"/>
                </a:solidFill>
              </a:rPr>
              <a:t>Next Meeting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01753E77-CA0F-854E-8DDC-C29C1A0ECFE7}"/>
              </a:ext>
            </a:extLst>
          </p:cNvPr>
          <p:cNvSpPr>
            <a:spLocks noGrp="1"/>
          </p:cNvSpPr>
          <p:nvPr>
            <p:ph type="body" idx="1"/>
          </p:nvPr>
        </p:nvSpPr>
        <p:spPr>
          <a:xfrm>
            <a:off x="4447308" y="591344"/>
            <a:ext cx="6906491" cy="5585619"/>
          </a:xfrm>
        </p:spPr>
        <p:txBody>
          <a:bodyPr anchor="ctr">
            <a:normAutofit/>
          </a:bodyPr>
          <a:lstStyle/>
          <a:p>
            <a:r>
              <a:rPr lang="en-US" b="1" dirty="0"/>
              <a:t>The SETTING DIRECTION RETREAT ANSWERS THE QUESTION, </a:t>
            </a:r>
            <a:r>
              <a:rPr lang="en-US" b="1" i="1" dirty="0"/>
              <a:t>“How do we great from where we are to where we want to be?”</a:t>
            </a:r>
            <a:endParaRPr lang="en-US" dirty="0"/>
          </a:p>
          <a:p>
            <a:pPr marL="50800" indent="0">
              <a:buNone/>
            </a:pPr>
            <a:endParaRPr lang="en-US" dirty="0"/>
          </a:p>
          <a:p>
            <a:r>
              <a:rPr lang="en-US" b="1" dirty="0"/>
              <a:t>Long–range Goals:</a:t>
            </a:r>
            <a:r>
              <a:rPr lang="en-US" dirty="0"/>
              <a:t>  Indicators, Measures and Targets</a:t>
            </a:r>
          </a:p>
          <a:p>
            <a:pPr marL="50800" indent="0">
              <a:buNone/>
            </a:pPr>
            <a:r>
              <a:rPr lang="en-US" dirty="0"/>
              <a:t> </a:t>
            </a:r>
          </a:p>
          <a:p>
            <a:r>
              <a:rPr lang="en-US" b="1" dirty="0"/>
              <a:t>Strategies</a:t>
            </a:r>
            <a:r>
              <a:rPr lang="en-US" dirty="0"/>
              <a:t>:  Gaps that must be addressed during the span of this strategic plan to achieve the mission, vision and goals of the district.</a:t>
            </a:r>
          </a:p>
          <a:p>
            <a:pPr marL="50800" indent="0">
              <a:buNone/>
            </a:pPr>
            <a:endParaRPr lang="en-US" dirty="0"/>
          </a:p>
        </p:txBody>
      </p:sp>
    </p:spTree>
    <p:extLst>
      <p:ext uri="{BB962C8B-B14F-4D97-AF65-F5344CB8AC3E}">
        <p14:creationId xmlns:p14="http://schemas.microsoft.com/office/powerpoint/2010/main" val="28579319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6"/>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557A916-FDD1-44A1-A7A1-70009FD6B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 name="Google Shape;840;p90"/>
          <p:cNvSpPr txBox="1"/>
          <p:nvPr/>
        </p:nvSpPr>
        <p:spPr>
          <a:xfrm>
            <a:off x="8016748" y="510549"/>
            <a:ext cx="3689091" cy="1960157"/>
          </a:xfrm>
          <a:prstGeom prst="rect">
            <a:avLst/>
          </a:prstGeom>
        </p:spPr>
        <p:txBody>
          <a:bodyPr spcFirstLastPara="1" vert="horz" lIns="91440" tIns="45720" rIns="91440" bIns="45720" rtlCol="0" anchor="ctr" anchorCtr="0">
            <a:normAutofit/>
          </a:bodyPr>
          <a:lstStyle/>
          <a:p>
            <a:pPr marL="0" marR="0" lvl="0" indent="0">
              <a:lnSpc>
                <a:spcPct val="90000"/>
              </a:lnSpc>
              <a:spcBef>
                <a:spcPct val="0"/>
              </a:spcBef>
              <a:spcAft>
                <a:spcPts val="600"/>
              </a:spcAft>
              <a:buClr>
                <a:srgbClr val="00B050"/>
              </a:buClr>
              <a:buSzPts val="1350"/>
            </a:pPr>
            <a:r>
              <a:rPr lang="en-US" sz="4000" b="0" i="0" u="none" strike="noStrike" kern="1200" cap="none" dirty="0">
                <a:solidFill>
                  <a:schemeClr val="tx1"/>
                </a:solidFill>
                <a:latin typeface="+mj-lt"/>
                <a:ea typeface="+mj-ea"/>
                <a:cs typeface="+mj-cs"/>
                <a:sym typeface="Calibri"/>
              </a:rPr>
              <a:t>Thanks for a great day!</a:t>
            </a:r>
            <a:endParaRPr lang="en-US" sz="4000" kern="1200" dirty="0">
              <a:solidFill>
                <a:schemeClr val="tx1"/>
              </a:solidFill>
              <a:latin typeface="+mj-lt"/>
              <a:ea typeface="+mj-ea"/>
              <a:cs typeface="+mj-cs"/>
            </a:endParaRPr>
          </a:p>
        </p:txBody>
      </p:sp>
      <p:pic>
        <p:nvPicPr>
          <p:cNvPr id="839" name="Google Shape;839;p90" descr="MR900057374.JPG"/>
          <p:cNvPicPr preferRelativeResize="0"/>
          <p:nvPr/>
        </p:nvPicPr>
        <p:blipFill rotWithShape="1">
          <a:blip r:embed="rId3"/>
          <a:srcRect r="1" b="9856"/>
          <a:stretch/>
        </p:blipFill>
        <p:spPr>
          <a:xfrm>
            <a:off x="5715012" y="1237069"/>
            <a:ext cx="1934870" cy="1744186"/>
          </a:xfrm>
          <a:custGeom>
            <a:avLst/>
            <a:gdLst/>
            <a:ahLst/>
            <a:cxnLst/>
            <a:rect l="l" t="t" r="r" b="b"/>
            <a:pathLst>
              <a:path w="2397514" h="2161236">
                <a:moveTo>
                  <a:pt x="684017" y="0"/>
                </a:moveTo>
                <a:cubicBezTo>
                  <a:pt x="1715801" y="0"/>
                  <a:pt x="1715801" y="0"/>
                  <a:pt x="1715801" y="0"/>
                </a:cubicBezTo>
                <a:cubicBezTo>
                  <a:pt x="1768004" y="0"/>
                  <a:pt x="1835562" y="37478"/>
                  <a:pt x="1863198" y="84326"/>
                </a:cubicBezTo>
                <a:cubicBezTo>
                  <a:pt x="2379089" y="993169"/>
                  <a:pt x="2379089" y="993169"/>
                  <a:pt x="2379089" y="993169"/>
                </a:cubicBezTo>
                <a:cubicBezTo>
                  <a:pt x="2403656" y="1043140"/>
                  <a:pt x="2403656" y="1118096"/>
                  <a:pt x="2379089" y="1168068"/>
                </a:cubicBezTo>
                <a:cubicBezTo>
                  <a:pt x="1863198" y="2076910"/>
                  <a:pt x="1863198" y="2076910"/>
                  <a:pt x="1863198" y="2076910"/>
                </a:cubicBezTo>
                <a:cubicBezTo>
                  <a:pt x="1835562" y="2123759"/>
                  <a:pt x="1768004" y="2161236"/>
                  <a:pt x="1715801" y="2161236"/>
                </a:cubicBezTo>
                <a:lnTo>
                  <a:pt x="684017" y="2161236"/>
                </a:lnTo>
                <a:cubicBezTo>
                  <a:pt x="628744" y="2161236"/>
                  <a:pt x="561187" y="2123759"/>
                  <a:pt x="536621" y="2076910"/>
                </a:cubicBezTo>
                <a:cubicBezTo>
                  <a:pt x="20729" y="1168068"/>
                  <a:pt x="20729" y="1168068"/>
                  <a:pt x="20729" y="1168068"/>
                </a:cubicBezTo>
                <a:cubicBezTo>
                  <a:pt x="-6909" y="1118096"/>
                  <a:pt x="-6909" y="1043140"/>
                  <a:pt x="20729" y="993169"/>
                </a:cubicBezTo>
                <a:cubicBezTo>
                  <a:pt x="536621" y="84326"/>
                  <a:pt x="536621" y="84326"/>
                  <a:pt x="536621" y="84326"/>
                </a:cubicBezTo>
                <a:cubicBezTo>
                  <a:pt x="561187" y="37478"/>
                  <a:pt x="628744" y="0"/>
                  <a:pt x="684017" y="0"/>
                </a:cubicBezTo>
                <a:close/>
              </a:path>
            </a:pathLst>
          </a:custGeom>
          <a:solidFill>
            <a:srgbClr val="FEE599"/>
          </a:solidFill>
        </p:spPr>
      </p:pic>
      <p:pic>
        <p:nvPicPr>
          <p:cNvPr id="837" name="Google Shape;837;p90"/>
          <p:cNvPicPr preferRelativeResize="0"/>
          <p:nvPr/>
        </p:nvPicPr>
        <p:blipFill rotWithShape="1">
          <a:blip r:embed="rId4"/>
          <a:srcRect l="1341" r="28649" b="-1"/>
          <a:stretch/>
        </p:blipFill>
        <p:spPr>
          <a:xfrm>
            <a:off x="20" y="10"/>
            <a:ext cx="7743929" cy="6857990"/>
          </a:xfrm>
          <a:custGeom>
            <a:avLst/>
            <a:gdLst/>
            <a:ahLst/>
            <a:cxnLst/>
            <a:rect l="l" t="t" r="r" b="b"/>
            <a:pathLst>
              <a:path w="7743949" h="6858000">
                <a:moveTo>
                  <a:pt x="956085" y="2071857"/>
                </a:moveTo>
                <a:cubicBezTo>
                  <a:pt x="956085" y="2071857"/>
                  <a:pt x="956085" y="2071857"/>
                  <a:pt x="4999548" y="2071857"/>
                </a:cubicBezTo>
                <a:cubicBezTo>
                  <a:pt x="5252811" y="2071857"/>
                  <a:pt x="5497339" y="2211072"/>
                  <a:pt x="5619604" y="2437296"/>
                </a:cubicBezTo>
                <a:cubicBezTo>
                  <a:pt x="5619604" y="2437296"/>
                  <a:pt x="5619604" y="2437296"/>
                  <a:pt x="7645701" y="5926372"/>
                </a:cubicBezTo>
                <a:cubicBezTo>
                  <a:pt x="7776699" y="6143896"/>
                  <a:pt x="7776699" y="6422327"/>
                  <a:pt x="7645701" y="6639850"/>
                </a:cubicBezTo>
                <a:cubicBezTo>
                  <a:pt x="7645701" y="6639850"/>
                  <a:pt x="7645701" y="6639850"/>
                  <a:pt x="7538856" y="6823844"/>
                </a:cubicBezTo>
                <a:lnTo>
                  <a:pt x="7519022" y="6858000"/>
                </a:lnTo>
                <a:lnTo>
                  <a:pt x="0" y="6858000"/>
                </a:lnTo>
                <a:lnTo>
                  <a:pt x="0" y="3003362"/>
                </a:lnTo>
                <a:lnTo>
                  <a:pt x="144017" y="2754282"/>
                </a:lnTo>
                <a:cubicBezTo>
                  <a:pt x="203181" y="2651956"/>
                  <a:pt x="264254" y="2546330"/>
                  <a:pt x="327296" y="2437296"/>
                </a:cubicBezTo>
                <a:cubicBezTo>
                  <a:pt x="458294" y="2211072"/>
                  <a:pt x="694090" y="2071857"/>
                  <a:pt x="956085" y="2071857"/>
                </a:cubicBezTo>
                <a:close/>
                <a:moveTo>
                  <a:pt x="0" y="0"/>
                </a:moveTo>
                <a:lnTo>
                  <a:pt x="6600525" y="0"/>
                </a:lnTo>
                <a:lnTo>
                  <a:pt x="6486618" y="196155"/>
                </a:lnTo>
                <a:cubicBezTo>
                  <a:pt x="6261242" y="584267"/>
                  <a:pt x="5994130" y="1044253"/>
                  <a:pt x="5677553" y="1589421"/>
                </a:cubicBezTo>
                <a:cubicBezTo>
                  <a:pt x="5555288" y="1815646"/>
                  <a:pt x="5310759" y="1954861"/>
                  <a:pt x="5057496" y="1954861"/>
                </a:cubicBezTo>
                <a:cubicBezTo>
                  <a:pt x="5057496" y="1954861"/>
                  <a:pt x="5057496" y="1954861"/>
                  <a:pt x="1014033" y="1954861"/>
                </a:cubicBezTo>
                <a:cubicBezTo>
                  <a:pt x="752038" y="1954861"/>
                  <a:pt x="516243" y="1815646"/>
                  <a:pt x="385244" y="1589421"/>
                </a:cubicBezTo>
                <a:cubicBezTo>
                  <a:pt x="385244" y="1589421"/>
                  <a:pt x="385244" y="1589421"/>
                  <a:pt x="69234" y="1042874"/>
                </a:cubicBezTo>
                <a:lnTo>
                  <a:pt x="0" y="923133"/>
                </a:lnTo>
                <a:close/>
              </a:path>
            </a:pathLst>
          </a:custGeom>
          <a:noFill/>
        </p:spPr>
      </p:pic>
      <p:sp>
        <p:nvSpPr>
          <p:cNvPr id="838" name="Google Shape;838;p90"/>
          <p:cNvSpPr txBox="1">
            <a:spLocks noGrp="1"/>
          </p:cNvSpPr>
          <p:nvPr>
            <p:ph type="body" idx="1"/>
          </p:nvPr>
        </p:nvSpPr>
        <p:spPr>
          <a:xfrm>
            <a:off x="7524206" y="2981254"/>
            <a:ext cx="4454433" cy="3719991"/>
          </a:xfrm>
          <a:prstGeom prst="rect">
            <a:avLst/>
          </a:prstGeom>
        </p:spPr>
        <p:txBody>
          <a:bodyPr spcFirstLastPara="1" vert="horz" lIns="91440" tIns="45720" rIns="91440" bIns="45720" rtlCol="0" anchorCtr="0">
            <a:normAutofit lnSpcReduction="10000"/>
          </a:bodyPr>
          <a:lstStyle/>
          <a:p>
            <a:pPr marL="0" marR="0" lvl="0" indent="-228600">
              <a:spcBef>
                <a:spcPts val="0"/>
              </a:spcBef>
              <a:spcAft>
                <a:spcPts val="0"/>
              </a:spcAft>
              <a:buClr>
                <a:schemeClr val="dk1"/>
              </a:buClr>
              <a:buSzPts val="700"/>
              <a:buFont typeface="Arial" panose="020B0604020202020204" pitchFamily="34" charset="0"/>
              <a:buChar char="•"/>
            </a:pPr>
            <a:r>
              <a:rPr lang="en-US" sz="2000" b="0" i="0" u="none" strike="noStrike" kern="1200" cap="none" dirty="0">
                <a:solidFill>
                  <a:schemeClr val="tx1"/>
                </a:solidFill>
                <a:latin typeface="+mn-lt"/>
                <a:ea typeface="+mn-ea"/>
                <a:cs typeface="+mn-cs"/>
                <a:sym typeface="Calibri"/>
              </a:rPr>
              <a:t>Setting Direction Retreat </a:t>
            </a:r>
            <a:endParaRPr lang="en-US" sz="2000" kern="1200" dirty="0">
              <a:solidFill>
                <a:schemeClr val="tx1"/>
              </a:solidFill>
              <a:latin typeface="+mn-lt"/>
              <a:ea typeface="+mn-ea"/>
              <a:cs typeface="+mn-cs"/>
            </a:endParaRPr>
          </a:p>
          <a:p>
            <a:pPr marL="685800" marR="0" lvl="1" indent="-228600">
              <a:spcBef>
                <a:spcPts val="500"/>
              </a:spcBef>
              <a:spcAft>
                <a:spcPts val="0"/>
              </a:spcAft>
              <a:buClr>
                <a:schemeClr val="dk1"/>
              </a:buClr>
              <a:buSzPts val="2400"/>
              <a:buFont typeface="Arial" panose="020B0604020202020204" pitchFamily="34" charset="0"/>
              <a:buChar char="•"/>
            </a:pPr>
            <a:endParaRPr lang="en-US" sz="2000" b="0" i="0" u="none" strike="noStrike" kern="1200" cap="none" dirty="0">
              <a:solidFill>
                <a:schemeClr val="tx1"/>
              </a:solidFill>
              <a:latin typeface="+mn-lt"/>
              <a:ea typeface="+mn-ea"/>
              <a:cs typeface="+mn-cs"/>
              <a:sym typeface="Calibri"/>
            </a:endParaRPr>
          </a:p>
          <a:p>
            <a:pPr marL="685800" marR="0" lvl="1" indent="-228600">
              <a:spcBef>
                <a:spcPts val="500"/>
              </a:spcBef>
              <a:spcAft>
                <a:spcPts val="0"/>
              </a:spcAft>
              <a:buClr>
                <a:schemeClr val="dk1"/>
              </a:buClr>
              <a:buSzPts val="2400"/>
              <a:buFont typeface="Arial" panose="020B0604020202020204" pitchFamily="34" charset="0"/>
              <a:buChar char="•"/>
            </a:pPr>
            <a:r>
              <a:rPr lang="en-US" sz="2000" b="0" i="0" u="none" strike="noStrike" kern="1200" cap="none" dirty="0">
                <a:solidFill>
                  <a:schemeClr val="tx1"/>
                </a:solidFill>
                <a:latin typeface="+mn-lt"/>
                <a:ea typeface="+mn-ea"/>
                <a:cs typeface="+mn-cs"/>
                <a:sym typeface="Calibri"/>
              </a:rPr>
              <a:t>Seek Feedback</a:t>
            </a:r>
            <a:endParaRPr lang="en-US" sz="2000" kern="1200" dirty="0">
              <a:solidFill>
                <a:schemeClr val="tx1"/>
              </a:solidFill>
              <a:latin typeface="+mn-lt"/>
              <a:ea typeface="+mn-ea"/>
              <a:cs typeface="+mn-cs"/>
            </a:endParaRPr>
          </a:p>
          <a:p>
            <a:pPr marL="685800" marR="0" lvl="1" indent="-228600">
              <a:spcBef>
                <a:spcPts val="500"/>
              </a:spcBef>
              <a:spcAft>
                <a:spcPts val="0"/>
              </a:spcAft>
              <a:buClr>
                <a:schemeClr val="dk1"/>
              </a:buClr>
              <a:buSzPts val="2400"/>
              <a:buFont typeface="Arial" panose="020B0604020202020204" pitchFamily="34" charset="0"/>
              <a:buChar char="•"/>
            </a:pPr>
            <a:r>
              <a:rPr lang="en-US" sz="2000" b="0" i="0" u="none" strike="noStrike" kern="1200" cap="none" dirty="0">
                <a:solidFill>
                  <a:schemeClr val="tx1"/>
                </a:solidFill>
                <a:latin typeface="+mn-lt"/>
                <a:ea typeface="+mn-ea"/>
                <a:cs typeface="+mn-cs"/>
                <a:sym typeface="Calibri"/>
              </a:rPr>
              <a:t>Review the Feedback</a:t>
            </a:r>
            <a:endParaRPr lang="en-US" sz="2000" kern="1200" dirty="0">
              <a:solidFill>
                <a:schemeClr val="tx1"/>
              </a:solidFill>
              <a:latin typeface="+mn-lt"/>
              <a:ea typeface="+mn-ea"/>
              <a:cs typeface="+mn-cs"/>
            </a:endParaRPr>
          </a:p>
          <a:p>
            <a:pPr marL="685800" marR="0" lvl="1" indent="-228600">
              <a:spcBef>
                <a:spcPts val="500"/>
              </a:spcBef>
              <a:spcAft>
                <a:spcPts val="0"/>
              </a:spcAft>
              <a:buClr>
                <a:schemeClr val="dk1"/>
              </a:buClr>
              <a:buSzPts val="2400"/>
              <a:buFont typeface="Arial" panose="020B0604020202020204" pitchFamily="34" charset="0"/>
              <a:buChar char="•"/>
            </a:pPr>
            <a:r>
              <a:rPr lang="en-US" sz="2000" b="0" i="0" u="none" strike="noStrike" kern="1200" cap="none" dirty="0">
                <a:solidFill>
                  <a:schemeClr val="tx1"/>
                </a:solidFill>
                <a:latin typeface="+mn-lt"/>
                <a:ea typeface="+mn-ea"/>
                <a:cs typeface="+mn-cs"/>
                <a:sym typeface="Calibri"/>
              </a:rPr>
              <a:t>Revised Preferred Future Statement</a:t>
            </a:r>
            <a:endParaRPr lang="en-US" sz="2000" kern="1200" dirty="0">
              <a:solidFill>
                <a:schemeClr val="tx1"/>
              </a:solidFill>
              <a:latin typeface="+mn-lt"/>
              <a:ea typeface="+mn-ea"/>
              <a:cs typeface="+mn-cs"/>
            </a:endParaRPr>
          </a:p>
          <a:p>
            <a:pPr marL="685800" marR="0" lvl="1" indent="-228600">
              <a:spcBef>
                <a:spcPts val="500"/>
              </a:spcBef>
              <a:spcAft>
                <a:spcPts val="0"/>
              </a:spcAft>
              <a:buClr>
                <a:schemeClr val="dk1"/>
              </a:buClr>
              <a:buSzPts val="2400"/>
              <a:buFont typeface="Arial" panose="020B0604020202020204" pitchFamily="34" charset="0"/>
              <a:buChar char="•"/>
            </a:pPr>
            <a:r>
              <a:rPr lang="en-US" sz="2000" b="0" i="0" u="none" strike="noStrike" kern="1200" cap="none" dirty="0">
                <a:solidFill>
                  <a:schemeClr val="tx1"/>
                </a:solidFill>
                <a:latin typeface="+mn-lt"/>
                <a:ea typeface="+mn-ea"/>
                <a:cs typeface="+mn-cs"/>
                <a:sym typeface="Calibri"/>
              </a:rPr>
              <a:t>Consider Long-Range Goals</a:t>
            </a:r>
            <a:endParaRPr lang="en-US" sz="2000" kern="1200" dirty="0">
              <a:solidFill>
                <a:schemeClr val="tx1"/>
              </a:solidFill>
              <a:latin typeface="+mn-lt"/>
              <a:ea typeface="+mn-ea"/>
              <a:cs typeface="+mn-cs"/>
            </a:endParaRPr>
          </a:p>
          <a:p>
            <a:pPr marL="685800" marR="0" lvl="1" indent="-228600">
              <a:spcBef>
                <a:spcPts val="500"/>
              </a:spcBef>
              <a:spcAft>
                <a:spcPts val="0"/>
              </a:spcAft>
              <a:buClr>
                <a:schemeClr val="dk1"/>
              </a:buClr>
              <a:buSzPts val="2400"/>
              <a:buFont typeface="Arial" panose="020B0604020202020204" pitchFamily="34" charset="0"/>
              <a:buChar char="•"/>
            </a:pPr>
            <a:r>
              <a:rPr lang="en-US" sz="2000" b="0" i="0" u="none" strike="noStrike" kern="1200" cap="none" dirty="0">
                <a:solidFill>
                  <a:schemeClr val="tx1"/>
                </a:solidFill>
                <a:latin typeface="+mn-lt"/>
                <a:ea typeface="+mn-ea"/>
                <a:cs typeface="+mn-cs"/>
                <a:sym typeface="Calibri"/>
              </a:rPr>
              <a:t>Provide feedback to Goal Indicators and measures</a:t>
            </a:r>
            <a:endParaRPr lang="en-US" sz="2000" kern="1200" dirty="0">
              <a:solidFill>
                <a:schemeClr val="tx1"/>
              </a:solidFill>
              <a:latin typeface="+mn-lt"/>
              <a:ea typeface="+mn-ea"/>
              <a:cs typeface="+mn-cs"/>
            </a:endParaRPr>
          </a:p>
          <a:p>
            <a:pPr marL="685800" marR="0" lvl="1" indent="-228600">
              <a:spcBef>
                <a:spcPts val="500"/>
              </a:spcBef>
              <a:spcAft>
                <a:spcPts val="0"/>
              </a:spcAft>
              <a:buClr>
                <a:schemeClr val="dk1"/>
              </a:buClr>
              <a:buSzPts val="2400"/>
              <a:buFont typeface="Arial" panose="020B0604020202020204" pitchFamily="34" charset="0"/>
              <a:buChar char="•"/>
            </a:pPr>
            <a:r>
              <a:rPr lang="en-US" sz="2000" b="0" i="0" u="none" strike="noStrike" kern="1200" cap="none" dirty="0">
                <a:solidFill>
                  <a:schemeClr val="tx1"/>
                </a:solidFill>
                <a:latin typeface="+mn-lt"/>
                <a:ea typeface="+mn-ea"/>
                <a:cs typeface="+mn-cs"/>
                <a:sym typeface="Calibri"/>
              </a:rPr>
              <a:t>Determine high leverage strategies to focus priority work for next 3-4 years.</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858</TotalTime>
  <Words>3356</Words>
  <Application>Microsoft Macintosh PowerPoint</Application>
  <PresentationFormat>Widescreen</PresentationFormat>
  <Paragraphs>666</Paragraphs>
  <Slides>95</Slides>
  <Notes>63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95</vt:i4>
      </vt:variant>
    </vt:vector>
  </HeadingPairs>
  <TitlesOfParts>
    <vt:vector size="104" baseType="lpstr">
      <vt:lpstr>American Typewriter</vt:lpstr>
      <vt:lpstr>Calibri</vt:lpstr>
      <vt:lpstr>Arial</vt:lpstr>
      <vt:lpstr>Rockwell</vt:lpstr>
      <vt:lpstr>Verdana</vt:lpstr>
      <vt:lpstr>Impact</vt:lpstr>
      <vt:lpstr>Comic Sans MS</vt:lpstr>
      <vt:lpstr>Office Theme</vt:lpstr>
      <vt:lpstr>Office Theme</vt:lpstr>
      <vt:lpstr>  Strategic Planning  Vision Retreat</vt:lpstr>
      <vt:lpstr>Welcome and Introductions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COMMON VOCABULARY</vt:lpstr>
      <vt:lpstr>VISION RETREAT OUTCOMES </vt:lpstr>
      <vt:lpstr>How do we want to be different 5 years from now than we are today?</vt:lpstr>
      <vt:lpstr>REVIEW and REFINE 45 minutes</vt:lpstr>
      <vt:lpstr>SWOT ANALYSIS</vt:lpstr>
      <vt:lpstr>PowerPoint Presentation</vt:lpstr>
      <vt:lpstr>Review Activity Directions 45 min</vt:lpstr>
      <vt:lpstr>Activity One Part A: PREFERRED FUTURE STATEMENT 10 Minutes</vt:lpstr>
      <vt:lpstr>Characteristics of a Great Preferred Future Statement</vt:lpstr>
      <vt:lpstr>ACTIVITY ONE: Part B   20 minutes  ILLINOIS  VISION  2020  </vt:lpstr>
      <vt:lpstr>Illinois Vision 2020</vt:lpstr>
      <vt:lpstr>21st Century Learning</vt:lpstr>
      <vt:lpstr>Highly Effective Educators</vt:lpstr>
      <vt:lpstr>Shared Accountability</vt:lpstr>
      <vt:lpstr>Equitable and Adequate Funding</vt:lpstr>
      <vt:lpstr>Core Values</vt:lpstr>
      <vt:lpstr>ACTIVITY ONE: Part C   10 minutes    </vt:lpstr>
      <vt:lpstr>PowerPoint Presentation</vt:lpstr>
      <vt:lpstr>Characteristics, IL Vision 2020, and Hopes, Dreams and Aspiration ideas that lead to Visionary Out-of-the box thinking</vt:lpstr>
      <vt:lpstr>PowerPoint Presentation</vt:lpstr>
      <vt:lpstr>PowerPoint Presentation</vt:lpstr>
      <vt:lpstr>PowerPoint Presentation</vt:lpstr>
      <vt:lpstr>PowerPoint Presentation</vt:lpstr>
      <vt:lpstr>INVESTIGATE a Preferred Future </vt:lpstr>
      <vt:lpstr>                  Homework Investigations           Articles          School Sites</vt:lpstr>
      <vt:lpstr>ACTIVITY TWO:  60 minutes Investigation  </vt:lpstr>
      <vt:lpstr>     Homework          Articles           </vt:lpstr>
      <vt:lpstr>Homework Investigations           </vt:lpstr>
      <vt:lpstr>What might help us better define what we want to become?</vt:lpstr>
      <vt:lpstr>ACTIVITY THREE   20 minutes Student Agency  </vt:lpstr>
      <vt:lpstr>What is the power of student agency?  Why should we consider student agency in our Preferred Future Statement?   What words inspire that concept?</vt:lpstr>
      <vt:lpstr>PowerPoint Presentation</vt:lpstr>
      <vt:lpstr>PowerPoint Presentation</vt:lpstr>
      <vt:lpstr>Student Agency ideas that lead to Visionary Out-of-the box thinking</vt:lpstr>
      <vt:lpstr>PowerPoint Presentation</vt:lpstr>
      <vt:lpstr>PowerPoint Presentation</vt:lpstr>
      <vt:lpstr>CCHS District’s North Star</vt:lpstr>
      <vt:lpstr>PowerPoint Presentation</vt:lpstr>
      <vt:lpstr>How do we ACT on our Preferred Future?</vt:lpstr>
      <vt:lpstr>ACTIVITY FOUR   60 minutes  Portrait of the Future  </vt:lpstr>
      <vt:lpstr>Vision 2030 </vt:lpstr>
      <vt:lpstr>PowerPoint Presentation</vt:lpstr>
      <vt:lpstr>PowerPoint Presentation</vt:lpstr>
      <vt:lpstr>KEY QUESTIONS for a Graduate Portrait :</vt:lpstr>
      <vt:lpstr>PowerPoint Presentation</vt:lpstr>
      <vt:lpstr>What are the skills to ensure student success?</vt:lpstr>
      <vt:lpstr>PowerPoint Presentation</vt:lpstr>
      <vt:lpstr>What are the skills to ensure student success?</vt:lpstr>
      <vt:lpstr>Our team’s TOP TEN Graduate Portrait</vt:lpstr>
      <vt:lpstr>PowerPoint Presentation</vt:lpstr>
      <vt:lpstr>KEY QUESTIONS for an Adult Portrait:</vt:lpstr>
      <vt:lpstr>PowerPoint Presentation</vt:lpstr>
      <vt:lpstr>PowerPoint Presentation</vt:lpstr>
      <vt:lpstr>ADULT PORTRAIT</vt:lpstr>
      <vt:lpstr>Adult Portrait</vt:lpstr>
      <vt:lpstr>Our team’s TOP TEN Adult Portrait</vt:lpstr>
      <vt:lpstr>PowerPoint Presentation</vt:lpstr>
      <vt:lpstr>KEY QUESTIONS for a System Portrait:</vt:lpstr>
      <vt:lpstr>PowerPoint Presentation</vt:lpstr>
      <vt:lpstr>We strive to ensure these            five attributes of a high-quality school system </vt:lpstr>
      <vt:lpstr>System Portrait</vt:lpstr>
      <vt:lpstr>   System Portrait: </vt:lpstr>
      <vt:lpstr>Our team’s TOP TEN System Portrait</vt:lpstr>
      <vt:lpstr>ACTIVITY  90  minutes Forecasting the Future  </vt:lpstr>
      <vt:lpstr>PowerPoint Presentation</vt:lpstr>
      <vt:lpstr>PowerPoint Presentation</vt:lpstr>
      <vt:lpstr>ACTIVITY FIVE  35 minutes Mission &amp; Vision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Criteria for evaluating a mission statement: </vt:lpstr>
      <vt:lpstr>Directions- Mission</vt:lpstr>
      <vt:lpstr>ACTIVITY SIX  45 minutes Core Values  </vt:lpstr>
      <vt:lpstr>PowerPoint Presentation</vt:lpstr>
      <vt:lpstr>CORE VALUES – 45 minutes</vt:lpstr>
      <vt:lpstr>Criteria for evaluating a core value or belief: </vt:lpstr>
      <vt:lpstr>Core is Core</vt:lpstr>
      <vt:lpstr>Directions</vt:lpstr>
      <vt:lpstr>Core Values</vt:lpstr>
      <vt:lpstr>PowerPoint Presentation</vt:lpstr>
      <vt:lpstr>Next Meeting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Strategic Planning  Vision Retreat</dc:title>
  <cp:lastModifiedBy>Perry Soldwedel</cp:lastModifiedBy>
  <cp:revision>26</cp:revision>
  <dcterms:modified xsi:type="dcterms:W3CDTF">2021-11-07T18:56:00Z</dcterms:modified>
</cp:coreProperties>
</file>