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28" r:id="rId1"/>
  </p:sldMasterIdLst>
  <p:notesMasterIdLst>
    <p:notesMasterId r:id="rId21"/>
  </p:notesMasterIdLst>
  <p:sldIdLst>
    <p:sldId id="256" r:id="rId2"/>
    <p:sldId id="262" r:id="rId3"/>
    <p:sldId id="258" r:id="rId4"/>
    <p:sldId id="259" r:id="rId5"/>
    <p:sldId id="263" r:id="rId6"/>
    <p:sldId id="270" r:id="rId7"/>
    <p:sldId id="273" r:id="rId8"/>
    <p:sldId id="274" r:id="rId9"/>
    <p:sldId id="276" r:id="rId10"/>
    <p:sldId id="275" r:id="rId11"/>
    <p:sldId id="277" r:id="rId12"/>
    <p:sldId id="278" r:id="rId13"/>
    <p:sldId id="269" r:id="rId14"/>
    <p:sldId id="261" r:id="rId15"/>
    <p:sldId id="260" r:id="rId16"/>
    <p:sldId id="265" r:id="rId17"/>
    <p:sldId id="264" r:id="rId18"/>
    <p:sldId id="266" r:id="rId19"/>
    <p:sldId id="26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urtney Lewis" initials="CL" lastIdx="1" clrIdx="0">
    <p:extLst>
      <p:ext uri="{19B8F6BF-5375-455C-9EA6-DF929625EA0E}">
        <p15:presenceInfo xmlns:p15="http://schemas.microsoft.com/office/powerpoint/2012/main" userId="S::CLewis@go.cchs165.com::58a46389-0eb0-4e94-9413-9a011f92ac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10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8053" autoAdjust="0"/>
  </p:normalViewPr>
  <p:slideViewPr>
    <p:cSldViewPr snapToGrid="0">
      <p:cViewPr varScale="1">
        <p:scale>
          <a:sx n="62" d="100"/>
          <a:sy n="62" d="100"/>
        </p:scale>
        <p:origin x="16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4925D8-6338-4C69-BCF3-24DEFBB8FB84}" type="doc">
      <dgm:prSet loTypeId="urn:microsoft.com/office/officeart/2005/8/layout/chevron1" loCatId="process" qsTypeId="urn:microsoft.com/office/officeart/2005/8/quickstyle/simple5" qsCatId="simple" csTypeId="urn:microsoft.com/office/officeart/2005/8/colors/accent1_2" csCatId="accent1" phldr="1"/>
      <dgm:spPr/>
      <dgm:t>
        <a:bodyPr/>
        <a:lstStyle/>
        <a:p>
          <a:endParaRPr lang="en-US"/>
        </a:p>
      </dgm:t>
    </dgm:pt>
    <dgm:pt modelId="{726F58EF-4422-4852-AEA0-3A43A5CDB413}">
      <dgm:prSet phldrT="[Text]" custT="1"/>
      <dgm:spPr/>
      <dgm:t>
        <a:bodyPr/>
        <a:lstStyle/>
        <a:p>
          <a:r>
            <a:rPr lang="en-US" sz="3600" dirty="0" smtClean="0"/>
            <a:t>January 25</a:t>
          </a:r>
          <a:endParaRPr lang="en-US" sz="3600" dirty="0"/>
        </a:p>
      </dgm:t>
    </dgm:pt>
    <dgm:pt modelId="{F716E3E2-EA82-41A0-B06A-729FAA497DAC}" type="parTrans" cxnId="{B317BBD7-469B-4C46-8518-D85B866D7B2D}">
      <dgm:prSet/>
      <dgm:spPr/>
      <dgm:t>
        <a:bodyPr/>
        <a:lstStyle/>
        <a:p>
          <a:endParaRPr lang="en-US"/>
        </a:p>
      </dgm:t>
    </dgm:pt>
    <dgm:pt modelId="{2F90150F-208D-41BA-9CE2-DFB9BD38E398}" type="sibTrans" cxnId="{B317BBD7-469B-4C46-8518-D85B866D7B2D}">
      <dgm:prSet/>
      <dgm:spPr/>
      <dgm:t>
        <a:bodyPr/>
        <a:lstStyle/>
        <a:p>
          <a:endParaRPr lang="en-US"/>
        </a:p>
      </dgm:t>
    </dgm:pt>
    <dgm:pt modelId="{0CD3E842-03E0-44AF-A311-A74F922A9595}">
      <dgm:prSet phldrT="[Text]" custT="1"/>
      <dgm:spPr/>
      <dgm:t>
        <a:bodyPr/>
        <a:lstStyle/>
        <a:p>
          <a:pPr>
            <a:buNone/>
          </a:pPr>
          <a:r>
            <a:rPr lang="en-US" sz="2800" dirty="0" smtClean="0"/>
            <a:t>Watch Course Selection Presentation in during SSR</a:t>
          </a:r>
          <a:endParaRPr lang="en-US" sz="2800" dirty="0"/>
        </a:p>
      </dgm:t>
    </dgm:pt>
    <dgm:pt modelId="{B1937A96-D182-4B84-A8F8-7C4D4CDAD8BD}" type="parTrans" cxnId="{EBB2B827-3FF1-40F3-9887-92171E91D412}">
      <dgm:prSet/>
      <dgm:spPr/>
      <dgm:t>
        <a:bodyPr/>
        <a:lstStyle/>
        <a:p>
          <a:endParaRPr lang="en-US"/>
        </a:p>
      </dgm:t>
    </dgm:pt>
    <dgm:pt modelId="{59D38E4A-5D8A-4A9F-B001-15AC906B6573}" type="sibTrans" cxnId="{EBB2B827-3FF1-40F3-9887-92171E91D412}">
      <dgm:prSet/>
      <dgm:spPr/>
      <dgm:t>
        <a:bodyPr/>
        <a:lstStyle/>
        <a:p>
          <a:endParaRPr lang="en-US"/>
        </a:p>
      </dgm:t>
    </dgm:pt>
    <dgm:pt modelId="{7D01543D-27DD-4ABB-90FF-C34028348867}">
      <dgm:prSet phldrT="[Text]" custT="1"/>
      <dgm:spPr/>
      <dgm:t>
        <a:bodyPr/>
        <a:lstStyle/>
        <a:p>
          <a:pPr>
            <a:buNone/>
          </a:pPr>
          <a:r>
            <a:rPr lang="en-US" sz="2800" dirty="0" smtClean="0"/>
            <a:t>In your English class, each student will have a brief individual meeting with Ms. Klaybor</a:t>
          </a:r>
          <a:endParaRPr lang="en-US" sz="2800" dirty="0"/>
        </a:p>
      </dgm:t>
    </dgm:pt>
    <dgm:pt modelId="{5B538A4A-075F-4ED0-A973-698180F5F8C1}" type="parTrans" cxnId="{4F8851CC-5E5F-4A66-BBB8-6D60742853D9}">
      <dgm:prSet/>
      <dgm:spPr/>
      <dgm:t>
        <a:bodyPr/>
        <a:lstStyle/>
        <a:p>
          <a:endParaRPr lang="en-US"/>
        </a:p>
      </dgm:t>
    </dgm:pt>
    <dgm:pt modelId="{3207C613-5432-4F9D-B7E6-1C063D227933}" type="sibTrans" cxnId="{4F8851CC-5E5F-4A66-BBB8-6D60742853D9}">
      <dgm:prSet/>
      <dgm:spPr/>
      <dgm:t>
        <a:bodyPr/>
        <a:lstStyle/>
        <a:p>
          <a:endParaRPr lang="en-US"/>
        </a:p>
      </dgm:t>
    </dgm:pt>
    <dgm:pt modelId="{D14557AB-4B5E-4029-8A9F-0A0306ABFEC6}">
      <dgm:prSet phldrT="[Text]" custT="1"/>
      <dgm:spPr/>
      <dgm:t>
        <a:bodyPr/>
        <a:lstStyle/>
        <a:p>
          <a:r>
            <a:rPr lang="en-US" sz="3200" dirty="0"/>
            <a:t>   </a:t>
          </a:r>
          <a:r>
            <a:rPr lang="en-US" sz="3200" dirty="0" smtClean="0"/>
            <a:t>February-May</a:t>
          </a:r>
          <a:endParaRPr lang="en-US" sz="3200" dirty="0"/>
        </a:p>
      </dgm:t>
    </dgm:pt>
    <dgm:pt modelId="{478289CE-4E3B-4DF3-A3BD-2D8F0B3CD40B}" type="parTrans" cxnId="{FEB6FF20-C1B4-4B7A-97B6-37589969305C}">
      <dgm:prSet/>
      <dgm:spPr/>
      <dgm:t>
        <a:bodyPr/>
        <a:lstStyle/>
        <a:p>
          <a:endParaRPr lang="en-US"/>
        </a:p>
      </dgm:t>
    </dgm:pt>
    <dgm:pt modelId="{80FF5571-1F06-4B21-946E-B7644660E357}" type="sibTrans" cxnId="{FEB6FF20-C1B4-4B7A-97B6-37589969305C}">
      <dgm:prSet/>
      <dgm:spPr/>
      <dgm:t>
        <a:bodyPr/>
        <a:lstStyle/>
        <a:p>
          <a:endParaRPr lang="en-US"/>
        </a:p>
      </dgm:t>
    </dgm:pt>
    <dgm:pt modelId="{3996E1FF-2B9E-44EA-BE1F-CFC17EDAB26F}">
      <dgm:prSet phldrT="[Text]" custT="1"/>
      <dgm:spPr/>
      <dgm:t>
        <a:bodyPr/>
        <a:lstStyle/>
        <a:p>
          <a:pPr>
            <a:buFont typeface="Arial" panose="020B0604020202020204" pitchFamily="34" charset="0"/>
            <a:buChar char="•"/>
          </a:pPr>
          <a:r>
            <a:rPr lang="en-US" sz="2800" dirty="0"/>
            <a:t>Students have time to review and make changes to their course </a:t>
          </a:r>
          <a:r>
            <a:rPr lang="en-US" sz="2800" dirty="0" smtClean="0"/>
            <a:t>requests </a:t>
          </a:r>
          <a:endParaRPr lang="en-US" sz="2800" dirty="0"/>
        </a:p>
      </dgm:t>
    </dgm:pt>
    <dgm:pt modelId="{CC3B2572-B493-4531-96B4-758C52B9BC70}" type="parTrans" cxnId="{0C486EFC-4343-49FA-A62A-FE739EF3EE1D}">
      <dgm:prSet/>
      <dgm:spPr/>
      <dgm:t>
        <a:bodyPr/>
        <a:lstStyle/>
        <a:p>
          <a:endParaRPr lang="en-US"/>
        </a:p>
      </dgm:t>
    </dgm:pt>
    <dgm:pt modelId="{B02D3D78-AC49-4BE3-9C03-650B87B4E595}" type="sibTrans" cxnId="{0C486EFC-4343-49FA-A62A-FE739EF3EE1D}">
      <dgm:prSet/>
      <dgm:spPr/>
      <dgm:t>
        <a:bodyPr/>
        <a:lstStyle/>
        <a:p>
          <a:endParaRPr lang="en-US"/>
        </a:p>
      </dgm:t>
    </dgm:pt>
    <dgm:pt modelId="{B9FBED2F-8212-4F78-A9B0-4B49EE0EA939}">
      <dgm:prSet phldrT="[Text]" custT="1"/>
      <dgm:spPr/>
      <dgm:t>
        <a:bodyPr/>
        <a:lstStyle/>
        <a:p>
          <a:r>
            <a:rPr lang="en-US" sz="2800" dirty="0"/>
            <a:t>Contact </a:t>
          </a:r>
          <a:r>
            <a:rPr lang="en-US" sz="2800" dirty="0" smtClean="0"/>
            <a:t>Ms. Klaybor </a:t>
          </a:r>
          <a:r>
            <a:rPr lang="en-US" sz="2800" dirty="0"/>
            <a:t>for any changes </a:t>
          </a:r>
          <a:r>
            <a:rPr lang="en-US" sz="2800" dirty="0" smtClean="0"/>
            <a:t>before </a:t>
          </a:r>
          <a:r>
            <a:rPr lang="en-US" sz="2800" b="1" u="sng" dirty="0"/>
            <a:t>MAY </a:t>
          </a:r>
          <a:r>
            <a:rPr lang="en-US" sz="2800" b="1" u="sng" dirty="0" smtClean="0"/>
            <a:t>6, 2022</a:t>
          </a:r>
          <a:endParaRPr lang="en-US" sz="2800" b="1" u="sng" dirty="0"/>
        </a:p>
      </dgm:t>
    </dgm:pt>
    <dgm:pt modelId="{453EFA5C-9561-419A-BA21-4DE8AF2F8186}" type="parTrans" cxnId="{442B532C-7E86-4950-8A5B-BEB677A85E8A}">
      <dgm:prSet/>
      <dgm:spPr/>
      <dgm:t>
        <a:bodyPr/>
        <a:lstStyle/>
        <a:p>
          <a:endParaRPr lang="en-US"/>
        </a:p>
      </dgm:t>
    </dgm:pt>
    <dgm:pt modelId="{994139A4-9F03-446B-9A07-5D56F53A372D}" type="sibTrans" cxnId="{442B532C-7E86-4950-8A5B-BEB677A85E8A}">
      <dgm:prSet/>
      <dgm:spPr/>
      <dgm:t>
        <a:bodyPr/>
        <a:lstStyle/>
        <a:p>
          <a:endParaRPr lang="en-US"/>
        </a:p>
      </dgm:t>
    </dgm:pt>
    <dgm:pt modelId="{30CE7BC7-9A91-4421-A426-3FD77972498B}">
      <dgm:prSet phldrT="[Text]" custT="1"/>
      <dgm:spPr/>
      <dgm:t>
        <a:bodyPr/>
        <a:lstStyle/>
        <a:p>
          <a:r>
            <a:rPr lang="en-US" sz="3200" dirty="0" smtClean="0"/>
            <a:t>Jan. 31 - Feb. 4</a:t>
          </a:r>
          <a:endParaRPr lang="en-US" sz="3200" dirty="0"/>
        </a:p>
      </dgm:t>
    </dgm:pt>
    <dgm:pt modelId="{9EC9C9BF-91CD-4D8B-B6FC-E283CEB8AFD0}" type="sibTrans" cxnId="{6CED96F8-1BF9-4BB1-9A72-0DC73998A02B}">
      <dgm:prSet/>
      <dgm:spPr/>
      <dgm:t>
        <a:bodyPr/>
        <a:lstStyle/>
        <a:p>
          <a:endParaRPr lang="en-US"/>
        </a:p>
      </dgm:t>
    </dgm:pt>
    <dgm:pt modelId="{D28CFBCC-3314-408D-BDAD-25691A2B9D61}" type="parTrans" cxnId="{6CED96F8-1BF9-4BB1-9A72-0DC73998A02B}">
      <dgm:prSet/>
      <dgm:spPr/>
      <dgm:t>
        <a:bodyPr/>
        <a:lstStyle/>
        <a:p>
          <a:endParaRPr lang="en-US"/>
        </a:p>
      </dgm:t>
    </dgm:pt>
    <dgm:pt modelId="{A34E789F-EB48-40FE-A4D6-D251CD978DAE}">
      <dgm:prSet phldrT="[Text]" custT="1"/>
      <dgm:spPr/>
      <dgm:t>
        <a:bodyPr/>
        <a:lstStyle/>
        <a:p>
          <a:pPr>
            <a:buNone/>
          </a:pPr>
          <a:r>
            <a:rPr lang="en-US" sz="2800" dirty="0" smtClean="0"/>
            <a:t>Receive Junior Course Selection sheet</a:t>
          </a:r>
          <a:endParaRPr lang="en-US" sz="2800" dirty="0"/>
        </a:p>
      </dgm:t>
    </dgm:pt>
    <dgm:pt modelId="{D26C3F9D-202B-4173-9960-334657FBAFF7}" type="parTrans" cxnId="{CEF67B18-5206-4AD7-8E18-7FA27E6FCC5E}">
      <dgm:prSet/>
      <dgm:spPr/>
      <dgm:t>
        <a:bodyPr/>
        <a:lstStyle/>
        <a:p>
          <a:endParaRPr lang="en-US"/>
        </a:p>
      </dgm:t>
    </dgm:pt>
    <dgm:pt modelId="{6295E38B-ED47-4A2B-9E0A-F8F17F069CBD}" type="sibTrans" cxnId="{CEF67B18-5206-4AD7-8E18-7FA27E6FCC5E}">
      <dgm:prSet/>
      <dgm:spPr/>
      <dgm:t>
        <a:bodyPr/>
        <a:lstStyle/>
        <a:p>
          <a:endParaRPr lang="en-US"/>
        </a:p>
      </dgm:t>
    </dgm:pt>
    <dgm:pt modelId="{52857D6E-122B-480C-AB95-D4215F2C70E3}">
      <dgm:prSet phldrT="[Text]" custT="1"/>
      <dgm:spPr/>
      <dgm:t>
        <a:bodyPr/>
        <a:lstStyle/>
        <a:p>
          <a:pPr>
            <a:buNone/>
          </a:pPr>
          <a:r>
            <a:rPr lang="en-US" sz="2800" dirty="0" smtClean="0"/>
            <a:t>Turn in </a:t>
          </a:r>
          <a:r>
            <a:rPr lang="en-US" sz="2800" b="1" u="sng" dirty="0" smtClean="0"/>
            <a:t>COMPLETED</a:t>
          </a:r>
          <a:r>
            <a:rPr lang="en-US" sz="2800" b="0" u="none" dirty="0" smtClean="0"/>
            <a:t> Junior Course Selection sheet</a:t>
          </a:r>
          <a:endParaRPr lang="en-US" sz="2800" dirty="0"/>
        </a:p>
      </dgm:t>
    </dgm:pt>
    <dgm:pt modelId="{8214EDA5-4D73-47C3-8AE6-C5EB1F4B4927}" type="parTrans" cxnId="{5E616C82-77FF-48CB-BADB-9984561C0A95}">
      <dgm:prSet/>
      <dgm:spPr/>
      <dgm:t>
        <a:bodyPr/>
        <a:lstStyle/>
        <a:p>
          <a:endParaRPr lang="en-US"/>
        </a:p>
      </dgm:t>
    </dgm:pt>
    <dgm:pt modelId="{07A02B35-E31F-4D24-BF40-9608243B8D04}" type="sibTrans" cxnId="{5E616C82-77FF-48CB-BADB-9984561C0A95}">
      <dgm:prSet/>
      <dgm:spPr/>
      <dgm:t>
        <a:bodyPr/>
        <a:lstStyle/>
        <a:p>
          <a:endParaRPr lang="en-US"/>
        </a:p>
      </dgm:t>
    </dgm:pt>
    <dgm:pt modelId="{04222997-AA94-4D6F-A1D8-AA63698C5567}">
      <dgm:prSet phldrT="[Text]" custT="1"/>
      <dgm:spPr/>
      <dgm:t>
        <a:bodyPr/>
        <a:lstStyle/>
        <a:p>
          <a:pPr>
            <a:buNone/>
          </a:pPr>
          <a:r>
            <a:rPr lang="en-US" sz="2800" dirty="0" smtClean="0"/>
            <a:t>YouScience Assessments</a:t>
          </a:r>
          <a:endParaRPr lang="en-US" sz="2800" dirty="0"/>
        </a:p>
      </dgm:t>
    </dgm:pt>
    <dgm:pt modelId="{8D2D3BF7-73BA-49FF-BC7F-86B93AD6AA13}" type="parTrans" cxnId="{BDB6DDD8-9F0B-4E9D-A78F-4928EB7F69F0}">
      <dgm:prSet/>
      <dgm:spPr/>
      <dgm:t>
        <a:bodyPr/>
        <a:lstStyle/>
        <a:p>
          <a:endParaRPr lang="en-US"/>
        </a:p>
      </dgm:t>
    </dgm:pt>
    <dgm:pt modelId="{AED3B8EF-3904-4024-874C-930839E9D3E1}" type="sibTrans" cxnId="{BDB6DDD8-9F0B-4E9D-A78F-4928EB7F69F0}">
      <dgm:prSet/>
      <dgm:spPr/>
      <dgm:t>
        <a:bodyPr/>
        <a:lstStyle/>
        <a:p>
          <a:endParaRPr lang="en-US"/>
        </a:p>
      </dgm:t>
    </dgm:pt>
    <dgm:pt modelId="{819D572F-F953-4B9A-AC85-72D9E6ACB9D6}" type="pres">
      <dgm:prSet presAssocID="{C84925D8-6338-4C69-BCF3-24DEFBB8FB84}" presName="Name0" presStyleCnt="0">
        <dgm:presLayoutVars>
          <dgm:dir/>
          <dgm:animLvl val="lvl"/>
          <dgm:resizeHandles val="exact"/>
        </dgm:presLayoutVars>
      </dgm:prSet>
      <dgm:spPr/>
      <dgm:t>
        <a:bodyPr/>
        <a:lstStyle/>
        <a:p>
          <a:endParaRPr lang="en-US"/>
        </a:p>
      </dgm:t>
    </dgm:pt>
    <dgm:pt modelId="{849772F3-82B3-41FB-ADE6-1C690FFC862F}" type="pres">
      <dgm:prSet presAssocID="{726F58EF-4422-4852-AEA0-3A43A5CDB413}" presName="composite" presStyleCnt="0"/>
      <dgm:spPr/>
    </dgm:pt>
    <dgm:pt modelId="{01B60EAE-7A13-48F3-B1C1-801970929692}" type="pres">
      <dgm:prSet presAssocID="{726F58EF-4422-4852-AEA0-3A43A5CDB413}" presName="parTx" presStyleLbl="node1" presStyleIdx="0" presStyleCnt="3">
        <dgm:presLayoutVars>
          <dgm:chMax val="0"/>
          <dgm:chPref val="0"/>
          <dgm:bulletEnabled val="1"/>
        </dgm:presLayoutVars>
      </dgm:prSet>
      <dgm:spPr/>
      <dgm:t>
        <a:bodyPr/>
        <a:lstStyle/>
        <a:p>
          <a:endParaRPr lang="en-US"/>
        </a:p>
      </dgm:t>
    </dgm:pt>
    <dgm:pt modelId="{7FED14C1-C775-4D88-ABE9-F916EE4530AB}" type="pres">
      <dgm:prSet presAssocID="{726F58EF-4422-4852-AEA0-3A43A5CDB413}" presName="desTx" presStyleLbl="revTx" presStyleIdx="0" presStyleCnt="3">
        <dgm:presLayoutVars>
          <dgm:bulletEnabled val="1"/>
        </dgm:presLayoutVars>
      </dgm:prSet>
      <dgm:spPr/>
      <dgm:t>
        <a:bodyPr/>
        <a:lstStyle/>
        <a:p>
          <a:endParaRPr lang="en-US"/>
        </a:p>
      </dgm:t>
    </dgm:pt>
    <dgm:pt modelId="{5383BFA5-373D-4E93-9E45-C0E8CEBE685B}" type="pres">
      <dgm:prSet presAssocID="{2F90150F-208D-41BA-9CE2-DFB9BD38E398}" presName="space" presStyleCnt="0"/>
      <dgm:spPr/>
    </dgm:pt>
    <dgm:pt modelId="{65AFA99C-E328-42E6-9AB5-C9366538A8CF}" type="pres">
      <dgm:prSet presAssocID="{30CE7BC7-9A91-4421-A426-3FD77972498B}" presName="composite" presStyleCnt="0"/>
      <dgm:spPr/>
    </dgm:pt>
    <dgm:pt modelId="{C54D90AD-8402-40E8-B4C9-2211B1135DCA}" type="pres">
      <dgm:prSet presAssocID="{30CE7BC7-9A91-4421-A426-3FD77972498B}" presName="parTx" presStyleLbl="node1" presStyleIdx="1" presStyleCnt="3">
        <dgm:presLayoutVars>
          <dgm:chMax val="0"/>
          <dgm:chPref val="0"/>
          <dgm:bulletEnabled val="1"/>
        </dgm:presLayoutVars>
      </dgm:prSet>
      <dgm:spPr/>
      <dgm:t>
        <a:bodyPr/>
        <a:lstStyle/>
        <a:p>
          <a:endParaRPr lang="en-US"/>
        </a:p>
      </dgm:t>
    </dgm:pt>
    <dgm:pt modelId="{0AB970E0-60A3-4A39-BF84-75F5780A4C3A}" type="pres">
      <dgm:prSet presAssocID="{30CE7BC7-9A91-4421-A426-3FD77972498B}" presName="desTx" presStyleLbl="revTx" presStyleIdx="1" presStyleCnt="3">
        <dgm:presLayoutVars>
          <dgm:bulletEnabled val="1"/>
        </dgm:presLayoutVars>
      </dgm:prSet>
      <dgm:spPr/>
      <dgm:t>
        <a:bodyPr/>
        <a:lstStyle/>
        <a:p>
          <a:endParaRPr lang="en-US"/>
        </a:p>
      </dgm:t>
    </dgm:pt>
    <dgm:pt modelId="{9C065460-220B-4D62-B5CC-DDC631EE357D}" type="pres">
      <dgm:prSet presAssocID="{9EC9C9BF-91CD-4D8B-B6FC-E283CEB8AFD0}" presName="space" presStyleCnt="0"/>
      <dgm:spPr/>
    </dgm:pt>
    <dgm:pt modelId="{298E1850-953F-4F1F-8402-4AB43CE7782A}" type="pres">
      <dgm:prSet presAssocID="{D14557AB-4B5E-4029-8A9F-0A0306ABFEC6}" presName="composite" presStyleCnt="0"/>
      <dgm:spPr/>
    </dgm:pt>
    <dgm:pt modelId="{FDE8C2B4-475C-42F7-9427-51B5553CBF32}" type="pres">
      <dgm:prSet presAssocID="{D14557AB-4B5E-4029-8A9F-0A0306ABFEC6}" presName="parTx" presStyleLbl="node1" presStyleIdx="2" presStyleCnt="3">
        <dgm:presLayoutVars>
          <dgm:chMax val="0"/>
          <dgm:chPref val="0"/>
          <dgm:bulletEnabled val="1"/>
        </dgm:presLayoutVars>
      </dgm:prSet>
      <dgm:spPr/>
      <dgm:t>
        <a:bodyPr/>
        <a:lstStyle/>
        <a:p>
          <a:endParaRPr lang="en-US"/>
        </a:p>
      </dgm:t>
    </dgm:pt>
    <dgm:pt modelId="{0F8D60D0-9E56-4284-AE06-5CF83EB14403}" type="pres">
      <dgm:prSet presAssocID="{D14557AB-4B5E-4029-8A9F-0A0306ABFEC6}" presName="desTx" presStyleLbl="revTx" presStyleIdx="2" presStyleCnt="3">
        <dgm:presLayoutVars>
          <dgm:bulletEnabled val="1"/>
        </dgm:presLayoutVars>
      </dgm:prSet>
      <dgm:spPr/>
      <dgm:t>
        <a:bodyPr/>
        <a:lstStyle/>
        <a:p>
          <a:endParaRPr lang="en-US"/>
        </a:p>
      </dgm:t>
    </dgm:pt>
  </dgm:ptLst>
  <dgm:cxnLst>
    <dgm:cxn modelId="{B317BBD7-469B-4C46-8518-D85B866D7B2D}" srcId="{C84925D8-6338-4C69-BCF3-24DEFBB8FB84}" destId="{726F58EF-4422-4852-AEA0-3A43A5CDB413}" srcOrd="0" destOrd="0" parTransId="{F716E3E2-EA82-41A0-B06A-729FAA497DAC}" sibTransId="{2F90150F-208D-41BA-9CE2-DFB9BD38E398}"/>
    <dgm:cxn modelId="{EBB2B827-3FF1-40F3-9887-92171E91D412}" srcId="{726F58EF-4422-4852-AEA0-3A43A5CDB413}" destId="{0CD3E842-03E0-44AF-A311-A74F922A9595}" srcOrd="0" destOrd="0" parTransId="{B1937A96-D182-4B84-A8F8-7C4D4CDAD8BD}" sibTransId="{59D38E4A-5D8A-4A9F-B001-15AC906B6573}"/>
    <dgm:cxn modelId="{0C486EFC-4343-49FA-A62A-FE739EF3EE1D}" srcId="{D14557AB-4B5E-4029-8A9F-0A0306ABFEC6}" destId="{3996E1FF-2B9E-44EA-BE1F-CFC17EDAB26F}" srcOrd="0" destOrd="0" parTransId="{CC3B2572-B493-4531-96B4-758C52B9BC70}" sibTransId="{B02D3D78-AC49-4BE3-9C03-650B87B4E595}"/>
    <dgm:cxn modelId="{B88BF95D-5C4D-4360-B581-AC147708305A}" type="presOf" srcId="{52857D6E-122B-480C-AB95-D4215F2C70E3}" destId="{0AB970E0-60A3-4A39-BF84-75F5780A4C3A}" srcOrd="0" destOrd="1" presId="urn:microsoft.com/office/officeart/2005/8/layout/chevron1"/>
    <dgm:cxn modelId="{789DC0D5-A15F-49B1-AD1F-67C848FA5EB9}" type="presOf" srcId="{04222997-AA94-4D6F-A1D8-AA63698C5567}" destId="{0AB970E0-60A3-4A39-BF84-75F5780A4C3A}" srcOrd="0" destOrd="2" presId="urn:microsoft.com/office/officeart/2005/8/layout/chevron1"/>
    <dgm:cxn modelId="{736B61B8-9E3E-4956-91AA-AEE8B84F74BD}" type="presOf" srcId="{726F58EF-4422-4852-AEA0-3A43A5CDB413}" destId="{01B60EAE-7A13-48F3-B1C1-801970929692}" srcOrd="0" destOrd="0" presId="urn:microsoft.com/office/officeart/2005/8/layout/chevron1"/>
    <dgm:cxn modelId="{76C33ED8-5433-475C-92F1-C6226754187B}" type="presOf" srcId="{3996E1FF-2B9E-44EA-BE1F-CFC17EDAB26F}" destId="{0F8D60D0-9E56-4284-AE06-5CF83EB14403}" srcOrd="0" destOrd="0" presId="urn:microsoft.com/office/officeart/2005/8/layout/chevron1"/>
    <dgm:cxn modelId="{CEF67B18-5206-4AD7-8E18-7FA27E6FCC5E}" srcId="{726F58EF-4422-4852-AEA0-3A43A5CDB413}" destId="{A34E789F-EB48-40FE-A4D6-D251CD978DAE}" srcOrd="1" destOrd="0" parTransId="{D26C3F9D-202B-4173-9960-334657FBAFF7}" sibTransId="{6295E38B-ED47-4A2B-9E0A-F8F17F069CBD}"/>
    <dgm:cxn modelId="{6308F4BF-85C6-4698-BBA4-57D301CE28C5}" type="presOf" srcId="{7D01543D-27DD-4ABB-90FF-C34028348867}" destId="{0AB970E0-60A3-4A39-BF84-75F5780A4C3A}" srcOrd="0" destOrd="0" presId="urn:microsoft.com/office/officeart/2005/8/layout/chevron1"/>
    <dgm:cxn modelId="{01583526-9D55-4FE5-A668-A9ACBCD72805}" type="presOf" srcId="{0CD3E842-03E0-44AF-A311-A74F922A9595}" destId="{7FED14C1-C775-4D88-ABE9-F916EE4530AB}" srcOrd="0" destOrd="0" presId="urn:microsoft.com/office/officeart/2005/8/layout/chevron1"/>
    <dgm:cxn modelId="{EEF80780-63CF-4CA1-AD15-9A3ABCD7E701}" type="presOf" srcId="{D14557AB-4B5E-4029-8A9F-0A0306ABFEC6}" destId="{FDE8C2B4-475C-42F7-9427-51B5553CBF32}" srcOrd="0" destOrd="0" presId="urn:microsoft.com/office/officeart/2005/8/layout/chevron1"/>
    <dgm:cxn modelId="{DF413336-F2F8-4FF5-BB34-2DCCE5EB014C}" type="presOf" srcId="{30CE7BC7-9A91-4421-A426-3FD77972498B}" destId="{C54D90AD-8402-40E8-B4C9-2211B1135DCA}" srcOrd="0" destOrd="0" presId="urn:microsoft.com/office/officeart/2005/8/layout/chevron1"/>
    <dgm:cxn modelId="{EFC3CB35-E2AB-43B8-97F7-066AA4D93782}" type="presOf" srcId="{A34E789F-EB48-40FE-A4D6-D251CD978DAE}" destId="{7FED14C1-C775-4D88-ABE9-F916EE4530AB}" srcOrd="0" destOrd="1" presId="urn:microsoft.com/office/officeart/2005/8/layout/chevron1"/>
    <dgm:cxn modelId="{442B532C-7E86-4950-8A5B-BEB677A85E8A}" srcId="{D14557AB-4B5E-4029-8A9F-0A0306ABFEC6}" destId="{B9FBED2F-8212-4F78-A9B0-4B49EE0EA939}" srcOrd="1" destOrd="0" parTransId="{453EFA5C-9561-419A-BA21-4DE8AF2F8186}" sibTransId="{994139A4-9F03-446B-9A07-5D56F53A372D}"/>
    <dgm:cxn modelId="{BDB6DDD8-9F0B-4E9D-A78F-4928EB7F69F0}" srcId="{30CE7BC7-9A91-4421-A426-3FD77972498B}" destId="{04222997-AA94-4D6F-A1D8-AA63698C5567}" srcOrd="2" destOrd="0" parTransId="{8D2D3BF7-73BA-49FF-BC7F-86B93AD6AA13}" sibTransId="{AED3B8EF-3904-4024-874C-930839E9D3E1}"/>
    <dgm:cxn modelId="{5E616C82-77FF-48CB-BADB-9984561C0A95}" srcId="{30CE7BC7-9A91-4421-A426-3FD77972498B}" destId="{52857D6E-122B-480C-AB95-D4215F2C70E3}" srcOrd="1" destOrd="0" parTransId="{8214EDA5-4D73-47C3-8AE6-C5EB1F4B4927}" sibTransId="{07A02B35-E31F-4D24-BF40-9608243B8D04}"/>
    <dgm:cxn modelId="{FEB6FF20-C1B4-4B7A-97B6-37589969305C}" srcId="{C84925D8-6338-4C69-BCF3-24DEFBB8FB84}" destId="{D14557AB-4B5E-4029-8A9F-0A0306ABFEC6}" srcOrd="2" destOrd="0" parTransId="{478289CE-4E3B-4DF3-A3BD-2D8F0B3CD40B}" sibTransId="{80FF5571-1F06-4B21-946E-B7644660E357}"/>
    <dgm:cxn modelId="{A1929379-68E5-4ACA-A268-B5B709945880}" type="presOf" srcId="{C84925D8-6338-4C69-BCF3-24DEFBB8FB84}" destId="{819D572F-F953-4B9A-AC85-72D9E6ACB9D6}" srcOrd="0" destOrd="0" presId="urn:microsoft.com/office/officeart/2005/8/layout/chevron1"/>
    <dgm:cxn modelId="{41916F6B-8830-445B-A900-107884AE8D6F}" type="presOf" srcId="{B9FBED2F-8212-4F78-A9B0-4B49EE0EA939}" destId="{0F8D60D0-9E56-4284-AE06-5CF83EB14403}" srcOrd="0" destOrd="1" presId="urn:microsoft.com/office/officeart/2005/8/layout/chevron1"/>
    <dgm:cxn modelId="{6CED96F8-1BF9-4BB1-9A72-0DC73998A02B}" srcId="{C84925D8-6338-4C69-BCF3-24DEFBB8FB84}" destId="{30CE7BC7-9A91-4421-A426-3FD77972498B}" srcOrd="1" destOrd="0" parTransId="{D28CFBCC-3314-408D-BDAD-25691A2B9D61}" sibTransId="{9EC9C9BF-91CD-4D8B-B6FC-E283CEB8AFD0}"/>
    <dgm:cxn modelId="{4F8851CC-5E5F-4A66-BBB8-6D60742853D9}" srcId="{30CE7BC7-9A91-4421-A426-3FD77972498B}" destId="{7D01543D-27DD-4ABB-90FF-C34028348867}" srcOrd="0" destOrd="0" parTransId="{5B538A4A-075F-4ED0-A973-698180F5F8C1}" sibTransId="{3207C613-5432-4F9D-B7E6-1C063D227933}"/>
    <dgm:cxn modelId="{F83623AC-4C43-480B-A836-487598DE468D}" type="presParOf" srcId="{819D572F-F953-4B9A-AC85-72D9E6ACB9D6}" destId="{849772F3-82B3-41FB-ADE6-1C690FFC862F}" srcOrd="0" destOrd="0" presId="urn:microsoft.com/office/officeart/2005/8/layout/chevron1"/>
    <dgm:cxn modelId="{DF1EFE29-73ED-44DC-B4AD-BF67E67B04E8}" type="presParOf" srcId="{849772F3-82B3-41FB-ADE6-1C690FFC862F}" destId="{01B60EAE-7A13-48F3-B1C1-801970929692}" srcOrd="0" destOrd="0" presId="urn:microsoft.com/office/officeart/2005/8/layout/chevron1"/>
    <dgm:cxn modelId="{1787B0E4-9C59-4E53-84F9-D097C3CF1016}" type="presParOf" srcId="{849772F3-82B3-41FB-ADE6-1C690FFC862F}" destId="{7FED14C1-C775-4D88-ABE9-F916EE4530AB}" srcOrd="1" destOrd="0" presId="urn:microsoft.com/office/officeart/2005/8/layout/chevron1"/>
    <dgm:cxn modelId="{4DF12BAF-B879-4F2D-A040-99B82595C7C8}" type="presParOf" srcId="{819D572F-F953-4B9A-AC85-72D9E6ACB9D6}" destId="{5383BFA5-373D-4E93-9E45-C0E8CEBE685B}" srcOrd="1" destOrd="0" presId="urn:microsoft.com/office/officeart/2005/8/layout/chevron1"/>
    <dgm:cxn modelId="{BF577257-056B-455A-81E2-F9A4A4352E21}" type="presParOf" srcId="{819D572F-F953-4B9A-AC85-72D9E6ACB9D6}" destId="{65AFA99C-E328-42E6-9AB5-C9366538A8CF}" srcOrd="2" destOrd="0" presId="urn:microsoft.com/office/officeart/2005/8/layout/chevron1"/>
    <dgm:cxn modelId="{39ECEBB3-8F8D-4BCB-996A-83A2F908F0B2}" type="presParOf" srcId="{65AFA99C-E328-42E6-9AB5-C9366538A8CF}" destId="{C54D90AD-8402-40E8-B4C9-2211B1135DCA}" srcOrd="0" destOrd="0" presId="urn:microsoft.com/office/officeart/2005/8/layout/chevron1"/>
    <dgm:cxn modelId="{83CECC7C-12D7-42AA-874D-033D6FFC1492}" type="presParOf" srcId="{65AFA99C-E328-42E6-9AB5-C9366538A8CF}" destId="{0AB970E0-60A3-4A39-BF84-75F5780A4C3A}" srcOrd="1" destOrd="0" presId="urn:microsoft.com/office/officeart/2005/8/layout/chevron1"/>
    <dgm:cxn modelId="{F4BF74FB-9A1B-4192-868F-85372A3B7A69}" type="presParOf" srcId="{819D572F-F953-4B9A-AC85-72D9E6ACB9D6}" destId="{9C065460-220B-4D62-B5CC-DDC631EE357D}" srcOrd="3" destOrd="0" presId="urn:microsoft.com/office/officeart/2005/8/layout/chevron1"/>
    <dgm:cxn modelId="{C69E35FF-D410-40AA-B914-1A441E03F248}" type="presParOf" srcId="{819D572F-F953-4B9A-AC85-72D9E6ACB9D6}" destId="{298E1850-953F-4F1F-8402-4AB43CE7782A}" srcOrd="4" destOrd="0" presId="urn:microsoft.com/office/officeart/2005/8/layout/chevron1"/>
    <dgm:cxn modelId="{A12820D0-3049-4D2B-9E14-B300609983FC}" type="presParOf" srcId="{298E1850-953F-4F1F-8402-4AB43CE7782A}" destId="{FDE8C2B4-475C-42F7-9427-51B5553CBF32}" srcOrd="0" destOrd="0" presId="urn:microsoft.com/office/officeart/2005/8/layout/chevron1"/>
    <dgm:cxn modelId="{84C42D25-FAF0-4C83-B6E1-F05172A434F5}" type="presParOf" srcId="{298E1850-953F-4F1F-8402-4AB43CE7782A}" destId="{0F8D60D0-9E56-4284-AE06-5CF83EB14403}" srcOrd="1"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C73C4F-03F0-4DBC-8C75-407D6773EA12}" type="doc">
      <dgm:prSet loTypeId="urn:microsoft.com/office/officeart/2005/8/layout/lProcess1" loCatId="process" qsTypeId="urn:microsoft.com/office/officeart/2005/8/quickstyle/simple1" qsCatId="simple" csTypeId="urn:microsoft.com/office/officeart/2005/8/colors/accent1_4" csCatId="accent1" phldr="1"/>
      <dgm:spPr/>
      <dgm:t>
        <a:bodyPr/>
        <a:lstStyle/>
        <a:p>
          <a:endParaRPr lang="en-US"/>
        </a:p>
      </dgm:t>
    </dgm:pt>
    <dgm:pt modelId="{FF99BC82-E7EF-4AB5-8F01-CF6E94CF2421}">
      <dgm:prSet/>
      <dgm:spPr/>
      <dgm:t>
        <a:bodyPr/>
        <a:lstStyle/>
        <a:p>
          <a:pPr rtl="0">
            <a:lnSpc>
              <a:spcPct val="100000"/>
            </a:lnSpc>
            <a:spcAft>
              <a:spcPts val="0"/>
            </a:spcAft>
          </a:pPr>
          <a:r>
            <a:rPr lang="en-US" b="1" dirty="0" smtClean="0">
              <a:latin typeface="Georgia" panose="02040502050405020303" pitchFamily="18" charset="0"/>
            </a:rPr>
            <a:t>Steps to enroll in a Dual Credit Course</a:t>
          </a:r>
          <a:endParaRPr lang="en-US" dirty="0">
            <a:latin typeface="Georgia" panose="02040502050405020303" pitchFamily="18" charset="0"/>
          </a:endParaRPr>
        </a:p>
      </dgm:t>
    </dgm:pt>
    <dgm:pt modelId="{36529D5D-C376-495F-8204-A01E5025B1C2}" type="parTrans" cxnId="{F73CD5AC-875A-4AEE-88AE-56FFBEBD7A2A}">
      <dgm:prSet/>
      <dgm:spPr/>
      <dgm:t>
        <a:bodyPr/>
        <a:lstStyle/>
        <a:p>
          <a:endParaRPr lang="en-US"/>
        </a:p>
      </dgm:t>
    </dgm:pt>
    <dgm:pt modelId="{06AE18D2-37E0-46B2-A325-96AEE41B0953}" type="sibTrans" cxnId="{F73CD5AC-875A-4AEE-88AE-56FFBEBD7A2A}">
      <dgm:prSet/>
      <dgm:spPr/>
      <dgm:t>
        <a:bodyPr/>
        <a:lstStyle/>
        <a:p>
          <a:endParaRPr lang="en-US"/>
        </a:p>
      </dgm:t>
    </dgm:pt>
    <dgm:pt modelId="{1F978D46-65FC-430E-9FFD-CE4DDF66E251}">
      <dgm:prSet custT="1"/>
      <dgm:spPr/>
      <dgm:t>
        <a:bodyPr/>
        <a:lstStyle/>
        <a:p>
          <a:pPr rtl="0"/>
          <a:r>
            <a:rPr lang="en-US" sz="1600" dirty="0" smtClean="0">
              <a:latin typeface="Georgia" panose="02040502050405020303" pitchFamily="18" charset="0"/>
            </a:rPr>
            <a:t>Indicate the course on your </a:t>
          </a:r>
          <a:r>
            <a:rPr lang="en-US" sz="1600" b="1" dirty="0" smtClean="0">
              <a:latin typeface="Georgia" panose="02040502050405020303" pitchFamily="18" charset="0"/>
            </a:rPr>
            <a:t>Course Selection Sheet</a:t>
          </a:r>
          <a:endParaRPr lang="en-US" sz="1600" b="1" dirty="0">
            <a:latin typeface="Georgia" panose="02040502050405020303" pitchFamily="18" charset="0"/>
          </a:endParaRPr>
        </a:p>
      </dgm:t>
    </dgm:pt>
    <dgm:pt modelId="{5EC565E5-3119-43DB-A31D-4E70B5E66A48}" type="parTrans" cxnId="{C00F60ED-C832-4814-A837-38BAE171A45A}">
      <dgm:prSet/>
      <dgm:spPr/>
      <dgm:t>
        <a:bodyPr/>
        <a:lstStyle/>
        <a:p>
          <a:endParaRPr lang="en-US"/>
        </a:p>
      </dgm:t>
    </dgm:pt>
    <dgm:pt modelId="{FA03675D-B93C-4CCF-BFCB-5D8F11B2085C}" type="sibTrans" cxnId="{C00F60ED-C832-4814-A837-38BAE171A45A}">
      <dgm:prSet/>
      <dgm:spPr/>
      <dgm:t>
        <a:bodyPr/>
        <a:lstStyle/>
        <a:p>
          <a:endParaRPr lang="en-US"/>
        </a:p>
      </dgm:t>
    </dgm:pt>
    <dgm:pt modelId="{540B6994-B135-4514-BD3E-BF03ADA25623}">
      <dgm:prSet custT="1"/>
      <dgm:spPr/>
      <dgm:t>
        <a:bodyPr/>
        <a:lstStyle/>
        <a:p>
          <a:pPr rtl="0"/>
          <a:r>
            <a:rPr lang="en-US" sz="1600" dirty="0" smtClean="0">
              <a:latin typeface="Georgia" panose="02040502050405020303" pitchFamily="18" charset="0"/>
            </a:rPr>
            <a:t>Complete the JALC Dual Credit </a:t>
          </a:r>
          <a:r>
            <a:rPr lang="en-US" sz="1600" b="1" dirty="0" smtClean="0">
              <a:latin typeface="Georgia" panose="02040502050405020303" pitchFamily="18" charset="0"/>
            </a:rPr>
            <a:t>Registration Form</a:t>
          </a:r>
          <a:endParaRPr lang="en-US" sz="1600" b="1" dirty="0">
            <a:latin typeface="Georgia" panose="02040502050405020303" pitchFamily="18" charset="0"/>
          </a:endParaRPr>
        </a:p>
      </dgm:t>
    </dgm:pt>
    <dgm:pt modelId="{3A40332D-0580-403B-90C9-D41EA9B4B823}" type="sibTrans" cxnId="{673E1028-8F58-43F8-B9A3-F4BCE35E650C}">
      <dgm:prSet/>
      <dgm:spPr/>
      <dgm:t>
        <a:bodyPr/>
        <a:lstStyle/>
        <a:p>
          <a:endParaRPr lang="en-US"/>
        </a:p>
      </dgm:t>
    </dgm:pt>
    <dgm:pt modelId="{8E3DCF2B-0A39-425A-80AA-7A9E5CEDBCFE}" type="parTrans" cxnId="{673E1028-8F58-43F8-B9A3-F4BCE35E650C}">
      <dgm:prSet/>
      <dgm:spPr/>
      <dgm:t>
        <a:bodyPr/>
        <a:lstStyle/>
        <a:p>
          <a:endParaRPr lang="en-US"/>
        </a:p>
      </dgm:t>
    </dgm:pt>
    <dgm:pt modelId="{FF080AF0-0A6E-4334-AAD7-45E1CD9A4455}">
      <dgm:prSet custT="1"/>
      <dgm:spPr/>
      <dgm:t>
        <a:bodyPr/>
        <a:lstStyle/>
        <a:p>
          <a:pPr rtl="0"/>
          <a:r>
            <a:rPr lang="en-US" sz="1600" dirty="0" smtClean="0">
              <a:latin typeface="Georgia" panose="02040502050405020303" pitchFamily="18" charset="0"/>
            </a:rPr>
            <a:t>Take the </a:t>
          </a:r>
          <a:r>
            <a:rPr lang="en-US" sz="1600" b="1" dirty="0" err="1" smtClean="0">
              <a:latin typeface="Georgia" panose="02040502050405020303" pitchFamily="18" charset="0"/>
            </a:rPr>
            <a:t>Accuplacer</a:t>
          </a:r>
          <a:r>
            <a:rPr lang="en-US" sz="1600" dirty="0" smtClean="0">
              <a:latin typeface="Georgia" panose="02040502050405020303" pitchFamily="18" charset="0"/>
            </a:rPr>
            <a:t> </a:t>
          </a:r>
          <a:r>
            <a:rPr lang="en-US" sz="1600" b="1" dirty="0" smtClean="0">
              <a:latin typeface="Georgia" panose="02040502050405020303" pitchFamily="18" charset="0"/>
            </a:rPr>
            <a:t>Exam</a:t>
          </a:r>
          <a:r>
            <a:rPr lang="en-US" sz="1600" dirty="0" smtClean="0">
              <a:latin typeface="Georgia" panose="02040502050405020303" pitchFamily="18" charset="0"/>
            </a:rPr>
            <a:t> at JALC or CCHS</a:t>
          </a:r>
          <a:endParaRPr lang="en-US" sz="1600" dirty="0">
            <a:latin typeface="Georgia" panose="02040502050405020303" pitchFamily="18" charset="0"/>
          </a:endParaRPr>
        </a:p>
      </dgm:t>
    </dgm:pt>
    <dgm:pt modelId="{DB77FCB8-EDFC-48B9-BD29-B33EB476E324}" type="sibTrans" cxnId="{74DCDD20-E852-48EF-9DBE-E594DA36197B}">
      <dgm:prSet/>
      <dgm:spPr/>
      <dgm:t>
        <a:bodyPr/>
        <a:lstStyle/>
        <a:p>
          <a:endParaRPr lang="en-US"/>
        </a:p>
      </dgm:t>
    </dgm:pt>
    <dgm:pt modelId="{76CC5659-EB85-42D0-9211-E6F7AC278FEF}" type="parTrans" cxnId="{74DCDD20-E852-48EF-9DBE-E594DA36197B}">
      <dgm:prSet/>
      <dgm:spPr/>
      <dgm:t>
        <a:bodyPr/>
        <a:lstStyle/>
        <a:p>
          <a:endParaRPr lang="en-US"/>
        </a:p>
      </dgm:t>
    </dgm:pt>
    <dgm:pt modelId="{2FE1DE34-696A-4400-9CBD-11EA6E22C267}" type="pres">
      <dgm:prSet presAssocID="{CFC73C4F-03F0-4DBC-8C75-407D6773EA12}" presName="Name0" presStyleCnt="0">
        <dgm:presLayoutVars>
          <dgm:dir/>
          <dgm:animLvl val="lvl"/>
          <dgm:resizeHandles val="exact"/>
        </dgm:presLayoutVars>
      </dgm:prSet>
      <dgm:spPr/>
      <dgm:t>
        <a:bodyPr/>
        <a:lstStyle/>
        <a:p>
          <a:endParaRPr lang="en-US"/>
        </a:p>
      </dgm:t>
    </dgm:pt>
    <dgm:pt modelId="{65902FDA-748F-448E-98C5-1C30450AF2F8}" type="pres">
      <dgm:prSet presAssocID="{FF99BC82-E7EF-4AB5-8F01-CF6E94CF2421}" presName="vertFlow" presStyleCnt="0"/>
      <dgm:spPr/>
      <dgm:t>
        <a:bodyPr/>
        <a:lstStyle/>
        <a:p>
          <a:endParaRPr lang="en-US"/>
        </a:p>
      </dgm:t>
    </dgm:pt>
    <dgm:pt modelId="{68D7F96F-1F2D-4A49-BE14-7FF174F1B0EA}" type="pres">
      <dgm:prSet presAssocID="{FF99BC82-E7EF-4AB5-8F01-CF6E94CF2421}" presName="header" presStyleLbl="node1" presStyleIdx="0" presStyleCnt="1"/>
      <dgm:spPr/>
      <dgm:t>
        <a:bodyPr/>
        <a:lstStyle/>
        <a:p>
          <a:endParaRPr lang="en-US"/>
        </a:p>
      </dgm:t>
    </dgm:pt>
    <dgm:pt modelId="{DC21AD77-2E60-4242-A38B-7E1942BB26D2}" type="pres">
      <dgm:prSet presAssocID="{5EC565E5-3119-43DB-A31D-4E70B5E66A48}" presName="parTrans" presStyleLbl="sibTrans2D1" presStyleIdx="0" presStyleCnt="3"/>
      <dgm:spPr/>
      <dgm:t>
        <a:bodyPr/>
        <a:lstStyle/>
        <a:p>
          <a:endParaRPr lang="en-US"/>
        </a:p>
      </dgm:t>
    </dgm:pt>
    <dgm:pt modelId="{85791952-7AA9-4B33-9C15-6C10468E0D97}" type="pres">
      <dgm:prSet presAssocID="{1F978D46-65FC-430E-9FFD-CE4DDF66E251}" presName="child" presStyleLbl="alignAccFollowNode1" presStyleIdx="0" presStyleCnt="3">
        <dgm:presLayoutVars>
          <dgm:chMax val="0"/>
          <dgm:bulletEnabled val="1"/>
        </dgm:presLayoutVars>
      </dgm:prSet>
      <dgm:spPr/>
      <dgm:t>
        <a:bodyPr/>
        <a:lstStyle/>
        <a:p>
          <a:endParaRPr lang="en-US"/>
        </a:p>
      </dgm:t>
    </dgm:pt>
    <dgm:pt modelId="{154154B3-5A51-4FC6-B27E-8BBE7013A5E2}" type="pres">
      <dgm:prSet presAssocID="{FA03675D-B93C-4CCF-BFCB-5D8F11B2085C}" presName="sibTrans" presStyleLbl="sibTrans2D1" presStyleIdx="1" presStyleCnt="3"/>
      <dgm:spPr/>
      <dgm:t>
        <a:bodyPr/>
        <a:lstStyle/>
        <a:p>
          <a:endParaRPr lang="en-US"/>
        </a:p>
      </dgm:t>
    </dgm:pt>
    <dgm:pt modelId="{7A0833DF-F83B-4E6A-B54F-F27FEEDD25DB}" type="pres">
      <dgm:prSet presAssocID="{540B6994-B135-4514-BD3E-BF03ADA25623}" presName="child" presStyleLbl="alignAccFollowNode1" presStyleIdx="1" presStyleCnt="3">
        <dgm:presLayoutVars>
          <dgm:chMax val="0"/>
          <dgm:bulletEnabled val="1"/>
        </dgm:presLayoutVars>
      </dgm:prSet>
      <dgm:spPr/>
      <dgm:t>
        <a:bodyPr/>
        <a:lstStyle/>
        <a:p>
          <a:endParaRPr lang="en-US"/>
        </a:p>
      </dgm:t>
    </dgm:pt>
    <dgm:pt modelId="{4A5FCEA1-D6BB-489B-B1F1-73A18A5310C9}" type="pres">
      <dgm:prSet presAssocID="{3A40332D-0580-403B-90C9-D41EA9B4B823}" presName="sibTrans" presStyleLbl="sibTrans2D1" presStyleIdx="2" presStyleCnt="3"/>
      <dgm:spPr/>
      <dgm:t>
        <a:bodyPr/>
        <a:lstStyle/>
        <a:p>
          <a:endParaRPr lang="en-US"/>
        </a:p>
      </dgm:t>
    </dgm:pt>
    <dgm:pt modelId="{0AFC4D3C-04C1-4264-9E3D-5336411D9033}" type="pres">
      <dgm:prSet presAssocID="{FF080AF0-0A6E-4334-AAD7-45E1CD9A4455}" presName="child" presStyleLbl="alignAccFollowNode1" presStyleIdx="2" presStyleCnt="3">
        <dgm:presLayoutVars>
          <dgm:chMax val="0"/>
          <dgm:bulletEnabled val="1"/>
        </dgm:presLayoutVars>
      </dgm:prSet>
      <dgm:spPr/>
      <dgm:t>
        <a:bodyPr/>
        <a:lstStyle/>
        <a:p>
          <a:endParaRPr lang="en-US"/>
        </a:p>
      </dgm:t>
    </dgm:pt>
  </dgm:ptLst>
  <dgm:cxnLst>
    <dgm:cxn modelId="{A064A4FE-3992-734C-BE43-143787F8E197}" type="presOf" srcId="{5EC565E5-3119-43DB-A31D-4E70B5E66A48}" destId="{DC21AD77-2E60-4242-A38B-7E1942BB26D2}" srcOrd="0" destOrd="0" presId="urn:microsoft.com/office/officeart/2005/8/layout/lProcess1"/>
    <dgm:cxn modelId="{673E1028-8F58-43F8-B9A3-F4BCE35E650C}" srcId="{FF99BC82-E7EF-4AB5-8F01-CF6E94CF2421}" destId="{540B6994-B135-4514-BD3E-BF03ADA25623}" srcOrd="1" destOrd="0" parTransId="{8E3DCF2B-0A39-425A-80AA-7A9E5CEDBCFE}" sibTransId="{3A40332D-0580-403B-90C9-D41EA9B4B823}"/>
    <dgm:cxn modelId="{C00F60ED-C832-4814-A837-38BAE171A45A}" srcId="{FF99BC82-E7EF-4AB5-8F01-CF6E94CF2421}" destId="{1F978D46-65FC-430E-9FFD-CE4DDF66E251}" srcOrd="0" destOrd="0" parTransId="{5EC565E5-3119-43DB-A31D-4E70B5E66A48}" sibTransId="{FA03675D-B93C-4CCF-BFCB-5D8F11B2085C}"/>
    <dgm:cxn modelId="{83B2C9A9-3749-0442-97F7-A43D16D55BD1}" type="presOf" srcId="{CFC73C4F-03F0-4DBC-8C75-407D6773EA12}" destId="{2FE1DE34-696A-4400-9CBD-11EA6E22C267}" srcOrd="0" destOrd="0" presId="urn:microsoft.com/office/officeart/2005/8/layout/lProcess1"/>
    <dgm:cxn modelId="{16316C7B-7EC2-E142-9602-18A3AC3DF58E}" type="presOf" srcId="{1F978D46-65FC-430E-9FFD-CE4DDF66E251}" destId="{85791952-7AA9-4B33-9C15-6C10468E0D97}" srcOrd="0" destOrd="0" presId="urn:microsoft.com/office/officeart/2005/8/layout/lProcess1"/>
    <dgm:cxn modelId="{F73CD5AC-875A-4AEE-88AE-56FFBEBD7A2A}" srcId="{CFC73C4F-03F0-4DBC-8C75-407D6773EA12}" destId="{FF99BC82-E7EF-4AB5-8F01-CF6E94CF2421}" srcOrd="0" destOrd="0" parTransId="{36529D5D-C376-495F-8204-A01E5025B1C2}" sibTransId="{06AE18D2-37E0-46B2-A325-96AEE41B0953}"/>
    <dgm:cxn modelId="{FB4EAD35-9616-7A4A-81B8-2658FBF8495A}" type="presOf" srcId="{540B6994-B135-4514-BD3E-BF03ADA25623}" destId="{7A0833DF-F83B-4E6A-B54F-F27FEEDD25DB}" srcOrd="0" destOrd="0" presId="urn:microsoft.com/office/officeart/2005/8/layout/lProcess1"/>
    <dgm:cxn modelId="{79FCBB84-D1E1-FD4B-9AF8-B8D0EB4C5A47}" type="presOf" srcId="{FF99BC82-E7EF-4AB5-8F01-CF6E94CF2421}" destId="{68D7F96F-1F2D-4A49-BE14-7FF174F1B0EA}" srcOrd="0" destOrd="0" presId="urn:microsoft.com/office/officeart/2005/8/layout/lProcess1"/>
    <dgm:cxn modelId="{E39BBA22-692F-664A-8C42-F758373DB637}" type="presOf" srcId="{FA03675D-B93C-4CCF-BFCB-5D8F11B2085C}" destId="{154154B3-5A51-4FC6-B27E-8BBE7013A5E2}" srcOrd="0" destOrd="0" presId="urn:microsoft.com/office/officeart/2005/8/layout/lProcess1"/>
    <dgm:cxn modelId="{3902DA8E-0D92-1442-A70A-599D65F70A49}" type="presOf" srcId="{FF080AF0-0A6E-4334-AAD7-45E1CD9A4455}" destId="{0AFC4D3C-04C1-4264-9E3D-5336411D9033}" srcOrd="0" destOrd="0" presId="urn:microsoft.com/office/officeart/2005/8/layout/lProcess1"/>
    <dgm:cxn modelId="{30097E89-F172-8049-A1AE-E66153045DF0}" type="presOf" srcId="{3A40332D-0580-403B-90C9-D41EA9B4B823}" destId="{4A5FCEA1-D6BB-489B-B1F1-73A18A5310C9}" srcOrd="0" destOrd="0" presId="urn:microsoft.com/office/officeart/2005/8/layout/lProcess1"/>
    <dgm:cxn modelId="{74DCDD20-E852-48EF-9DBE-E594DA36197B}" srcId="{FF99BC82-E7EF-4AB5-8F01-CF6E94CF2421}" destId="{FF080AF0-0A6E-4334-AAD7-45E1CD9A4455}" srcOrd="2" destOrd="0" parTransId="{76CC5659-EB85-42D0-9211-E6F7AC278FEF}" sibTransId="{DB77FCB8-EDFC-48B9-BD29-B33EB476E324}"/>
    <dgm:cxn modelId="{A7CAA246-11C0-5746-82F2-581F40F1E370}" type="presParOf" srcId="{2FE1DE34-696A-4400-9CBD-11EA6E22C267}" destId="{65902FDA-748F-448E-98C5-1C30450AF2F8}" srcOrd="0" destOrd="0" presId="urn:microsoft.com/office/officeart/2005/8/layout/lProcess1"/>
    <dgm:cxn modelId="{2AA27C92-8ED9-8C44-B8EB-E4C80446FDA2}" type="presParOf" srcId="{65902FDA-748F-448E-98C5-1C30450AF2F8}" destId="{68D7F96F-1F2D-4A49-BE14-7FF174F1B0EA}" srcOrd="0" destOrd="0" presId="urn:microsoft.com/office/officeart/2005/8/layout/lProcess1"/>
    <dgm:cxn modelId="{08D8F3F7-C2C3-BB4D-A36D-3F4A9014E3F9}" type="presParOf" srcId="{65902FDA-748F-448E-98C5-1C30450AF2F8}" destId="{DC21AD77-2E60-4242-A38B-7E1942BB26D2}" srcOrd="1" destOrd="0" presId="urn:microsoft.com/office/officeart/2005/8/layout/lProcess1"/>
    <dgm:cxn modelId="{2B1BEF0E-7FA0-6B41-A9E3-6A5E5AFCADD8}" type="presParOf" srcId="{65902FDA-748F-448E-98C5-1C30450AF2F8}" destId="{85791952-7AA9-4B33-9C15-6C10468E0D97}" srcOrd="2" destOrd="0" presId="urn:microsoft.com/office/officeart/2005/8/layout/lProcess1"/>
    <dgm:cxn modelId="{14A74147-52F1-F74C-9565-F60F95FF6B7B}" type="presParOf" srcId="{65902FDA-748F-448E-98C5-1C30450AF2F8}" destId="{154154B3-5A51-4FC6-B27E-8BBE7013A5E2}" srcOrd="3" destOrd="0" presId="urn:microsoft.com/office/officeart/2005/8/layout/lProcess1"/>
    <dgm:cxn modelId="{00A3B6AD-B6D8-A04C-8AEE-218FA9EFBCB4}" type="presParOf" srcId="{65902FDA-748F-448E-98C5-1C30450AF2F8}" destId="{7A0833DF-F83B-4E6A-B54F-F27FEEDD25DB}" srcOrd="4" destOrd="0" presId="urn:microsoft.com/office/officeart/2005/8/layout/lProcess1"/>
    <dgm:cxn modelId="{870A95D1-6548-5B4A-9343-A2764990795E}" type="presParOf" srcId="{65902FDA-748F-448E-98C5-1C30450AF2F8}" destId="{4A5FCEA1-D6BB-489B-B1F1-73A18A5310C9}" srcOrd="5" destOrd="0" presId="urn:microsoft.com/office/officeart/2005/8/layout/lProcess1"/>
    <dgm:cxn modelId="{0618045C-AC6F-E54D-933C-CC7D39F03953}" type="presParOf" srcId="{65902FDA-748F-448E-98C5-1C30450AF2F8}" destId="{0AFC4D3C-04C1-4264-9E3D-5336411D9033}" srcOrd="6" destOrd="0" presId="urn:microsoft.com/office/officeart/2005/8/layout/lProcess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60EAE-7A13-48F3-B1C1-801970929692}">
      <dsp:nvSpPr>
        <dsp:cNvPr id="0" name=""/>
        <dsp:cNvSpPr/>
      </dsp:nvSpPr>
      <dsp:spPr>
        <a:xfrm>
          <a:off x="3566" y="20393"/>
          <a:ext cx="3957972" cy="702000"/>
        </a:xfrm>
        <a:prstGeom prst="chevron">
          <a:avLst/>
        </a:prstGeom>
        <a:blipFill rotWithShape="0">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kern="1200" dirty="0" smtClean="0"/>
            <a:t>January 25</a:t>
          </a:r>
          <a:endParaRPr lang="en-US" sz="3600" kern="1200" dirty="0"/>
        </a:p>
      </dsp:txBody>
      <dsp:txXfrm>
        <a:off x="354566" y="20393"/>
        <a:ext cx="3255972" cy="702000"/>
      </dsp:txXfrm>
    </dsp:sp>
    <dsp:sp modelId="{7FED14C1-C775-4D88-ABE9-F916EE4530AB}">
      <dsp:nvSpPr>
        <dsp:cNvPr id="0" name=""/>
        <dsp:cNvSpPr/>
      </dsp:nvSpPr>
      <dsp:spPr>
        <a:xfrm>
          <a:off x="3566" y="810143"/>
          <a:ext cx="3166377" cy="492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en-US" sz="2800" kern="1200" dirty="0" smtClean="0"/>
            <a:t>Watch Course Selection Presentation in during SSR</a:t>
          </a:r>
          <a:endParaRPr lang="en-US" sz="2800" kern="1200" dirty="0"/>
        </a:p>
        <a:p>
          <a:pPr marL="285750" lvl="1" indent="-285750" algn="l" defTabSz="1244600">
            <a:lnSpc>
              <a:spcPct val="90000"/>
            </a:lnSpc>
            <a:spcBef>
              <a:spcPct val="0"/>
            </a:spcBef>
            <a:spcAft>
              <a:spcPct val="15000"/>
            </a:spcAft>
            <a:buChar char="••"/>
          </a:pPr>
          <a:r>
            <a:rPr lang="en-US" sz="2800" kern="1200" dirty="0" smtClean="0"/>
            <a:t>Receive Junior Course Selection sheet</a:t>
          </a:r>
          <a:endParaRPr lang="en-US" sz="2800" kern="1200" dirty="0"/>
        </a:p>
      </dsp:txBody>
      <dsp:txXfrm>
        <a:off x="3566" y="810143"/>
        <a:ext cx="3166377" cy="4926796"/>
      </dsp:txXfrm>
    </dsp:sp>
    <dsp:sp modelId="{C54D90AD-8402-40E8-B4C9-2211B1135DCA}">
      <dsp:nvSpPr>
        <dsp:cNvPr id="0" name=""/>
        <dsp:cNvSpPr/>
      </dsp:nvSpPr>
      <dsp:spPr>
        <a:xfrm>
          <a:off x="3745538" y="20393"/>
          <a:ext cx="3957972" cy="702000"/>
        </a:xfrm>
        <a:prstGeom prst="chevron">
          <a:avLst/>
        </a:prstGeom>
        <a:blipFill rotWithShape="0">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smtClean="0"/>
            <a:t>Jan. 31 - Feb. 4</a:t>
          </a:r>
          <a:endParaRPr lang="en-US" sz="3200" kern="1200" dirty="0"/>
        </a:p>
      </dsp:txBody>
      <dsp:txXfrm>
        <a:off x="4096538" y="20393"/>
        <a:ext cx="3255972" cy="702000"/>
      </dsp:txXfrm>
    </dsp:sp>
    <dsp:sp modelId="{0AB970E0-60A3-4A39-BF84-75F5780A4C3A}">
      <dsp:nvSpPr>
        <dsp:cNvPr id="0" name=""/>
        <dsp:cNvSpPr/>
      </dsp:nvSpPr>
      <dsp:spPr>
        <a:xfrm>
          <a:off x="3745538" y="810143"/>
          <a:ext cx="3166377" cy="492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en-US" sz="2800" kern="1200" dirty="0" smtClean="0"/>
            <a:t>In your English class, each student will have a brief individual meeting with Ms. Klaybor</a:t>
          </a:r>
          <a:endParaRPr lang="en-US" sz="2800" kern="1200" dirty="0"/>
        </a:p>
        <a:p>
          <a:pPr marL="285750" lvl="1" indent="-285750" algn="l" defTabSz="1244600">
            <a:lnSpc>
              <a:spcPct val="90000"/>
            </a:lnSpc>
            <a:spcBef>
              <a:spcPct val="0"/>
            </a:spcBef>
            <a:spcAft>
              <a:spcPct val="15000"/>
            </a:spcAft>
            <a:buChar char="••"/>
          </a:pPr>
          <a:r>
            <a:rPr lang="en-US" sz="2800" kern="1200" dirty="0" smtClean="0"/>
            <a:t>Turn in </a:t>
          </a:r>
          <a:r>
            <a:rPr lang="en-US" sz="2800" b="1" u="sng" kern="1200" dirty="0" smtClean="0"/>
            <a:t>COMPLETED</a:t>
          </a:r>
          <a:r>
            <a:rPr lang="en-US" sz="2800" b="0" u="none" kern="1200" dirty="0" smtClean="0"/>
            <a:t> Junior Course Selection sheet</a:t>
          </a:r>
          <a:endParaRPr lang="en-US" sz="2800" kern="1200" dirty="0"/>
        </a:p>
        <a:p>
          <a:pPr marL="285750" lvl="1" indent="-285750" algn="l" defTabSz="1244600">
            <a:lnSpc>
              <a:spcPct val="90000"/>
            </a:lnSpc>
            <a:spcBef>
              <a:spcPct val="0"/>
            </a:spcBef>
            <a:spcAft>
              <a:spcPct val="15000"/>
            </a:spcAft>
            <a:buChar char="••"/>
          </a:pPr>
          <a:r>
            <a:rPr lang="en-US" sz="2800" kern="1200" dirty="0" smtClean="0"/>
            <a:t>YouScience Assessments</a:t>
          </a:r>
          <a:endParaRPr lang="en-US" sz="2800" kern="1200" dirty="0"/>
        </a:p>
      </dsp:txBody>
      <dsp:txXfrm>
        <a:off x="3745538" y="810143"/>
        <a:ext cx="3166377" cy="4926796"/>
      </dsp:txXfrm>
    </dsp:sp>
    <dsp:sp modelId="{FDE8C2B4-475C-42F7-9427-51B5553CBF32}">
      <dsp:nvSpPr>
        <dsp:cNvPr id="0" name=""/>
        <dsp:cNvSpPr/>
      </dsp:nvSpPr>
      <dsp:spPr>
        <a:xfrm>
          <a:off x="7487511" y="20393"/>
          <a:ext cx="3957972" cy="702000"/>
        </a:xfrm>
        <a:prstGeom prst="chevron">
          <a:avLst/>
        </a:prstGeom>
        <a:blipFill rotWithShape="0">
          <a:blip xmlns:r="http://schemas.openxmlformats.org/officeDocument/2006/relationships" r:embed="rId1">
            <a:duotone>
              <a:schemeClr val="accent1">
                <a:hueOff val="0"/>
                <a:satOff val="0"/>
                <a:lumOff val="0"/>
                <a:alphaOff val="0"/>
                <a:tint val="98000"/>
                <a:lumMod val="102000"/>
              </a:schemeClr>
              <a:schemeClr val="accent1">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a:t>   </a:t>
          </a:r>
          <a:r>
            <a:rPr lang="en-US" sz="3200" kern="1200" dirty="0" smtClean="0"/>
            <a:t>February-May</a:t>
          </a:r>
          <a:endParaRPr lang="en-US" sz="3200" kern="1200" dirty="0"/>
        </a:p>
      </dsp:txBody>
      <dsp:txXfrm>
        <a:off x="7838511" y="20393"/>
        <a:ext cx="3255972" cy="702000"/>
      </dsp:txXfrm>
    </dsp:sp>
    <dsp:sp modelId="{0F8D60D0-9E56-4284-AE06-5CF83EB14403}">
      <dsp:nvSpPr>
        <dsp:cNvPr id="0" name=""/>
        <dsp:cNvSpPr/>
      </dsp:nvSpPr>
      <dsp:spPr>
        <a:xfrm>
          <a:off x="7487511" y="810143"/>
          <a:ext cx="3166377" cy="492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Font typeface="Arial" panose="020B0604020202020204" pitchFamily="34" charset="0"/>
            <a:buChar char="••"/>
          </a:pPr>
          <a:r>
            <a:rPr lang="en-US" sz="2800" kern="1200" dirty="0"/>
            <a:t>Students have time to review and make changes to their course </a:t>
          </a:r>
          <a:r>
            <a:rPr lang="en-US" sz="2800" kern="1200" dirty="0" smtClean="0"/>
            <a:t>requests </a:t>
          </a:r>
          <a:endParaRPr lang="en-US" sz="2800" kern="1200" dirty="0"/>
        </a:p>
        <a:p>
          <a:pPr marL="285750" lvl="1" indent="-285750" algn="l" defTabSz="1244600">
            <a:lnSpc>
              <a:spcPct val="90000"/>
            </a:lnSpc>
            <a:spcBef>
              <a:spcPct val="0"/>
            </a:spcBef>
            <a:spcAft>
              <a:spcPct val="15000"/>
            </a:spcAft>
            <a:buChar char="••"/>
          </a:pPr>
          <a:r>
            <a:rPr lang="en-US" sz="2800" kern="1200" dirty="0"/>
            <a:t>Contact </a:t>
          </a:r>
          <a:r>
            <a:rPr lang="en-US" sz="2800" kern="1200" dirty="0" smtClean="0"/>
            <a:t>Ms. Klaybor </a:t>
          </a:r>
          <a:r>
            <a:rPr lang="en-US" sz="2800" kern="1200" dirty="0"/>
            <a:t>for any changes </a:t>
          </a:r>
          <a:r>
            <a:rPr lang="en-US" sz="2800" kern="1200" dirty="0" smtClean="0"/>
            <a:t>before </a:t>
          </a:r>
          <a:r>
            <a:rPr lang="en-US" sz="2800" b="1" u="sng" kern="1200" dirty="0"/>
            <a:t>MAY </a:t>
          </a:r>
          <a:r>
            <a:rPr lang="en-US" sz="2800" b="1" u="sng" kern="1200" dirty="0" smtClean="0"/>
            <a:t>6, 2022</a:t>
          </a:r>
          <a:endParaRPr lang="en-US" sz="2800" b="1" u="sng" kern="1200" dirty="0"/>
        </a:p>
      </dsp:txBody>
      <dsp:txXfrm>
        <a:off x="7487511" y="810143"/>
        <a:ext cx="3166377" cy="49267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D7F96F-1F2D-4A49-BE14-7FF174F1B0EA}">
      <dsp:nvSpPr>
        <dsp:cNvPr id="0" name=""/>
        <dsp:cNvSpPr/>
      </dsp:nvSpPr>
      <dsp:spPr>
        <a:xfrm>
          <a:off x="578829" y="205"/>
          <a:ext cx="2957140" cy="739285"/>
        </a:xfrm>
        <a:prstGeom prst="roundRect">
          <a:avLst>
            <a:gd name="adj" fmla="val 10000"/>
          </a:avLst>
        </a:prstGeom>
        <a:solidFill>
          <a:schemeClr val="accent1">
            <a:shade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0">
            <a:lnSpc>
              <a:spcPct val="100000"/>
            </a:lnSpc>
            <a:spcBef>
              <a:spcPct val="0"/>
            </a:spcBef>
            <a:spcAft>
              <a:spcPts val="0"/>
            </a:spcAft>
          </a:pPr>
          <a:r>
            <a:rPr lang="en-US" sz="2200" b="1" kern="1200" dirty="0" smtClean="0">
              <a:latin typeface="Georgia" panose="02040502050405020303" pitchFamily="18" charset="0"/>
            </a:rPr>
            <a:t>Steps to enroll in a Dual Credit Course</a:t>
          </a:r>
          <a:endParaRPr lang="en-US" sz="2200" kern="1200" dirty="0">
            <a:latin typeface="Georgia" panose="02040502050405020303" pitchFamily="18" charset="0"/>
          </a:endParaRPr>
        </a:p>
      </dsp:txBody>
      <dsp:txXfrm>
        <a:off x="600482" y="21858"/>
        <a:ext cx="2913834" cy="695979"/>
      </dsp:txXfrm>
    </dsp:sp>
    <dsp:sp modelId="{DC21AD77-2E60-4242-A38B-7E1942BB26D2}">
      <dsp:nvSpPr>
        <dsp:cNvPr id="0" name=""/>
        <dsp:cNvSpPr/>
      </dsp:nvSpPr>
      <dsp:spPr>
        <a:xfrm rot="5400000">
          <a:off x="1992712" y="804177"/>
          <a:ext cx="129374" cy="129374"/>
        </a:xfrm>
        <a:prstGeom prst="rightArrow">
          <a:avLst>
            <a:gd name="adj1" fmla="val 667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791952-7AA9-4B33-9C15-6C10468E0D97}">
      <dsp:nvSpPr>
        <dsp:cNvPr id="0" name=""/>
        <dsp:cNvSpPr/>
      </dsp:nvSpPr>
      <dsp:spPr>
        <a:xfrm>
          <a:off x="578829" y="998239"/>
          <a:ext cx="2957140" cy="739285"/>
        </a:xfrm>
        <a:prstGeom prst="roundRect">
          <a:avLst>
            <a:gd name="adj" fmla="val 10000"/>
          </a:avLst>
        </a:prstGeom>
        <a:solidFill>
          <a:schemeClr val="accent1">
            <a:alpha val="90000"/>
            <a:tint val="55000"/>
            <a:hueOff val="0"/>
            <a:satOff val="0"/>
            <a:lumOff val="0"/>
            <a:alphaOff val="0"/>
          </a:schemeClr>
        </a:solidFill>
        <a:ln w="15875" cap="rnd"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latin typeface="Georgia" panose="02040502050405020303" pitchFamily="18" charset="0"/>
            </a:rPr>
            <a:t>Indicate the course on your </a:t>
          </a:r>
          <a:r>
            <a:rPr lang="en-US" sz="1600" b="1" kern="1200" dirty="0" smtClean="0">
              <a:latin typeface="Georgia" panose="02040502050405020303" pitchFamily="18" charset="0"/>
            </a:rPr>
            <a:t>Course Selection Sheet</a:t>
          </a:r>
          <a:endParaRPr lang="en-US" sz="1600" b="1" kern="1200" dirty="0">
            <a:latin typeface="Georgia" panose="02040502050405020303" pitchFamily="18" charset="0"/>
          </a:endParaRPr>
        </a:p>
      </dsp:txBody>
      <dsp:txXfrm>
        <a:off x="600482" y="1019892"/>
        <a:ext cx="2913834" cy="695979"/>
      </dsp:txXfrm>
    </dsp:sp>
    <dsp:sp modelId="{154154B3-5A51-4FC6-B27E-8BBE7013A5E2}">
      <dsp:nvSpPr>
        <dsp:cNvPr id="0" name=""/>
        <dsp:cNvSpPr/>
      </dsp:nvSpPr>
      <dsp:spPr>
        <a:xfrm rot="5400000">
          <a:off x="1992712" y="1802212"/>
          <a:ext cx="129374" cy="129374"/>
        </a:xfrm>
        <a:prstGeom prst="rightArrow">
          <a:avLst>
            <a:gd name="adj1" fmla="val 66700"/>
            <a:gd name="adj2" fmla="val 50000"/>
          </a:avLst>
        </a:prstGeom>
        <a:solidFill>
          <a:schemeClr val="accent1">
            <a:shade val="90000"/>
            <a:hueOff val="-307912"/>
            <a:satOff val="-2412"/>
            <a:lumOff val="234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0833DF-F83B-4E6A-B54F-F27FEEDD25DB}">
      <dsp:nvSpPr>
        <dsp:cNvPr id="0" name=""/>
        <dsp:cNvSpPr/>
      </dsp:nvSpPr>
      <dsp:spPr>
        <a:xfrm>
          <a:off x="578829" y="1996274"/>
          <a:ext cx="2957140" cy="739285"/>
        </a:xfrm>
        <a:prstGeom prst="roundRect">
          <a:avLst>
            <a:gd name="adj" fmla="val 10000"/>
          </a:avLst>
        </a:prstGeom>
        <a:solidFill>
          <a:schemeClr val="accent1">
            <a:alpha val="90000"/>
            <a:tint val="55000"/>
            <a:hueOff val="0"/>
            <a:satOff val="0"/>
            <a:lumOff val="0"/>
            <a:alphaOff val="0"/>
          </a:schemeClr>
        </a:solidFill>
        <a:ln w="15875" cap="rnd"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latin typeface="Georgia" panose="02040502050405020303" pitchFamily="18" charset="0"/>
            </a:rPr>
            <a:t>Complete the JALC Dual Credit </a:t>
          </a:r>
          <a:r>
            <a:rPr lang="en-US" sz="1600" b="1" kern="1200" dirty="0" smtClean="0">
              <a:latin typeface="Georgia" panose="02040502050405020303" pitchFamily="18" charset="0"/>
            </a:rPr>
            <a:t>Registration Form</a:t>
          </a:r>
          <a:endParaRPr lang="en-US" sz="1600" b="1" kern="1200" dirty="0">
            <a:latin typeface="Georgia" panose="02040502050405020303" pitchFamily="18" charset="0"/>
          </a:endParaRPr>
        </a:p>
      </dsp:txBody>
      <dsp:txXfrm>
        <a:off x="600482" y="2017927"/>
        <a:ext cx="2913834" cy="695979"/>
      </dsp:txXfrm>
    </dsp:sp>
    <dsp:sp modelId="{4A5FCEA1-D6BB-489B-B1F1-73A18A5310C9}">
      <dsp:nvSpPr>
        <dsp:cNvPr id="0" name=""/>
        <dsp:cNvSpPr/>
      </dsp:nvSpPr>
      <dsp:spPr>
        <a:xfrm rot="5400000">
          <a:off x="1992712" y="2800247"/>
          <a:ext cx="129374" cy="129374"/>
        </a:xfrm>
        <a:prstGeom prst="rightArrow">
          <a:avLst>
            <a:gd name="adj1" fmla="val 66700"/>
            <a:gd name="adj2" fmla="val 50000"/>
          </a:avLst>
        </a:prstGeom>
        <a:solidFill>
          <a:schemeClr val="accent1">
            <a:shade val="90000"/>
            <a:hueOff val="-307912"/>
            <a:satOff val="-2412"/>
            <a:lumOff val="234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FC4D3C-04C1-4264-9E3D-5336411D9033}">
      <dsp:nvSpPr>
        <dsp:cNvPr id="0" name=""/>
        <dsp:cNvSpPr/>
      </dsp:nvSpPr>
      <dsp:spPr>
        <a:xfrm>
          <a:off x="578829" y="2994309"/>
          <a:ext cx="2957140" cy="739285"/>
        </a:xfrm>
        <a:prstGeom prst="roundRect">
          <a:avLst>
            <a:gd name="adj" fmla="val 10000"/>
          </a:avLst>
        </a:prstGeom>
        <a:solidFill>
          <a:schemeClr val="accent1">
            <a:alpha val="90000"/>
            <a:tint val="55000"/>
            <a:hueOff val="0"/>
            <a:satOff val="0"/>
            <a:lumOff val="0"/>
            <a:alphaOff val="0"/>
          </a:schemeClr>
        </a:solidFill>
        <a:ln w="15875" cap="rnd"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latin typeface="Georgia" panose="02040502050405020303" pitchFamily="18" charset="0"/>
            </a:rPr>
            <a:t>Take the </a:t>
          </a:r>
          <a:r>
            <a:rPr lang="en-US" sz="1600" b="1" kern="1200" dirty="0" err="1" smtClean="0">
              <a:latin typeface="Georgia" panose="02040502050405020303" pitchFamily="18" charset="0"/>
            </a:rPr>
            <a:t>Accuplacer</a:t>
          </a:r>
          <a:r>
            <a:rPr lang="en-US" sz="1600" kern="1200" dirty="0" smtClean="0">
              <a:latin typeface="Georgia" panose="02040502050405020303" pitchFamily="18" charset="0"/>
            </a:rPr>
            <a:t> </a:t>
          </a:r>
          <a:r>
            <a:rPr lang="en-US" sz="1600" b="1" kern="1200" dirty="0" smtClean="0">
              <a:latin typeface="Georgia" panose="02040502050405020303" pitchFamily="18" charset="0"/>
            </a:rPr>
            <a:t>Exam</a:t>
          </a:r>
          <a:r>
            <a:rPr lang="en-US" sz="1600" kern="1200" dirty="0" smtClean="0">
              <a:latin typeface="Georgia" panose="02040502050405020303" pitchFamily="18" charset="0"/>
            </a:rPr>
            <a:t> at JALC or CCHS</a:t>
          </a:r>
          <a:endParaRPr lang="en-US" sz="1600" kern="1200" dirty="0">
            <a:latin typeface="Georgia" panose="02040502050405020303" pitchFamily="18" charset="0"/>
          </a:endParaRPr>
        </a:p>
      </dsp:txBody>
      <dsp:txXfrm>
        <a:off x="600482" y="3015962"/>
        <a:ext cx="2913834" cy="69597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83DC81-8E75-41DE-9092-67D6A66A7D9A}" type="datetimeFigureOut">
              <a:rPr lang="en-US" smtClean="0"/>
              <a:t>1/24/2022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C6325E-3568-449D-BD92-3B2711C77CCA}" type="slidenum">
              <a:rPr lang="en-US" smtClean="0"/>
              <a:t>‹#›</a:t>
            </a:fld>
            <a:endParaRPr lang="en-US"/>
          </a:p>
        </p:txBody>
      </p:sp>
    </p:spTree>
    <p:extLst>
      <p:ext uri="{BB962C8B-B14F-4D97-AF65-F5344CB8AC3E}">
        <p14:creationId xmlns:p14="http://schemas.microsoft.com/office/powerpoint/2010/main" val="408199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Hey there </a:t>
            </a:r>
            <a:r>
              <a:rPr lang="en-US" dirty="0"/>
              <a:t>Class of </a:t>
            </a:r>
            <a:r>
              <a:rPr lang="en-US" dirty="0" smtClean="0"/>
              <a:t>2024!</a:t>
            </a:r>
            <a:r>
              <a:rPr lang="en-US" baseline="0" dirty="0" smtClean="0"/>
              <a:t> T</a:t>
            </a:r>
            <a:r>
              <a:rPr lang="en-US" dirty="0" smtClean="0"/>
              <a:t>his </a:t>
            </a:r>
            <a:r>
              <a:rPr lang="en-US" dirty="0"/>
              <a:t>is </a:t>
            </a:r>
            <a:r>
              <a:rPr lang="en-US" dirty="0" smtClean="0"/>
              <a:t>Ms</a:t>
            </a:r>
            <a:r>
              <a:rPr lang="en-US" dirty="0"/>
              <a:t>. </a:t>
            </a:r>
            <a:r>
              <a:rPr lang="en-US" dirty="0" smtClean="0"/>
              <a:t>Klaybor </a:t>
            </a:r>
            <a:r>
              <a:rPr lang="en-US" dirty="0"/>
              <a:t>your </a:t>
            </a:r>
            <a:r>
              <a:rPr lang="en-US" dirty="0" smtClean="0"/>
              <a:t>favorite school </a:t>
            </a:r>
            <a:r>
              <a:rPr lang="en-US" dirty="0"/>
              <a:t>counselor. Today we are meeting to </a:t>
            </a:r>
            <a:r>
              <a:rPr lang="en-US" dirty="0" smtClean="0"/>
              <a:t>talk about the </a:t>
            </a:r>
            <a:r>
              <a:rPr lang="en-US" dirty="0"/>
              <a:t>course selection process for your </a:t>
            </a:r>
            <a:r>
              <a:rPr lang="en-US" dirty="0" smtClean="0"/>
              <a:t>junior year</a:t>
            </a:r>
            <a:r>
              <a:rPr lang="en-US" dirty="0"/>
              <a:t>. </a:t>
            </a:r>
            <a:r>
              <a:rPr lang="en-US" dirty="0" smtClean="0"/>
              <a:t>Junior year brings a lot of new and exciting programs and opportunities for you! I hope you all will find classes that you are passionate about and are excited to take junior year. Alright,</a:t>
            </a:r>
            <a:r>
              <a:rPr lang="en-US" baseline="0" dirty="0" smtClean="0"/>
              <a:t> let’s get started!</a:t>
            </a:r>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a:t>
            </a:fld>
            <a:endParaRPr lang="en-US"/>
          </a:p>
        </p:txBody>
      </p:sp>
    </p:spTree>
    <p:extLst>
      <p:ext uri="{BB962C8B-B14F-4D97-AF65-F5344CB8AC3E}">
        <p14:creationId xmlns:p14="http://schemas.microsoft.com/office/powerpoint/2010/main" val="3276747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a few moments to review the graduation requirements for CCHS. </a:t>
            </a:r>
            <a:r>
              <a:rPr lang="en-US" baseline="0" dirty="0" smtClean="0"/>
              <a:t>I</a:t>
            </a:r>
            <a:r>
              <a:rPr lang="en-US" dirty="0" smtClean="0"/>
              <a:t>f </a:t>
            </a:r>
            <a:r>
              <a:rPr lang="en-US" dirty="0"/>
              <a:t>you are considering </a:t>
            </a:r>
            <a:r>
              <a:rPr lang="en-US" dirty="0" smtClean="0"/>
              <a:t>college, </a:t>
            </a:r>
            <a:r>
              <a:rPr lang="en-US" dirty="0"/>
              <a:t>you will </a:t>
            </a:r>
            <a:r>
              <a:rPr lang="en-US" dirty="0" smtClean="0"/>
              <a:t>also</a:t>
            </a:r>
            <a:r>
              <a:rPr lang="en-US" baseline="0" dirty="0" smtClean="0"/>
              <a:t> </a:t>
            </a:r>
            <a:r>
              <a:rPr lang="en-US" dirty="0" smtClean="0"/>
              <a:t>want </a:t>
            </a:r>
            <a:r>
              <a:rPr lang="en-US" dirty="0"/>
              <a:t>to </a:t>
            </a:r>
            <a:r>
              <a:rPr lang="en-US" dirty="0" smtClean="0"/>
              <a:t>know and consider </a:t>
            </a:r>
            <a:r>
              <a:rPr lang="en-US" dirty="0"/>
              <a:t>the typical </a:t>
            </a:r>
            <a:r>
              <a:rPr lang="en-US" dirty="0" smtClean="0"/>
              <a:t>college admission requirement. This </a:t>
            </a:r>
            <a:r>
              <a:rPr lang="en-US" dirty="0"/>
              <a:t>slide illustrates these differences. </a:t>
            </a:r>
            <a:r>
              <a:rPr lang="en-US" dirty="0" smtClean="0"/>
              <a:t>Once </a:t>
            </a:r>
            <a:r>
              <a:rPr lang="en-US" dirty="0"/>
              <a:t>you have an idea of the colleges &amp; universities you wish to </a:t>
            </a:r>
            <a:r>
              <a:rPr lang="en-US" dirty="0" smtClean="0"/>
              <a:t>apply to, </a:t>
            </a:r>
            <a:r>
              <a:rPr lang="en-US" dirty="0"/>
              <a:t>it is vital you research the specific requirements </a:t>
            </a:r>
            <a:r>
              <a:rPr lang="en-US" dirty="0" smtClean="0"/>
              <a:t>for each</a:t>
            </a:r>
            <a:r>
              <a:rPr lang="en-US" baseline="0" dirty="0" smtClean="0"/>
              <a:t> </a:t>
            </a:r>
            <a:r>
              <a:rPr lang="en-US" dirty="0" smtClean="0"/>
              <a:t>institution</a:t>
            </a:r>
            <a:r>
              <a:rPr lang="en-US" baseline="0" dirty="0" smtClean="0"/>
              <a:t> as every</a:t>
            </a:r>
            <a:r>
              <a:rPr lang="en-US" dirty="0" smtClean="0"/>
              <a:t> </a:t>
            </a:r>
            <a:r>
              <a:rPr lang="en-US" dirty="0"/>
              <a:t>college has it’s own set of requirements.  It is never too early to look these </a:t>
            </a:r>
            <a:r>
              <a:rPr lang="en-US" dirty="0" smtClean="0"/>
              <a:t>up. Junior year </a:t>
            </a:r>
            <a:r>
              <a:rPr lang="en-US" dirty="0"/>
              <a:t>may be the best time to fit in those </a:t>
            </a:r>
            <a:r>
              <a:rPr lang="en-US" dirty="0" smtClean="0"/>
              <a:t>classes.</a:t>
            </a:r>
            <a:endParaRPr lang="en-US" dirty="0"/>
          </a:p>
          <a:p>
            <a:endParaRPr lang="en-US" dirty="0"/>
          </a:p>
          <a:p>
            <a:r>
              <a:rPr lang="en-US" dirty="0"/>
              <a:t>If you are planning to join the </a:t>
            </a:r>
            <a:r>
              <a:rPr lang="en-US" dirty="0" smtClean="0"/>
              <a:t>military, workforce,</a:t>
            </a:r>
            <a:r>
              <a:rPr lang="en-US" baseline="0" dirty="0" smtClean="0"/>
              <a:t> </a:t>
            </a:r>
            <a:r>
              <a:rPr lang="en-US" dirty="0" smtClean="0"/>
              <a:t>or </a:t>
            </a:r>
            <a:r>
              <a:rPr lang="en-US" dirty="0"/>
              <a:t>maybe do an </a:t>
            </a:r>
            <a:r>
              <a:rPr lang="en-US" dirty="0" smtClean="0"/>
              <a:t>apprenticeship, </a:t>
            </a:r>
            <a:r>
              <a:rPr lang="en-US" dirty="0"/>
              <a:t>then you will want to match electives to </a:t>
            </a:r>
            <a:r>
              <a:rPr lang="en-US" dirty="0" smtClean="0"/>
              <a:t>those future plans </a:t>
            </a:r>
            <a:r>
              <a:rPr lang="en-US" dirty="0"/>
              <a:t>and interests.  </a:t>
            </a:r>
          </a:p>
          <a:p>
            <a:endParaRPr lang="en-US" dirty="0"/>
          </a:p>
          <a:p>
            <a:r>
              <a:rPr lang="en-US" dirty="0" smtClean="0"/>
              <a:t>Remember, </a:t>
            </a:r>
            <a:r>
              <a:rPr lang="en-US" dirty="0"/>
              <a:t>Carbondale High School requires </a:t>
            </a:r>
            <a:r>
              <a:rPr lang="en-US" dirty="0" smtClean="0"/>
              <a:t>19 </a:t>
            </a:r>
            <a:r>
              <a:rPr lang="en-US" dirty="0"/>
              <a:t>credits and completing all </a:t>
            </a:r>
            <a:r>
              <a:rPr lang="en-US" dirty="0" smtClean="0"/>
              <a:t>the </a:t>
            </a:r>
            <a:r>
              <a:rPr lang="en-US" dirty="0"/>
              <a:t>required coursework </a:t>
            </a:r>
            <a:r>
              <a:rPr lang="en-US" dirty="0" smtClean="0"/>
              <a:t>listed on</a:t>
            </a:r>
            <a:r>
              <a:rPr lang="en-US" baseline="0" dirty="0" smtClean="0"/>
              <a:t> the left side of this slide to graduate. Please make sure you have taken or will take the listed requirements. </a:t>
            </a:r>
            <a:endParaRPr lang="en-US" dirty="0"/>
          </a:p>
          <a:p>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2</a:t>
            </a:fld>
            <a:endParaRPr lang="en-US"/>
          </a:p>
        </p:txBody>
      </p:sp>
    </p:spTree>
    <p:extLst>
      <p:ext uri="{BB962C8B-B14F-4D97-AF65-F5344CB8AC3E}">
        <p14:creationId xmlns:p14="http://schemas.microsoft.com/office/powerpoint/2010/main" val="761709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t>
            </a:r>
            <a:r>
              <a:rPr lang="en-US" dirty="0"/>
              <a:t>is our timeline for </a:t>
            </a:r>
            <a:r>
              <a:rPr lang="en-US" dirty="0" smtClean="0"/>
              <a:t>junior course </a:t>
            </a:r>
            <a:r>
              <a:rPr lang="en-US" dirty="0"/>
              <a:t>selection. Today you are reviewing this power </a:t>
            </a:r>
            <a:r>
              <a:rPr lang="en-US" dirty="0" smtClean="0"/>
              <a:t>point and will receive your Junior</a:t>
            </a:r>
            <a:r>
              <a:rPr lang="en-US" baseline="0" dirty="0" smtClean="0"/>
              <a:t> Course Selection sheet that will list your course options on the back</a:t>
            </a:r>
            <a:r>
              <a:rPr lang="en-US" dirty="0" smtClean="0"/>
              <a:t>. Don’t</a:t>
            </a:r>
            <a:r>
              <a:rPr lang="en-US" baseline="0" dirty="0" smtClean="0"/>
              <a:t> worry about picking your English or math courses, I will have those recommendations from your teachers when we meet the first week of February.</a:t>
            </a:r>
            <a:r>
              <a:rPr lang="en-US" dirty="0" smtClean="0"/>
              <a:t> You </a:t>
            </a:r>
            <a:r>
              <a:rPr lang="en-US" dirty="0"/>
              <a:t>have some time to look over your </a:t>
            </a:r>
            <a:r>
              <a:rPr lang="en-US" dirty="0" smtClean="0"/>
              <a:t>offered courses.  </a:t>
            </a:r>
            <a:r>
              <a:rPr lang="en-US" dirty="0"/>
              <a:t>If you feel you need individual time to discuss options, please </a:t>
            </a:r>
            <a:r>
              <a:rPr lang="en-US" dirty="0" smtClean="0"/>
              <a:t>schedule a meeting with me. </a:t>
            </a:r>
          </a:p>
          <a:p>
            <a:endParaRPr lang="en-US" dirty="0" smtClean="0"/>
          </a:p>
          <a:p>
            <a:r>
              <a:rPr lang="en-US" dirty="0" smtClean="0"/>
              <a:t>Please work to complete your Junior Course Selection sheet by January 30. I will review your completed sheet with you during your English class some time the</a:t>
            </a:r>
            <a:r>
              <a:rPr lang="en-US" baseline="0" dirty="0" smtClean="0"/>
              <a:t> week of January 31-February 4, while the rest of the class works independently on completing the YouScience Assessments in SCOIR. Please remember to have your completed sheet with you that week.</a:t>
            </a:r>
            <a:endParaRPr lang="en-US" dirty="0" smtClean="0"/>
          </a:p>
          <a:p>
            <a:endParaRPr lang="en-US" dirty="0" smtClean="0"/>
          </a:p>
          <a:p>
            <a:r>
              <a:rPr lang="en-US" dirty="0" smtClean="0"/>
              <a:t>Once all requests are in, you will have an opportunity to review your selections</a:t>
            </a:r>
            <a:r>
              <a:rPr lang="en-US" baseline="0" dirty="0" smtClean="0"/>
              <a:t>. Any changes to course requests will then need to be made by May 6th. Your official schedule will be released for review around early August.</a:t>
            </a:r>
            <a:endParaRPr lang="en-US" dirty="0" smtClean="0"/>
          </a:p>
          <a:p>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3</a:t>
            </a:fld>
            <a:endParaRPr lang="en-US"/>
          </a:p>
        </p:txBody>
      </p:sp>
    </p:spTree>
    <p:extLst>
      <p:ext uri="{BB962C8B-B14F-4D97-AF65-F5344CB8AC3E}">
        <p14:creationId xmlns:p14="http://schemas.microsoft.com/office/powerpoint/2010/main" val="1902179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you complete your Junior</a:t>
            </a:r>
            <a:r>
              <a:rPr lang="en-US" baseline="0" dirty="0" smtClean="0"/>
              <a:t> Course Selection sheet, here are a few things to keep in mind. ALL juniors will be placed in English 3, Math, US History, and PE (unless you have a PE waiver).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This means you only need to pick out 2 to 3 courses. You may choose to pick a science course based on your career goals. You can use your YouScience results in SCOIR to help you make that selection or talk with your science teacher. Then select your remaining electives, also based upon your career goals. You may also want to consider taking an early bird course to fit more in your day, increase your interest, or develop your skills.</a:t>
            </a:r>
          </a:p>
          <a:p>
            <a:endParaRPr lang="en-US" baseline="0" dirty="0" smtClean="0"/>
          </a:p>
          <a:p>
            <a:r>
              <a:rPr lang="en-US" dirty="0" smtClean="0"/>
              <a:t>This year you can also choose to take a consumer education class. This class is a graduation requirement.</a:t>
            </a:r>
            <a:r>
              <a:rPr lang="en-US" baseline="0" dirty="0" smtClean="0"/>
              <a:t> I</a:t>
            </a:r>
            <a:r>
              <a:rPr lang="en-US" dirty="0" smtClean="0"/>
              <a:t>t is recommended</a:t>
            </a:r>
            <a:r>
              <a:rPr lang="en-US" baseline="0" dirty="0" smtClean="0"/>
              <a:t> that you take one junior year so you have room for other classes senior year</a:t>
            </a:r>
            <a:r>
              <a:rPr lang="en-US" dirty="0" smtClean="0"/>
              <a:t>. You have two options; Adult Living or Personal Finance. I will explain the difference between these two classes on another slide.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You will also need to select two alternate courses. </a:t>
            </a:r>
            <a:r>
              <a:rPr lang="en-US" dirty="0" smtClean="0"/>
              <a:t>It is always</a:t>
            </a:r>
            <a:r>
              <a:rPr lang="en-US" baseline="0" dirty="0" smtClean="0"/>
              <a:t> </a:t>
            </a:r>
            <a:r>
              <a:rPr lang="en-US" dirty="0" smtClean="0"/>
              <a:t>my goal to give you your first choices. But sometimes there is a scheduling conflict and alternates must be used. Please make sure you are choosing alternate classes that you want to take.</a:t>
            </a:r>
            <a:endParaRPr lang="en-US" baseline="0" dirty="0" smtClean="0"/>
          </a:p>
          <a:p>
            <a:endParaRPr lang="en-US" baseline="0" dirty="0" smtClean="0"/>
          </a:p>
          <a:p>
            <a:r>
              <a:rPr lang="en-US" baseline="0" dirty="0" smtClean="0"/>
              <a:t>Again, I will review your completed Course Selection sheets when I meet with you during your English class in February, as well as answer any questions you may have. It is vital that you are prepared &amp; have your sheet completed at our meeting, as it can be difficult to get through the entire class in one period. Feel free to schedule an appointment with me if you want to talk through your options.</a:t>
            </a:r>
            <a:endParaRPr lang="en-US" dirty="0" smtClean="0"/>
          </a:p>
        </p:txBody>
      </p:sp>
      <p:sp>
        <p:nvSpPr>
          <p:cNvPr id="4" name="Slide Number Placeholder 3"/>
          <p:cNvSpPr>
            <a:spLocks noGrp="1"/>
          </p:cNvSpPr>
          <p:nvPr>
            <p:ph type="sldNum" sz="quarter" idx="5"/>
          </p:nvPr>
        </p:nvSpPr>
        <p:spPr/>
        <p:txBody>
          <a:bodyPr/>
          <a:lstStyle/>
          <a:p>
            <a:fld id="{EFC6325E-3568-449D-BD92-3B2711C77CCA}" type="slidenum">
              <a:rPr lang="en-US" smtClean="0"/>
              <a:t>4</a:t>
            </a:fld>
            <a:endParaRPr lang="en-US"/>
          </a:p>
        </p:txBody>
      </p:sp>
    </p:spTree>
    <p:extLst>
      <p:ext uri="{BB962C8B-B14F-4D97-AF65-F5344CB8AC3E}">
        <p14:creationId xmlns:p14="http://schemas.microsoft.com/office/powerpoint/2010/main" val="40465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general sequence for required classes.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ALL students are strongly encouraged to take a science course junior year. Your science teacher can make a recommendation on which course to take if you aren’t sure which one to choose.</a:t>
            </a:r>
            <a:endParaRPr lang="en-US" dirty="0" smtClean="0"/>
          </a:p>
          <a:p>
            <a:endParaRPr lang="en-US" dirty="0" smtClean="0"/>
          </a:p>
          <a:p>
            <a:r>
              <a:rPr lang="en-US" dirty="0" smtClean="0"/>
              <a:t>Most</a:t>
            </a:r>
            <a:r>
              <a:rPr lang="en-US" baseline="0" dirty="0" smtClean="0"/>
              <a:t> honors courses require an application and most of those application deadlines have passed. If you missed the deadline, but are interested in taking an honors course, please talk with your subject-area teacher. </a:t>
            </a:r>
          </a:p>
          <a:p>
            <a:endParaRPr lang="en-US" baseline="0" dirty="0" smtClean="0"/>
          </a:p>
          <a:p>
            <a:r>
              <a:rPr lang="en-US" baseline="0" dirty="0" smtClean="0"/>
              <a:t>When I meet with you in your English class, I will have your core course recommendations from your teachers and hope to have honors course approvals at that time, as well. </a:t>
            </a:r>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5</a:t>
            </a:fld>
            <a:endParaRPr lang="en-US"/>
          </a:p>
        </p:txBody>
      </p:sp>
    </p:spTree>
    <p:extLst>
      <p:ext uri="{BB962C8B-B14F-4D97-AF65-F5344CB8AC3E}">
        <p14:creationId xmlns:p14="http://schemas.microsoft.com/office/powerpoint/2010/main" val="2843032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t>
            </a:r>
            <a:r>
              <a:rPr lang="en-US" dirty="0" smtClean="0"/>
              <a:t>are the course descriptions</a:t>
            </a:r>
            <a:r>
              <a:rPr lang="en-US" baseline="0" dirty="0" smtClean="0"/>
              <a:t> for Consumer Education class options. </a:t>
            </a:r>
          </a:p>
          <a:p>
            <a:endParaRPr lang="en-US" baseline="0" dirty="0" smtClean="0"/>
          </a:p>
          <a:p>
            <a:r>
              <a:rPr lang="en-US" baseline="0" dirty="0" smtClean="0"/>
              <a:t>Adult Living is designed to focus on the knowledge, attitudes, and behaviors needed to become independent, contributing, and responsible participants in the family, community, and career settings. </a:t>
            </a:r>
          </a:p>
          <a:p>
            <a:endParaRPr lang="en-US" baseline="0" dirty="0" smtClean="0"/>
          </a:p>
          <a:p>
            <a:r>
              <a:rPr lang="en-US" baseline="0" dirty="0" smtClean="0"/>
              <a:t>Personal Finance develops an understanding of financial literacy and teaches financial skills used in everyday activities, both personally and professionally. </a:t>
            </a:r>
          </a:p>
          <a:p>
            <a:endParaRPr lang="en-US" baseline="0" dirty="0" smtClean="0"/>
          </a:p>
          <a:p>
            <a:r>
              <a:rPr lang="en-US" baseline="0" dirty="0" smtClean="0"/>
              <a:t>Please take a moment to read through the full description for each class and decide which class is the best choice for you if you are selecting a Consumer Education class for Junior year. </a:t>
            </a:r>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6</a:t>
            </a:fld>
            <a:endParaRPr lang="en-US"/>
          </a:p>
        </p:txBody>
      </p:sp>
    </p:spTree>
    <p:extLst>
      <p:ext uri="{BB962C8B-B14F-4D97-AF65-F5344CB8AC3E}">
        <p14:creationId xmlns:p14="http://schemas.microsoft.com/office/powerpoint/2010/main" val="3581141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really excited about the</a:t>
            </a:r>
            <a:r>
              <a:rPr lang="en-US" baseline="0" dirty="0" smtClean="0"/>
              <a:t> </a:t>
            </a:r>
            <a:r>
              <a:rPr lang="en-US" dirty="0" smtClean="0"/>
              <a:t>new course options we have for next school year</a:t>
            </a:r>
            <a:r>
              <a:rPr lang="en-US" baseline="0" dirty="0" smtClean="0"/>
              <a:t>! Please take a moment to read through the descriptions in the Course Description Guide to see if one of these is for you! A link to the guide is available at the end of this presentation. </a:t>
            </a:r>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7</a:t>
            </a:fld>
            <a:endParaRPr lang="en-US"/>
          </a:p>
        </p:txBody>
      </p:sp>
    </p:spTree>
    <p:extLst>
      <p:ext uri="{BB962C8B-B14F-4D97-AF65-F5344CB8AC3E}">
        <p14:creationId xmlns:p14="http://schemas.microsoft.com/office/powerpoint/2010/main" val="1161473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Dual</a:t>
            </a:r>
            <a:r>
              <a:rPr lang="en-US" baseline="0" dirty="0" smtClean="0"/>
              <a:t> Credit courses are classes which have been approved for both high school and college credit. Most dual credit classes are taught here at CCHS. There are a few dual credit classes taught on the JALC campus, these classes include: Welding, Automotive and Sign Language. There is also a dual credit Construction Craft Program taught off-campus, more about this specific program on another slide. </a:t>
            </a:r>
            <a:endParaRPr lang="en-US" dirty="0" smtClean="0"/>
          </a:p>
        </p:txBody>
      </p:sp>
      <p:sp>
        <p:nvSpPr>
          <p:cNvPr id="4" name="Slide Number Placeholder 3"/>
          <p:cNvSpPr>
            <a:spLocks noGrp="1"/>
          </p:cNvSpPr>
          <p:nvPr>
            <p:ph type="sldNum" sz="quarter" idx="5"/>
          </p:nvPr>
        </p:nvSpPr>
        <p:spPr/>
        <p:txBody>
          <a:bodyPr/>
          <a:lstStyle/>
          <a:p>
            <a:fld id="{EFC6325E-3568-449D-BD92-3B2711C77CCA}" type="slidenum">
              <a:rPr lang="en-US" smtClean="0"/>
              <a:t>8</a:t>
            </a:fld>
            <a:endParaRPr lang="en-US"/>
          </a:p>
        </p:txBody>
      </p:sp>
    </p:spTree>
    <p:extLst>
      <p:ext uri="{BB962C8B-B14F-4D97-AF65-F5344CB8AC3E}">
        <p14:creationId xmlns:p14="http://schemas.microsoft.com/office/powerpoint/2010/main" val="3315017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Please review the Dual Credit policies in your Student Handbook on page 26 and follow the “Steps to Enroll” on this slide to enroll in a Dual Credit course. Start by requesting the course on your Course Selection sheet. Registration Forms will be available at our Course Selection meetings. </a:t>
            </a:r>
            <a:endParaRPr lang="en-US" dirty="0" smtClean="0"/>
          </a:p>
        </p:txBody>
      </p:sp>
      <p:sp>
        <p:nvSpPr>
          <p:cNvPr id="4" name="Slide Number Placeholder 3"/>
          <p:cNvSpPr>
            <a:spLocks noGrp="1"/>
          </p:cNvSpPr>
          <p:nvPr>
            <p:ph type="sldNum" sz="quarter" idx="5"/>
          </p:nvPr>
        </p:nvSpPr>
        <p:spPr/>
        <p:txBody>
          <a:bodyPr/>
          <a:lstStyle/>
          <a:p>
            <a:fld id="{EFC6325E-3568-449D-BD92-3B2711C77CCA}" type="slidenum">
              <a:rPr lang="en-US" smtClean="0"/>
              <a:t>9</a:t>
            </a:fld>
            <a:endParaRPr lang="en-US"/>
          </a:p>
        </p:txBody>
      </p:sp>
    </p:spTree>
    <p:extLst>
      <p:ext uri="{BB962C8B-B14F-4D97-AF65-F5344CB8AC3E}">
        <p14:creationId xmlns:p14="http://schemas.microsoft.com/office/powerpoint/2010/main" val="1540508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Students also have the opportunity to take Dual Enrollment classes online or on the John A. Logan campus. Dual Enrollment classes are tuition free for CCHS students , fees and books are not covered and are the responsibility of the student. Please review the Dual Enrollment policies on page 25-26 of the Student Handbook.</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See Mrs. Klaybor if you have any questions about dual credit or dual enrollment.</a:t>
            </a:r>
            <a:endParaRPr lang="en-US" dirty="0" smtClean="0"/>
          </a:p>
          <a:p>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10</a:t>
            </a:fld>
            <a:endParaRPr lang="en-US"/>
          </a:p>
        </p:txBody>
      </p:sp>
    </p:spTree>
    <p:extLst>
      <p:ext uri="{BB962C8B-B14F-4D97-AF65-F5344CB8AC3E}">
        <p14:creationId xmlns:p14="http://schemas.microsoft.com/office/powerpoint/2010/main" val="137162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interested in taking dual enrollment classes at John A. Logan College, they</a:t>
            </a:r>
            <a:r>
              <a:rPr lang="en-US" baseline="0" dirty="0" smtClean="0"/>
              <a:t> will be in the CCHS Media Center on April 8 to register CCHS students for JALC summer and fall classes. You will need to sign up through your SCOIR student account to attend the meeting on April 8, please see instructions on this slide to sign up. Once JALC releases their summer and fall schedule online, you can see what options you have. I can help make recommendations on which classes are helpful to take. You will need to have completed the JALC Dual Enrollment registration form prior to your meeting, those forms can be found in the CCHS Counseling Office. Testing is also a requirement, you will need to let me know if you need to test prior to April. </a:t>
            </a:r>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11</a:t>
            </a:fld>
            <a:endParaRPr lang="en-US"/>
          </a:p>
        </p:txBody>
      </p:sp>
    </p:spTree>
    <p:extLst>
      <p:ext uri="{BB962C8B-B14F-4D97-AF65-F5344CB8AC3E}">
        <p14:creationId xmlns:p14="http://schemas.microsoft.com/office/powerpoint/2010/main" val="3710541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additional opportunities which are available to you junior year. Applications for all of these options will be available</a:t>
            </a:r>
            <a:r>
              <a:rPr lang="en-US" baseline="0" dirty="0" smtClean="0"/>
              <a:t> upon request. You can email the contact for each opportunity if you have questions or concerns.</a:t>
            </a:r>
          </a:p>
          <a:p>
            <a:endParaRPr lang="en-US" dirty="0" smtClean="0"/>
          </a:p>
          <a:p>
            <a:r>
              <a:rPr lang="en-US" dirty="0" smtClean="0"/>
              <a:t>Construction</a:t>
            </a:r>
            <a:r>
              <a:rPr lang="en-US" baseline="0" dirty="0" smtClean="0"/>
              <a:t> Craft is for students interested in a career in construction. This is a 2 year, dual-credit program that is taught off campus by the Marion Airport starting at 7:30 in the morning, students will report to the CCHS campus at the start of 3</a:t>
            </a:r>
            <a:r>
              <a:rPr lang="en-US" baseline="30000" dirty="0" smtClean="0"/>
              <a:t>rd</a:t>
            </a:r>
            <a:r>
              <a:rPr lang="en-US" baseline="0" dirty="0" smtClean="0"/>
              <a:t> hour. Applications are due March 1. Please email Ms. Klaybor or Mr. Terry for more information. </a:t>
            </a:r>
          </a:p>
          <a:p>
            <a:r>
              <a:rPr lang="en-US" baseline="0" dirty="0" smtClean="0"/>
              <a:t>. </a:t>
            </a:r>
            <a:endParaRPr lang="en-US" dirty="0" smtClean="0"/>
          </a:p>
          <a:p>
            <a:r>
              <a:rPr lang="en-US" dirty="0" smtClean="0"/>
              <a:t>CNA</a:t>
            </a:r>
            <a:r>
              <a:rPr lang="en-US" baseline="0" dirty="0" smtClean="0"/>
              <a:t> (Certified Nursing Assistant)</a:t>
            </a:r>
            <a:r>
              <a:rPr lang="en-US" dirty="0" smtClean="0"/>
              <a:t> is a 1 semester, 2 period </a:t>
            </a:r>
            <a:r>
              <a:rPr lang="en-US" baseline="0" dirty="0" smtClean="0"/>
              <a:t>course which takes place during 1</a:t>
            </a:r>
            <a:r>
              <a:rPr lang="en-US" baseline="30000" dirty="0" smtClean="0"/>
              <a:t>st</a:t>
            </a:r>
            <a:r>
              <a:rPr lang="en-US" baseline="0" dirty="0" smtClean="0"/>
              <a:t> and 2</a:t>
            </a:r>
            <a:r>
              <a:rPr lang="en-US" baseline="30000" dirty="0" smtClean="0"/>
              <a:t>nd</a:t>
            </a:r>
            <a:r>
              <a:rPr lang="en-US" baseline="0" dirty="0" smtClean="0"/>
              <a:t> hours.  T</a:t>
            </a:r>
            <a:r>
              <a:rPr lang="en-US" dirty="0" smtClean="0"/>
              <a:t>alk to Ms. Nelson if you have questions.</a:t>
            </a:r>
            <a:r>
              <a:rPr lang="en-US" baseline="0" dirty="0" smtClean="0"/>
              <a:t> P</a:t>
            </a:r>
            <a:r>
              <a:rPr lang="en-US" dirty="0" smtClean="0"/>
              <a:t>lease note, excellent attendance is required for this course and you must have passed Health Occupations</a:t>
            </a:r>
            <a:r>
              <a:rPr lang="en-US" baseline="0" dirty="0" smtClean="0"/>
              <a:t> prior signing up for CNA. This course is also dual-credit.</a:t>
            </a:r>
          </a:p>
          <a:p>
            <a:endParaRPr lang="en-US" dirty="0" smtClean="0"/>
          </a:p>
          <a:p>
            <a:r>
              <a:rPr lang="en-US" dirty="0" smtClean="0"/>
              <a:t>CEO</a:t>
            </a:r>
            <a:r>
              <a:rPr lang="en-US" baseline="0" dirty="0" smtClean="0"/>
              <a:t> is a course taught off-campus and is for students uncertain about what they want to do, have ideas and not sure what to do with them, or interested in business. CEO starts at 7:30 and goes through 1</a:t>
            </a:r>
            <a:r>
              <a:rPr lang="en-US" baseline="30000" dirty="0" smtClean="0"/>
              <a:t>st</a:t>
            </a:r>
            <a:r>
              <a:rPr lang="en-US" baseline="0" dirty="0" smtClean="0"/>
              <a:t> hour. See Mrs. Klaybor or Ms. Koester for more information. </a:t>
            </a:r>
            <a:endParaRPr lang="en-US" dirty="0" smtClean="0"/>
          </a:p>
          <a:p>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12</a:t>
            </a:fld>
            <a:endParaRPr lang="en-US"/>
          </a:p>
        </p:txBody>
      </p:sp>
    </p:spTree>
    <p:extLst>
      <p:ext uri="{BB962C8B-B14F-4D97-AF65-F5344CB8AC3E}">
        <p14:creationId xmlns:p14="http://schemas.microsoft.com/office/powerpoint/2010/main" val="1078009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an example of a </a:t>
            </a:r>
            <a:r>
              <a:rPr lang="en-US" baseline="0" dirty="0" smtClean="0"/>
              <a:t>Junior course selection:</a:t>
            </a:r>
          </a:p>
          <a:p>
            <a:endParaRPr lang="en-US" baseline="0" dirty="0"/>
          </a:p>
          <a:p>
            <a:r>
              <a:rPr lang="en-US" baseline="0" dirty="0" smtClean="0"/>
              <a:t>This student selected their correct </a:t>
            </a:r>
            <a:r>
              <a:rPr lang="en-US" baseline="0" dirty="0"/>
              <a:t>English class </a:t>
            </a:r>
            <a:r>
              <a:rPr lang="en-US" baseline="0" dirty="0" smtClean="0"/>
              <a:t>for next </a:t>
            </a:r>
            <a:r>
              <a:rPr lang="en-US" baseline="0" dirty="0"/>
              <a:t>year, followed by </a:t>
            </a:r>
            <a:r>
              <a:rPr lang="en-US" baseline="0" dirty="0" smtClean="0"/>
              <a:t>the next </a:t>
            </a:r>
            <a:r>
              <a:rPr lang="en-US" baseline="0" dirty="0"/>
              <a:t>math </a:t>
            </a:r>
            <a:r>
              <a:rPr lang="en-US" baseline="0" dirty="0" smtClean="0"/>
              <a:t>class in their course sequence, US History, and PE. This </a:t>
            </a:r>
            <a:r>
              <a:rPr lang="en-US" baseline="0" dirty="0"/>
              <a:t>student decided to </a:t>
            </a:r>
            <a:r>
              <a:rPr lang="en-US" baseline="0" dirty="0" smtClean="0"/>
              <a:t>take </a:t>
            </a:r>
            <a:r>
              <a:rPr lang="en-US" baseline="0" dirty="0"/>
              <a:t>their consumer education </a:t>
            </a:r>
            <a:r>
              <a:rPr lang="en-US" baseline="0" dirty="0" smtClean="0"/>
              <a:t>class, Adult Living, as an Early Bird class to </a:t>
            </a:r>
            <a:r>
              <a:rPr lang="en-US" baseline="0" dirty="0"/>
              <a:t>fulfill the graduation requirement </a:t>
            </a:r>
            <a:r>
              <a:rPr lang="en-US" baseline="0" dirty="0" smtClean="0"/>
              <a:t>and be able to fit in another elective. This student also chose to take a third year of science with Physics to fulfill college admissions requirements.</a:t>
            </a:r>
          </a:p>
          <a:p>
            <a:endParaRPr lang="en-US" baseline="0" dirty="0"/>
          </a:p>
          <a:p>
            <a:r>
              <a:rPr lang="en-US" baseline="0" dirty="0"/>
              <a:t>Example student also smartly chose to continue with the next level of Spanish </a:t>
            </a:r>
            <a:r>
              <a:rPr lang="en-US" baseline="0" dirty="0" smtClean="0"/>
              <a:t>(Again, thinking </a:t>
            </a:r>
            <a:r>
              <a:rPr lang="en-US" baseline="0" dirty="0"/>
              <a:t>about college entrance requirements). </a:t>
            </a:r>
          </a:p>
          <a:p>
            <a:endParaRPr lang="en-US" baseline="0" dirty="0" smtClean="0"/>
          </a:p>
          <a:p>
            <a:r>
              <a:rPr lang="en-US" baseline="0" dirty="0" smtClean="0"/>
              <a:t>And, finally, they chose their course alternates in case their first choice couldn’t be fulfilled.</a:t>
            </a:r>
          </a:p>
        </p:txBody>
      </p:sp>
      <p:sp>
        <p:nvSpPr>
          <p:cNvPr id="4" name="Slide Number Placeholder 3"/>
          <p:cNvSpPr>
            <a:spLocks noGrp="1"/>
          </p:cNvSpPr>
          <p:nvPr>
            <p:ph type="sldNum" sz="quarter" idx="10"/>
          </p:nvPr>
        </p:nvSpPr>
        <p:spPr/>
        <p:txBody>
          <a:bodyPr/>
          <a:lstStyle/>
          <a:p>
            <a:fld id="{EFC6325E-3568-449D-BD92-3B2711C77CCA}" type="slidenum">
              <a:rPr lang="en-US" smtClean="0"/>
              <a:t>13</a:t>
            </a:fld>
            <a:endParaRPr lang="en-US"/>
          </a:p>
        </p:txBody>
      </p:sp>
    </p:spTree>
    <p:extLst>
      <p:ext uri="{BB962C8B-B14F-4D97-AF65-F5344CB8AC3E}">
        <p14:creationId xmlns:p14="http://schemas.microsoft.com/office/powerpoint/2010/main" val="3824473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most part, your required classes will be in place.  You have the opportunity to take classes that you are interested in or </a:t>
            </a:r>
            <a:r>
              <a:rPr lang="en-US" dirty="0" smtClean="0"/>
              <a:t>that relate </a:t>
            </a:r>
            <a:r>
              <a:rPr lang="en-US" dirty="0"/>
              <a:t>to </a:t>
            </a:r>
            <a:r>
              <a:rPr lang="en-US" dirty="0" smtClean="0"/>
              <a:t>your future career </a:t>
            </a:r>
            <a:r>
              <a:rPr lang="en-US" dirty="0"/>
              <a:t>plans. </a:t>
            </a:r>
            <a:r>
              <a:rPr lang="en-US" dirty="0" smtClean="0"/>
              <a:t>If you aren’t sure of your future career plans, use this opportunity to explore classes you are interested in. Think about</a:t>
            </a:r>
            <a:r>
              <a:rPr lang="en-US" baseline="0" dirty="0" smtClean="0"/>
              <a:t> your hobbies, interests, or something you might like to try out. </a:t>
            </a:r>
            <a:r>
              <a:rPr lang="en-US" dirty="0" smtClean="0"/>
              <a:t>This will help you explore what you</a:t>
            </a:r>
            <a:r>
              <a:rPr lang="en-US" baseline="0" dirty="0" smtClean="0"/>
              <a:t> might like to do in a future career. Ask questions about classes you are thinking about taking. You have lots of people to assist you in making your decision. Talk with your teachers, family members, other students, and myself!</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 will review your completed course selection sheets and meet with you and answer any questions you may have. If you are college-bound, YOU are responsible for making sure your course selections meet the admissions requirements for your prospective colleges. If you plan to play college sports, YOU are responsible to know eligibility requirements and talk with your coaches and myself. </a:t>
            </a:r>
          </a:p>
          <a:p>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14</a:t>
            </a:fld>
            <a:endParaRPr lang="en-US"/>
          </a:p>
        </p:txBody>
      </p:sp>
    </p:spTree>
    <p:extLst>
      <p:ext uri="{BB962C8B-B14F-4D97-AF65-F5344CB8AC3E}">
        <p14:creationId xmlns:p14="http://schemas.microsoft.com/office/powerpoint/2010/main" val="3407604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know how to complete your </a:t>
            </a:r>
            <a:r>
              <a:rPr lang="en-US" dirty="0" smtClean="0"/>
              <a:t>junior </a:t>
            </a:r>
            <a:r>
              <a:rPr lang="en-US" dirty="0"/>
              <a:t>year “Course Selection </a:t>
            </a:r>
            <a:r>
              <a:rPr lang="en-US" dirty="0" smtClean="0"/>
              <a:t>Form” </a:t>
            </a:r>
            <a:r>
              <a:rPr lang="en-US" dirty="0"/>
              <a:t>, let’s talk about what </a:t>
            </a:r>
            <a:r>
              <a:rPr lang="en-US" dirty="0" smtClean="0"/>
              <a:t>junior </a:t>
            </a:r>
            <a:r>
              <a:rPr lang="en-US" dirty="0"/>
              <a:t>students should consider as you prepare for next year.  Some of you know exactly what you want to do after high school, some have several different plans, and others </a:t>
            </a:r>
            <a:r>
              <a:rPr lang="en-US" dirty="0" smtClean="0"/>
              <a:t>have no </a:t>
            </a:r>
            <a:r>
              <a:rPr lang="en-US" dirty="0"/>
              <a:t>idea.  At this point you should </a:t>
            </a:r>
            <a:r>
              <a:rPr lang="en-US" dirty="0" smtClean="0"/>
              <a:t>begin thinking about</a:t>
            </a:r>
            <a:r>
              <a:rPr lang="en-US" baseline="0" dirty="0" smtClean="0"/>
              <a:t> w</a:t>
            </a:r>
            <a:r>
              <a:rPr lang="en-US" dirty="0" smtClean="0"/>
              <a:t>hat you </a:t>
            </a:r>
            <a:r>
              <a:rPr lang="en-US" dirty="0"/>
              <a:t>want to do after high </a:t>
            </a:r>
            <a:r>
              <a:rPr lang="en-US" dirty="0" smtClean="0"/>
              <a:t>school. </a:t>
            </a:r>
            <a:r>
              <a:rPr lang="en-US" dirty="0"/>
              <a:t>Will you be pursuing college, joining the military, or looking for a job right away and joining the workforce?  The answer to this question presents very important things to think about when selecting courses throughout high </a:t>
            </a:r>
            <a:r>
              <a:rPr lang="en-US" dirty="0" smtClean="0"/>
              <a:t>school. This is a great time to start thinking about how</a:t>
            </a:r>
            <a:r>
              <a:rPr lang="en-US" baseline="0" dirty="0" smtClean="0"/>
              <a:t> your current classes are helping you towards your </a:t>
            </a:r>
            <a:r>
              <a:rPr lang="en-US" dirty="0" smtClean="0"/>
              <a:t>plan for</a:t>
            </a:r>
            <a:r>
              <a:rPr lang="en-US" baseline="0" dirty="0" smtClean="0"/>
              <a:t> after high school. </a:t>
            </a:r>
          </a:p>
          <a:p>
            <a:endParaRPr lang="en-US" baseline="0" dirty="0" smtClean="0"/>
          </a:p>
          <a:p>
            <a:r>
              <a:rPr lang="en-US" baseline="0" dirty="0" smtClean="0"/>
              <a:t>Remember that your junior year transcript is what will be reviewed by college admissions—will your transcript reflect an accurate representation of you, your interests, your strengths, and work ethic? If not, start now to create the document that accurately reflects who you are and who you want to be. </a:t>
            </a:r>
          </a:p>
          <a:p>
            <a:endParaRPr lang="en-US" baseline="0" dirty="0" smtClean="0"/>
          </a:p>
          <a:p>
            <a:r>
              <a:rPr lang="en-US" baseline="0" dirty="0" smtClean="0"/>
              <a:t>We will take a look at our YouScience Assessment results in 4</a:t>
            </a:r>
            <a:r>
              <a:rPr lang="en-US" baseline="30000" dirty="0" smtClean="0"/>
              <a:t>th</a:t>
            </a:r>
            <a:r>
              <a:rPr lang="en-US" baseline="0" dirty="0" smtClean="0"/>
              <a:t> quarter to begin exploring future career options and how to help you reach your post-secondary goals. </a:t>
            </a:r>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15</a:t>
            </a:fld>
            <a:endParaRPr lang="en-US"/>
          </a:p>
        </p:txBody>
      </p:sp>
    </p:spTree>
    <p:extLst>
      <p:ext uri="{BB962C8B-B14F-4D97-AF65-F5344CB8AC3E}">
        <p14:creationId xmlns:p14="http://schemas.microsoft.com/office/powerpoint/2010/main" val="3532987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a few t</a:t>
            </a:r>
            <a:r>
              <a:rPr lang="en-US" dirty="0" smtClean="0"/>
              <a:t>hings you will want to </a:t>
            </a:r>
            <a:r>
              <a:rPr lang="en-US" dirty="0"/>
              <a:t>consider as you </a:t>
            </a:r>
            <a:r>
              <a:rPr lang="en-US" dirty="0" smtClean="0"/>
              <a:t>are choosing</a:t>
            </a:r>
            <a:r>
              <a:rPr lang="en-US" baseline="0" dirty="0" smtClean="0"/>
              <a:t> your Junior year courses:</a:t>
            </a:r>
            <a:endParaRPr lang="en-US" dirty="0" smtClean="0"/>
          </a:p>
          <a:p>
            <a:endParaRPr lang="en-US" dirty="0" smtClean="0"/>
          </a:p>
          <a:p>
            <a:r>
              <a:rPr lang="en-US" dirty="0" smtClean="0"/>
              <a:t>If you have failed a required course (English, Math, Science, or Health) that course needs to be included as one of your electives next year, even if you are attending credit recovery,</a:t>
            </a:r>
            <a:r>
              <a:rPr lang="en-US" baseline="0" dirty="0" smtClean="0"/>
              <a:t> a</a:t>
            </a:r>
            <a:r>
              <a:rPr lang="en-US" dirty="0" smtClean="0"/>
              <a:t>s you must complete and pass the course for graduation. Once you have completed credit recovery,</a:t>
            </a:r>
            <a:r>
              <a:rPr lang="en-US" baseline="0" dirty="0" smtClean="0"/>
              <a:t> we can replace that course with an elective of your choice.</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Also, </a:t>
            </a:r>
            <a:r>
              <a:rPr lang="en-US" dirty="0"/>
              <a:t>if you participate in a </a:t>
            </a:r>
            <a:r>
              <a:rPr lang="en-US" dirty="0" smtClean="0"/>
              <a:t>band or a sport</a:t>
            </a:r>
            <a:r>
              <a:rPr lang="en-US" baseline="0" dirty="0" smtClean="0"/>
              <a:t> junior</a:t>
            </a:r>
            <a:r>
              <a:rPr lang="en-US" dirty="0" smtClean="0"/>
              <a:t> year</a:t>
            </a:r>
            <a:r>
              <a:rPr lang="en-US" dirty="0"/>
              <a:t>, you are allowed to waive PE for the semester you are </a:t>
            </a:r>
            <a:r>
              <a:rPr lang="en-US" dirty="0" smtClean="0"/>
              <a:t>in band or </a:t>
            </a:r>
            <a:r>
              <a:rPr lang="en-US" dirty="0"/>
              <a:t>that sport.  If this applies to you, </a:t>
            </a:r>
            <a:r>
              <a:rPr lang="en-US" dirty="0" smtClean="0"/>
              <a:t>please</a:t>
            </a:r>
            <a:r>
              <a:rPr lang="en-US" baseline="0" dirty="0" smtClean="0"/>
              <a:t> let Ms. Klaybor know. </a:t>
            </a:r>
          </a:p>
          <a:p>
            <a:endParaRPr lang="en-US" dirty="0"/>
          </a:p>
          <a:p>
            <a:r>
              <a:rPr lang="en-US" dirty="0"/>
              <a:t>You must take a semester-long Consumer </a:t>
            </a:r>
            <a:r>
              <a:rPr lang="en-US" dirty="0" smtClean="0"/>
              <a:t>Education </a:t>
            </a:r>
            <a:r>
              <a:rPr lang="en-US" dirty="0"/>
              <a:t>credit to graduate from CCHS</a:t>
            </a:r>
            <a:r>
              <a:rPr lang="en-US" dirty="0" smtClean="0"/>
              <a:t>. As I said earlier, you </a:t>
            </a:r>
            <a:r>
              <a:rPr lang="en-US" dirty="0"/>
              <a:t>may want to consider taking this </a:t>
            </a:r>
            <a:r>
              <a:rPr lang="en-US" dirty="0" smtClean="0"/>
              <a:t>junior </a:t>
            </a:r>
            <a:r>
              <a:rPr lang="en-US" dirty="0"/>
              <a:t>year, as an elective option.  </a:t>
            </a:r>
          </a:p>
          <a:p>
            <a:endParaRPr lang="en-US" dirty="0"/>
          </a:p>
          <a:p>
            <a:r>
              <a:rPr lang="en-US" dirty="0"/>
              <a:t>For college-bound students, you may </a:t>
            </a:r>
            <a:r>
              <a:rPr lang="en-US" dirty="0" smtClean="0"/>
              <a:t>also want </a:t>
            </a:r>
            <a:r>
              <a:rPr lang="en-US" dirty="0"/>
              <a:t>to consider taking a social studies course, a </a:t>
            </a:r>
            <a:r>
              <a:rPr lang="en-US" dirty="0" smtClean="0"/>
              <a:t>third </a:t>
            </a:r>
            <a:r>
              <a:rPr lang="en-US" dirty="0"/>
              <a:t>science, world language (continuing or beginning), or </a:t>
            </a:r>
            <a:r>
              <a:rPr lang="en-US" dirty="0" smtClean="0"/>
              <a:t>an interest-area </a:t>
            </a:r>
            <a:r>
              <a:rPr lang="en-US" dirty="0"/>
              <a:t>course.  </a:t>
            </a:r>
          </a:p>
          <a:p>
            <a:r>
              <a:rPr lang="en-US" dirty="0"/>
              <a:t>If you choose </a:t>
            </a:r>
            <a:r>
              <a:rPr lang="en-US" dirty="0" smtClean="0"/>
              <a:t>an </a:t>
            </a:r>
            <a:r>
              <a:rPr lang="en-US" dirty="0"/>
              <a:t>early bird class please keep in mind that they meet from 7:30 to </a:t>
            </a:r>
            <a:r>
              <a:rPr lang="en-US" dirty="0" smtClean="0"/>
              <a:t>8:20. </a:t>
            </a:r>
            <a:r>
              <a:rPr lang="en-US" dirty="0"/>
              <a:t>You will need your own transportation for these classes. </a:t>
            </a:r>
            <a:endParaRPr lang="en-US" dirty="0" smtClean="0"/>
          </a:p>
          <a:p>
            <a:endParaRPr lang="en-US" dirty="0" smtClean="0"/>
          </a:p>
          <a:p>
            <a:r>
              <a:rPr lang="en-US" dirty="0" smtClean="0"/>
              <a:t>And, lastly, please choose wisely.</a:t>
            </a:r>
            <a:r>
              <a:rPr lang="en-US" baseline="0" dirty="0" smtClean="0"/>
              <a:t> You want to maintain a balance with your classes, sports, extracurricular activities, possibly a job, and knowing what you can personally handle. Don’t overload yourself with a schedule that is impossible to maintain the entire year. Know your own limits!</a:t>
            </a:r>
            <a:endParaRPr lang="en-US" dirty="0"/>
          </a:p>
          <a:p>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16</a:t>
            </a:fld>
            <a:endParaRPr lang="en-US"/>
          </a:p>
        </p:txBody>
      </p:sp>
    </p:spTree>
    <p:extLst>
      <p:ext uri="{BB962C8B-B14F-4D97-AF65-F5344CB8AC3E}">
        <p14:creationId xmlns:p14="http://schemas.microsoft.com/office/powerpoint/2010/main" val="2587932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Starting June 6th </a:t>
            </a:r>
            <a:r>
              <a:rPr lang="en-US" dirty="0"/>
              <a:t>we will have </a:t>
            </a:r>
            <a:r>
              <a:rPr lang="en-US" dirty="0" smtClean="0"/>
              <a:t>a Summer </a:t>
            </a:r>
            <a:r>
              <a:rPr lang="en-US" dirty="0"/>
              <a:t>Driver’s </a:t>
            </a:r>
            <a:r>
              <a:rPr lang="en-US" dirty="0" smtClean="0"/>
              <a:t>Education </a:t>
            </a:r>
            <a:r>
              <a:rPr lang="en-US" dirty="0"/>
              <a:t>class. </a:t>
            </a:r>
            <a:r>
              <a:rPr lang="en-US" dirty="0" smtClean="0"/>
              <a:t>You </a:t>
            </a:r>
            <a:r>
              <a:rPr lang="en-US" dirty="0"/>
              <a:t>are </a:t>
            </a:r>
            <a:r>
              <a:rPr lang="en-US" dirty="0" smtClean="0"/>
              <a:t>only allowed </a:t>
            </a:r>
            <a:r>
              <a:rPr lang="en-US" dirty="0"/>
              <a:t>to miss 2 classes, after that you will be dropped from the class and </a:t>
            </a:r>
            <a:r>
              <a:rPr lang="en-US" dirty="0" smtClean="0"/>
              <a:t>will have </a:t>
            </a:r>
            <a:r>
              <a:rPr lang="en-US" dirty="0"/>
              <a:t>to retake later on.  </a:t>
            </a:r>
            <a:r>
              <a:rPr lang="en-US" dirty="0" smtClean="0"/>
              <a:t>Applications are available in Counseling and must</a:t>
            </a:r>
            <a:r>
              <a:rPr lang="en-US" baseline="0" dirty="0" smtClean="0"/>
              <a:t> be submitted </a:t>
            </a:r>
            <a:r>
              <a:rPr lang="en-US" dirty="0" smtClean="0"/>
              <a:t>by</a:t>
            </a:r>
            <a:r>
              <a:rPr lang="en-US" baseline="0" dirty="0" smtClean="0"/>
              <a:t> February 25th</a:t>
            </a:r>
            <a:r>
              <a:rPr lang="en-US" dirty="0" smtClean="0"/>
              <a:t>.</a:t>
            </a:r>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17</a:t>
            </a:fld>
            <a:endParaRPr lang="en-US"/>
          </a:p>
        </p:txBody>
      </p:sp>
    </p:spTree>
    <p:extLst>
      <p:ext uri="{BB962C8B-B14F-4D97-AF65-F5344CB8AC3E}">
        <p14:creationId xmlns:p14="http://schemas.microsoft.com/office/powerpoint/2010/main" val="1462818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link </a:t>
            </a:r>
            <a:r>
              <a:rPr lang="en-US" dirty="0" smtClean="0"/>
              <a:t>to Course </a:t>
            </a:r>
            <a:r>
              <a:rPr lang="en-US" dirty="0"/>
              <a:t>Description guide. Every class offered is listed with class descriptions as well as course pre-requisites (or eligibility requirements).  For example, there may be a course expectation such as: you have to take Spanish 1 before you take Spanish 2 or there is </a:t>
            </a:r>
            <a:r>
              <a:rPr lang="en-US" dirty="0" smtClean="0"/>
              <a:t>a </a:t>
            </a:r>
            <a:r>
              <a:rPr lang="en-US" dirty="0"/>
              <a:t>grade requirement: receive a grade of C or better.  As you </a:t>
            </a:r>
            <a:r>
              <a:rPr lang="en-US" dirty="0" smtClean="0"/>
              <a:t>choose your junior courses, please </a:t>
            </a:r>
            <a:r>
              <a:rPr lang="en-US" dirty="0"/>
              <a:t>make sure you meet all pre-requisites for the electives and alternatives you request. </a:t>
            </a:r>
          </a:p>
        </p:txBody>
      </p:sp>
      <p:sp>
        <p:nvSpPr>
          <p:cNvPr id="4" name="Slide Number Placeholder 3"/>
          <p:cNvSpPr>
            <a:spLocks noGrp="1"/>
          </p:cNvSpPr>
          <p:nvPr>
            <p:ph type="sldNum" sz="quarter" idx="5"/>
          </p:nvPr>
        </p:nvSpPr>
        <p:spPr/>
        <p:txBody>
          <a:bodyPr/>
          <a:lstStyle/>
          <a:p>
            <a:fld id="{EFC6325E-3568-449D-BD92-3B2711C77CCA}" type="slidenum">
              <a:rPr lang="en-US" smtClean="0"/>
              <a:t>18</a:t>
            </a:fld>
            <a:endParaRPr lang="en-US"/>
          </a:p>
        </p:txBody>
      </p:sp>
    </p:spTree>
    <p:extLst>
      <p:ext uri="{BB962C8B-B14F-4D97-AF65-F5344CB8AC3E}">
        <p14:creationId xmlns:p14="http://schemas.microsoft.com/office/powerpoint/2010/main" val="515455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is the time </a:t>
            </a:r>
            <a:r>
              <a:rPr lang="en-US" dirty="0" smtClean="0"/>
              <a:t>to </a:t>
            </a:r>
            <a:r>
              <a:rPr lang="en-US" dirty="0"/>
              <a:t>organize and prepare for next year and beyond!  Continue to check your </a:t>
            </a:r>
            <a:r>
              <a:rPr lang="en-US" dirty="0" smtClean="0"/>
              <a:t>grades and email on a regular basis. </a:t>
            </a:r>
            <a:r>
              <a:rPr lang="en-US" dirty="0"/>
              <a:t>Look over your options for next year and do not hesitate to </a:t>
            </a:r>
            <a:r>
              <a:rPr lang="en-US" dirty="0" smtClean="0"/>
              <a:t>set</a:t>
            </a:r>
            <a:r>
              <a:rPr lang="en-US" baseline="0" dirty="0" smtClean="0"/>
              <a:t> up a meeting with</a:t>
            </a:r>
            <a:r>
              <a:rPr lang="en-US" dirty="0" smtClean="0"/>
              <a:t> </a:t>
            </a:r>
            <a:r>
              <a:rPr lang="en-US" dirty="0"/>
              <a:t>me if you need help with course selections</a:t>
            </a:r>
            <a:r>
              <a:rPr lang="en-US" dirty="0" smtClean="0"/>
              <a:t>. Although we </a:t>
            </a:r>
            <a:r>
              <a:rPr lang="en-US" dirty="0"/>
              <a:t>are preparing for next year, </a:t>
            </a:r>
            <a:r>
              <a:rPr lang="en-US" dirty="0" smtClean="0"/>
              <a:t>we </a:t>
            </a:r>
            <a:r>
              <a:rPr lang="en-US" dirty="0"/>
              <a:t>still have to get through </a:t>
            </a:r>
            <a:r>
              <a:rPr lang="en-US" dirty="0" smtClean="0"/>
              <a:t>the rest of sophomore year. </a:t>
            </a:r>
            <a:r>
              <a:rPr lang="en-US" dirty="0"/>
              <a:t>W</a:t>
            </a:r>
            <a:r>
              <a:rPr lang="en-US" dirty="0" smtClean="0"/>
              <a:t>hat </a:t>
            </a:r>
            <a:r>
              <a:rPr lang="en-US" dirty="0"/>
              <a:t>you do now will impact your future classes</a:t>
            </a:r>
            <a:r>
              <a:rPr lang="en-US" dirty="0" smtClean="0"/>
              <a:t>. Please sta</a:t>
            </a:r>
            <a:r>
              <a:rPr lang="en-US" baseline="0" dirty="0" smtClean="0"/>
              <a:t>y </a:t>
            </a:r>
            <a:r>
              <a:rPr lang="en-US" dirty="0" smtClean="0"/>
              <a:t>focused</a:t>
            </a:r>
            <a:r>
              <a:rPr lang="en-US" baseline="0" dirty="0" smtClean="0"/>
              <a:t> and finish this year Sophomore Strong! </a:t>
            </a:r>
            <a:endParaRPr lang="en-US" dirty="0"/>
          </a:p>
        </p:txBody>
      </p:sp>
      <p:sp>
        <p:nvSpPr>
          <p:cNvPr id="4" name="Slide Number Placeholder 3"/>
          <p:cNvSpPr>
            <a:spLocks noGrp="1"/>
          </p:cNvSpPr>
          <p:nvPr>
            <p:ph type="sldNum" sz="quarter" idx="5"/>
          </p:nvPr>
        </p:nvSpPr>
        <p:spPr/>
        <p:txBody>
          <a:bodyPr/>
          <a:lstStyle/>
          <a:p>
            <a:fld id="{EFC6325E-3568-449D-BD92-3B2711C77CCA}" type="slidenum">
              <a:rPr lang="en-US" smtClean="0"/>
              <a:t>19</a:t>
            </a:fld>
            <a:endParaRPr lang="en-US"/>
          </a:p>
        </p:txBody>
      </p:sp>
    </p:spTree>
    <p:extLst>
      <p:ext uri="{BB962C8B-B14F-4D97-AF65-F5344CB8AC3E}">
        <p14:creationId xmlns:p14="http://schemas.microsoft.com/office/powerpoint/2010/main" val="164408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061275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502397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040719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1/24/2022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46682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pPr/>
              <a:t>1/24/2022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709676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1/24/2022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629536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1/24/2022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8948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449690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87DE6118-2437-4B30-8E3C-4D2BE6020583}" type="datetimeFigureOut">
              <a:rPr lang="en-US" smtClean="0"/>
              <a:pPr/>
              <a:t>1/24/2022</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275535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4104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463309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87DE6118-2437-4B30-8E3C-4D2BE6020583}" type="datetimeFigureOut">
              <a:rPr lang="en-US" smtClean="0"/>
              <a:pPr/>
              <a:t>1/24/2022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533920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058632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829733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87DE6118-2437-4B30-8E3C-4D2BE6020583}" type="datetimeFigureOut">
              <a:rPr lang="en-US" smtClean="0"/>
              <a:pPr/>
              <a:t>1/24/2022</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770142740"/>
      </p:ext>
    </p:extLst>
  </p:cSld>
  <p:clrMap bg1="dk1" tx1="lt1" bg2="dk2" tx2="lt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1" r:id="rId13"/>
    <p:sldLayoutId id="2147484042"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7.xml"/><Relationship Id="rId7" Type="http://schemas.openxmlformats.org/officeDocument/2006/relationships/diagramQuickStyle" Target="../diagrams/quickStyle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notesSlide" Target="../notesSlides/notesSlide3.xml"/><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notesSlide" Target="../notesSlides/notesSlide9.xml"/><Relationship Id="rId9"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5.jpg"/><Relationship Id="rId5" Type="http://schemas.openxmlformats.org/officeDocument/2006/relationships/image" Target="../media/image4.jpg"/><Relationship Id="rId10" Type="http://schemas.openxmlformats.org/officeDocument/2006/relationships/image" Target="../media/image3.png"/><Relationship Id="rId4" Type="http://schemas.openxmlformats.org/officeDocument/2006/relationships/notesSlide" Target="../notesSlides/notesSlide15.xml"/><Relationship Id="rId9"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9.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0.gif"/><Relationship Id="rId5" Type="http://schemas.openxmlformats.org/officeDocument/2006/relationships/hyperlink" Target="chrome-extension://efaidnbmnnnibpcajpcglclefindmkaj/viewer.html?pdfurl=http://p9cdn4static.sharpschool.com/UserFiles/Servers/Server_77943/File/School%20Docs/22-23/Course%20Description%20Guide%20(2022-2023).pdf&amp;clen=973019&amp;chunk=true" TargetMode="Externa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F4901-3468-42D9-83AC-F6A31785F6C2}"/>
              </a:ext>
            </a:extLst>
          </p:cNvPr>
          <p:cNvSpPr>
            <a:spLocks noGrp="1"/>
          </p:cNvSpPr>
          <p:nvPr>
            <p:ph type="ctrTitle"/>
          </p:nvPr>
        </p:nvSpPr>
        <p:spPr>
          <a:xfrm>
            <a:off x="1061779" y="609600"/>
            <a:ext cx="10067925" cy="1970627"/>
          </a:xfrm>
        </p:spPr>
        <p:txBody>
          <a:bodyPr>
            <a:normAutofit/>
          </a:bodyPr>
          <a:lstStyle/>
          <a:p>
            <a:pPr algn="ctr"/>
            <a:r>
              <a:rPr lang="en-US" dirty="0" smtClean="0">
                <a:latin typeface="Century Gothic" panose="020B0502020202020204" pitchFamily="34" charset="0"/>
              </a:rPr>
              <a:t>2022-2023 Junior </a:t>
            </a:r>
            <a:r>
              <a:rPr lang="en-US" dirty="0">
                <a:latin typeface="Century Gothic" panose="020B0502020202020204" pitchFamily="34" charset="0"/>
              </a:rPr>
              <a:t>YEAR            Course selection</a:t>
            </a:r>
          </a:p>
        </p:txBody>
      </p:sp>
      <p:sp>
        <p:nvSpPr>
          <p:cNvPr id="3" name="Subtitle 2">
            <a:extLst>
              <a:ext uri="{FF2B5EF4-FFF2-40B4-BE49-F238E27FC236}">
                <a16:creationId xmlns:a16="http://schemas.microsoft.com/office/drawing/2014/main" id="{EEAC8721-1924-4A60-8214-90D7B8C5DB73}"/>
              </a:ext>
            </a:extLst>
          </p:cNvPr>
          <p:cNvSpPr>
            <a:spLocks noGrp="1"/>
          </p:cNvSpPr>
          <p:nvPr>
            <p:ph type="subTitle" idx="1"/>
          </p:nvPr>
        </p:nvSpPr>
        <p:spPr>
          <a:xfrm>
            <a:off x="3267829" y="5717627"/>
            <a:ext cx="6831673" cy="546538"/>
          </a:xfrm>
        </p:spPr>
        <p:txBody>
          <a:bodyPr>
            <a:normAutofit/>
          </a:bodyPr>
          <a:lstStyle/>
          <a:p>
            <a:r>
              <a:rPr lang="en-US" dirty="0"/>
              <a:t>Presented by </a:t>
            </a:r>
            <a:r>
              <a:rPr lang="en-US" dirty="0" smtClean="0"/>
              <a:t>Mrs</a:t>
            </a:r>
            <a:r>
              <a:rPr lang="en-US" dirty="0"/>
              <a:t>. </a:t>
            </a:r>
            <a:r>
              <a:rPr lang="en-US" dirty="0" smtClean="0"/>
              <a:t>Klaybor </a:t>
            </a:r>
            <a:r>
              <a:rPr lang="en-US" dirty="0"/>
              <a:t>to the Class of </a:t>
            </a:r>
            <a:r>
              <a:rPr lang="en-US" dirty="0" smtClean="0"/>
              <a:t>2024</a:t>
            </a:r>
            <a:endParaRPr lang="en-US" dirty="0"/>
          </a:p>
        </p:txBody>
      </p:sp>
      <p:pic>
        <p:nvPicPr>
          <p:cNvPr id="4" name="Picture 3"/>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89315" y="2796127"/>
            <a:ext cx="2031596" cy="1942288"/>
          </a:xfrm>
          <a:prstGeom prst="rect">
            <a:avLst/>
          </a:prstGeom>
          <a:noFill/>
        </p:spPr>
      </p:pic>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0298" y="6115372"/>
            <a:ext cx="609600" cy="609600"/>
          </a:xfrm>
          <a:prstGeom prst="rect">
            <a:avLst/>
          </a:prstGeom>
        </p:spPr>
      </p:pic>
    </p:spTree>
    <p:extLst>
      <p:ext uri="{BB962C8B-B14F-4D97-AF65-F5344CB8AC3E}">
        <p14:creationId xmlns:p14="http://schemas.microsoft.com/office/powerpoint/2010/main" val="3886744215"/>
      </p:ext>
    </p:extLst>
  </p:cSld>
  <p:clrMapOvr>
    <a:masterClrMapping/>
  </p:clrMapOvr>
  <p:transition spd="med" advClick="0" advTm="2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D90F5-8290-422D-851C-EA6CD2B7E455}"/>
              </a:ext>
            </a:extLst>
          </p:cNvPr>
          <p:cNvSpPr>
            <a:spLocks noGrp="1"/>
          </p:cNvSpPr>
          <p:nvPr>
            <p:ph type="title"/>
          </p:nvPr>
        </p:nvSpPr>
        <p:spPr>
          <a:xfrm>
            <a:off x="163640" y="531248"/>
            <a:ext cx="9605635" cy="809625"/>
          </a:xfrm>
        </p:spPr>
        <p:txBody>
          <a:bodyPr/>
          <a:lstStyle/>
          <a:p>
            <a:r>
              <a:rPr lang="en-US" dirty="0"/>
              <a:t> </a:t>
            </a:r>
            <a:r>
              <a:rPr lang="en-US" sz="4800" dirty="0" smtClean="0"/>
              <a:t>Graduation Requirements</a:t>
            </a:r>
            <a:endParaRPr lang="en-US" sz="4800" dirty="0"/>
          </a:p>
        </p:txBody>
      </p:sp>
      <p:sp>
        <p:nvSpPr>
          <p:cNvPr id="3" name="Content Placeholder 2">
            <a:extLst>
              <a:ext uri="{FF2B5EF4-FFF2-40B4-BE49-F238E27FC236}">
                <a16:creationId xmlns:a16="http://schemas.microsoft.com/office/drawing/2014/main" id="{B84E348E-C8F8-4559-9528-C91931BD2BB1}"/>
              </a:ext>
            </a:extLst>
          </p:cNvPr>
          <p:cNvSpPr>
            <a:spLocks noGrp="1"/>
          </p:cNvSpPr>
          <p:nvPr>
            <p:ph sz="half" idx="1"/>
          </p:nvPr>
        </p:nvSpPr>
        <p:spPr>
          <a:xfrm>
            <a:off x="544113" y="1884404"/>
            <a:ext cx="5057775" cy="4973595"/>
          </a:xfrm>
        </p:spPr>
        <p:txBody>
          <a:bodyPr>
            <a:normAutofit fontScale="25000" lnSpcReduction="20000"/>
          </a:bodyPr>
          <a:lstStyle/>
          <a:p>
            <a:pPr marL="0" indent="0">
              <a:buNone/>
            </a:pPr>
            <a:r>
              <a:rPr lang="en-US" sz="11200" b="1" dirty="0">
                <a:cs typeface="Calibri" panose="020F0502020204030204" pitchFamily="34" charset="0"/>
              </a:rPr>
              <a:t>CCHS Graduation Requirements</a:t>
            </a:r>
          </a:p>
          <a:p>
            <a:r>
              <a:rPr lang="en-US" sz="8000" dirty="0">
                <a:cs typeface="Calibri" panose="020F0502020204030204" pitchFamily="34" charset="0"/>
              </a:rPr>
              <a:t>English: 4 credits or 4 years</a:t>
            </a:r>
          </a:p>
          <a:p>
            <a:r>
              <a:rPr lang="en-US" sz="8000" dirty="0">
                <a:cs typeface="Calibri" panose="020F0502020204030204" pitchFamily="34" charset="0"/>
              </a:rPr>
              <a:t>Math: 3 credits, 3 years</a:t>
            </a:r>
          </a:p>
          <a:p>
            <a:r>
              <a:rPr lang="en-US" sz="8000" dirty="0">
                <a:cs typeface="Calibri" panose="020F0502020204030204" pitchFamily="34" charset="0"/>
              </a:rPr>
              <a:t>Science: 2 credits, 2 years</a:t>
            </a:r>
          </a:p>
          <a:p>
            <a:r>
              <a:rPr lang="en-US" sz="8000" dirty="0">
                <a:cs typeface="Calibri" panose="020F0502020204030204" pitchFamily="34" charset="0"/>
              </a:rPr>
              <a:t>Social Studies: 2 credits/ </a:t>
            </a:r>
            <a:r>
              <a:rPr lang="en-US" sz="8000" dirty="0" smtClean="0">
                <a:cs typeface="Calibri" panose="020F0502020204030204" pitchFamily="34" charset="0"/>
              </a:rPr>
              <a:t>2 years  </a:t>
            </a:r>
            <a:r>
              <a:rPr lang="en-US" sz="8000" dirty="0">
                <a:cs typeface="Calibri" panose="020F0502020204030204" pitchFamily="34" charset="0"/>
              </a:rPr>
              <a:t>(US History, Government/Civics)</a:t>
            </a:r>
          </a:p>
          <a:p>
            <a:r>
              <a:rPr lang="en-US" sz="8000" dirty="0">
                <a:cs typeface="Calibri" panose="020F0502020204030204" pitchFamily="34" charset="0"/>
              </a:rPr>
              <a:t>Fine Art: 1 credit</a:t>
            </a:r>
          </a:p>
          <a:p>
            <a:r>
              <a:rPr lang="en-US" sz="8000" dirty="0">
                <a:cs typeface="Calibri" panose="020F0502020204030204" pitchFamily="34" charset="0"/>
              </a:rPr>
              <a:t>Physical Education: 4 years or PE waiver</a:t>
            </a:r>
          </a:p>
          <a:p>
            <a:r>
              <a:rPr lang="en-US" sz="8000" dirty="0">
                <a:cs typeface="Calibri" panose="020F0502020204030204" pitchFamily="34" charset="0"/>
              </a:rPr>
              <a:t>Consumer Ed: .5 credit/ 1 semester</a:t>
            </a:r>
          </a:p>
          <a:p>
            <a:r>
              <a:rPr lang="en-US" sz="8000" dirty="0">
                <a:cs typeface="Calibri" panose="020F0502020204030204" pitchFamily="34" charset="0"/>
              </a:rPr>
              <a:t>Health: .5 credit/1 semester</a:t>
            </a:r>
          </a:p>
          <a:p>
            <a:endParaRPr lang="en-US" dirty="0"/>
          </a:p>
        </p:txBody>
      </p:sp>
      <p:sp>
        <p:nvSpPr>
          <p:cNvPr id="4" name="Content Placeholder 3">
            <a:extLst>
              <a:ext uri="{FF2B5EF4-FFF2-40B4-BE49-F238E27FC236}">
                <a16:creationId xmlns:a16="http://schemas.microsoft.com/office/drawing/2014/main" id="{2E18EB81-7E5D-4D64-BEB7-9A03E37CDFD5}"/>
              </a:ext>
            </a:extLst>
          </p:cNvPr>
          <p:cNvSpPr>
            <a:spLocks noGrp="1"/>
          </p:cNvSpPr>
          <p:nvPr>
            <p:ph sz="half" idx="2"/>
          </p:nvPr>
        </p:nvSpPr>
        <p:spPr>
          <a:xfrm>
            <a:off x="7018205" y="1884404"/>
            <a:ext cx="5003313" cy="4244989"/>
          </a:xfrm>
        </p:spPr>
        <p:txBody>
          <a:bodyPr>
            <a:noAutofit/>
          </a:bodyPr>
          <a:lstStyle/>
          <a:p>
            <a:pPr marL="0" indent="0">
              <a:buNone/>
            </a:pPr>
            <a:r>
              <a:rPr lang="en-US" sz="2800" b="1" dirty="0">
                <a:cs typeface="Calibri" panose="020F0502020204030204" pitchFamily="34" charset="0"/>
              </a:rPr>
              <a:t>COLLEGE Typical Requirements </a:t>
            </a:r>
          </a:p>
          <a:p>
            <a:r>
              <a:rPr lang="en-US" dirty="0">
                <a:cs typeface="Calibri" panose="020F0502020204030204" pitchFamily="34" charset="0"/>
              </a:rPr>
              <a:t>English: 4 years</a:t>
            </a:r>
          </a:p>
          <a:p>
            <a:r>
              <a:rPr lang="en-US" dirty="0">
                <a:cs typeface="Calibri" panose="020F0502020204030204" pitchFamily="34" charset="0"/>
              </a:rPr>
              <a:t>Math: 4 years</a:t>
            </a:r>
          </a:p>
          <a:p>
            <a:r>
              <a:rPr lang="en-US" dirty="0">
                <a:cs typeface="Calibri" panose="020F0502020204030204" pitchFamily="34" charset="0"/>
              </a:rPr>
              <a:t>Science: </a:t>
            </a:r>
            <a:r>
              <a:rPr lang="en-US" dirty="0" smtClean="0">
                <a:cs typeface="Calibri" panose="020F0502020204030204" pitchFamily="34" charset="0"/>
              </a:rPr>
              <a:t>3 or 4 </a:t>
            </a:r>
            <a:r>
              <a:rPr lang="en-US" dirty="0">
                <a:cs typeface="Calibri" panose="020F0502020204030204" pitchFamily="34" charset="0"/>
              </a:rPr>
              <a:t>years</a:t>
            </a:r>
          </a:p>
          <a:p>
            <a:r>
              <a:rPr lang="en-US" dirty="0">
                <a:cs typeface="Calibri" panose="020F0502020204030204" pitchFamily="34" charset="0"/>
              </a:rPr>
              <a:t>Social Studies </a:t>
            </a:r>
            <a:r>
              <a:rPr lang="en-US" dirty="0" smtClean="0">
                <a:cs typeface="Calibri" panose="020F0502020204030204" pitchFamily="34" charset="0"/>
              </a:rPr>
              <a:t>3 or 4 </a:t>
            </a:r>
            <a:r>
              <a:rPr lang="en-US" dirty="0">
                <a:cs typeface="Calibri" panose="020F0502020204030204" pitchFamily="34" charset="0"/>
              </a:rPr>
              <a:t>years</a:t>
            </a:r>
          </a:p>
          <a:p>
            <a:r>
              <a:rPr lang="en-US" dirty="0">
                <a:cs typeface="Calibri" panose="020F0502020204030204" pitchFamily="34" charset="0"/>
              </a:rPr>
              <a:t>World Language: depends on college/university; in general 2 years of the same language</a:t>
            </a:r>
          </a:p>
          <a:p>
            <a:r>
              <a:rPr lang="en-US" dirty="0">
                <a:cs typeface="Calibri" panose="020F0502020204030204" pitchFamily="34" charset="0"/>
              </a:rPr>
              <a:t>Fine Arts: depends on college/university</a:t>
            </a:r>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8167" y="6217404"/>
            <a:ext cx="609600" cy="609600"/>
          </a:xfrm>
          <a:prstGeom prst="rect">
            <a:avLst/>
          </a:prstGeom>
        </p:spPr>
      </p:pic>
    </p:spTree>
    <p:extLst>
      <p:ext uri="{BB962C8B-B14F-4D97-AF65-F5344CB8AC3E}">
        <p14:creationId xmlns:p14="http://schemas.microsoft.com/office/powerpoint/2010/main" val="2949576825"/>
      </p:ext>
    </p:extLst>
  </p:cSld>
  <p:clrMapOvr>
    <a:masterClrMapping/>
  </p:clrMapOvr>
  <p:transition spd="med" advClick="0" advTm="50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3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0D48685C-5B68-495A-998B-319097B5AA3E}"/>
              </a:ext>
            </a:extLst>
          </p:cNvPr>
          <p:cNvGraphicFramePr/>
          <p:nvPr>
            <p:extLst>
              <p:ext uri="{D42A27DB-BD31-4B8C-83A1-F6EECF244321}">
                <p14:modId xmlns:p14="http://schemas.microsoft.com/office/powerpoint/2010/main" val="1686820379"/>
              </p:ext>
            </p:extLst>
          </p:nvPr>
        </p:nvGraphicFramePr>
        <p:xfrm>
          <a:off x="383956" y="907522"/>
          <a:ext cx="11449050" cy="57573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Box 1"/>
          <p:cNvSpPr txBox="1"/>
          <p:nvPr/>
        </p:nvSpPr>
        <p:spPr>
          <a:xfrm>
            <a:off x="544589" y="269811"/>
            <a:ext cx="11127783" cy="646331"/>
          </a:xfrm>
          <a:prstGeom prst="rect">
            <a:avLst/>
          </a:prstGeom>
          <a:noFill/>
        </p:spPr>
        <p:txBody>
          <a:bodyPr wrap="square" rtlCol="0">
            <a:spAutoFit/>
          </a:bodyPr>
          <a:lstStyle/>
          <a:p>
            <a:pPr algn="ctr"/>
            <a:r>
              <a:rPr lang="en-US" sz="3600" b="1" dirty="0" smtClean="0">
                <a:solidFill>
                  <a:schemeClr val="accent1"/>
                </a:solidFill>
              </a:rPr>
              <a:t>Junior Course Selection Timeline</a:t>
            </a:r>
            <a:endParaRPr lang="en-US" sz="3600" b="1" dirty="0">
              <a:solidFill>
                <a:schemeClr val="accent1"/>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39789" y="6055255"/>
            <a:ext cx="609600" cy="609600"/>
          </a:xfrm>
          <a:prstGeom prst="rect">
            <a:avLst/>
          </a:prstGeom>
        </p:spPr>
      </p:pic>
    </p:spTree>
    <p:extLst>
      <p:ext uri="{BB962C8B-B14F-4D97-AF65-F5344CB8AC3E}">
        <p14:creationId xmlns:p14="http://schemas.microsoft.com/office/powerpoint/2010/main" val="3746835779"/>
      </p:ext>
    </p:extLst>
  </p:cSld>
  <p:clrMapOvr>
    <a:masterClrMapping/>
  </p:clrMapOvr>
  <p:transition spd="med" advClick="0" advTm="5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7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7EAC0-AB1F-4777-9889-DBB96C5533CB}"/>
              </a:ext>
            </a:extLst>
          </p:cNvPr>
          <p:cNvSpPr>
            <a:spLocks noGrp="1"/>
          </p:cNvSpPr>
          <p:nvPr>
            <p:ph type="title"/>
          </p:nvPr>
        </p:nvSpPr>
        <p:spPr>
          <a:xfrm>
            <a:off x="818712" y="404407"/>
            <a:ext cx="10571998" cy="970450"/>
          </a:xfrm>
        </p:spPr>
        <p:txBody>
          <a:bodyPr>
            <a:normAutofit/>
          </a:bodyPr>
          <a:lstStyle/>
          <a:p>
            <a:r>
              <a:rPr lang="en-US" sz="4800" dirty="0" smtClean="0">
                <a:solidFill>
                  <a:schemeClr val="tx1"/>
                </a:solidFill>
              </a:rPr>
              <a:t>Junior </a:t>
            </a:r>
            <a:r>
              <a:rPr lang="en-US" sz="4800" dirty="0">
                <a:solidFill>
                  <a:schemeClr val="tx1"/>
                </a:solidFill>
              </a:rPr>
              <a:t>Year Overview</a:t>
            </a:r>
          </a:p>
        </p:txBody>
      </p:sp>
      <p:sp>
        <p:nvSpPr>
          <p:cNvPr id="5" name="Content Placeholder 4">
            <a:extLst>
              <a:ext uri="{FF2B5EF4-FFF2-40B4-BE49-F238E27FC236}">
                <a16:creationId xmlns:a16="http://schemas.microsoft.com/office/drawing/2014/main" id="{51C0767A-5C6A-4352-B147-A080959C391C}"/>
              </a:ext>
            </a:extLst>
          </p:cNvPr>
          <p:cNvSpPr>
            <a:spLocks noGrp="1"/>
          </p:cNvSpPr>
          <p:nvPr>
            <p:ph idx="1"/>
          </p:nvPr>
        </p:nvSpPr>
        <p:spPr>
          <a:xfrm>
            <a:off x="818712" y="2609742"/>
            <a:ext cx="10554574" cy="3636511"/>
          </a:xfrm>
        </p:spPr>
        <p:txBody>
          <a:bodyPr>
            <a:noAutofit/>
          </a:bodyPr>
          <a:lstStyle/>
          <a:p>
            <a:r>
              <a:rPr lang="en-US" sz="2400" dirty="0"/>
              <a:t>Required </a:t>
            </a:r>
            <a:r>
              <a:rPr lang="en-US" sz="2400" dirty="0" smtClean="0"/>
              <a:t>classes (3-4): </a:t>
            </a:r>
            <a:r>
              <a:rPr lang="en-US" sz="2400" dirty="0"/>
              <a:t>English 3</a:t>
            </a:r>
            <a:r>
              <a:rPr lang="en-US" sz="2400" dirty="0" smtClean="0"/>
              <a:t>, </a:t>
            </a:r>
            <a:r>
              <a:rPr lang="en-US" sz="2400" dirty="0"/>
              <a:t>math, </a:t>
            </a:r>
            <a:r>
              <a:rPr lang="en-US" sz="2400" dirty="0" smtClean="0"/>
              <a:t>US History, &amp; PE (unless you have a waiver for band or sports)</a:t>
            </a:r>
            <a:endParaRPr lang="en-US" sz="2400" dirty="0"/>
          </a:p>
          <a:p>
            <a:r>
              <a:rPr lang="en-US" sz="2400" dirty="0" smtClean="0"/>
              <a:t>Electives (2-3): </a:t>
            </a:r>
            <a:r>
              <a:rPr lang="en-US" sz="2400" dirty="0"/>
              <a:t>Driver’s Education, World Languages,  Fine Arts, Career Tech (CTE), science &amp;</a:t>
            </a:r>
            <a:r>
              <a:rPr lang="en-US" sz="2400" dirty="0" smtClean="0"/>
              <a:t> </a:t>
            </a:r>
            <a:r>
              <a:rPr lang="en-US" sz="2400" dirty="0"/>
              <a:t>social </a:t>
            </a:r>
            <a:r>
              <a:rPr lang="en-US" sz="2400" dirty="0" smtClean="0"/>
              <a:t>studies</a:t>
            </a:r>
            <a:endParaRPr lang="en-US" sz="2400" dirty="0"/>
          </a:p>
          <a:p>
            <a:r>
              <a:rPr lang="en-US" sz="2400" dirty="0"/>
              <a:t>Early Bird classes: </a:t>
            </a:r>
            <a:r>
              <a:rPr lang="en-US" sz="2400" dirty="0" smtClean="0"/>
              <a:t>You have the option to </a:t>
            </a:r>
            <a:r>
              <a:rPr lang="en-US" sz="2400" dirty="0"/>
              <a:t>take an early bird </a:t>
            </a:r>
            <a:r>
              <a:rPr lang="en-US" sz="2400" dirty="0" smtClean="0"/>
              <a:t>class if you’d like, </a:t>
            </a:r>
            <a:r>
              <a:rPr lang="en-US" sz="2400" dirty="0"/>
              <a:t>there are several elective classes </a:t>
            </a:r>
            <a:r>
              <a:rPr lang="en-US" sz="2400" dirty="0" smtClean="0"/>
              <a:t>offered </a:t>
            </a:r>
            <a:endParaRPr lang="en-US" sz="2400" dirty="0"/>
          </a:p>
          <a:p>
            <a:r>
              <a:rPr lang="en-US" sz="2400" dirty="0" smtClean="0"/>
              <a:t>Junior year, Consumer </a:t>
            </a:r>
            <a:r>
              <a:rPr lang="en-US" sz="2400" dirty="0"/>
              <a:t>Education </a:t>
            </a:r>
            <a:r>
              <a:rPr lang="en-US" sz="2400" dirty="0" smtClean="0"/>
              <a:t>class is strongly recommended (if not already completed); </a:t>
            </a:r>
            <a:r>
              <a:rPr lang="en-US" sz="2400" dirty="0"/>
              <a:t>either Adult Living or Personal </a:t>
            </a:r>
            <a:r>
              <a:rPr lang="en-US" sz="2400" dirty="0" smtClean="0"/>
              <a:t>Finance</a:t>
            </a:r>
            <a:endParaRPr lang="en-US" sz="2400" dirty="0"/>
          </a:p>
          <a:p>
            <a:r>
              <a:rPr lang="en-US" sz="2400" dirty="0" smtClean="0"/>
              <a:t>Alternatives (2): You </a:t>
            </a:r>
            <a:r>
              <a:rPr lang="en-US" sz="2400" dirty="0"/>
              <a:t>will need to </a:t>
            </a:r>
            <a:r>
              <a:rPr lang="en-US" sz="2400" dirty="0" smtClean="0"/>
              <a:t>select first </a:t>
            </a:r>
            <a:r>
              <a:rPr lang="en-US" sz="2400" dirty="0"/>
              <a:t>choice and alternate </a:t>
            </a:r>
            <a:r>
              <a:rPr lang="en-US" sz="2400" dirty="0" smtClean="0"/>
              <a:t>choices </a:t>
            </a:r>
            <a:endParaRPr lang="en-US"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9112" y="6099875"/>
            <a:ext cx="609600" cy="609600"/>
          </a:xfrm>
          <a:prstGeom prst="rect">
            <a:avLst/>
          </a:prstGeom>
        </p:spPr>
      </p:pic>
    </p:spTree>
    <p:extLst>
      <p:ext uri="{BB962C8B-B14F-4D97-AF65-F5344CB8AC3E}">
        <p14:creationId xmlns:p14="http://schemas.microsoft.com/office/powerpoint/2010/main" val="1648950785"/>
      </p:ext>
    </p:extLst>
  </p:cSld>
  <p:clrMapOvr>
    <a:masterClrMapping/>
  </p:clrMapOvr>
  <p:transition spd="med" advClick="0" advTm="90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4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689B4-F278-40A9-A415-172E2F1B8F1C}"/>
              </a:ext>
            </a:extLst>
          </p:cNvPr>
          <p:cNvSpPr>
            <a:spLocks noGrp="1"/>
          </p:cNvSpPr>
          <p:nvPr>
            <p:ph type="title"/>
          </p:nvPr>
        </p:nvSpPr>
        <p:spPr>
          <a:xfrm>
            <a:off x="818712" y="555677"/>
            <a:ext cx="10571998" cy="970450"/>
          </a:xfrm>
        </p:spPr>
        <p:txBody>
          <a:bodyPr>
            <a:noAutofit/>
          </a:bodyPr>
          <a:lstStyle/>
          <a:p>
            <a:r>
              <a:rPr lang="en-US" dirty="0">
                <a:solidFill>
                  <a:schemeClr val="tx1"/>
                </a:solidFill>
              </a:rPr>
              <a:t> General sequence for required </a:t>
            </a:r>
            <a:r>
              <a:rPr lang="en-US" dirty="0" smtClean="0">
                <a:solidFill>
                  <a:schemeClr val="tx1"/>
                </a:solidFill>
              </a:rPr>
              <a:t>classes &amp; Honors Information </a:t>
            </a:r>
            <a:endParaRPr lang="en-US" dirty="0">
              <a:solidFill>
                <a:schemeClr val="tx1"/>
              </a:solidFill>
            </a:endParaRPr>
          </a:p>
        </p:txBody>
      </p:sp>
      <p:sp>
        <p:nvSpPr>
          <p:cNvPr id="7" name="Subtitle 6">
            <a:extLst>
              <a:ext uri="{FF2B5EF4-FFF2-40B4-BE49-F238E27FC236}">
                <a16:creationId xmlns:a16="http://schemas.microsoft.com/office/drawing/2014/main" id="{CC837DE6-B2EB-4081-BDE3-B5E51E3A5136}"/>
              </a:ext>
            </a:extLst>
          </p:cNvPr>
          <p:cNvSpPr>
            <a:spLocks noGrp="1"/>
          </p:cNvSpPr>
          <p:nvPr>
            <p:ph idx="1"/>
          </p:nvPr>
        </p:nvSpPr>
        <p:spPr>
          <a:xfrm>
            <a:off x="818712" y="2557216"/>
            <a:ext cx="10867010" cy="3636511"/>
          </a:xfrm>
        </p:spPr>
        <p:txBody>
          <a:bodyPr>
            <a:noAutofit/>
          </a:bodyPr>
          <a:lstStyle/>
          <a:p>
            <a:pPr>
              <a:spcBef>
                <a:spcPts val="0"/>
              </a:spcBef>
            </a:pPr>
            <a:r>
              <a:rPr lang="en-US" sz="2000" b="1" dirty="0" smtClean="0">
                <a:sym typeface="Wingdings" panose="05000000000000000000" pitchFamily="2" charset="2"/>
              </a:rPr>
              <a:t>Math</a:t>
            </a:r>
            <a:r>
              <a:rPr lang="en-US" sz="2000" dirty="0">
                <a:sym typeface="Wingdings" panose="05000000000000000000" pitchFamily="2" charset="2"/>
              </a:rPr>
              <a:t>: </a:t>
            </a:r>
            <a:endParaRPr lang="en-US" sz="2000" dirty="0" smtClean="0">
              <a:sym typeface="Wingdings" panose="05000000000000000000" pitchFamily="2" charset="2"/>
            </a:endParaRPr>
          </a:p>
          <a:p>
            <a:pPr lvl="1">
              <a:spcBef>
                <a:spcPts val="0"/>
              </a:spcBef>
            </a:pPr>
            <a:r>
              <a:rPr lang="en-US" sz="2000" dirty="0" smtClean="0">
                <a:sym typeface="Wingdings" panose="05000000000000000000" pitchFamily="2" charset="2"/>
              </a:rPr>
              <a:t>IAG1 </a:t>
            </a:r>
            <a:r>
              <a:rPr lang="en-US" sz="2000" dirty="0">
                <a:sym typeface="Wingdings" panose="05000000000000000000" pitchFamily="2" charset="2"/>
              </a:rPr>
              <a:t>IAG2 </a:t>
            </a:r>
            <a:r>
              <a:rPr lang="en-US" sz="2000" dirty="0" smtClean="0">
                <a:sym typeface="Wingdings" panose="05000000000000000000" pitchFamily="2" charset="2"/>
              </a:rPr>
              <a:t> IAG3</a:t>
            </a:r>
          </a:p>
          <a:p>
            <a:pPr lvl="1">
              <a:spcBef>
                <a:spcPts val="0"/>
              </a:spcBef>
            </a:pPr>
            <a:r>
              <a:rPr lang="en-US" sz="2000" dirty="0" smtClean="0">
                <a:sym typeface="Wingdings" panose="05000000000000000000" pitchFamily="2" charset="2"/>
              </a:rPr>
              <a:t>Algebra </a:t>
            </a:r>
            <a:r>
              <a:rPr lang="en-US" sz="2000" dirty="0">
                <a:sym typeface="Wingdings" panose="05000000000000000000" pitchFamily="2" charset="2"/>
              </a:rPr>
              <a:t> Geometry </a:t>
            </a:r>
            <a:r>
              <a:rPr lang="en-US" sz="2000" dirty="0" smtClean="0">
                <a:sym typeface="Wingdings" panose="05000000000000000000" pitchFamily="2" charset="2"/>
              </a:rPr>
              <a:t> Algebra 2</a:t>
            </a:r>
          </a:p>
          <a:p>
            <a:pPr lvl="1">
              <a:spcBef>
                <a:spcPts val="0"/>
              </a:spcBef>
            </a:pPr>
            <a:r>
              <a:rPr lang="en-US" sz="2000" dirty="0" smtClean="0">
                <a:sym typeface="Wingdings" panose="05000000000000000000" pitchFamily="2" charset="2"/>
              </a:rPr>
              <a:t>Accelerated Algebra 1  </a:t>
            </a:r>
            <a:r>
              <a:rPr lang="en-US" sz="2000" dirty="0">
                <a:sym typeface="Wingdings" panose="05000000000000000000" pitchFamily="2" charset="2"/>
              </a:rPr>
              <a:t>Honors </a:t>
            </a:r>
            <a:r>
              <a:rPr lang="en-US" sz="2000" dirty="0" smtClean="0">
                <a:sym typeface="Wingdings" panose="05000000000000000000" pitchFamily="2" charset="2"/>
              </a:rPr>
              <a:t>Geometry  Honors Algebra 2</a:t>
            </a:r>
          </a:p>
          <a:p>
            <a:pPr lvl="1">
              <a:spcBef>
                <a:spcPts val="0"/>
              </a:spcBef>
            </a:pPr>
            <a:r>
              <a:rPr lang="en-US" sz="2000" dirty="0" smtClean="0">
                <a:sym typeface="Wingdings" panose="05000000000000000000" pitchFamily="2" charset="2"/>
              </a:rPr>
              <a:t>Accelerated </a:t>
            </a:r>
            <a:r>
              <a:rPr lang="en-US" sz="2000" dirty="0">
                <a:sym typeface="Wingdings" panose="05000000000000000000" pitchFamily="2" charset="2"/>
              </a:rPr>
              <a:t>Geometry </a:t>
            </a:r>
            <a:r>
              <a:rPr lang="en-US" sz="2000" dirty="0" smtClean="0">
                <a:sym typeface="Wingdings" panose="05000000000000000000" pitchFamily="2" charset="2"/>
              </a:rPr>
              <a:t> Honors </a:t>
            </a:r>
            <a:r>
              <a:rPr lang="en-US" sz="2000" dirty="0">
                <a:sym typeface="Wingdings" panose="05000000000000000000" pitchFamily="2" charset="2"/>
              </a:rPr>
              <a:t>Algebra 2 </a:t>
            </a:r>
            <a:r>
              <a:rPr lang="en-US" sz="2000" dirty="0" smtClean="0">
                <a:sym typeface="Wingdings" panose="05000000000000000000" pitchFamily="2" charset="2"/>
              </a:rPr>
              <a:t> Honors Pre-Calculus</a:t>
            </a:r>
          </a:p>
          <a:p>
            <a:pPr lvl="1">
              <a:spcBef>
                <a:spcPts val="0"/>
              </a:spcBef>
            </a:pPr>
            <a:r>
              <a:rPr lang="en-US" sz="2000" dirty="0" smtClean="0">
                <a:sym typeface="Wingdings" panose="05000000000000000000" pitchFamily="2" charset="2"/>
              </a:rPr>
              <a:t>Honors </a:t>
            </a:r>
            <a:r>
              <a:rPr lang="en-US" sz="2000" dirty="0">
                <a:sym typeface="Wingdings" panose="05000000000000000000" pitchFamily="2" charset="2"/>
              </a:rPr>
              <a:t>Algebra 2  Honors </a:t>
            </a:r>
            <a:r>
              <a:rPr lang="en-US" sz="2000" dirty="0" smtClean="0">
                <a:sym typeface="Wingdings" panose="05000000000000000000" pitchFamily="2" charset="2"/>
              </a:rPr>
              <a:t>Pre-Calculus  Honors AP Calculus</a:t>
            </a:r>
            <a:endParaRPr lang="en-US" sz="2000" dirty="0">
              <a:sym typeface="Wingdings" panose="05000000000000000000" pitchFamily="2" charset="2"/>
            </a:endParaRPr>
          </a:p>
          <a:p>
            <a:pPr>
              <a:spcBef>
                <a:spcPts val="0"/>
              </a:spcBef>
            </a:pPr>
            <a:r>
              <a:rPr lang="en-US" sz="2000" b="1" dirty="0">
                <a:sym typeface="Wingdings" panose="05000000000000000000" pitchFamily="2" charset="2"/>
              </a:rPr>
              <a:t>English: </a:t>
            </a:r>
            <a:r>
              <a:rPr lang="en-US" sz="2000" dirty="0">
                <a:sym typeface="Wingdings" panose="05000000000000000000" pitchFamily="2" charset="2"/>
              </a:rPr>
              <a:t>Typically stay in current </a:t>
            </a:r>
            <a:r>
              <a:rPr lang="en-US" sz="2000" dirty="0" smtClean="0">
                <a:sym typeface="Wingdings" panose="05000000000000000000" pitchFamily="2" charset="2"/>
              </a:rPr>
              <a:t>track</a:t>
            </a:r>
          </a:p>
          <a:p>
            <a:pPr>
              <a:spcBef>
                <a:spcPts val="0"/>
              </a:spcBef>
            </a:pPr>
            <a:r>
              <a:rPr lang="en-US" sz="2000" dirty="0" smtClean="0">
                <a:sym typeface="Wingdings" panose="05000000000000000000" pitchFamily="2" charset="2"/>
              </a:rPr>
              <a:t>ALL students are strongly encouraged to take a Science course junior year</a:t>
            </a:r>
          </a:p>
          <a:p>
            <a:pPr lvl="1">
              <a:spcBef>
                <a:spcPts val="0"/>
              </a:spcBef>
            </a:pPr>
            <a:r>
              <a:rPr lang="en-US" sz="1800" dirty="0" smtClean="0">
                <a:sym typeface="Wingdings" panose="05000000000000000000" pitchFamily="2" charset="2"/>
              </a:rPr>
              <a:t>Your science teacher can make a recommendation on which course to take if you aren’t sure which one to choose</a:t>
            </a:r>
          </a:p>
          <a:p>
            <a:pPr>
              <a:spcBef>
                <a:spcPts val="0"/>
              </a:spcBef>
            </a:pPr>
            <a:r>
              <a:rPr lang="en-US" sz="2000" dirty="0" smtClean="0">
                <a:sym typeface="Wingdings" panose="05000000000000000000" pitchFamily="2" charset="2"/>
              </a:rPr>
              <a:t>Most Honors Courses require an application—most application deadlines have passed. If you missed the deadline, but are interested, please talk with your teacher</a:t>
            </a:r>
          </a:p>
          <a:p>
            <a:pPr>
              <a:spcBef>
                <a:spcPts val="0"/>
              </a:spcBef>
            </a:pPr>
            <a:r>
              <a:rPr lang="en-US" sz="2000" dirty="0" smtClean="0">
                <a:sym typeface="Wingdings" panose="05000000000000000000" pitchFamily="2" charset="2"/>
              </a:rPr>
              <a:t>I will have </a:t>
            </a:r>
            <a:r>
              <a:rPr lang="en-US" sz="2000" b="1" dirty="0" smtClean="0">
                <a:sym typeface="Wingdings" panose="05000000000000000000" pitchFamily="2" charset="2"/>
              </a:rPr>
              <a:t>CORE</a:t>
            </a:r>
            <a:r>
              <a:rPr lang="en-US" sz="2000" dirty="0" smtClean="0">
                <a:sym typeface="Wingdings" panose="05000000000000000000" pitchFamily="2" charset="2"/>
              </a:rPr>
              <a:t> course recommendations for you when we meet in February</a:t>
            </a:r>
            <a:endParaRPr lang="en-US" sz="20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9112" y="6053380"/>
            <a:ext cx="609600" cy="609600"/>
          </a:xfrm>
          <a:prstGeom prst="rect">
            <a:avLst/>
          </a:prstGeom>
        </p:spPr>
      </p:pic>
    </p:spTree>
    <p:extLst>
      <p:ext uri="{BB962C8B-B14F-4D97-AF65-F5344CB8AC3E}">
        <p14:creationId xmlns:p14="http://schemas.microsoft.com/office/powerpoint/2010/main" val="1454881930"/>
      </p:ext>
    </p:extLst>
  </p:cSld>
  <p:clrMapOvr>
    <a:masterClrMapping/>
  </p:clrMapOvr>
  <p:transition spd="med" advClick="0" advTm="3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7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689B4-F278-40A9-A415-172E2F1B8F1C}"/>
              </a:ext>
            </a:extLst>
          </p:cNvPr>
          <p:cNvSpPr>
            <a:spLocks noGrp="1"/>
          </p:cNvSpPr>
          <p:nvPr>
            <p:ph type="title"/>
          </p:nvPr>
        </p:nvSpPr>
        <p:spPr>
          <a:xfrm>
            <a:off x="818712" y="385195"/>
            <a:ext cx="10571998" cy="970450"/>
          </a:xfrm>
        </p:spPr>
        <p:txBody>
          <a:bodyPr>
            <a:noAutofit/>
          </a:bodyPr>
          <a:lstStyle/>
          <a:p>
            <a:r>
              <a:rPr lang="en-US" sz="3600" dirty="0">
                <a:solidFill>
                  <a:schemeClr val="tx1"/>
                </a:solidFill>
              </a:rPr>
              <a:t> </a:t>
            </a:r>
            <a:r>
              <a:rPr lang="en-US" sz="4400" dirty="0" smtClean="0">
                <a:solidFill>
                  <a:schemeClr val="tx1"/>
                </a:solidFill>
              </a:rPr>
              <a:t>Consumer Education Class Options</a:t>
            </a:r>
            <a:endParaRPr lang="en-US" sz="4400" dirty="0">
              <a:solidFill>
                <a:schemeClr val="tx1"/>
              </a:solidFill>
            </a:endParaRPr>
          </a:p>
        </p:txBody>
      </p:sp>
      <p:sp>
        <p:nvSpPr>
          <p:cNvPr id="7" name="Subtitle 6">
            <a:extLst>
              <a:ext uri="{FF2B5EF4-FFF2-40B4-BE49-F238E27FC236}">
                <a16:creationId xmlns:a16="http://schemas.microsoft.com/office/drawing/2014/main" id="{CC837DE6-B2EB-4081-BDE3-B5E51E3A5136}"/>
              </a:ext>
            </a:extLst>
          </p:cNvPr>
          <p:cNvSpPr>
            <a:spLocks noGrp="1"/>
          </p:cNvSpPr>
          <p:nvPr>
            <p:ph idx="1"/>
          </p:nvPr>
        </p:nvSpPr>
        <p:spPr>
          <a:xfrm>
            <a:off x="170481" y="2247254"/>
            <a:ext cx="11840705" cy="4463512"/>
          </a:xfrm>
        </p:spPr>
        <p:txBody>
          <a:bodyPr>
            <a:noAutofit/>
          </a:bodyPr>
          <a:lstStyle/>
          <a:p>
            <a:r>
              <a:rPr lang="en-US" sz="1700" b="1" dirty="0" smtClean="0">
                <a:sym typeface="Wingdings" panose="05000000000000000000" pitchFamily="2" charset="2"/>
              </a:rPr>
              <a:t>Adult Living</a:t>
            </a:r>
            <a:r>
              <a:rPr lang="en-US" sz="1700" dirty="0" smtClean="0">
                <a:sym typeface="Wingdings" panose="05000000000000000000" pitchFamily="2" charset="2"/>
              </a:rPr>
              <a:t>: </a:t>
            </a:r>
            <a:r>
              <a:rPr lang="en-US" sz="1700" dirty="0"/>
              <a:t>This course is designed to focus on the knowledge, attitudes, and behaviors needed to participate in positive, caring, and respectful relationships in the family, community, and workplace. This project -based course uses communication, leadership and management methods to develop knowledge and behaviors necessary for individuals to become independent, contributing, and responsible participants in family, community, and career settings. Emphasis is placed on the development of techniques and strategies to assist individuals in responding to situations presented in family relationships and the workplace. The course content includes: managing responsibilities, satisfactions and stresses of work and family life; analyzing personal standards, needs, aptitudes and goals; roles and responsibilities of living independently and as a family member; demonstrating goal-setting and decision-making skills; identifying and utilizing community resources; and developing effective relationships to promote communication with others. The course provides students content to identify resources that will assist them in managing life situations</a:t>
            </a:r>
            <a:endParaRPr lang="en-US" sz="1700" dirty="0" smtClean="0">
              <a:sym typeface="Wingdings" panose="05000000000000000000" pitchFamily="2" charset="2"/>
            </a:endParaRPr>
          </a:p>
          <a:p>
            <a:r>
              <a:rPr lang="en-US" sz="1700" b="1" dirty="0" smtClean="0">
                <a:sym typeface="Wingdings" panose="05000000000000000000" pitchFamily="2" charset="2"/>
              </a:rPr>
              <a:t>Personal Finance</a:t>
            </a:r>
            <a:r>
              <a:rPr lang="en-US" sz="1700" dirty="0" smtClean="0">
                <a:sym typeface="Wingdings" panose="05000000000000000000" pitchFamily="2" charset="2"/>
              </a:rPr>
              <a:t>: </a:t>
            </a:r>
            <a:r>
              <a:rPr lang="en-US" sz="1700" dirty="0"/>
              <a:t>This course develops an understanding of financial literacy and includes skills used in everyday activities both for personal and professional use. It provides an opportunity to develop skills related to personal financial management as well as budgeting, financial planning, handling of money, banking, insurance, taxes, and the role of the consumer. It also satisfies the consumer education requirement for graduation </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0481" y="6101166"/>
            <a:ext cx="609600" cy="609600"/>
          </a:xfrm>
          <a:prstGeom prst="rect">
            <a:avLst/>
          </a:prstGeom>
        </p:spPr>
      </p:pic>
    </p:spTree>
    <p:extLst>
      <p:ext uri="{BB962C8B-B14F-4D97-AF65-F5344CB8AC3E}">
        <p14:creationId xmlns:p14="http://schemas.microsoft.com/office/powerpoint/2010/main" val="1294932053"/>
      </p:ext>
    </p:extLst>
  </p:cSld>
  <p:clrMapOvr>
    <a:masterClrMapping/>
  </p:clrMapOvr>
  <p:transition spd="med" advClick="0" advTm="3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689B4-F278-40A9-A415-172E2F1B8F1C}"/>
              </a:ext>
            </a:extLst>
          </p:cNvPr>
          <p:cNvSpPr>
            <a:spLocks noGrp="1"/>
          </p:cNvSpPr>
          <p:nvPr>
            <p:ph type="title"/>
          </p:nvPr>
        </p:nvSpPr>
        <p:spPr/>
        <p:txBody>
          <a:bodyPr>
            <a:noAutofit/>
          </a:bodyPr>
          <a:lstStyle/>
          <a:p>
            <a:r>
              <a:rPr lang="en-US" sz="4800" dirty="0">
                <a:solidFill>
                  <a:schemeClr val="tx1"/>
                </a:solidFill>
              </a:rPr>
              <a:t> </a:t>
            </a:r>
            <a:r>
              <a:rPr lang="en-US" sz="4800" dirty="0" smtClean="0">
                <a:solidFill>
                  <a:schemeClr val="tx1"/>
                </a:solidFill>
              </a:rPr>
              <a:t>New Course Options</a:t>
            </a:r>
            <a:endParaRPr lang="en-US" sz="4800" dirty="0">
              <a:solidFill>
                <a:schemeClr val="tx1"/>
              </a:solidFill>
            </a:endParaRPr>
          </a:p>
        </p:txBody>
      </p:sp>
      <p:sp>
        <p:nvSpPr>
          <p:cNvPr id="7" name="Subtitle 6">
            <a:extLst>
              <a:ext uri="{FF2B5EF4-FFF2-40B4-BE49-F238E27FC236}">
                <a16:creationId xmlns:a16="http://schemas.microsoft.com/office/drawing/2014/main" id="{CC837DE6-B2EB-4081-BDE3-B5E51E3A5136}"/>
              </a:ext>
            </a:extLst>
          </p:cNvPr>
          <p:cNvSpPr>
            <a:spLocks noGrp="1"/>
          </p:cNvSpPr>
          <p:nvPr>
            <p:ph idx="1"/>
          </p:nvPr>
        </p:nvSpPr>
        <p:spPr/>
        <p:txBody>
          <a:bodyPr>
            <a:noAutofit/>
          </a:bodyPr>
          <a:lstStyle/>
          <a:p>
            <a:r>
              <a:rPr lang="en-US" sz="3200" b="1" dirty="0" smtClean="0">
                <a:sym typeface="Wingdings" panose="05000000000000000000" pitchFamily="2" charset="2"/>
              </a:rPr>
              <a:t>Intro to Business</a:t>
            </a:r>
          </a:p>
          <a:p>
            <a:r>
              <a:rPr lang="en-US" sz="3200" b="1" dirty="0" smtClean="0">
                <a:sym typeface="Wingdings" panose="05000000000000000000" pitchFamily="2" charset="2"/>
              </a:rPr>
              <a:t>Exploring Careers in Education</a:t>
            </a:r>
          </a:p>
          <a:p>
            <a:r>
              <a:rPr lang="en-US" sz="3200" b="1" dirty="0" smtClean="0">
                <a:sym typeface="Wingdings" panose="05000000000000000000" pitchFamily="2" charset="2"/>
              </a:rPr>
              <a:t>Fundamentals of Sculpture</a:t>
            </a:r>
          </a:p>
          <a:p>
            <a:r>
              <a:rPr lang="en-US" sz="3200" b="1" dirty="0" smtClean="0">
                <a:sym typeface="Wingdings" panose="05000000000000000000" pitchFamily="2" charset="2"/>
              </a:rPr>
              <a:t>Hip-Hop Production</a:t>
            </a:r>
          </a:p>
          <a:p>
            <a:r>
              <a:rPr lang="en-US" sz="3200" b="1" dirty="0" smtClean="0">
                <a:sym typeface="Wingdings" panose="05000000000000000000" pitchFamily="2" charset="2"/>
              </a:rPr>
              <a:t>Music Appreciation—Dual Credit</a:t>
            </a:r>
          </a:p>
          <a:p>
            <a:endParaRPr lang="en-US" sz="19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9112" y="6053847"/>
            <a:ext cx="609600" cy="609600"/>
          </a:xfrm>
          <a:prstGeom prst="rect">
            <a:avLst/>
          </a:prstGeom>
        </p:spPr>
      </p:pic>
    </p:spTree>
    <p:extLst>
      <p:ext uri="{BB962C8B-B14F-4D97-AF65-F5344CB8AC3E}">
        <p14:creationId xmlns:p14="http://schemas.microsoft.com/office/powerpoint/2010/main" val="2055998837"/>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3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689B4-F278-40A9-A415-172E2F1B8F1C}"/>
              </a:ext>
            </a:extLst>
          </p:cNvPr>
          <p:cNvSpPr>
            <a:spLocks noGrp="1"/>
          </p:cNvSpPr>
          <p:nvPr>
            <p:ph type="title"/>
          </p:nvPr>
        </p:nvSpPr>
        <p:spPr/>
        <p:txBody>
          <a:bodyPr>
            <a:noAutofit/>
          </a:bodyPr>
          <a:lstStyle/>
          <a:p>
            <a:r>
              <a:rPr lang="en-US" sz="4800" dirty="0" smtClean="0">
                <a:solidFill>
                  <a:schemeClr val="tx1"/>
                </a:solidFill>
              </a:rPr>
              <a:t>Dual Credit Information</a:t>
            </a:r>
            <a:endParaRPr lang="en-US" sz="4800" dirty="0">
              <a:solidFill>
                <a:schemeClr val="tx1"/>
              </a:solidFill>
            </a:endParaRPr>
          </a:p>
        </p:txBody>
      </p:sp>
      <p:sp>
        <p:nvSpPr>
          <p:cNvPr id="7" name="Subtitle 6">
            <a:extLst>
              <a:ext uri="{FF2B5EF4-FFF2-40B4-BE49-F238E27FC236}">
                <a16:creationId xmlns:a16="http://schemas.microsoft.com/office/drawing/2014/main" id="{CC837DE6-B2EB-4081-BDE3-B5E51E3A5136}"/>
              </a:ext>
            </a:extLst>
          </p:cNvPr>
          <p:cNvSpPr>
            <a:spLocks noGrp="1"/>
          </p:cNvSpPr>
          <p:nvPr>
            <p:ph idx="1"/>
          </p:nvPr>
        </p:nvSpPr>
        <p:spPr>
          <a:xfrm>
            <a:off x="818712" y="2640740"/>
            <a:ext cx="10554574" cy="3636511"/>
          </a:xfrm>
        </p:spPr>
        <p:txBody>
          <a:bodyPr>
            <a:noAutofit/>
          </a:bodyPr>
          <a:lstStyle/>
          <a:p>
            <a:r>
              <a:rPr lang="en-US" sz="2400" b="1" dirty="0" smtClean="0">
                <a:sym typeface="Wingdings" panose="05000000000000000000" pitchFamily="2" charset="2"/>
              </a:rPr>
              <a:t>Dual Credit courses are classes that have been approved for both high school and college credit.</a:t>
            </a:r>
          </a:p>
          <a:p>
            <a:r>
              <a:rPr lang="en-US" sz="2400" b="1" dirty="0" smtClean="0">
                <a:sym typeface="Wingdings" panose="05000000000000000000" pitchFamily="2" charset="2"/>
              </a:rPr>
              <a:t>Most of classes are taught here at the CCHS campus</a:t>
            </a:r>
          </a:p>
          <a:p>
            <a:pPr lvl="1"/>
            <a:r>
              <a:rPr lang="en-US" sz="2400" b="1" dirty="0" smtClean="0">
                <a:sym typeface="Wingdings" panose="05000000000000000000" pitchFamily="2" charset="2"/>
              </a:rPr>
              <a:t>There is a list of Off Campus Dual Credit classes on the back of the Junior Course Selection sheet and are listed on the next slide</a:t>
            </a:r>
          </a:p>
          <a:p>
            <a:r>
              <a:rPr lang="en-US" sz="2400" b="1" dirty="0" smtClean="0">
                <a:sym typeface="Wingdings" panose="05000000000000000000" pitchFamily="2" charset="2"/>
              </a:rPr>
              <a:t>Dual Credit courses require you to be registered at JALC, complete the registration form, and have ACCUPLACER test scores</a:t>
            </a:r>
          </a:p>
          <a:p>
            <a:r>
              <a:rPr lang="en-US" sz="2400" b="1" dirty="0" smtClean="0">
                <a:sym typeface="Wingdings" panose="05000000000000000000" pitchFamily="2" charset="2"/>
              </a:rPr>
              <a:t>Be sure that you meet all of the requirements by the posted deadlines or you will not be able to enroll in a Dual Credit course </a:t>
            </a:r>
          </a:p>
          <a:p>
            <a:endParaRPr lang="en-US" sz="19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0400" y="6084377"/>
            <a:ext cx="609600" cy="609600"/>
          </a:xfrm>
          <a:prstGeom prst="rect">
            <a:avLst/>
          </a:prstGeom>
        </p:spPr>
      </p:pic>
    </p:spTree>
    <p:extLst>
      <p:ext uri="{BB962C8B-B14F-4D97-AF65-F5344CB8AC3E}">
        <p14:creationId xmlns:p14="http://schemas.microsoft.com/office/powerpoint/2010/main" val="1776923191"/>
      </p:ext>
    </p:extLst>
  </p:cSld>
  <p:clrMapOvr>
    <a:masterClrMapping/>
  </p:clrMapOvr>
  <p:transition spd="med" advClick="0" advTm="2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689B4-F278-40A9-A415-172E2F1B8F1C}"/>
              </a:ext>
            </a:extLst>
          </p:cNvPr>
          <p:cNvSpPr>
            <a:spLocks noGrp="1"/>
          </p:cNvSpPr>
          <p:nvPr>
            <p:ph type="title"/>
          </p:nvPr>
        </p:nvSpPr>
        <p:spPr/>
        <p:txBody>
          <a:bodyPr>
            <a:noAutofit/>
          </a:bodyPr>
          <a:lstStyle/>
          <a:p>
            <a:r>
              <a:rPr lang="en-US" sz="4800" dirty="0" smtClean="0">
                <a:solidFill>
                  <a:schemeClr val="tx1"/>
                </a:solidFill>
              </a:rPr>
              <a:t>More Dual Credit Information</a:t>
            </a:r>
            <a:endParaRPr lang="en-US" sz="4800" dirty="0">
              <a:solidFill>
                <a:schemeClr val="tx1"/>
              </a:solidFill>
            </a:endParaRPr>
          </a:p>
        </p:txBody>
      </p:sp>
      <p:graphicFrame>
        <p:nvGraphicFramePr>
          <p:cNvPr id="6" name="Diagram 5"/>
          <p:cNvGraphicFramePr/>
          <p:nvPr>
            <p:extLst>
              <p:ext uri="{D42A27DB-BD31-4B8C-83A1-F6EECF244321}">
                <p14:modId xmlns:p14="http://schemas.microsoft.com/office/powerpoint/2010/main" val="1047028213"/>
              </p:ext>
            </p:extLst>
          </p:nvPr>
        </p:nvGraphicFramePr>
        <p:xfrm>
          <a:off x="1209973" y="2486186"/>
          <a:ext cx="4114800" cy="3733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p:cNvSpPr txBox="1"/>
          <p:nvPr/>
        </p:nvSpPr>
        <p:spPr>
          <a:xfrm>
            <a:off x="6226081" y="1981559"/>
            <a:ext cx="4762217" cy="4770537"/>
          </a:xfrm>
          <a:prstGeom prst="rect">
            <a:avLst/>
          </a:prstGeom>
          <a:solidFill>
            <a:schemeClr val="accent3">
              <a:lumMod val="40000"/>
              <a:lumOff val="60000"/>
            </a:schemeClr>
          </a:solid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600" b="1" dirty="0" smtClean="0">
                <a:solidFill>
                  <a:schemeClr val="tx1"/>
                </a:solidFill>
                <a:latin typeface="Georgia" panose="02040502050405020303" pitchFamily="18" charset="0"/>
              </a:rPr>
              <a:t>Dual Credit Course Options</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Ceramics</a:t>
            </a:r>
            <a:endParaRPr lang="en-US" sz="1600" dirty="0">
              <a:solidFill>
                <a:schemeClr val="tx1"/>
              </a:solidFill>
              <a:latin typeface="Georgia" panose="02040502050405020303" pitchFamily="18" charset="0"/>
            </a:endParaRPr>
          </a:p>
          <a:p>
            <a:pPr marL="285750" indent="-285750">
              <a:buFont typeface="Wingdings" panose="05000000000000000000" pitchFamily="2" charset="2"/>
              <a:buChar char="q"/>
            </a:pPr>
            <a:r>
              <a:rPr lang="en-US" sz="1600" dirty="0">
                <a:solidFill>
                  <a:schemeClr val="tx1"/>
                </a:solidFill>
                <a:latin typeface="Georgia" panose="02040502050405020303" pitchFamily="18" charset="0"/>
              </a:rPr>
              <a:t>Intro to </a:t>
            </a:r>
            <a:r>
              <a:rPr lang="en-US" sz="1600" dirty="0" smtClean="0">
                <a:solidFill>
                  <a:schemeClr val="tx1"/>
                </a:solidFill>
                <a:latin typeface="Georgia" panose="02040502050405020303" pitchFamily="18" charset="0"/>
              </a:rPr>
              <a:t>Statistics</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Contemporary Math</a:t>
            </a:r>
            <a:endParaRPr lang="en-US" sz="1600" dirty="0">
              <a:solidFill>
                <a:schemeClr val="tx1"/>
              </a:solidFill>
              <a:latin typeface="Georgia" panose="02040502050405020303" pitchFamily="18" charset="0"/>
            </a:endParaRPr>
          </a:p>
          <a:p>
            <a:pPr marL="285750" indent="-285750">
              <a:buFont typeface="Wingdings" panose="05000000000000000000" pitchFamily="2" charset="2"/>
              <a:buChar char="q"/>
            </a:pPr>
            <a:r>
              <a:rPr lang="en-US" sz="1600" dirty="0">
                <a:solidFill>
                  <a:schemeClr val="tx1"/>
                </a:solidFill>
                <a:latin typeface="Georgia" panose="02040502050405020303" pitchFamily="18" charset="0"/>
              </a:rPr>
              <a:t>Hon/AP Environmental Science</a:t>
            </a:r>
          </a:p>
          <a:p>
            <a:pPr marL="285750" indent="-285750">
              <a:buFont typeface="Wingdings" panose="05000000000000000000" pitchFamily="2" charset="2"/>
              <a:buChar char="q"/>
            </a:pPr>
            <a:r>
              <a:rPr lang="en-US" sz="1600" dirty="0">
                <a:solidFill>
                  <a:schemeClr val="tx1"/>
                </a:solidFill>
                <a:latin typeface="Georgia" panose="02040502050405020303" pitchFamily="18" charset="0"/>
              </a:rPr>
              <a:t>Art Appreciation</a:t>
            </a:r>
          </a:p>
          <a:p>
            <a:pPr marL="285750" indent="-285750">
              <a:buFont typeface="Wingdings" panose="05000000000000000000" pitchFamily="2" charset="2"/>
              <a:buChar char="q"/>
            </a:pPr>
            <a:r>
              <a:rPr lang="en-US" sz="1600" dirty="0">
                <a:solidFill>
                  <a:schemeClr val="tx1"/>
                </a:solidFill>
                <a:latin typeface="Georgia" panose="02040502050405020303" pitchFamily="18" charset="0"/>
              </a:rPr>
              <a:t>Music Appreciation</a:t>
            </a:r>
          </a:p>
          <a:p>
            <a:pPr marL="285750" indent="-285750">
              <a:buFont typeface="Wingdings" panose="05000000000000000000" pitchFamily="2" charset="2"/>
              <a:buChar char="q"/>
            </a:pPr>
            <a:r>
              <a:rPr lang="en-US" sz="1600" dirty="0">
                <a:solidFill>
                  <a:schemeClr val="tx1"/>
                </a:solidFill>
                <a:latin typeface="Georgia" panose="02040502050405020303" pitchFamily="18" charset="0"/>
              </a:rPr>
              <a:t>CNA</a:t>
            </a:r>
          </a:p>
          <a:p>
            <a:pPr marL="285750" indent="-285750">
              <a:buFont typeface="Wingdings" panose="05000000000000000000" pitchFamily="2" charset="2"/>
              <a:buChar char="q"/>
            </a:pPr>
            <a:r>
              <a:rPr lang="en-US" sz="1600" dirty="0">
                <a:solidFill>
                  <a:schemeClr val="tx1"/>
                </a:solidFill>
                <a:latin typeface="Georgia" panose="02040502050405020303" pitchFamily="18" charset="0"/>
              </a:rPr>
              <a:t>Medical Terminology</a:t>
            </a:r>
          </a:p>
          <a:p>
            <a:pPr marL="285750" indent="-285750">
              <a:buFont typeface="Wingdings" panose="05000000000000000000" pitchFamily="2" charset="2"/>
              <a:buChar char="q"/>
            </a:pPr>
            <a:r>
              <a:rPr lang="en-US" sz="1600" dirty="0">
                <a:solidFill>
                  <a:schemeClr val="tx1"/>
                </a:solidFill>
                <a:latin typeface="Georgia" panose="02040502050405020303" pitchFamily="18" charset="0"/>
              </a:rPr>
              <a:t>Electrical </a:t>
            </a:r>
            <a:r>
              <a:rPr lang="en-US" sz="1600" dirty="0" smtClean="0">
                <a:solidFill>
                  <a:schemeClr val="tx1"/>
                </a:solidFill>
                <a:latin typeface="Georgia" panose="02040502050405020303" pitchFamily="18" charset="0"/>
              </a:rPr>
              <a:t>Trades 1</a:t>
            </a:r>
            <a:endParaRPr lang="en-US" sz="1600" dirty="0">
              <a:solidFill>
                <a:schemeClr val="tx1"/>
              </a:solidFill>
              <a:latin typeface="Georgia" panose="02040502050405020303" pitchFamily="18" charset="0"/>
            </a:endParaRP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Honors </a:t>
            </a:r>
            <a:r>
              <a:rPr lang="en-US" sz="1600" dirty="0">
                <a:solidFill>
                  <a:schemeClr val="tx1"/>
                </a:solidFill>
                <a:latin typeface="Georgia" panose="02040502050405020303" pitchFamily="18" charset="0"/>
              </a:rPr>
              <a:t>German </a:t>
            </a:r>
            <a:r>
              <a:rPr lang="en-US" sz="1600" dirty="0" smtClean="0">
                <a:solidFill>
                  <a:schemeClr val="tx1"/>
                </a:solidFill>
                <a:latin typeface="Georgia" panose="02040502050405020303" pitchFamily="18" charset="0"/>
              </a:rPr>
              <a:t>3 &amp; 4</a:t>
            </a:r>
            <a:endParaRPr lang="en-US" sz="1600" dirty="0">
              <a:solidFill>
                <a:schemeClr val="tx1"/>
              </a:solidFill>
              <a:latin typeface="Georgia" panose="02040502050405020303" pitchFamily="18" charset="0"/>
            </a:endParaRP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Honors </a:t>
            </a:r>
            <a:r>
              <a:rPr lang="en-US" sz="1600" dirty="0">
                <a:solidFill>
                  <a:schemeClr val="tx1"/>
                </a:solidFill>
                <a:latin typeface="Georgia" panose="02040502050405020303" pitchFamily="18" charset="0"/>
              </a:rPr>
              <a:t>Spanish </a:t>
            </a:r>
            <a:r>
              <a:rPr lang="en-US" sz="1600" dirty="0" smtClean="0">
                <a:solidFill>
                  <a:schemeClr val="tx1"/>
                </a:solidFill>
                <a:latin typeface="Georgia" panose="02040502050405020303" pitchFamily="18" charset="0"/>
              </a:rPr>
              <a:t>3 &amp; 4</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College English 101 &amp; 102 (senior year)</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Human Development</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School and Society</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American Sign Language 1 &amp; 2 (JALC Campus)</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Auto classes (JALC Campus)</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Welding classes (JALC Campus)</a:t>
            </a:r>
          </a:p>
          <a:p>
            <a:pPr marL="285750" indent="-285750">
              <a:buFont typeface="Wingdings" panose="05000000000000000000" pitchFamily="2" charset="2"/>
              <a:buChar char="q"/>
            </a:pPr>
            <a:r>
              <a:rPr lang="en-US" sz="1600" dirty="0" smtClean="0">
                <a:solidFill>
                  <a:schemeClr val="tx1"/>
                </a:solidFill>
                <a:latin typeface="Georgia" panose="02040502050405020303" pitchFamily="18" charset="0"/>
              </a:rPr>
              <a:t>Construction Craft Program (Off Campus)</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00400" y="6142496"/>
            <a:ext cx="609600" cy="609600"/>
          </a:xfrm>
          <a:prstGeom prst="rect">
            <a:avLst/>
          </a:prstGeom>
        </p:spPr>
      </p:pic>
    </p:spTree>
    <p:extLst>
      <p:ext uri="{BB962C8B-B14F-4D97-AF65-F5344CB8AC3E}">
        <p14:creationId xmlns:p14="http://schemas.microsoft.com/office/powerpoint/2010/main" val="1581161850"/>
      </p:ext>
    </p:extLst>
  </p:cSld>
  <p:clrMapOvr>
    <a:masterClrMapping/>
  </p:clrMapOvr>
  <p:transition spd="med" advClick="0" advTm="1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7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689B4-F278-40A9-A415-172E2F1B8F1C}"/>
              </a:ext>
            </a:extLst>
          </p:cNvPr>
          <p:cNvSpPr>
            <a:spLocks noGrp="1"/>
          </p:cNvSpPr>
          <p:nvPr>
            <p:ph type="title"/>
          </p:nvPr>
        </p:nvSpPr>
        <p:spPr/>
        <p:txBody>
          <a:bodyPr>
            <a:noAutofit/>
          </a:bodyPr>
          <a:lstStyle/>
          <a:p>
            <a:r>
              <a:rPr lang="en-US" sz="4800" dirty="0" smtClean="0">
                <a:solidFill>
                  <a:schemeClr val="tx1"/>
                </a:solidFill>
              </a:rPr>
              <a:t>JALC Dual Enrollment Information</a:t>
            </a:r>
            <a:endParaRPr lang="en-US" sz="4800" dirty="0">
              <a:solidFill>
                <a:schemeClr val="tx1"/>
              </a:solidFill>
            </a:endParaRPr>
          </a:p>
        </p:txBody>
      </p:sp>
      <p:sp>
        <p:nvSpPr>
          <p:cNvPr id="7" name="Subtitle 6">
            <a:extLst>
              <a:ext uri="{FF2B5EF4-FFF2-40B4-BE49-F238E27FC236}">
                <a16:creationId xmlns:a16="http://schemas.microsoft.com/office/drawing/2014/main" id="{CC837DE6-B2EB-4081-BDE3-B5E51E3A5136}"/>
              </a:ext>
            </a:extLst>
          </p:cNvPr>
          <p:cNvSpPr>
            <a:spLocks noGrp="1"/>
          </p:cNvSpPr>
          <p:nvPr>
            <p:ph idx="1"/>
          </p:nvPr>
        </p:nvSpPr>
        <p:spPr>
          <a:xfrm>
            <a:off x="827424" y="2583475"/>
            <a:ext cx="10554574" cy="3636511"/>
          </a:xfrm>
        </p:spPr>
        <p:txBody>
          <a:bodyPr>
            <a:noAutofit/>
          </a:bodyPr>
          <a:lstStyle/>
          <a:p>
            <a:r>
              <a:rPr lang="en-US" sz="2400" dirty="0" smtClean="0"/>
              <a:t>Dual Enrollment classes are college classes taken on a college campus while a student is still in high school</a:t>
            </a:r>
          </a:p>
          <a:p>
            <a:r>
              <a:rPr lang="en-US" sz="2400" dirty="0" smtClean="0"/>
              <a:t>Dual Enrollment classes do NOT give high school credit, ONLY college</a:t>
            </a:r>
          </a:p>
          <a:p>
            <a:r>
              <a:rPr lang="en-US" sz="2400" dirty="0" smtClean="0"/>
              <a:t>CCHS students can take college classes with JALC with free tuition</a:t>
            </a:r>
          </a:p>
          <a:p>
            <a:pPr lvl="1"/>
            <a:r>
              <a:rPr lang="en-US" sz="2000" dirty="0" smtClean="0"/>
              <a:t>Fees and books are not covered and are the responsibility of the student</a:t>
            </a:r>
          </a:p>
          <a:p>
            <a:pPr lvl="1"/>
            <a:r>
              <a:rPr lang="en-US" sz="2000" dirty="0" smtClean="0"/>
              <a:t>Students must meet academic &amp; testing requirements (a 2.25 GPA is required to take Dual Enrollment courses)</a:t>
            </a:r>
          </a:p>
          <a:p>
            <a:r>
              <a:rPr lang="en-US" sz="2400" dirty="0" smtClean="0"/>
              <a:t>Keep in mind, you are building your COLLEGE transcript</a:t>
            </a:r>
          </a:p>
          <a:p>
            <a:pPr lvl="1"/>
            <a:r>
              <a:rPr lang="en-US" sz="2000" dirty="0" smtClean="0"/>
              <a:t>Make sure you have time to devote &amp; feel you will do well in ALL CCHS and JALC coursework</a:t>
            </a:r>
            <a:endParaRPr lang="en-US" sz="20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7824" y="6084376"/>
            <a:ext cx="609600" cy="609600"/>
          </a:xfrm>
          <a:prstGeom prst="rect">
            <a:avLst/>
          </a:prstGeom>
        </p:spPr>
      </p:pic>
    </p:spTree>
    <p:extLst>
      <p:ext uri="{BB962C8B-B14F-4D97-AF65-F5344CB8AC3E}">
        <p14:creationId xmlns:p14="http://schemas.microsoft.com/office/powerpoint/2010/main" val="1908253283"/>
      </p:ext>
    </p:extLst>
  </p:cSld>
  <p:clrMapOvr>
    <a:masterClrMapping/>
  </p:clrMapOvr>
  <p:transition spd="med" advClick="0" advTm="2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689B4-F278-40A9-A415-172E2F1B8F1C}"/>
              </a:ext>
            </a:extLst>
          </p:cNvPr>
          <p:cNvSpPr>
            <a:spLocks noGrp="1"/>
          </p:cNvSpPr>
          <p:nvPr>
            <p:ph type="title"/>
          </p:nvPr>
        </p:nvSpPr>
        <p:spPr/>
        <p:txBody>
          <a:bodyPr>
            <a:noAutofit/>
          </a:bodyPr>
          <a:lstStyle/>
          <a:p>
            <a:r>
              <a:rPr lang="en-US" sz="4800" dirty="0" smtClean="0">
                <a:solidFill>
                  <a:schemeClr val="tx1"/>
                </a:solidFill>
              </a:rPr>
              <a:t>JALC Dual Enrollment Registration</a:t>
            </a:r>
            <a:endParaRPr lang="en-US" sz="4800" dirty="0">
              <a:solidFill>
                <a:schemeClr val="tx1"/>
              </a:solidFill>
            </a:endParaRPr>
          </a:p>
        </p:txBody>
      </p:sp>
      <p:sp>
        <p:nvSpPr>
          <p:cNvPr id="7" name="Subtitle 6">
            <a:extLst>
              <a:ext uri="{FF2B5EF4-FFF2-40B4-BE49-F238E27FC236}">
                <a16:creationId xmlns:a16="http://schemas.microsoft.com/office/drawing/2014/main" id="{CC837DE6-B2EB-4081-BDE3-B5E51E3A5136}"/>
              </a:ext>
            </a:extLst>
          </p:cNvPr>
          <p:cNvSpPr>
            <a:spLocks noGrp="1"/>
          </p:cNvSpPr>
          <p:nvPr>
            <p:ph idx="1"/>
          </p:nvPr>
        </p:nvSpPr>
        <p:spPr>
          <a:xfrm>
            <a:off x="827424" y="2681207"/>
            <a:ext cx="10554574" cy="3998562"/>
          </a:xfrm>
        </p:spPr>
        <p:txBody>
          <a:bodyPr>
            <a:noAutofit/>
          </a:bodyPr>
          <a:lstStyle/>
          <a:p>
            <a:r>
              <a:rPr lang="en-US" dirty="0" smtClean="0"/>
              <a:t>JALC will be in the CCHS Media Center on April 8 to register CCHS students for JALC summer and fall classes</a:t>
            </a:r>
          </a:p>
          <a:p>
            <a:r>
              <a:rPr lang="en-US" dirty="0" smtClean="0"/>
              <a:t>Sign up to meet with JALC through your SCOIR student account</a:t>
            </a:r>
          </a:p>
          <a:p>
            <a:pPr lvl="1"/>
            <a:r>
              <a:rPr lang="en-US" sz="1800" dirty="0" smtClean="0"/>
              <a:t>In your SCOIR account, click on the 3 lines in the upper right corner, then click on “Events &amp; Deadlines,” and, finally, click “Count Me In” to register to meet with a JALC staff member on April 8</a:t>
            </a:r>
          </a:p>
          <a:p>
            <a:r>
              <a:rPr lang="en-US" dirty="0" smtClean="0"/>
              <a:t>Once JALC </a:t>
            </a:r>
            <a:r>
              <a:rPr lang="en-US" dirty="0"/>
              <a:t>to </a:t>
            </a:r>
            <a:r>
              <a:rPr lang="en-US" dirty="0" smtClean="0"/>
              <a:t>releases </a:t>
            </a:r>
            <a:r>
              <a:rPr lang="en-US" dirty="0"/>
              <a:t>their summer schedule</a:t>
            </a:r>
            <a:r>
              <a:rPr lang="en-US" dirty="0" smtClean="0"/>
              <a:t>, you can take a look at what classes are available so you can be prepared for your meeting with JALC</a:t>
            </a:r>
          </a:p>
          <a:p>
            <a:pPr lvl="1"/>
            <a:r>
              <a:rPr lang="en-US" dirty="0" smtClean="0"/>
              <a:t>Make sure you </a:t>
            </a:r>
            <a:r>
              <a:rPr lang="en-US" dirty="0"/>
              <a:t>complete the Registration </a:t>
            </a:r>
            <a:r>
              <a:rPr lang="en-US" dirty="0" smtClean="0"/>
              <a:t>Form prior to your meeting, the forms can be found in the CCHS Counseling Office</a:t>
            </a:r>
            <a:endParaRPr lang="en-US" sz="1800" dirty="0"/>
          </a:p>
          <a:p>
            <a:r>
              <a:rPr lang="en-US" dirty="0" smtClean="0"/>
              <a:t>You will also need to take </a:t>
            </a:r>
            <a:r>
              <a:rPr lang="en-US" dirty="0"/>
              <a:t>the ACCUPLACER exam (date to be shared at a </a:t>
            </a:r>
            <a:r>
              <a:rPr lang="en-US" dirty="0" smtClean="0"/>
              <a:t>later)</a:t>
            </a:r>
            <a:endParaRPr lang="en-US" dirty="0"/>
          </a:p>
          <a:p>
            <a:pPr lvl="1"/>
            <a:r>
              <a:rPr lang="en-US" sz="1800" dirty="0"/>
              <a:t>You must let Mrs. Klaybor know that you need to test prior to April</a:t>
            </a:r>
          </a:p>
          <a:p>
            <a:pPr lvl="1"/>
            <a:r>
              <a:rPr lang="en-US" sz="1800" dirty="0"/>
              <a:t>You will automatically be given your test date/time</a:t>
            </a:r>
          </a:p>
          <a:p>
            <a:pPr lvl="1"/>
            <a:endParaRPr lang="en-US" sz="18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7824" y="6070169"/>
            <a:ext cx="609600" cy="609600"/>
          </a:xfrm>
          <a:prstGeom prst="rect">
            <a:avLst/>
          </a:prstGeom>
        </p:spPr>
      </p:pic>
    </p:spTree>
    <p:extLst>
      <p:ext uri="{BB962C8B-B14F-4D97-AF65-F5344CB8AC3E}">
        <p14:creationId xmlns:p14="http://schemas.microsoft.com/office/powerpoint/2010/main" val="1286417330"/>
      </p:ext>
    </p:extLst>
  </p:cSld>
  <p:clrMapOvr>
    <a:masterClrMapping/>
  </p:clrMapOvr>
  <p:transition spd="med" advClick="0" advTm="4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6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689B4-F278-40A9-A415-172E2F1B8F1C}"/>
              </a:ext>
            </a:extLst>
          </p:cNvPr>
          <p:cNvSpPr>
            <a:spLocks noGrp="1"/>
          </p:cNvSpPr>
          <p:nvPr>
            <p:ph type="title"/>
          </p:nvPr>
        </p:nvSpPr>
        <p:spPr/>
        <p:txBody>
          <a:bodyPr>
            <a:noAutofit/>
          </a:bodyPr>
          <a:lstStyle/>
          <a:p>
            <a:r>
              <a:rPr lang="en-US" sz="4800" dirty="0" smtClean="0">
                <a:solidFill>
                  <a:schemeClr val="tx1"/>
                </a:solidFill>
              </a:rPr>
              <a:t>Special Program Opportunities</a:t>
            </a:r>
            <a:endParaRPr lang="en-US" sz="4800" dirty="0">
              <a:solidFill>
                <a:schemeClr val="tx1"/>
              </a:solidFill>
            </a:endParaRPr>
          </a:p>
        </p:txBody>
      </p:sp>
      <p:sp>
        <p:nvSpPr>
          <p:cNvPr id="7" name="Subtitle 6">
            <a:extLst>
              <a:ext uri="{FF2B5EF4-FFF2-40B4-BE49-F238E27FC236}">
                <a16:creationId xmlns:a16="http://schemas.microsoft.com/office/drawing/2014/main" id="{CC837DE6-B2EB-4081-BDE3-B5E51E3A5136}"/>
              </a:ext>
            </a:extLst>
          </p:cNvPr>
          <p:cNvSpPr>
            <a:spLocks noGrp="1"/>
          </p:cNvSpPr>
          <p:nvPr>
            <p:ph idx="1"/>
          </p:nvPr>
        </p:nvSpPr>
        <p:spPr>
          <a:xfrm>
            <a:off x="827424" y="2800451"/>
            <a:ext cx="10554574" cy="3636511"/>
          </a:xfrm>
        </p:spPr>
        <p:txBody>
          <a:bodyPr>
            <a:noAutofit/>
          </a:bodyPr>
          <a:lstStyle/>
          <a:p>
            <a:pPr marL="0" indent="0" algn="ctr">
              <a:buNone/>
            </a:pPr>
            <a:r>
              <a:rPr lang="en-US" b="1" i="1" dirty="0" smtClean="0"/>
              <a:t>Applications for all of these options will be available upon request. </a:t>
            </a:r>
          </a:p>
          <a:p>
            <a:r>
              <a:rPr lang="en-US" sz="1600" b="1" dirty="0" smtClean="0"/>
              <a:t>Construction Craft Program</a:t>
            </a:r>
            <a:r>
              <a:rPr lang="en-US" sz="1600" dirty="0" smtClean="0"/>
              <a:t>: email Dallas.Terry@cchs165.com</a:t>
            </a:r>
          </a:p>
          <a:p>
            <a:pPr lvl="1"/>
            <a:r>
              <a:rPr lang="en-US" sz="1400" dirty="0" smtClean="0"/>
              <a:t>Application due by March 1, 2022</a:t>
            </a:r>
          </a:p>
          <a:p>
            <a:pPr lvl="1"/>
            <a:r>
              <a:rPr lang="en-US" sz="1400" dirty="0" smtClean="0"/>
              <a:t>2 year, dual-credit program, Junior and Senior year</a:t>
            </a:r>
          </a:p>
          <a:p>
            <a:pPr lvl="1"/>
            <a:r>
              <a:rPr lang="en-US" sz="1400" dirty="0" smtClean="0"/>
              <a:t>Off-campus by Marion Airport, </a:t>
            </a:r>
            <a:r>
              <a:rPr lang="en-US" sz="1400" dirty="0"/>
              <a:t>s</a:t>
            </a:r>
            <a:r>
              <a:rPr lang="en-US" sz="1400" dirty="0" smtClean="0"/>
              <a:t>tarts at 7:30 through 2</a:t>
            </a:r>
            <a:r>
              <a:rPr lang="en-US" sz="1400" baseline="30000" dirty="0" smtClean="0"/>
              <a:t>nd</a:t>
            </a:r>
            <a:r>
              <a:rPr lang="en-US" sz="1400" dirty="0" smtClean="0"/>
              <a:t> hour</a:t>
            </a:r>
          </a:p>
          <a:p>
            <a:r>
              <a:rPr lang="en-US" sz="1600" b="1" dirty="0" smtClean="0"/>
              <a:t>CNA (Certified Nursing Assistant)</a:t>
            </a:r>
            <a:r>
              <a:rPr lang="en-US" sz="1600" dirty="0" smtClean="0"/>
              <a:t>: email Melanie.Nelson@cchs165.com</a:t>
            </a:r>
          </a:p>
          <a:p>
            <a:pPr lvl="1"/>
            <a:r>
              <a:rPr lang="en-US" sz="1400" dirty="0" smtClean="0"/>
              <a:t>You have to have taken (and passed) Health Occupations</a:t>
            </a:r>
          </a:p>
          <a:p>
            <a:pPr lvl="1"/>
            <a:r>
              <a:rPr lang="en-US" sz="1400" dirty="0" smtClean="0"/>
              <a:t>Attendance is very important for this course</a:t>
            </a:r>
          </a:p>
          <a:p>
            <a:pPr lvl="1"/>
            <a:r>
              <a:rPr lang="en-US" sz="1400" dirty="0" smtClean="0"/>
              <a:t>Taught over 2 periods in 1 semester, earn 1 credit</a:t>
            </a:r>
          </a:p>
          <a:p>
            <a:r>
              <a:rPr lang="en-US" sz="1600" dirty="0" smtClean="0"/>
              <a:t>)</a:t>
            </a:r>
            <a:r>
              <a:rPr lang="en-US" sz="1600" b="1" dirty="0" smtClean="0"/>
              <a:t> </a:t>
            </a:r>
            <a:r>
              <a:rPr lang="en-US" sz="1600" b="1" dirty="0"/>
              <a:t>CEO (Creating Entrepreneurial </a:t>
            </a:r>
            <a:r>
              <a:rPr lang="en-US" sz="1600" b="1" dirty="0" smtClean="0"/>
              <a:t>Opportunities)</a:t>
            </a:r>
            <a:r>
              <a:rPr lang="en-US" sz="1600" dirty="0" smtClean="0"/>
              <a:t>: email Lori.Koester@cchs165.com</a:t>
            </a:r>
          </a:p>
          <a:p>
            <a:pPr lvl="1"/>
            <a:r>
              <a:rPr lang="en-US" sz="1400" dirty="0" smtClean="0"/>
              <a:t>If you interested in Business, still uncertain what you want to do, or have creative ideas but not sure what to do with them—this is a great opportunity for you</a:t>
            </a:r>
          </a:p>
          <a:p>
            <a:pPr lvl="1"/>
            <a:r>
              <a:rPr lang="en-US" sz="1400" dirty="0" smtClean="0"/>
              <a:t>Taught off-campus over 2 periods (EB + 1</a:t>
            </a:r>
            <a:r>
              <a:rPr lang="en-US" sz="1400" baseline="30000" dirty="0" smtClean="0"/>
              <a:t>st</a:t>
            </a:r>
            <a:r>
              <a:rPr lang="en-US" sz="1400" dirty="0" smtClean="0"/>
              <a:t> hour), year-long, earn 2 credits</a:t>
            </a:r>
          </a:p>
          <a:p>
            <a:pPr lvl="1"/>
            <a:endParaRPr lang="en-US" sz="2200" dirty="0" smtClean="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7824" y="6132162"/>
            <a:ext cx="609600" cy="609600"/>
          </a:xfrm>
          <a:prstGeom prst="rect">
            <a:avLst/>
          </a:prstGeom>
        </p:spPr>
      </p:pic>
    </p:spTree>
    <p:extLst>
      <p:ext uri="{BB962C8B-B14F-4D97-AF65-F5344CB8AC3E}">
        <p14:creationId xmlns:p14="http://schemas.microsoft.com/office/powerpoint/2010/main" val="2403784045"/>
      </p:ext>
    </p:extLst>
  </p:cSld>
  <p:clrMapOvr>
    <a:masterClrMapping/>
  </p:clrMapOvr>
  <p:transition spd="med" advClick="0" advTm="7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1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09601616"/>
              </p:ext>
            </p:extLst>
          </p:nvPr>
        </p:nvGraphicFramePr>
        <p:xfrm>
          <a:off x="945395" y="1030191"/>
          <a:ext cx="10166888" cy="5456868"/>
        </p:xfrm>
        <a:graphic>
          <a:graphicData uri="http://schemas.openxmlformats.org/drawingml/2006/table">
            <a:tbl>
              <a:tblPr firstRow="1" bandRow="1">
                <a:tableStyleId>{5C22544A-7EE6-4342-B048-85BDC9FD1C3A}</a:tableStyleId>
              </a:tblPr>
              <a:tblGrid>
                <a:gridCol w="2541722">
                  <a:extLst>
                    <a:ext uri="{9D8B030D-6E8A-4147-A177-3AD203B41FA5}">
                      <a16:colId xmlns:a16="http://schemas.microsoft.com/office/drawing/2014/main" val="662998335"/>
                    </a:ext>
                  </a:extLst>
                </a:gridCol>
                <a:gridCol w="1658320">
                  <a:extLst>
                    <a:ext uri="{9D8B030D-6E8A-4147-A177-3AD203B41FA5}">
                      <a16:colId xmlns:a16="http://schemas.microsoft.com/office/drawing/2014/main" val="1633556632"/>
                    </a:ext>
                  </a:extLst>
                </a:gridCol>
                <a:gridCol w="2805194">
                  <a:extLst>
                    <a:ext uri="{9D8B030D-6E8A-4147-A177-3AD203B41FA5}">
                      <a16:colId xmlns:a16="http://schemas.microsoft.com/office/drawing/2014/main" val="4165130179"/>
                    </a:ext>
                  </a:extLst>
                </a:gridCol>
                <a:gridCol w="3161652">
                  <a:extLst>
                    <a:ext uri="{9D8B030D-6E8A-4147-A177-3AD203B41FA5}">
                      <a16:colId xmlns:a16="http://schemas.microsoft.com/office/drawing/2014/main" val="3871244796"/>
                    </a:ext>
                  </a:extLst>
                </a:gridCol>
              </a:tblGrid>
              <a:tr h="628128">
                <a:tc>
                  <a:txBody>
                    <a:bodyPr/>
                    <a:lstStyle/>
                    <a:p>
                      <a:r>
                        <a:rPr lang="en-US" dirty="0" smtClean="0"/>
                        <a:t>Subject Area</a:t>
                      </a:r>
                      <a:endParaRPr lang="en-US" dirty="0"/>
                    </a:p>
                  </a:txBody>
                  <a:tcPr anchor="ctr"/>
                </a:tc>
                <a:tc>
                  <a:txBody>
                    <a:bodyPr/>
                    <a:lstStyle/>
                    <a:p>
                      <a:r>
                        <a:rPr lang="en-US" dirty="0" smtClean="0"/>
                        <a:t>Course Code</a:t>
                      </a:r>
                      <a:endParaRPr lang="en-US" dirty="0"/>
                    </a:p>
                  </a:txBody>
                  <a:tcPr anchor="ctr"/>
                </a:tc>
                <a:tc>
                  <a:txBody>
                    <a:bodyPr/>
                    <a:lstStyle/>
                    <a:p>
                      <a:r>
                        <a:rPr lang="en-US" dirty="0" smtClean="0"/>
                        <a:t>First Semester</a:t>
                      </a:r>
                      <a:endParaRPr lang="en-US" dirty="0"/>
                    </a:p>
                  </a:txBody>
                  <a:tcPr anchor="ctr"/>
                </a:tc>
                <a:tc>
                  <a:txBody>
                    <a:bodyPr/>
                    <a:lstStyle/>
                    <a:p>
                      <a:r>
                        <a:rPr lang="en-US" dirty="0" smtClean="0"/>
                        <a:t>Second Semester</a:t>
                      </a:r>
                      <a:endParaRPr lang="en-US" dirty="0"/>
                    </a:p>
                  </a:txBody>
                  <a:tcPr anchor="ctr"/>
                </a:tc>
                <a:extLst>
                  <a:ext uri="{0D108BD9-81ED-4DB2-BD59-A6C34878D82A}">
                    <a16:rowId xmlns:a16="http://schemas.microsoft.com/office/drawing/2014/main" val="3940289536"/>
                  </a:ext>
                </a:extLst>
              </a:tr>
              <a:tr h="506940">
                <a:tc>
                  <a:txBody>
                    <a:bodyPr/>
                    <a:lstStyle/>
                    <a:p>
                      <a:r>
                        <a:rPr lang="en-US" b="1" dirty="0" smtClean="0"/>
                        <a:t>Early Bird Class (optional)</a:t>
                      </a:r>
                      <a:endParaRPr lang="en-US" b="1" dirty="0"/>
                    </a:p>
                  </a:txBody>
                  <a:tcPr anchor="ctr"/>
                </a:tc>
                <a:tc>
                  <a:txBody>
                    <a:bodyPr/>
                    <a:lstStyle/>
                    <a:p>
                      <a:pPr algn="ctr"/>
                      <a:r>
                        <a:rPr lang="en-US" dirty="0" smtClean="0"/>
                        <a:t>608/763</a:t>
                      </a:r>
                      <a:endParaRPr lang="en-US" dirty="0"/>
                    </a:p>
                  </a:txBody>
                  <a:tcPr anchor="ctr"/>
                </a:tc>
                <a:tc>
                  <a:txBody>
                    <a:bodyPr/>
                    <a:lstStyle/>
                    <a:p>
                      <a:r>
                        <a:rPr lang="en-US" dirty="0" smtClean="0"/>
                        <a:t>Adult Living</a:t>
                      </a:r>
                      <a:endParaRPr lang="en-US" dirty="0"/>
                    </a:p>
                  </a:txBody>
                  <a:tcPr anchor="ctr"/>
                </a:tc>
                <a:tc>
                  <a:txBody>
                    <a:bodyPr/>
                    <a:lstStyle/>
                    <a:p>
                      <a:r>
                        <a:rPr lang="en-US" dirty="0" smtClean="0"/>
                        <a:t>Theatre</a:t>
                      </a:r>
                      <a:endParaRPr lang="en-US" dirty="0"/>
                    </a:p>
                  </a:txBody>
                  <a:tcPr anchor="ctr"/>
                </a:tc>
                <a:extLst>
                  <a:ext uri="{0D108BD9-81ED-4DB2-BD59-A6C34878D82A}">
                    <a16:rowId xmlns:a16="http://schemas.microsoft.com/office/drawing/2014/main" val="1651240502"/>
                  </a:ext>
                </a:extLst>
              </a:tr>
              <a:tr h="506940">
                <a:tc>
                  <a:txBody>
                    <a:bodyPr/>
                    <a:lstStyle/>
                    <a:p>
                      <a:r>
                        <a:rPr lang="en-US" b="1" dirty="0" smtClean="0"/>
                        <a:t>English 2</a:t>
                      </a:r>
                      <a:endParaRPr lang="en-US" b="1" dirty="0"/>
                    </a:p>
                  </a:txBody>
                  <a:tcPr anchor="ctr"/>
                </a:tc>
                <a:tc>
                  <a:txBody>
                    <a:bodyPr/>
                    <a:lstStyle/>
                    <a:p>
                      <a:pPr algn="ctr"/>
                      <a:r>
                        <a:rPr lang="en-US" dirty="0" smtClean="0"/>
                        <a:t>112</a:t>
                      </a:r>
                      <a:endParaRPr lang="en-US" dirty="0"/>
                    </a:p>
                  </a:txBody>
                  <a:tcPr anchor="ctr"/>
                </a:tc>
                <a:tc>
                  <a:txBody>
                    <a:bodyPr/>
                    <a:lstStyle/>
                    <a:p>
                      <a:r>
                        <a:rPr lang="en-US" dirty="0" smtClean="0"/>
                        <a:t>English</a:t>
                      </a:r>
                      <a:r>
                        <a:rPr lang="en-US" baseline="0" dirty="0" smtClean="0"/>
                        <a:t> 3</a:t>
                      </a:r>
                      <a:endParaRPr lang="en-US" dirty="0"/>
                    </a:p>
                  </a:txBody>
                  <a:tcPr anchor="ctr"/>
                </a:tc>
                <a:tc>
                  <a:txBody>
                    <a:bodyPr/>
                    <a:lstStyle/>
                    <a:p>
                      <a:r>
                        <a:rPr lang="en-US" dirty="0" smtClean="0"/>
                        <a:t>English 3</a:t>
                      </a:r>
                      <a:endParaRPr lang="en-US" dirty="0"/>
                    </a:p>
                  </a:txBody>
                  <a:tcPr anchor="ctr"/>
                </a:tc>
                <a:extLst>
                  <a:ext uri="{0D108BD9-81ED-4DB2-BD59-A6C34878D82A}">
                    <a16:rowId xmlns:a16="http://schemas.microsoft.com/office/drawing/2014/main" val="334890442"/>
                  </a:ext>
                </a:extLst>
              </a:tr>
              <a:tr h="506940">
                <a:tc>
                  <a:txBody>
                    <a:bodyPr/>
                    <a:lstStyle/>
                    <a:p>
                      <a:r>
                        <a:rPr lang="en-US" b="1" dirty="0" smtClean="0"/>
                        <a:t>Math</a:t>
                      </a:r>
                      <a:endParaRPr lang="en-US" b="1" dirty="0"/>
                    </a:p>
                  </a:txBody>
                  <a:tcPr anchor="ctr"/>
                </a:tc>
                <a:tc>
                  <a:txBody>
                    <a:bodyPr/>
                    <a:lstStyle/>
                    <a:p>
                      <a:pPr algn="ctr"/>
                      <a:r>
                        <a:rPr lang="en-US" dirty="0" smtClean="0"/>
                        <a:t>222</a:t>
                      </a:r>
                      <a:endParaRPr lang="en-US" dirty="0"/>
                    </a:p>
                  </a:txBody>
                  <a:tcPr anchor="ctr"/>
                </a:tc>
                <a:tc>
                  <a:txBody>
                    <a:bodyPr/>
                    <a:lstStyle/>
                    <a:p>
                      <a:r>
                        <a:rPr lang="en-US" dirty="0" smtClean="0"/>
                        <a:t>Algebra 2</a:t>
                      </a:r>
                      <a:endParaRPr lang="en-US" dirty="0"/>
                    </a:p>
                  </a:txBody>
                  <a:tcPr anchor="ctr"/>
                </a:tc>
                <a:tc>
                  <a:txBody>
                    <a:bodyPr/>
                    <a:lstStyle/>
                    <a:p>
                      <a:r>
                        <a:rPr lang="en-US" dirty="0" smtClean="0"/>
                        <a:t>Algebra 2</a:t>
                      </a:r>
                      <a:endParaRPr lang="en-US" dirty="0"/>
                    </a:p>
                  </a:txBody>
                  <a:tcPr anchor="ctr"/>
                </a:tc>
                <a:extLst>
                  <a:ext uri="{0D108BD9-81ED-4DB2-BD59-A6C34878D82A}">
                    <a16:rowId xmlns:a16="http://schemas.microsoft.com/office/drawing/2014/main" val="314251496"/>
                  </a:ext>
                </a:extLst>
              </a:tr>
              <a:tr h="506940">
                <a:tc>
                  <a:txBody>
                    <a:bodyPr/>
                    <a:lstStyle/>
                    <a:p>
                      <a:r>
                        <a:rPr lang="en-US" b="1" dirty="0" smtClean="0"/>
                        <a:t>Social</a:t>
                      </a:r>
                      <a:r>
                        <a:rPr lang="en-US" b="1" baseline="0" dirty="0" smtClean="0"/>
                        <a:t> Studies</a:t>
                      </a:r>
                      <a:endParaRPr lang="en-US" b="1" dirty="0"/>
                    </a:p>
                  </a:txBody>
                  <a:tcPr anchor="ctr"/>
                </a:tc>
                <a:tc>
                  <a:txBody>
                    <a:bodyPr/>
                    <a:lstStyle/>
                    <a:p>
                      <a:pPr algn="ctr"/>
                      <a:r>
                        <a:rPr lang="en-US" dirty="0" smtClean="0"/>
                        <a:t>311</a:t>
                      </a:r>
                      <a:endParaRPr lang="en-US" dirty="0"/>
                    </a:p>
                  </a:txBody>
                  <a:tcPr anchor="ctr"/>
                </a:tc>
                <a:tc>
                  <a:txBody>
                    <a:bodyPr/>
                    <a:lstStyle/>
                    <a:p>
                      <a:r>
                        <a:rPr lang="en-US" dirty="0" smtClean="0"/>
                        <a:t>US</a:t>
                      </a:r>
                      <a:r>
                        <a:rPr lang="en-US" baseline="0" dirty="0" smtClean="0"/>
                        <a:t> History</a:t>
                      </a:r>
                      <a:endParaRPr lang="en-US" dirty="0"/>
                    </a:p>
                  </a:txBody>
                  <a:tcPr anchor="ctr"/>
                </a:tc>
                <a:tc>
                  <a:txBody>
                    <a:bodyPr/>
                    <a:lstStyle/>
                    <a:p>
                      <a:r>
                        <a:rPr lang="en-US" dirty="0" smtClean="0"/>
                        <a:t>US</a:t>
                      </a:r>
                      <a:r>
                        <a:rPr lang="en-US" baseline="0" dirty="0" smtClean="0"/>
                        <a:t> History</a:t>
                      </a:r>
                      <a:endParaRPr lang="en-US" dirty="0"/>
                    </a:p>
                  </a:txBody>
                  <a:tcPr anchor="ctr"/>
                </a:tc>
                <a:extLst>
                  <a:ext uri="{0D108BD9-81ED-4DB2-BD59-A6C34878D82A}">
                    <a16:rowId xmlns:a16="http://schemas.microsoft.com/office/drawing/2014/main" val="2024708920"/>
                  </a:ext>
                </a:extLst>
              </a:tr>
              <a:tr h="506940">
                <a:tc>
                  <a:txBody>
                    <a:bodyPr/>
                    <a:lstStyle/>
                    <a:p>
                      <a:r>
                        <a:rPr lang="en-US" b="1" dirty="0" smtClean="0"/>
                        <a:t>Physical Education</a:t>
                      </a:r>
                      <a:endParaRPr lang="en-US" b="1" dirty="0"/>
                    </a:p>
                  </a:txBody>
                  <a:tcPr anchor="ctr"/>
                </a:tc>
                <a:tc>
                  <a:txBody>
                    <a:bodyPr/>
                    <a:lstStyle/>
                    <a:p>
                      <a:pPr algn="ctr"/>
                      <a:r>
                        <a:rPr lang="en-US" dirty="0" smtClean="0"/>
                        <a:t>912/917</a:t>
                      </a:r>
                      <a:endParaRPr lang="en-US" dirty="0"/>
                    </a:p>
                  </a:txBody>
                  <a:tcPr anchor="ctr"/>
                </a:tc>
                <a:tc>
                  <a:txBody>
                    <a:bodyPr/>
                    <a:lstStyle/>
                    <a:p>
                      <a:r>
                        <a:rPr lang="en-US" dirty="0" smtClean="0"/>
                        <a:t>Team Sports</a:t>
                      </a:r>
                      <a:endParaRPr lang="en-US" dirty="0"/>
                    </a:p>
                  </a:txBody>
                  <a:tcPr anchor="ctr"/>
                </a:tc>
                <a:tc>
                  <a:txBody>
                    <a:bodyPr/>
                    <a:lstStyle/>
                    <a:p>
                      <a:r>
                        <a:rPr lang="en-US" dirty="0" smtClean="0"/>
                        <a:t>Personal Fitness</a:t>
                      </a:r>
                      <a:endParaRPr lang="en-US" dirty="0"/>
                    </a:p>
                  </a:txBody>
                  <a:tcPr anchor="ctr"/>
                </a:tc>
                <a:extLst>
                  <a:ext uri="{0D108BD9-81ED-4DB2-BD59-A6C34878D82A}">
                    <a16:rowId xmlns:a16="http://schemas.microsoft.com/office/drawing/2014/main" val="1756309830"/>
                  </a:ext>
                </a:extLst>
              </a:tr>
              <a:tr h="506940">
                <a:tc>
                  <a:txBody>
                    <a:bodyPr/>
                    <a:lstStyle/>
                    <a:p>
                      <a:r>
                        <a:rPr lang="en-US" b="1" dirty="0" smtClean="0"/>
                        <a:t>Consumer</a:t>
                      </a:r>
                      <a:r>
                        <a:rPr lang="en-US" b="1" baseline="0" dirty="0" smtClean="0"/>
                        <a:t> Ed/</a:t>
                      </a:r>
                    </a:p>
                    <a:p>
                      <a:r>
                        <a:rPr lang="en-US" b="1" baseline="0" dirty="0" smtClean="0"/>
                        <a:t>Elective/Support</a:t>
                      </a:r>
                      <a:endParaRPr lang="en-US" b="1" dirty="0"/>
                    </a:p>
                  </a:txBody>
                  <a:tcPr anchor="ctr"/>
                </a:tc>
                <a:tc>
                  <a:txBody>
                    <a:bodyPr/>
                    <a:lstStyle/>
                    <a:p>
                      <a:pPr algn="ctr"/>
                      <a:r>
                        <a:rPr lang="en-US" dirty="0" smtClean="0"/>
                        <a:t>441</a:t>
                      </a:r>
                      <a:endParaRPr lang="en-US" dirty="0"/>
                    </a:p>
                  </a:txBody>
                  <a:tcPr anchor="ctr"/>
                </a:tc>
                <a:tc>
                  <a:txBody>
                    <a:bodyPr/>
                    <a:lstStyle/>
                    <a:p>
                      <a:r>
                        <a:rPr lang="en-US" dirty="0" smtClean="0"/>
                        <a:t>Physics</a:t>
                      </a:r>
                      <a:endParaRPr lang="en-US" dirty="0"/>
                    </a:p>
                  </a:txBody>
                  <a:tcPr anchor="ctr"/>
                </a:tc>
                <a:tc>
                  <a:txBody>
                    <a:bodyPr/>
                    <a:lstStyle/>
                    <a:p>
                      <a:r>
                        <a:rPr lang="en-US" dirty="0" smtClean="0"/>
                        <a:t>Physics</a:t>
                      </a:r>
                      <a:endParaRPr lang="en-US" dirty="0"/>
                    </a:p>
                  </a:txBody>
                  <a:tcPr anchor="ctr"/>
                </a:tc>
                <a:extLst>
                  <a:ext uri="{0D108BD9-81ED-4DB2-BD59-A6C34878D82A}">
                    <a16:rowId xmlns:a16="http://schemas.microsoft.com/office/drawing/2014/main" val="938520041"/>
                  </a:ext>
                </a:extLst>
              </a:tr>
              <a:tr h="506940">
                <a:tc>
                  <a:txBody>
                    <a:bodyPr/>
                    <a:lstStyle/>
                    <a:p>
                      <a:r>
                        <a:rPr lang="en-US" b="1" dirty="0" smtClean="0"/>
                        <a:t>Elective/Support</a:t>
                      </a:r>
                      <a:endParaRPr lang="en-US" b="1" dirty="0"/>
                    </a:p>
                  </a:txBody>
                  <a:tcPr anchor="ctr"/>
                </a:tc>
                <a:tc>
                  <a:txBody>
                    <a:bodyPr/>
                    <a:lstStyle/>
                    <a:p>
                      <a:pPr algn="ctr"/>
                      <a:r>
                        <a:rPr lang="en-US" dirty="0" smtClean="0"/>
                        <a:t>184</a:t>
                      </a:r>
                      <a:endParaRPr lang="en-US" dirty="0"/>
                    </a:p>
                  </a:txBody>
                  <a:tcPr anchor="ctr"/>
                </a:tc>
                <a:tc>
                  <a:txBody>
                    <a:bodyPr/>
                    <a:lstStyle/>
                    <a:p>
                      <a:r>
                        <a:rPr lang="en-US" dirty="0" smtClean="0"/>
                        <a:t>Honors</a:t>
                      </a:r>
                      <a:r>
                        <a:rPr lang="en-US" baseline="0" dirty="0" smtClean="0"/>
                        <a:t> </a:t>
                      </a:r>
                      <a:r>
                        <a:rPr lang="en-US" dirty="0" smtClean="0"/>
                        <a:t>Spanish 3</a:t>
                      </a:r>
                      <a:endParaRPr lang="en-US" dirty="0"/>
                    </a:p>
                  </a:txBody>
                  <a:tcPr anchor="ctr"/>
                </a:tc>
                <a:tc>
                  <a:txBody>
                    <a:bodyPr/>
                    <a:lstStyle/>
                    <a:p>
                      <a:r>
                        <a:rPr lang="en-US" dirty="0" smtClean="0"/>
                        <a:t>Honors Spanish 3</a:t>
                      </a:r>
                      <a:endParaRPr lang="en-US" dirty="0"/>
                    </a:p>
                  </a:txBody>
                  <a:tcPr anchor="ctr"/>
                </a:tc>
                <a:extLst>
                  <a:ext uri="{0D108BD9-81ED-4DB2-BD59-A6C34878D82A}">
                    <a16:rowId xmlns:a16="http://schemas.microsoft.com/office/drawing/2014/main" val="3748741073"/>
                  </a:ext>
                </a:extLst>
              </a:tr>
              <a:tr h="506940">
                <a:tc>
                  <a:txBody>
                    <a:bodyPr/>
                    <a:lstStyle/>
                    <a:p>
                      <a:r>
                        <a:rPr lang="en-US" b="1" dirty="0" smtClean="0"/>
                        <a:t>Alternative 1</a:t>
                      </a:r>
                      <a:endParaRPr lang="en-US" b="1" dirty="0"/>
                    </a:p>
                  </a:txBody>
                  <a:tcPr anchor="ctr"/>
                </a:tc>
                <a:tc>
                  <a:txBody>
                    <a:bodyPr/>
                    <a:lstStyle/>
                    <a:p>
                      <a:pPr algn="ctr"/>
                      <a:r>
                        <a:rPr lang="en-US" dirty="0" smtClean="0"/>
                        <a:t>315</a:t>
                      </a:r>
                      <a:endParaRPr lang="en-US" dirty="0"/>
                    </a:p>
                  </a:txBody>
                  <a:tcPr anchor="ctr"/>
                </a:tc>
                <a:tc>
                  <a:txBody>
                    <a:bodyPr/>
                    <a:lstStyle/>
                    <a:p>
                      <a:r>
                        <a:rPr lang="en-US" dirty="0" smtClean="0"/>
                        <a:t>World History</a:t>
                      </a:r>
                      <a:endParaRPr lang="en-US" dirty="0"/>
                    </a:p>
                  </a:txBody>
                  <a:tcPr anchor="ctr"/>
                </a:tc>
                <a:tc>
                  <a:txBody>
                    <a:bodyPr/>
                    <a:lstStyle/>
                    <a:p>
                      <a:r>
                        <a:rPr lang="en-US" dirty="0" smtClean="0"/>
                        <a:t>World History</a:t>
                      </a:r>
                      <a:endParaRPr lang="en-US" dirty="0"/>
                    </a:p>
                  </a:txBody>
                  <a:tcPr anchor="ctr"/>
                </a:tc>
                <a:extLst>
                  <a:ext uri="{0D108BD9-81ED-4DB2-BD59-A6C34878D82A}">
                    <a16:rowId xmlns:a16="http://schemas.microsoft.com/office/drawing/2014/main" val="1695986293"/>
                  </a:ext>
                </a:extLst>
              </a:tr>
              <a:tr h="506940">
                <a:tc>
                  <a:txBody>
                    <a:bodyPr/>
                    <a:lstStyle/>
                    <a:p>
                      <a:r>
                        <a:rPr lang="en-US" b="1" dirty="0" smtClean="0"/>
                        <a:t>Alternative</a:t>
                      </a:r>
                      <a:r>
                        <a:rPr lang="en-US" b="1" baseline="0" dirty="0" smtClean="0"/>
                        <a:t> 2</a:t>
                      </a:r>
                      <a:endParaRPr lang="en-US" b="1" dirty="0"/>
                    </a:p>
                  </a:txBody>
                  <a:tcPr anchor="ctr"/>
                </a:tc>
                <a:tc>
                  <a:txBody>
                    <a:bodyPr/>
                    <a:lstStyle/>
                    <a:p>
                      <a:pPr algn="ctr"/>
                      <a:r>
                        <a:rPr lang="en-US" dirty="0" smtClean="0"/>
                        <a:t>740/715</a:t>
                      </a:r>
                      <a:endParaRPr lang="en-US" dirty="0"/>
                    </a:p>
                  </a:txBody>
                  <a:tcPr anchor="ctr"/>
                </a:tc>
                <a:tc>
                  <a:txBody>
                    <a:bodyPr/>
                    <a:lstStyle/>
                    <a:p>
                      <a:r>
                        <a:rPr lang="en-US" dirty="0" smtClean="0"/>
                        <a:t>Fundamentals of Art</a:t>
                      </a:r>
                      <a:endParaRPr lang="en-US" dirty="0"/>
                    </a:p>
                  </a:txBody>
                  <a:tcPr anchor="ctr"/>
                </a:tc>
                <a:tc>
                  <a:txBody>
                    <a:bodyPr/>
                    <a:lstStyle/>
                    <a:p>
                      <a:r>
                        <a:rPr lang="en-US" dirty="0" smtClean="0"/>
                        <a:t>Photography</a:t>
                      </a:r>
                      <a:endParaRPr lang="en-US" dirty="0"/>
                    </a:p>
                  </a:txBody>
                  <a:tcPr anchor="ctr"/>
                </a:tc>
                <a:extLst>
                  <a:ext uri="{0D108BD9-81ED-4DB2-BD59-A6C34878D82A}">
                    <a16:rowId xmlns:a16="http://schemas.microsoft.com/office/drawing/2014/main" val="1502392252"/>
                  </a:ext>
                </a:extLst>
              </a:tr>
            </a:tbl>
          </a:graphicData>
        </a:graphic>
      </p:graphicFrame>
      <p:sp>
        <p:nvSpPr>
          <p:cNvPr id="3" name="TextBox 2"/>
          <p:cNvSpPr txBox="1"/>
          <p:nvPr/>
        </p:nvSpPr>
        <p:spPr>
          <a:xfrm>
            <a:off x="1115878" y="185980"/>
            <a:ext cx="9484963" cy="646331"/>
          </a:xfrm>
          <a:prstGeom prst="rect">
            <a:avLst/>
          </a:prstGeom>
          <a:noFill/>
        </p:spPr>
        <p:txBody>
          <a:bodyPr wrap="square" rtlCol="0">
            <a:spAutoFit/>
          </a:bodyPr>
          <a:lstStyle/>
          <a:p>
            <a:pPr algn="ctr"/>
            <a:r>
              <a:rPr lang="en-US" sz="3600" b="1" dirty="0" smtClean="0">
                <a:solidFill>
                  <a:schemeClr val="accent1"/>
                </a:solidFill>
              </a:rPr>
              <a:t>Sample Junior Course Selection</a:t>
            </a:r>
            <a:endParaRPr lang="en-US" sz="3600" b="1" dirty="0">
              <a:solidFill>
                <a:schemeClr val="accent1"/>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9817" y="6053380"/>
            <a:ext cx="609600" cy="609600"/>
          </a:xfrm>
          <a:prstGeom prst="rect">
            <a:avLst/>
          </a:prstGeom>
        </p:spPr>
      </p:pic>
    </p:spTree>
    <p:extLst>
      <p:ext uri="{BB962C8B-B14F-4D97-AF65-F5344CB8AC3E}">
        <p14:creationId xmlns:p14="http://schemas.microsoft.com/office/powerpoint/2010/main" val="3845050242"/>
      </p:ext>
    </p:extLst>
  </p:cSld>
  <p:clrMapOvr>
    <a:masterClrMapping/>
  </p:clrMapOvr>
  <p:transition spd="med" advClick="0" advTm="42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88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E2D243E-DC86-461C-A7DB-5A284C351063}"/>
              </a:ext>
            </a:extLst>
          </p:cNvPr>
          <p:cNvSpPr>
            <a:spLocks noGrp="1"/>
          </p:cNvSpPr>
          <p:nvPr>
            <p:ph type="title"/>
          </p:nvPr>
        </p:nvSpPr>
        <p:spPr>
          <a:xfrm>
            <a:off x="201478" y="231082"/>
            <a:ext cx="11747715" cy="1049235"/>
          </a:xfrm>
        </p:spPr>
        <p:txBody>
          <a:bodyPr/>
          <a:lstStyle/>
          <a:p>
            <a:r>
              <a:rPr lang="en-US" sz="4400" dirty="0">
                <a:latin typeface="Century Gothic" panose="020B0502020202020204" pitchFamily="34" charset="0"/>
              </a:rPr>
              <a:t>Course selections in relation to future plans</a:t>
            </a:r>
          </a:p>
        </p:txBody>
      </p:sp>
      <p:sp>
        <p:nvSpPr>
          <p:cNvPr id="2" name="Content Placeholder 1"/>
          <p:cNvSpPr>
            <a:spLocks noGrp="1"/>
          </p:cNvSpPr>
          <p:nvPr>
            <p:ph idx="1"/>
          </p:nvPr>
        </p:nvSpPr>
        <p:spPr>
          <a:xfrm>
            <a:off x="818712" y="2532249"/>
            <a:ext cx="10554574" cy="4132022"/>
          </a:xfrm>
        </p:spPr>
        <p:txBody>
          <a:bodyPr>
            <a:normAutofit lnSpcReduction="10000"/>
          </a:bodyPr>
          <a:lstStyle/>
          <a:p>
            <a:r>
              <a:rPr lang="en-US" sz="2400" dirty="0">
                <a:latin typeface="Century Gothic" panose="020B0502020202020204" pitchFamily="34" charset="0"/>
              </a:rPr>
              <a:t>Graduation requirements are a priority. </a:t>
            </a:r>
            <a:endParaRPr lang="en-US" sz="2400" dirty="0" smtClean="0">
              <a:latin typeface="Century Gothic" panose="020B0502020202020204" pitchFamily="34" charset="0"/>
            </a:endParaRPr>
          </a:p>
          <a:p>
            <a:r>
              <a:rPr lang="en-US" sz="2400" dirty="0" smtClean="0">
                <a:latin typeface="Century Gothic" panose="020B0502020202020204" pitchFamily="34" charset="0"/>
              </a:rPr>
              <a:t>Also </a:t>
            </a:r>
            <a:r>
              <a:rPr lang="en-US" sz="2400" dirty="0">
                <a:latin typeface="Century Gothic" panose="020B0502020202020204" pitchFamily="34" charset="0"/>
              </a:rPr>
              <a:t>start to think about your future goals. Are you taking classes that will help you with those goals? </a:t>
            </a:r>
          </a:p>
          <a:p>
            <a:r>
              <a:rPr lang="en-US" sz="2400" dirty="0">
                <a:latin typeface="Century Gothic" panose="020B0502020202020204" pitchFamily="34" charset="0"/>
              </a:rPr>
              <a:t>Electives give you the opportunity to discover your </a:t>
            </a:r>
            <a:r>
              <a:rPr lang="en-US" sz="2400" dirty="0" smtClean="0">
                <a:latin typeface="Century Gothic" panose="020B0502020202020204" pitchFamily="34" charset="0"/>
              </a:rPr>
              <a:t>interests, prepare you for college, </a:t>
            </a:r>
            <a:r>
              <a:rPr lang="en-US" sz="2400" dirty="0">
                <a:latin typeface="Century Gothic" panose="020B0502020202020204" pitchFamily="34" charset="0"/>
              </a:rPr>
              <a:t>or to round out your </a:t>
            </a:r>
            <a:r>
              <a:rPr lang="en-US" sz="2400" dirty="0" smtClean="0">
                <a:latin typeface="Century Gothic" panose="020B0502020202020204" pitchFamily="34" charset="0"/>
              </a:rPr>
              <a:t>career path. </a:t>
            </a:r>
            <a:endParaRPr lang="en-US" sz="2400" dirty="0">
              <a:latin typeface="Century Gothic" panose="020B0502020202020204" pitchFamily="34" charset="0"/>
            </a:endParaRPr>
          </a:p>
          <a:p>
            <a:r>
              <a:rPr lang="en-US" sz="2400" dirty="0">
                <a:latin typeface="Century Gothic" panose="020B0502020202020204" pitchFamily="34" charset="0"/>
              </a:rPr>
              <a:t>Ask questions about classes you are thinking of taking; talk to your teachers, family members, </a:t>
            </a:r>
            <a:r>
              <a:rPr lang="en-US" sz="2400" dirty="0" smtClean="0">
                <a:latin typeface="Century Gothic" panose="020B0502020202020204" pitchFamily="34" charset="0"/>
              </a:rPr>
              <a:t>other students, and Ms. Klaybor. </a:t>
            </a:r>
          </a:p>
          <a:p>
            <a:r>
              <a:rPr lang="en-US" sz="2400" dirty="0" smtClean="0">
                <a:latin typeface="Century Gothic" panose="020B0502020202020204" pitchFamily="34" charset="0"/>
              </a:rPr>
              <a:t>Are you an athlete planning to play sports in college? Make sure you course selections fulfill NCAA requirements. For more information and to register, visit: eleigibilitycenter.org</a:t>
            </a:r>
            <a:endParaRPr lang="en-US" sz="2400" dirty="0">
              <a:latin typeface="Century Gothic" panose="020B0502020202020204" pitchFamily="34" charset="0"/>
            </a:endParaRPr>
          </a:p>
          <a:p>
            <a:endParaRPr lang="en-US"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9112" y="6054671"/>
            <a:ext cx="609600" cy="609600"/>
          </a:xfrm>
          <a:prstGeom prst="rect">
            <a:avLst/>
          </a:prstGeom>
        </p:spPr>
      </p:pic>
    </p:spTree>
    <p:extLst>
      <p:ext uri="{BB962C8B-B14F-4D97-AF65-F5344CB8AC3E}">
        <p14:creationId xmlns:p14="http://schemas.microsoft.com/office/powerpoint/2010/main" val="3744954091"/>
      </p:ext>
    </p:extLst>
  </p:cSld>
  <p:clrMapOvr>
    <a:masterClrMapping/>
  </p:clrMapOvr>
  <p:transition spd="med" advClick="0" advTm="60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1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0BCA3E-18EF-419F-9EC7-CDACC1F08F92}"/>
              </a:ext>
            </a:extLst>
          </p:cNvPr>
          <p:cNvSpPr>
            <a:spLocks noGrp="1"/>
          </p:cNvSpPr>
          <p:nvPr>
            <p:ph type="title"/>
          </p:nvPr>
        </p:nvSpPr>
        <p:spPr>
          <a:xfrm>
            <a:off x="204330" y="202248"/>
            <a:ext cx="10277088" cy="1049235"/>
          </a:xfrm>
        </p:spPr>
        <p:txBody>
          <a:bodyPr/>
          <a:lstStyle/>
          <a:p>
            <a:r>
              <a:rPr lang="en-US" dirty="0"/>
              <a:t>What </a:t>
            </a:r>
            <a:r>
              <a:rPr lang="en-US" dirty="0" smtClean="0"/>
              <a:t>is </a:t>
            </a:r>
            <a:r>
              <a:rPr lang="en-US" dirty="0"/>
              <a:t>your </a:t>
            </a:r>
            <a:r>
              <a:rPr lang="en-US" dirty="0" smtClean="0"/>
              <a:t>post-secondary </a:t>
            </a:r>
            <a:r>
              <a:rPr lang="en-US" dirty="0"/>
              <a:t>plan? </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17455" y="5485150"/>
            <a:ext cx="1983085" cy="875531"/>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4838" y="5446421"/>
            <a:ext cx="1537672" cy="952986"/>
          </a:xfrm>
          <a:prstGeom prst="rect">
            <a:avLst/>
          </a:prstGeom>
        </p:spPr>
      </p:pic>
      <p:pic>
        <p:nvPicPr>
          <p:cNvPr id="6" name="Picture 5"/>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521310" y="5263011"/>
            <a:ext cx="2209499" cy="1366016"/>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1814" y="5337722"/>
            <a:ext cx="1647214" cy="1170385"/>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91032" y="5372708"/>
            <a:ext cx="1816262" cy="1146622"/>
          </a:xfrm>
          <a:prstGeom prst="rect">
            <a:avLst/>
          </a:prstGeom>
        </p:spPr>
      </p:pic>
      <p:sp>
        <p:nvSpPr>
          <p:cNvPr id="10" name="Content Placeholder 1"/>
          <p:cNvSpPr txBox="1">
            <a:spLocks/>
          </p:cNvSpPr>
          <p:nvPr/>
        </p:nvSpPr>
        <p:spPr>
          <a:xfrm>
            <a:off x="818712" y="2634712"/>
            <a:ext cx="10554574" cy="3311307"/>
          </a:xfrm>
          <a:prstGeom prst="rect">
            <a:avLst/>
          </a:prstGeom>
        </p:spPr>
        <p:txBody>
          <a:bodyP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dirty="0" smtClean="0">
                <a:latin typeface="Century Gothic" panose="020B0502020202020204" pitchFamily="34" charset="0"/>
              </a:rPr>
              <a:t>Find the classes that fit YOUR future goals and plans</a:t>
            </a:r>
          </a:p>
          <a:p>
            <a:r>
              <a:rPr lang="en-US" sz="2400" dirty="0" smtClean="0">
                <a:latin typeface="Century Gothic" panose="020B0502020202020204" pitchFamily="34" charset="0"/>
              </a:rPr>
              <a:t>When your transcript is reviewed by college admissions, military recruiters, and/or future employers, do your classes reflect your interests (elective courses), strengths (increase in GPA), and work ethic (rigorous coursework)?</a:t>
            </a:r>
            <a:endParaRPr lang="en-US" sz="24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04330" y="6094607"/>
            <a:ext cx="609600" cy="609600"/>
          </a:xfrm>
          <a:prstGeom prst="rect">
            <a:avLst/>
          </a:prstGeom>
        </p:spPr>
      </p:pic>
    </p:spTree>
    <p:extLst>
      <p:ext uri="{BB962C8B-B14F-4D97-AF65-F5344CB8AC3E}">
        <p14:creationId xmlns:p14="http://schemas.microsoft.com/office/powerpoint/2010/main" val="2301198025"/>
      </p:ext>
    </p:extLst>
  </p:cSld>
  <p:clrMapOvr>
    <a:masterClrMapping/>
  </p:clrMapOvr>
  <p:transition spd="med" advClick="0" advTm="6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3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5D1B1-361B-48EB-9CCF-5DD914EBEF7C}"/>
              </a:ext>
            </a:extLst>
          </p:cNvPr>
          <p:cNvSpPr>
            <a:spLocks noGrp="1"/>
          </p:cNvSpPr>
          <p:nvPr>
            <p:ph type="title"/>
          </p:nvPr>
        </p:nvSpPr>
        <p:spPr>
          <a:xfrm>
            <a:off x="174570" y="287037"/>
            <a:ext cx="10571998" cy="970450"/>
          </a:xfrm>
        </p:spPr>
        <p:txBody>
          <a:bodyPr/>
          <a:lstStyle/>
          <a:p>
            <a:r>
              <a:rPr lang="en-US" sz="4800" dirty="0"/>
              <a:t>T</a:t>
            </a:r>
            <a:r>
              <a:rPr lang="en-US" sz="4800" dirty="0" smtClean="0"/>
              <a:t>hings </a:t>
            </a:r>
            <a:r>
              <a:rPr lang="en-US" sz="4800" dirty="0"/>
              <a:t>to consider…</a:t>
            </a:r>
          </a:p>
        </p:txBody>
      </p:sp>
      <p:sp>
        <p:nvSpPr>
          <p:cNvPr id="3" name="Content Placeholder 2">
            <a:extLst>
              <a:ext uri="{FF2B5EF4-FFF2-40B4-BE49-F238E27FC236}">
                <a16:creationId xmlns:a16="http://schemas.microsoft.com/office/drawing/2014/main" id="{EBF0ABD5-29C6-4112-A855-DEC2B560D18E}"/>
              </a:ext>
            </a:extLst>
          </p:cNvPr>
          <p:cNvSpPr>
            <a:spLocks noGrp="1"/>
          </p:cNvSpPr>
          <p:nvPr>
            <p:ph idx="1"/>
          </p:nvPr>
        </p:nvSpPr>
        <p:spPr>
          <a:xfrm>
            <a:off x="546538" y="2402237"/>
            <a:ext cx="11193517" cy="4215539"/>
          </a:xfrm>
        </p:spPr>
        <p:txBody>
          <a:bodyPr>
            <a:normAutofit fontScale="70000" lnSpcReduction="20000"/>
          </a:bodyPr>
          <a:lstStyle/>
          <a:p>
            <a:r>
              <a:rPr lang="en-US" sz="2600" dirty="0"/>
              <a:t>Any class that a student </a:t>
            </a:r>
            <a:r>
              <a:rPr lang="en-US" sz="2600" dirty="0" smtClean="0"/>
              <a:t>failed will </a:t>
            </a:r>
            <a:r>
              <a:rPr lang="en-US" sz="2600" dirty="0"/>
              <a:t>be added to their </a:t>
            </a:r>
            <a:r>
              <a:rPr lang="en-US" sz="2600" dirty="0" smtClean="0"/>
              <a:t>junior </a:t>
            </a:r>
            <a:r>
              <a:rPr lang="en-US" sz="2600" dirty="0"/>
              <a:t>year schedule until it is verified that credit recovery has been completed. </a:t>
            </a:r>
          </a:p>
          <a:p>
            <a:r>
              <a:rPr lang="en-US" sz="2600" dirty="0" smtClean="0"/>
              <a:t>If </a:t>
            </a:r>
            <a:r>
              <a:rPr lang="en-US" sz="2600" dirty="0"/>
              <a:t>you are in band or actively involved in a sport you may qualify for a PE waiver.  </a:t>
            </a:r>
          </a:p>
          <a:p>
            <a:r>
              <a:rPr lang="en-US" sz="2600" dirty="0"/>
              <a:t>All students are required to take a Consumer Education class. Please consider taking either Adult Living or Personal Finance your </a:t>
            </a:r>
            <a:r>
              <a:rPr lang="en-US" sz="2600" dirty="0" smtClean="0"/>
              <a:t>junior year, if not already completed. </a:t>
            </a:r>
            <a:endParaRPr lang="en-US" sz="2600" dirty="0"/>
          </a:p>
          <a:p>
            <a:r>
              <a:rPr lang="en-US" sz="2600" dirty="0"/>
              <a:t>If you have space in your schedule, consider a social studies, science class, or a class in your area of interest. </a:t>
            </a:r>
          </a:p>
          <a:p>
            <a:r>
              <a:rPr lang="en-US" sz="2600" dirty="0"/>
              <a:t>Early Bird class options are available. Classes meet from 7:30- </a:t>
            </a:r>
            <a:r>
              <a:rPr lang="en-US" sz="2600" dirty="0" smtClean="0"/>
              <a:t>8:20. You must provide your own transportation for Early Bird. </a:t>
            </a:r>
          </a:p>
          <a:p>
            <a:r>
              <a:rPr lang="en-US" sz="2600" dirty="0" smtClean="0"/>
              <a:t>College-bound students consider taking or continuing a World Language course, and/or an additional Social Studies (especially if you have not taken any in high school)</a:t>
            </a:r>
          </a:p>
          <a:p>
            <a:r>
              <a:rPr lang="en-US" sz="2600" dirty="0" smtClean="0"/>
              <a:t>Choose wisely: maintain balance and give yourself grace to sleep, study, and maintain extra-curricular activities.</a:t>
            </a:r>
            <a:endParaRPr lang="en-US" sz="2600" dirty="0"/>
          </a:p>
          <a:p>
            <a:endParaRPr lang="en-US" sz="2300"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4570" y="6130871"/>
            <a:ext cx="609600" cy="609600"/>
          </a:xfrm>
          <a:prstGeom prst="rect">
            <a:avLst/>
          </a:prstGeom>
        </p:spPr>
      </p:pic>
    </p:spTree>
    <p:extLst>
      <p:ext uri="{BB962C8B-B14F-4D97-AF65-F5344CB8AC3E}">
        <p14:creationId xmlns:p14="http://schemas.microsoft.com/office/powerpoint/2010/main" val="1545151429"/>
      </p:ext>
    </p:extLst>
  </p:cSld>
  <p:clrMapOvr>
    <a:masterClrMapping/>
  </p:clrMapOvr>
  <p:transition spd="med" advClick="0" advTm="8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1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8D2397-8222-4F07-926E-D8A05B70FE83}"/>
              </a:ext>
            </a:extLst>
          </p:cNvPr>
          <p:cNvSpPr>
            <a:spLocks noGrp="1"/>
          </p:cNvSpPr>
          <p:nvPr>
            <p:ph type="title"/>
          </p:nvPr>
        </p:nvSpPr>
        <p:spPr>
          <a:xfrm>
            <a:off x="4823201" y="1281712"/>
            <a:ext cx="6862520" cy="791702"/>
          </a:xfrm>
        </p:spPr>
        <p:txBody>
          <a:bodyPr>
            <a:noAutofit/>
          </a:bodyPr>
          <a:lstStyle/>
          <a:p>
            <a:pPr algn="ctr"/>
            <a:r>
              <a:rPr lang="en-US" sz="4400" dirty="0">
                <a:solidFill>
                  <a:schemeClr val="accent1"/>
                </a:solidFill>
              </a:rPr>
              <a:t>Summer </a:t>
            </a:r>
            <a:r>
              <a:rPr lang="en-US" sz="4400" dirty="0" smtClean="0">
                <a:solidFill>
                  <a:schemeClr val="accent1"/>
                </a:solidFill>
              </a:rPr>
              <a:t/>
            </a:r>
            <a:br>
              <a:rPr lang="en-US" sz="4400" dirty="0" smtClean="0">
                <a:solidFill>
                  <a:schemeClr val="accent1"/>
                </a:solidFill>
              </a:rPr>
            </a:br>
            <a:r>
              <a:rPr lang="en-US" sz="4400" dirty="0" smtClean="0">
                <a:solidFill>
                  <a:schemeClr val="accent1"/>
                </a:solidFill>
              </a:rPr>
              <a:t>Driver’s Education</a:t>
            </a:r>
            <a:endParaRPr lang="en-US" sz="4400" dirty="0">
              <a:solidFill>
                <a:schemeClr val="accent1"/>
              </a:solidFill>
            </a:endParaRPr>
          </a:p>
        </p:txBody>
      </p:sp>
      <p:sp>
        <p:nvSpPr>
          <p:cNvPr id="6" name="Content Placeholder 5">
            <a:extLst>
              <a:ext uri="{FF2B5EF4-FFF2-40B4-BE49-F238E27FC236}">
                <a16:creationId xmlns:a16="http://schemas.microsoft.com/office/drawing/2014/main" id="{9DB81E30-B60C-47DB-ADAD-4A737C70C0A9}"/>
              </a:ext>
            </a:extLst>
          </p:cNvPr>
          <p:cNvSpPr>
            <a:spLocks noGrp="1"/>
          </p:cNvSpPr>
          <p:nvPr>
            <p:ph idx="1"/>
          </p:nvPr>
        </p:nvSpPr>
        <p:spPr>
          <a:xfrm>
            <a:off x="511443" y="2634712"/>
            <a:ext cx="11391255" cy="4077570"/>
          </a:xfrm>
        </p:spPr>
        <p:txBody>
          <a:bodyPr>
            <a:normAutofit fontScale="92500" lnSpcReduction="10000"/>
          </a:bodyPr>
          <a:lstStyle/>
          <a:p>
            <a:r>
              <a:rPr lang="en-US" sz="2800" dirty="0" smtClean="0"/>
              <a:t> June 6th-July 1st</a:t>
            </a:r>
            <a:endParaRPr lang="en-US" sz="2800" dirty="0"/>
          </a:p>
          <a:p>
            <a:pPr marL="285750" indent="-285750"/>
            <a:r>
              <a:rPr lang="en-US" sz="2800" dirty="0" smtClean="0"/>
              <a:t> You </a:t>
            </a:r>
            <a:r>
              <a:rPr lang="en-US" sz="2800" dirty="0"/>
              <a:t>must be 15 by the start of </a:t>
            </a:r>
            <a:r>
              <a:rPr lang="en-US" sz="2800" dirty="0" smtClean="0"/>
              <a:t>class</a:t>
            </a:r>
          </a:p>
          <a:p>
            <a:pPr marL="285750" indent="-285750"/>
            <a:r>
              <a:rPr lang="en-US" sz="2800" b="1" u="sng" dirty="0" smtClean="0"/>
              <a:t>APPLICATION MUST BE SUBMITTED TO COUNSELING BY FEBRUARY 25</a:t>
            </a:r>
            <a:r>
              <a:rPr lang="en-US" sz="2800" b="1" u="sng" baseline="30000" dirty="0" smtClean="0"/>
              <a:t>th</a:t>
            </a:r>
            <a:r>
              <a:rPr lang="en-US" sz="2800" b="1" u="sng" dirty="0" smtClean="0"/>
              <a:t> IF YOU ARE INTERESTED</a:t>
            </a:r>
          </a:p>
          <a:p>
            <a:pPr marL="285750" indent="-285750"/>
            <a:r>
              <a:rPr lang="en-US" sz="2800" dirty="0"/>
              <a:t> </a:t>
            </a:r>
            <a:r>
              <a:rPr lang="en-US" sz="2800" dirty="0" smtClean="0"/>
              <a:t>Please read the form carefully</a:t>
            </a:r>
            <a:endParaRPr lang="en-US" sz="2800" b="1" u="sng" dirty="0" smtClean="0"/>
          </a:p>
          <a:p>
            <a:pPr marL="285750" indent="-285750"/>
            <a:r>
              <a:rPr lang="en-US" sz="2800" dirty="0" smtClean="0"/>
              <a:t> 2 </a:t>
            </a:r>
            <a:r>
              <a:rPr lang="en-US" sz="2800" dirty="0"/>
              <a:t>sessions: 8-10 and 10-12</a:t>
            </a:r>
          </a:p>
          <a:p>
            <a:pPr marL="285750" indent="-285750"/>
            <a:r>
              <a:rPr lang="en-US" sz="2800" dirty="0" smtClean="0"/>
              <a:t> If </a:t>
            </a:r>
            <a:r>
              <a:rPr lang="en-US" sz="2800" dirty="0"/>
              <a:t>you qualify for Summer Driver’s Ed. you will be notified via email by </a:t>
            </a:r>
            <a:r>
              <a:rPr lang="en-US" sz="2800" dirty="0" smtClean="0"/>
              <a:t>Mr. Graham </a:t>
            </a:r>
            <a:endParaRPr lang="en-US" sz="2800" dirty="0"/>
          </a:p>
          <a:p>
            <a:pPr marL="0" indent="0">
              <a:buNone/>
            </a:pPr>
            <a:endParaRPr lang="en-US" dirty="0"/>
          </a:p>
        </p:txBody>
      </p:sp>
      <p:pic>
        <p:nvPicPr>
          <p:cNvPr id="2" name="Picture 1" descr="White Knuckles | The Gad About Tow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3380" y="653691"/>
            <a:ext cx="3163614" cy="1650126"/>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6643" y="6102682"/>
            <a:ext cx="609600" cy="609600"/>
          </a:xfrm>
          <a:prstGeom prst="rect">
            <a:avLst/>
          </a:prstGeom>
        </p:spPr>
      </p:pic>
    </p:spTree>
    <p:extLst>
      <p:ext uri="{BB962C8B-B14F-4D97-AF65-F5344CB8AC3E}">
        <p14:creationId xmlns:p14="http://schemas.microsoft.com/office/powerpoint/2010/main" val="4259001835"/>
      </p:ext>
    </p:extLst>
  </p:cSld>
  <p:clrMapOvr>
    <a:masterClrMapping/>
  </p:clrMapOvr>
  <p:transition spd="med" advClick="0" advTm="1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88578" y="262891"/>
            <a:ext cx="10601391" cy="1634490"/>
          </a:xfrm>
        </p:spPr>
        <p:txBody>
          <a:bodyPr>
            <a:noAutofit/>
          </a:bodyPr>
          <a:lstStyle/>
          <a:p>
            <a:pPr algn="ctr"/>
            <a:r>
              <a:rPr lang="en-US" sz="4400" dirty="0">
                <a:latin typeface="Garamond" panose="02020404030301010803" pitchFamily="18" charset="0"/>
              </a:rPr>
              <a:t>Course Description Guide is available:</a:t>
            </a:r>
            <a:r>
              <a:rPr lang="en-US" sz="3600" dirty="0">
                <a:latin typeface="Garamond" panose="02020404030301010803" pitchFamily="18" charset="0"/>
              </a:rPr>
              <a:t/>
            </a:r>
            <a:br>
              <a:rPr lang="en-US" sz="3600" dirty="0">
                <a:latin typeface="Garamond" panose="02020404030301010803" pitchFamily="18" charset="0"/>
              </a:rPr>
            </a:br>
            <a:endParaRPr lang="en-US" sz="3600" dirty="0">
              <a:latin typeface="Garamond" panose="02020404030301010803" pitchFamily="18" charset="0"/>
            </a:endParaRPr>
          </a:p>
        </p:txBody>
      </p:sp>
      <p:sp>
        <p:nvSpPr>
          <p:cNvPr id="5" name="Subtitle 4"/>
          <p:cNvSpPr>
            <a:spLocks noGrp="1"/>
          </p:cNvSpPr>
          <p:nvPr>
            <p:ph type="subTitle" idx="1"/>
          </p:nvPr>
        </p:nvSpPr>
        <p:spPr>
          <a:xfrm>
            <a:off x="908385" y="5390515"/>
            <a:ext cx="9961776" cy="868680"/>
          </a:xfrm>
        </p:spPr>
        <p:txBody>
          <a:bodyPr>
            <a:normAutofit/>
          </a:bodyPr>
          <a:lstStyle/>
          <a:p>
            <a:pPr algn="ctr"/>
            <a:r>
              <a:rPr lang="en-US" sz="4000" dirty="0" smtClean="0">
                <a:latin typeface="Garamond" panose="02020404030301010803" pitchFamily="18" charset="0"/>
                <a:hlinkClick r:id="rId5"/>
              </a:rPr>
              <a:t>Click here for the Course </a:t>
            </a:r>
            <a:r>
              <a:rPr lang="en-US" sz="4000" dirty="0">
                <a:latin typeface="Garamond" panose="02020404030301010803" pitchFamily="18" charset="0"/>
                <a:hlinkClick r:id="rId5"/>
              </a:rPr>
              <a:t>Description </a:t>
            </a:r>
            <a:r>
              <a:rPr lang="en-US" sz="4000" dirty="0" smtClean="0">
                <a:latin typeface="Garamond" panose="02020404030301010803" pitchFamily="18" charset="0"/>
                <a:hlinkClick r:id="rId5"/>
              </a:rPr>
              <a:t>Guide</a:t>
            </a:r>
            <a:endParaRPr lang="en-US" sz="4000" dirty="0">
              <a:latin typeface="Garamond" panose="02020404030301010803" pitchFamily="18" charset="0"/>
            </a:endParaRP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60523" y="1943683"/>
            <a:ext cx="2857500" cy="2171700"/>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3778" y="6115373"/>
            <a:ext cx="609600" cy="609600"/>
          </a:xfrm>
          <a:prstGeom prst="rect">
            <a:avLst/>
          </a:prstGeom>
        </p:spPr>
      </p:pic>
    </p:spTree>
    <p:extLst>
      <p:ext uri="{BB962C8B-B14F-4D97-AF65-F5344CB8AC3E}">
        <p14:creationId xmlns:p14="http://schemas.microsoft.com/office/powerpoint/2010/main" val="502307815"/>
      </p:ext>
    </p:extLst>
  </p:cSld>
  <p:clrMapOvr>
    <a:masterClrMapping/>
  </p:clrMapOvr>
  <p:transition spd="med" advClick="0" advTm="2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b="1" dirty="0" smtClean="0">
                <a:solidFill>
                  <a:schemeClr val="tx1"/>
                </a:solidFill>
                <a:latin typeface="+mn-lt"/>
                <a:ea typeface="Verdana" panose="020B0604030504040204" pitchFamily="34" charset="0"/>
              </a:rPr>
              <a:t>Final thoughts… </a:t>
            </a:r>
            <a:endParaRPr lang="en-US" sz="4800" b="1" dirty="0">
              <a:solidFill>
                <a:schemeClr val="tx1"/>
              </a:solidFill>
              <a:latin typeface="+mn-lt"/>
              <a:ea typeface="Verdana" panose="020B0604030504040204" pitchFamily="34" charset="0"/>
            </a:endParaRPr>
          </a:p>
        </p:txBody>
      </p:sp>
      <p:sp>
        <p:nvSpPr>
          <p:cNvPr id="6" name="Content Placeholder 5"/>
          <p:cNvSpPr>
            <a:spLocks noGrp="1"/>
          </p:cNvSpPr>
          <p:nvPr>
            <p:ph idx="1"/>
          </p:nvPr>
        </p:nvSpPr>
        <p:spPr>
          <a:xfrm>
            <a:off x="818712" y="2444406"/>
            <a:ext cx="10554574" cy="3636511"/>
          </a:xfrm>
        </p:spPr>
        <p:txBody>
          <a:bodyPr>
            <a:noAutofit/>
          </a:bodyPr>
          <a:lstStyle/>
          <a:p>
            <a:r>
              <a:rPr lang="en-US" sz="2800" dirty="0"/>
              <a:t>Check your school email and grades weekly.</a:t>
            </a:r>
          </a:p>
          <a:p>
            <a:r>
              <a:rPr lang="en-US" sz="2800" dirty="0"/>
              <a:t>I hope you will take some time to think about the classes you would like to take next year. </a:t>
            </a:r>
          </a:p>
          <a:p>
            <a:r>
              <a:rPr lang="en-US" sz="2800" dirty="0"/>
              <a:t>You are still working through your </a:t>
            </a:r>
            <a:r>
              <a:rPr lang="en-US" sz="2800" dirty="0" smtClean="0"/>
              <a:t>Sophomore </a:t>
            </a:r>
            <a:r>
              <a:rPr lang="en-US" sz="2800" dirty="0"/>
              <a:t>year, </a:t>
            </a:r>
            <a:r>
              <a:rPr lang="en-US" sz="2800" dirty="0" smtClean="0"/>
              <a:t>so please continue </a:t>
            </a:r>
            <a:r>
              <a:rPr lang="en-US" sz="2800" dirty="0"/>
              <a:t>to work hard. Your grades matter! </a:t>
            </a:r>
          </a:p>
          <a:p>
            <a:r>
              <a:rPr lang="en-US" sz="2800" dirty="0" smtClean="0"/>
              <a:t>These </a:t>
            </a:r>
            <a:r>
              <a:rPr lang="en-US" sz="2800" dirty="0"/>
              <a:t>are </a:t>
            </a:r>
            <a:r>
              <a:rPr lang="en-US" sz="2800" b="1" dirty="0"/>
              <a:t>your </a:t>
            </a:r>
            <a:r>
              <a:rPr lang="en-US" sz="2800" dirty="0"/>
              <a:t>high school years; take responsibility for them. In order to be successful, you need to make decisions about your priorities, your time, and future goals</a:t>
            </a:r>
            <a:r>
              <a:rPr lang="en-US" sz="2800" dirty="0" smtClean="0"/>
              <a:t>.</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9112" y="6080917"/>
            <a:ext cx="609600" cy="609600"/>
          </a:xfrm>
          <a:prstGeom prst="rect">
            <a:avLst/>
          </a:prstGeom>
        </p:spPr>
      </p:pic>
    </p:spTree>
    <p:extLst>
      <p:ext uri="{BB962C8B-B14F-4D97-AF65-F5344CB8AC3E}">
        <p14:creationId xmlns:p14="http://schemas.microsoft.com/office/powerpoint/2010/main" val="4182452980"/>
      </p:ext>
    </p:extLst>
  </p:cSld>
  <p:clrMapOvr>
    <a:masterClrMapping/>
  </p:clrMapOvr>
  <p:transition spd="med" advClick="0" advTm="2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9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14496</TotalTime>
  <Words>4606</Words>
  <Application>Microsoft Office PowerPoint</Application>
  <PresentationFormat>Widescreen</PresentationFormat>
  <Paragraphs>287</Paragraphs>
  <Slides>19</Slides>
  <Notes>19</Notes>
  <HiddenSlides>0</HiddenSlides>
  <MMClips>19</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Century Gothic</vt:lpstr>
      <vt:lpstr>Garamond</vt:lpstr>
      <vt:lpstr>Georgia</vt:lpstr>
      <vt:lpstr>Verdana</vt:lpstr>
      <vt:lpstr>Wingdings</vt:lpstr>
      <vt:lpstr>Wingdings 2</vt:lpstr>
      <vt:lpstr>Quotable</vt:lpstr>
      <vt:lpstr>2022-2023 Junior YEAR            Course selection</vt:lpstr>
      <vt:lpstr> Graduation Requirements</vt:lpstr>
      <vt:lpstr>PowerPoint Presentation</vt:lpstr>
      <vt:lpstr>Junior Year Overview</vt:lpstr>
      <vt:lpstr> General sequence for required classes &amp; Honors Information </vt:lpstr>
      <vt:lpstr> Consumer Education Class Options</vt:lpstr>
      <vt:lpstr> New Course Options</vt:lpstr>
      <vt:lpstr>Dual Credit Information</vt:lpstr>
      <vt:lpstr>More Dual Credit Information</vt:lpstr>
      <vt:lpstr>JALC Dual Enrollment Information</vt:lpstr>
      <vt:lpstr>JALC Dual Enrollment Registration</vt:lpstr>
      <vt:lpstr>Special Program Opportunities</vt:lpstr>
      <vt:lpstr>PowerPoint Presentation</vt:lpstr>
      <vt:lpstr>Course selections in relation to future plans</vt:lpstr>
      <vt:lpstr>What is your post-secondary plan? </vt:lpstr>
      <vt:lpstr>Things to consider…</vt:lpstr>
      <vt:lpstr>Summer  Driver’s Education</vt:lpstr>
      <vt:lpstr>Course Description Guide is available: </vt:lpstr>
      <vt:lpstr>Final thoughts…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2019-2020           SOPHOMORE YEAR    Course selection</dc:title>
  <dc:creator>Courtney Lewis</dc:creator>
  <cp:lastModifiedBy>Caitlin Klaybor</cp:lastModifiedBy>
  <cp:revision>182</cp:revision>
  <dcterms:created xsi:type="dcterms:W3CDTF">2019-01-30T20:45:27Z</dcterms:created>
  <dcterms:modified xsi:type="dcterms:W3CDTF">2022-01-24T18:24:08Z</dcterms:modified>
  <cp:contentStatus/>
</cp:coreProperties>
</file>