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433" r:id="rId2"/>
    <p:sldId id="434" r:id="rId3"/>
    <p:sldId id="435" r:id="rId4"/>
    <p:sldId id="436" r:id="rId5"/>
    <p:sldId id="43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78"/>
  </p:normalViewPr>
  <p:slideViewPr>
    <p:cSldViewPr snapToGrid="0" snapToObjects="1">
      <p:cViewPr varScale="1">
        <p:scale>
          <a:sx n="109" d="100"/>
          <a:sy n="109" d="100"/>
        </p:scale>
        <p:origin x="5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77C3A4-5FAA-6343-9BA4-8D5ED95CE4FA}" type="datetimeFigureOut">
              <a:rPr lang="en-US" smtClean="0"/>
              <a:t>1/8/22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58CD39-E92E-D746-BADD-B9C24A571BAE}" type="slidenum">
              <a:rPr lang="en-US" smtClean="0"/>
              <a:t>‹#›</a:t>
            </a:fld>
            <a:endParaRPr lang="en-US"/>
          </a:p>
        </p:txBody>
      </p:sp>
    </p:spTree>
    <p:extLst>
      <p:ext uri="{BB962C8B-B14F-4D97-AF65-F5344CB8AC3E}">
        <p14:creationId xmlns:p14="http://schemas.microsoft.com/office/powerpoint/2010/main" val="1607887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7501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460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8792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6324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042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40825-C914-064C-B604-E39F7A3790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C3A572-B6EF-2244-B746-569ED61787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DF35CA-9DFD-9546-8BE3-337C3C268149}"/>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5" name="Footer Placeholder 4">
            <a:extLst>
              <a:ext uri="{FF2B5EF4-FFF2-40B4-BE49-F238E27FC236}">
                <a16:creationId xmlns:a16="http://schemas.microsoft.com/office/drawing/2014/main" id="{9089BB53-E0B9-8E40-8C34-A30E936375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ECE85E-89E0-2E45-B146-C3A7CFE2BB34}"/>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2433594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6ED83-9CA1-8343-92DC-A6115187ED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03B4BD-EF48-BA4A-8FF0-4DA5332B12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563498-C802-E84C-8DC4-E670366EF567}"/>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5" name="Footer Placeholder 4">
            <a:extLst>
              <a:ext uri="{FF2B5EF4-FFF2-40B4-BE49-F238E27FC236}">
                <a16:creationId xmlns:a16="http://schemas.microsoft.com/office/drawing/2014/main" id="{83A632B1-6458-6947-BA36-D19C93F2F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8D33B-CE9D-614A-BCC7-1ED0C7A4C4F1}"/>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2053008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C27F-2BF1-774B-823C-EED26026A0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AF2BAE-A6BE-B241-90E9-0CDDC31A7E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AF1DEA-7F82-494E-ADCD-5CA83D830634}"/>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5" name="Footer Placeholder 4">
            <a:extLst>
              <a:ext uri="{FF2B5EF4-FFF2-40B4-BE49-F238E27FC236}">
                <a16:creationId xmlns:a16="http://schemas.microsoft.com/office/drawing/2014/main" id="{FA0D5704-B60E-4B4B-9B84-6C7572545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D043A4-A5F0-3C4C-B4C2-BE5AC7299167}"/>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741124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4F8A5-4A1D-BF44-B8D9-89B088954D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B99C90-F4D5-DE49-882E-CBBA882F93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789CB3-A6FB-5A46-9CCF-BBED60EA96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B330FB-FCC6-C44D-AB9D-02C2E1DC30A0}"/>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6" name="Footer Placeholder 5">
            <a:extLst>
              <a:ext uri="{FF2B5EF4-FFF2-40B4-BE49-F238E27FC236}">
                <a16:creationId xmlns:a16="http://schemas.microsoft.com/office/drawing/2014/main" id="{9E05C5C8-7364-1447-A3CB-B9019CDF2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B88246-7E27-F84F-969A-0F07C4244086}"/>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75072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B961-5EBA-8443-AA37-64285C9217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C37085-C14A-A940-A28F-DF93F32D96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A25AE8-D59C-3746-877E-5ADF434A45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6AA849-111D-C64C-ABC6-B10316C024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C850B6-766E-BD43-B82D-65014D2395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F8BDC1-891C-EE42-8344-6F1AD87D5017}"/>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8" name="Footer Placeholder 7">
            <a:extLst>
              <a:ext uri="{FF2B5EF4-FFF2-40B4-BE49-F238E27FC236}">
                <a16:creationId xmlns:a16="http://schemas.microsoft.com/office/drawing/2014/main" id="{FC785152-F03F-1A49-9589-69552F1D6D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68E6DB-DACE-724C-868E-D985EA0E60B4}"/>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818690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2B61-C1DC-F14E-8803-07AE25924F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2C83E-2956-6645-87EA-FA31619709A8}"/>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4" name="Footer Placeholder 3">
            <a:extLst>
              <a:ext uri="{FF2B5EF4-FFF2-40B4-BE49-F238E27FC236}">
                <a16:creationId xmlns:a16="http://schemas.microsoft.com/office/drawing/2014/main" id="{08E0DAB9-50B0-4642-8FEF-99C8477D72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570CB9-C3D4-854F-9C9D-A1793D6C46DE}"/>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3171504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78068D-2BC7-9A4D-9420-94F286F385F1}"/>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3" name="Footer Placeholder 2">
            <a:extLst>
              <a:ext uri="{FF2B5EF4-FFF2-40B4-BE49-F238E27FC236}">
                <a16:creationId xmlns:a16="http://schemas.microsoft.com/office/drawing/2014/main" id="{9BE13466-E48A-B247-A84E-F9CC59DEFA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CEA578-492E-584A-ACD0-44A02EFB80B5}"/>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557029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5045D-8BA4-1249-9808-3D9A0CD46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F1670D-1E9A-7248-8A44-6B010FD314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2D081B-0FE3-254D-A493-2D379996A9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9D2673-484B-634E-8BDE-5BA9B9A9490C}"/>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6" name="Footer Placeholder 5">
            <a:extLst>
              <a:ext uri="{FF2B5EF4-FFF2-40B4-BE49-F238E27FC236}">
                <a16:creationId xmlns:a16="http://schemas.microsoft.com/office/drawing/2014/main" id="{65FC48A6-7F4F-5445-8105-5ACB31F9BC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43593B-3611-BB45-A8AB-094BD8EC10D4}"/>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791226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D32CC-FA26-2848-BE91-FE70B80C4B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A59057-B847-8544-A1DB-6E627A2D25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8FA507-351F-4040-88AA-2C8FCC5B3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A02212-9D18-734C-97F5-09B14DA66E11}"/>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6" name="Footer Placeholder 5">
            <a:extLst>
              <a:ext uri="{FF2B5EF4-FFF2-40B4-BE49-F238E27FC236}">
                <a16:creationId xmlns:a16="http://schemas.microsoft.com/office/drawing/2014/main" id="{3A055570-04FD-0442-B75A-CC8287FD55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08904-5722-D24A-98A1-1C9E5E4994E1}"/>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612165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8ECF1-08F6-674A-B4F9-CF4A096090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AB2BBC-AA82-844C-AAC1-6D7A60730F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9FA4B7-E577-2642-B28B-F310B952F513}"/>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5" name="Footer Placeholder 4">
            <a:extLst>
              <a:ext uri="{FF2B5EF4-FFF2-40B4-BE49-F238E27FC236}">
                <a16:creationId xmlns:a16="http://schemas.microsoft.com/office/drawing/2014/main" id="{A23A3D22-CBDD-A848-92FA-247321A472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95C224-8B56-B148-BD4C-80A0B76D79A1}"/>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3536122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1831CA-FEF3-8842-9ABA-E9598A400A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191013-3A31-9D4B-AAD2-4624EB889E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7FAAE2-7AB4-124C-B8CB-70A6AD766234}"/>
              </a:ext>
            </a:extLst>
          </p:cNvPr>
          <p:cNvSpPr>
            <a:spLocks noGrp="1"/>
          </p:cNvSpPr>
          <p:nvPr>
            <p:ph type="dt" sz="half" idx="10"/>
          </p:nvPr>
        </p:nvSpPr>
        <p:spPr/>
        <p:txBody>
          <a:bodyPr/>
          <a:lstStyle/>
          <a:p>
            <a:fld id="{AE3DA9C1-213F-DF46-B0AC-F2A1C4258226}" type="datetimeFigureOut">
              <a:rPr lang="en-US" smtClean="0"/>
              <a:t>1/8/22</a:t>
            </a:fld>
            <a:endParaRPr lang="en-US"/>
          </a:p>
        </p:txBody>
      </p:sp>
      <p:sp>
        <p:nvSpPr>
          <p:cNvPr id="5" name="Footer Placeholder 4">
            <a:extLst>
              <a:ext uri="{FF2B5EF4-FFF2-40B4-BE49-F238E27FC236}">
                <a16:creationId xmlns:a16="http://schemas.microsoft.com/office/drawing/2014/main" id="{F2464A6F-1BEF-8944-B411-8E94BAF93B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677F9-10D1-EB46-85C7-E1BD43E47D39}"/>
              </a:ext>
            </a:extLst>
          </p:cNvPr>
          <p:cNvSpPr>
            <a:spLocks noGrp="1"/>
          </p:cNvSpPr>
          <p:nvPr>
            <p:ph type="sldNum" sz="quarter" idx="12"/>
          </p:nvPr>
        </p:nvSpPr>
        <p:spPr/>
        <p:txBody>
          <a:bodyPr/>
          <a:lstStyle/>
          <a:p>
            <a:fld id="{11141BD5-D5D9-0D4E-8297-BF821E6A3AE9}" type="slidenum">
              <a:rPr lang="en-US" smtClean="0"/>
              <a:t>‹#›</a:t>
            </a:fld>
            <a:endParaRPr lang="en-US"/>
          </a:p>
        </p:txBody>
      </p:sp>
    </p:spTree>
    <p:extLst>
      <p:ext uri="{BB962C8B-B14F-4D97-AF65-F5344CB8AC3E}">
        <p14:creationId xmlns:p14="http://schemas.microsoft.com/office/powerpoint/2010/main" val="22849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6CB628-B3C3-8744-8502-28E1C3F9C8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81DEF0-1D08-C54C-A1AA-DB4251E73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62B439-15F6-3546-922E-163C0F8DB5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3DA9C1-213F-DF46-B0AC-F2A1C4258226}" type="datetimeFigureOut">
              <a:rPr lang="en-US" smtClean="0"/>
              <a:t>1/8/22</a:t>
            </a:fld>
            <a:endParaRPr lang="en-US"/>
          </a:p>
        </p:txBody>
      </p:sp>
      <p:sp>
        <p:nvSpPr>
          <p:cNvPr id="5" name="Footer Placeholder 4">
            <a:extLst>
              <a:ext uri="{FF2B5EF4-FFF2-40B4-BE49-F238E27FC236}">
                <a16:creationId xmlns:a16="http://schemas.microsoft.com/office/drawing/2014/main" id="{6FCB72FA-FC25-0B49-97F3-B99F2E00BC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B868F6-5D8C-794B-A046-17FC5487C5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141BD5-D5D9-0D4E-8297-BF821E6A3AE9}" type="slidenum">
              <a:rPr lang="en-US" smtClean="0"/>
              <a:t>‹#›</a:t>
            </a:fld>
            <a:endParaRPr lang="en-US"/>
          </a:p>
        </p:txBody>
      </p:sp>
    </p:spTree>
    <p:extLst>
      <p:ext uri="{BB962C8B-B14F-4D97-AF65-F5344CB8AC3E}">
        <p14:creationId xmlns:p14="http://schemas.microsoft.com/office/powerpoint/2010/main" val="1130558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0" name="Google Shape;90;p13"/>
          <p:cNvSpPr txBox="1"/>
          <p:nvPr/>
        </p:nvSpPr>
        <p:spPr>
          <a:xfrm>
            <a:off x="1969987" y="3355500"/>
            <a:ext cx="2838085" cy="577081"/>
          </a:xfrm>
          <a:prstGeom prst="rect">
            <a:avLst/>
          </a:prstGeom>
          <a:noFill/>
          <a:ln>
            <a:noFill/>
          </a:ln>
        </p:spPr>
        <p:txBody>
          <a:bodyPr spcFirstLastPara="1" wrap="square" lIns="68569" tIns="34275" rIns="68569" bIns="34275" anchor="t" anchorCtr="0">
            <a:noAutofit/>
          </a:bodyPr>
          <a:lstStyle/>
          <a:p>
            <a:endParaRPr sz="1350" b="1">
              <a:solidFill>
                <a:srgbClr val="105997"/>
              </a:solidFill>
              <a:latin typeface="Proxima Nova"/>
              <a:ea typeface="Proxima Nova"/>
              <a:cs typeface="Proxima Nova"/>
              <a:sym typeface="Proxima Nova"/>
            </a:endParaRPr>
          </a:p>
        </p:txBody>
      </p:sp>
      <p:sp>
        <p:nvSpPr>
          <p:cNvPr id="4" name="TextBox 3">
            <a:extLst>
              <a:ext uri="{FF2B5EF4-FFF2-40B4-BE49-F238E27FC236}">
                <a16:creationId xmlns:a16="http://schemas.microsoft.com/office/drawing/2014/main" id="{59204B61-8499-9A4B-956F-17912FE5F61C}"/>
              </a:ext>
            </a:extLst>
          </p:cNvPr>
          <p:cNvSpPr txBox="1"/>
          <p:nvPr/>
        </p:nvSpPr>
        <p:spPr>
          <a:xfrm>
            <a:off x="5493266" y="2390255"/>
            <a:ext cx="3341853" cy="1061829"/>
          </a:xfrm>
          <a:prstGeom prst="rect">
            <a:avLst/>
          </a:prstGeom>
          <a:noFill/>
        </p:spPr>
        <p:txBody>
          <a:bodyPr wrap="square" rtlCol="0">
            <a:spAutoFit/>
          </a:bodyPr>
          <a:lstStyle/>
          <a:p>
            <a:r>
              <a:rPr lang="en-US" sz="2100" b="1" dirty="0">
                <a:solidFill>
                  <a:schemeClr val="bg1"/>
                </a:solidFill>
              </a:rPr>
              <a:t>Carbondale Community High School District 165 Strategic Plan</a:t>
            </a:r>
          </a:p>
        </p:txBody>
      </p:sp>
      <p:sp>
        <p:nvSpPr>
          <p:cNvPr id="3" name="Rectangle 2">
            <a:extLst>
              <a:ext uri="{FF2B5EF4-FFF2-40B4-BE49-F238E27FC236}">
                <a16:creationId xmlns:a16="http://schemas.microsoft.com/office/drawing/2014/main" id="{550D71D2-06CE-C24C-9CA4-714B61FA3478}"/>
              </a:ext>
            </a:extLst>
          </p:cNvPr>
          <p:cNvSpPr/>
          <p:nvPr/>
        </p:nvSpPr>
        <p:spPr>
          <a:xfrm>
            <a:off x="1969986" y="3155062"/>
            <a:ext cx="7943634" cy="2031325"/>
          </a:xfrm>
          <a:prstGeom prst="rect">
            <a:avLst/>
          </a:prstGeom>
        </p:spPr>
        <p:txBody>
          <a:bodyPr wrap="square">
            <a:spAutoFit/>
          </a:bodyPr>
          <a:lstStyle/>
          <a:p>
            <a:pPr algn="ctr"/>
            <a:r>
              <a:rPr lang="en-US" sz="2100" dirty="0">
                <a:latin typeface="Calibri" panose="020F0502020204030204" pitchFamily="34" charset="0"/>
                <a:ea typeface="Times New Roman" panose="02020603050405020304" pitchFamily="18" charset="0"/>
              </a:rPr>
              <a:t>This</a:t>
            </a:r>
            <a:r>
              <a:rPr lang="en-US" sz="2100" b="1" dirty="0">
                <a:latin typeface="Calibri" panose="020F0502020204030204" pitchFamily="34" charset="0"/>
                <a:ea typeface="Times New Roman" panose="02020603050405020304" pitchFamily="18" charset="0"/>
              </a:rPr>
              <a:t> </a:t>
            </a:r>
            <a:r>
              <a:rPr lang="en-US" sz="2100" dirty="0">
                <a:latin typeface="Calibri" panose="020F0502020204030204" pitchFamily="34" charset="0"/>
                <a:ea typeface="Times New Roman" panose="02020603050405020304" pitchFamily="18" charset="0"/>
              </a:rPr>
              <a:t>Portrait serves as a </a:t>
            </a:r>
            <a:r>
              <a:rPr lang="en-US" sz="2100" b="1" i="1" dirty="0">
                <a:latin typeface="Calibri" panose="020F0502020204030204" pitchFamily="34" charset="0"/>
                <a:ea typeface="Times New Roman" panose="02020603050405020304" pitchFamily="18" charset="0"/>
              </a:rPr>
              <a:t>“North Star” for system transformation</a:t>
            </a:r>
            <a:r>
              <a:rPr lang="en-US" sz="2100" dirty="0">
                <a:latin typeface="Calibri" panose="020F0502020204030204" pitchFamily="34" charset="0"/>
                <a:ea typeface="Times New Roman" panose="02020603050405020304" pitchFamily="18" charset="0"/>
              </a:rPr>
              <a:t>. Providing strategic direction for the redesign of the overall education experience, CCHS District 165 for students, this </a:t>
            </a:r>
            <a:r>
              <a:rPr lang="en-US" sz="2100" b="1" u="sng" dirty="0">
                <a:latin typeface="Calibri" panose="020F0502020204030204" pitchFamily="34" charset="0"/>
                <a:ea typeface="Times New Roman" panose="02020603050405020304" pitchFamily="18" charset="0"/>
              </a:rPr>
              <a:t>collective vision invigorates and engages </a:t>
            </a:r>
          </a:p>
          <a:p>
            <a:pPr algn="ctr"/>
            <a:r>
              <a:rPr lang="en-US" sz="2100" b="1" u="sng" dirty="0">
                <a:latin typeface="Calibri" panose="020F0502020204030204" pitchFamily="34" charset="0"/>
                <a:ea typeface="Times New Roman" panose="02020603050405020304" pitchFamily="18" charset="0"/>
              </a:rPr>
              <a:t>students, staff, and community stakeholders</a:t>
            </a:r>
            <a:r>
              <a:rPr lang="en-US" sz="2100" dirty="0">
                <a:latin typeface="Calibri" panose="020F0502020204030204" pitchFamily="34" charset="0"/>
                <a:ea typeface="Times New Roman" panose="02020603050405020304" pitchFamily="18" charset="0"/>
              </a:rPr>
              <a:t>. </a:t>
            </a:r>
          </a:p>
          <a:p>
            <a:pPr algn="ctr"/>
            <a:r>
              <a:rPr lang="en-US" sz="2100" dirty="0">
                <a:latin typeface="Calibri" panose="020F0502020204030204" pitchFamily="34" charset="0"/>
                <a:ea typeface="Times New Roman" panose="02020603050405020304" pitchFamily="18" charset="0"/>
              </a:rPr>
              <a:t>This destination describes </a:t>
            </a:r>
            <a:r>
              <a:rPr lang="en-US" sz="2100" b="1" i="1" dirty="0">
                <a:latin typeface="Calibri" panose="020F0502020204030204" pitchFamily="34" charset="0"/>
                <a:ea typeface="Times New Roman" panose="02020603050405020304" pitchFamily="18" charset="0"/>
              </a:rPr>
              <a:t>where the district aspires to be by 2030</a:t>
            </a:r>
            <a:r>
              <a:rPr lang="en-US" sz="2100" dirty="0">
                <a:latin typeface="Calibri" panose="020F0502020204030204" pitchFamily="34" charset="0"/>
                <a:ea typeface="Times New Roman" panose="02020603050405020304" pitchFamily="18" charset="0"/>
              </a:rPr>
              <a:t>.</a:t>
            </a:r>
            <a:r>
              <a:rPr lang="en-US" sz="2100" dirty="0"/>
              <a:t> </a:t>
            </a:r>
          </a:p>
        </p:txBody>
      </p:sp>
      <p:sp>
        <p:nvSpPr>
          <p:cNvPr id="11" name="Google Shape;89;p13">
            <a:extLst>
              <a:ext uri="{FF2B5EF4-FFF2-40B4-BE49-F238E27FC236}">
                <a16:creationId xmlns:a16="http://schemas.microsoft.com/office/drawing/2014/main" id="{D8EAA85D-5AEE-DC41-967C-6DD1CAAE9E47}"/>
              </a:ext>
            </a:extLst>
          </p:cNvPr>
          <p:cNvSpPr txBox="1"/>
          <p:nvPr/>
        </p:nvSpPr>
        <p:spPr>
          <a:xfrm>
            <a:off x="4567802" y="2394703"/>
            <a:ext cx="3056400" cy="577125"/>
          </a:xfrm>
          <a:prstGeom prst="rect">
            <a:avLst/>
          </a:prstGeom>
          <a:noFill/>
          <a:ln>
            <a:noFill/>
          </a:ln>
        </p:spPr>
        <p:txBody>
          <a:bodyPr spcFirstLastPara="1" wrap="square" lIns="68569" tIns="34275" rIns="68569" bIns="34275" anchor="t" anchorCtr="0">
            <a:noAutofit/>
          </a:bodyPr>
          <a:lstStyle/>
          <a:p>
            <a:pPr algn="ctr"/>
            <a:r>
              <a:rPr lang="en-US" sz="3000" b="1" dirty="0">
                <a:latin typeface="Proxima Nova"/>
                <a:ea typeface="Proxima Nova"/>
                <a:cs typeface="Proxima Nova"/>
                <a:sym typeface="Proxima Nova"/>
              </a:rPr>
              <a:t>OUR VISION</a:t>
            </a:r>
            <a:endParaRPr sz="3000" b="1" dirty="0">
              <a:latin typeface="Proxima Nova"/>
              <a:ea typeface="Proxima Nova"/>
              <a:cs typeface="Proxima Nova"/>
              <a:sym typeface="Proxima Nova"/>
            </a:endParaRPr>
          </a:p>
        </p:txBody>
      </p:sp>
      <p:pic>
        <p:nvPicPr>
          <p:cNvPr id="12" name="Picture 11" descr="A group of people posing for a photo&#10;&#10;Description automatically generated with medium confidence">
            <a:extLst>
              <a:ext uri="{FF2B5EF4-FFF2-40B4-BE49-F238E27FC236}">
                <a16:creationId xmlns:a16="http://schemas.microsoft.com/office/drawing/2014/main" id="{245AC464-F61A-7A49-A052-4ACA91183ADE}"/>
              </a:ext>
            </a:extLst>
          </p:cNvPr>
          <p:cNvPicPr>
            <a:picLocks noChangeAspect="1"/>
          </p:cNvPicPr>
          <p:nvPr/>
        </p:nvPicPr>
        <p:blipFill>
          <a:blip r:embed="rId3">
            <a:alphaModFix amt="20000"/>
          </a:blip>
          <a:stretch>
            <a:fillRect/>
          </a:stretch>
        </p:blipFill>
        <p:spPr>
          <a:xfrm>
            <a:off x="0" y="0"/>
            <a:ext cx="12191999" cy="6184900"/>
          </a:xfrm>
          <a:prstGeom prst="rect">
            <a:avLst/>
          </a:prstGeom>
        </p:spPr>
      </p:pic>
      <p:pic>
        <p:nvPicPr>
          <p:cNvPr id="16" name="Picture 15">
            <a:extLst>
              <a:ext uri="{FF2B5EF4-FFF2-40B4-BE49-F238E27FC236}">
                <a16:creationId xmlns:a16="http://schemas.microsoft.com/office/drawing/2014/main" id="{D3CD0460-AF57-9F4D-A42D-052DA3E75A93}"/>
              </a:ext>
            </a:extLst>
          </p:cNvPr>
          <p:cNvPicPr>
            <a:picLocks noChangeAspect="1"/>
          </p:cNvPicPr>
          <p:nvPr/>
        </p:nvPicPr>
        <p:blipFill>
          <a:blip r:embed="rId4"/>
          <a:stretch>
            <a:fillRect/>
          </a:stretch>
        </p:blipFill>
        <p:spPr>
          <a:xfrm>
            <a:off x="1683058" y="1252277"/>
            <a:ext cx="1657350" cy="1657350"/>
          </a:xfrm>
          <a:prstGeom prst="rect">
            <a:avLst/>
          </a:prstGeom>
          <a:ln w="57150">
            <a:solidFill>
              <a:schemeClr val="tx1"/>
            </a:solidFill>
          </a:ln>
        </p:spPr>
      </p:pic>
      <p:sp>
        <p:nvSpPr>
          <p:cNvPr id="5" name="Rectangle 4">
            <a:extLst>
              <a:ext uri="{FF2B5EF4-FFF2-40B4-BE49-F238E27FC236}">
                <a16:creationId xmlns:a16="http://schemas.microsoft.com/office/drawing/2014/main" id="{D5D5B816-C4DB-9043-8F19-113386A541ED}"/>
              </a:ext>
            </a:extLst>
          </p:cNvPr>
          <p:cNvSpPr/>
          <p:nvPr/>
        </p:nvSpPr>
        <p:spPr>
          <a:xfrm>
            <a:off x="6008115" y="3313584"/>
            <a:ext cx="223138" cy="300082"/>
          </a:xfrm>
          <a:prstGeom prst="rect">
            <a:avLst/>
          </a:prstGeom>
        </p:spPr>
        <p:txBody>
          <a:bodyPr wrap="none">
            <a:spAutoFit/>
          </a:bodyPr>
          <a:lstStyle/>
          <a:p>
            <a:r>
              <a:rPr lang="en-US" sz="1350" dirty="0"/>
              <a:t> </a:t>
            </a:r>
          </a:p>
        </p:txBody>
      </p:sp>
      <p:sp>
        <p:nvSpPr>
          <p:cNvPr id="9" name="Rectangle 8">
            <a:extLst>
              <a:ext uri="{FF2B5EF4-FFF2-40B4-BE49-F238E27FC236}">
                <a16:creationId xmlns:a16="http://schemas.microsoft.com/office/drawing/2014/main" id="{7A1909F7-2353-2247-BCC1-BEB59D290A0C}"/>
              </a:ext>
            </a:extLst>
          </p:cNvPr>
          <p:cNvSpPr/>
          <p:nvPr/>
        </p:nvSpPr>
        <p:spPr>
          <a:xfrm>
            <a:off x="6008115" y="3313584"/>
            <a:ext cx="223138" cy="300082"/>
          </a:xfrm>
          <a:prstGeom prst="rect">
            <a:avLst/>
          </a:prstGeom>
        </p:spPr>
        <p:txBody>
          <a:bodyPr wrap="none">
            <a:spAutoFit/>
          </a:bodyPr>
          <a:lstStyle/>
          <a:p>
            <a:r>
              <a:rPr lang="en-US" sz="1350" dirty="0"/>
              <a:t> </a:t>
            </a:r>
          </a:p>
        </p:txBody>
      </p:sp>
      <p:sp>
        <p:nvSpPr>
          <p:cNvPr id="17" name="Rectangle 16">
            <a:extLst>
              <a:ext uri="{FF2B5EF4-FFF2-40B4-BE49-F238E27FC236}">
                <a16:creationId xmlns:a16="http://schemas.microsoft.com/office/drawing/2014/main" id="{96459D2D-52AF-5640-8AFB-E7B57F59668A}"/>
              </a:ext>
            </a:extLst>
          </p:cNvPr>
          <p:cNvSpPr/>
          <p:nvPr/>
        </p:nvSpPr>
        <p:spPr>
          <a:xfrm>
            <a:off x="6008115" y="3313584"/>
            <a:ext cx="223138" cy="300082"/>
          </a:xfrm>
          <a:prstGeom prst="rect">
            <a:avLst/>
          </a:prstGeom>
        </p:spPr>
        <p:txBody>
          <a:bodyPr wrap="none">
            <a:spAutoFit/>
          </a:bodyPr>
          <a:lstStyle/>
          <a:p>
            <a:r>
              <a:rPr lang="en-US" sz="1350" dirty="0"/>
              <a:t> </a:t>
            </a:r>
          </a:p>
        </p:txBody>
      </p:sp>
      <p:sp>
        <p:nvSpPr>
          <p:cNvPr id="18" name="Rectangle 17">
            <a:extLst>
              <a:ext uri="{FF2B5EF4-FFF2-40B4-BE49-F238E27FC236}">
                <a16:creationId xmlns:a16="http://schemas.microsoft.com/office/drawing/2014/main" id="{5B0494F6-9C7E-C343-B190-2F5CCC08F276}"/>
              </a:ext>
            </a:extLst>
          </p:cNvPr>
          <p:cNvSpPr/>
          <p:nvPr/>
        </p:nvSpPr>
        <p:spPr>
          <a:xfrm>
            <a:off x="6008115" y="3313584"/>
            <a:ext cx="223138" cy="300082"/>
          </a:xfrm>
          <a:prstGeom prst="rect">
            <a:avLst/>
          </a:prstGeom>
        </p:spPr>
        <p:txBody>
          <a:bodyPr wrap="none">
            <a:spAutoFit/>
          </a:bodyPr>
          <a:lstStyle/>
          <a:p>
            <a:r>
              <a:rPr lang="en-US" sz="1350" dirty="0"/>
              <a:t> </a:t>
            </a:r>
          </a:p>
        </p:txBody>
      </p:sp>
      <p:pic>
        <p:nvPicPr>
          <p:cNvPr id="19" name="Picture 18">
            <a:extLst>
              <a:ext uri="{FF2B5EF4-FFF2-40B4-BE49-F238E27FC236}">
                <a16:creationId xmlns:a16="http://schemas.microsoft.com/office/drawing/2014/main" id="{AC1A0D90-F5C6-8C44-8AE4-1E79661C1CF7}"/>
              </a:ext>
            </a:extLst>
          </p:cNvPr>
          <p:cNvPicPr>
            <a:picLocks noChangeAspect="1"/>
          </p:cNvPicPr>
          <p:nvPr/>
        </p:nvPicPr>
        <p:blipFill>
          <a:blip r:embed="rId5"/>
          <a:stretch>
            <a:fillRect/>
          </a:stretch>
        </p:blipFill>
        <p:spPr>
          <a:xfrm>
            <a:off x="-1" y="6178829"/>
            <a:ext cx="12191999" cy="673100"/>
          </a:xfrm>
          <a:prstGeom prst="rect">
            <a:avLst/>
          </a:prstGeom>
        </p:spPr>
      </p:pic>
    </p:spTree>
    <p:extLst>
      <p:ext uri="{BB962C8B-B14F-4D97-AF65-F5344CB8AC3E}">
        <p14:creationId xmlns:p14="http://schemas.microsoft.com/office/powerpoint/2010/main" val="2058169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0" name="Google Shape;90;p13"/>
          <p:cNvSpPr txBox="1"/>
          <p:nvPr/>
        </p:nvSpPr>
        <p:spPr>
          <a:xfrm>
            <a:off x="1969987" y="3355500"/>
            <a:ext cx="2838085" cy="577081"/>
          </a:xfrm>
          <a:prstGeom prst="rect">
            <a:avLst/>
          </a:prstGeom>
          <a:noFill/>
          <a:ln>
            <a:noFill/>
          </a:ln>
        </p:spPr>
        <p:txBody>
          <a:bodyPr spcFirstLastPara="1" wrap="square" lIns="68569" tIns="34275" rIns="68569" bIns="34275" anchor="t" anchorCtr="0">
            <a:noAutofit/>
          </a:bodyPr>
          <a:lstStyle/>
          <a:p>
            <a:endParaRPr sz="1350" b="1">
              <a:solidFill>
                <a:srgbClr val="105997"/>
              </a:solidFill>
              <a:latin typeface="Proxima Nova"/>
              <a:ea typeface="Proxima Nova"/>
              <a:cs typeface="Proxima Nova"/>
              <a:sym typeface="Proxima Nova"/>
            </a:endParaRPr>
          </a:p>
        </p:txBody>
      </p:sp>
      <p:sp>
        <p:nvSpPr>
          <p:cNvPr id="4" name="TextBox 3">
            <a:extLst>
              <a:ext uri="{FF2B5EF4-FFF2-40B4-BE49-F238E27FC236}">
                <a16:creationId xmlns:a16="http://schemas.microsoft.com/office/drawing/2014/main" id="{59204B61-8499-9A4B-956F-17912FE5F61C}"/>
              </a:ext>
            </a:extLst>
          </p:cNvPr>
          <p:cNvSpPr txBox="1"/>
          <p:nvPr/>
        </p:nvSpPr>
        <p:spPr>
          <a:xfrm>
            <a:off x="5493266" y="2390255"/>
            <a:ext cx="3341853" cy="1061829"/>
          </a:xfrm>
          <a:prstGeom prst="rect">
            <a:avLst/>
          </a:prstGeom>
          <a:noFill/>
        </p:spPr>
        <p:txBody>
          <a:bodyPr wrap="square" rtlCol="0">
            <a:spAutoFit/>
          </a:bodyPr>
          <a:lstStyle/>
          <a:p>
            <a:r>
              <a:rPr lang="en-US" sz="2100" b="1" dirty="0">
                <a:solidFill>
                  <a:schemeClr val="bg1"/>
                </a:solidFill>
              </a:rPr>
              <a:t>Carbondale Community High School District 165 Strategic Plan</a:t>
            </a:r>
          </a:p>
        </p:txBody>
      </p:sp>
      <p:pic>
        <p:nvPicPr>
          <p:cNvPr id="11" name="Picture 10" descr="A group of people posing for a photo&#10;&#10;Description automatically generated with medium confidence">
            <a:extLst>
              <a:ext uri="{FF2B5EF4-FFF2-40B4-BE49-F238E27FC236}">
                <a16:creationId xmlns:a16="http://schemas.microsoft.com/office/drawing/2014/main" id="{A66F5BCF-534E-9345-89F6-494D937400F5}"/>
              </a:ext>
            </a:extLst>
          </p:cNvPr>
          <p:cNvPicPr>
            <a:picLocks noChangeAspect="1"/>
          </p:cNvPicPr>
          <p:nvPr/>
        </p:nvPicPr>
        <p:blipFill>
          <a:blip r:embed="rId3">
            <a:alphaModFix amt="20000"/>
          </a:blip>
          <a:stretch>
            <a:fillRect/>
          </a:stretch>
        </p:blipFill>
        <p:spPr>
          <a:xfrm>
            <a:off x="0" y="0"/>
            <a:ext cx="12191999" cy="6264088"/>
          </a:xfrm>
          <a:prstGeom prst="rect">
            <a:avLst/>
          </a:prstGeom>
        </p:spPr>
      </p:pic>
      <p:pic>
        <p:nvPicPr>
          <p:cNvPr id="1028" name="Picture 4" descr="Chart, diagram, radar chart&#10;&#10;Description automatically generated">
            <a:extLst>
              <a:ext uri="{FF2B5EF4-FFF2-40B4-BE49-F238E27FC236}">
                <a16:creationId xmlns:a16="http://schemas.microsoft.com/office/drawing/2014/main" id="{D72BF735-84C7-2E4F-86E0-8E8A9C92E3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1512483"/>
            <a:ext cx="3457575" cy="3426640"/>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424964B-752A-F84A-98C9-F16760074C8C}"/>
              </a:ext>
            </a:extLst>
          </p:cNvPr>
          <p:cNvSpPr/>
          <p:nvPr/>
        </p:nvSpPr>
        <p:spPr>
          <a:xfrm>
            <a:off x="498430" y="1486865"/>
            <a:ext cx="4994836" cy="3477875"/>
          </a:xfrm>
          <a:prstGeom prst="rect">
            <a:avLst/>
          </a:prstGeom>
        </p:spPr>
        <p:txBody>
          <a:bodyPr wrap="square">
            <a:spAutoFit/>
          </a:bodyPr>
          <a:lstStyle/>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College, Career &amp; Life Ready</a:t>
            </a:r>
            <a:endParaRPr lang="en-US" sz="1400" b="1" dirty="0">
              <a:latin typeface="Arial" panose="020B0604020202020204" pitchFamily="34" charset="0"/>
            </a:endParaRPr>
          </a:p>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A Critical &amp; Creative Thinker</a:t>
            </a:r>
            <a:endParaRPr lang="en-US" sz="1400" b="1" dirty="0">
              <a:latin typeface="Arial" panose="020B0604020202020204" pitchFamily="34" charset="0"/>
            </a:endParaRPr>
          </a:p>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A Skilled Communicator &amp; Engaged Collaborator</a:t>
            </a:r>
            <a:endParaRPr lang="en-US" sz="1400" b="1" dirty="0">
              <a:latin typeface="Arial" panose="020B0604020202020204" pitchFamily="34" charset="0"/>
            </a:endParaRPr>
          </a:p>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Digitally Literate</a:t>
            </a:r>
            <a:endParaRPr lang="en-US" sz="1400" b="1" dirty="0">
              <a:latin typeface="Arial" panose="020B0604020202020204" pitchFamily="34" charset="0"/>
            </a:endParaRPr>
          </a:p>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An Adaptable &amp; Resilient Learner</a:t>
            </a:r>
            <a:endParaRPr lang="en-US" sz="1400" b="1" dirty="0">
              <a:latin typeface="Arial" panose="020B0604020202020204" pitchFamily="34" charset="0"/>
            </a:endParaRPr>
          </a:p>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An Empowered &amp; Self-Sufficient Learner</a:t>
            </a:r>
            <a:endParaRPr lang="en-US" sz="1400" b="1" dirty="0">
              <a:latin typeface="Arial" panose="020B0604020202020204" pitchFamily="34" charset="0"/>
            </a:endParaRPr>
          </a:p>
          <a:p>
            <a:pPr marL="134541" indent="-125016" fontAlgn="base">
              <a:spcBef>
                <a:spcPts val="750"/>
              </a:spcBef>
              <a:buFont typeface="Arial" panose="020B0604020202020204" pitchFamily="34" charset="0"/>
              <a:buChar char="•"/>
            </a:pPr>
            <a:r>
              <a:rPr lang="en-US" sz="2000" b="1" dirty="0">
                <a:latin typeface="Calibri" panose="020F0502020204030204" pitchFamily="34" charset="0"/>
              </a:rPr>
              <a:t>Personally Responsible with a Growth Mindset</a:t>
            </a:r>
            <a:endParaRPr lang="en-US" sz="1400" b="1" dirty="0">
              <a:latin typeface="Arial" panose="020B0604020202020204" pitchFamily="34" charset="0"/>
            </a:endParaRPr>
          </a:p>
        </p:txBody>
      </p:sp>
      <p:sp>
        <p:nvSpPr>
          <p:cNvPr id="9" name="Rectangle 8">
            <a:extLst>
              <a:ext uri="{FF2B5EF4-FFF2-40B4-BE49-F238E27FC236}">
                <a16:creationId xmlns:a16="http://schemas.microsoft.com/office/drawing/2014/main" id="{2928B7D0-4A95-BE40-BA4C-E4428C30CB48}"/>
              </a:ext>
            </a:extLst>
          </p:cNvPr>
          <p:cNvSpPr/>
          <p:nvPr/>
        </p:nvSpPr>
        <p:spPr>
          <a:xfrm>
            <a:off x="1896255" y="297281"/>
            <a:ext cx="7194021" cy="584775"/>
          </a:xfrm>
          <a:prstGeom prst="rect">
            <a:avLst/>
          </a:prstGeom>
        </p:spPr>
        <p:txBody>
          <a:bodyPr wrap="none">
            <a:spAutoFit/>
          </a:bodyPr>
          <a:lstStyle/>
          <a:p>
            <a:r>
              <a:rPr lang="en-US" sz="3200" b="1" dirty="0">
                <a:latin typeface="Calibri" panose="020F0502020204030204" pitchFamily="34" charset="0"/>
              </a:rPr>
              <a:t>Graduate Portrait: Each graduate will be: </a:t>
            </a:r>
            <a:endParaRPr lang="en-US" sz="3200" dirty="0"/>
          </a:p>
        </p:txBody>
      </p:sp>
      <p:pic>
        <p:nvPicPr>
          <p:cNvPr id="13" name="Picture 12">
            <a:extLst>
              <a:ext uri="{FF2B5EF4-FFF2-40B4-BE49-F238E27FC236}">
                <a16:creationId xmlns:a16="http://schemas.microsoft.com/office/drawing/2014/main" id="{C3D3ECA6-C327-0646-8746-F90887E09AE9}"/>
              </a:ext>
            </a:extLst>
          </p:cNvPr>
          <p:cNvPicPr>
            <a:picLocks noChangeAspect="1"/>
          </p:cNvPicPr>
          <p:nvPr/>
        </p:nvPicPr>
        <p:blipFill>
          <a:blip r:embed="rId5"/>
          <a:stretch>
            <a:fillRect/>
          </a:stretch>
        </p:blipFill>
        <p:spPr>
          <a:xfrm>
            <a:off x="-1" y="6264088"/>
            <a:ext cx="12191999" cy="593912"/>
          </a:xfrm>
          <a:prstGeom prst="rect">
            <a:avLst/>
          </a:prstGeom>
        </p:spPr>
      </p:pic>
    </p:spTree>
    <p:extLst>
      <p:ext uri="{BB962C8B-B14F-4D97-AF65-F5344CB8AC3E}">
        <p14:creationId xmlns:p14="http://schemas.microsoft.com/office/powerpoint/2010/main" val="3351035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0" name="Google Shape;90;p13"/>
          <p:cNvSpPr txBox="1"/>
          <p:nvPr/>
        </p:nvSpPr>
        <p:spPr>
          <a:xfrm>
            <a:off x="1969987" y="3355500"/>
            <a:ext cx="2838085" cy="577081"/>
          </a:xfrm>
          <a:prstGeom prst="rect">
            <a:avLst/>
          </a:prstGeom>
          <a:noFill/>
          <a:ln>
            <a:noFill/>
          </a:ln>
        </p:spPr>
        <p:txBody>
          <a:bodyPr spcFirstLastPara="1" wrap="square" lIns="68569" tIns="34275" rIns="68569" bIns="34275" anchor="t" anchorCtr="0">
            <a:noAutofit/>
          </a:bodyPr>
          <a:lstStyle/>
          <a:p>
            <a:endParaRPr sz="1350" b="1">
              <a:solidFill>
                <a:srgbClr val="105997"/>
              </a:solidFill>
              <a:latin typeface="Proxima Nova"/>
              <a:ea typeface="Proxima Nova"/>
              <a:cs typeface="Proxima Nova"/>
              <a:sym typeface="Proxima Nova"/>
            </a:endParaRPr>
          </a:p>
        </p:txBody>
      </p:sp>
      <p:sp>
        <p:nvSpPr>
          <p:cNvPr id="4" name="TextBox 3">
            <a:extLst>
              <a:ext uri="{FF2B5EF4-FFF2-40B4-BE49-F238E27FC236}">
                <a16:creationId xmlns:a16="http://schemas.microsoft.com/office/drawing/2014/main" id="{59204B61-8499-9A4B-956F-17912FE5F61C}"/>
              </a:ext>
            </a:extLst>
          </p:cNvPr>
          <p:cNvSpPr txBox="1"/>
          <p:nvPr/>
        </p:nvSpPr>
        <p:spPr>
          <a:xfrm>
            <a:off x="5493266" y="2390255"/>
            <a:ext cx="3341853" cy="1061829"/>
          </a:xfrm>
          <a:prstGeom prst="rect">
            <a:avLst/>
          </a:prstGeom>
          <a:noFill/>
        </p:spPr>
        <p:txBody>
          <a:bodyPr wrap="square" rtlCol="0">
            <a:spAutoFit/>
          </a:bodyPr>
          <a:lstStyle/>
          <a:p>
            <a:r>
              <a:rPr lang="en-US" sz="2100" b="1" dirty="0">
                <a:solidFill>
                  <a:schemeClr val="bg1"/>
                </a:solidFill>
              </a:rPr>
              <a:t>Carbondale Community High School District 165 Strategic Plan</a:t>
            </a:r>
          </a:p>
        </p:txBody>
      </p:sp>
      <p:pic>
        <p:nvPicPr>
          <p:cNvPr id="11" name="Picture 10" descr="A group of people posing for a photo&#10;&#10;Description automatically generated with medium confidence">
            <a:extLst>
              <a:ext uri="{FF2B5EF4-FFF2-40B4-BE49-F238E27FC236}">
                <a16:creationId xmlns:a16="http://schemas.microsoft.com/office/drawing/2014/main" id="{6F838E59-8EAC-5046-992A-8006E7F98CAB}"/>
              </a:ext>
            </a:extLst>
          </p:cNvPr>
          <p:cNvPicPr>
            <a:picLocks noChangeAspect="1"/>
          </p:cNvPicPr>
          <p:nvPr/>
        </p:nvPicPr>
        <p:blipFill>
          <a:blip r:embed="rId3">
            <a:alphaModFix amt="20000"/>
          </a:blip>
          <a:stretch>
            <a:fillRect/>
          </a:stretch>
        </p:blipFill>
        <p:spPr>
          <a:xfrm>
            <a:off x="-2" y="0"/>
            <a:ext cx="12192000" cy="6264088"/>
          </a:xfrm>
          <a:prstGeom prst="rect">
            <a:avLst/>
          </a:prstGeom>
        </p:spPr>
      </p:pic>
      <p:pic>
        <p:nvPicPr>
          <p:cNvPr id="2050" name="Picture 2" descr="Chart, radar chart&#10;&#10;Description automatically generated">
            <a:extLst>
              <a:ext uri="{FF2B5EF4-FFF2-40B4-BE49-F238E27FC236}">
                <a16:creationId xmlns:a16="http://schemas.microsoft.com/office/drawing/2014/main" id="{13DA3128-709C-C44C-828C-F040DE16A3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3534" y="1536612"/>
            <a:ext cx="3341853" cy="3341853"/>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D0DC783-6E6A-F142-99BE-43E6B9584955}"/>
              </a:ext>
            </a:extLst>
          </p:cNvPr>
          <p:cNvSpPr/>
          <p:nvPr/>
        </p:nvSpPr>
        <p:spPr>
          <a:xfrm>
            <a:off x="562706" y="1521755"/>
            <a:ext cx="4808073" cy="3170099"/>
          </a:xfrm>
          <a:prstGeom prst="rect">
            <a:avLst/>
          </a:prstGeom>
        </p:spPr>
        <p:txBody>
          <a:bodyPr wrap="square">
            <a:spAutoFit/>
          </a:bodyPr>
          <a:lstStyle/>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Love Teaching and Learning </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Respectful of Students &amp; Parents</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a Culture &amp; Equity Advocate</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an Adaptive, Forward-Thinking Team Player</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Digitally Literate</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a Skilled Communicator and Engaged Collaborator</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an Ethical &amp; Trusting Relationship Builder</a:t>
            </a:r>
          </a:p>
        </p:txBody>
      </p:sp>
      <p:sp>
        <p:nvSpPr>
          <p:cNvPr id="9" name="Rectangle 8">
            <a:extLst>
              <a:ext uri="{FF2B5EF4-FFF2-40B4-BE49-F238E27FC236}">
                <a16:creationId xmlns:a16="http://schemas.microsoft.com/office/drawing/2014/main" id="{7AA7E16E-607D-C84A-B50B-B136563F523E}"/>
              </a:ext>
            </a:extLst>
          </p:cNvPr>
          <p:cNvSpPr/>
          <p:nvPr/>
        </p:nvSpPr>
        <p:spPr>
          <a:xfrm>
            <a:off x="1969986" y="409875"/>
            <a:ext cx="8545614" cy="584775"/>
          </a:xfrm>
          <a:prstGeom prst="rect">
            <a:avLst/>
          </a:prstGeom>
        </p:spPr>
        <p:txBody>
          <a:bodyPr wrap="square">
            <a:spAutoFit/>
          </a:bodyPr>
          <a:lstStyle/>
          <a:p>
            <a:r>
              <a:rPr lang="en-US" sz="3200" b="1" dirty="0">
                <a:latin typeface="Calibri" panose="020F0502020204030204" pitchFamily="34" charset="0"/>
              </a:rPr>
              <a:t>Adult Portrait: Each faculty and staff will: </a:t>
            </a:r>
            <a:endParaRPr lang="en-US" sz="3200" dirty="0"/>
          </a:p>
        </p:txBody>
      </p:sp>
      <p:pic>
        <p:nvPicPr>
          <p:cNvPr id="13" name="Picture 12">
            <a:extLst>
              <a:ext uri="{FF2B5EF4-FFF2-40B4-BE49-F238E27FC236}">
                <a16:creationId xmlns:a16="http://schemas.microsoft.com/office/drawing/2014/main" id="{412A8FDA-AA73-6D45-8F84-4C57EA1C5B92}"/>
              </a:ext>
            </a:extLst>
          </p:cNvPr>
          <p:cNvPicPr>
            <a:picLocks noChangeAspect="1"/>
          </p:cNvPicPr>
          <p:nvPr/>
        </p:nvPicPr>
        <p:blipFill>
          <a:blip r:embed="rId5"/>
          <a:stretch>
            <a:fillRect/>
          </a:stretch>
        </p:blipFill>
        <p:spPr>
          <a:xfrm>
            <a:off x="-1" y="6264088"/>
            <a:ext cx="12191999" cy="593912"/>
          </a:xfrm>
          <a:prstGeom prst="rect">
            <a:avLst/>
          </a:prstGeom>
        </p:spPr>
      </p:pic>
    </p:spTree>
    <p:extLst>
      <p:ext uri="{BB962C8B-B14F-4D97-AF65-F5344CB8AC3E}">
        <p14:creationId xmlns:p14="http://schemas.microsoft.com/office/powerpoint/2010/main" val="221638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14" name="Picture 13" descr="A group of people posing for a photo&#10;&#10;Description automatically generated with medium confidence">
            <a:extLst>
              <a:ext uri="{FF2B5EF4-FFF2-40B4-BE49-F238E27FC236}">
                <a16:creationId xmlns:a16="http://schemas.microsoft.com/office/drawing/2014/main" id="{9E702019-7C7B-8644-9FA8-79DED4A5D294}"/>
              </a:ext>
            </a:extLst>
          </p:cNvPr>
          <p:cNvPicPr>
            <a:picLocks noChangeAspect="1"/>
          </p:cNvPicPr>
          <p:nvPr/>
        </p:nvPicPr>
        <p:blipFill>
          <a:blip r:embed="rId3">
            <a:alphaModFix amt="20000"/>
          </a:blip>
          <a:stretch>
            <a:fillRect/>
          </a:stretch>
        </p:blipFill>
        <p:spPr>
          <a:xfrm>
            <a:off x="-2" y="0"/>
            <a:ext cx="12192000" cy="6264088"/>
          </a:xfrm>
          <a:prstGeom prst="rect">
            <a:avLst/>
          </a:prstGeom>
        </p:spPr>
      </p:pic>
      <p:sp>
        <p:nvSpPr>
          <p:cNvPr id="90" name="Google Shape;90;p13"/>
          <p:cNvSpPr txBox="1"/>
          <p:nvPr/>
        </p:nvSpPr>
        <p:spPr>
          <a:xfrm>
            <a:off x="1969987" y="3355500"/>
            <a:ext cx="2838085" cy="577081"/>
          </a:xfrm>
          <a:prstGeom prst="rect">
            <a:avLst/>
          </a:prstGeom>
          <a:noFill/>
          <a:ln>
            <a:noFill/>
          </a:ln>
        </p:spPr>
        <p:txBody>
          <a:bodyPr spcFirstLastPara="1" wrap="square" lIns="68569" tIns="34275" rIns="68569" bIns="34275" anchor="t" anchorCtr="0">
            <a:noAutofit/>
          </a:bodyPr>
          <a:lstStyle/>
          <a:p>
            <a:endParaRPr sz="1350" b="1">
              <a:solidFill>
                <a:srgbClr val="105997"/>
              </a:solidFill>
              <a:latin typeface="Proxima Nova"/>
              <a:ea typeface="Proxima Nova"/>
              <a:cs typeface="Proxima Nova"/>
              <a:sym typeface="Proxima Nova"/>
            </a:endParaRPr>
          </a:p>
        </p:txBody>
      </p:sp>
      <p:sp>
        <p:nvSpPr>
          <p:cNvPr id="4" name="TextBox 3">
            <a:extLst>
              <a:ext uri="{FF2B5EF4-FFF2-40B4-BE49-F238E27FC236}">
                <a16:creationId xmlns:a16="http://schemas.microsoft.com/office/drawing/2014/main" id="{59204B61-8499-9A4B-956F-17912FE5F61C}"/>
              </a:ext>
            </a:extLst>
          </p:cNvPr>
          <p:cNvSpPr txBox="1"/>
          <p:nvPr/>
        </p:nvSpPr>
        <p:spPr>
          <a:xfrm>
            <a:off x="5493266" y="2390255"/>
            <a:ext cx="3341853" cy="1061829"/>
          </a:xfrm>
          <a:prstGeom prst="rect">
            <a:avLst/>
          </a:prstGeom>
          <a:noFill/>
        </p:spPr>
        <p:txBody>
          <a:bodyPr wrap="square" rtlCol="0">
            <a:spAutoFit/>
          </a:bodyPr>
          <a:lstStyle/>
          <a:p>
            <a:r>
              <a:rPr lang="en-US" sz="2100" b="1" dirty="0">
                <a:solidFill>
                  <a:schemeClr val="bg1"/>
                </a:solidFill>
              </a:rPr>
              <a:t>Carbondale Community High School District 165 Strategic Plan</a:t>
            </a:r>
          </a:p>
        </p:txBody>
      </p:sp>
      <p:pic>
        <p:nvPicPr>
          <p:cNvPr id="3074" name="Picture 2" descr="Chart, radar chart&#10;&#10;Description automatically generated">
            <a:extLst>
              <a:ext uri="{FF2B5EF4-FFF2-40B4-BE49-F238E27FC236}">
                <a16:creationId xmlns:a16="http://schemas.microsoft.com/office/drawing/2014/main" id="{B09D04CA-B649-F849-BD80-79137C7A10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2273" y="1293017"/>
            <a:ext cx="3679178" cy="3701850"/>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C525C2D-43E5-604E-94B2-0E123F7518CE}"/>
              </a:ext>
            </a:extLst>
          </p:cNvPr>
          <p:cNvSpPr/>
          <p:nvPr/>
        </p:nvSpPr>
        <p:spPr>
          <a:xfrm>
            <a:off x="2494744" y="284302"/>
            <a:ext cx="6534068" cy="584775"/>
          </a:xfrm>
          <a:prstGeom prst="rect">
            <a:avLst/>
          </a:prstGeom>
        </p:spPr>
        <p:txBody>
          <a:bodyPr wrap="square">
            <a:spAutoFit/>
          </a:bodyPr>
          <a:lstStyle/>
          <a:p>
            <a:r>
              <a:rPr lang="en-US" sz="3200" b="1" dirty="0">
                <a:latin typeface="Calibri" panose="020F0502020204030204" pitchFamily="34" charset="0"/>
              </a:rPr>
              <a:t>System Portrait:  The system will:</a:t>
            </a:r>
            <a:endParaRPr lang="en-US" sz="400" dirty="0"/>
          </a:p>
        </p:txBody>
      </p:sp>
      <p:sp>
        <p:nvSpPr>
          <p:cNvPr id="13" name="Rectangle 12">
            <a:extLst>
              <a:ext uri="{FF2B5EF4-FFF2-40B4-BE49-F238E27FC236}">
                <a16:creationId xmlns:a16="http://schemas.microsoft.com/office/drawing/2014/main" id="{580F4B2A-3FFD-134A-9AD3-2B6522A3DFB2}"/>
              </a:ext>
            </a:extLst>
          </p:cNvPr>
          <p:cNvSpPr/>
          <p:nvPr/>
        </p:nvSpPr>
        <p:spPr>
          <a:xfrm>
            <a:off x="644769" y="1503688"/>
            <a:ext cx="5117009" cy="3447098"/>
          </a:xfrm>
          <a:prstGeom prst="rect">
            <a:avLst/>
          </a:prstGeom>
        </p:spPr>
        <p:txBody>
          <a:bodyPr wrap="square">
            <a:spAutoFit/>
          </a:bodyPr>
          <a:lstStyle/>
          <a:p>
            <a:pPr marL="227410" indent="-128588" fontAlgn="base">
              <a:buFont typeface="Arial" panose="020B0604020202020204" pitchFamily="34" charset="0"/>
              <a:buChar char="•"/>
            </a:pPr>
            <a:r>
              <a:rPr lang="en-US" b="1" dirty="0">
                <a:latin typeface="Calibri" panose="020F0502020204030204" pitchFamily="34" charset="0"/>
                <a:cs typeface="Calibri" panose="020F0502020204030204" pitchFamily="34" charset="0"/>
              </a:rPr>
              <a:t>Ensure Clarity of Purpose &amp; Focus</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Value Its Staff</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Promote Growth &amp; Continuous Improvement</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Value Shared Decision-making &amp; Collaboration</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Develop a Sense of Community &amp; Belonging</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Promote Cohesion in Working Toward Common Goals</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Foster Clear, Two-way Communication</a:t>
            </a:r>
          </a:p>
          <a:p>
            <a:pPr marL="227410" indent="-128588" fontAlgn="base">
              <a:buFont typeface="Arial" panose="020B0604020202020204" pitchFamily="34" charset="0"/>
              <a:buChar char="•"/>
            </a:pPr>
            <a:r>
              <a:rPr lang="en-US" sz="2000" b="1" dirty="0">
                <a:latin typeface="Calibri" panose="020F0502020204030204" pitchFamily="34" charset="0"/>
                <a:cs typeface="Calibri" panose="020F0502020204030204" pitchFamily="34" charset="0"/>
              </a:rPr>
              <a:t>Be an Excellent Steward of Resources</a:t>
            </a:r>
          </a:p>
        </p:txBody>
      </p:sp>
      <p:pic>
        <p:nvPicPr>
          <p:cNvPr id="15" name="Picture 14">
            <a:extLst>
              <a:ext uri="{FF2B5EF4-FFF2-40B4-BE49-F238E27FC236}">
                <a16:creationId xmlns:a16="http://schemas.microsoft.com/office/drawing/2014/main" id="{37056D57-6DDE-CD46-AE72-FFD86C419CAC}"/>
              </a:ext>
            </a:extLst>
          </p:cNvPr>
          <p:cNvPicPr>
            <a:picLocks noChangeAspect="1"/>
          </p:cNvPicPr>
          <p:nvPr/>
        </p:nvPicPr>
        <p:blipFill>
          <a:blip r:embed="rId5"/>
          <a:stretch>
            <a:fillRect/>
          </a:stretch>
        </p:blipFill>
        <p:spPr>
          <a:xfrm>
            <a:off x="-1" y="6264088"/>
            <a:ext cx="12191999" cy="593912"/>
          </a:xfrm>
          <a:prstGeom prst="rect">
            <a:avLst/>
          </a:prstGeom>
        </p:spPr>
      </p:pic>
    </p:spTree>
    <p:extLst>
      <p:ext uri="{BB962C8B-B14F-4D97-AF65-F5344CB8AC3E}">
        <p14:creationId xmlns:p14="http://schemas.microsoft.com/office/powerpoint/2010/main" val="22607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0" name="Google Shape;90;p13"/>
          <p:cNvSpPr txBox="1"/>
          <p:nvPr/>
        </p:nvSpPr>
        <p:spPr>
          <a:xfrm>
            <a:off x="1969987" y="3355500"/>
            <a:ext cx="2838085" cy="577081"/>
          </a:xfrm>
          <a:prstGeom prst="rect">
            <a:avLst/>
          </a:prstGeom>
          <a:noFill/>
          <a:ln>
            <a:noFill/>
          </a:ln>
        </p:spPr>
        <p:txBody>
          <a:bodyPr spcFirstLastPara="1" wrap="square" lIns="68569" tIns="34275" rIns="68569" bIns="34275" anchor="t" anchorCtr="0">
            <a:noAutofit/>
          </a:bodyPr>
          <a:lstStyle/>
          <a:p>
            <a:endParaRPr sz="1350" b="1">
              <a:solidFill>
                <a:srgbClr val="105997"/>
              </a:solidFill>
              <a:latin typeface="Proxima Nova"/>
              <a:ea typeface="Proxima Nova"/>
              <a:cs typeface="Proxima Nova"/>
              <a:sym typeface="Proxima Nova"/>
            </a:endParaRPr>
          </a:p>
        </p:txBody>
      </p:sp>
      <p:sp>
        <p:nvSpPr>
          <p:cNvPr id="4" name="TextBox 3">
            <a:extLst>
              <a:ext uri="{FF2B5EF4-FFF2-40B4-BE49-F238E27FC236}">
                <a16:creationId xmlns:a16="http://schemas.microsoft.com/office/drawing/2014/main" id="{59204B61-8499-9A4B-956F-17912FE5F61C}"/>
              </a:ext>
            </a:extLst>
          </p:cNvPr>
          <p:cNvSpPr txBox="1"/>
          <p:nvPr/>
        </p:nvSpPr>
        <p:spPr>
          <a:xfrm>
            <a:off x="5493266" y="2390255"/>
            <a:ext cx="3341853" cy="1061829"/>
          </a:xfrm>
          <a:prstGeom prst="rect">
            <a:avLst/>
          </a:prstGeom>
          <a:noFill/>
        </p:spPr>
        <p:txBody>
          <a:bodyPr wrap="square" rtlCol="0">
            <a:spAutoFit/>
          </a:bodyPr>
          <a:lstStyle/>
          <a:p>
            <a:r>
              <a:rPr lang="en-US" sz="2100" b="1" dirty="0">
                <a:solidFill>
                  <a:schemeClr val="bg1"/>
                </a:solidFill>
              </a:rPr>
              <a:t>Carbondale Community High School District 165 Strategic Plan</a:t>
            </a:r>
          </a:p>
        </p:txBody>
      </p:sp>
      <p:pic>
        <p:nvPicPr>
          <p:cNvPr id="11" name="Picture 10" descr="A group of people posing for a photo&#10;&#10;Description automatically generated with medium confidence">
            <a:extLst>
              <a:ext uri="{FF2B5EF4-FFF2-40B4-BE49-F238E27FC236}">
                <a16:creationId xmlns:a16="http://schemas.microsoft.com/office/drawing/2014/main" id="{2DC75BD5-BC07-D647-9F81-17837840BE6C}"/>
              </a:ext>
            </a:extLst>
          </p:cNvPr>
          <p:cNvPicPr>
            <a:picLocks noChangeAspect="1"/>
          </p:cNvPicPr>
          <p:nvPr/>
        </p:nvPicPr>
        <p:blipFill>
          <a:blip r:embed="rId3">
            <a:alphaModFix amt="20000"/>
          </a:blip>
          <a:stretch>
            <a:fillRect/>
          </a:stretch>
        </p:blipFill>
        <p:spPr>
          <a:xfrm>
            <a:off x="0" y="1014"/>
            <a:ext cx="12192000" cy="6264087"/>
          </a:xfrm>
          <a:prstGeom prst="rect">
            <a:avLst/>
          </a:prstGeom>
        </p:spPr>
      </p:pic>
      <p:sp>
        <p:nvSpPr>
          <p:cNvPr id="12" name="Google Shape;89;p13">
            <a:extLst>
              <a:ext uri="{FF2B5EF4-FFF2-40B4-BE49-F238E27FC236}">
                <a16:creationId xmlns:a16="http://schemas.microsoft.com/office/drawing/2014/main" id="{0FD4C098-E5D3-AB42-8C03-D1D1CE3E3301}"/>
              </a:ext>
            </a:extLst>
          </p:cNvPr>
          <p:cNvSpPr txBox="1"/>
          <p:nvPr/>
        </p:nvSpPr>
        <p:spPr>
          <a:xfrm>
            <a:off x="4494319" y="1191963"/>
            <a:ext cx="3056400" cy="577125"/>
          </a:xfrm>
          <a:prstGeom prst="rect">
            <a:avLst/>
          </a:prstGeom>
          <a:noFill/>
          <a:ln>
            <a:noFill/>
          </a:ln>
        </p:spPr>
        <p:txBody>
          <a:bodyPr spcFirstLastPara="1" wrap="square" lIns="68569" tIns="34275" rIns="68569" bIns="34275" anchor="t" anchorCtr="0">
            <a:noAutofit/>
          </a:bodyPr>
          <a:lstStyle/>
          <a:p>
            <a:pPr algn="ctr"/>
            <a:r>
              <a:rPr lang="en-US" sz="3000" b="1" dirty="0">
                <a:latin typeface="Proxima Nova"/>
                <a:ea typeface="Proxima Nova"/>
                <a:cs typeface="Proxima Nova"/>
                <a:sym typeface="Proxima Nova"/>
              </a:rPr>
              <a:t>CCHSD 165</a:t>
            </a:r>
          </a:p>
          <a:p>
            <a:pPr algn="ctr"/>
            <a:r>
              <a:rPr lang="en-US" sz="3000" b="1" dirty="0">
                <a:latin typeface="Proxima Nova"/>
                <a:ea typeface="Proxima Nova"/>
                <a:cs typeface="Proxima Nova"/>
                <a:sym typeface="Proxima Nova"/>
              </a:rPr>
              <a:t>CORE </a:t>
            </a:r>
          </a:p>
          <a:p>
            <a:pPr algn="ctr"/>
            <a:r>
              <a:rPr lang="en-US" sz="3000" b="1" dirty="0">
                <a:latin typeface="Proxima Nova"/>
                <a:ea typeface="Proxima Nova"/>
                <a:cs typeface="Proxima Nova"/>
                <a:sym typeface="Proxima Nova"/>
              </a:rPr>
              <a:t>VALUES</a:t>
            </a:r>
            <a:endParaRPr sz="3000" b="1" dirty="0">
              <a:latin typeface="Proxima Nova"/>
              <a:ea typeface="Proxima Nova"/>
              <a:cs typeface="Proxima Nova"/>
              <a:sym typeface="Proxima Nova"/>
            </a:endParaRPr>
          </a:p>
        </p:txBody>
      </p:sp>
      <p:sp>
        <p:nvSpPr>
          <p:cNvPr id="13" name="Google Shape;135;p16">
            <a:extLst>
              <a:ext uri="{FF2B5EF4-FFF2-40B4-BE49-F238E27FC236}">
                <a16:creationId xmlns:a16="http://schemas.microsoft.com/office/drawing/2014/main" id="{A0CD5D51-E1B8-2E4E-968F-6159FCA4079D}"/>
              </a:ext>
            </a:extLst>
          </p:cNvPr>
          <p:cNvSpPr txBox="1"/>
          <p:nvPr/>
        </p:nvSpPr>
        <p:spPr>
          <a:xfrm>
            <a:off x="633046" y="430829"/>
            <a:ext cx="3495569" cy="1311975"/>
          </a:xfrm>
          <a:prstGeom prst="rect">
            <a:avLst/>
          </a:prstGeom>
          <a:noFill/>
          <a:ln>
            <a:noFill/>
          </a:ln>
        </p:spPr>
        <p:txBody>
          <a:bodyPr spcFirstLastPara="1" wrap="square" lIns="68569" tIns="34275" rIns="68569" bIns="34275" anchor="t" anchorCtr="0">
            <a:noAutofit/>
          </a:bodyPr>
          <a:lstStyle/>
          <a:p>
            <a:pPr marL="342900" algn="ctr">
              <a:lnSpc>
                <a:spcPct val="83333"/>
              </a:lnSpc>
            </a:pPr>
            <a:r>
              <a:rPr lang="en-US" sz="2000" b="1" dirty="0">
                <a:solidFill>
                  <a:schemeClr val="accent1"/>
                </a:solidFill>
                <a:latin typeface="Proxima Nova"/>
                <a:ea typeface="Proxima Nova"/>
                <a:cs typeface="Proxima Nova"/>
                <a:sym typeface="Proxima Nova"/>
              </a:rPr>
              <a:t>Equity &amp; Fairness</a:t>
            </a:r>
          </a:p>
          <a:p>
            <a:pPr marL="173038" algn="ctr">
              <a:lnSpc>
                <a:spcPct val="83333"/>
              </a:lnSpc>
            </a:pPr>
            <a:r>
              <a:rPr lang="en-US" sz="1400" dirty="0"/>
              <a:t>We acknowledge that our current social, economic, and political systems are unjust, in large part because of racism. We marshal our resources to advance equitable opportunities and outcomes for all.</a:t>
            </a:r>
            <a:r>
              <a:rPr lang="en-US" sz="1100" dirty="0"/>
              <a:t> </a:t>
            </a:r>
            <a:r>
              <a:rPr lang="en-US" sz="1050" dirty="0"/>
              <a:t>.</a:t>
            </a:r>
          </a:p>
          <a:p>
            <a:pPr marL="342900" algn="ctr">
              <a:lnSpc>
                <a:spcPct val="83333"/>
              </a:lnSpc>
            </a:pPr>
            <a:r>
              <a:rPr lang="en-US" sz="1350" dirty="0"/>
              <a:t>.</a:t>
            </a:r>
            <a:endParaRPr lang="en-US" sz="1350" dirty="0">
              <a:solidFill>
                <a:srgbClr val="3D3E44"/>
              </a:solidFill>
              <a:latin typeface="Proxima Nova"/>
              <a:ea typeface="Proxima Nova"/>
              <a:cs typeface="Proxima Nova"/>
              <a:sym typeface="Proxima Nova"/>
            </a:endParaRPr>
          </a:p>
          <a:p>
            <a:pPr marL="342900">
              <a:lnSpc>
                <a:spcPct val="83333"/>
              </a:lnSpc>
            </a:pPr>
            <a:endParaRPr sz="1350" dirty="0">
              <a:solidFill>
                <a:schemeClr val="accent1"/>
              </a:solidFill>
              <a:latin typeface="Proxima Nova"/>
              <a:ea typeface="Proxima Nova"/>
              <a:cs typeface="Proxima Nova"/>
              <a:sym typeface="Proxima Nova"/>
            </a:endParaRPr>
          </a:p>
          <a:p>
            <a:pPr marL="342900" algn="ctr">
              <a:lnSpc>
                <a:spcPct val="83333"/>
              </a:lnSpc>
            </a:pPr>
            <a:r>
              <a:rPr lang="en-US" b="1" dirty="0">
                <a:solidFill>
                  <a:schemeClr val="accent1"/>
                </a:solidFill>
                <a:latin typeface="Proxima Nova"/>
                <a:ea typeface="Proxima Nova"/>
                <a:cs typeface="Proxima Nova"/>
                <a:sym typeface="Proxima Nova"/>
              </a:rPr>
              <a:t>Diversity &amp; Inclusion</a:t>
            </a:r>
          </a:p>
          <a:p>
            <a:pPr marL="342900" algn="ctr">
              <a:lnSpc>
                <a:spcPct val="83333"/>
              </a:lnSpc>
            </a:pPr>
            <a:r>
              <a:rPr lang="en-US" sz="1100" dirty="0"/>
              <a:t>We respect and appreciate differences in age, gender, ethnicity, education, physical abilities, race, and religion among individuals. We build an inclusive learning and working environment welcoming to people of all backgrounds. </a:t>
            </a:r>
          </a:p>
          <a:p>
            <a:pPr marL="342900" algn="ctr">
              <a:lnSpc>
                <a:spcPct val="83333"/>
              </a:lnSpc>
            </a:pPr>
            <a:endParaRPr lang="en-US" b="1" dirty="0">
              <a:solidFill>
                <a:schemeClr val="accent1"/>
              </a:solidFill>
              <a:latin typeface="Proxima Nova"/>
              <a:ea typeface="Proxima Nova"/>
              <a:cs typeface="Proxima Nova"/>
              <a:sym typeface="Proxima Nova"/>
            </a:endParaRPr>
          </a:p>
          <a:p>
            <a:pPr marL="342900" algn="ctr">
              <a:lnSpc>
                <a:spcPct val="83333"/>
              </a:lnSpc>
            </a:pPr>
            <a:r>
              <a:rPr lang="en-US" b="1" dirty="0">
                <a:solidFill>
                  <a:schemeClr val="accent1"/>
                </a:solidFill>
                <a:latin typeface="Proxima Nova"/>
                <a:ea typeface="Proxima Nova"/>
                <a:cs typeface="Proxima Nova"/>
                <a:sym typeface="Proxima Nova"/>
              </a:rPr>
              <a:t>Growth &amp; Continuous</a:t>
            </a:r>
          </a:p>
          <a:p>
            <a:pPr marL="342900" algn="ctr">
              <a:lnSpc>
                <a:spcPct val="83333"/>
              </a:lnSpc>
            </a:pPr>
            <a:r>
              <a:rPr lang="en-US" b="1" dirty="0">
                <a:solidFill>
                  <a:schemeClr val="accent1"/>
                </a:solidFill>
                <a:latin typeface="Proxima Nova"/>
                <a:ea typeface="Proxima Nova"/>
                <a:cs typeface="Proxima Nova"/>
                <a:sym typeface="Proxima Nova"/>
              </a:rPr>
              <a:t>Improvement</a:t>
            </a:r>
          </a:p>
          <a:p>
            <a:pPr algn="ctr">
              <a:lnSpc>
                <a:spcPct val="83333"/>
              </a:lnSpc>
            </a:pPr>
            <a:r>
              <a:rPr lang="en-US" sz="1100" dirty="0"/>
              <a:t>We are unwavering in bettering ourselves and our students by setting aggressive but achievable growth goals.  We are driven to create sustainable change that </a:t>
            </a:r>
          </a:p>
          <a:p>
            <a:pPr algn="ctr">
              <a:lnSpc>
                <a:spcPct val="83333"/>
              </a:lnSpc>
            </a:pPr>
            <a:r>
              <a:rPr lang="en-US" sz="1100" dirty="0"/>
              <a:t>dramatically improves the lives of our  students for generations to come</a:t>
            </a:r>
            <a:r>
              <a:rPr lang="en-US" sz="1100" dirty="0">
                <a:solidFill>
                  <a:srgbClr val="3D3E44"/>
                </a:solidFill>
                <a:latin typeface="Proxima Nova"/>
                <a:sym typeface="Proxima Nova"/>
              </a:rPr>
              <a:t>.</a:t>
            </a:r>
            <a:endParaRPr lang="en-US" sz="1100" dirty="0"/>
          </a:p>
        </p:txBody>
      </p:sp>
      <p:sp>
        <p:nvSpPr>
          <p:cNvPr id="14" name="Google Shape;140;p16">
            <a:extLst>
              <a:ext uri="{FF2B5EF4-FFF2-40B4-BE49-F238E27FC236}">
                <a16:creationId xmlns:a16="http://schemas.microsoft.com/office/drawing/2014/main" id="{F913E80D-8E96-564D-97B0-440D00A80374}"/>
              </a:ext>
            </a:extLst>
          </p:cNvPr>
          <p:cNvSpPr txBox="1"/>
          <p:nvPr/>
        </p:nvSpPr>
        <p:spPr>
          <a:xfrm>
            <a:off x="7098479" y="310392"/>
            <a:ext cx="4132229" cy="921600"/>
          </a:xfrm>
          <a:prstGeom prst="rect">
            <a:avLst/>
          </a:prstGeom>
          <a:noFill/>
          <a:ln>
            <a:noFill/>
          </a:ln>
        </p:spPr>
        <p:txBody>
          <a:bodyPr spcFirstLastPara="1" wrap="square" lIns="68569" tIns="34275" rIns="68569" bIns="34275" anchor="t" anchorCtr="0">
            <a:noAutofit/>
          </a:bodyPr>
          <a:lstStyle/>
          <a:p>
            <a:pPr marL="342900" algn="ctr">
              <a:lnSpc>
                <a:spcPct val="83333"/>
              </a:lnSpc>
            </a:pPr>
            <a:r>
              <a:rPr lang="en-US" b="1" dirty="0">
                <a:solidFill>
                  <a:srgbClr val="3D3E44"/>
                </a:solidFill>
                <a:latin typeface="Proxima Nova"/>
                <a:ea typeface="Proxima Nova"/>
                <a:cs typeface="Proxima Nova"/>
                <a:sym typeface="Proxima Nova"/>
              </a:rPr>
              <a:t> </a:t>
            </a:r>
            <a:r>
              <a:rPr lang="en-US" b="1" dirty="0">
                <a:solidFill>
                  <a:schemeClr val="accent1"/>
                </a:solidFill>
                <a:latin typeface="Proxima Nova"/>
                <a:ea typeface="Proxima Nova"/>
                <a:cs typeface="Proxima Nova"/>
                <a:sym typeface="Proxima Nova"/>
              </a:rPr>
              <a:t>Communication &amp; </a:t>
            </a:r>
          </a:p>
          <a:p>
            <a:pPr marL="342900" algn="ctr">
              <a:lnSpc>
                <a:spcPct val="83333"/>
              </a:lnSpc>
            </a:pPr>
            <a:r>
              <a:rPr lang="en-US" b="1" dirty="0">
                <a:solidFill>
                  <a:schemeClr val="accent1"/>
                </a:solidFill>
                <a:latin typeface="Proxima Nova"/>
                <a:ea typeface="Proxima Nova"/>
                <a:cs typeface="Proxima Nova"/>
                <a:sym typeface="Proxima Nova"/>
              </a:rPr>
              <a:t>Collaboration</a:t>
            </a:r>
          </a:p>
          <a:p>
            <a:pPr marL="342900" algn="ctr">
              <a:lnSpc>
                <a:spcPct val="83333"/>
              </a:lnSpc>
            </a:pPr>
            <a:r>
              <a:rPr lang="en-US" sz="1100" dirty="0">
                <a:latin typeface="Calibri" panose="020F0502020204030204" pitchFamily="34" charset="0"/>
                <a:cs typeface="Calibri" panose="020F0502020204030204" pitchFamily="34" charset="0"/>
              </a:rPr>
              <a:t>We value being heard and making sure we hear others. We place importance on forming and maintaining relationships with stakeholders through conversation and engagement. We commit to working together towards a common goal. We value teamwork and shared decision-making.</a:t>
            </a:r>
            <a:endParaRPr sz="1100" dirty="0">
              <a:solidFill>
                <a:srgbClr val="3D3E44"/>
              </a:solidFill>
              <a:latin typeface="Calibri" panose="020F0502020204030204" pitchFamily="34" charset="0"/>
              <a:ea typeface="Proxima Nova"/>
              <a:cs typeface="Calibri" panose="020F0502020204030204" pitchFamily="34" charset="0"/>
              <a:sym typeface="Proxima Nova"/>
            </a:endParaRPr>
          </a:p>
          <a:p>
            <a:pPr>
              <a:lnSpc>
                <a:spcPct val="83333"/>
              </a:lnSpc>
            </a:pPr>
            <a:endParaRPr lang="en-US" sz="900" b="1" dirty="0">
              <a:solidFill>
                <a:srgbClr val="3D3E44"/>
              </a:solidFill>
              <a:latin typeface="Proxima Nova"/>
              <a:ea typeface="Proxima Nova"/>
              <a:cs typeface="Proxima Nova"/>
              <a:sym typeface="Proxima Nova"/>
            </a:endParaRPr>
          </a:p>
          <a:p>
            <a:pPr>
              <a:lnSpc>
                <a:spcPct val="83333"/>
              </a:lnSpc>
            </a:pPr>
            <a:endParaRPr lang="en-US" sz="900" b="1" dirty="0">
              <a:solidFill>
                <a:srgbClr val="3D3E44"/>
              </a:solidFill>
              <a:latin typeface="Proxima Nova"/>
              <a:ea typeface="Proxima Nova"/>
              <a:cs typeface="Proxima Nova"/>
              <a:sym typeface="Proxima Nova"/>
            </a:endParaRPr>
          </a:p>
          <a:p>
            <a:pPr>
              <a:lnSpc>
                <a:spcPct val="83333"/>
              </a:lnSpc>
            </a:pPr>
            <a:endParaRPr lang="en-US" sz="900" b="1" dirty="0">
              <a:solidFill>
                <a:srgbClr val="3D3E44"/>
              </a:solidFill>
              <a:latin typeface="Proxima Nova"/>
              <a:ea typeface="Proxima Nova"/>
              <a:cs typeface="Proxima Nova"/>
              <a:sym typeface="Proxima Nova"/>
            </a:endParaRPr>
          </a:p>
          <a:p>
            <a:pPr>
              <a:lnSpc>
                <a:spcPct val="83333"/>
              </a:lnSpc>
            </a:pPr>
            <a:endParaRPr sz="500" b="1" dirty="0">
              <a:solidFill>
                <a:srgbClr val="3D3E44"/>
              </a:solidFill>
              <a:latin typeface="Proxima Nova"/>
              <a:ea typeface="Proxima Nova"/>
              <a:cs typeface="Proxima Nova"/>
              <a:sym typeface="Proxima Nova"/>
            </a:endParaRPr>
          </a:p>
          <a:p>
            <a:pPr marL="236538" algn="ctr">
              <a:lnSpc>
                <a:spcPct val="83333"/>
              </a:lnSpc>
            </a:pPr>
            <a:r>
              <a:rPr lang="en-US" b="1" dirty="0">
                <a:solidFill>
                  <a:srgbClr val="3D3E44"/>
                </a:solidFill>
                <a:latin typeface="Proxima Nova"/>
                <a:ea typeface="Proxima Nova"/>
                <a:cs typeface="Proxima Nova"/>
                <a:sym typeface="Proxima Nova"/>
              </a:rPr>
              <a:t> </a:t>
            </a:r>
            <a:r>
              <a:rPr lang="en-US" b="1" dirty="0">
                <a:solidFill>
                  <a:schemeClr val="accent1"/>
                </a:solidFill>
                <a:latin typeface="Proxima Nova"/>
                <a:ea typeface="Proxima Nova"/>
                <a:cs typeface="Proxima Nova"/>
                <a:sym typeface="Proxima Nova"/>
              </a:rPr>
              <a:t>Responsibility &amp; Accountability</a:t>
            </a:r>
          </a:p>
          <a:p>
            <a:pPr marL="566738" algn="ctr">
              <a:lnSpc>
                <a:spcPct val="83333"/>
              </a:lnSpc>
            </a:pPr>
            <a:r>
              <a:rPr lang="en-US" sz="1100" dirty="0"/>
              <a:t>We acknowledge and own up to the responsibility we have to our students, their families, our community, our profession and to one another. We are accountable for our results. We are good stewards of our resources. We commit to public education. </a:t>
            </a:r>
          </a:p>
          <a:p>
            <a:pPr marL="566738" algn="ctr">
              <a:lnSpc>
                <a:spcPct val="83333"/>
              </a:lnSpc>
            </a:pPr>
            <a:endParaRPr lang="en-US" sz="500" dirty="0"/>
          </a:p>
          <a:p>
            <a:pPr marL="566738" algn="ctr">
              <a:lnSpc>
                <a:spcPct val="83333"/>
              </a:lnSpc>
            </a:pPr>
            <a:endParaRPr lang="en-US" sz="600" dirty="0"/>
          </a:p>
          <a:p>
            <a:pPr lvl="0" algn="ctr">
              <a:lnSpc>
                <a:spcPct val="83333"/>
              </a:lnSpc>
            </a:pPr>
            <a:r>
              <a:rPr lang="en-US" sz="3000" b="1" dirty="0">
                <a:solidFill>
                  <a:srgbClr val="3D3E44"/>
                </a:solidFill>
                <a:latin typeface="Proxima Nova"/>
                <a:ea typeface="Proxima Nova"/>
                <a:cs typeface="Proxima Nova"/>
                <a:sym typeface="Proxima Nova"/>
              </a:rPr>
              <a:t>   </a:t>
            </a:r>
            <a:r>
              <a:rPr lang="en-US" b="1" dirty="0">
                <a:solidFill>
                  <a:schemeClr val="accent1"/>
                </a:solidFill>
                <a:latin typeface="Proxima Nova"/>
                <a:ea typeface="Proxima Nova"/>
                <a:cs typeface="Proxima Nova"/>
                <a:sym typeface="Proxima Nova"/>
              </a:rPr>
              <a:t>Trusting Relationships &amp;</a:t>
            </a:r>
          </a:p>
          <a:p>
            <a:pPr lvl="0" algn="ctr">
              <a:lnSpc>
                <a:spcPct val="83333"/>
              </a:lnSpc>
            </a:pPr>
            <a:r>
              <a:rPr lang="en-US" b="1" dirty="0">
                <a:solidFill>
                  <a:schemeClr val="accent1"/>
                </a:solidFill>
                <a:latin typeface="Proxima Nova"/>
                <a:ea typeface="Proxima Nova"/>
                <a:cs typeface="Proxima Nova"/>
                <a:sym typeface="Proxima Nova"/>
              </a:rPr>
              <a:t>   Partnerships</a:t>
            </a:r>
          </a:p>
          <a:p>
            <a:pPr marL="566738" algn="ctr">
              <a:lnSpc>
                <a:spcPct val="83333"/>
              </a:lnSpc>
            </a:pPr>
            <a:r>
              <a:rPr lang="en-US" sz="1100" dirty="0"/>
              <a:t>We believe in our students, their families, and our community, and ensure they can believe in us. We ensure honesty and empathy by cultivating relationships and partnerships that empower others and ourselves to be our best. </a:t>
            </a:r>
          </a:p>
          <a:p>
            <a:pPr marL="566738" algn="ctr">
              <a:lnSpc>
                <a:spcPct val="83333"/>
              </a:lnSpc>
            </a:pPr>
            <a:endParaRPr lang="en-US" sz="1350" dirty="0"/>
          </a:p>
          <a:p>
            <a:pPr>
              <a:lnSpc>
                <a:spcPct val="83333"/>
              </a:lnSpc>
            </a:pPr>
            <a:endParaRPr sz="1350" dirty="0">
              <a:solidFill>
                <a:srgbClr val="3D3E44"/>
              </a:solidFill>
              <a:latin typeface="Proxima Nova"/>
              <a:ea typeface="Proxima Nova"/>
              <a:cs typeface="Proxima Nova"/>
              <a:sym typeface="Proxima Nova"/>
            </a:endParaRPr>
          </a:p>
          <a:p>
            <a:pPr marL="214313" indent="-128588">
              <a:lnSpc>
                <a:spcPct val="111111"/>
              </a:lnSpc>
              <a:buSzPts val="1800"/>
            </a:pPr>
            <a:endParaRPr sz="1350" dirty="0">
              <a:solidFill>
                <a:srgbClr val="3D3E44"/>
              </a:solidFill>
              <a:latin typeface="Source Sans Pro"/>
              <a:ea typeface="Source Sans Pro"/>
              <a:cs typeface="Source Sans Pro"/>
              <a:sym typeface="Source Sans Pro"/>
            </a:endParaRPr>
          </a:p>
          <a:p>
            <a:pPr algn="ctr"/>
            <a:endParaRPr sz="3600" dirty="0">
              <a:solidFill>
                <a:srgbClr val="3D3E44"/>
              </a:solidFill>
              <a:latin typeface="Proxima Nova"/>
              <a:ea typeface="Proxima Nova"/>
              <a:cs typeface="Proxima Nova"/>
              <a:sym typeface="Proxima Nova"/>
            </a:endParaRPr>
          </a:p>
        </p:txBody>
      </p:sp>
      <p:sp>
        <p:nvSpPr>
          <p:cNvPr id="15" name="Google Shape;146;p16">
            <a:extLst>
              <a:ext uri="{FF2B5EF4-FFF2-40B4-BE49-F238E27FC236}">
                <a16:creationId xmlns:a16="http://schemas.microsoft.com/office/drawing/2014/main" id="{FDB3585E-AAFE-C343-A42D-227A10DB1F22}"/>
              </a:ext>
            </a:extLst>
          </p:cNvPr>
          <p:cNvSpPr txBox="1"/>
          <p:nvPr/>
        </p:nvSpPr>
        <p:spPr>
          <a:xfrm>
            <a:off x="4507652" y="2697085"/>
            <a:ext cx="3056400" cy="277650"/>
          </a:xfrm>
          <a:prstGeom prst="rect">
            <a:avLst/>
          </a:prstGeom>
          <a:noFill/>
          <a:ln>
            <a:noFill/>
          </a:ln>
        </p:spPr>
        <p:txBody>
          <a:bodyPr spcFirstLastPara="1" wrap="square" lIns="68569" tIns="34275" rIns="68569" bIns="34275" anchor="t" anchorCtr="0">
            <a:noAutofit/>
          </a:bodyPr>
          <a:lstStyle/>
          <a:p>
            <a:pPr algn="ctr"/>
            <a:r>
              <a:rPr lang="en-US" sz="1500" dirty="0">
                <a:latin typeface="Proxima Nova"/>
                <a:ea typeface="Proxima Nova"/>
                <a:cs typeface="Proxima Nova"/>
                <a:sym typeface="Proxima Nova"/>
              </a:rPr>
              <a:t>WHAT WE STAND FOR</a:t>
            </a:r>
            <a:endParaRPr sz="1500" dirty="0">
              <a:latin typeface="Proxima Nova"/>
              <a:ea typeface="Proxima Nova"/>
              <a:cs typeface="Proxima Nova"/>
              <a:sym typeface="Proxima Nova"/>
            </a:endParaRPr>
          </a:p>
        </p:txBody>
      </p:sp>
      <p:sp>
        <p:nvSpPr>
          <p:cNvPr id="16" name="TextBox 15">
            <a:extLst>
              <a:ext uri="{FF2B5EF4-FFF2-40B4-BE49-F238E27FC236}">
                <a16:creationId xmlns:a16="http://schemas.microsoft.com/office/drawing/2014/main" id="{1A3E73DD-D99E-EC48-8FDD-50B130616D8E}"/>
              </a:ext>
            </a:extLst>
          </p:cNvPr>
          <p:cNvSpPr txBox="1"/>
          <p:nvPr/>
        </p:nvSpPr>
        <p:spPr>
          <a:xfrm>
            <a:off x="4032739" y="3588694"/>
            <a:ext cx="3636646" cy="1397306"/>
          </a:xfrm>
          <a:prstGeom prst="rect">
            <a:avLst/>
          </a:prstGeom>
          <a:noFill/>
        </p:spPr>
        <p:txBody>
          <a:bodyPr wrap="square" rtlCol="0">
            <a:spAutoFit/>
          </a:bodyPr>
          <a:lstStyle/>
          <a:p>
            <a:pPr marL="342900" algn="ctr">
              <a:lnSpc>
                <a:spcPct val="83333"/>
              </a:lnSpc>
            </a:pPr>
            <a:r>
              <a:rPr lang="en-US" b="1" dirty="0">
                <a:solidFill>
                  <a:schemeClr val="accent1"/>
                </a:solidFill>
                <a:latin typeface="Proxima Nova"/>
                <a:ea typeface="Proxima Nova"/>
                <a:cs typeface="Proxima Nova"/>
                <a:sym typeface="Proxima Nova"/>
              </a:rPr>
              <a:t>Innovation &amp;</a:t>
            </a:r>
          </a:p>
          <a:p>
            <a:pPr marL="342900" algn="ctr">
              <a:lnSpc>
                <a:spcPct val="83333"/>
              </a:lnSpc>
            </a:pPr>
            <a:r>
              <a:rPr lang="en-US" b="1" dirty="0">
                <a:solidFill>
                  <a:schemeClr val="accent1"/>
                </a:solidFill>
                <a:latin typeface="Proxima Nova"/>
                <a:ea typeface="Proxima Nova"/>
                <a:cs typeface="Proxima Nova"/>
                <a:sym typeface="Proxima Nova"/>
              </a:rPr>
              <a:t>Future Focus</a:t>
            </a:r>
          </a:p>
          <a:p>
            <a:pPr marL="342900" algn="ctr">
              <a:lnSpc>
                <a:spcPct val="83333"/>
              </a:lnSpc>
            </a:pPr>
            <a:r>
              <a:rPr lang="en-US" sz="1100" dirty="0"/>
              <a:t>We are constantly developing new technologies, solutions, and workarounds that can change the world. We show unwavering dedication to the initiatives and projects that matter the most. We value focus on defined direction and measure and report  progress toward that focus. </a:t>
            </a:r>
            <a:endParaRPr lang="en-US" sz="1100" b="1" dirty="0">
              <a:solidFill>
                <a:schemeClr val="accent1"/>
              </a:solidFill>
              <a:latin typeface="Proxima Nova"/>
              <a:ea typeface="Proxima Nova"/>
              <a:cs typeface="Proxima Nova"/>
              <a:sym typeface="Proxima Nova"/>
            </a:endParaRPr>
          </a:p>
        </p:txBody>
      </p:sp>
      <p:cxnSp>
        <p:nvCxnSpPr>
          <p:cNvPr id="17" name="Straight Connector 16">
            <a:extLst>
              <a:ext uri="{FF2B5EF4-FFF2-40B4-BE49-F238E27FC236}">
                <a16:creationId xmlns:a16="http://schemas.microsoft.com/office/drawing/2014/main" id="{AD8F2F4C-A8FE-8443-8D9F-E33F0456704B}"/>
              </a:ext>
            </a:extLst>
          </p:cNvPr>
          <p:cNvCxnSpPr>
            <a:cxnSpLocks/>
          </p:cNvCxnSpPr>
          <p:nvPr/>
        </p:nvCxnSpPr>
        <p:spPr>
          <a:xfrm flipH="1" flipV="1">
            <a:off x="4208952" y="1717143"/>
            <a:ext cx="669925" cy="299709"/>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A2A38A8-137C-0A4B-A6C8-FECA48081FA5}"/>
              </a:ext>
            </a:extLst>
          </p:cNvPr>
          <p:cNvCxnSpPr>
            <a:cxnSpLocks/>
          </p:cNvCxnSpPr>
          <p:nvPr/>
        </p:nvCxnSpPr>
        <p:spPr>
          <a:xfrm flipH="1">
            <a:off x="4477993" y="3087023"/>
            <a:ext cx="507548" cy="557017"/>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00C2472-B379-824E-9C4F-4F73B70AB271}"/>
              </a:ext>
            </a:extLst>
          </p:cNvPr>
          <p:cNvCxnSpPr>
            <a:cxnSpLocks/>
          </p:cNvCxnSpPr>
          <p:nvPr/>
        </p:nvCxnSpPr>
        <p:spPr>
          <a:xfrm>
            <a:off x="6939641" y="3071666"/>
            <a:ext cx="523913" cy="544203"/>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F770821-93E4-284A-B20E-4EBBAA1167B1}"/>
              </a:ext>
            </a:extLst>
          </p:cNvPr>
          <p:cNvCxnSpPr>
            <a:cxnSpLocks/>
          </p:cNvCxnSpPr>
          <p:nvPr/>
        </p:nvCxnSpPr>
        <p:spPr>
          <a:xfrm flipV="1">
            <a:off x="5995432" y="3084003"/>
            <a:ext cx="0" cy="50469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580A75B-2696-B84B-9100-A6FCD9BADBD1}"/>
              </a:ext>
            </a:extLst>
          </p:cNvPr>
          <p:cNvCxnSpPr>
            <a:cxnSpLocks/>
          </p:cNvCxnSpPr>
          <p:nvPr/>
        </p:nvCxnSpPr>
        <p:spPr>
          <a:xfrm flipH="1">
            <a:off x="4581089" y="2487806"/>
            <a:ext cx="51928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2A43632-6E54-D64D-8F73-1AB04E1ED1E3}"/>
              </a:ext>
            </a:extLst>
          </p:cNvPr>
          <p:cNvCxnSpPr>
            <a:cxnSpLocks/>
          </p:cNvCxnSpPr>
          <p:nvPr/>
        </p:nvCxnSpPr>
        <p:spPr>
          <a:xfrm flipH="1">
            <a:off x="6902817" y="2484230"/>
            <a:ext cx="51928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1567022-2868-8647-983F-3BC0A80343CB}"/>
              </a:ext>
            </a:extLst>
          </p:cNvPr>
          <p:cNvCxnSpPr>
            <a:cxnSpLocks/>
          </p:cNvCxnSpPr>
          <p:nvPr/>
        </p:nvCxnSpPr>
        <p:spPr>
          <a:xfrm flipV="1">
            <a:off x="7059125" y="1704553"/>
            <a:ext cx="571931" cy="292705"/>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9BF3A79-773B-BF4C-8C09-61D60CD9E28C}"/>
              </a:ext>
            </a:extLst>
          </p:cNvPr>
          <p:cNvSpPr txBox="1"/>
          <p:nvPr/>
        </p:nvSpPr>
        <p:spPr>
          <a:xfrm>
            <a:off x="3063908" y="5271229"/>
            <a:ext cx="5583644" cy="323165"/>
          </a:xfrm>
          <a:prstGeom prst="rect">
            <a:avLst/>
          </a:prstGeom>
          <a:noFill/>
        </p:spPr>
        <p:txBody>
          <a:bodyPr wrap="none" rtlCol="0">
            <a:spAutoFit/>
          </a:bodyPr>
          <a:lstStyle/>
          <a:p>
            <a:r>
              <a:rPr lang="en-US" sz="1500" b="1" dirty="0">
                <a:latin typeface="Proxima Nova"/>
                <a:sym typeface="Proxima Nova"/>
              </a:rPr>
              <a:t>Core Values are Non-negotiable and Guide our Behaviors and Action</a:t>
            </a:r>
            <a:endParaRPr lang="en-US" sz="1500" dirty="0"/>
          </a:p>
        </p:txBody>
      </p:sp>
      <p:pic>
        <p:nvPicPr>
          <p:cNvPr id="24" name="Picture 23">
            <a:extLst>
              <a:ext uri="{FF2B5EF4-FFF2-40B4-BE49-F238E27FC236}">
                <a16:creationId xmlns:a16="http://schemas.microsoft.com/office/drawing/2014/main" id="{2565DCA5-46A0-D742-9C67-B5182C40C130}"/>
              </a:ext>
            </a:extLst>
          </p:cNvPr>
          <p:cNvPicPr>
            <a:picLocks noChangeAspect="1"/>
          </p:cNvPicPr>
          <p:nvPr/>
        </p:nvPicPr>
        <p:blipFill>
          <a:blip r:embed="rId4"/>
          <a:stretch>
            <a:fillRect/>
          </a:stretch>
        </p:blipFill>
        <p:spPr>
          <a:xfrm>
            <a:off x="-1" y="6264088"/>
            <a:ext cx="12191999" cy="593912"/>
          </a:xfrm>
          <a:prstGeom prst="rect">
            <a:avLst/>
          </a:prstGeom>
        </p:spPr>
      </p:pic>
    </p:spTree>
    <p:extLst>
      <p:ext uri="{BB962C8B-B14F-4D97-AF65-F5344CB8AC3E}">
        <p14:creationId xmlns:p14="http://schemas.microsoft.com/office/powerpoint/2010/main" val="454760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583</Words>
  <Application>Microsoft Macintosh PowerPoint</Application>
  <PresentationFormat>Widescreen</PresentationFormat>
  <Paragraphs>73</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Proxima Nova</vt:lpstr>
      <vt:lpstr>Source Sans Pro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Perry Soldwedel</dc:creator>
  <cp:lastModifiedBy>Perry Soldwedel</cp:lastModifiedBy>
  <cp:revision>1</cp:revision>
  <dcterms:created xsi:type="dcterms:W3CDTF">2022-01-08T22:01:40Z</dcterms:created>
  <dcterms:modified xsi:type="dcterms:W3CDTF">2022-01-08T22:10:18Z</dcterms:modified>
</cp:coreProperties>
</file>