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9"/>
  </p:notesMasterIdLst>
  <p:sldIdLst>
    <p:sldId id="305" r:id="rId2"/>
    <p:sldId id="311" r:id="rId3"/>
    <p:sldId id="276" r:id="rId4"/>
    <p:sldId id="257" r:id="rId5"/>
    <p:sldId id="262" r:id="rId6"/>
    <p:sldId id="281" r:id="rId7"/>
    <p:sldId id="280" r:id="rId8"/>
    <p:sldId id="282" r:id="rId9"/>
    <p:sldId id="284" r:id="rId10"/>
    <p:sldId id="264" r:id="rId11"/>
    <p:sldId id="310" r:id="rId12"/>
    <p:sldId id="312" r:id="rId13"/>
    <p:sldId id="313" r:id="rId14"/>
    <p:sldId id="265" r:id="rId15"/>
    <p:sldId id="263" r:id="rId16"/>
    <p:sldId id="283" r:id="rId17"/>
    <p:sldId id="277" r:id="rId18"/>
    <p:sldId id="258" r:id="rId19"/>
    <p:sldId id="279" r:id="rId20"/>
    <p:sldId id="278" r:id="rId21"/>
    <p:sldId id="272" r:id="rId22"/>
    <p:sldId id="273" r:id="rId23"/>
    <p:sldId id="259" r:id="rId24"/>
    <p:sldId id="260" r:id="rId25"/>
    <p:sldId id="261" r:id="rId26"/>
    <p:sldId id="274" r:id="rId27"/>
    <p:sldId id="267" r:id="rId28"/>
    <p:sldId id="306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896" y="5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FY22 Estimated Revenues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FY22 Budgeted Revenues</c:v>
                </c:pt>
              </c:strCache>
            </c:strRef>
          </c:tx>
          <c:dPt>
            <c:idx val="0"/>
            <c:bubble3D val="0"/>
            <c:spPr>
              <a:solidFill>
                <a:srgbClr val="0070C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69AA-4982-B267-46574536F8C0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69AA-4982-B267-46574536F8C0}"/>
              </c:ext>
            </c:extLst>
          </c:dPt>
          <c:dPt>
            <c:idx val="2"/>
            <c:bubble3D val="0"/>
            <c:spPr>
              <a:solidFill>
                <a:schemeClr val="tx1">
                  <a:lumMod val="6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69AA-4982-B267-46574536F8C0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State</c:v>
                </c:pt>
                <c:pt idx="1">
                  <c:v>Federal</c:v>
                </c:pt>
                <c:pt idx="2">
                  <c:v>Local</c:v>
                </c:pt>
              </c:strCache>
            </c:strRef>
          </c:cat>
          <c:val>
            <c:numRef>
              <c:f>Sheet1!$B$2:$B$4</c:f>
              <c:numCache>
                <c:formatCode>_("$"* #,##0.00_);_("$"* \(#,##0.00\);_("$"* "-"??_);_(@_)</c:formatCode>
                <c:ptCount val="3"/>
                <c:pt idx="0">
                  <c:v>2319846</c:v>
                </c:pt>
                <c:pt idx="1">
                  <c:v>2266731</c:v>
                </c:pt>
                <c:pt idx="2">
                  <c:v>9873144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79-485A-9E73-2FC9F311C894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Local Revenue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FY17</c:v>
                </c:pt>
                <c:pt idx="1">
                  <c:v>FY18</c:v>
                </c:pt>
                <c:pt idx="2">
                  <c:v>FY19</c:v>
                </c:pt>
                <c:pt idx="3">
                  <c:v>FY20</c:v>
                </c:pt>
                <c:pt idx="4">
                  <c:v>FY21</c:v>
                </c:pt>
              </c:strCache>
            </c:strRef>
          </c:cat>
          <c:val>
            <c:numRef>
              <c:f>Sheet1!$B$2:$B$6</c:f>
              <c:numCache>
                <c:formatCode>_("$"* #,##0.00_);_("$"* \(#,##0.00\);_("$"* "-"??_);_(@_)</c:formatCode>
                <c:ptCount val="5"/>
                <c:pt idx="0">
                  <c:v>13581946</c:v>
                </c:pt>
                <c:pt idx="1">
                  <c:v>13793041</c:v>
                </c:pt>
                <c:pt idx="2">
                  <c:v>14434898</c:v>
                </c:pt>
                <c:pt idx="3">
                  <c:v>13589700</c:v>
                </c:pt>
                <c:pt idx="4">
                  <c:v>13703910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8B-4371-AABD-FF9F040A1C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State Revenue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FY17</c:v>
                </c:pt>
                <c:pt idx="1">
                  <c:v>FY18</c:v>
                </c:pt>
                <c:pt idx="2">
                  <c:v>FY19</c:v>
                </c:pt>
                <c:pt idx="3">
                  <c:v>FY20</c:v>
                </c:pt>
                <c:pt idx="4">
                  <c:v>FY21</c:v>
                </c:pt>
              </c:strCache>
            </c:strRef>
          </c:cat>
          <c:val>
            <c:numRef>
              <c:f>Sheet1!$C$2:$C$6</c:f>
              <c:numCache>
                <c:formatCode>_("$"* #,##0.00_);_("$"* \(#,##0.00\);_("$"* "-"??_);_(@_)</c:formatCode>
                <c:ptCount val="5"/>
                <c:pt idx="0">
                  <c:v>2035147</c:v>
                </c:pt>
                <c:pt idx="1">
                  <c:v>2717989</c:v>
                </c:pt>
                <c:pt idx="2">
                  <c:v>2558306</c:v>
                </c:pt>
                <c:pt idx="3">
                  <c:v>2676787</c:v>
                </c:pt>
                <c:pt idx="4">
                  <c:v>2798242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8B-4371-AABD-FF9F040A1C4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Federal Revenue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FY17</c:v>
                </c:pt>
                <c:pt idx="1">
                  <c:v>FY18</c:v>
                </c:pt>
                <c:pt idx="2">
                  <c:v>FY19</c:v>
                </c:pt>
                <c:pt idx="3">
                  <c:v>FY20</c:v>
                </c:pt>
                <c:pt idx="4">
                  <c:v>FY21</c:v>
                </c:pt>
              </c:strCache>
            </c:strRef>
          </c:cat>
          <c:val>
            <c:numRef>
              <c:f>Sheet1!$D$2:$D$6</c:f>
              <c:numCache>
                <c:formatCode>_("$"* #,##0.00_);_("$"* \(#,##0.00\);_("$"* "-"??_);_(@_)</c:formatCode>
                <c:ptCount val="5"/>
                <c:pt idx="0">
                  <c:v>1080555</c:v>
                </c:pt>
                <c:pt idx="1">
                  <c:v>1163203</c:v>
                </c:pt>
                <c:pt idx="2">
                  <c:v>1251020</c:v>
                </c:pt>
                <c:pt idx="3">
                  <c:v>1511892</c:v>
                </c:pt>
                <c:pt idx="4">
                  <c:v>2053190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08B-4371-AABD-FF9F040A1C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99"/>
        <c:axId val="849199807"/>
        <c:axId val="1509513391"/>
      </c:barChart>
      <c:catAx>
        <c:axId val="8491998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9513391"/>
        <c:crosses val="autoZero"/>
        <c:auto val="1"/>
        <c:lblAlgn val="ctr"/>
        <c:lblOffset val="100"/>
        <c:noMultiLvlLbl val="0"/>
      </c:catAx>
      <c:valAx>
        <c:axId val="15095133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_(&quot;$&quot;* #,##0.00_);_(&quot;$&quot;* \(#,##0.0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91998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Days Cash on Hand</c:v>
                </c:pt>
              </c:strCache>
            </c:strRef>
          </c:tx>
          <c:spPr>
            <a:solidFill>
              <a:srgbClr val="0070C0"/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FY17</c:v>
                </c:pt>
                <c:pt idx="1">
                  <c:v>FY18</c:v>
                </c:pt>
                <c:pt idx="2">
                  <c:v>FY19</c:v>
                </c:pt>
                <c:pt idx="3">
                  <c:v>FY20</c:v>
                </c:pt>
                <c:pt idx="4">
                  <c:v>FY21</c:v>
                </c:pt>
              </c:strCache>
            </c:strRef>
          </c:cat>
          <c:val>
            <c:numRef>
              <c:f>Sheet1!$B$2:$B$6</c:f>
              <c:numCache>
                <c:formatCode>#,##0.00_);\(#,##0.00\)</c:formatCode>
                <c:ptCount val="5"/>
                <c:pt idx="0">
                  <c:v>185.65</c:v>
                </c:pt>
                <c:pt idx="1">
                  <c:v>196.6</c:v>
                </c:pt>
                <c:pt idx="2">
                  <c:v>164.91</c:v>
                </c:pt>
                <c:pt idx="3">
                  <c:v>194.57</c:v>
                </c:pt>
                <c:pt idx="4">
                  <c:v>251.79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93-45A3-A525-D5A7A594C58A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358293952"/>
        <c:axId val="1361539424"/>
      </c:barChart>
      <c:catAx>
        <c:axId val="1358293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61539424"/>
        <c:crosses val="autoZero"/>
        <c:auto val="1"/>
        <c:lblAlgn val="ctr"/>
        <c:lblOffset val="100"/>
        <c:noMultiLvlLbl val="0"/>
      </c:catAx>
      <c:valAx>
        <c:axId val="1361539424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#,##0.00_);\(#,##0.00\)" sourceLinked="1"/>
        <c:majorTickMark val="none"/>
        <c:minorTickMark val="none"/>
        <c:tickLblPos val="nextTo"/>
        <c:crossAx val="1358293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effectLst/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Tax Rates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Sheet1!$A$2:$A$12</c:f>
              <c:numCache>
                <c:formatCode>General</c:formatCode>
                <c:ptCount val="11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2.1398199999999998</c:v>
                </c:pt>
                <c:pt idx="1">
                  <c:v>2.2395399999999999</c:v>
                </c:pt>
                <c:pt idx="2">
                  <c:v>2.3385600000000002</c:v>
                </c:pt>
                <c:pt idx="3">
                  <c:v>2.3907799999999999</c:v>
                </c:pt>
                <c:pt idx="4">
                  <c:v>2.4207700000000001</c:v>
                </c:pt>
                <c:pt idx="5">
                  <c:v>2.44896</c:v>
                </c:pt>
                <c:pt idx="6" formatCode="#,##0.00000_);\(#,##0.00000\)">
                  <c:v>2.50251</c:v>
                </c:pt>
                <c:pt idx="7" formatCode="#,##0.00000_);\(#,##0.00000\)">
                  <c:v>2.4296500000000001</c:v>
                </c:pt>
                <c:pt idx="8" formatCode="#,##0.00000_);\(#,##0.00000\)">
                  <c:v>2.56731</c:v>
                </c:pt>
                <c:pt idx="9" formatCode="#,##0.00000_);\(#,##0.00000\)">
                  <c:v>2.6618400000000002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93-45A3-A525-D5A7A594C58A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1358293952"/>
        <c:axId val="1361539424"/>
      </c:barChart>
      <c:catAx>
        <c:axId val="1358293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61539424"/>
        <c:crosses val="autoZero"/>
        <c:auto val="1"/>
        <c:lblAlgn val="ctr"/>
        <c:lblOffset val="100"/>
        <c:noMultiLvlLbl val="0"/>
      </c:catAx>
      <c:valAx>
        <c:axId val="136153942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358293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aseline="0" dirty="0"/>
              <a:t>Southern Illinois Tax Rates</a:t>
            </a:r>
          </a:p>
          <a:p>
            <a:pPr>
              <a:defRPr/>
            </a:pPr>
            <a:r>
              <a:rPr lang="en-US" baseline="0" dirty="0"/>
              <a:t>*Feeder Districts Include CCHS 165 Tax Rate of 2.66184</a:t>
            </a:r>
          </a:p>
          <a:p>
            <a:pPr>
              <a:defRPr/>
            </a:pP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1.1922733178619442E-2"/>
          <c:y val="0.30918327553170216"/>
          <c:w val="0.97615453364276117"/>
          <c:h val="0.628617236671526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Carbondale #95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  <c:pt idx="0">
                  <c:v>2020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7.4876199999999997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80-46D6-BAEB-81B5FCB9A0D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Desoto #86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  <c:pt idx="0">
                  <c:v>2020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7.1953300000000002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80-46D6-BAEB-81B5FCB9A0D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 City #130</c:v>
                </c:pt>
              </c:strCache>
            </c:strRef>
          </c:tx>
          <c:spPr>
            <a:solidFill>
              <a:schemeClr val="tx1">
                <a:lumMod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  <c:pt idx="0">
                  <c:v>2020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5.89405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080-46D6-BAEB-81B5FCB9A0D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Unity Point #140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  <c:pt idx="0">
                  <c:v>2020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5.5217599999999996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080-46D6-BAEB-81B5FCB9A0D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Elverado #196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  <c:pt idx="0">
                  <c:v>2020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3.7616800000000001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080-46D6-BAEB-81B5FCB9A0D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Murphysboro #186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  <c:pt idx="0">
                  <c:v>2020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5.1985799999999998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080-46D6-BAEB-81B5FCB9A0D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Trico #176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  <c:pt idx="0">
                  <c:v>2020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4.2580200000000001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080-46D6-BAEB-81B5FCB9A0D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Carterville #5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  <c:pt idx="0">
                  <c:v>2020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4.2730399999999999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92-4E27-9890-19E11660CFD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Herrin #4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  <c:pt idx="0">
                  <c:v>2020</c:v>
                </c:pt>
              </c:numCache>
            </c:numRef>
          </c:cat>
          <c:val>
            <c:numRef>
              <c:f>Sheet1!$J$2</c:f>
              <c:numCache>
                <c:formatCode>General</c:formatCode>
                <c:ptCount val="1"/>
                <c:pt idx="0">
                  <c:v>3.9960200000000001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292-4E27-9890-19E11660CFDB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Marion #2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</c:f>
              <c:numCache>
                <c:formatCode>General</c:formatCode>
                <c:ptCount val="1"/>
                <c:pt idx="0">
                  <c:v>2020</c:v>
                </c:pt>
              </c:numCache>
            </c:numRef>
          </c:cat>
          <c:val>
            <c:numRef>
              <c:f>Sheet1!$K$2</c:f>
              <c:numCache>
                <c:formatCode>General</c:formatCode>
                <c:ptCount val="1"/>
                <c:pt idx="0">
                  <c:v>4.4378000000000002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292-4E27-9890-19E11660CFD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764876799"/>
        <c:axId val="884886767"/>
      </c:barChart>
      <c:catAx>
        <c:axId val="7648767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4886767"/>
        <c:crosses val="autoZero"/>
        <c:auto val="1"/>
        <c:lblAlgn val="ctr"/>
        <c:lblOffset val="100"/>
        <c:noMultiLvlLbl val="0"/>
      </c:catAx>
      <c:valAx>
        <c:axId val="884886767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648767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6.3468113985767141E-2"/>
          <c:y val="0.13196943801633298"/>
          <c:w val="0.87306368668320311"/>
          <c:h val="0.1619863468459097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EAV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153625390938121E-3"/>
                  <c:y val="1.27578158699594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AF9-4612-AD41-D9414F012A6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</c:numCache>
            </c:numRef>
          </c:cat>
          <c:val>
            <c:numRef>
              <c:f>Sheet1!$B$2:$B$11</c:f>
              <c:numCache>
                <c:formatCode>#,##0_);\(#,##0\)</c:formatCode>
                <c:ptCount val="10"/>
                <c:pt idx="0">
                  <c:v>467716716</c:v>
                </c:pt>
                <c:pt idx="1">
                  <c:v>465585329</c:v>
                </c:pt>
                <c:pt idx="2">
                  <c:v>460438466</c:v>
                </c:pt>
                <c:pt idx="3">
                  <c:v>462520116</c:v>
                </c:pt>
                <c:pt idx="4">
                  <c:v>469563790</c:v>
                </c:pt>
                <c:pt idx="5">
                  <c:v>476320638</c:v>
                </c:pt>
                <c:pt idx="6">
                  <c:v>481048410</c:v>
                </c:pt>
                <c:pt idx="7">
                  <c:v>470970264</c:v>
                </c:pt>
                <c:pt idx="8">
                  <c:v>457284885</c:v>
                </c:pt>
                <c:pt idx="9">
                  <c:v>456198976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93-45A3-A525-D5A7A594C58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58293952"/>
        <c:axId val="1361539424"/>
      </c:barChart>
      <c:catAx>
        <c:axId val="1358293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61539424"/>
        <c:crosses val="autoZero"/>
        <c:auto val="1"/>
        <c:lblAlgn val="ctr"/>
        <c:lblOffset val="100"/>
        <c:noMultiLvlLbl val="0"/>
      </c:catAx>
      <c:valAx>
        <c:axId val="1361539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\(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8293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Consumer Price Index</c:v>
                </c:pt>
              </c:strCache>
            </c:strRef>
          </c:tx>
          <c:spPr>
            <a:ln w="34925" cap="rnd">
              <a:solidFill>
                <a:srgbClr val="0070C0"/>
              </a:solidFill>
              <a:round/>
            </a:ln>
            <a:effectLst>
              <a:outerShdw blurRad="50800" dist="38100" dir="5400000" rotWithShape="0">
                <a:srgbClr val="000000">
                  <a:alpha val="60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Sheet1!$A$2:$A$11</c:f>
              <c:numCache>
                <c:formatCode>General</c:formatCode>
                <c:ptCount val="10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</c:numCache>
            </c:numRef>
          </c:cat>
          <c:val>
            <c:numRef>
              <c:f>Sheet1!$B$2:$B$11</c:f>
              <c:numCache>
                <c:formatCode>0.00</c:formatCode>
                <c:ptCount val="10"/>
                <c:pt idx="0">
                  <c:v>3</c:v>
                </c:pt>
                <c:pt idx="1">
                  <c:v>1.7</c:v>
                </c:pt>
                <c:pt idx="2">
                  <c:v>1.5</c:v>
                </c:pt>
                <c:pt idx="3">
                  <c:v>0.8</c:v>
                </c:pt>
                <c:pt idx="4">
                  <c:v>0.7</c:v>
                </c:pt>
                <c:pt idx="5">
                  <c:v>2.1</c:v>
                </c:pt>
                <c:pt idx="6">
                  <c:v>2.1</c:v>
                </c:pt>
                <c:pt idx="7">
                  <c:v>1.9</c:v>
                </c:pt>
                <c:pt idx="8">
                  <c:v>2.2999999999999998</c:v>
                </c:pt>
                <c:pt idx="9">
                  <c:v>1.4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B0-49A5-B175-5956B4AE8F9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380916672"/>
        <c:axId val="1380927488"/>
      </c:lineChart>
      <c:catAx>
        <c:axId val="1380916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95000"/>
                <a:alpha val="1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0927488"/>
        <c:crosses val="autoZero"/>
        <c:auto val="1"/>
        <c:lblAlgn val="ctr"/>
        <c:lblOffset val="100"/>
        <c:noMultiLvlLbl val="0"/>
      </c:catAx>
      <c:valAx>
        <c:axId val="1380927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0916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FY22 Estimated Expenditures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FY22 Budgeted Expenditures</c:v>
                </c:pt>
              </c:strCache>
            </c:strRef>
          </c:tx>
          <c:dPt>
            <c:idx val="0"/>
            <c:bubble3D val="0"/>
            <c:spPr>
              <a:solidFill>
                <a:srgbClr val="0070C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72AF-495B-B2D8-DCC482EE3F92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72AF-495B-B2D8-DCC482EE3F92}"/>
              </c:ext>
            </c:extLst>
          </c:dPt>
          <c:dPt>
            <c:idx val="2"/>
            <c:bubble3D val="0"/>
            <c:spPr>
              <a:solidFill>
                <a:schemeClr val="tx1">
                  <a:lumMod val="6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72AF-495B-B2D8-DCC482EE3F92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72AF-495B-B2D8-DCC482EE3F92}"/>
              </c:ext>
            </c:extLst>
          </c:dPt>
          <c:dPt>
            <c:idx val="4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72AF-495B-B2D8-DCC482EE3F92}"/>
              </c:ext>
            </c:extLst>
          </c:dPt>
          <c:dPt>
            <c:idx val="5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B-72AF-495B-B2D8-DCC482EE3F92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Salaries</c:v>
                </c:pt>
                <c:pt idx="1">
                  <c:v>Benefits</c:v>
                </c:pt>
                <c:pt idx="2">
                  <c:v>Purchase Services</c:v>
                </c:pt>
                <c:pt idx="3">
                  <c:v>Supplies</c:v>
                </c:pt>
                <c:pt idx="4">
                  <c:v>Capital Outlay</c:v>
                </c:pt>
                <c:pt idx="5">
                  <c:v>Other Objects</c:v>
                </c:pt>
              </c:strCache>
            </c:strRef>
          </c:cat>
          <c:val>
            <c:numRef>
              <c:f>Sheet1!$B$2:$B$7</c:f>
              <c:numCache>
                <c:formatCode>_("$"* #,##0.00_);_("$"* \(#,##0.00\);_("$"* "-"??_);_(@_)</c:formatCode>
                <c:ptCount val="6"/>
                <c:pt idx="0">
                  <c:v>9458327</c:v>
                </c:pt>
                <c:pt idx="1">
                  <c:v>2672837</c:v>
                </c:pt>
                <c:pt idx="2">
                  <c:v>3907022</c:v>
                </c:pt>
                <c:pt idx="3">
                  <c:v>1514446</c:v>
                </c:pt>
                <c:pt idx="4">
                  <c:v>4231734</c:v>
                </c:pt>
                <c:pt idx="5">
                  <c:v>374091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79-485A-9E73-2FC9F311C894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Salaries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FY17</c:v>
                </c:pt>
                <c:pt idx="1">
                  <c:v>FY18</c:v>
                </c:pt>
                <c:pt idx="2">
                  <c:v>FY19</c:v>
                </c:pt>
                <c:pt idx="3">
                  <c:v>FY20</c:v>
                </c:pt>
                <c:pt idx="4">
                  <c:v>FY21</c:v>
                </c:pt>
              </c:strCache>
            </c:strRef>
          </c:cat>
          <c:val>
            <c:numRef>
              <c:f>Sheet1!$B$2:$B$6</c:f>
              <c:numCache>
                <c:formatCode>_("$"* #,##0.00_);_("$"* \(#,##0.00\);_("$"* "-"??_);_(@_)</c:formatCode>
                <c:ptCount val="5"/>
                <c:pt idx="0">
                  <c:v>7721132</c:v>
                </c:pt>
                <c:pt idx="1">
                  <c:v>7981287</c:v>
                </c:pt>
                <c:pt idx="2">
                  <c:v>8229946</c:v>
                </c:pt>
                <c:pt idx="3">
                  <c:v>8364332</c:v>
                </c:pt>
                <c:pt idx="4">
                  <c:v>8328037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57-466B-82EE-564E0C0D5D4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Benefits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FY17</c:v>
                </c:pt>
                <c:pt idx="1">
                  <c:v>FY18</c:v>
                </c:pt>
                <c:pt idx="2">
                  <c:v>FY19</c:v>
                </c:pt>
                <c:pt idx="3">
                  <c:v>FY20</c:v>
                </c:pt>
                <c:pt idx="4">
                  <c:v>FY21</c:v>
                </c:pt>
              </c:strCache>
            </c:strRef>
          </c:cat>
          <c:val>
            <c:numRef>
              <c:f>Sheet1!$C$2:$C$6</c:f>
              <c:numCache>
                <c:formatCode>_("$"* #,##0.00_);_("$"* \(#,##0.00\);_("$"* "-"??_);_(@_)</c:formatCode>
                <c:ptCount val="5"/>
                <c:pt idx="0">
                  <c:v>2715010</c:v>
                </c:pt>
                <c:pt idx="1">
                  <c:v>2849107</c:v>
                </c:pt>
                <c:pt idx="2">
                  <c:v>2552450</c:v>
                </c:pt>
                <c:pt idx="3">
                  <c:v>2618070</c:v>
                </c:pt>
                <c:pt idx="4">
                  <c:v>2483629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57-466B-82EE-564E0C0D5D4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Purchased Services</c:v>
                </c:pt>
              </c:strCache>
            </c:strRef>
          </c:tx>
          <c:spPr>
            <a:solidFill>
              <a:schemeClr val="tx1">
                <a:lumMod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FY17</c:v>
                </c:pt>
                <c:pt idx="1">
                  <c:v>FY18</c:v>
                </c:pt>
                <c:pt idx="2">
                  <c:v>FY19</c:v>
                </c:pt>
                <c:pt idx="3">
                  <c:v>FY20</c:v>
                </c:pt>
                <c:pt idx="4">
                  <c:v>FY21</c:v>
                </c:pt>
              </c:strCache>
            </c:strRef>
          </c:cat>
          <c:val>
            <c:numRef>
              <c:f>Sheet1!$D$2:$D$6</c:f>
              <c:numCache>
                <c:formatCode>_("$"* #,##0.00_);_("$"* \(#,##0.00\);_("$"* "-"??_);_(@_)</c:formatCode>
                <c:ptCount val="5"/>
                <c:pt idx="0">
                  <c:v>2351101</c:v>
                </c:pt>
                <c:pt idx="1">
                  <c:v>2654116</c:v>
                </c:pt>
                <c:pt idx="2">
                  <c:v>5361601</c:v>
                </c:pt>
                <c:pt idx="3">
                  <c:v>3384962</c:v>
                </c:pt>
                <c:pt idx="4">
                  <c:v>2781545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A57-466B-82EE-564E0C0D5D4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Supplies and Materials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FY17</c:v>
                </c:pt>
                <c:pt idx="1">
                  <c:v>FY18</c:v>
                </c:pt>
                <c:pt idx="2">
                  <c:v>FY19</c:v>
                </c:pt>
                <c:pt idx="3">
                  <c:v>FY20</c:v>
                </c:pt>
                <c:pt idx="4">
                  <c:v>FY21</c:v>
                </c:pt>
              </c:strCache>
            </c:strRef>
          </c:cat>
          <c:val>
            <c:numRef>
              <c:f>Sheet1!$E$2:$E$6</c:f>
              <c:numCache>
                <c:formatCode>_("$"* #,##0.00_);_("$"* \(#,##0.00\);_("$"* "-"??_);_(@_)</c:formatCode>
                <c:ptCount val="5"/>
                <c:pt idx="0">
                  <c:v>1259311</c:v>
                </c:pt>
                <c:pt idx="1">
                  <c:v>1111534</c:v>
                </c:pt>
                <c:pt idx="2">
                  <c:v>1222653</c:v>
                </c:pt>
                <c:pt idx="3">
                  <c:v>1166357</c:v>
                </c:pt>
                <c:pt idx="4">
                  <c:v>1273177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A57-466B-82EE-564E0C0D5D4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Capital Outlay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FY17</c:v>
                </c:pt>
                <c:pt idx="1">
                  <c:v>FY18</c:v>
                </c:pt>
                <c:pt idx="2">
                  <c:v>FY19</c:v>
                </c:pt>
                <c:pt idx="3">
                  <c:v>FY20</c:v>
                </c:pt>
                <c:pt idx="4">
                  <c:v>FY21</c:v>
                </c:pt>
              </c:strCache>
            </c:strRef>
          </c:cat>
          <c:val>
            <c:numRef>
              <c:f>Sheet1!$F$2:$F$6</c:f>
              <c:numCache>
                <c:formatCode>_("$"* #,##0.00_);_("$"* \(#,##0.00\);_("$"* "-"??_);_(@_)</c:formatCode>
                <c:ptCount val="5"/>
                <c:pt idx="0">
                  <c:v>49036</c:v>
                </c:pt>
                <c:pt idx="1">
                  <c:v>99556</c:v>
                </c:pt>
                <c:pt idx="2">
                  <c:v>131059</c:v>
                </c:pt>
                <c:pt idx="3">
                  <c:v>1093518</c:v>
                </c:pt>
                <c:pt idx="4">
                  <c:v>550335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A57-466B-82EE-564E0C0D5D4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Other Objects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FY17</c:v>
                </c:pt>
                <c:pt idx="1">
                  <c:v>FY18</c:v>
                </c:pt>
                <c:pt idx="2">
                  <c:v>FY19</c:v>
                </c:pt>
                <c:pt idx="3">
                  <c:v>FY20</c:v>
                </c:pt>
                <c:pt idx="4">
                  <c:v>FY21</c:v>
                </c:pt>
              </c:strCache>
            </c:strRef>
          </c:cat>
          <c:val>
            <c:numRef>
              <c:f>Sheet1!$G$2:$G$6</c:f>
              <c:numCache>
                <c:formatCode>_("$"* #,##0.00_);_("$"* \(#,##0.00\);_("$"* "-"??_);_(@_)</c:formatCode>
                <c:ptCount val="5"/>
                <c:pt idx="0">
                  <c:v>2280907</c:v>
                </c:pt>
                <c:pt idx="1">
                  <c:v>2188037</c:v>
                </c:pt>
                <c:pt idx="2">
                  <c:v>2003613</c:v>
                </c:pt>
                <c:pt idx="3">
                  <c:v>199774</c:v>
                </c:pt>
                <c:pt idx="4">
                  <c:v>221234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A57-466B-82EE-564E0C0D5D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06691423"/>
        <c:axId val="1507362799"/>
      </c:barChart>
      <c:catAx>
        <c:axId val="15066914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7362799"/>
        <c:crosses val="autoZero"/>
        <c:auto val="1"/>
        <c:lblAlgn val="ctr"/>
        <c:lblOffset val="100"/>
        <c:noMultiLvlLbl val="0"/>
      </c:catAx>
      <c:valAx>
        <c:axId val="15073627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.00_);_(&quot;$&quot;* \(#,##0.0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66914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Data Obtained</a:t>
            </a:r>
            <a:r>
              <a:rPr lang="en-US" baseline="0" dirty="0"/>
              <a:t> from State of Illinois Report Card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CCHS #165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Sheet1!$C$2:$C$6</c:f>
              <c:numCache>
                <c:formatCode>_("$"* #,##0.00_);_("$"* \(#,##0.00\);_("$"* "-"??_);_(@_)</c:formatCode>
                <c:ptCount val="5"/>
                <c:pt idx="0">
                  <c:v>61044</c:v>
                </c:pt>
                <c:pt idx="1">
                  <c:v>61441</c:v>
                </c:pt>
                <c:pt idx="2">
                  <c:v>63199</c:v>
                </c:pt>
                <c:pt idx="3">
                  <c:v>65260</c:v>
                </c:pt>
                <c:pt idx="4">
                  <c:v>65120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7C4-4F12-A8B2-CFCEA78C1D2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Murphysboro CUSD #186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Sheet1!$D$2:$D$6</c:f>
              <c:numCache>
                <c:formatCode>_("$"* #,##0.00_);_("$"* \(#,##0.00\);_("$"* "-"??_);_(@_)</c:formatCode>
                <c:ptCount val="5"/>
                <c:pt idx="0">
                  <c:v>46655</c:v>
                </c:pt>
                <c:pt idx="1">
                  <c:v>48251</c:v>
                </c:pt>
                <c:pt idx="2">
                  <c:v>49637</c:v>
                </c:pt>
                <c:pt idx="3">
                  <c:v>50677</c:v>
                </c:pt>
                <c:pt idx="4">
                  <c:v>53770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7C4-4F12-A8B2-CFCEA78C1D2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Carterville CUSD #5</c:v>
                </c:pt>
              </c:strCache>
            </c:strRef>
          </c:tx>
          <c:spPr>
            <a:solidFill>
              <a:schemeClr val="tx1">
                <a:lumMod val="65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Sheet1!$E$2:$E$6</c:f>
              <c:numCache>
                <c:formatCode>_("$"* #,##0.00_);_("$"* \(#,##0.00\);_("$"* "-"??_);_(@_)</c:formatCode>
                <c:ptCount val="5"/>
                <c:pt idx="0">
                  <c:v>53189</c:v>
                </c:pt>
                <c:pt idx="1">
                  <c:v>53607</c:v>
                </c:pt>
                <c:pt idx="2">
                  <c:v>54313</c:v>
                </c:pt>
                <c:pt idx="3">
                  <c:v>55187</c:v>
                </c:pt>
                <c:pt idx="4">
                  <c:v>56834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7C4-4F12-A8B2-CFCEA78C1D2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Herrin CUSD #4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Sheet1!$F$2:$F$6</c:f>
              <c:numCache>
                <c:formatCode>_("$"* #,##0.00_);_("$"* \(#,##0.00\);_("$"* "-"??_);_(@_)</c:formatCode>
                <c:ptCount val="5"/>
                <c:pt idx="0">
                  <c:v>56284</c:v>
                </c:pt>
                <c:pt idx="1">
                  <c:v>57074</c:v>
                </c:pt>
                <c:pt idx="2">
                  <c:v>57995</c:v>
                </c:pt>
                <c:pt idx="3">
                  <c:v>57252</c:v>
                </c:pt>
                <c:pt idx="4">
                  <c:v>58298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7C4-4F12-A8B2-CFCEA78C1D2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Marion CUSD #2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Sheet1!$G$2:$G$6</c:f>
              <c:numCache>
                <c:formatCode>_("$"* #,##0.00_);_("$"* \(#,##0.00\);_("$"* "-"??_);_(@_)</c:formatCode>
                <c:ptCount val="5"/>
                <c:pt idx="0">
                  <c:v>56451</c:v>
                </c:pt>
                <c:pt idx="1">
                  <c:v>63191</c:v>
                </c:pt>
                <c:pt idx="2">
                  <c:v>67670</c:v>
                </c:pt>
                <c:pt idx="3">
                  <c:v>67187</c:v>
                </c:pt>
                <c:pt idx="4">
                  <c:v>67861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7C4-4F12-A8B2-CFCEA78C1D2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Mt. Vernon TWP HSD #201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Sheet1!$H$2:$H$6</c:f>
              <c:numCache>
                <c:formatCode>_("$"* #,##0.00_);_("$"* \(#,##0.00\);_("$"* "-"??_);_(@_)</c:formatCode>
                <c:ptCount val="5"/>
                <c:pt idx="0">
                  <c:v>50845</c:v>
                </c:pt>
                <c:pt idx="1">
                  <c:v>50056</c:v>
                </c:pt>
                <c:pt idx="2">
                  <c:v>50624</c:v>
                </c:pt>
                <c:pt idx="3">
                  <c:v>53193</c:v>
                </c:pt>
                <c:pt idx="4">
                  <c:v>53909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B0-41CB-9716-89DF82B61C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355220816"/>
        <c:axId val="1358912576"/>
      </c:barChart>
      <c:line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State Average</c:v>
                </c:pt>
              </c:strCache>
            </c:strRef>
          </c:tx>
          <c:spPr>
            <a:ln w="28575" cap="rnd">
              <a:solidFill>
                <a:srgbClr val="FFFF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FF00"/>
              </a:solidFill>
              <a:ln w="9525">
                <a:solidFill>
                  <a:srgbClr val="FFFF00"/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Sheet1!$B$2:$B$6</c:f>
              <c:numCache>
                <c:formatCode>_("$"* #,##0.00_);_("$"* \(#,##0.00\);_("$"* "-"??_);_(@_)</c:formatCode>
                <c:ptCount val="5"/>
                <c:pt idx="0">
                  <c:v>61044</c:v>
                </c:pt>
                <c:pt idx="1">
                  <c:v>61441</c:v>
                </c:pt>
                <c:pt idx="2">
                  <c:v>63199</c:v>
                </c:pt>
                <c:pt idx="3">
                  <c:v>65260</c:v>
                </c:pt>
                <c:pt idx="4">
                  <c:v>65120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C4-4F12-A8B2-CFCEA78C1D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55220816"/>
        <c:axId val="1358912576"/>
      </c:lineChart>
      <c:catAx>
        <c:axId val="1355220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8912576"/>
        <c:crosses val="autoZero"/>
        <c:auto val="1"/>
        <c:lblAlgn val="ctr"/>
        <c:lblOffset val="100"/>
        <c:noMultiLvlLbl val="0"/>
      </c:catAx>
      <c:valAx>
        <c:axId val="1358912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.00_);_(&quot;$&quot;* \(#,##0.0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5220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Data Obtained from State of Illinois Report Card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CCHS #165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Sheet1!$B$2:$B$6</c:f>
              <c:numCache>
                <c:formatCode>_("$"* #,##0.00_);_("$"* \(#,##0.00\);_("$"* "-"??_);_(@_)</c:formatCode>
                <c:ptCount val="5"/>
                <c:pt idx="0">
                  <c:v>85831</c:v>
                </c:pt>
                <c:pt idx="1">
                  <c:v>88575</c:v>
                </c:pt>
                <c:pt idx="2">
                  <c:v>90347</c:v>
                </c:pt>
                <c:pt idx="3">
                  <c:v>82908</c:v>
                </c:pt>
                <c:pt idx="4">
                  <c:v>83943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C4-4F12-A8B2-CFCEA78C1D2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Murphysboro CUSD #186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Sheet1!$C$2:$C$6</c:f>
              <c:numCache>
                <c:formatCode>_("$"* #,##0.00_);_("$"* \(#,##0.00\);_("$"* "-"??_);_(@_)</c:formatCode>
                <c:ptCount val="5"/>
                <c:pt idx="0">
                  <c:v>72064</c:v>
                </c:pt>
                <c:pt idx="1">
                  <c:v>82901</c:v>
                </c:pt>
                <c:pt idx="2">
                  <c:v>72528</c:v>
                </c:pt>
                <c:pt idx="3">
                  <c:v>81057</c:v>
                </c:pt>
                <c:pt idx="4">
                  <c:v>79152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7C4-4F12-A8B2-CFCEA78C1D2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Carterville CUSD #5</c:v>
                </c:pt>
              </c:strCache>
            </c:strRef>
          </c:tx>
          <c:spPr>
            <a:solidFill>
              <a:schemeClr val="tx1">
                <a:lumMod val="65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Sheet1!$D$2:$D$6</c:f>
              <c:numCache>
                <c:formatCode>_("$"* #,##0.00_);_("$"* \(#,##0.00\);_("$"* "-"??_);_(@_)</c:formatCode>
                <c:ptCount val="5"/>
                <c:pt idx="0">
                  <c:v>96231</c:v>
                </c:pt>
                <c:pt idx="1">
                  <c:v>96958</c:v>
                </c:pt>
                <c:pt idx="2">
                  <c:v>97024</c:v>
                </c:pt>
                <c:pt idx="3">
                  <c:v>100075</c:v>
                </c:pt>
                <c:pt idx="4">
                  <c:v>103972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7C4-4F12-A8B2-CFCEA78C1D2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Herrin CUSD #4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Sheet1!$E$2:$E$6</c:f>
              <c:numCache>
                <c:formatCode>_("$"* #,##0.00_);_("$"* \(#,##0.00\);_("$"* "-"??_);_(@_)</c:formatCode>
                <c:ptCount val="5"/>
                <c:pt idx="0">
                  <c:v>108805</c:v>
                </c:pt>
                <c:pt idx="1">
                  <c:v>97642</c:v>
                </c:pt>
                <c:pt idx="2">
                  <c:v>98876</c:v>
                </c:pt>
                <c:pt idx="3">
                  <c:v>97892</c:v>
                </c:pt>
                <c:pt idx="4">
                  <c:v>102462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7C4-4F12-A8B2-CFCEA78C1D2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Marion CUSD #2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Sheet1!$F$2:$F$6</c:f>
              <c:numCache>
                <c:formatCode>_("$"* #,##0.00_);_("$"* \(#,##0.00\);_("$"* "-"??_);_(@_)</c:formatCode>
                <c:ptCount val="5"/>
                <c:pt idx="0">
                  <c:v>91518</c:v>
                </c:pt>
                <c:pt idx="1">
                  <c:v>98680</c:v>
                </c:pt>
                <c:pt idx="2">
                  <c:v>101938</c:v>
                </c:pt>
                <c:pt idx="3">
                  <c:v>102153</c:v>
                </c:pt>
                <c:pt idx="4">
                  <c:v>107252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7C4-4F12-A8B2-CFCEA78C1D2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Mt. Vernon TWP HSD #201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numRef>
              <c:f>Sheet1!$A$2:$A$6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Sheet1!$G$2:$G$6</c:f>
              <c:numCache>
                <c:formatCode>_("$"* #,##0.00_);_("$"* \(#,##0.00\);_("$"* "-"??_);_(@_)</c:formatCode>
                <c:ptCount val="5"/>
                <c:pt idx="0">
                  <c:v>92895</c:v>
                </c:pt>
                <c:pt idx="1">
                  <c:v>94914</c:v>
                </c:pt>
                <c:pt idx="2">
                  <c:v>89097</c:v>
                </c:pt>
                <c:pt idx="3">
                  <c:v>82281</c:v>
                </c:pt>
                <c:pt idx="4">
                  <c:v>79229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7C4-4F12-A8B2-CFCEA78C1D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55220816"/>
        <c:axId val="1358912576"/>
      </c:barChart>
      <c:lineChart>
        <c:grouping val="stacked"/>
        <c:varyColors val="0"/>
        <c:ser>
          <c:idx val="6"/>
          <c:order val="6"/>
          <c:tx>
            <c:strRef>
              <c:f>Sheet1!$H$1</c:f>
              <c:strCache>
                <c:ptCount val="1"/>
                <c:pt idx="0">
                  <c:v>State Average</c:v>
                </c:pt>
              </c:strCache>
            </c:strRef>
          </c:tx>
          <c:spPr>
            <a:ln w="28575" cap="rnd">
              <a:solidFill>
                <a:srgbClr val="FFFF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FF00"/>
              </a:solidFill>
              <a:ln w="9525">
                <a:solidFill>
                  <a:srgbClr val="FFFF00"/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</c:numCache>
            </c:numRef>
          </c:cat>
          <c:val>
            <c:numRef>
              <c:f>Sheet1!$H$2:$H$6</c:f>
              <c:numCache>
                <c:formatCode>_("$"* #,##0.00_);_("$"* \(#,##0.00\);_("$"* "-"??_);_(@_)</c:formatCode>
                <c:ptCount val="5"/>
                <c:pt idx="0">
                  <c:v>103634</c:v>
                </c:pt>
                <c:pt idx="1">
                  <c:v>106273</c:v>
                </c:pt>
                <c:pt idx="2">
                  <c:v>107279</c:v>
                </c:pt>
                <c:pt idx="3">
                  <c:v>109592</c:v>
                </c:pt>
                <c:pt idx="4">
                  <c:v>111293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92-49E8-82C7-1B17EC1056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55220816"/>
        <c:axId val="1358912576"/>
      </c:lineChart>
      <c:catAx>
        <c:axId val="1355220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8912576"/>
        <c:crosses val="autoZero"/>
        <c:auto val="1"/>
        <c:lblAlgn val="ctr"/>
        <c:lblOffset val="100"/>
        <c:noMultiLvlLbl val="0"/>
      </c:catAx>
      <c:valAx>
        <c:axId val="1358912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.00_);_(&quot;$&quot;* \(#,##0.0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5220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Education Fund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FY17</c:v>
                </c:pt>
                <c:pt idx="1">
                  <c:v>FY18</c:v>
                </c:pt>
                <c:pt idx="2">
                  <c:v>FY19</c:v>
                </c:pt>
                <c:pt idx="3">
                  <c:v>FY20</c:v>
                </c:pt>
                <c:pt idx="4">
                  <c:v>FY21</c:v>
                </c:pt>
              </c:strCache>
            </c:strRef>
          </c:cat>
          <c:val>
            <c:numRef>
              <c:f>Sheet1!$B$2:$B$6</c:f>
              <c:numCache>
                <c:formatCode>_("$"* #,##0.00_);_("$"* \(#,##0.00\);_("$"* "-"??_);_(@_)</c:formatCode>
                <c:ptCount val="5"/>
                <c:pt idx="0">
                  <c:v>2541373</c:v>
                </c:pt>
                <c:pt idx="1">
                  <c:v>3085239</c:v>
                </c:pt>
                <c:pt idx="2">
                  <c:v>3323378</c:v>
                </c:pt>
                <c:pt idx="3">
                  <c:v>3751008</c:v>
                </c:pt>
                <c:pt idx="4">
                  <c:v>5193781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93-45A3-A525-D5A7A594C5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58293952"/>
        <c:axId val="1361539424"/>
      </c:barChart>
      <c:catAx>
        <c:axId val="1358293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61539424"/>
        <c:crosses val="autoZero"/>
        <c:auto val="1"/>
        <c:lblAlgn val="ctr"/>
        <c:lblOffset val="100"/>
        <c:noMultiLvlLbl val="0"/>
      </c:catAx>
      <c:valAx>
        <c:axId val="1361539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.00_);_(&quot;$&quot;* \(#,##0.0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8293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Operations &amp; Maintenance Fund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FY17</c:v>
                </c:pt>
                <c:pt idx="1">
                  <c:v>FY18</c:v>
                </c:pt>
                <c:pt idx="2">
                  <c:v>FY19</c:v>
                </c:pt>
                <c:pt idx="3">
                  <c:v>FY20</c:v>
                </c:pt>
                <c:pt idx="4">
                  <c:v>FY21</c:v>
                </c:pt>
              </c:strCache>
            </c:strRef>
          </c:cat>
          <c:val>
            <c:numRef>
              <c:f>Sheet1!$B$2:$B$6</c:f>
              <c:numCache>
                <c:formatCode>_("$"* #,##0.00_);_("$"* \(#,##0.00\);_("$"* "-"??_);_(@_)</c:formatCode>
                <c:ptCount val="5"/>
                <c:pt idx="0">
                  <c:v>1008699</c:v>
                </c:pt>
                <c:pt idx="1">
                  <c:v>1229531</c:v>
                </c:pt>
                <c:pt idx="2">
                  <c:v>1561984</c:v>
                </c:pt>
                <c:pt idx="3">
                  <c:v>1838737</c:v>
                </c:pt>
                <c:pt idx="4">
                  <c:v>2023040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93-45A3-A525-D5A7A594C5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58293952"/>
        <c:axId val="1361539424"/>
      </c:barChart>
      <c:catAx>
        <c:axId val="1358293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61539424"/>
        <c:crosses val="autoZero"/>
        <c:auto val="1"/>
        <c:lblAlgn val="ctr"/>
        <c:lblOffset val="100"/>
        <c:noMultiLvlLbl val="0"/>
      </c:catAx>
      <c:valAx>
        <c:axId val="1361539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.00_);_(&quot;$&quot;* \(#,##0.0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8293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Transportation Fund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FY17</c:v>
                </c:pt>
                <c:pt idx="1">
                  <c:v>FY18</c:v>
                </c:pt>
                <c:pt idx="2">
                  <c:v>FY19</c:v>
                </c:pt>
                <c:pt idx="3">
                  <c:v>FY20</c:v>
                </c:pt>
                <c:pt idx="4">
                  <c:v>FY21</c:v>
                </c:pt>
              </c:strCache>
            </c:strRef>
          </c:cat>
          <c:val>
            <c:numRef>
              <c:f>Sheet1!$B$2:$B$6</c:f>
              <c:numCache>
                <c:formatCode>_("$"* #,##0.00_);_("$"* \(#,##0.00\);_("$"* "-"??_);_(@_)</c:formatCode>
                <c:ptCount val="5"/>
                <c:pt idx="0">
                  <c:v>1045339</c:v>
                </c:pt>
                <c:pt idx="1">
                  <c:v>1148818</c:v>
                </c:pt>
                <c:pt idx="2">
                  <c:v>1186576</c:v>
                </c:pt>
                <c:pt idx="3">
                  <c:v>1271338</c:v>
                </c:pt>
                <c:pt idx="4">
                  <c:v>1437582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93-45A3-A525-D5A7A594C5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58293952"/>
        <c:axId val="1361539424"/>
      </c:barChart>
      <c:catAx>
        <c:axId val="1358293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61539424"/>
        <c:crosses val="autoZero"/>
        <c:auto val="1"/>
        <c:lblAlgn val="ctr"/>
        <c:lblOffset val="100"/>
        <c:noMultiLvlLbl val="0"/>
      </c:catAx>
      <c:valAx>
        <c:axId val="1361539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.00_);_(&quot;$&quot;* \(#,##0.0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8293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spPr/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33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7F240B-8E8F-412B-85D5-015EEF416353}" type="datetimeFigureOut">
              <a:rPr lang="en-US" smtClean="0"/>
              <a:t>10/25/2021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F6EDE5-32F2-43A3-845F-23AC8AB275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633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EA478-A75E-4061-94F4-60168624C3EF}" type="datetime1">
              <a:rPr lang="en-US" smtClean="0"/>
              <a:t>10/25/2021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8AF6B-74FF-4F1E-9AED-DBA0C84EE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540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4B8EB-72F7-4DA2-8A72-6634FC9C3DE4}" type="datetime1">
              <a:rPr lang="en-US" smtClean="0"/>
              <a:t>10/25/2021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8AF6B-74FF-4F1E-9AED-DBA0C84EE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827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00F0B-47AB-44CA-96B7-EE6C94FE7587}" type="datetime1">
              <a:rPr lang="en-US" smtClean="0"/>
              <a:t>10/25/2021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8AF6B-74FF-4F1E-9AED-DBA0C84EE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671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8A77D-251F-4B4B-8D41-78EE4B70840C}" type="datetime1">
              <a:rPr lang="en-US" smtClean="0"/>
              <a:t>10/25/2021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8AF6B-74FF-4F1E-9AED-DBA0C84EE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722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57ADB-EC3E-4706-B0CD-CBB20162EED6}" type="datetime1">
              <a:rPr lang="en-US" smtClean="0"/>
              <a:t>10/25/2021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8AF6B-74FF-4F1E-9AED-DBA0C84EE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865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0A10B-D61B-4CD7-99C7-A648CFF454F9}" type="datetime1">
              <a:rPr lang="en-US" smtClean="0"/>
              <a:t>10/25/2021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8AF6B-74FF-4F1E-9AED-DBA0C84EE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911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20551-305D-4FAD-983E-E08DF9170820}" type="datetime1">
              <a:rPr lang="en-US" smtClean="0"/>
              <a:t>10/25/2021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8AF6B-74FF-4F1E-9AED-DBA0C84EE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362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A7138-6601-4EFB-A2AE-670D099E7644}" type="datetime1">
              <a:rPr lang="en-US" smtClean="0"/>
              <a:t>10/25/2021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8AF6B-74FF-4F1E-9AED-DBA0C84EE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316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F8A87CB4-0810-4753-A059-4E7818D9E11E}" type="datetime1">
              <a:rPr lang="en-US" smtClean="0"/>
              <a:t>10/25/2021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5D98AF6B-74FF-4F1E-9AED-DBA0C84EE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07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D45C4-E815-4018-92FD-CAB3CB7C2EA9}" type="datetime1">
              <a:rPr lang="en-US" smtClean="0"/>
              <a:t>10/25/2021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8AF6B-74FF-4F1E-9AED-DBA0C84EE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078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24357-809C-43CA-9B5D-F8C4DD10BFAE}" type="datetime1">
              <a:rPr lang="en-US" smtClean="0"/>
              <a:t>10/25/2021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8AF6B-74FF-4F1E-9AED-DBA0C84EE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3930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EC68-1AAD-4326-B0D4-75201CFD70AA}" type="datetime1">
              <a:rPr lang="en-US" smtClean="0"/>
              <a:t>10/25/2021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8AF6B-74FF-4F1E-9AED-DBA0C84EE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175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7529D-C864-47AB-9F23-CF68996B5CAF}" type="datetime1">
              <a:rPr lang="en-US" smtClean="0"/>
              <a:t>10/25/2021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8AF6B-74FF-4F1E-9AED-DBA0C84EE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5725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FEC9E-FED6-4985-922F-B36DB721993F}" type="datetime1">
              <a:rPr lang="en-US" smtClean="0"/>
              <a:t>10/25/2021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8AF6B-74FF-4F1E-9AED-DBA0C84EE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4450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D5160-37FC-424E-80CA-AE4FAB97CD72}" type="datetime1">
              <a:rPr lang="en-US" smtClean="0"/>
              <a:t>10/25/2021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8AF6B-74FF-4F1E-9AED-DBA0C84EE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6531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11277-A261-4296-A401-ADECE8AF40AA}" type="datetime1">
              <a:rPr lang="en-US" smtClean="0"/>
              <a:t>10/25/2021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8AF6B-74FF-4F1E-9AED-DBA0C84EE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8887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C7D2D-957A-4A99-A611-A03B65F91AC0}" type="datetime1">
              <a:rPr lang="en-US" smtClean="0"/>
              <a:t>10/25/2021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8AF6B-74FF-4F1E-9AED-DBA0C84EE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085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6B607CF-3C4A-416F-A666-BE58B6295392}" type="datetime1">
              <a:rPr lang="en-US" smtClean="0"/>
              <a:t>10/25/2021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5D98AF6B-74FF-4F1E-9AED-DBA0C84EE2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2218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7889" y="3932726"/>
            <a:ext cx="8676222" cy="1335959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3200" dirty="0"/>
              <a:t>CARBONDALE COMMUNITY HIGH SCHOOL</a:t>
            </a:r>
            <a:br>
              <a:rPr lang="en-US" sz="3200" dirty="0"/>
            </a:br>
            <a:r>
              <a:rPr lang="en-US" sz="3200" dirty="0"/>
              <a:t> Finances, Facilities, and Technology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7889" y="5393870"/>
            <a:ext cx="8676222" cy="68211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300" dirty="0"/>
              <a:t>2021 Strategic Planning</a:t>
            </a:r>
          </a:p>
          <a:p>
            <a:pPr>
              <a:lnSpc>
                <a:spcPct val="90000"/>
              </a:lnSpc>
            </a:pPr>
            <a:r>
              <a:rPr lang="en-US" sz="1300" dirty="0"/>
              <a:t>Data Retreat</a:t>
            </a:r>
          </a:p>
          <a:p>
            <a:pPr>
              <a:lnSpc>
                <a:spcPct val="90000"/>
              </a:lnSpc>
            </a:pPr>
            <a:endParaRPr lang="en-US" sz="1300" dirty="0"/>
          </a:p>
        </p:txBody>
      </p:sp>
      <p:pic>
        <p:nvPicPr>
          <p:cNvPr id="4" name="Picture 4" descr="A picture containing text, grass, sky, outdoor&#10;&#10;Description automatically generated">
            <a:extLst>
              <a:ext uri="{FF2B5EF4-FFF2-40B4-BE49-F238E27FC236}">
                <a16:creationId xmlns:a16="http://schemas.microsoft.com/office/drawing/2014/main" id="{2EEC7EF1-FBDD-4CF1-8AAD-158C31C00E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89" r="1" b="1"/>
          <a:stretch/>
        </p:blipFill>
        <p:spPr>
          <a:xfrm>
            <a:off x="2711334" y="824487"/>
            <a:ext cx="6769332" cy="2983054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6DAE5D-BF79-46E2-9289-9DA73B9CB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8AF6B-74FF-4F1E-9AED-DBA0C84EE2A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432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B56C6-AC9A-4791-8E17-0CD1F845D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9181" y="114300"/>
            <a:ext cx="9905998" cy="1905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8000" dirty="0"/>
              <a:t>Finance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37D67-20E9-4846-AD4A-AE0A7094BD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778001"/>
            <a:ext cx="9905998" cy="4614332"/>
          </a:xfrm>
        </p:spPr>
        <p:txBody>
          <a:bodyPr>
            <a:normAutofit/>
          </a:bodyPr>
          <a:lstStyle/>
          <a:p>
            <a:r>
              <a:rPr lang="en-US" sz="2000" dirty="0"/>
              <a:t>Revenues</a:t>
            </a:r>
          </a:p>
          <a:p>
            <a:pPr lvl="1"/>
            <a:r>
              <a:rPr lang="en-US" sz="2000" dirty="0"/>
              <a:t>Revenue by Source</a:t>
            </a:r>
          </a:p>
          <a:p>
            <a:pPr lvl="1"/>
            <a:r>
              <a:rPr lang="en-US" sz="2000" dirty="0"/>
              <a:t>Days Cash on Hand</a:t>
            </a:r>
          </a:p>
          <a:p>
            <a:pPr lvl="1"/>
            <a:r>
              <a:rPr lang="en-US" sz="2000" dirty="0"/>
              <a:t>Tax Levy</a:t>
            </a:r>
          </a:p>
          <a:p>
            <a:r>
              <a:rPr lang="en-US" sz="2000" dirty="0"/>
              <a:t>Expenditures</a:t>
            </a:r>
          </a:p>
          <a:p>
            <a:pPr lvl="1"/>
            <a:r>
              <a:rPr lang="en-US" sz="2000" dirty="0"/>
              <a:t>Expenditures by Categories</a:t>
            </a:r>
          </a:p>
          <a:p>
            <a:pPr lvl="1"/>
            <a:r>
              <a:rPr lang="en-US" sz="2000" dirty="0"/>
              <a:t>Operating Expense Per Pupil</a:t>
            </a:r>
          </a:p>
          <a:p>
            <a:pPr lvl="1"/>
            <a:r>
              <a:rPr lang="en-US" sz="2000" dirty="0"/>
              <a:t>Salary Comparison</a:t>
            </a:r>
          </a:p>
          <a:p>
            <a:r>
              <a:rPr lang="en-US" sz="2000" dirty="0"/>
              <a:t>Fund Balance</a:t>
            </a:r>
          </a:p>
          <a:p>
            <a:r>
              <a:rPr lang="en-US" sz="2000" dirty="0"/>
              <a:t>Financial Profile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60B183-08D0-4B14-B237-4E5D353D7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8AF6B-74FF-4F1E-9AED-DBA0C84EE2A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852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01AD6-757E-47C5-9273-EC1F3E3B1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8467"/>
            <a:ext cx="9905998" cy="1549400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FY22 Estimated Revenues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24C46FA-386C-44FB-B5CA-DD1A691959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4498708"/>
              </p:ext>
            </p:extLst>
          </p:nvPr>
        </p:nvGraphicFramePr>
        <p:xfrm>
          <a:off x="474134" y="1422400"/>
          <a:ext cx="11082866" cy="51731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66970D-6B41-41D4-8740-26F5B09A6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0745" y="6230408"/>
            <a:ext cx="551167" cy="365125"/>
          </a:xfrm>
        </p:spPr>
        <p:txBody>
          <a:bodyPr/>
          <a:lstStyle/>
          <a:p>
            <a:fld id="{5D98AF6B-74FF-4F1E-9AED-DBA0C84EE2A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287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CC7FF-EEA5-49D5-A86C-816C1B394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42333"/>
            <a:ext cx="9905998" cy="1337734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Sources of Revenue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861BAE6A-B24D-458B-9E63-F125534908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678146"/>
              </p:ext>
            </p:extLst>
          </p:nvPr>
        </p:nvGraphicFramePr>
        <p:xfrm>
          <a:off x="651933" y="1312333"/>
          <a:ext cx="10989734" cy="5301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DB51BA-581B-4E58-BB96-8FE3542D8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6199" y="6248400"/>
            <a:ext cx="551167" cy="365125"/>
          </a:xfrm>
        </p:spPr>
        <p:txBody>
          <a:bodyPr/>
          <a:lstStyle/>
          <a:p>
            <a:fld id="{5D98AF6B-74FF-4F1E-9AED-DBA0C84EE2A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79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B28FD-ED8C-47C3-8B91-E4C016EB3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114300"/>
            <a:ext cx="9905998" cy="1905000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Days of Cash on Hand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71275040-98AE-4917-8E8B-84389BAF39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1055697"/>
              </p:ext>
            </p:extLst>
          </p:nvPr>
        </p:nvGraphicFramePr>
        <p:xfrm>
          <a:off x="143933" y="1879600"/>
          <a:ext cx="11928779" cy="436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23DE45-736C-4360-AFDC-ABD36CF13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21545" y="6332008"/>
            <a:ext cx="551167" cy="365125"/>
          </a:xfrm>
        </p:spPr>
        <p:txBody>
          <a:bodyPr/>
          <a:lstStyle/>
          <a:p>
            <a:fld id="{5D98AF6B-74FF-4F1E-9AED-DBA0C84EE2A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0209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1" y="64097"/>
            <a:ext cx="9905998" cy="1905000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Tax Levy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34067"/>
            <a:ext cx="10515600" cy="4986269"/>
          </a:xfrm>
        </p:spPr>
        <p:txBody>
          <a:bodyPr>
            <a:normAutofit fontScale="77500" lnSpcReduction="20000"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Levy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chemeClr val="tx1"/>
                </a:solidFill>
              </a:rPr>
              <a:t>Amount of property tax revenue requested</a:t>
            </a:r>
          </a:p>
          <a:p>
            <a:pPr lvl="0"/>
            <a:r>
              <a:rPr lang="en-US" sz="3200" dirty="0">
                <a:solidFill>
                  <a:schemeClr val="tx1"/>
                </a:solidFill>
              </a:rPr>
              <a:t>Equalized Assessed Value (EAV)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chemeClr val="tx1"/>
                </a:solidFill>
              </a:rPr>
              <a:t>1/3 of Fair Market Value of Property</a:t>
            </a:r>
          </a:p>
          <a:p>
            <a:r>
              <a:rPr lang="en-US" sz="3200" dirty="0">
                <a:solidFill>
                  <a:schemeClr val="tx1"/>
                </a:solidFill>
              </a:rPr>
              <a:t>Property Tax Extension Limitation Law (PTELL)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chemeClr val="tx1"/>
                </a:solidFill>
              </a:rPr>
              <a:t>Law that caps the amount of revenue district may receive in property taxes</a:t>
            </a:r>
          </a:p>
          <a:p>
            <a:r>
              <a:rPr lang="en-US" sz="3200" dirty="0">
                <a:solidFill>
                  <a:schemeClr val="tx1"/>
                </a:solidFill>
              </a:rPr>
              <a:t>Extension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chemeClr val="tx1"/>
                </a:solidFill>
              </a:rPr>
              <a:t>Amount of property tax revenue approved</a:t>
            </a:r>
          </a:p>
          <a:p>
            <a:r>
              <a:rPr lang="en-US" sz="3200" dirty="0">
                <a:solidFill>
                  <a:schemeClr val="tx1"/>
                </a:solidFill>
              </a:rPr>
              <a:t>Consumer Price Index (CPI)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chemeClr val="tx1"/>
                </a:solidFill>
              </a:rPr>
              <a:t>Variation in prices paid by typical customers for retail goods and other items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0D705A-33FC-4FBB-B69E-4F454C497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8AF6B-74FF-4F1E-9AED-DBA0C84EE2A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2174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/>
              <a:t>Tax Levy 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3200" dirty="0"/>
              <a:t>Why is it important?</a:t>
            </a:r>
          </a:p>
          <a:p>
            <a:pPr lvl="1"/>
            <a:r>
              <a:rPr lang="en-US" sz="2800" dirty="0"/>
              <a:t>Largest and most stable source of District’s revenue </a:t>
            </a:r>
          </a:p>
          <a:p>
            <a:r>
              <a:rPr lang="en-US" sz="3200" dirty="0"/>
              <a:t>Tax Capped</a:t>
            </a:r>
          </a:p>
          <a:p>
            <a:pPr lvl="1"/>
            <a:r>
              <a:rPr lang="en-US" sz="2800" dirty="0"/>
              <a:t>CCHS 165 is a tax-capped district, meaning its largest source of revenue cannot be increased more than the prior year’s Consumer Price Index For All Urban Consumers (CPI) or 5% of previous tax years extension, whichever is less.</a:t>
            </a:r>
          </a:p>
          <a:p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D8BDB1-D66F-4728-8E19-15B4AFAB4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8AF6B-74FF-4F1E-9AED-DBA0C84EE2A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8583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/>
              <a:t>Tax Rate Equation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65096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District Tax Capped Funds + Debt Service Levy        =     Tax Rate</a:t>
            </a:r>
          </a:p>
          <a:p>
            <a:pPr marL="0" indent="0">
              <a:buNone/>
            </a:pPr>
            <a:r>
              <a:rPr lang="en-US" sz="2800" dirty="0"/>
              <a:t>Equalized Assessed Value (EAV)</a:t>
            </a:r>
          </a:p>
        </p:txBody>
      </p:sp>
      <p:cxnSp>
        <p:nvCxnSpPr>
          <p:cNvPr id="5" name="Straight Connector 4"/>
          <p:cNvCxnSpPr>
            <a:cxnSpLocks/>
          </p:cNvCxnSpPr>
          <p:nvPr/>
        </p:nvCxnSpPr>
        <p:spPr>
          <a:xfrm flipV="1">
            <a:off x="957647" y="4040765"/>
            <a:ext cx="7204220" cy="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3FB079-4FB2-4F17-BAFA-0E07B3D32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8AF6B-74FF-4F1E-9AED-DBA0C84EE2A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1383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25400"/>
            <a:ext cx="9905998" cy="1625600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2020 Tax Rate Per Fund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1557867"/>
            <a:ext cx="9905998" cy="5181600"/>
          </a:xfrm>
        </p:spPr>
        <p:txBody>
          <a:bodyPr>
            <a:normAutofit/>
          </a:bodyPr>
          <a:lstStyle/>
          <a:p>
            <a:r>
              <a:rPr lang="en-US" sz="2000" dirty="0"/>
              <a:t>Education						$1.87248	</a:t>
            </a:r>
          </a:p>
          <a:p>
            <a:r>
              <a:rPr lang="en-US" sz="2000" dirty="0"/>
              <a:t>Operations and Maintenance	$0.33749</a:t>
            </a:r>
          </a:p>
          <a:p>
            <a:r>
              <a:rPr lang="en-US" sz="2000" dirty="0"/>
              <a:t>Transportation					$0.11683</a:t>
            </a:r>
          </a:p>
          <a:p>
            <a:r>
              <a:rPr lang="en-US" sz="2000" dirty="0"/>
              <a:t>IMRF								$0.05401</a:t>
            </a:r>
          </a:p>
          <a:p>
            <a:r>
              <a:rPr lang="en-US" sz="2000" dirty="0"/>
              <a:t>Social Security					$0.05711</a:t>
            </a:r>
          </a:p>
          <a:p>
            <a:r>
              <a:rPr lang="en-US" sz="2000" dirty="0"/>
              <a:t>Tort								$0.07140</a:t>
            </a:r>
          </a:p>
          <a:p>
            <a:r>
              <a:rPr lang="en-US" sz="2000" dirty="0"/>
              <a:t>Working Cash					$0.04760</a:t>
            </a:r>
          </a:p>
          <a:p>
            <a:r>
              <a:rPr lang="en-US" sz="2000" dirty="0"/>
              <a:t>Health Life Safety					$0.04328</a:t>
            </a:r>
          </a:p>
          <a:p>
            <a:r>
              <a:rPr lang="en-US" sz="2000" dirty="0"/>
              <a:t>Special Education				$0.02218</a:t>
            </a:r>
          </a:p>
          <a:p>
            <a:r>
              <a:rPr lang="en-US" sz="2000" dirty="0"/>
              <a:t>Debt Service						$0.03946</a:t>
            </a:r>
          </a:p>
          <a:p>
            <a:r>
              <a:rPr lang="en-US" sz="2000" dirty="0"/>
              <a:t>Total								$2.66184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BEAFDE-B7C5-4EE8-BF5B-5275BC8D1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8AF6B-74FF-4F1E-9AED-DBA0C84EE2A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244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B28FD-ED8C-47C3-8B91-E4C016EB3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114300"/>
            <a:ext cx="9905998" cy="1905000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Tax Rates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71275040-98AE-4917-8E8B-84389BAF39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5714281"/>
              </p:ext>
            </p:extLst>
          </p:nvPr>
        </p:nvGraphicFramePr>
        <p:xfrm>
          <a:off x="127000" y="1837267"/>
          <a:ext cx="11971867" cy="44365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CEBFE7B-E58B-48D5-A353-921C2D216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45345" y="6357408"/>
            <a:ext cx="551167" cy="365125"/>
          </a:xfrm>
        </p:spPr>
        <p:txBody>
          <a:bodyPr/>
          <a:lstStyle/>
          <a:p>
            <a:fld id="{5D98AF6B-74FF-4F1E-9AED-DBA0C84EE2A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0481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E99A1-0E2B-4796-A265-D94BDB76F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-1"/>
            <a:ext cx="9905998" cy="1168401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2020 Tax Rates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886A9AF7-6A25-44D3-BCE8-DCBD977E4ED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4833393"/>
              </p:ext>
            </p:extLst>
          </p:nvPr>
        </p:nvGraphicFramePr>
        <p:xfrm>
          <a:off x="237444" y="948268"/>
          <a:ext cx="11717112" cy="6041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C3DF55D-61B3-4ABE-BB63-7A9240369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5412" y="6416675"/>
            <a:ext cx="551167" cy="365125"/>
          </a:xfrm>
        </p:spPr>
        <p:txBody>
          <a:bodyPr/>
          <a:lstStyle/>
          <a:p>
            <a:fld id="{5D98AF6B-74FF-4F1E-9AED-DBA0C84EE2A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7292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9CB00-D382-481B-A2F0-2016421A1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114300"/>
            <a:ext cx="9905998" cy="1905000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Tax Rate Cont.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12AF92-DA46-4970-9390-DF8DECD666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693333"/>
            <a:ext cx="9905998" cy="40301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Example: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$300,000 (Market Value of Home/ 3 (Assessed Value) - $6,000 (Homeowners Exemption) = $94,000 (Equalized Assessed Value)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$94,000 (EAV) x 7.48762 (Tax Rate)/100 = $7,038.36 Taxes Due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EA51D9-C209-4C7F-8CAC-8E484685B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8AF6B-74FF-4F1E-9AED-DBA0C84EE2A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5714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B57A1-C6A0-477F-8464-14E25AA4B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42333"/>
            <a:ext cx="9905998" cy="1447800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Tax Rate Cont.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1F9647-3098-4D24-99A2-1C26F72D2C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134" y="1913097"/>
            <a:ext cx="11231880" cy="5343277"/>
          </a:xfrm>
        </p:spPr>
        <p:txBody>
          <a:bodyPr>
            <a:normAutofit fontScale="92500" lnSpcReduction="20000"/>
          </a:bodyPr>
          <a:lstStyle/>
          <a:p>
            <a:r>
              <a:rPr lang="en-US" sz="2200" dirty="0"/>
              <a:t>Carbondale #95 (Plus CCHS 165)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700" dirty="0"/>
              <a:t>Tax Rate (7.48762) on a $100K home = $2,047 in Taxes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700" dirty="0"/>
              <a:t>Tax Rate (7.48762) on a $200K home = $4,542 in Taxes</a:t>
            </a:r>
          </a:p>
          <a:p>
            <a:r>
              <a:rPr lang="en-US" sz="2200" dirty="0"/>
              <a:t>Desoto #86 (Plus CCHS 165)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700" dirty="0"/>
              <a:t>Tax Rate (7.19533) on a $100K home = $1,967 in Taxes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700" dirty="0"/>
              <a:t>Tax Rate (7.19533) on a $200K home = $4,365 in Taxes</a:t>
            </a:r>
          </a:p>
          <a:p>
            <a:r>
              <a:rPr lang="en-US" sz="2200" dirty="0"/>
              <a:t>Giant City #130 (Plus CCHS 165)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700" dirty="0"/>
              <a:t>Tax Rate (5.89405) on a $100K home = $1,611 in Taxes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700" dirty="0"/>
              <a:t>Tax Rate (5.89405) on a $200K home = $3,576 in Taxes</a:t>
            </a:r>
          </a:p>
          <a:p>
            <a:r>
              <a:rPr lang="en-US" sz="2200" dirty="0"/>
              <a:t>Unity Point #140 (Plus CCHS 165)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700" dirty="0"/>
              <a:t>Tax Rate (5.52176) on a $100K home = $1,509 in Taxes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700" dirty="0"/>
              <a:t>Tax Rate (5.52176) on a $200K home = $3,350 in Taxes</a:t>
            </a:r>
          </a:p>
          <a:p>
            <a:r>
              <a:rPr lang="en-US" sz="2200" dirty="0"/>
              <a:t>Marion #2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700" dirty="0"/>
              <a:t>Tax Rate (4.43780) on a $100K home = $1,213 in Taxes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1700" dirty="0"/>
              <a:t>Tax Rate (4.43780) on a $200K home = $2,692 in Taxes</a:t>
            </a:r>
            <a:endParaRPr lang="en-US" sz="2200" dirty="0"/>
          </a:p>
          <a:p>
            <a:pPr marL="457200" lvl="1" indent="0">
              <a:buNone/>
            </a:pPr>
            <a:endParaRPr lang="en-US" sz="1200" dirty="0"/>
          </a:p>
          <a:p>
            <a:endParaRPr lang="en-US" sz="1600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C16E4F-7843-4AD8-8F88-4442211B6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8AF6B-74FF-4F1E-9AED-DBA0C84EE2A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9698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C29B0-2083-453B-BE67-1846CA6B2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42333"/>
            <a:ext cx="9905998" cy="1524000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EAV Comparison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5F4DDE-D5AD-4AA4-90E4-4227CC2DF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3" y="1710267"/>
            <a:ext cx="9905998" cy="45974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2010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 Equalized Assessed Value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dirty="0"/>
              <a:t> $ 471,222,603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 Tax Rate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dirty="0"/>
              <a:t> 2.03205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2020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 Equalized Assessed Value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dirty="0"/>
              <a:t> $456,198,976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 Tax Rate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dirty="0"/>
              <a:t> 2.66184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641490-85F0-4919-BDD3-C2DC7D157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8AF6B-74FF-4F1E-9AED-DBA0C84EE2A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9391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B28FD-ED8C-47C3-8B91-E4C016EB3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00" y="0"/>
            <a:ext cx="12090400" cy="1905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dirty="0"/>
              <a:t>Equalized Assessed Value (EAV)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71275040-98AE-4917-8E8B-84389BAF39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4805312"/>
              </p:ext>
            </p:extLst>
          </p:nvPr>
        </p:nvGraphicFramePr>
        <p:xfrm>
          <a:off x="194734" y="1413933"/>
          <a:ext cx="11794066" cy="49773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57DCB4-4DC0-47B5-8FA5-6CBEDA473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72345" y="6391275"/>
            <a:ext cx="551167" cy="365125"/>
          </a:xfrm>
        </p:spPr>
        <p:txBody>
          <a:bodyPr/>
          <a:lstStyle/>
          <a:p>
            <a:fld id="{5D98AF6B-74FF-4F1E-9AED-DBA0C84EE2AE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8963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300"/>
            <a:ext cx="12251267" cy="1905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600" dirty="0"/>
              <a:t>Consumer Price Index (CPI)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6051305"/>
              </p:ext>
            </p:extLst>
          </p:nvPr>
        </p:nvGraphicFramePr>
        <p:xfrm>
          <a:off x="135466" y="1913467"/>
          <a:ext cx="11911845" cy="439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EE8980A-ABAA-4F2C-9EFF-96FA8C46D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6145" y="6378575"/>
            <a:ext cx="551167" cy="365125"/>
          </a:xfrm>
        </p:spPr>
        <p:txBody>
          <a:bodyPr/>
          <a:lstStyle/>
          <a:p>
            <a:fld id="{5D98AF6B-74FF-4F1E-9AED-DBA0C84EE2AE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3936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01AD6-757E-47C5-9273-EC1F3E3B1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880" y="211667"/>
            <a:ext cx="11956520" cy="1905000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FY22 Estimated Expenditures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24C46FA-386C-44FB-B5CA-DD1A691959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7748379"/>
              </p:ext>
            </p:extLst>
          </p:nvPr>
        </p:nvGraphicFramePr>
        <p:xfrm>
          <a:off x="133880" y="1684867"/>
          <a:ext cx="11888787" cy="46979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2ED3D9C-C1BB-4B3F-BCFC-40D4EC0B3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39233" y="6382808"/>
            <a:ext cx="551167" cy="365125"/>
          </a:xfrm>
        </p:spPr>
        <p:txBody>
          <a:bodyPr/>
          <a:lstStyle/>
          <a:p>
            <a:fld id="{5D98AF6B-74FF-4F1E-9AED-DBA0C84EE2A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9611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1E3A0-4E7A-4CAF-8355-447FF4E81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0"/>
            <a:ext cx="9905998" cy="1354667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Expenditures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55F025BD-AFDA-4C9D-973B-E88AD70874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5760408"/>
              </p:ext>
            </p:extLst>
          </p:nvPr>
        </p:nvGraphicFramePr>
        <p:xfrm>
          <a:off x="211667" y="1354667"/>
          <a:ext cx="11802533" cy="4834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81D5756-D9E5-490C-850C-A2E601E51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38479" y="6272742"/>
            <a:ext cx="551167" cy="365125"/>
          </a:xfrm>
        </p:spPr>
        <p:txBody>
          <a:bodyPr/>
          <a:lstStyle/>
          <a:p>
            <a:fld id="{5D98AF6B-74FF-4F1E-9AED-DBA0C84EE2A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7291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1905000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2020 Illinois School District Operating Expense Per Pupil (OEPP)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0800690"/>
              </p:ext>
            </p:extLst>
          </p:nvPr>
        </p:nvGraphicFramePr>
        <p:xfrm>
          <a:off x="838201" y="1809062"/>
          <a:ext cx="9555699" cy="4256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5233">
                  <a:extLst>
                    <a:ext uri="{9D8B030D-6E8A-4147-A177-3AD203B41FA5}">
                      <a16:colId xmlns:a16="http://schemas.microsoft.com/office/drawing/2014/main" val="1010861160"/>
                    </a:ext>
                  </a:extLst>
                </a:gridCol>
                <a:gridCol w="3185233">
                  <a:extLst>
                    <a:ext uri="{9D8B030D-6E8A-4147-A177-3AD203B41FA5}">
                      <a16:colId xmlns:a16="http://schemas.microsoft.com/office/drawing/2014/main" val="3059388029"/>
                    </a:ext>
                  </a:extLst>
                </a:gridCol>
                <a:gridCol w="3185233">
                  <a:extLst>
                    <a:ext uri="{9D8B030D-6E8A-4147-A177-3AD203B41FA5}">
                      <a16:colId xmlns:a16="http://schemas.microsoft.com/office/drawing/2014/main" val="2261528583"/>
                    </a:ext>
                  </a:extLst>
                </a:gridCol>
              </a:tblGrid>
              <a:tr h="128298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District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Number of Districts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OEPP</a:t>
                      </a:r>
                    </a:p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206374"/>
                  </a:ext>
                </a:extLst>
              </a:tr>
              <a:tr h="743314">
                <a:tc>
                  <a:txBody>
                    <a:bodyPr/>
                    <a:lstStyle/>
                    <a:p>
                      <a:r>
                        <a:rPr lang="en-US" dirty="0"/>
                        <a:t>Elementary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$14,057.75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477402"/>
                  </a:ext>
                </a:extLst>
              </a:tr>
              <a:tr h="743314">
                <a:tc>
                  <a:txBody>
                    <a:bodyPr/>
                    <a:lstStyle/>
                    <a:p>
                      <a:r>
                        <a:rPr lang="en-US" dirty="0"/>
                        <a:t>High School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$18,805.73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07472"/>
                  </a:ext>
                </a:extLst>
              </a:tr>
              <a:tr h="743314">
                <a:tc>
                  <a:txBody>
                    <a:bodyPr/>
                    <a:lstStyle/>
                    <a:p>
                      <a:r>
                        <a:rPr lang="en-US" dirty="0"/>
                        <a:t>Unit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$12,024.57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24384"/>
                  </a:ext>
                </a:extLst>
              </a:tr>
              <a:tr h="743314">
                <a:tc>
                  <a:txBody>
                    <a:bodyPr/>
                    <a:lstStyle/>
                    <a:p>
                      <a:r>
                        <a:rPr lang="en-US" dirty="0"/>
                        <a:t>State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$12,842.01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51508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87307E6-BCB1-42C0-BF1E-DB4E2A858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8AF6B-74FF-4F1E-9AED-DBA0C84EE2A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5748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1667"/>
            <a:ext cx="12192000" cy="1905000"/>
          </a:xfrm>
        </p:spPr>
        <p:txBody>
          <a:bodyPr>
            <a:normAutofit/>
          </a:bodyPr>
          <a:lstStyle/>
          <a:p>
            <a:pPr algn="ctr"/>
            <a:r>
              <a:rPr lang="en-US" sz="4400" dirty="0"/>
              <a:t>2020 Illinois School District Operating Expense Per Pupil (OEPP)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7511243"/>
              </p:ext>
            </p:extLst>
          </p:nvPr>
        </p:nvGraphicFramePr>
        <p:xfrm>
          <a:off x="643467" y="2141538"/>
          <a:ext cx="10905066" cy="37591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35022">
                  <a:extLst>
                    <a:ext uri="{9D8B030D-6E8A-4147-A177-3AD203B41FA5}">
                      <a16:colId xmlns:a16="http://schemas.microsoft.com/office/drawing/2014/main" val="1010861160"/>
                    </a:ext>
                  </a:extLst>
                </a:gridCol>
                <a:gridCol w="3635022">
                  <a:extLst>
                    <a:ext uri="{9D8B030D-6E8A-4147-A177-3AD203B41FA5}">
                      <a16:colId xmlns:a16="http://schemas.microsoft.com/office/drawing/2014/main" val="3059388029"/>
                    </a:ext>
                  </a:extLst>
                </a:gridCol>
                <a:gridCol w="3635022">
                  <a:extLst>
                    <a:ext uri="{9D8B030D-6E8A-4147-A177-3AD203B41FA5}">
                      <a16:colId xmlns:a16="http://schemas.microsoft.com/office/drawing/2014/main" val="2261528583"/>
                    </a:ext>
                  </a:extLst>
                </a:gridCol>
              </a:tblGrid>
              <a:tr h="839821">
                <a:tc>
                  <a:txBody>
                    <a:bodyPr/>
                    <a:lstStyle/>
                    <a:p>
                      <a:r>
                        <a:rPr lang="en-US" dirty="0"/>
                        <a:t>District Name</a:t>
                      </a:r>
                    </a:p>
                  </a:txBody>
                  <a:tcPr marL="86139" marR="86139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Average</a:t>
                      </a:r>
                      <a:r>
                        <a:rPr lang="en-US" baseline="0" dirty="0"/>
                        <a:t> Daily Attendance (ADA)</a:t>
                      </a:r>
                      <a:endParaRPr lang="en-US" dirty="0"/>
                    </a:p>
                  </a:txBody>
                  <a:tcPr marL="86139" marR="86139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OEPP</a:t>
                      </a:r>
                    </a:p>
                    <a:p>
                      <a:endParaRPr lang="en-US" dirty="0"/>
                    </a:p>
                  </a:txBody>
                  <a:tcPr marL="86139" marR="86139"/>
                </a:tc>
                <a:extLst>
                  <a:ext uri="{0D108BD9-81ED-4DB2-BD59-A6C34878D82A}">
                    <a16:rowId xmlns:a16="http://schemas.microsoft.com/office/drawing/2014/main" val="3606206374"/>
                  </a:ext>
                </a:extLst>
              </a:tr>
              <a:tr h="486563">
                <a:tc>
                  <a:txBody>
                    <a:bodyPr/>
                    <a:lstStyle/>
                    <a:p>
                      <a:r>
                        <a:rPr lang="en-US" dirty="0"/>
                        <a:t>CCHS 165</a:t>
                      </a:r>
                    </a:p>
                  </a:txBody>
                  <a:tcPr marL="86139" marR="86139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867.34</a:t>
                      </a:r>
                    </a:p>
                  </a:txBody>
                  <a:tcPr marL="86139" marR="86139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$16,371.24</a:t>
                      </a:r>
                    </a:p>
                  </a:txBody>
                  <a:tcPr marL="86139" marR="86139"/>
                </a:tc>
                <a:extLst>
                  <a:ext uri="{0D108BD9-81ED-4DB2-BD59-A6C34878D82A}">
                    <a16:rowId xmlns:a16="http://schemas.microsoft.com/office/drawing/2014/main" val="2910477402"/>
                  </a:ext>
                </a:extLst>
              </a:tr>
              <a:tr h="486563">
                <a:tc>
                  <a:txBody>
                    <a:bodyPr/>
                    <a:lstStyle/>
                    <a:p>
                      <a:r>
                        <a:rPr lang="en-US" dirty="0"/>
                        <a:t>Murphysboro CUSD</a:t>
                      </a:r>
                      <a:r>
                        <a:rPr lang="en-US" baseline="0" dirty="0"/>
                        <a:t> 186</a:t>
                      </a:r>
                      <a:endParaRPr lang="en-US" dirty="0"/>
                    </a:p>
                  </a:txBody>
                  <a:tcPr marL="86139" marR="86139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1,826.56</a:t>
                      </a:r>
                    </a:p>
                  </a:txBody>
                  <a:tcPr marL="86139" marR="86139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$11,818.94</a:t>
                      </a:r>
                    </a:p>
                  </a:txBody>
                  <a:tcPr marL="86139" marR="86139"/>
                </a:tc>
                <a:extLst>
                  <a:ext uri="{0D108BD9-81ED-4DB2-BD59-A6C34878D82A}">
                    <a16:rowId xmlns:a16="http://schemas.microsoft.com/office/drawing/2014/main" val="50207472"/>
                  </a:ext>
                </a:extLst>
              </a:tr>
              <a:tr h="486563">
                <a:tc>
                  <a:txBody>
                    <a:bodyPr/>
                    <a:lstStyle/>
                    <a:p>
                      <a:r>
                        <a:rPr lang="en-US" dirty="0"/>
                        <a:t>Marion</a:t>
                      </a:r>
                      <a:r>
                        <a:rPr lang="en-US" baseline="0" dirty="0"/>
                        <a:t> CUSD 2</a:t>
                      </a:r>
                      <a:endParaRPr lang="en-US" dirty="0"/>
                    </a:p>
                  </a:txBody>
                  <a:tcPr marL="86139" marR="86139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3,715</a:t>
                      </a:r>
                    </a:p>
                  </a:txBody>
                  <a:tcPr marL="86139" marR="86139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$9,026.32</a:t>
                      </a:r>
                    </a:p>
                  </a:txBody>
                  <a:tcPr marL="86139" marR="86139"/>
                </a:tc>
                <a:extLst>
                  <a:ext uri="{0D108BD9-81ED-4DB2-BD59-A6C34878D82A}">
                    <a16:rowId xmlns:a16="http://schemas.microsoft.com/office/drawing/2014/main" val="364424384"/>
                  </a:ext>
                </a:extLst>
              </a:tr>
              <a:tr h="486563">
                <a:tc>
                  <a:txBody>
                    <a:bodyPr/>
                    <a:lstStyle/>
                    <a:p>
                      <a:r>
                        <a:rPr lang="en-US" dirty="0"/>
                        <a:t>Herrin</a:t>
                      </a:r>
                      <a:r>
                        <a:rPr lang="en-US" baseline="0" dirty="0"/>
                        <a:t> CUSD 4</a:t>
                      </a:r>
                      <a:endParaRPr lang="en-US" dirty="0"/>
                    </a:p>
                  </a:txBody>
                  <a:tcPr marL="86139" marR="86139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2,221.99</a:t>
                      </a:r>
                    </a:p>
                  </a:txBody>
                  <a:tcPr marL="86139" marR="86139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$9,653.62</a:t>
                      </a:r>
                    </a:p>
                  </a:txBody>
                  <a:tcPr marL="86139" marR="86139"/>
                </a:tc>
                <a:extLst>
                  <a:ext uri="{0D108BD9-81ED-4DB2-BD59-A6C34878D82A}">
                    <a16:rowId xmlns:a16="http://schemas.microsoft.com/office/drawing/2014/main" val="68751508"/>
                  </a:ext>
                </a:extLst>
              </a:tr>
              <a:tr h="486563">
                <a:tc>
                  <a:txBody>
                    <a:bodyPr/>
                    <a:lstStyle/>
                    <a:p>
                      <a:r>
                        <a:rPr lang="en-US" dirty="0"/>
                        <a:t>Mt. Vernon Township 201</a:t>
                      </a:r>
                    </a:p>
                  </a:txBody>
                  <a:tcPr marL="86139" marR="86139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949.17</a:t>
                      </a:r>
                    </a:p>
                  </a:txBody>
                  <a:tcPr marL="86139" marR="86139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$16,668.73</a:t>
                      </a:r>
                    </a:p>
                  </a:txBody>
                  <a:tcPr marL="86139" marR="86139"/>
                </a:tc>
                <a:extLst>
                  <a:ext uri="{0D108BD9-81ED-4DB2-BD59-A6C34878D82A}">
                    <a16:rowId xmlns:a16="http://schemas.microsoft.com/office/drawing/2014/main" val="4286738797"/>
                  </a:ext>
                </a:extLst>
              </a:tr>
              <a:tr h="486563">
                <a:tc>
                  <a:txBody>
                    <a:bodyPr/>
                    <a:lstStyle/>
                    <a:p>
                      <a:r>
                        <a:rPr lang="en-US" dirty="0"/>
                        <a:t>Carterville CUSD 5</a:t>
                      </a:r>
                    </a:p>
                  </a:txBody>
                  <a:tcPr marL="86139" marR="86139"/>
                </a:tc>
                <a:tc>
                  <a:txBody>
                    <a:bodyPr/>
                    <a:lstStyle/>
                    <a:p>
                      <a:r>
                        <a:rPr lang="en-US"/>
                        <a:t>2,029.34</a:t>
                      </a:r>
                      <a:endParaRPr lang="en-US" dirty="0"/>
                    </a:p>
                  </a:txBody>
                  <a:tcPr marL="86139" marR="86139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$8,740.14</a:t>
                      </a:r>
                    </a:p>
                  </a:txBody>
                  <a:tcPr marL="86139" marR="86139"/>
                </a:tc>
                <a:extLst>
                  <a:ext uri="{0D108BD9-81ED-4DB2-BD59-A6C34878D82A}">
                    <a16:rowId xmlns:a16="http://schemas.microsoft.com/office/drawing/2014/main" val="2162436684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FE040AB-362C-4A9C-8E65-53890E8B9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9946" y="6281208"/>
            <a:ext cx="551167" cy="365125"/>
          </a:xfrm>
        </p:spPr>
        <p:txBody>
          <a:bodyPr/>
          <a:lstStyle/>
          <a:p>
            <a:fld id="{5D98AF6B-74FF-4F1E-9AED-DBA0C84EE2A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4415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6FE11-75B7-401F-BDA0-E9A25C781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467" y="114300"/>
            <a:ext cx="11938000" cy="1905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dirty="0"/>
              <a:t>Teacher Average Annual Salary Comparison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F57EFC60-E371-40AF-B7FB-4B8F7139A0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35141"/>
              </p:ext>
            </p:extLst>
          </p:nvPr>
        </p:nvGraphicFramePr>
        <p:xfrm>
          <a:off x="0" y="1854200"/>
          <a:ext cx="12191999" cy="500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EA673D1-5686-48C4-8083-41F1B224B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22300" y="6378575"/>
            <a:ext cx="551167" cy="365125"/>
          </a:xfrm>
        </p:spPr>
        <p:txBody>
          <a:bodyPr/>
          <a:lstStyle/>
          <a:p>
            <a:fld id="{5D98AF6B-74FF-4F1E-9AED-DBA0C84EE2AE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6632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6FE11-75B7-401F-BDA0-E9A25C781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905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dirty="0"/>
              <a:t>Administrator Average Annual Salary Comparison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F57EFC60-E371-40AF-B7FB-4B8F7139A0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1739641"/>
              </p:ext>
            </p:extLst>
          </p:nvPr>
        </p:nvGraphicFramePr>
        <p:xfrm>
          <a:off x="0" y="1794933"/>
          <a:ext cx="12191999" cy="50630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EF8324C-A2E2-4D30-85FB-9DF2206A8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0833" y="6492875"/>
            <a:ext cx="551167" cy="365125"/>
          </a:xfrm>
        </p:spPr>
        <p:txBody>
          <a:bodyPr/>
          <a:lstStyle/>
          <a:p>
            <a:fld id="{5D98AF6B-74FF-4F1E-9AED-DBA0C84EE2A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3349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B28FD-ED8C-47C3-8B91-E4C016EB3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574800"/>
          </a:xfrm>
        </p:spPr>
        <p:txBody>
          <a:bodyPr>
            <a:noAutofit/>
          </a:bodyPr>
          <a:lstStyle/>
          <a:p>
            <a:pPr algn="ctr"/>
            <a:r>
              <a:rPr lang="en-US" sz="6000" dirty="0"/>
              <a:t>Fund Balances – </a:t>
            </a:r>
            <a:br>
              <a:rPr lang="en-US" sz="6000" dirty="0"/>
            </a:br>
            <a:r>
              <a:rPr lang="en-US" sz="6000" dirty="0"/>
              <a:t>Education Fund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71275040-98AE-4917-8E8B-84389BAF39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4094849"/>
              </p:ext>
            </p:extLst>
          </p:nvPr>
        </p:nvGraphicFramePr>
        <p:xfrm>
          <a:off x="237068" y="1735667"/>
          <a:ext cx="11523132" cy="49106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5C15588-7C99-479A-AE66-AB5E93958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4012" y="5883275"/>
            <a:ext cx="1677988" cy="974725"/>
          </a:xfrm>
        </p:spPr>
        <p:txBody>
          <a:bodyPr/>
          <a:lstStyle/>
          <a:p>
            <a:fld id="{5D98AF6B-74FF-4F1E-9AED-DBA0C84EE2AE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6486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B28FD-ED8C-47C3-8B91-E4C016EB3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114300"/>
            <a:ext cx="12014200" cy="1905000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Fund Balances – Operations &amp; Maintenance 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71275040-98AE-4917-8E8B-84389BAF39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7885888"/>
              </p:ext>
            </p:extLst>
          </p:nvPr>
        </p:nvGraphicFramePr>
        <p:xfrm>
          <a:off x="211667" y="1888067"/>
          <a:ext cx="11743266" cy="45804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6E68C7-2DA9-4257-94CB-8EC1252BF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39233" y="6378575"/>
            <a:ext cx="551167" cy="365125"/>
          </a:xfrm>
        </p:spPr>
        <p:txBody>
          <a:bodyPr/>
          <a:lstStyle/>
          <a:p>
            <a:fld id="{5D98AF6B-74FF-4F1E-9AED-DBA0C84EE2A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429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B28FD-ED8C-47C3-8B91-E4C016EB3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4300"/>
            <a:ext cx="12192000" cy="1905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dirty="0"/>
              <a:t>Fund Balances – Transportation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71275040-98AE-4917-8E8B-84389BAF39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3270722"/>
              </p:ext>
            </p:extLst>
          </p:nvPr>
        </p:nvGraphicFramePr>
        <p:xfrm>
          <a:off x="85421" y="1871133"/>
          <a:ext cx="12021158" cy="48725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76BDCB2-5AF5-4F12-881E-D7E1D9468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5412" y="6378575"/>
            <a:ext cx="551167" cy="365125"/>
          </a:xfrm>
        </p:spPr>
        <p:txBody>
          <a:bodyPr/>
          <a:lstStyle/>
          <a:p>
            <a:fld id="{5D98AF6B-74FF-4F1E-9AED-DBA0C84EE2A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1816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75FD2-AB84-413D-B404-2DA46C52C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905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dirty="0"/>
              <a:t>Financial Profile Designations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CF89D8-53B7-4E06-BA38-F94243173F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0934" y="1413934"/>
            <a:ext cx="11734800" cy="5261504"/>
          </a:xfrm>
        </p:spPr>
        <p:txBody>
          <a:bodyPr>
            <a:normAutofit/>
          </a:bodyPr>
          <a:lstStyle/>
          <a:p>
            <a:r>
              <a:rPr lang="en-US" sz="2400" dirty="0"/>
              <a:t>Financial Recognition (3.54 – 4.00)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/>
              <a:t>Highest score with low risk and little to no involvement from ISBE</a:t>
            </a:r>
          </a:p>
          <a:p>
            <a:r>
              <a:rPr lang="en-US" sz="2400" dirty="0"/>
              <a:t>Financial Review (3.08 – 3.53)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/>
              <a:t>Limited review by ISBE and monitored for potential downward trends</a:t>
            </a:r>
          </a:p>
          <a:p>
            <a:r>
              <a:rPr lang="en-US" sz="2400" dirty="0"/>
              <a:t>Financial Early Warning (2.62 – 3.07)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/>
              <a:t>ISBE monitors district closely and offered proactive assistance</a:t>
            </a:r>
          </a:p>
          <a:p>
            <a:r>
              <a:rPr lang="en-US" sz="2400" dirty="0"/>
              <a:t>Financial Watch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000" dirty="0"/>
              <a:t>Highest risk category, evaluated for potential Financial Oversight Panel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0C1025-0810-471D-95D3-513ED0FBD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0833" y="6492875"/>
            <a:ext cx="551167" cy="365125"/>
          </a:xfrm>
        </p:spPr>
        <p:txBody>
          <a:bodyPr/>
          <a:lstStyle/>
          <a:p>
            <a:fld id="{5D98AF6B-74FF-4F1E-9AED-DBA0C84EE2A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6272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9F3A6-656E-4616-A355-3D0BE5AA7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933"/>
            <a:ext cx="12192000" cy="1905000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School District Financial Profile Score - FY21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25F11644-D59C-4F94-8382-77600AB7BF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5546205"/>
              </p:ext>
            </p:extLst>
          </p:nvPr>
        </p:nvGraphicFramePr>
        <p:xfrm>
          <a:off x="787400" y="1718733"/>
          <a:ext cx="9897533" cy="50618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98884">
                  <a:extLst>
                    <a:ext uri="{9D8B030D-6E8A-4147-A177-3AD203B41FA5}">
                      <a16:colId xmlns:a16="http://schemas.microsoft.com/office/drawing/2014/main" val="1407633046"/>
                    </a:ext>
                  </a:extLst>
                </a:gridCol>
                <a:gridCol w="2198649">
                  <a:extLst>
                    <a:ext uri="{9D8B030D-6E8A-4147-A177-3AD203B41FA5}">
                      <a16:colId xmlns:a16="http://schemas.microsoft.com/office/drawing/2014/main" val="1398692893"/>
                    </a:ext>
                  </a:extLst>
                </a:gridCol>
              </a:tblGrid>
              <a:tr h="740208">
                <a:tc>
                  <a:txBody>
                    <a:bodyPr/>
                    <a:lstStyle/>
                    <a:p>
                      <a:r>
                        <a:rPr lang="en-US" sz="2800" dirty="0"/>
                        <a:t>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Score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9102992"/>
                  </a:ext>
                </a:extLst>
              </a:tr>
              <a:tr h="733074">
                <a:tc>
                  <a:txBody>
                    <a:bodyPr/>
                    <a:lstStyle/>
                    <a:p>
                      <a:r>
                        <a:rPr lang="en-US" dirty="0"/>
                        <a:t>Fund Balance to Revenue Ratio</a:t>
                      </a:r>
                    </a:p>
                    <a:p>
                      <a:r>
                        <a:rPr lang="en-US" dirty="0"/>
                        <a:t>- </a:t>
                      </a:r>
                      <a:r>
                        <a:rPr lang="en-US" i="1" dirty="0"/>
                        <a:t>The overall financial strength of the district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122581"/>
                  </a:ext>
                </a:extLst>
              </a:tr>
              <a:tr h="628909">
                <a:tc>
                  <a:txBody>
                    <a:bodyPr/>
                    <a:lstStyle/>
                    <a:p>
                      <a:r>
                        <a:rPr lang="en-US" dirty="0"/>
                        <a:t>Expenditure to Revenue Ratio</a:t>
                      </a:r>
                    </a:p>
                    <a:p>
                      <a:r>
                        <a:rPr lang="en-US" dirty="0"/>
                        <a:t>- </a:t>
                      </a:r>
                      <a:r>
                        <a:rPr lang="en-US" i="1" dirty="0"/>
                        <a:t>How much has been expended for each dollar received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601750"/>
                  </a:ext>
                </a:extLst>
              </a:tr>
              <a:tr h="1119679">
                <a:tc>
                  <a:txBody>
                    <a:bodyPr/>
                    <a:lstStyle/>
                    <a:p>
                      <a:r>
                        <a:rPr lang="en-US" dirty="0"/>
                        <a:t>Days Cash on Hand</a:t>
                      </a:r>
                    </a:p>
                    <a:p>
                      <a:r>
                        <a:rPr lang="en-US" dirty="0"/>
                        <a:t>- </a:t>
                      </a:r>
                      <a:r>
                        <a:rPr lang="en-US" i="1" dirty="0"/>
                        <a:t>Estimated number of days the district could sustain operational expenditures if no additional revenues were received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846944"/>
                  </a:ext>
                </a:extLst>
              </a:tr>
              <a:tr h="861292">
                <a:tc>
                  <a:txBody>
                    <a:bodyPr/>
                    <a:lstStyle/>
                    <a:p>
                      <a:r>
                        <a:rPr lang="en-US" dirty="0"/>
                        <a:t>Percentage of Short-Term Borrowing Maximum Remaining</a:t>
                      </a:r>
                    </a:p>
                    <a:p>
                      <a:r>
                        <a:rPr lang="en-US" dirty="0"/>
                        <a:t>- </a:t>
                      </a:r>
                      <a:r>
                        <a:rPr lang="en-US" i="1" dirty="0"/>
                        <a:t>Short-term debt is typically anything that can be paid back in the same fiscal 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513419"/>
                  </a:ext>
                </a:extLst>
              </a:tr>
              <a:tr h="861292">
                <a:tc>
                  <a:txBody>
                    <a:bodyPr/>
                    <a:lstStyle/>
                    <a:p>
                      <a:r>
                        <a:rPr lang="en-US" dirty="0"/>
                        <a:t>Percentage of Long-Term Debt Margin Remaining</a:t>
                      </a:r>
                    </a:p>
                    <a:p>
                      <a:r>
                        <a:rPr lang="en-US" dirty="0"/>
                        <a:t>- </a:t>
                      </a:r>
                      <a:r>
                        <a:rPr lang="en-US" i="1" dirty="0"/>
                        <a:t>Long-term debt are big projects, such as building renovations and purchasing equipment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617507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E1FC58-D62A-45F2-AAA1-814999C3A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8AF6B-74FF-4F1E-9AED-DBA0C84EE2A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7766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48" y="52627"/>
            <a:ext cx="12145951" cy="478908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841715"/>
            <a:ext cx="9144000" cy="1802485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sz="4400" dirty="0"/>
              <a:t>Facilities Data Retreat Presentation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7A5B32A-C9EB-43F3-8226-85067C98C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8AF6B-74FF-4F1E-9AED-DBA0C84EE2AE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0616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86933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/>
              <a:t>CCHS Main Campus Layout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109133"/>
            <a:ext cx="12251088" cy="557106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40D8BA-A3C2-4CA4-B53F-250B6183B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8AF6B-74FF-4F1E-9AED-DBA0C84EE2A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8967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6600" b="1" dirty="0"/>
              <a:t>Building Specifications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9732" y="2175933"/>
            <a:ext cx="10854267" cy="4199467"/>
          </a:xfrm>
        </p:spPr>
        <p:txBody>
          <a:bodyPr>
            <a:normAutofit/>
          </a:bodyPr>
          <a:lstStyle/>
          <a:p>
            <a:r>
              <a:rPr lang="en-US" dirty="0"/>
              <a:t>Original high school (9</a:t>
            </a:r>
            <a:r>
              <a:rPr lang="en-US" baseline="30000" dirty="0"/>
              <a:t>th</a:t>
            </a:r>
            <a:r>
              <a:rPr lang="en-US" dirty="0"/>
              <a:t> grade campus) built in 1966 – 68,202 sf. </a:t>
            </a:r>
          </a:p>
          <a:p>
            <a:r>
              <a:rPr lang="en-US" dirty="0"/>
              <a:t>New high school addition built in 2003 – 152, 959 sf.</a:t>
            </a:r>
          </a:p>
          <a:p>
            <a:r>
              <a:rPr lang="en-US" dirty="0"/>
              <a:t>Terrier Care clinic addition built in 2007 </a:t>
            </a:r>
          </a:p>
          <a:p>
            <a:r>
              <a:rPr lang="en-US" dirty="0"/>
              <a:t>Total size - 221,160 sf</a:t>
            </a:r>
          </a:p>
          <a:p>
            <a:r>
              <a:rPr lang="en-US" dirty="0"/>
              <a:t>Rebound Campus built in 1965 – 11,752 sf.</a:t>
            </a:r>
          </a:p>
          <a:p>
            <a:r>
              <a:rPr lang="en-US" dirty="0"/>
              <a:t>High School campus is 41 acres</a:t>
            </a:r>
          </a:p>
          <a:p>
            <a:r>
              <a:rPr lang="en-US" dirty="0"/>
              <a:t>Superblock is 20 acres</a:t>
            </a:r>
          </a:p>
          <a:p>
            <a:r>
              <a:rPr lang="en-US" dirty="0"/>
              <a:t>District serves students within almost 130 square miles of the campus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7DA7C8-5298-43AD-B89D-39998BD9E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8AF6B-74FF-4F1E-9AED-DBA0C84EE2AE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6465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12192000" cy="1905000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Facilities Funding Streams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ESSER II - $2 million</a:t>
            </a:r>
          </a:p>
          <a:p>
            <a:r>
              <a:rPr lang="en-US" sz="4000" dirty="0"/>
              <a:t>ESSER III - $5 million</a:t>
            </a:r>
          </a:p>
          <a:p>
            <a:r>
              <a:rPr lang="en-US" sz="4000" dirty="0"/>
              <a:t>Facilities Sales Tax – Approximately $900,000 per year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27AC57-A048-4658-B8F6-FBCA3C3E5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8AF6B-74FF-4F1E-9AED-DBA0C84EE2AE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3555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/>
              <a:t>ESSER Funding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4000" dirty="0"/>
              <a:t>The District plans to use its ESSER grant money in three major areas:</a:t>
            </a:r>
          </a:p>
          <a:p>
            <a:pPr lvl="1"/>
            <a:r>
              <a:rPr lang="en-US" sz="3600" dirty="0"/>
              <a:t>Addressing student learning loss</a:t>
            </a:r>
          </a:p>
          <a:p>
            <a:pPr lvl="1"/>
            <a:r>
              <a:rPr lang="en-US" sz="3600" dirty="0"/>
              <a:t>Improving school district air quality to prevent the spread of viruses</a:t>
            </a:r>
          </a:p>
          <a:p>
            <a:pPr lvl="1"/>
            <a:r>
              <a:rPr lang="en-US" sz="3600" dirty="0"/>
              <a:t>Improving space to assist with social distancing through capitol projects</a:t>
            </a:r>
          </a:p>
          <a:p>
            <a:pPr marL="457200" lvl="1" indent="0">
              <a:buNone/>
            </a:pPr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DAD557-6008-40F3-A6C1-D48E3A68D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8AF6B-74FF-4F1E-9AED-DBA0C84EE2AE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1520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/>
              <a:t>ESSER II Approvals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3200" dirty="0"/>
              <a:t>Cafeteria Expansion									$700,000</a:t>
            </a:r>
          </a:p>
          <a:p>
            <a:r>
              <a:rPr lang="en-US" sz="3200" dirty="0"/>
              <a:t>Replace C&amp;D Wing Roof Top Units				$300,000</a:t>
            </a:r>
          </a:p>
          <a:p>
            <a:r>
              <a:rPr lang="en-US" sz="3200" dirty="0"/>
              <a:t>Replace Gym 20 ton Package Units				$300,000</a:t>
            </a:r>
          </a:p>
          <a:p>
            <a:r>
              <a:rPr lang="en-US" sz="3200" dirty="0"/>
              <a:t>Replace (2) 200 ton Air Cooled Chillers 		$600,000</a:t>
            </a:r>
          </a:p>
          <a:p>
            <a:endParaRPr lang="en-US" sz="3200" dirty="0"/>
          </a:p>
          <a:p>
            <a:r>
              <a:rPr lang="en-US" sz="3200" dirty="0"/>
              <a:t>All projects will be completed before start of 2022-23 school year.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D3077D-D719-4CC5-B9DF-9A549057C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8AF6B-74FF-4F1E-9AED-DBA0C84EE2AE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9743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804" y="130277"/>
            <a:ext cx="11631561" cy="659744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C9C9F28-60FE-409A-A9DD-BC36E2A73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8AF6B-74FF-4F1E-9AED-DBA0C84EE2AE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7711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297" y="125361"/>
            <a:ext cx="11523406" cy="660727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2ED10DC-C676-41C0-B82A-E8081065F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8AF6B-74FF-4F1E-9AED-DBA0C84EE2AE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6251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/>
              <a:t>ESSER III Approvals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666999"/>
            <a:ext cx="10786533" cy="3683001"/>
          </a:xfrm>
        </p:spPr>
        <p:txBody>
          <a:bodyPr>
            <a:normAutofit fontScale="77500" lnSpcReduction="20000"/>
          </a:bodyPr>
          <a:lstStyle/>
          <a:p>
            <a:pPr lvl="1"/>
            <a:r>
              <a:rPr lang="en-US" sz="4000" dirty="0"/>
              <a:t>Replacement of 1960’s boiler and piping systems to improve HVAC performance - $1 million</a:t>
            </a:r>
          </a:p>
          <a:p>
            <a:pPr lvl="1"/>
            <a:r>
              <a:rPr lang="en-US" sz="4000" dirty="0"/>
              <a:t>Roof replacement to assist with insulation and to improve HVAC and airflow performance - $500,000</a:t>
            </a:r>
          </a:p>
          <a:p>
            <a:pPr lvl="1"/>
            <a:r>
              <a:rPr lang="en-US" sz="4000" dirty="0"/>
              <a:t>Shop/CTE Expansion - $700,000</a:t>
            </a:r>
          </a:p>
          <a:p>
            <a:pPr lvl="1"/>
            <a:r>
              <a:rPr lang="en-US" sz="4000" dirty="0"/>
              <a:t>D-Wing Science Addition - $1.6 million</a:t>
            </a:r>
          </a:p>
          <a:p>
            <a:pPr lvl="1"/>
            <a:r>
              <a:rPr lang="en-US" sz="4000" dirty="0"/>
              <a:t>Walnut Street Security Entry addition - $200,000</a:t>
            </a:r>
          </a:p>
          <a:p>
            <a:pPr lvl="1"/>
            <a:endParaRPr lang="en-US" sz="2200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2359A5-FA84-4CAE-B672-519B049DC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8AF6B-74FF-4F1E-9AED-DBA0C84EE2AE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8139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6947" y="42333"/>
            <a:ext cx="9905998" cy="1024467"/>
          </a:xfrm>
        </p:spPr>
        <p:txBody>
          <a:bodyPr/>
          <a:lstStyle/>
          <a:p>
            <a:pPr algn="ctr"/>
            <a:r>
              <a:rPr lang="en-US" b="1" dirty="0"/>
              <a:t>CTE Expansion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55" y="889000"/>
            <a:ext cx="12179890" cy="5969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6A1D95-3F2D-4242-9C70-82C0ED87A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8AF6B-74FF-4F1E-9AED-DBA0C84EE2AE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9649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3" y="50800"/>
            <a:ext cx="9905998" cy="1092200"/>
          </a:xfrm>
        </p:spPr>
        <p:txBody>
          <a:bodyPr/>
          <a:lstStyle/>
          <a:p>
            <a:pPr algn="ctr"/>
            <a:r>
              <a:rPr lang="en-US" b="1" dirty="0"/>
              <a:t>D-Wing Downstairs Science Additions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884" y="949485"/>
            <a:ext cx="12065578" cy="569684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03742FD-FAA0-4D83-A30F-0614D8F18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8AF6B-74FF-4F1E-9AED-DBA0C84EE2AE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7033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-8467"/>
            <a:ext cx="9905998" cy="1176867"/>
          </a:xfrm>
        </p:spPr>
        <p:txBody>
          <a:bodyPr/>
          <a:lstStyle/>
          <a:p>
            <a:pPr algn="ctr"/>
            <a:r>
              <a:rPr lang="en-US" b="1" dirty="0"/>
              <a:t>D-Wing Upstairs Addition (Science)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4922" y="965199"/>
            <a:ext cx="8618980" cy="598265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BF7099-18C2-4249-98AF-ACB58A31A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8AF6B-74FF-4F1E-9AED-DBA0C84EE2AE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1919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9188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Security Entrance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937" y="995289"/>
            <a:ext cx="12058330" cy="576732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5487242-E1DF-40C4-ADC9-42C92D28D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8AF6B-74FF-4F1E-9AED-DBA0C84EE2AE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7888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b="1" dirty="0"/>
              <a:t>Facility Sales Tax Approvals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3E1AB2-7A60-4AEF-B11A-1E193D78F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8AF6B-74FF-4F1E-9AED-DBA0C84EE2AE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3907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748" y="93133"/>
            <a:ext cx="9905998" cy="1134534"/>
          </a:xfrm>
        </p:spPr>
        <p:txBody>
          <a:bodyPr/>
          <a:lstStyle/>
          <a:p>
            <a:pPr algn="ctr"/>
            <a:r>
              <a:rPr lang="en-US" b="1" dirty="0"/>
              <a:t>Superblock Layout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82850" y="931877"/>
            <a:ext cx="12274850" cy="5853639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330F229-CE98-4ADF-8EA9-F1519A266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8AF6B-74FF-4F1E-9AED-DBA0C84EE2AE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3673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114300"/>
            <a:ext cx="9905998" cy="190500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Building and Grounds Committee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2019301"/>
            <a:ext cx="9905998" cy="3771900"/>
          </a:xfrm>
        </p:spPr>
        <p:txBody>
          <a:bodyPr>
            <a:normAutofit fontScale="92500" lnSpcReduction="20000"/>
          </a:bodyPr>
          <a:lstStyle/>
          <a:p>
            <a:r>
              <a:rPr lang="en-US" sz="3600" dirty="0"/>
              <a:t>Current committee is working to make recommendations to the Board for future building and grounds needs and wants. </a:t>
            </a:r>
          </a:p>
          <a:p>
            <a:r>
              <a:rPr lang="en-US" sz="3600" dirty="0"/>
              <a:t>Committee will report to the Board in early 2022.</a:t>
            </a:r>
          </a:p>
          <a:p>
            <a:r>
              <a:rPr lang="en-US" sz="3600" dirty="0"/>
              <a:t>Approval of future projects may lead to the District bonding against their FST money for major renovations and upgrades for the District.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2A7596-2CD0-4D9E-832F-6853F7DD4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8AF6B-74FF-4F1E-9AED-DBA0C84EE2AE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6594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0"/>
            <a:ext cx="9905998" cy="1905000"/>
          </a:xfrm>
        </p:spPr>
        <p:txBody>
          <a:bodyPr/>
          <a:lstStyle/>
          <a:p>
            <a:pPr algn="ctr"/>
            <a:r>
              <a:rPr lang="en-US" b="1" dirty="0"/>
              <a:t>10 year Health Life Safety Survey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2006601"/>
            <a:ext cx="9905998" cy="3784600"/>
          </a:xfrm>
        </p:spPr>
        <p:txBody>
          <a:bodyPr>
            <a:normAutofit lnSpcReduction="10000"/>
          </a:bodyPr>
          <a:lstStyle/>
          <a:p>
            <a:r>
              <a:rPr lang="en-US" sz="3600" dirty="0"/>
              <a:t>Completed in 2017</a:t>
            </a:r>
          </a:p>
          <a:p>
            <a:r>
              <a:rPr lang="en-US" sz="3600" dirty="0"/>
              <a:t>3 items left to be done</a:t>
            </a:r>
          </a:p>
          <a:p>
            <a:pPr lvl="1"/>
            <a:r>
              <a:rPr lang="en-US" sz="3200" dirty="0"/>
              <a:t>C-Wing exterior stairs</a:t>
            </a:r>
          </a:p>
          <a:p>
            <a:pPr lvl="1"/>
            <a:r>
              <a:rPr lang="en-US" sz="3200" dirty="0"/>
              <a:t>Kitchen Floor Epoxy</a:t>
            </a:r>
          </a:p>
          <a:p>
            <a:pPr lvl="1"/>
            <a:r>
              <a:rPr lang="en-US" sz="3200" dirty="0"/>
              <a:t>C &amp; D Roof Top Unit Replacements (Currently under contract for completion.)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8E0E9B-5E32-4C8E-B8FC-366617A76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8AF6B-74FF-4F1E-9AED-DBA0C84EE2AE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59206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9181" y="114300"/>
            <a:ext cx="9905998" cy="1905000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/>
              <a:t>Technology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132" y="1778001"/>
            <a:ext cx="11692467" cy="4783666"/>
          </a:xfrm>
        </p:spPr>
        <p:txBody>
          <a:bodyPr>
            <a:normAutofit lnSpcReduction="10000"/>
          </a:bodyPr>
          <a:lstStyle/>
          <a:p>
            <a:pPr marL="342900" indent="-342900"/>
            <a:r>
              <a:rPr lang="en-US" sz="3200" dirty="0">
                <a:cs typeface="Times New Roman" panose="02020603050405020304" pitchFamily="18" charset="0"/>
              </a:rPr>
              <a:t>1:1 student to Chromebook ratio</a:t>
            </a:r>
          </a:p>
          <a:p>
            <a:pPr marL="342900" indent="-342900"/>
            <a:r>
              <a:rPr lang="en-US" sz="3200" dirty="0">
                <a:cs typeface="Times New Roman" panose="02020603050405020304" pitchFamily="18" charset="0"/>
              </a:rPr>
              <a:t>10GB Lan network</a:t>
            </a:r>
          </a:p>
          <a:p>
            <a:pPr marL="342900" indent="-342900"/>
            <a:r>
              <a:rPr lang="en-US" sz="3200" dirty="0">
                <a:cs typeface="Times New Roman" panose="02020603050405020304" pitchFamily="18" charset="0"/>
              </a:rPr>
              <a:t>1GB Internet line with a 1GB backup</a:t>
            </a:r>
          </a:p>
          <a:p>
            <a:pPr marL="342900" indent="-342900"/>
            <a:r>
              <a:rPr lang="en-US" sz="3200" dirty="0">
                <a:cs typeface="Times New Roman" panose="02020603050405020304" pitchFamily="18" charset="0"/>
              </a:rPr>
              <a:t>Desktop computer in each classroom for teacher use</a:t>
            </a:r>
          </a:p>
          <a:p>
            <a:pPr marL="342900" indent="-342900"/>
            <a:r>
              <a:rPr lang="en-US" sz="3200" dirty="0">
                <a:cs typeface="Times New Roman" panose="02020603050405020304" pitchFamily="18" charset="0"/>
              </a:rPr>
              <a:t>Projector in every classroom</a:t>
            </a:r>
          </a:p>
          <a:p>
            <a:pPr marL="800100" lvl="1" indent="-342900"/>
            <a:r>
              <a:rPr lang="en-US" sz="2800" dirty="0">
                <a:cs typeface="Times New Roman" panose="02020603050405020304" pitchFamily="18" charset="0"/>
              </a:rPr>
              <a:t>Looking to use grant funds to update as needed in coming months/years</a:t>
            </a:r>
          </a:p>
          <a:p>
            <a:pPr marL="342900" indent="-342900"/>
            <a:r>
              <a:rPr lang="en-US" sz="3200" dirty="0">
                <a:cs typeface="Times New Roman" panose="02020603050405020304" pitchFamily="18" charset="0"/>
              </a:rPr>
              <a:t>Wireless internet throughout building and athletic areas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E160BE-34F4-4F73-9DC5-B12439AC9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3701" y="6289675"/>
            <a:ext cx="551167" cy="365125"/>
          </a:xfrm>
        </p:spPr>
        <p:txBody>
          <a:bodyPr/>
          <a:lstStyle/>
          <a:p>
            <a:fld id="{5D98AF6B-74FF-4F1E-9AED-DBA0C84EE2AE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3145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84667"/>
            <a:ext cx="9905998" cy="1905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/>
              <a:t>Technology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2218267"/>
            <a:ext cx="9905998" cy="4114800"/>
          </a:xfrm>
        </p:spPr>
        <p:txBody>
          <a:bodyPr>
            <a:normAutofit/>
          </a:bodyPr>
          <a:lstStyle/>
          <a:p>
            <a:r>
              <a:rPr lang="en-US" sz="3600" dirty="0"/>
              <a:t>Emergency Connectivity Grant</a:t>
            </a:r>
          </a:p>
          <a:p>
            <a:pPr lvl="1"/>
            <a:r>
              <a:rPr lang="en-US" sz="3200" dirty="0"/>
              <a:t>Approved in October</a:t>
            </a:r>
          </a:p>
          <a:p>
            <a:pPr lvl="1"/>
            <a:r>
              <a:rPr lang="en-US" sz="3200" dirty="0"/>
              <a:t>$325,000 in funds that will support the purchase of 1,000 chrome books, and 200 hotspots for our students.  This will allow us to continue giving each student a laptop computer for school work over the next 4 years. 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3C2DC1-BD22-44F8-83F4-F9A4D3D45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8AF6B-74FF-4F1E-9AED-DBA0C84EE2AE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2649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5201" y="1253065"/>
            <a:ext cx="12259732" cy="3124201"/>
          </a:xfrm>
        </p:spPr>
        <p:txBody>
          <a:bodyPr/>
          <a:lstStyle/>
          <a:p>
            <a:pPr marL="2743200" lvl="6" indent="0">
              <a:buNone/>
            </a:pPr>
            <a:r>
              <a:rPr lang="en-US" sz="7200" dirty="0"/>
              <a:t>Questions?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E73C307-81E0-4A08-9F7D-F57D45622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8AF6B-74FF-4F1E-9AED-DBA0C84EE2AE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6974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Mesh</Template>
  <TotalTime>4371</TotalTime>
  <Words>1475</Words>
  <Application>Microsoft Office PowerPoint</Application>
  <PresentationFormat>Widescreen</PresentationFormat>
  <Paragraphs>282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3" baseType="lpstr">
      <vt:lpstr>Arial</vt:lpstr>
      <vt:lpstr>Calibri</vt:lpstr>
      <vt:lpstr>Century Gothic</vt:lpstr>
      <vt:lpstr>Courier New</vt:lpstr>
      <vt:lpstr>Wingdings</vt:lpstr>
      <vt:lpstr>Mesh</vt:lpstr>
      <vt:lpstr>CARBONDALE COMMUNITY HIGH SCHOOL  Finances, Facilities, and Technology</vt:lpstr>
      <vt:lpstr>Finance Overview</vt:lpstr>
      <vt:lpstr>FY22 Estimated Revenues</vt:lpstr>
      <vt:lpstr>Sources of Revenue</vt:lpstr>
      <vt:lpstr>Days of Cash on Hand</vt:lpstr>
      <vt:lpstr>Tax Levy</vt:lpstr>
      <vt:lpstr>Tax Levy Cont.</vt:lpstr>
      <vt:lpstr>Tax Rate Equation</vt:lpstr>
      <vt:lpstr>2020 Tax Rate Per Fund</vt:lpstr>
      <vt:lpstr>Tax Rates</vt:lpstr>
      <vt:lpstr>2020 Tax Rates</vt:lpstr>
      <vt:lpstr>Tax Rate Cont.</vt:lpstr>
      <vt:lpstr>Tax Rate Cont.</vt:lpstr>
      <vt:lpstr>EAV Comparison</vt:lpstr>
      <vt:lpstr>Equalized Assessed Value (EAV)</vt:lpstr>
      <vt:lpstr>Consumer Price Index (CPI)</vt:lpstr>
      <vt:lpstr>FY22 Estimated Expenditures</vt:lpstr>
      <vt:lpstr>Expenditures</vt:lpstr>
      <vt:lpstr>2020 Illinois School District Operating Expense Per Pupil (OEPP)</vt:lpstr>
      <vt:lpstr>2020 Illinois School District Operating Expense Per Pupil (OEPP)</vt:lpstr>
      <vt:lpstr>Teacher Average Annual Salary Comparison</vt:lpstr>
      <vt:lpstr>Administrator Average Annual Salary Comparison</vt:lpstr>
      <vt:lpstr>Fund Balances –  Education Fund</vt:lpstr>
      <vt:lpstr>Fund Balances – Operations &amp; Maintenance </vt:lpstr>
      <vt:lpstr>Fund Balances – Transportation</vt:lpstr>
      <vt:lpstr>Financial Profile Designations </vt:lpstr>
      <vt:lpstr>School District Financial Profile Score - FY21</vt:lpstr>
      <vt:lpstr>PowerPoint Presentation</vt:lpstr>
      <vt:lpstr>CCHS Main Campus Layout</vt:lpstr>
      <vt:lpstr>Building Specifications</vt:lpstr>
      <vt:lpstr>Facilities Funding Streams</vt:lpstr>
      <vt:lpstr>ESSER Funding</vt:lpstr>
      <vt:lpstr>ESSER II Approvals</vt:lpstr>
      <vt:lpstr>PowerPoint Presentation</vt:lpstr>
      <vt:lpstr>PowerPoint Presentation</vt:lpstr>
      <vt:lpstr>ESSER III Approvals</vt:lpstr>
      <vt:lpstr>CTE Expansion</vt:lpstr>
      <vt:lpstr>D-Wing Downstairs Science Additions</vt:lpstr>
      <vt:lpstr>D-Wing Upstairs Addition (Science)</vt:lpstr>
      <vt:lpstr>Security Entrance</vt:lpstr>
      <vt:lpstr>Facility Sales Tax Approvals</vt:lpstr>
      <vt:lpstr>Superblock Layout</vt:lpstr>
      <vt:lpstr>Building and Grounds Committee</vt:lpstr>
      <vt:lpstr>10 year Health Life Safety Survey</vt:lpstr>
      <vt:lpstr>Technology</vt:lpstr>
      <vt:lpstr>Technology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Expiring Contracts</dc:title>
  <dc:creator>User</dc:creator>
  <cp:lastModifiedBy>Ethan Graham</cp:lastModifiedBy>
  <cp:revision>111</cp:revision>
  <cp:lastPrinted>2021-10-15T16:39:26Z</cp:lastPrinted>
  <dcterms:created xsi:type="dcterms:W3CDTF">2021-10-12T19:32:49Z</dcterms:created>
  <dcterms:modified xsi:type="dcterms:W3CDTF">2021-10-25T19:52:04Z</dcterms:modified>
</cp:coreProperties>
</file>