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7" r:id="rId2"/>
    <p:sldId id="408" r:id="rId3"/>
    <p:sldId id="258" r:id="rId4"/>
    <p:sldId id="260" r:id="rId5"/>
    <p:sldId id="259" r:id="rId6"/>
    <p:sldId id="261" r:id="rId7"/>
    <p:sldId id="352" r:id="rId8"/>
    <p:sldId id="265" r:id="rId9"/>
    <p:sldId id="407" r:id="rId10"/>
    <p:sldId id="418" r:id="rId11"/>
    <p:sldId id="409" r:id="rId12"/>
    <p:sldId id="268" r:id="rId13"/>
    <p:sldId id="383" r:id="rId14"/>
    <p:sldId id="412" r:id="rId15"/>
    <p:sldId id="410" r:id="rId16"/>
    <p:sldId id="414" r:id="rId17"/>
    <p:sldId id="413" r:id="rId18"/>
    <p:sldId id="411" r:id="rId19"/>
    <p:sldId id="384" r:id="rId20"/>
    <p:sldId id="426" r:id="rId21"/>
    <p:sldId id="425" r:id="rId22"/>
    <p:sldId id="424" r:id="rId23"/>
    <p:sldId id="427" r:id="rId24"/>
    <p:sldId id="419" r:id="rId25"/>
    <p:sldId id="422" r:id="rId26"/>
    <p:sldId id="423" r:id="rId27"/>
    <p:sldId id="277" r:id="rId28"/>
    <p:sldId id="417" r:id="rId29"/>
    <p:sldId id="421" r:id="rId30"/>
    <p:sldId id="429" r:id="rId31"/>
    <p:sldId id="420" r:id="rId32"/>
    <p:sldId id="428" r:id="rId33"/>
    <p:sldId id="416" r:id="rId34"/>
    <p:sldId id="398" r:id="rId35"/>
    <p:sldId id="392" r:id="rId36"/>
    <p:sldId id="399" r:id="rId37"/>
    <p:sldId id="400" r:id="rId38"/>
    <p:sldId id="391" r:id="rId39"/>
    <p:sldId id="4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FF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43"/>
    <p:restoredTop sz="94691"/>
  </p:normalViewPr>
  <p:slideViewPr>
    <p:cSldViewPr snapToGrid="0" snapToObjects="1">
      <p:cViewPr varScale="1">
        <p:scale>
          <a:sx n="90" d="100"/>
          <a:sy n="90" d="100"/>
        </p:scale>
        <p:origin x="232" y="5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D773FD-6867-854D-AD1F-08278F6D9C48}" type="doc">
      <dgm:prSet loTypeId="urn:microsoft.com/office/officeart/2005/8/layout/hProcess9" loCatId="list" qsTypeId="urn:microsoft.com/office/officeart/2005/8/quickstyle/simple4" qsCatId="simple" csTypeId="urn:microsoft.com/office/officeart/2005/8/colors/accent1_2" csCatId="accent1" phldr="1"/>
      <dgm:spPr/>
      <dgm:t>
        <a:bodyPr/>
        <a:lstStyle/>
        <a:p>
          <a:endParaRPr lang="en-US"/>
        </a:p>
      </dgm:t>
    </dgm:pt>
    <dgm:pt modelId="{3214882E-112F-414D-92F5-38D6AE57AD3E}">
      <dgm:prSet phldrT="[Text]"/>
      <dgm:spPr>
        <a:solidFill>
          <a:schemeClr val="accent2"/>
        </a:solidFill>
      </dgm:spPr>
      <dgm:t>
        <a:bodyPr/>
        <a:lstStyle/>
        <a:p>
          <a:pPr algn="ctr"/>
          <a:r>
            <a:rPr lang="en-US" b="1" dirty="0">
              <a:solidFill>
                <a:schemeClr val="tx1"/>
              </a:solidFill>
            </a:rPr>
            <a:t>Mission</a:t>
          </a:r>
        </a:p>
        <a:p>
          <a:pPr algn="ctr"/>
          <a:r>
            <a:rPr lang="en-US" dirty="0"/>
            <a:t>Who we are? </a:t>
          </a:r>
          <a:r>
            <a:rPr lang="en-US" dirty="0">
              <a:solidFill>
                <a:schemeClr val="tx1"/>
              </a:solidFill>
            </a:rPr>
            <a:t>Why</a:t>
          </a:r>
          <a:r>
            <a:rPr lang="en-US" dirty="0"/>
            <a:t> do we exist?</a:t>
          </a:r>
        </a:p>
      </dgm:t>
    </dgm:pt>
    <dgm:pt modelId="{5594E692-4C98-A847-9682-DC0741E821ED}" type="parTrans" cxnId="{40A8E394-048B-634B-86E3-14D28B281D94}">
      <dgm:prSet/>
      <dgm:spPr/>
      <dgm:t>
        <a:bodyPr/>
        <a:lstStyle/>
        <a:p>
          <a:pPr algn="ctr"/>
          <a:endParaRPr lang="en-US"/>
        </a:p>
      </dgm:t>
    </dgm:pt>
    <dgm:pt modelId="{39EE8207-293A-A44F-A956-48E6E9C456E5}" type="sibTrans" cxnId="{40A8E394-048B-634B-86E3-14D28B281D94}">
      <dgm:prSet/>
      <dgm:spPr/>
      <dgm:t>
        <a:bodyPr/>
        <a:lstStyle/>
        <a:p>
          <a:pPr algn="ctr"/>
          <a:endParaRPr lang="en-US"/>
        </a:p>
      </dgm:t>
    </dgm:pt>
    <dgm:pt modelId="{BE4318E1-4A81-6A49-8CAB-F04C7661E781}">
      <dgm:prSet phldrT="[Text]"/>
      <dgm:spPr/>
      <dgm:t>
        <a:bodyPr/>
        <a:lstStyle/>
        <a:p>
          <a:pPr algn="ctr"/>
          <a:r>
            <a:rPr lang="en-US" b="1" dirty="0">
              <a:solidFill>
                <a:schemeClr val="tx1"/>
              </a:solidFill>
            </a:rPr>
            <a:t>Vision</a:t>
          </a:r>
        </a:p>
        <a:p>
          <a:pPr algn="ctr"/>
          <a:r>
            <a:rPr lang="en-US" dirty="0">
              <a:solidFill>
                <a:schemeClr val="tx1"/>
              </a:solidFill>
            </a:rPr>
            <a:t>What</a:t>
          </a:r>
          <a:r>
            <a:rPr lang="en-US" dirty="0"/>
            <a:t> must we become?</a:t>
          </a:r>
        </a:p>
      </dgm:t>
    </dgm:pt>
    <dgm:pt modelId="{81BBF3DF-936C-5747-A482-CB628FACF78F}" type="parTrans" cxnId="{44250880-CF27-114B-85A0-E4350783245A}">
      <dgm:prSet/>
      <dgm:spPr/>
      <dgm:t>
        <a:bodyPr/>
        <a:lstStyle/>
        <a:p>
          <a:pPr algn="ctr"/>
          <a:endParaRPr lang="en-US"/>
        </a:p>
      </dgm:t>
    </dgm:pt>
    <dgm:pt modelId="{E64E017E-8508-6F49-ADA3-D2677EDB6A2D}" type="sibTrans" cxnId="{44250880-CF27-114B-85A0-E4350783245A}">
      <dgm:prSet/>
      <dgm:spPr/>
      <dgm:t>
        <a:bodyPr/>
        <a:lstStyle/>
        <a:p>
          <a:pPr algn="ctr"/>
          <a:endParaRPr lang="en-US"/>
        </a:p>
      </dgm:t>
    </dgm:pt>
    <dgm:pt modelId="{4023015B-5B19-1344-8C2B-244545EC0569}">
      <dgm:prSet phldrT="[Text]"/>
      <dgm:spPr>
        <a:solidFill>
          <a:srgbClr val="00B050"/>
        </a:solidFill>
      </dgm:spPr>
      <dgm:t>
        <a:bodyPr/>
        <a:lstStyle/>
        <a:p>
          <a:pPr algn="ctr"/>
          <a:r>
            <a:rPr lang="en-US" b="1" dirty="0">
              <a:solidFill>
                <a:schemeClr val="tx1"/>
              </a:solidFill>
            </a:rPr>
            <a:t>Values</a:t>
          </a:r>
        </a:p>
        <a:p>
          <a:pPr algn="ctr"/>
          <a:r>
            <a:rPr lang="en-US" dirty="0">
              <a:solidFill>
                <a:schemeClr val="tx1"/>
              </a:solidFill>
            </a:rPr>
            <a:t>How</a:t>
          </a:r>
          <a:r>
            <a:rPr lang="en-US" dirty="0"/>
            <a:t> must we behave?</a:t>
          </a:r>
        </a:p>
      </dgm:t>
    </dgm:pt>
    <dgm:pt modelId="{AF6B11E9-1F89-7B40-8822-96BFC6914B92}" type="parTrans" cxnId="{79FBE23A-368B-2040-9751-B4531E700AC2}">
      <dgm:prSet/>
      <dgm:spPr/>
      <dgm:t>
        <a:bodyPr/>
        <a:lstStyle/>
        <a:p>
          <a:pPr algn="ctr"/>
          <a:endParaRPr lang="en-US"/>
        </a:p>
      </dgm:t>
    </dgm:pt>
    <dgm:pt modelId="{D54E63D1-576E-5D4F-BEE2-A4F0EE38CC17}" type="sibTrans" cxnId="{79FBE23A-368B-2040-9751-B4531E700AC2}">
      <dgm:prSet/>
      <dgm:spPr/>
      <dgm:t>
        <a:bodyPr/>
        <a:lstStyle/>
        <a:p>
          <a:pPr algn="ctr"/>
          <a:endParaRPr lang="en-US"/>
        </a:p>
      </dgm:t>
    </dgm:pt>
    <dgm:pt modelId="{6F66876E-26C7-A349-B824-113C5D2DBB35}">
      <dgm:prSet/>
      <dgm:spPr>
        <a:solidFill>
          <a:srgbClr val="FF0000"/>
        </a:solidFill>
      </dgm:spPr>
      <dgm:t>
        <a:bodyPr/>
        <a:lstStyle/>
        <a:p>
          <a:pPr algn="ctr"/>
          <a:r>
            <a:rPr lang="en-US" b="1" dirty="0">
              <a:solidFill>
                <a:schemeClr val="tx1"/>
              </a:solidFill>
            </a:rPr>
            <a:t>Goals and Objectives</a:t>
          </a:r>
        </a:p>
        <a:p>
          <a:pPr algn="ctr"/>
          <a:r>
            <a:rPr lang="en-US" dirty="0">
              <a:solidFill>
                <a:schemeClr val="tx1"/>
              </a:solidFill>
            </a:rPr>
            <a:t>How</a:t>
          </a:r>
          <a:r>
            <a:rPr lang="en-US" dirty="0"/>
            <a:t> we gauge our success?</a:t>
          </a:r>
        </a:p>
      </dgm:t>
    </dgm:pt>
    <dgm:pt modelId="{25326BF7-91A3-A543-A43D-4AF4465A27BE}" type="parTrans" cxnId="{41DE69C3-E279-0244-997B-40866762E657}">
      <dgm:prSet/>
      <dgm:spPr/>
      <dgm:t>
        <a:bodyPr/>
        <a:lstStyle/>
        <a:p>
          <a:pPr algn="ctr"/>
          <a:endParaRPr lang="en-US"/>
        </a:p>
      </dgm:t>
    </dgm:pt>
    <dgm:pt modelId="{24F99124-F6E0-A84D-B94A-5EDB176BA39A}" type="sibTrans" cxnId="{41DE69C3-E279-0244-997B-40866762E657}">
      <dgm:prSet/>
      <dgm:spPr/>
      <dgm:t>
        <a:bodyPr/>
        <a:lstStyle/>
        <a:p>
          <a:pPr algn="ctr"/>
          <a:endParaRPr lang="en-US"/>
        </a:p>
      </dgm:t>
    </dgm:pt>
    <dgm:pt modelId="{54F87998-992A-E14F-B39E-860ADD62FE6A}" type="pres">
      <dgm:prSet presAssocID="{0FD773FD-6867-854D-AD1F-08278F6D9C48}" presName="CompostProcess" presStyleCnt="0">
        <dgm:presLayoutVars>
          <dgm:dir/>
          <dgm:resizeHandles val="exact"/>
        </dgm:presLayoutVars>
      </dgm:prSet>
      <dgm:spPr/>
    </dgm:pt>
    <dgm:pt modelId="{BA3FFB7F-6517-A049-8B8E-D8852D13A708}" type="pres">
      <dgm:prSet presAssocID="{0FD773FD-6867-854D-AD1F-08278F6D9C48}" presName="arrow" presStyleLbl="bgShp" presStyleIdx="0" presStyleCnt="1"/>
      <dgm:spPr/>
    </dgm:pt>
    <dgm:pt modelId="{8E439C5F-8701-1842-ABEB-2358AF13BD5B}" type="pres">
      <dgm:prSet presAssocID="{0FD773FD-6867-854D-AD1F-08278F6D9C48}" presName="linearProcess" presStyleCnt="0"/>
      <dgm:spPr/>
    </dgm:pt>
    <dgm:pt modelId="{1EF91556-B52E-0D47-A85C-E78CF89BE6C9}" type="pres">
      <dgm:prSet presAssocID="{3214882E-112F-414D-92F5-38D6AE57AD3E}" presName="textNode" presStyleLbl="node1" presStyleIdx="0" presStyleCnt="4">
        <dgm:presLayoutVars>
          <dgm:bulletEnabled val="1"/>
        </dgm:presLayoutVars>
      </dgm:prSet>
      <dgm:spPr/>
    </dgm:pt>
    <dgm:pt modelId="{BC5E4ACB-4BE1-8841-8466-CEC9BA65ECF8}" type="pres">
      <dgm:prSet presAssocID="{39EE8207-293A-A44F-A956-48E6E9C456E5}" presName="sibTrans" presStyleCnt="0"/>
      <dgm:spPr/>
    </dgm:pt>
    <dgm:pt modelId="{20401C88-D8B8-D64F-9ABC-8BFEB1AD2B4D}" type="pres">
      <dgm:prSet presAssocID="{BE4318E1-4A81-6A49-8CAB-F04C7661E781}" presName="textNode" presStyleLbl="node1" presStyleIdx="1" presStyleCnt="4">
        <dgm:presLayoutVars>
          <dgm:bulletEnabled val="1"/>
        </dgm:presLayoutVars>
      </dgm:prSet>
      <dgm:spPr/>
    </dgm:pt>
    <dgm:pt modelId="{23BBEBBC-4645-E049-B527-5FC5E9D3004C}" type="pres">
      <dgm:prSet presAssocID="{E64E017E-8508-6F49-ADA3-D2677EDB6A2D}" presName="sibTrans" presStyleCnt="0"/>
      <dgm:spPr/>
    </dgm:pt>
    <dgm:pt modelId="{10873B4C-A3E4-9346-A60E-067770E9B5CA}" type="pres">
      <dgm:prSet presAssocID="{4023015B-5B19-1344-8C2B-244545EC0569}" presName="textNode" presStyleLbl="node1" presStyleIdx="2" presStyleCnt="4">
        <dgm:presLayoutVars>
          <dgm:bulletEnabled val="1"/>
        </dgm:presLayoutVars>
      </dgm:prSet>
      <dgm:spPr/>
    </dgm:pt>
    <dgm:pt modelId="{AB633161-AB51-6648-8C05-F8EBCF178278}" type="pres">
      <dgm:prSet presAssocID="{D54E63D1-576E-5D4F-BEE2-A4F0EE38CC17}" presName="sibTrans" presStyleCnt="0"/>
      <dgm:spPr/>
    </dgm:pt>
    <dgm:pt modelId="{AB389ABC-971D-7846-B372-B75AE01E9333}" type="pres">
      <dgm:prSet presAssocID="{6F66876E-26C7-A349-B824-113C5D2DBB35}" presName="textNode" presStyleLbl="node1" presStyleIdx="3" presStyleCnt="4">
        <dgm:presLayoutVars>
          <dgm:bulletEnabled val="1"/>
        </dgm:presLayoutVars>
      </dgm:prSet>
      <dgm:spPr/>
    </dgm:pt>
  </dgm:ptLst>
  <dgm:cxnLst>
    <dgm:cxn modelId="{C43F810C-F685-6E42-AD36-AA0BD6C38602}" type="presOf" srcId="{6F66876E-26C7-A349-B824-113C5D2DBB35}" destId="{AB389ABC-971D-7846-B372-B75AE01E9333}" srcOrd="0" destOrd="0" presId="urn:microsoft.com/office/officeart/2005/8/layout/hProcess9"/>
    <dgm:cxn modelId="{3AC1CB14-4126-C849-B792-805F85B00CBF}" type="presOf" srcId="{3214882E-112F-414D-92F5-38D6AE57AD3E}" destId="{1EF91556-B52E-0D47-A85C-E78CF89BE6C9}" srcOrd="0" destOrd="0" presId="urn:microsoft.com/office/officeart/2005/8/layout/hProcess9"/>
    <dgm:cxn modelId="{79FBE23A-368B-2040-9751-B4531E700AC2}" srcId="{0FD773FD-6867-854D-AD1F-08278F6D9C48}" destId="{4023015B-5B19-1344-8C2B-244545EC0569}" srcOrd="2" destOrd="0" parTransId="{AF6B11E9-1F89-7B40-8822-96BFC6914B92}" sibTransId="{D54E63D1-576E-5D4F-BEE2-A4F0EE38CC17}"/>
    <dgm:cxn modelId="{B0A0FB5B-73B9-C74D-AA9C-A9C5E8902A58}" type="presOf" srcId="{0FD773FD-6867-854D-AD1F-08278F6D9C48}" destId="{54F87998-992A-E14F-B39E-860ADD62FE6A}" srcOrd="0" destOrd="0" presId="urn:microsoft.com/office/officeart/2005/8/layout/hProcess9"/>
    <dgm:cxn modelId="{44250880-CF27-114B-85A0-E4350783245A}" srcId="{0FD773FD-6867-854D-AD1F-08278F6D9C48}" destId="{BE4318E1-4A81-6A49-8CAB-F04C7661E781}" srcOrd="1" destOrd="0" parTransId="{81BBF3DF-936C-5747-A482-CB628FACF78F}" sibTransId="{E64E017E-8508-6F49-ADA3-D2677EDB6A2D}"/>
    <dgm:cxn modelId="{48889789-7D5A-294F-8A59-12AD18F5B3B8}" type="presOf" srcId="{BE4318E1-4A81-6A49-8CAB-F04C7661E781}" destId="{20401C88-D8B8-D64F-9ABC-8BFEB1AD2B4D}" srcOrd="0" destOrd="0" presId="urn:microsoft.com/office/officeart/2005/8/layout/hProcess9"/>
    <dgm:cxn modelId="{40A8E394-048B-634B-86E3-14D28B281D94}" srcId="{0FD773FD-6867-854D-AD1F-08278F6D9C48}" destId="{3214882E-112F-414D-92F5-38D6AE57AD3E}" srcOrd="0" destOrd="0" parTransId="{5594E692-4C98-A847-9682-DC0741E821ED}" sibTransId="{39EE8207-293A-A44F-A956-48E6E9C456E5}"/>
    <dgm:cxn modelId="{41DE69C3-E279-0244-997B-40866762E657}" srcId="{0FD773FD-6867-854D-AD1F-08278F6D9C48}" destId="{6F66876E-26C7-A349-B824-113C5D2DBB35}" srcOrd="3" destOrd="0" parTransId="{25326BF7-91A3-A543-A43D-4AF4465A27BE}" sibTransId="{24F99124-F6E0-A84D-B94A-5EDB176BA39A}"/>
    <dgm:cxn modelId="{17CC8ECA-C801-5940-8215-8171444CC05B}" type="presOf" srcId="{4023015B-5B19-1344-8C2B-244545EC0569}" destId="{10873B4C-A3E4-9346-A60E-067770E9B5CA}" srcOrd="0" destOrd="0" presId="urn:microsoft.com/office/officeart/2005/8/layout/hProcess9"/>
    <dgm:cxn modelId="{4083863B-57C4-354B-A1F2-F9A3C8CF3FD4}" type="presParOf" srcId="{54F87998-992A-E14F-B39E-860ADD62FE6A}" destId="{BA3FFB7F-6517-A049-8B8E-D8852D13A708}" srcOrd="0" destOrd="0" presId="urn:microsoft.com/office/officeart/2005/8/layout/hProcess9"/>
    <dgm:cxn modelId="{99F238C9-7EF9-CC4F-B183-95875F4FC39F}" type="presParOf" srcId="{54F87998-992A-E14F-B39E-860ADD62FE6A}" destId="{8E439C5F-8701-1842-ABEB-2358AF13BD5B}" srcOrd="1" destOrd="0" presId="urn:microsoft.com/office/officeart/2005/8/layout/hProcess9"/>
    <dgm:cxn modelId="{364B6896-1EB1-1945-9DBC-E62B3372B2B6}" type="presParOf" srcId="{8E439C5F-8701-1842-ABEB-2358AF13BD5B}" destId="{1EF91556-B52E-0D47-A85C-E78CF89BE6C9}" srcOrd="0" destOrd="0" presId="urn:microsoft.com/office/officeart/2005/8/layout/hProcess9"/>
    <dgm:cxn modelId="{DAEC1281-7BF5-9845-BB49-29131462621C}" type="presParOf" srcId="{8E439C5F-8701-1842-ABEB-2358AF13BD5B}" destId="{BC5E4ACB-4BE1-8841-8466-CEC9BA65ECF8}" srcOrd="1" destOrd="0" presId="urn:microsoft.com/office/officeart/2005/8/layout/hProcess9"/>
    <dgm:cxn modelId="{13179014-5940-EB47-B88B-972220B54C54}" type="presParOf" srcId="{8E439C5F-8701-1842-ABEB-2358AF13BD5B}" destId="{20401C88-D8B8-D64F-9ABC-8BFEB1AD2B4D}" srcOrd="2" destOrd="0" presId="urn:microsoft.com/office/officeart/2005/8/layout/hProcess9"/>
    <dgm:cxn modelId="{AC55813E-C64A-3D44-B251-E3B1C3A77312}" type="presParOf" srcId="{8E439C5F-8701-1842-ABEB-2358AF13BD5B}" destId="{23BBEBBC-4645-E049-B527-5FC5E9D3004C}" srcOrd="3" destOrd="0" presId="urn:microsoft.com/office/officeart/2005/8/layout/hProcess9"/>
    <dgm:cxn modelId="{8A40E4B5-C889-5C4A-A31D-2195606B9CAE}" type="presParOf" srcId="{8E439C5F-8701-1842-ABEB-2358AF13BD5B}" destId="{10873B4C-A3E4-9346-A60E-067770E9B5CA}" srcOrd="4" destOrd="0" presId="urn:microsoft.com/office/officeart/2005/8/layout/hProcess9"/>
    <dgm:cxn modelId="{127234DB-5CB9-C348-A6F7-CAB2F779F568}" type="presParOf" srcId="{8E439C5F-8701-1842-ABEB-2358AF13BD5B}" destId="{AB633161-AB51-6648-8C05-F8EBCF178278}" srcOrd="5" destOrd="0" presId="urn:microsoft.com/office/officeart/2005/8/layout/hProcess9"/>
    <dgm:cxn modelId="{8AF5016D-7463-3942-BABD-3B26399772CB}" type="presParOf" srcId="{8E439C5F-8701-1842-ABEB-2358AF13BD5B}" destId="{AB389ABC-971D-7846-B372-B75AE01E933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BEDEAC-6B1E-6347-B3DE-145E5F986EA4}"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E083C9DD-7742-2745-8A90-C06E1D897EA1}">
      <dgm:prSet phldrT="[Text]"/>
      <dgm:spPr/>
      <dgm:t>
        <a:bodyPr/>
        <a:lstStyle/>
        <a:p>
          <a:r>
            <a:rPr lang="en-US" dirty="0"/>
            <a:t>1</a:t>
          </a:r>
        </a:p>
      </dgm:t>
    </dgm:pt>
    <dgm:pt modelId="{2208F6BF-311B-4A4A-A24E-7E6C6054C030}" type="parTrans" cxnId="{CF287DFB-9DEE-1747-B085-E6A1D07DFD62}">
      <dgm:prSet/>
      <dgm:spPr/>
      <dgm:t>
        <a:bodyPr/>
        <a:lstStyle/>
        <a:p>
          <a:endParaRPr lang="en-US"/>
        </a:p>
      </dgm:t>
    </dgm:pt>
    <dgm:pt modelId="{68A02D3D-22B8-134E-BA3C-36FA6D59E745}" type="sibTrans" cxnId="{CF287DFB-9DEE-1747-B085-E6A1D07DFD62}">
      <dgm:prSet/>
      <dgm:spPr/>
      <dgm:t>
        <a:bodyPr/>
        <a:lstStyle/>
        <a:p>
          <a:endParaRPr lang="en-US"/>
        </a:p>
      </dgm:t>
    </dgm:pt>
    <dgm:pt modelId="{BE5337DC-F685-5645-875E-7E2201606C8C}">
      <dgm:prSet phldrT="[Text]"/>
      <dgm:spPr/>
      <dgm:t>
        <a:bodyPr/>
        <a:lstStyle/>
        <a:p>
          <a:r>
            <a:rPr lang="en-US" dirty="0"/>
            <a:t>2</a:t>
          </a:r>
        </a:p>
      </dgm:t>
    </dgm:pt>
    <dgm:pt modelId="{E49C6F47-102C-FF45-AD54-F533B790A740}" type="parTrans" cxnId="{3F6D1FA5-342F-AC4B-8035-FAF613E704F7}">
      <dgm:prSet/>
      <dgm:spPr/>
      <dgm:t>
        <a:bodyPr/>
        <a:lstStyle/>
        <a:p>
          <a:endParaRPr lang="en-US"/>
        </a:p>
      </dgm:t>
    </dgm:pt>
    <dgm:pt modelId="{0363A409-A1D2-1149-943F-9937192B9097}" type="sibTrans" cxnId="{3F6D1FA5-342F-AC4B-8035-FAF613E704F7}">
      <dgm:prSet/>
      <dgm:spPr/>
      <dgm:t>
        <a:bodyPr/>
        <a:lstStyle/>
        <a:p>
          <a:endParaRPr lang="en-US"/>
        </a:p>
      </dgm:t>
    </dgm:pt>
    <dgm:pt modelId="{ADEE58E0-D7DE-6F4D-91A2-F6E9582F5ECE}">
      <dgm:prSet phldrT="[Text]"/>
      <dgm:spPr/>
      <dgm:t>
        <a:bodyPr/>
        <a:lstStyle/>
        <a:p>
          <a:r>
            <a:rPr lang="en-US" dirty="0"/>
            <a:t>3</a:t>
          </a:r>
        </a:p>
      </dgm:t>
    </dgm:pt>
    <dgm:pt modelId="{1239E9D3-D7C1-C844-91B5-05C4C6F18E82}" type="parTrans" cxnId="{B40F81C0-D1A8-1C4F-9CE4-7D09526229D8}">
      <dgm:prSet/>
      <dgm:spPr/>
      <dgm:t>
        <a:bodyPr/>
        <a:lstStyle/>
        <a:p>
          <a:endParaRPr lang="en-US"/>
        </a:p>
      </dgm:t>
    </dgm:pt>
    <dgm:pt modelId="{155F68B9-3529-264A-9742-5133021B2314}" type="sibTrans" cxnId="{B40F81C0-D1A8-1C4F-9CE4-7D09526229D8}">
      <dgm:prSet/>
      <dgm:spPr/>
      <dgm:t>
        <a:bodyPr/>
        <a:lstStyle/>
        <a:p>
          <a:endParaRPr lang="en-US"/>
        </a:p>
      </dgm:t>
    </dgm:pt>
    <dgm:pt modelId="{FB94E722-CC70-3041-8ED1-CE1E3D1357E8}">
      <dgm:prSet phldrT="[Text]"/>
      <dgm:spPr/>
      <dgm:t>
        <a:bodyPr/>
        <a:lstStyle/>
        <a:p>
          <a:r>
            <a:rPr lang="en-US" dirty="0"/>
            <a:t>4</a:t>
          </a:r>
        </a:p>
      </dgm:t>
    </dgm:pt>
    <dgm:pt modelId="{96D86545-2471-3C4A-B191-7D86A5F01648}" type="parTrans" cxnId="{E20B699B-BC2A-3043-9E58-94DE426ACA64}">
      <dgm:prSet/>
      <dgm:spPr/>
      <dgm:t>
        <a:bodyPr/>
        <a:lstStyle/>
        <a:p>
          <a:endParaRPr lang="en-US"/>
        </a:p>
      </dgm:t>
    </dgm:pt>
    <dgm:pt modelId="{8E8F1755-0DAF-6E4E-AC90-B69D26DCA262}" type="sibTrans" cxnId="{E20B699B-BC2A-3043-9E58-94DE426ACA64}">
      <dgm:prSet/>
      <dgm:spPr/>
      <dgm:t>
        <a:bodyPr/>
        <a:lstStyle/>
        <a:p>
          <a:endParaRPr lang="en-US"/>
        </a:p>
      </dgm:t>
    </dgm:pt>
    <dgm:pt modelId="{342734D8-8911-C545-85ED-F7DC9A70517C}">
      <dgm:prSet phldrT="[Text]"/>
      <dgm:spPr/>
      <dgm:t>
        <a:bodyPr/>
        <a:lstStyle/>
        <a:p>
          <a:r>
            <a:rPr lang="en-US" dirty="0"/>
            <a:t>5</a:t>
          </a:r>
        </a:p>
      </dgm:t>
    </dgm:pt>
    <dgm:pt modelId="{CE730CAF-BF43-3240-AF5B-7EFC5AF9FDFB}" type="parTrans" cxnId="{A1297234-3B84-514B-B681-6B43DECB29A1}">
      <dgm:prSet/>
      <dgm:spPr/>
      <dgm:t>
        <a:bodyPr/>
        <a:lstStyle/>
        <a:p>
          <a:endParaRPr lang="en-US"/>
        </a:p>
      </dgm:t>
    </dgm:pt>
    <dgm:pt modelId="{5757A27E-2BEA-7842-A830-A4A01C79A626}" type="sibTrans" cxnId="{A1297234-3B84-514B-B681-6B43DECB29A1}">
      <dgm:prSet/>
      <dgm:spPr/>
      <dgm:t>
        <a:bodyPr/>
        <a:lstStyle/>
        <a:p>
          <a:endParaRPr lang="en-US"/>
        </a:p>
      </dgm:t>
    </dgm:pt>
    <dgm:pt modelId="{FFCFBF3D-3691-764C-A7B0-7B7B3903981A}" type="pres">
      <dgm:prSet presAssocID="{99BEDEAC-6B1E-6347-B3DE-145E5F986EA4}" presName="cycle" presStyleCnt="0">
        <dgm:presLayoutVars>
          <dgm:dir/>
          <dgm:resizeHandles val="exact"/>
        </dgm:presLayoutVars>
      </dgm:prSet>
      <dgm:spPr/>
    </dgm:pt>
    <dgm:pt modelId="{D055E199-8D7B-5248-8DF5-BCC3BB7A5244}" type="pres">
      <dgm:prSet presAssocID="{E083C9DD-7742-2745-8A90-C06E1D897EA1}" presName="node" presStyleLbl="node1" presStyleIdx="0" presStyleCnt="5">
        <dgm:presLayoutVars>
          <dgm:bulletEnabled val="1"/>
        </dgm:presLayoutVars>
      </dgm:prSet>
      <dgm:spPr/>
    </dgm:pt>
    <dgm:pt modelId="{9357E654-F301-1240-B650-57E18CEC4DB1}" type="pres">
      <dgm:prSet presAssocID="{68A02D3D-22B8-134E-BA3C-36FA6D59E745}" presName="sibTrans" presStyleLbl="sibTrans2D1" presStyleIdx="0" presStyleCnt="5"/>
      <dgm:spPr/>
    </dgm:pt>
    <dgm:pt modelId="{BA2B8058-D297-EE4A-88C2-721D7062D49B}" type="pres">
      <dgm:prSet presAssocID="{68A02D3D-22B8-134E-BA3C-36FA6D59E745}" presName="connectorText" presStyleLbl="sibTrans2D1" presStyleIdx="0" presStyleCnt="5"/>
      <dgm:spPr/>
    </dgm:pt>
    <dgm:pt modelId="{C73522DF-5BFB-2B44-9B62-5DC701A955CD}" type="pres">
      <dgm:prSet presAssocID="{BE5337DC-F685-5645-875E-7E2201606C8C}" presName="node" presStyleLbl="node1" presStyleIdx="1" presStyleCnt="5">
        <dgm:presLayoutVars>
          <dgm:bulletEnabled val="1"/>
        </dgm:presLayoutVars>
      </dgm:prSet>
      <dgm:spPr/>
    </dgm:pt>
    <dgm:pt modelId="{9EFCA576-83D6-F74E-9BC3-9C4A684F656B}" type="pres">
      <dgm:prSet presAssocID="{0363A409-A1D2-1149-943F-9937192B9097}" presName="sibTrans" presStyleLbl="sibTrans2D1" presStyleIdx="1" presStyleCnt="5"/>
      <dgm:spPr/>
    </dgm:pt>
    <dgm:pt modelId="{D1C4AC6D-A2FE-3440-A302-59BBD37E95C5}" type="pres">
      <dgm:prSet presAssocID="{0363A409-A1D2-1149-943F-9937192B9097}" presName="connectorText" presStyleLbl="sibTrans2D1" presStyleIdx="1" presStyleCnt="5"/>
      <dgm:spPr/>
    </dgm:pt>
    <dgm:pt modelId="{3A92F822-19FF-6640-B38D-3D95F86B9DA9}" type="pres">
      <dgm:prSet presAssocID="{ADEE58E0-D7DE-6F4D-91A2-F6E9582F5ECE}" presName="node" presStyleLbl="node1" presStyleIdx="2" presStyleCnt="5">
        <dgm:presLayoutVars>
          <dgm:bulletEnabled val="1"/>
        </dgm:presLayoutVars>
      </dgm:prSet>
      <dgm:spPr/>
    </dgm:pt>
    <dgm:pt modelId="{1161BE30-2BC8-E049-9E36-040CEABDC850}" type="pres">
      <dgm:prSet presAssocID="{155F68B9-3529-264A-9742-5133021B2314}" presName="sibTrans" presStyleLbl="sibTrans2D1" presStyleIdx="2" presStyleCnt="5"/>
      <dgm:spPr/>
    </dgm:pt>
    <dgm:pt modelId="{1A86AF11-8524-664A-8EB4-6F51410E29ED}" type="pres">
      <dgm:prSet presAssocID="{155F68B9-3529-264A-9742-5133021B2314}" presName="connectorText" presStyleLbl="sibTrans2D1" presStyleIdx="2" presStyleCnt="5"/>
      <dgm:spPr/>
    </dgm:pt>
    <dgm:pt modelId="{84504C8A-E673-2444-ADEE-BD851496C88A}" type="pres">
      <dgm:prSet presAssocID="{FB94E722-CC70-3041-8ED1-CE1E3D1357E8}" presName="node" presStyleLbl="node1" presStyleIdx="3" presStyleCnt="5">
        <dgm:presLayoutVars>
          <dgm:bulletEnabled val="1"/>
        </dgm:presLayoutVars>
      </dgm:prSet>
      <dgm:spPr/>
    </dgm:pt>
    <dgm:pt modelId="{9BAF45B8-5379-DE4F-A6F4-7E45F0793C9F}" type="pres">
      <dgm:prSet presAssocID="{8E8F1755-0DAF-6E4E-AC90-B69D26DCA262}" presName="sibTrans" presStyleLbl="sibTrans2D1" presStyleIdx="3" presStyleCnt="5"/>
      <dgm:spPr/>
    </dgm:pt>
    <dgm:pt modelId="{7B695AC5-D971-BD47-BF56-5506D5FD8777}" type="pres">
      <dgm:prSet presAssocID="{8E8F1755-0DAF-6E4E-AC90-B69D26DCA262}" presName="connectorText" presStyleLbl="sibTrans2D1" presStyleIdx="3" presStyleCnt="5"/>
      <dgm:spPr/>
    </dgm:pt>
    <dgm:pt modelId="{788BD506-D9A7-9040-A54C-4B5C49E8E1CF}" type="pres">
      <dgm:prSet presAssocID="{342734D8-8911-C545-85ED-F7DC9A70517C}" presName="node" presStyleLbl="node1" presStyleIdx="4" presStyleCnt="5">
        <dgm:presLayoutVars>
          <dgm:bulletEnabled val="1"/>
        </dgm:presLayoutVars>
      </dgm:prSet>
      <dgm:spPr/>
    </dgm:pt>
    <dgm:pt modelId="{E01071B4-92FE-9D4A-A25C-B267E40E55B4}" type="pres">
      <dgm:prSet presAssocID="{5757A27E-2BEA-7842-A830-A4A01C79A626}" presName="sibTrans" presStyleLbl="sibTrans2D1" presStyleIdx="4" presStyleCnt="5"/>
      <dgm:spPr/>
    </dgm:pt>
    <dgm:pt modelId="{1DC66CC0-783B-7D4C-993A-D10D1B3403A2}" type="pres">
      <dgm:prSet presAssocID="{5757A27E-2BEA-7842-A830-A4A01C79A626}" presName="connectorText" presStyleLbl="sibTrans2D1" presStyleIdx="4" presStyleCnt="5"/>
      <dgm:spPr/>
    </dgm:pt>
  </dgm:ptLst>
  <dgm:cxnLst>
    <dgm:cxn modelId="{28C4BB0E-91D3-F644-8582-1B225D030DDA}" type="presOf" srcId="{FB94E722-CC70-3041-8ED1-CE1E3D1357E8}" destId="{84504C8A-E673-2444-ADEE-BD851496C88A}" srcOrd="0" destOrd="0" presId="urn:microsoft.com/office/officeart/2005/8/layout/cycle2"/>
    <dgm:cxn modelId="{B8FC2C1B-1A48-8040-8DA6-FC438B001F58}" type="presOf" srcId="{155F68B9-3529-264A-9742-5133021B2314}" destId="{1161BE30-2BC8-E049-9E36-040CEABDC850}" srcOrd="0" destOrd="0" presId="urn:microsoft.com/office/officeart/2005/8/layout/cycle2"/>
    <dgm:cxn modelId="{F504E11B-3A25-6E46-B356-395F588FB0C9}" type="presOf" srcId="{8E8F1755-0DAF-6E4E-AC90-B69D26DCA262}" destId="{7B695AC5-D971-BD47-BF56-5506D5FD8777}" srcOrd="1" destOrd="0" presId="urn:microsoft.com/office/officeart/2005/8/layout/cycle2"/>
    <dgm:cxn modelId="{9997DD2D-FE15-F948-B3FF-DEF8B02393BE}" type="presOf" srcId="{ADEE58E0-D7DE-6F4D-91A2-F6E9582F5ECE}" destId="{3A92F822-19FF-6640-B38D-3D95F86B9DA9}" srcOrd="0" destOrd="0" presId="urn:microsoft.com/office/officeart/2005/8/layout/cycle2"/>
    <dgm:cxn modelId="{A1297234-3B84-514B-B681-6B43DECB29A1}" srcId="{99BEDEAC-6B1E-6347-B3DE-145E5F986EA4}" destId="{342734D8-8911-C545-85ED-F7DC9A70517C}" srcOrd="4" destOrd="0" parTransId="{CE730CAF-BF43-3240-AF5B-7EFC5AF9FDFB}" sibTransId="{5757A27E-2BEA-7842-A830-A4A01C79A626}"/>
    <dgm:cxn modelId="{C82CF245-08FF-5240-9D2D-02B44D9895FC}" type="presOf" srcId="{5757A27E-2BEA-7842-A830-A4A01C79A626}" destId="{E01071B4-92FE-9D4A-A25C-B267E40E55B4}" srcOrd="0" destOrd="0" presId="urn:microsoft.com/office/officeart/2005/8/layout/cycle2"/>
    <dgm:cxn modelId="{2B632451-138C-A244-8DA8-3CC7232210D4}" type="presOf" srcId="{99BEDEAC-6B1E-6347-B3DE-145E5F986EA4}" destId="{FFCFBF3D-3691-764C-A7B0-7B7B3903981A}" srcOrd="0" destOrd="0" presId="urn:microsoft.com/office/officeart/2005/8/layout/cycle2"/>
    <dgm:cxn modelId="{5DAA435E-6277-3343-A782-14B19B83E313}" type="presOf" srcId="{155F68B9-3529-264A-9742-5133021B2314}" destId="{1A86AF11-8524-664A-8EB4-6F51410E29ED}" srcOrd="1" destOrd="0" presId="urn:microsoft.com/office/officeart/2005/8/layout/cycle2"/>
    <dgm:cxn modelId="{96BEEC5F-3685-7B43-BB65-A7DF3290A39B}" type="presOf" srcId="{0363A409-A1D2-1149-943F-9937192B9097}" destId="{9EFCA576-83D6-F74E-9BC3-9C4A684F656B}" srcOrd="0" destOrd="0" presId="urn:microsoft.com/office/officeart/2005/8/layout/cycle2"/>
    <dgm:cxn modelId="{BA77F163-FCC9-9647-B958-D8BD2223EC6D}" type="presOf" srcId="{68A02D3D-22B8-134E-BA3C-36FA6D59E745}" destId="{9357E654-F301-1240-B650-57E18CEC4DB1}" srcOrd="0" destOrd="0" presId="urn:microsoft.com/office/officeart/2005/8/layout/cycle2"/>
    <dgm:cxn modelId="{7909F56D-930D-B143-91FA-A63138C17F39}" type="presOf" srcId="{342734D8-8911-C545-85ED-F7DC9A70517C}" destId="{788BD506-D9A7-9040-A54C-4B5C49E8E1CF}" srcOrd="0" destOrd="0" presId="urn:microsoft.com/office/officeart/2005/8/layout/cycle2"/>
    <dgm:cxn modelId="{555FF770-1CBF-FB44-B842-B6F3D955496A}" type="presOf" srcId="{8E8F1755-0DAF-6E4E-AC90-B69D26DCA262}" destId="{9BAF45B8-5379-DE4F-A6F4-7E45F0793C9F}" srcOrd="0" destOrd="0" presId="urn:microsoft.com/office/officeart/2005/8/layout/cycle2"/>
    <dgm:cxn modelId="{35F77A8E-208D-E449-AB6D-62B04E9D6978}" type="presOf" srcId="{0363A409-A1D2-1149-943F-9937192B9097}" destId="{D1C4AC6D-A2FE-3440-A302-59BBD37E95C5}" srcOrd="1" destOrd="0" presId="urn:microsoft.com/office/officeart/2005/8/layout/cycle2"/>
    <dgm:cxn modelId="{E20B699B-BC2A-3043-9E58-94DE426ACA64}" srcId="{99BEDEAC-6B1E-6347-B3DE-145E5F986EA4}" destId="{FB94E722-CC70-3041-8ED1-CE1E3D1357E8}" srcOrd="3" destOrd="0" parTransId="{96D86545-2471-3C4A-B191-7D86A5F01648}" sibTransId="{8E8F1755-0DAF-6E4E-AC90-B69D26DCA262}"/>
    <dgm:cxn modelId="{3F6D1FA5-342F-AC4B-8035-FAF613E704F7}" srcId="{99BEDEAC-6B1E-6347-B3DE-145E5F986EA4}" destId="{BE5337DC-F685-5645-875E-7E2201606C8C}" srcOrd="1" destOrd="0" parTransId="{E49C6F47-102C-FF45-AD54-F533B790A740}" sibTransId="{0363A409-A1D2-1149-943F-9937192B9097}"/>
    <dgm:cxn modelId="{AC0986A9-D853-6F44-9F95-4A2B7AE3639A}" type="presOf" srcId="{E083C9DD-7742-2745-8A90-C06E1D897EA1}" destId="{D055E199-8D7B-5248-8DF5-BCC3BB7A5244}" srcOrd="0" destOrd="0" presId="urn:microsoft.com/office/officeart/2005/8/layout/cycle2"/>
    <dgm:cxn modelId="{62ECE3B2-1BF1-3548-BA4F-15A4F5CA75E7}" type="presOf" srcId="{5757A27E-2BEA-7842-A830-A4A01C79A626}" destId="{1DC66CC0-783B-7D4C-993A-D10D1B3403A2}" srcOrd="1" destOrd="0" presId="urn:microsoft.com/office/officeart/2005/8/layout/cycle2"/>
    <dgm:cxn modelId="{3E2EB6BB-4C60-0C41-8BB0-B74397232068}" type="presOf" srcId="{68A02D3D-22B8-134E-BA3C-36FA6D59E745}" destId="{BA2B8058-D297-EE4A-88C2-721D7062D49B}" srcOrd="1" destOrd="0" presId="urn:microsoft.com/office/officeart/2005/8/layout/cycle2"/>
    <dgm:cxn modelId="{B40F81C0-D1A8-1C4F-9CE4-7D09526229D8}" srcId="{99BEDEAC-6B1E-6347-B3DE-145E5F986EA4}" destId="{ADEE58E0-D7DE-6F4D-91A2-F6E9582F5ECE}" srcOrd="2" destOrd="0" parTransId="{1239E9D3-D7C1-C844-91B5-05C4C6F18E82}" sibTransId="{155F68B9-3529-264A-9742-5133021B2314}"/>
    <dgm:cxn modelId="{8749FFE6-4D8C-A047-9CF1-931BA9B9BA73}" type="presOf" srcId="{BE5337DC-F685-5645-875E-7E2201606C8C}" destId="{C73522DF-5BFB-2B44-9B62-5DC701A955CD}" srcOrd="0" destOrd="0" presId="urn:microsoft.com/office/officeart/2005/8/layout/cycle2"/>
    <dgm:cxn modelId="{CF287DFB-9DEE-1747-B085-E6A1D07DFD62}" srcId="{99BEDEAC-6B1E-6347-B3DE-145E5F986EA4}" destId="{E083C9DD-7742-2745-8A90-C06E1D897EA1}" srcOrd="0" destOrd="0" parTransId="{2208F6BF-311B-4A4A-A24E-7E6C6054C030}" sibTransId="{68A02D3D-22B8-134E-BA3C-36FA6D59E745}"/>
    <dgm:cxn modelId="{172C1280-DF7B-4A4C-BDE6-D3C15DCB80E8}" type="presParOf" srcId="{FFCFBF3D-3691-764C-A7B0-7B7B3903981A}" destId="{D055E199-8D7B-5248-8DF5-BCC3BB7A5244}" srcOrd="0" destOrd="0" presId="urn:microsoft.com/office/officeart/2005/8/layout/cycle2"/>
    <dgm:cxn modelId="{D419C643-5763-F149-B22E-4E075B93FE72}" type="presParOf" srcId="{FFCFBF3D-3691-764C-A7B0-7B7B3903981A}" destId="{9357E654-F301-1240-B650-57E18CEC4DB1}" srcOrd="1" destOrd="0" presId="urn:microsoft.com/office/officeart/2005/8/layout/cycle2"/>
    <dgm:cxn modelId="{7F6E6233-5533-014E-95AD-A770DFB8E6CB}" type="presParOf" srcId="{9357E654-F301-1240-B650-57E18CEC4DB1}" destId="{BA2B8058-D297-EE4A-88C2-721D7062D49B}" srcOrd="0" destOrd="0" presId="urn:microsoft.com/office/officeart/2005/8/layout/cycle2"/>
    <dgm:cxn modelId="{1E153921-5417-674D-BEA2-76C8B1832E2C}" type="presParOf" srcId="{FFCFBF3D-3691-764C-A7B0-7B7B3903981A}" destId="{C73522DF-5BFB-2B44-9B62-5DC701A955CD}" srcOrd="2" destOrd="0" presId="urn:microsoft.com/office/officeart/2005/8/layout/cycle2"/>
    <dgm:cxn modelId="{E184CF49-5D09-3440-A9F3-24C3968BAACF}" type="presParOf" srcId="{FFCFBF3D-3691-764C-A7B0-7B7B3903981A}" destId="{9EFCA576-83D6-F74E-9BC3-9C4A684F656B}" srcOrd="3" destOrd="0" presId="urn:microsoft.com/office/officeart/2005/8/layout/cycle2"/>
    <dgm:cxn modelId="{F8A1FCC3-B0B6-8E4E-A451-C124C4604F4F}" type="presParOf" srcId="{9EFCA576-83D6-F74E-9BC3-9C4A684F656B}" destId="{D1C4AC6D-A2FE-3440-A302-59BBD37E95C5}" srcOrd="0" destOrd="0" presId="urn:microsoft.com/office/officeart/2005/8/layout/cycle2"/>
    <dgm:cxn modelId="{105C55BE-DBDC-D140-9CC8-0F0C03B89B85}" type="presParOf" srcId="{FFCFBF3D-3691-764C-A7B0-7B7B3903981A}" destId="{3A92F822-19FF-6640-B38D-3D95F86B9DA9}" srcOrd="4" destOrd="0" presId="urn:microsoft.com/office/officeart/2005/8/layout/cycle2"/>
    <dgm:cxn modelId="{822C381C-95F3-9D44-89FC-DCEFB05F5666}" type="presParOf" srcId="{FFCFBF3D-3691-764C-A7B0-7B7B3903981A}" destId="{1161BE30-2BC8-E049-9E36-040CEABDC850}" srcOrd="5" destOrd="0" presId="urn:microsoft.com/office/officeart/2005/8/layout/cycle2"/>
    <dgm:cxn modelId="{3451808B-D5D5-2840-B157-F3AEE0742023}" type="presParOf" srcId="{1161BE30-2BC8-E049-9E36-040CEABDC850}" destId="{1A86AF11-8524-664A-8EB4-6F51410E29ED}" srcOrd="0" destOrd="0" presId="urn:microsoft.com/office/officeart/2005/8/layout/cycle2"/>
    <dgm:cxn modelId="{B0F1A92C-DF4B-1D43-8C2D-D08AB386BB97}" type="presParOf" srcId="{FFCFBF3D-3691-764C-A7B0-7B7B3903981A}" destId="{84504C8A-E673-2444-ADEE-BD851496C88A}" srcOrd="6" destOrd="0" presId="urn:microsoft.com/office/officeart/2005/8/layout/cycle2"/>
    <dgm:cxn modelId="{4BD95F15-5E33-7545-8EC2-393F875BAAA7}" type="presParOf" srcId="{FFCFBF3D-3691-764C-A7B0-7B7B3903981A}" destId="{9BAF45B8-5379-DE4F-A6F4-7E45F0793C9F}" srcOrd="7" destOrd="0" presId="urn:microsoft.com/office/officeart/2005/8/layout/cycle2"/>
    <dgm:cxn modelId="{17F29CC9-4A65-5548-A61A-0AC65E8DD1F9}" type="presParOf" srcId="{9BAF45B8-5379-DE4F-A6F4-7E45F0793C9F}" destId="{7B695AC5-D971-BD47-BF56-5506D5FD8777}" srcOrd="0" destOrd="0" presId="urn:microsoft.com/office/officeart/2005/8/layout/cycle2"/>
    <dgm:cxn modelId="{B0C7E11F-7308-8A4A-A1A5-9A30865EB3CE}" type="presParOf" srcId="{FFCFBF3D-3691-764C-A7B0-7B7B3903981A}" destId="{788BD506-D9A7-9040-A54C-4B5C49E8E1CF}" srcOrd="8" destOrd="0" presId="urn:microsoft.com/office/officeart/2005/8/layout/cycle2"/>
    <dgm:cxn modelId="{92EA5569-9D89-2644-8406-6A806D1ACBA6}" type="presParOf" srcId="{FFCFBF3D-3691-764C-A7B0-7B7B3903981A}" destId="{E01071B4-92FE-9D4A-A25C-B267E40E55B4}" srcOrd="9" destOrd="0" presId="urn:microsoft.com/office/officeart/2005/8/layout/cycle2"/>
    <dgm:cxn modelId="{259E4A85-6FD8-8D4A-A888-39077491C8E5}" type="presParOf" srcId="{E01071B4-92FE-9D4A-A25C-B267E40E55B4}" destId="{1DC66CC0-783B-7D4C-993A-D10D1B3403A2}"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AE9F52-6D10-2945-8431-1F8453B2B702}" type="doc">
      <dgm:prSet loTypeId="urn:microsoft.com/office/officeart/2005/8/layout/vList5" loCatId="" qsTypeId="urn:microsoft.com/office/officeart/2005/8/quickstyle/simple4" qsCatId="simple" csTypeId="urn:microsoft.com/office/officeart/2005/8/colors/colorful1" csCatId="colorful" phldr="1"/>
      <dgm:spPr/>
      <dgm:t>
        <a:bodyPr/>
        <a:lstStyle/>
        <a:p>
          <a:endParaRPr lang="en-US"/>
        </a:p>
      </dgm:t>
    </dgm:pt>
    <dgm:pt modelId="{D16E673E-2274-9A4B-998D-DDD2A34BA78C}">
      <dgm:prSet phldrT="[Text]" custT="1"/>
      <dgm:spPr/>
      <dgm:t>
        <a:bodyPr/>
        <a:lstStyle/>
        <a:p>
          <a:r>
            <a:rPr lang="en-US" sz="2400" b="1" i="0" dirty="0">
              <a:solidFill>
                <a:srgbClr val="000000"/>
              </a:solidFill>
            </a:rPr>
            <a:t>Align goals and strategies to a data system</a:t>
          </a:r>
          <a:endParaRPr lang="en-US" sz="2400" i="0" dirty="0">
            <a:solidFill>
              <a:srgbClr val="000000"/>
            </a:solidFill>
          </a:endParaRPr>
        </a:p>
      </dgm:t>
    </dgm:pt>
    <dgm:pt modelId="{94E5E735-CD08-0C44-8888-B7B7920FB153}" type="parTrans" cxnId="{99E5FF7D-F446-1E43-92FE-7C73E351D920}">
      <dgm:prSet/>
      <dgm:spPr/>
      <dgm:t>
        <a:bodyPr/>
        <a:lstStyle/>
        <a:p>
          <a:endParaRPr lang="en-US" sz="4000"/>
        </a:p>
      </dgm:t>
    </dgm:pt>
    <dgm:pt modelId="{A570271A-3883-6345-86CF-AADD4907D44E}" type="sibTrans" cxnId="{99E5FF7D-F446-1E43-92FE-7C73E351D920}">
      <dgm:prSet/>
      <dgm:spPr/>
      <dgm:t>
        <a:bodyPr/>
        <a:lstStyle/>
        <a:p>
          <a:endParaRPr lang="en-US" sz="4000"/>
        </a:p>
      </dgm:t>
    </dgm:pt>
    <dgm:pt modelId="{D93BB97F-230A-E44C-BC84-86F509252091}">
      <dgm:prSet phldrT="[Text]" custT="1"/>
      <dgm:spPr/>
      <dgm:t>
        <a:bodyPr/>
        <a:lstStyle/>
        <a:p>
          <a:r>
            <a:rPr lang="en-US" sz="2000" b="1" dirty="0"/>
            <a:t>Identify key indicators, measures, and targets for all goals and strategies</a:t>
          </a:r>
        </a:p>
      </dgm:t>
    </dgm:pt>
    <dgm:pt modelId="{2F940F09-2C78-7349-8D05-D1659C2C0DDB}" type="parTrans" cxnId="{435AA4D9-7C0C-4E4D-BE48-C1181954AE03}">
      <dgm:prSet/>
      <dgm:spPr/>
      <dgm:t>
        <a:bodyPr/>
        <a:lstStyle/>
        <a:p>
          <a:endParaRPr lang="en-US" sz="4000"/>
        </a:p>
      </dgm:t>
    </dgm:pt>
    <dgm:pt modelId="{D2B9A8AA-5099-854C-B449-179DEB8A193E}" type="sibTrans" cxnId="{435AA4D9-7C0C-4E4D-BE48-C1181954AE03}">
      <dgm:prSet/>
      <dgm:spPr/>
      <dgm:t>
        <a:bodyPr/>
        <a:lstStyle/>
        <a:p>
          <a:endParaRPr lang="en-US" sz="4000"/>
        </a:p>
      </dgm:t>
    </dgm:pt>
    <dgm:pt modelId="{CAE451E8-EAF1-5345-8A89-26D80A79A242}">
      <dgm:prSet phldrT="[Text]" custT="1"/>
      <dgm:spPr/>
      <dgm:t>
        <a:bodyPr/>
        <a:lstStyle/>
        <a:p>
          <a:r>
            <a:rPr lang="en-US" sz="2400" b="1" i="0">
              <a:solidFill>
                <a:srgbClr val="000000"/>
              </a:solidFill>
            </a:rPr>
            <a:t>Align the data system to a progress monitoring and reporting system for all stakeholders.  </a:t>
          </a:r>
          <a:endParaRPr lang="en-US" sz="2400" i="0">
            <a:solidFill>
              <a:srgbClr val="000000"/>
            </a:solidFill>
          </a:endParaRPr>
        </a:p>
      </dgm:t>
    </dgm:pt>
    <dgm:pt modelId="{C428AC30-CADB-4944-99DF-82BA934511C8}" type="parTrans" cxnId="{35386A41-2DA2-CF46-9478-F60E858C21A2}">
      <dgm:prSet/>
      <dgm:spPr/>
      <dgm:t>
        <a:bodyPr/>
        <a:lstStyle/>
        <a:p>
          <a:endParaRPr lang="en-US" sz="4000"/>
        </a:p>
      </dgm:t>
    </dgm:pt>
    <dgm:pt modelId="{7B751B23-6CD6-4C4E-8A92-22FA9069E7A6}" type="sibTrans" cxnId="{35386A41-2DA2-CF46-9478-F60E858C21A2}">
      <dgm:prSet/>
      <dgm:spPr/>
      <dgm:t>
        <a:bodyPr/>
        <a:lstStyle/>
        <a:p>
          <a:endParaRPr lang="en-US" sz="4000"/>
        </a:p>
      </dgm:t>
    </dgm:pt>
    <dgm:pt modelId="{137AEDDF-D2AD-AA4E-82EF-B6C6840EC87F}">
      <dgm:prSet phldrT="[Text]" custT="1"/>
      <dgm:spPr/>
      <dgm:t>
        <a:bodyPr/>
        <a:lstStyle/>
        <a:p>
          <a:r>
            <a:rPr lang="en-US" sz="2000" b="1" dirty="0"/>
            <a:t>Progress monitor and report growth and achievement while making adjustments to ensure improved results</a:t>
          </a:r>
        </a:p>
      </dgm:t>
    </dgm:pt>
    <dgm:pt modelId="{36040BF5-7A5C-6B47-99AF-5D4C4FFF08BF}" type="parTrans" cxnId="{63711F04-B824-1049-ACBF-E857A2BA95DF}">
      <dgm:prSet/>
      <dgm:spPr/>
      <dgm:t>
        <a:bodyPr/>
        <a:lstStyle/>
        <a:p>
          <a:endParaRPr lang="en-US" sz="4000"/>
        </a:p>
      </dgm:t>
    </dgm:pt>
    <dgm:pt modelId="{E7E0E781-CF0C-004E-BF00-131C0F9A88AC}" type="sibTrans" cxnId="{63711F04-B824-1049-ACBF-E857A2BA95DF}">
      <dgm:prSet/>
      <dgm:spPr/>
      <dgm:t>
        <a:bodyPr/>
        <a:lstStyle/>
        <a:p>
          <a:endParaRPr lang="en-US" sz="4000"/>
        </a:p>
      </dgm:t>
    </dgm:pt>
    <dgm:pt modelId="{FF30EA4C-5302-4B4D-8C7B-27667324C5A7}">
      <dgm:prSet phldrT="[Text]" custT="1"/>
      <dgm:spPr/>
      <dgm:t>
        <a:bodyPr/>
        <a:lstStyle/>
        <a:p>
          <a:endParaRPr lang="en-US" sz="1200"/>
        </a:p>
      </dgm:t>
    </dgm:pt>
    <dgm:pt modelId="{43DAD7C2-2F31-4540-A43E-CDB9B4F5C0EE}" type="parTrans" cxnId="{445633F4-F864-2A4D-B5C0-6330D83F72E0}">
      <dgm:prSet/>
      <dgm:spPr/>
      <dgm:t>
        <a:bodyPr/>
        <a:lstStyle/>
        <a:p>
          <a:endParaRPr lang="en-US" sz="4000"/>
        </a:p>
      </dgm:t>
    </dgm:pt>
    <dgm:pt modelId="{ACBDE418-8431-3342-8E5A-2B73C5F6A583}" type="sibTrans" cxnId="{445633F4-F864-2A4D-B5C0-6330D83F72E0}">
      <dgm:prSet/>
      <dgm:spPr/>
      <dgm:t>
        <a:bodyPr/>
        <a:lstStyle/>
        <a:p>
          <a:endParaRPr lang="en-US" sz="4000"/>
        </a:p>
      </dgm:t>
    </dgm:pt>
    <dgm:pt modelId="{4F74523E-9907-A449-937C-17E11BC9C8DB}">
      <dgm:prSet phldrT="[Text]" custT="1"/>
      <dgm:spPr/>
      <dgm:t>
        <a:bodyPr/>
        <a:lstStyle/>
        <a:p>
          <a:r>
            <a:rPr lang="en-US" sz="2400" b="1" i="0">
              <a:solidFill>
                <a:srgbClr val="000000"/>
              </a:solidFill>
            </a:rPr>
            <a:t>Align the Plan to the work structures and shared decision-making processes</a:t>
          </a:r>
          <a:endParaRPr lang="en-US" sz="2400" i="0">
            <a:solidFill>
              <a:srgbClr val="000000"/>
            </a:solidFill>
          </a:endParaRPr>
        </a:p>
      </dgm:t>
    </dgm:pt>
    <dgm:pt modelId="{6592D38E-9C90-9848-AF71-E172EC0AB6B9}" type="parTrans" cxnId="{51B73E8C-D6E4-184A-B68E-65D5B89A72F5}">
      <dgm:prSet/>
      <dgm:spPr/>
      <dgm:t>
        <a:bodyPr/>
        <a:lstStyle/>
        <a:p>
          <a:endParaRPr lang="en-US" sz="4000"/>
        </a:p>
      </dgm:t>
    </dgm:pt>
    <dgm:pt modelId="{1C107C83-2EF6-974E-B15E-70D5C0A51083}" type="sibTrans" cxnId="{51B73E8C-D6E4-184A-B68E-65D5B89A72F5}">
      <dgm:prSet/>
      <dgm:spPr/>
      <dgm:t>
        <a:bodyPr/>
        <a:lstStyle/>
        <a:p>
          <a:endParaRPr lang="en-US" sz="4000"/>
        </a:p>
      </dgm:t>
    </dgm:pt>
    <dgm:pt modelId="{F564290C-1BD8-DB49-9DFF-04F469FA74F0}">
      <dgm:prSet phldrT="[Text]" custT="1"/>
      <dgm:spPr/>
      <dgm:t>
        <a:bodyPr/>
        <a:lstStyle/>
        <a:p>
          <a:r>
            <a:rPr lang="en-US" sz="2000" b="1" i="0" dirty="0">
              <a:solidFill>
                <a:srgbClr val="000000"/>
              </a:solidFill>
            </a:rPr>
            <a:t>Align the plan to school, team, department and program structures and processes to ensure ownership, responsibility and accountability </a:t>
          </a:r>
          <a:endParaRPr lang="en-US" sz="2000" dirty="0"/>
        </a:p>
      </dgm:t>
    </dgm:pt>
    <dgm:pt modelId="{ECC1BB59-DBB2-404A-B628-E4C19233BD36}" type="parTrans" cxnId="{A3AE0220-E3BC-4F47-A5BB-EA7184CF07B1}">
      <dgm:prSet/>
      <dgm:spPr/>
      <dgm:t>
        <a:bodyPr/>
        <a:lstStyle/>
        <a:p>
          <a:endParaRPr lang="en-US" sz="4000"/>
        </a:p>
      </dgm:t>
    </dgm:pt>
    <dgm:pt modelId="{E35A83EF-71E3-3B4B-BFFB-F065A33FD5F2}" type="sibTrans" cxnId="{A3AE0220-E3BC-4F47-A5BB-EA7184CF07B1}">
      <dgm:prSet/>
      <dgm:spPr/>
      <dgm:t>
        <a:bodyPr/>
        <a:lstStyle/>
        <a:p>
          <a:endParaRPr lang="en-US" sz="4000"/>
        </a:p>
      </dgm:t>
    </dgm:pt>
    <dgm:pt modelId="{7A54AA27-4E45-DE4F-8412-EBA32B72C466}">
      <dgm:prSet custT="1"/>
      <dgm:spPr/>
      <dgm:t>
        <a:bodyPr/>
        <a:lstStyle/>
        <a:p>
          <a:r>
            <a:rPr lang="en-US" sz="2400" b="1" i="0">
              <a:solidFill>
                <a:srgbClr val="000000"/>
              </a:solidFill>
            </a:rPr>
            <a:t>Align the Plan to individual and team performance and program evaluation</a:t>
          </a:r>
          <a:endParaRPr lang="en-US" sz="2400" i="0">
            <a:solidFill>
              <a:srgbClr val="000000"/>
            </a:solidFill>
          </a:endParaRPr>
        </a:p>
      </dgm:t>
    </dgm:pt>
    <dgm:pt modelId="{578A1CB1-F108-0549-8064-D2408719F179}" type="parTrans" cxnId="{E359884C-153A-4A41-9A3B-7AB9ABAB9B65}">
      <dgm:prSet/>
      <dgm:spPr/>
      <dgm:t>
        <a:bodyPr/>
        <a:lstStyle/>
        <a:p>
          <a:endParaRPr lang="en-US" sz="4000"/>
        </a:p>
      </dgm:t>
    </dgm:pt>
    <dgm:pt modelId="{B879EAA4-435A-CE44-8915-CBA88EA93C37}" type="sibTrans" cxnId="{E359884C-153A-4A41-9A3B-7AB9ABAB9B65}">
      <dgm:prSet/>
      <dgm:spPr/>
      <dgm:t>
        <a:bodyPr/>
        <a:lstStyle/>
        <a:p>
          <a:endParaRPr lang="en-US" sz="4000"/>
        </a:p>
      </dgm:t>
    </dgm:pt>
    <dgm:pt modelId="{E31474F3-7FD1-7945-90D6-4BD4A3154A06}">
      <dgm:prSet custT="1"/>
      <dgm:spPr/>
      <dgm:t>
        <a:bodyPr/>
        <a:lstStyle/>
        <a:p>
          <a:r>
            <a:rPr lang="en-US" sz="2000" b="1" i="0" dirty="0">
              <a:solidFill>
                <a:srgbClr val="000000"/>
              </a:solidFill>
            </a:rPr>
            <a:t>Align individual, team, school, and program goals and feedback to the data system	</a:t>
          </a:r>
          <a:r>
            <a:rPr lang="en-US" sz="1600" b="1" i="0" dirty="0">
              <a:solidFill>
                <a:srgbClr val="000000"/>
              </a:solidFill>
            </a:rPr>
            <a:t>		 </a:t>
          </a:r>
          <a:endParaRPr lang="en-US" sz="1600" i="0" dirty="0">
            <a:solidFill>
              <a:srgbClr val="000000"/>
            </a:solidFill>
          </a:endParaRPr>
        </a:p>
      </dgm:t>
    </dgm:pt>
    <dgm:pt modelId="{3BDC3C8B-2C7C-8642-B914-F632D8D20115}" type="parTrans" cxnId="{EA40255D-1DD9-4D44-A9F5-8EEF6EAAADAA}">
      <dgm:prSet/>
      <dgm:spPr/>
      <dgm:t>
        <a:bodyPr/>
        <a:lstStyle/>
        <a:p>
          <a:endParaRPr lang="en-US" sz="4000"/>
        </a:p>
      </dgm:t>
    </dgm:pt>
    <dgm:pt modelId="{20831799-05C8-8045-A107-5155C9410F9E}" type="sibTrans" cxnId="{EA40255D-1DD9-4D44-A9F5-8EEF6EAAADAA}">
      <dgm:prSet/>
      <dgm:spPr/>
      <dgm:t>
        <a:bodyPr/>
        <a:lstStyle/>
        <a:p>
          <a:endParaRPr lang="en-US" sz="4000"/>
        </a:p>
      </dgm:t>
    </dgm:pt>
    <dgm:pt modelId="{8E0FE2AD-DFE6-ED45-A38D-6381C8D91399}">
      <dgm:prSet phldrT="[Text]" custT="1"/>
      <dgm:spPr/>
      <dgm:t>
        <a:bodyPr/>
        <a:lstStyle/>
        <a:p>
          <a:r>
            <a:rPr lang="en-US" sz="2400" b="1" i="1">
              <a:solidFill>
                <a:srgbClr val="000000"/>
              </a:solidFill>
            </a:rPr>
            <a:t>Align the Plan strategies to PDSA action plans </a:t>
          </a:r>
          <a:r>
            <a:rPr lang="en-US" sz="1600" b="1" i="1">
              <a:solidFill>
                <a:srgbClr val="000000"/>
              </a:solidFill>
            </a:rPr>
            <a:t>	</a:t>
          </a:r>
        </a:p>
      </dgm:t>
    </dgm:pt>
    <dgm:pt modelId="{D88C0356-2775-9D49-85A7-168A9AE61F50}" type="sibTrans" cxnId="{AD73E894-F12C-1545-815B-AD83637D97D3}">
      <dgm:prSet/>
      <dgm:spPr/>
      <dgm:t>
        <a:bodyPr/>
        <a:lstStyle/>
        <a:p>
          <a:endParaRPr lang="en-US" sz="4000"/>
        </a:p>
      </dgm:t>
    </dgm:pt>
    <dgm:pt modelId="{02E8A9AE-5B0D-8941-BA2D-34AE4F44037F}" type="parTrans" cxnId="{AD73E894-F12C-1545-815B-AD83637D97D3}">
      <dgm:prSet/>
      <dgm:spPr/>
      <dgm:t>
        <a:bodyPr/>
        <a:lstStyle/>
        <a:p>
          <a:endParaRPr lang="en-US" sz="4000"/>
        </a:p>
      </dgm:t>
    </dgm:pt>
    <dgm:pt modelId="{21AB3EA3-CF16-8947-9543-EBBC459ECCFC}">
      <dgm:prSet custT="1"/>
      <dgm:spPr/>
      <dgm:t>
        <a:bodyPr/>
        <a:lstStyle/>
        <a:p>
          <a:r>
            <a:rPr lang="en-US" sz="2000" b="1" i="0" dirty="0">
              <a:solidFill>
                <a:srgbClr val="000000"/>
              </a:solidFill>
            </a:rPr>
            <a:t>Align budget and meeting agendas to the Plan </a:t>
          </a:r>
          <a:r>
            <a:rPr lang="en-US" sz="2000" b="1" i="1" dirty="0">
              <a:solidFill>
                <a:srgbClr val="000000"/>
              </a:solidFill>
            </a:rPr>
            <a:t>to ensure focus and priority.  </a:t>
          </a:r>
          <a:r>
            <a:rPr lang="en-US" sz="2400" b="1" i="0" dirty="0">
              <a:solidFill>
                <a:srgbClr val="000000"/>
              </a:solidFill>
            </a:rPr>
            <a:t>	</a:t>
          </a:r>
          <a:endParaRPr lang="en-US" sz="2400" dirty="0"/>
        </a:p>
      </dgm:t>
    </dgm:pt>
    <dgm:pt modelId="{CEF7ED8B-8E6E-DB4F-9D79-177311314B38}" type="sibTrans" cxnId="{95FA59A5-FC4B-1549-9641-44F77D91D5EF}">
      <dgm:prSet/>
      <dgm:spPr/>
      <dgm:t>
        <a:bodyPr/>
        <a:lstStyle/>
        <a:p>
          <a:endParaRPr lang="en-US" sz="4000"/>
        </a:p>
      </dgm:t>
    </dgm:pt>
    <dgm:pt modelId="{C21523F7-47C0-504C-B6F5-9E12195A7A1F}" type="parTrans" cxnId="{95FA59A5-FC4B-1549-9641-44F77D91D5EF}">
      <dgm:prSet/>
      <dgm:spPr/>
      <dgm:t>
        <a:bodyPr/>
        <a:lstStyle/>
        <a:p>
          <a:endParaRPr lang="en-US" sz="4000"/>
        </a:p>
      </dgm:t>
    </dgm:pt>
    <dgm:pt modelId="{88DD6E50-615C-6945-9BF2-CE0C84A2EF1F}">
      <dgm:prSet custT="1"/>
      <dgm:spPr/>
      <dgm:t>
        <a:bodyPr/>
        <a:lstStyle/>
        <a:p>
          <a:r>
            <a:rPr lang="en-US" sz="2400" b="1" i="1">
              <a:solidFill>
                <a:srgbClr val="000000"/>
              </a:solidFill>
            </a:rPr>
            <a:t>Align the</a:t>
          </a:r>
          <a:r>
            <a:rPr lang="en-US" sz="2400" b="1" i="1">
              <a:solidFill>
                <a:schemeClr val="tx1"/>
              </a:solidFill>
            </a:rPr>
            <a:t> Plan </a:t>
          </a:r>
          <a:r>
            <a:rPr lang="en-US" sz="2400" b="1" i="1">
              <a:solidFill>
                <a:srgbClr val="000000"/>
              </a:solidFill>
            </a:rPr>
            <a:t>to resources of time and money</a:t>
          </a:r>
          <a:endParaRPr lang="en-US" sz="2400"/>
        </a:p>
      </dgm:t>
    </dgm:pt>
    <dgm:pt modelId="{B8D56E56-7343-6342-B8B7-E33286307C2C}" type="sibTrans" cxnId="{19BFB644-F865-5348-8408-756F32EC1C35}">
      <dgm:prSet/>
      <dgm:spPr/>
      <dgm:t>
        <a:bodyPr/>
        <a:lstStyle/>
        <a:p>
          <a:endParaRPr lang="en-US" sz="4000"/>
        </a:p>
      </dgm:t>
    </dgm:pt>
    <dgm:pt modelId="{7ADD7F25-B2AA-B042-9BB7-CF5D76DA2391}" type="parTrans" cxnId="{19BFB644-F865-5348-8408-756F32EC1C35}">
      <dgm:prSet/>
      <dgm:spPr/>
      <dgm:t>
        <a:bodyPr/>
        <a:lstStyle/>
        <a:p>
          <a:endParaRPr lang="en-US" sz="4000"/>
        </a:p>
      </dgm:t>
    </dgm:pt>
    <dgm:pt modelId="{A38FB134-A9EF-8444-BCFB-E6799E7211A1}">
      <dgm:prSet phldrT="[Text]" custT="1"/>
      <dgm:spPr/>
      <dgm:t>
        <a:bodyPr/>
        <a:lstStyle/>
        <a:p>
          <a:r>
            <a:rPr lang="en-US" sz="2000" b="1" i="0" dirty="0">
              <a:solidFill>
                <a:srgbClr val="000000"/>
              </a:solidFill>
            </a:rPr>
            <a:t>Make sure strategy actions plans follow a consistent SMART process </a:t>
          </a:r>
          <a:r>
            <a:rPr lang="en-US" sz="2000" b="1" i="1" dirty="0">
              <a:solidFill>
                <a:srgbClr val="000000"/>
              </a:solidFill>
            </a:rPr>
            <a:t>to develop a two-way collaborative communication system  </a:t>
          </a:r>
          <a:endParaRPr lang="en-US" sz="3200" dirty="0">
            <a:solidFill>
              <a:srgbClr val="000000"/>
            </a:solidFill>
          </a:endParaRPr>
        </a:p>
      </dgm:t>
    </dgm:pt>
    <dgm:pt modelId="{59D498E3-CFEA-1A49-84C6-BF4FEB9D7BC6}" type="sibTrans" cxnId="{022A7FA2-E6A3-0344-AB34-F937336E2E69}">
      <dgm:prSet/>
      <dgm:spPr/>
      <dgm:t>
        <a:bodyPr/>
        <a:lstStyle/>
        <a:p>
          <a:endParaRPr lang="en-US" sz="4000"/>
        </a:p>
      </dgm:t>
    </dgm:pt>
    <dgm:pt modelId="{E923306D-1450-8847-8353-F8DCADAB117F}" type="parTrans" cxnId="{022A7FA2-E6A3-0344-AB34-F937336E2E69}">
      <dgm:prSet/>
      <dgm:spPr/>
      <dgm:t>
        <a:bodyPr/>
        <a:lstStyle/>
        <a:p>
          <a:endParaRPr lang="en-US" sz="4000"/>
        </a:p>
      </dgm:t>
    </dgm:pt>
    <dgm:pt modelId="{93C6F55D-29C1-6F40-89BF-067AF58D1D0D}" type="pres">
      <dgm:prSet presAssocID="{46AE9F52-6D10-2945-8431-1F8453B2B702}" presName="Name0" presStyleCnt="0">
        <dgm:presLayoutVars>
          <dgm:dir/>
          <dgm:animLvl val="lvl"/>
          <dgm:resizeHandles val="exact"/>
        </dgm:presLayoutVars>
      </dgm:prSet>
      <dgm:spPr/>
    </dgm:pt>
    <dgm:pt modelId="{D2939F00-5306-C742-94A7-FA81C0877F93}" type="pres">
      <dgm:prSet presAssocID="{D16E673E-2274-9A4B-998D-DDD2A34BA78C}" presName="linNode" presStyleCnt="0"/>
      <dgm:spPr/>
    </dgm:pt>
    <dgm:pt modelId="{2E754916-D0FA-5245-9379-595C9E012056}" type="pres">
      <dgm:prSet presAssocID="{D16E673E-2274-9A4B-998D-DDD2A34BA78C}" presName="parentText" presStyleLbl="node1" presStyleIdx="0" presStyleCnt="6" custAng="0" custScaleX="147249">
        <dgm:presLayoutVars>
          <dgm:chMax val="1"/>
          <dgm:bulletEnabled val="1"/>
        </dgm:presLayoutVars>
      </dgm:prSet>
      <dgm:spPr/>
    </dgm:pt>
    <dgm:pt modelId="{DFC9AEE5-315F-AA42-A388-A8595BE2C66E}" type="pres">
      <dgm:prSet presAssocID="{D16E673E-2274-9A4B-998D-DDD2A34BA78C}" presName="descendantText" presStyleLbl="alignAccFollowNode1" presStyleIdx="0" presStyleCnt="6" custAng="0">
        <dgm:presLayoutVars>
          <dgm:bulletEnabled val="1"/>
        </dgm:presLayoutVars>
      </dgm:prSet>
      <dgm:spPr/>
    </dgm:pt>
    <dgm:pt modelId="{73952186-C916-AB4D-8831-774E8E3551AA}" type="pres">
      <dgm:prSet presAssocID="{A570271A-3883-6345-86CF-AADD4907D44E}" presName="sp" presStyleCnt="0"/>
      <dgm:spPr/>
    </dgm:pt>
    <dgm:pt modelId="{B6E515CB-1746-F84C-BADF-BBED23E4662F}" type="pres">
      <dgm:prSet presAssocID="{CAE451E8-EAF1-5345-8A89-26D80A79A242}" presName="linNode" presStyleCnt="0"/>
      <dgm:spPr/>
    </dgm:pt>
    <dgm:pt modelId="{9739DD11-8B51-5549-B6E7-3376D0153DC8}" type="pres">
      <dgm:prSet presAssocID="{CAE451E8-EAF1-5345-8A89-26D80A79A242}" presName="parentText" presStyleLbl="node1" presStyleIdx="1" presStyleCnt="6" custScaleX="147249">
        <dgm:presLayoutVars>
          <dgm:chMax val="1"/>
          <dgm:bulletEnabled val="1"/>
        </dgm:presLayoutVars>
      </dgm:prSet>
      <dgm:spPr/>
    </dgm:pt>
    <dgm:pt modelId="{7DD7A40F-480C-784F-8F9E-568D4FCBA18F}" type="pres">
      <dgm:prSet presAssocID="{CAE451E8-EAF1-5345-8A89-26D80A79A242}" presName="descendantText" presStyleLbl="alignAccFollowNode1" presStyleIdx="1" presStyleCnt="6">
        <dgm:presLayoutVars>
          <dgm:bulletEnabled val="1"/>
        </dgm:presLayoutVars>
      </dgm:prSet>
      <dgm:spPr/>
    </dgm:pt>
    <dgm:pt modelId="{740CFC85-38CD-604E-9B2E-27BBB9F21160}" type="pres">
      <dgm:prSet presAssocID="{7B751B23-6CD6-4C4E-8A92-22FA9069E7A6}" presName="sp" presStyleCnt="0"/>
      <dgm:spPr/>
    </dgm:pt>
    <dgm:pt modelId="{01AEDFA0-A7A5-E148-A0E8-841BAD7908CE}" type="pres">
      <dgm:prSet presAssocID="{7A54AA27-4E45-DE4F-8412-EBA32B72C466}" presName="linNode" presStyleCnt="0"/>
      <dgm:spPr/>
    </dgm:pt>
    <dgm:pt modelId="{A7623931-7F2F-E040-8F86-A3778E7B0362}" type="pres">
      <dgm:prSet presAssocID="{7A54AA27-4E45-DE4F-8412-EBA32B72C466}" presName="parentText" presStyleLbl="node1" presStyleIdx="2" presStyleCnt="6" custScaleX="149049">
        <dgm:presLayoutVars>
          <dgm:chMax val="1"/>
          <dgm:bulletEnabled val="1"/>
        </dgm:presLayoutVars>
      </dgm:prSet>
      <dgm:spPr/>
    </dgm:pt>
    <dgm:pt modelId="{5EDEFB98-CCB3-D84B-98A0-62884BFA41A3}" type="pres">
      <dgm:prSet presAssocID="{7A54AA27-4E45-DE4F-8412-EBA32B72C466}" presName="descendantText" presStyleLbl="alignAccFollowNode1" presStyleIdx="2" presStyleCnt="6">
        <dgm:presLayoutVars>
          <dgm:bulletEnabled val="1"/>
        </dgm:presLayoutVars>
      </dgm:prSet>
      <dgm:spPr/>
    </dgm:pt>
    <dgm:pt modelId="{57174628-E707-594B-A1C1-7724B0729A87}" type="pres">
      <dgm:prSet presAssocID="{B879EAA4-435A-CE44-8915-CBA88EA93C37}" presName="sp" presStyleCnt="0"/>
      <dgm:spPr/>
    </dgm:pt>
    <dgm:pt modelId="{4E15662D-45D4-A341-9D41-2375D1C50026}" type="pres">
      <dgm:prSet presAssocID="{4F74523E-9907-A449-937C-17E11BC9C8DB}" presName="linNode" presStyleCnt="0"/>
      <dgm:spPr/>
    </dgm:pt>
    <dgm:pt modelId="{FC312AE1-23DF-0749-9BC9-25D746C6E552}" type="pres">
      <dgm:prSet presAssocID="{4F74523E-9907-A449-937C-17E11BC9C8DB}" presName="parentText" presStyleLbl="node1" presStyleIdx="3" presStyleCnt="6" custScaleX="147249">
        <dgm:presLayoutVars>
          <dgm:chMax val="1"/>
          <dgm:bulletEnabled val="1"/>
        </dgm:presLayoutVars>
      </dgm:prSet>
      <dgm:spPr/>
    </dgm:pt>
    <dgm:pt modelId="{582372D7-C701-7B4D-A459-3F4AFD308570}" type="pres">
      <dgm:prSet presAssocID="{4F74523E-9907-A449-937C-17E11BC9C8DB}" presName="descendantText" presStyleLbl="alignAccFollowNode1" presStyleIdx="3" presStyleCnt="6">
        <dgm:presLayoutVars>
          <dgm:bulletEnabled val="1"/>
        </dgm:presLayoutVars>
      </dgm:prSet>
      <dgm:spPr/>
    </dgm:pt>
    <dgm:pt modelId="{08A70F5F-DA84-6F49-B524-37506B228FD4}" type="pres">
      <dgm:prSet presAssocID="{1C107C83-2EF6-974E-B15E-70D5C0A51083}" presName="sp" presStyleCnt="0"/>
      <dgm:spPr/>
    </dgm:pt>
    <dgm:pt modelId="{4E43FCF0-BA48-E746-965A-3DFD5CB0D0BC}" type="pres">
      <dgm:prSet presAssocID="{8E0FE2AD-DFE6-ED45-A38D-6381C8D91399}" presName="linNode" presStyleCnt="0"/>
      <dgm:spPr/>
    </dgm:pt>
    <dgm:pt modelId="{E4A86706-D8D0-B447-A59B-EF0A2BD14705}" type="pres">
      <dgm:prSet presAssocID="{8E0FE2AD-DFE6-ED45-A38D-6381C8D91399}" presName="parentText" presStyleLbl="node1" presStyleIdx="4" presStyleCnt="6" custScaleX="149087">
        <dgm:presLayoutVars>
          <dgm:chMax val="1"/>
          <dgm:bulletEnabled val="1"/>
        </dgm:presLayoutVars>
      </dgm:prSet>
      <dgm:spPr/>
    </dgm:pt>
    <dgm:pt modelId="{F6049550-803E-384D-94B2-76D57B991A32}" type="pres">
      <dgm:prSet presAssocID="{8E0FE2AD-DFE6-ED45-A38D-6381C8D91399}" presName="descendantText" presStyleLbl="alignAccFollowNode1" presStyleIdx="4" presStyleCnt="6">
        <dgm:presLayoutVars>
          <dgm:bulletEnabled val="1"/>
        </dgm:presLayoutVars>
      </dgm:prSet>
      <dgm:spPr/>
    </dgm:pt>
    <dgm:pt modelId="{1D8166A2-2FAA-0E40-8F9B-2591F8FFFF78}" type="pres">
      <dgm:prSet presAssocID="{D88C0356-2775-9D49-85A7-168A9AE61F50}" presName="sp" presStyleCnt="0"/>
      <dgm:spPr/>
    </dgm:pt>
    <dgm:pt modelId="{4B3BCD1C-4216-3044-9C08-6DDCB91DFD4A}" type="pres">
      <dgm:prSet presAssocID="{88DD6E50-615C-6945-9BF2-CE0C84A2EF1F}" presName="linNode" presStyleCnt="0"/>
      <dgm:spPr/>
    </dgm:pt>
    <dgm:pt modelId="{E51A73C7-31D0-3C47-8ECC-CB5EB68FAF96}" type="pres">
      <dgm:prSet presAssocID="{88DD6E50-615C-6945-9BF2-CE0C84A2EF1F}" presName="parentText" presStyleLbl="node1" presStyleIdx="5" presStyleCnt="6" custScaleX="147249">
        <dgm:presLayoutVars>
          <dgm:chMax val="1"/>
          <dgm:bulletEnabled val="1"/>
        </dgm:presLayoutVars>
      </dgm:prSet>
      <dgm:spPr/>
    </dgm:pt>
    <dgm:pt modelId="{1FBE6742-51A1-7943-95DF-044AF2541DA5}" type="pres">
      <dgm:prSet presAssocID="{88DD6E50-615C-6945-9BF2-CE0C84A2EF1F}" presName="descendantText" presStyleLbl="alignAccFollowNode1" presStyleIdx="5" presStyleCnt="6">
        <dgm:presLayoutVars>
          <dgm:bulletEnabled val="1"/>
        </dgm:presLayoutVars>
      </dgm:prSet>
      <dgm:spPr/>
    </dgm:pt>
  </dgm:ptLst>
  <dgm:cxnLst>
    <dgm:cxn modelId="{63711F04-B824-1049-ACBF-E857A2BA95DF}" srcId="{CAE451E8-EAF1-5345-8A89-26D80A79A242}" destId="{137AEDDF-D2AD-AA4E-82EF-B6C6840EC87F}" srcOrd="0" destOrd="0" parTransId="{36040BF5-7A5C-6B47-99AF-5D4C4FFF08BF}" sibTransId="{E7E0E781-CF0C-004E-BF00-131C0F9A88AC}"/>
    <dgm:cxn modelId="{F2FA5517-8E94-304A-9E9F-A6791445EEAB}" type="presOf" srcId="{A38FB134-A9EF-8444-BCFB-E6799E7211A1}" destId="{F6049550-803E-384D-94B2-76D57B991A32}" srcOrd="0" destOrd="0" presId="urn:microsoft.com/office/officeart/2005/8/layout/vList5"/>
    <dgm:cxn modelId="{7B9DCA1D-CC2B-AF45-8A29-E193967E58CF}" type="presOf" srcId="{88DD6E50-615C-6945-9BF2-CE0C84A2EF1F}" destId="{E51A73C7-31D0-3C47-8ECC-CB5EB68FAF96}" srcOrd="0" destOrd="0" presId="urn:microsoft.com/office/officeart/2005/8/layout/vList5"/>
    <dgm:cxn modelId="{A3AE0220-E3BC-4F47-A5BB-EA7184CF07B1}" srcId="{4F74523E-9907-A449-937C-17E11BC9C8DB}" destId="{F564290C-1BD8-DB49-9DFF-04F469FA74F0}" srcOrd="0" destOrd="0" parTransId="{ECC1BB59-DBB2-404A-B628-E4C19233BD36}" sibTransId="{E35A83EF-71E3-3B4B-BFFB-F065A33FD5F2}"/>
    <dgm:cxn modelId="{FC7BF536-9476-F249-8EAE-5AD80646EBF9}" type="presOf" srcId="{137AEDDF-D2AD-AA4E-82EF-B6C6840EC87F}" destId="{7DD7A40F-480C-784F-8F9E-568D4FCBA18F}" srcOrd="0" destOrd="0" presId="urn:microsoft.com/office/officeart/2005/8/layout/vList5"/>
    <dgm:cxn modelId="{7BCB3538-10C2-2841-8253-8720F55B0820}" type="presOf" srcId="{8E0FE2AD-DFE6-ED45-A38D-6381C8D91399}" destId="{E4A86706-D8D0-B447-A59B-EF0A2BD14705}" srcOrd="0" destOrd="0" presId="urn:microsoft.com/office/officeart/2005/8/layout/vList5"/>
    <dgm:cxn modelId="{2F14323A-44C1-134C-B34A-B56B3A580E50}" type="presOf" srcId="{4F74523E-9907-A449-937C-17E11BC9C8DB}" destId="{FC312AE1-23DF-0749-9BC9-25D746C6E552}" srcOrd="0" destOrd="0" presId="urn:microsoft.com/office/officeart/2005/8/layout/vList5"/>
    <dgm:cxn modelId="{35386A41-2DA2-CF46-9478-F60E858C21A2}" srcId="{46AE9F52-6D10-2945-8431-1F8453B2B702}" destId="{CAE451E8-EAF1-5345-8A89-26D80A79A242}" srcOrd="1" destOrd="0" parTransId="{C428AC30-CADB-4944-99DF-82BA934511C8}" sibTransId="{7B751B23-6CD6-4C4E-8A92-22FA9069E7A6}"/>
    <dgm:cxn modelId="{19BFB644-F865-5348-8408-756F32EC1C35}" srcId="{46AE9F52-6D10-2945-8431-1F8453B2B702}" destId="{88DD6E50-615C-6945-9BF2-CE0C84A2EF1F}" srcOrd="5" destOrd="0" parTransId="{7ADD7F25-B2AA-B042-9BB7-CF5D76DA2391}" sibTransId="{B8D56E56-7343-6342-B8B7-E33286307C2C}"/>
    <dgm:cxn modelId="{E359884C-153A-4A41-9A3B-7AB9ABAB9B65}" srcId="{46AE9F52-6D10-2945-8431-1F8453B2B702}" destId="{7A54AA27-4E45-DE4F-8412-EBA32B72C466}" srcOrd="2" destOrd="0" parTransId="{578A1CB1-F108-0549-8064-D2408719F179}" sibTransId="{B879EAA4-435A-CE44-8915-CBA88EA93C37}"/>
    <dgm:cxn modelId="{6813EE55-2662-6B4F-9927-793DB50B4116}" type="presOf" srcId="{46AE9F52-6D10-2945-8431-1F8453B2B702}" destId="{93C6F55D-29C1-6F40-89BF-067AF58D1D0D}" srcOrd="0" destOrd="0" presId="urn:microsoft.com/office/officeart/2005/8/layout/vList5"/>
    <dgm:cxn modelId="{EA40255D-1DD9-4D44-A9F5-8EEF6EAAADAA}" srcId="{7A54AA27-4E45-DE4F-8412-EBA32B72C466}" destId="{E31474F3-7FD1-7945-90D6-4BD4A3154A06}" srcOrd="0" destOrd="0" parTransId="{3BDC3C8B-2C7C-8642-B914-F632D8D20115}" sibTransId="{20831799-05C8-8045-A107-5155C9410F9E}"/>
    <dgm:cxn modelId="{DA4C8F61-70F7-DC40-A6B1-BA4146D46D6C}" type="presOf" srcId="{7A54AA27-4E45-DE4F-8412-EBA32B72C466}" destId="{A7623931-7F2F-E040-8F86-A3778E7B0362}" srcOrd="0" destOrd="0" presId="urn:microsoft.com/office/officeart/2005/8/layout/vList5"/>
    <dgm:cxn modelId="{66B77274-1216-4946-BDC1-4FE65C1A3F7B}" type="presOf" srcId="{E31474F3-7FD1-7945-90D6-4BD4A3154A06}" destId="{5EDEFB98-CCB3-D84B-98A0-62884BFA41A3}" srcOrd="0" destOrd="0" presId="urn:microsoft.com/office/officeart/2005/8/layout/vList5"/>
    <dgm:cxn modelId="{99E5FF7D-F446-1E43-92FE-7C73E351D920}" srcId="{46AE9F52-6D10-2945-8431-1F8453B2B702}" destId="{D16E673E-2274-9A4B-998D-DDD2A34BA78C}" srcOrd="0" destOrd="0" parTransId="{94E5E735-CD08-0C44-8888-B7B7920FB153}" sibTransId="{A570271A-3883-6345-86CF-AADD4907D44E}"/>
    <dgm:cxn modelId="{A7747888-CA7B-DB44-A42A-BF0BC6171A1D}" type="presOf" srcId="{CAE451E8-EAF1-5345-8A89-26D80A79A242}" destId="{9739DD11-8B51-5549-B6E7-3376D0153DC8}" srcOrd="0" destOrd="0" presId="urn:microsoft.com/office/officeart/2005/8/layout/vList5"/>
    <dgm:cxn modelId="{51B73E8C-D6E4-184A-B68E-65D5B89A72F5}" srcId="{46AE9F52-6D10-2945-8431-1F8453B2B702}" destId="{4F74523E-9907-A449-937C-17E11BC9C8DB}" srcOrd="3" destOrd="0" parTransId="{6592D38E-9C90-9848-AF71-E172EC0AB6B9}" sibTransId="{1C107C83-2EF6-974E-B15E-70D5C0A51083}"/>
    <dgm:cxn modelId="{4A2A4694-695E-3945-9720-6E9456E24A43}" type="presOf" srcId="{F564290C-1BD8-DB49-9DFF-04F469FA74F0}" destId="{582372D7-C701-7B4D-A459-3F4AFD308570}" srcOrd="0" destOrd="0" presId="urn:microsoft.com/office/officeart/2005/8/layout/vList5"/>
    <dgm:cxn modelId="{AD73E894-F12C-1545-815B-AD83637D97D3}" srcId="{46AE9F52-6D10-2945-8431-1F8453B2B702}" destId="{8E0FE2AD-DFE6-ED45-A38D-6381C8D91399}" srcOrd="4" destOrd="0" parTransId="{02E8A9AE-5B0D-8941-BA2D-34AE4F44037F}" sibTransId="{D88C0356-2775-9D49-85A7-168A9AE61F50}"/>
    <dgm:cxn modelId="{022A7FA2-E6A3-0344-AB34-F937336E2E69}" srcId="{8E0FE2AD-DFE6-ED45-A38D-6381C8D91399}" destId="{A38FB134-A9EF-8444-BCFB-E6799E7211A1}" srcOrd="0" destOrd="0" parTransId="{E923306D-1450-8847-8353-F8DCADAB117F}" sibTransId="{59D498E3-CFEA-1A49-84C6-BF4FEB9D7BC6}"/>
    <dgm:cxn modelId="{95FA59A5-FC4B-1549-9641-44F77D91D5EF}" srcId="{88DD6E50-615C-6945-9BF2-CE0C84A2EF1F}" destId="{21AB3EA3-CF16-8947-9543-EBBC459ECCFC}" srcOrd="0" destOrd="0" parTransId="{C21523F7-47C0-504C-B6F5-9E12195A7A1F}" sibTransId="{CEF7ED8B-8E6E-DB4F-9D79-177311314B38}"/>
    <dgm:cxn modelId="{AF5061C6-35CB-F444-83FC-4E202B3F06BA}" type="presOf" srcId="{FF30EA4C-5302-4B4D-8C7B-27667324C5A7}" destId="{7DD7A40F-480C-784F-8F9E-568D4FCBA18F}" srcOrd="0" destOrd="1" presId="urn:microsoft.com/office/officeart/2005/8/layout/vList5"/>
    <dgm:cxn modelId="{38EF27C7-351A-7C48-BB79-C550FA0884C1}" type="presOf" srcId="{D93BB97F-230A-E44C-BC84-86F509252091}" destId="{DFC9AEE5-315F-AA42-A388-A8595BE2C66E}" srcOrd="0" destOrd="0" presId="urn:microsoft.com/office/officeart/2005/8/layout/vList5"/>
    <dgm:cxn modelId="{435AA4D9-7C0C-4E4D-BE48-C1181954AE03}" srcId="{D16E673E-2274-9A4B-998D-DDD2A34BA78C}" destId="{D93BB97F-230A-E44C-BC84-86F509252091}" srcOrd="0" destOrd="0" parTransId="{2F940F09-2C78-7349-8D05-D1659C2C0DDB}" sibTransId="{D2B9A8AA-5099-854C-B449-179DEB8A193E}"/>
    <dgm:cxn modelId="{B6D1BBE4-CF6E-7945-AF5E-3EE74739715D}" type="presOf" srcId="{D16E673E-2274-9A4B-998D-DDD2A34BA78C}" destId="{2E754916-D0FA-5245-9379-595C9E012056}" srcOrd="0" destOrd="0" presId="urn:microsoft.com/office/officeart/2005/8/layout/vList5"/>
    <dgm:cxn modelId="{EE6303EF-5DC7-3D43-8287-6E9A2BD7A7C0}" type="presOf" srcId="{21AB3EA3-CF16-8947-9543-EBBC459ECCFC}" destId="{1FBE6742-51A1-7943-95DF-044AF2541DA5}" srcOrd="0" destOrd="0" presId="urn:microsoft.com/office/officeart/2005/8/layout/vList5"/>
    <dgm:cxn modelId="{445633F4-F864-2A4D-B5C0-6330D83F72E0}" srcId="{CAE451E8-EAF1-5345-8A89-26D80A79A242}" destId="{FF30EA4C-5302-4B4D-8C7B-27667324C5A7}" srcOrd="1" destOrd="0" parTransId="{43DAD7C2-2F31-4540-A43E-CDB9B4F5C0EE}" sibTransId="{ACBDE418-8431-3342-8E5A-2B73C5F6A583}"/>
    <dgm:cxn modelId="{96BE4163-E9FE-B748-A5D9-77BD40960135}" type="presParOf" srcId="{93C6F55D-29C1-6F40-89BF-067AF58D1D0D}" destId="{D2939F00-5306-C742-94A7-FA81C0877F93}" srcOrd="0" destOrd="0" presId="urn:microsoft.com/office/officeart/2005/8/layout/vList5"/>
    <dgm:cxn modelId="{0F4FD18C-EC37-6C47-8564-7A99860C1138}" type="presParOf" srcId="{D2939F00-5306-C742-94A7-FA81C0877F93}" destId="{2E754916-D0FA-5245-9379-595C9E012056}" srcOrd="0" destOrd="0" presId="urn:microsoft.com/office/officeart/2005/8/layout/vList5"/>
    <dgm:cxn modelId="{12C25956-5F96-C34F-84DB-5220546ADA3E}" type="presParOf" srcId="{D2939F00-5306-C742-94A7-FA81C0877F93}" destId="{DFC9AEE5-315F-AA42-A388-A8595BE2C66E}" srcOrd="1" destOrd="0" presId="urn:microsoft.com/office/officeart/2005/8/layout/vList5"/>
    <dgm:cxn modelId="{E9C7A086-F1B6-4E43-9C50-03E7E638816E}" type="presParOf" srcId="{93C6F55D-29C1-6F40-89BF-067AF58D1D0D}" destId="{73952186-C916-AB4D-8831-774E8E3551AA}" srcOrd="1" destOrd="0" presId="urn:microsoft.com/office/officeart/2005/8/layout/vList5"/>
    <dgm:cxn modelId="{505B3F9D-328E-9347-ACA7-DEF7D3A14E42}" type="presParOf" srcId="{93C6F55D-29C1-6F40-89BF-067AF58D1D0D}" destId="{B6E515CB-1746-F84C-BADF-BBED23E4662F}" srcOrd="2" destOrd="0" presId="urn:microsoft.com/office/officeart/2005/8/layout/vList5"/>
    <dgm:cxn modelId="{DBE3273D-CFE9-B549-986E-C8E1579BBF37}" type="presParOf" srcId="{B6E515CB-1746-F84C-BADF-BBED23E4662F}" destId="{9739DD11-8B51-5549-B6E7-3376D0153DC8}" srcOrd="0" destOrd="0" presId="urn:microsoft.com/office/officeart/2005/8/layout/vList5"/>
    <dgm:cxn modelId="{208951C6-1506-6D44-8393-DEE22A990768}" type="presParOf" srcId="{B6E515CB-1746-F84C-BADF-BBED23E4662F}" destId="{7DD7A40F-480C-784F-8F9E-568D4FCBA18F}" srcOrd="1" destOrd="0" presId="urn:microsoft.com/office/officeart/2005/8/layout/vList5"/>
    <dgm:cxn modelId="{409EF580-9A20-6D4A-8034-3C1C63C46789}" type="presParOf" srcId="{93C6F55D-29C1-6F40-89BF-067AF58D1D0D}" destId="{740CFC85-38CD-604E-9B2E-27BBB9F21160}" srcOrd="3" destOrd="0" presId="urn:microsoft.com/office/officeart/2005/8/layout/vList5"/>
    <dgm:cxn modelId="{0D8735E9-B310-A243-BC34-93A2D6F9D2AF}" type="presParOf" srcId="{93C6F55D-29C1-6F40-89BF-067AF58D1D0D}" destId="{01AEDFA0-A7A5-E148-A0E8-841BAD7908CE}" srcOrd="4" destOrd="0" presId="urn:microsoft.com/office/officeart/2005/8/layout/vList5"/>
    <dgm:cxn modelId="{0E8F253C-875D-6741-8B99-1E26168F6181}" type="presParOf" srcId="{01AEDFA0-A7A5-E148-A0E8-841BAD7908CE}" destId="{A7623931-7F2F-E040-8F86-A3778E7B0362}" srcOrd="0" destOrd="0" presId="urn:microsoft.com/office/officeart/2005/8/layout/vList5"/>
    <dgm:cxn modelId="{E0CCC80F-336B-5748-BADC-8D606FDFA03E}" type="presParOf" srcId="{01AEDFA0-A7A5-E148-A0E8-841BAD7908CE}" destId="{5EDEFB98-CCB3-D84B-98A0-62884BFA41A3}" srcOrd="1" destOrd="0" presId="urn:microsoft.com/office/officeart/2005/8/layout/vList5"/>
    <dgm:cxn modelId="{3D098052-8A69-A345-B9B9-4724D066A4FC}" type="presParOf" srcId="{93C6F55D-29C1-6F40-89BF-067AF58D1D0D}" destId="{57174628-E707-594B-A1C1-7724B0729A87}" srcOrd="5" destOrd="0" presId="urn:microsoft.com/office/officeart/2005/8/layout/vList5"/>
    <dgm:cxn modelId="{39308A20-29AE-6542-8D7D-C18CEE99AA55}" type="presParOf" srcId="{93C6F55D-29C1-6F40-89BF-067AF58D1D0D}" destId="{4E15662D-45D4-A341-9D41-2375D1C50026}" srcOrd="6" destOrd="0" presId="urn:microsoft.com/office/officeart/2005/8/layout/vList5"/>
    <dgm:cxn modelId="{25201DD8-814C-3B4C-BB1E-B58E91D9D9BC}" type="presParOf" srcId="{4E15662D-45D4-A341-9D41-2375D1C50026}" destId="{FC312AE1-23DF-0749-9BC9-25D746C6E552}" srcOrd="0" destOrd="0" presId="urn:microsoft.com/office/officeart/2005/8/layout/vList5"/>
    <dgm:cxn modelId="{9B582305-E6A0-B04D-839F-DCB245ECDDF7}" type="presParOf" srcId="{4E15662D-45D4-A341-9D41-2375D1C50026}" destId="{582372D7-C701-7B4D-A459-3F4AFD308570}" srcOrd="1" destOrd="0" presId="urn:microsoft.com/office/officeart/2005/8/layout/vList5"/>
    <dgm:cxn modelId="{F4E5C417-1947-1E42-97EA-FEFEE66F279E}" type="presParOf" srcId="{93C6F55D-29C1-6F40-89BF-067AF58D1D0D}" destId="{08A70F5F-DA84-6F49-B524-37506B228FD4}" srcOrd="7" destOrd="0" presId="urn:microsoft.com/office/officeart/2005/8/layout/vList5"/>
    <dgm:cxn modelId="{993E65B5-A809-AD46-A7C6-0035D5FAD2C0}" type="presParOf" srcId="{93C6F55D-29C1-6F40-89BF-067AF58D1D0D}" destId="{4E43FCF0-BA48-E746-965A-3DFD5CB0D0BC}" srcOrd="8" destOrd="0" presId="urn:microsoft.com/office/officeart/2005/8/layout/vList5"/>
    <dgm:cxn modelId="{2DC04AC6-BCE8-D14E-BC79-8A51BEEEC9FF}" type="presParOf" srcId="{4E43FCF0-BA48-E746-965A-3DFD5CB0D0BC}" destId="{E4A86706-D8D0-B447-A59B-EF0A2BD14705}" srcOrd="0" destOrd="0" presId="urn:microsoft.com/office/officeart/2005/8/layout/vList5"/>
    <dgm:cxn modelId="{9C6341C7-0A6B-E54F-AF82-2A2E5C1EA061}" type="presParOf" srcId="{4E43FCF0-BA48-E746-965A-3DFD5CB0D0BC}" destId="{F6049550-803E-384D-94B2-76D57B991A32}" srcOrd="1" destOrd="0" presId="urn:microsoft.com/office/officeart/2005/8/layout/vList5"/>
    <dgm:cxn modelId="{1B84C938-4F16-6C4D-B061-C6CB7360B260}" type="presParOf" srcId="{93C6F55D-29C1-6F40-89BF-067AF58D1D0D}" destId="{1D8166A2-2FAA-0E40-8F9B-2591F8FFFF78}" srcOrd="9" destOrd="0" presId="urn:microsoft.com/office/officeart/2005/8/layout/vList5"/>
    <dgm:cxn modelId="{6711DFAB-D865-EC4B-9271-62CD6C68BC89}" type="presParOf" srcId="{93C6F55D-29C1-6F40-89BF-067AF58D1D0D}" destId="{4B3BCD1C-4216-3044-9C08-6DDCB91DFD4A}" srcOrd="10" destOrd="0" presId="urn:microsoft.com/office/officeart/2005/8/layout/vList5"/>
    <dgm:cxn modelId="{814E0B14-DB89-824A-9719-73EDE45CA9A5}" type="presParOf" srcId="{4B3BCD1C-4216-3044-9C08-6DDCB91DFD4A}" destId="{E51A73C7-31D0-3C47-8ECC-CB5EB68FAF96}" srcOrd="0" destOrd="0" presId="urn:microsoft.com/office/officeart/2005/8/layout/vList5"/>
    <dgm:cxn modelId="{37969942-F183-EB4D-A43A-50F9DD95867D}" type="presParOf" srcId="{4B3BCD1C-4216-3044-9C08-6DDCB91DFD4A}" destId="{1FBE6742-51A1-7943-95DF-044AF2541DA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FFB7F-6517-A049-8B8E-D8852D13A708}">
      <dsp:nvSpPr>
        <dsp:cNvPr id="0" name=""/>
        <dsp:cNvSpPr/>
      </dsp:nvSpPr>
      <dsp:spPr>
        <a:xfrm>
          <a:off x="914399" y="0"/>
          <a:ext cx="10363200" cy="6858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EF91556-B52E-0D47-A85C-E78CF89BE6C9}">
      <dsp:nvSpPr>
        <dsp:cNvPr id="0" name=""/>
        <dsp:cNvSpPr/>
      </dsp:nvSpPr>
      <dsp:spPr>
        <a:xfrm>
          <a:off x="9450" y="2057400"/>
          <a:ext cx="2925849" cy="2743200"/>
        </a:xfrm>
        <a:prstGeom prst="roundRect">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Mission</a:t>
          </a:r>
        </a:p>
        <a:p>
          <a:pPr marL="0" lvl="0" indent="0" algn="ctr" defTabSz="1422400">
            <a:lnSpc>
              <a:spcPct val="90000"/>
            </a:lnSpc>
            <a:spcBef>
              <a:spcPct val="0"/>
            </a:spcBef>
            <a:spcAft>
              <a:spcPct val="35000"/>
            </a:spcAft>
            <a:buNone/>
          </a:pPr>
          <a:r>
            <a:rPr lang="en-US" sz="3200" kern="1200" dirty="0"/>
            <a:t>Who we are? </a:t>
          </a:r>
          <a:r>
            <a:rPr lang="en-US" sz="3200" kern="1200" dirty="0">
              <a:solidFill>
                <a:schemeClr val="tx1"/>
              </a:solidFill>
            </a:rPr>
            <a:t>Why</a:t>
          </a:r>
          <a:r>
            <a:rPr lang="en-US" sz="3200" kern="1200" dirty="0"/>
            <a:t> do we exist?</a:t>
          </a:r>
        </a:p>
      </dsp:txBody>
      <dsp:txXfrm>
        <a:off x="143362" y="2191312"/>
        <a:ext cx="2658025" cy="2475376"/>
      </dsp:txXfrm>
    </dsp:sp>
    <dsp:sp modelId="{20401C88-D8B8-D64F-9ABC-8BFEB1AD2B4D}">
      <dsp:nvSpPr>
        <dsp:cNvPr id="0" name=""/>
        <dsp:cNvSpPr/>
      </dsp:nvSpPr>
      <dsp:spPr>
        <a:xfrm>
          <a:off x="3091867" y="2057400"/>
          <a:ext cx="2925849" cy="27432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Vision</a:t>
          </a:r>
        </a:p>
        <a:p>
          <a:pPr marL="0" lvl="0" indent="0" algn="ctr" defTabSz="1422400">
            <a:lnSpc>
              <a:spcPct val="90000"/>
            </a:lnSpc>
            <a:spcBef>
              <a:spcPct val="0"/>
            </a:spcBef>
            <a:spcAft>
              <a:spcPct val="35000"/>
            </a:spcAft>
            <a:buNone/>
          </a:pPr>
          <a:r>
            <a:rPr lang="en-US" sz="3200" kern="1200" dirty="0">
              <a:solidFill>
                <a:schemeClr val="tx1"/>
              </a:solidFill>
            </a:rPr>
            <a:t>What</a:t>
          </a:r>
          <a:r>
            <a:rPr lang="en-US" sz="3200" kern="1200" dirty="0"/>
            <a:t> must we become?</a:t>
          </a:r>
        </a:p>
      </dsp:txBody>
      <dsp:txXfrm>
        <a:off x="3225779" y="2191312"/>
        <a:ext cx="2658025" cy="2475376"/>
      </dsp:txXfrm>
    </dsp:sp>
    <dsp:sp modelId="{10873B4C-A3E4-9346-A60E-067770E9B5CA}">
      <dsp:nvSpPr>
        <dsp:cNvPr id="0" name=""/>
        <dsp:cNvSpPr/>
      </dsp:nvSpPr>
      <dsp:spPr>
        <a:xfrm>
          <a:off x="6174283" y="2057400"/>
          <a:ext cx="2925849" cy="2743200"/>
        </a:xfrm>
        <a:prstGeom prst="roundRect">
          <a:avLst/>
        </a:prstGeom>
        <a:solidFill>
          <a:srgbClr val="00B05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Values</a:t>
          </a:r>
        </a:p>
        <a:p>
          <a:pPr marL="0" lvl="0" indent="0" algn="ctr" defTabSz="1422400">
            <a:lnSpc>
              <a:spcPct val="90000"/>
            </a:lnSpc>
            <a:spcBef>
              <a:spcPct val="0"/>
            </a:spcBef>
            <a:spcAft>
              <a:spcPct val="35000"/>
            </a:spcAft>
            <a:buNone/>
          </a:pPr>
          <a:r>
            <a:rPr lang="en-US" sz="3200" kern="1200" dirty="0">
              <a:solidFill>
                <a:schemeClr val="tx1"/>
              </a:solidFill>
            </a:rPr>
            <a:t>How</a:t>
          </a:r>
          <a:r>
            <a:rPr lang="en-US" sz="3200" kern="1200" dirty="0"/>
            <a:t> must we behave?</a:t>
          </a:r>
        </a:p>
      </dsp:txBody>
      <dsp:txXfrm>
        <a:off x="6308195" y="2191312"/>
        <a:ext cx="2658025" cy="2475376"/>
      </dsp:txXfrm>
    </dsp:sp>
    <dsp:sp modelId="{AB389ABC-971D-7846-B372-B75AE01E9333}">
      <dsp:nvSpPr>
        <dsp:cNvPr id="0" name=""/>
        <dsp:cNvSpPr/>
      </dsp:nvSpPr>
      <dsp:spPr>
        <a:xfrm>
          <a:off x="9256700" y="2057400"/>
          <a:ext cx="2925849" cy="2743200"/>
        </a:xfrm>
        <a:prstGeom prst="roundRect">
          <a:avLst/>
        </a:prstGeom>
        <a:solidFill>
          <a:srgbClr val="FF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Goals and Objectives</a:t>
          </a:r>
        </a:p>
        <a:p>
          <a:pPr marL="0" lvl="0" indent="0" algn="ctr" defTabSz="1422400">
            <a:lnSpc>
              <a:spcPct val="90000"/>
            </a:lnSpc>
            <a:spcBef>
              <a:spcPct val="0"/>
            </a:spcBef>
            <a:spcAft>
              <a:spcPct val="35000"/>
            </a:spcAft>
            <a:buNone/>
          </a:pPr>
          <a:r>
            <a:rPr lang="en-US" sz="3200" kern="1200" dirty="0">
              <a:solidFill>
                <a:schemeClr val="tx1"/>
              </a:solidFill>
            </a:rPr>
            <a:t>How</a:t>
          </a:r>
          <a:r>
            <a:rPr lang="en-US" sz="3200" kern="1200" dirty="0"/>
            <a:t> we gauge our success?</a:t>
          </a:r>
        </a:p>
      </dsp:txBody>
      <dsp:txXfrm>
        <a:off x="9390612" y="2191312"/>
        <a:ext cx="2658025" cy="2475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55E199-8D7B-5248-8DF5-BCC3BB7A5244}">
      <dsp:nvSpPr>
        <dsp:cNvPr id="0" name=""/>
        <dsp:cNvSpPr/>
      </dsp:nvSpPr>
      <dsp:spPr>
        <a:xfrm>
          <a:off x="3246437" y="534"/>
          <a:ext cx="1635124" cy="16351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1</a:t>
          </a:r>
        </a:p>
      </dsp:txBody>
      <dsp:txXfrm>
        <a:off x="3485895" y="239992"/>
        <a:ext cx="1156208" cy="1156208"/>
      </dsp:txXfrm>
    </dsp:sp>
    <dsp:sp modelId="{9357E654-F301-1240-B650-57E18CEC4DB1}">
      <dsp:nvSpPr>
        <dsp:cNvPr id="0" name=""/>
        <dsp:cNvSpPr/>
      </dsp:nvSpPr>
      <dsp:spPr>
        <a:xfrm rot="2160000">
          <a:off x="4830234" y="1257302"/>
          <a:ext cx="436123" cy="55185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842728" y="1329221"/>
        <a:ext cx="305286" cy="331112"/>
      </dsp:txXfrm>
    </dsp:sp>
    <dsp:sp modelId="{C73522DF-5BFB-2B44-9B62-5DC701A955CD}">
      <dsp:nvSpPr>
        <dsp:cNvPr id="0" name=""/>
        <dsp:cNvSpPr/>
      </dsp:nvSpPr>
      <dsp:spPr>
        <a:xfrm>
          <a:off x="5235001" y="1445310"/>
          <a:ext cx="1635124" cy="16351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2</a:t>
          </a:r>
        </a:p>
      </dsp:txBody>
      <dsp:txXfrm>
        <a:off x="5474459" y="1684768"/>
        <a:ext cx="1156208" cy="1156208"/>
      </dsp:txXfrm>
    </dsp:sp>
    <dsp:sp modelId="{9EFCA576-83D6-F74E-9BC3-9C4A684F656B}">
      <dsp:nvSpPr>
        <dsp:cNvPr id="0" name=""/>
        <dsp:cNvSpPr/>
      </dsp:nvSpPr>
      <dsp:spPr>
        <a:xfrm rot="6480000">
          <a:off x="5458534" y="3144055"/>
          <a:ext cx="436123" cy="55185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5544168" y="3192209"/>
        <a:ext cx="305286" cy="331112"/>
      </dsp:txXfrm>
    </dsp:sp>
    <dsp:sp modelId="{3A92F822-19FF-6640-B38D-3D95F86B9DA9}">
      <dsp:nvSpPr>
        <dsp:cNvPr id="0" name=""/>
        <dsp:cNvSpPr/>
      </dsp:nvSpPr>
      <dsp:spPr>
        <a:xfrm>
          <a:off x="4475437" y="3783007"/>
          <a:ext cx="1635124" cy="16351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3</a:t>
          </a:r>
        </a:p>
      </dsp:txBody>
      <dsp:txXfrm>
        <a:off x="4714895" y="4022465"/>
        <a:ext cx="1156208" cy="1156208"/>
      </dsp:txXfrm>
    </dsp:sp>
    <dsp:sp modelId="{1161BE30-2BC8-E049-9E36-040CEABDC850}">
      <dsp:nvSpPr>
        <dsp:cNvPr id="0" name=""/>
        <dsp:cNvSpPr/>
      </dsp:nvSpPr>
      <dsp:spPr>
        <a:xfrm rot="10800000">
          <a:off x="3858281" y="4324642"/>
          <a:ext cx="436123" cy="55185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3989118" y="4435013"/>
        <a:ext cx="305286" cy="331112"/>
      </dsp:txXfrm>
    </dsp:sp>
    <dsp:sp modelId="{84504C8A-E673-2444-ADEE-BD851496C88A}">
      <dsp:nvSpPr>
        <dsp:cNvPr id="0" name=""/>
        <dsp:cNvSpPr/>
      </dsp:nvSpPr>
      <dsp:spPr>
        <a:xfrm>
          <a:off x="2017437" y="3783007"/>
          <a:ext cx="1635124" cy="16351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4</a:t>
          </a:r>
        </a:p>
      </dsp:txBody>
      <dsp:txXfrm>
        <a:off x="2256895" y="4022465"/>
        <a:ext cx="1156208" cy="1156208"/>
      </dsp:txXfrm>
    </dsp:sp>
    <dsp:sp modelId="{9BAF45B8-5379-DE4F-A6F4-7E45F0793C9F}">
      <dsp:nvSpPr>
        <dsp:cNvPr id="0" name=""/>
        <dsp:cNvSpPr/>
      </dsp:nvSpPr>
      <dsp:spPr>
        <a:xfrm rot="15120000">
          <a:off x="2240970" y="3167533"/>
          <a:ext cx="436123" cy="55185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10800000">
        <a:off x="2326604" y="3340121"/>
        <a:ext cx="305286" cy="331112"/>
      </dsp:txXfrm>
    </dsp:sp>
    <dsp:sp modelId="{788BD506-D9A7-9040-A54C-4B5C49E8E1CF}">
      <dsp:nvSpPr>
        <dsp:cNvPr id="0" name=""/>
        <dsp:cNvSpPr/>
      </dsp:nvSpPr>
      <dsp:spPr>
        <a:xfrm>
          <a:off x="1257873" y="1445310"/>
          <a:ext cx="1635124" cy="1635124"/>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5</a:t>
          </a:r>
        </a:p>
      </dsp:txBody>
      <dsp:txXfrm>
        <a:off x="1497331" y="1684768"/>
        <a:ext cx="1156208" cy="1156208"/>
      </dsp:txXfrm>
    </dsp:sp>
    <dsp:sp modelId="{E01071B4-92FE-9D4A-A25C-B267E40E55B4}">
      <dsp:nvSpPr>
        <dsp:cNvPr id="0" name=""/>
        <dsp:cNvSpPr/>
      </dsp:nvSpPr>
      <dsp:spPr>
        <a:xfrm rot="19440000">
          <a:off x="2841670" y="1271812"/>
          <a:ext cx="436123" cy="551854"/>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854164" y="1420635"/>
        <a:ext cx="305286" cy="3311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9AEE5-315F-AA42-A388-A8595BE2C66E}">
      <dsp:nvSpPr>
        <dsp:cNvPr id="0" name=""/>
        <dsp:cNvSpPr/>
      </dsp:nvSpPr>
      <dsp:spPr>
        <a:xfrm rot="5400000">
          <a:off x="8418592" y="-2783527"/>
          <a:ext cx="877341" cy="6667500"/>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Identify key indicators, measures, and targets for all goals and strategies</a:t>
          </a:r>
        </a:p>
      </dsp:txBody>
      <dsp:txXfrm rot="-5400000">
        <a:off x="5523513" y="154380"/>
        <a:ext cx="6624672" cy="791685"/>
      </dsp:txXfrm>
    </dsp:sp>
    <dsp:sp modelId="{2E754916-D0FA-5245-9379-595C9E012056}">
      <dsp:nvSpPr>
        <dsp:cNvPr id="0" name=""/>
        <dsp:cNvSpPr/>
      </dsp:nvSpPr>
      <dsp:spPr>
        <a:xfrm>
          <a:off x="986" y="1883"/>
          <a:ext cx="5522527" cy="109667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0" kern="1200" dirty="0">
              <a:solidFill>
                <a:srgbClr val="000000"/>
              </a:solidFill>
            </a:rPr>
            <a:t>Align goals and strategies to a data system</a:t>
          </a:r>
          <a:endParaRPr lang="en-US" sz="2400" i="0" kern="1200" dirty="0">
            <a:solidFill>
              <a:srgbClr val="000000"/>
            </a:solidFill>
          </a:endParaRPr>
        </a:p>
      </dsp:txBody>
      <dsp:txXfrm>
        <a:off x="54521" y="55418"/>
        <a:ext cx="5415457" cy="989607"/>
      </dsp:txXfrm>
    </dsp:sp>
    <dsp:sp modelId="{7DD7A40F-480C-784F-8F9E-568D4FCBA18F}">
      <dsp:nvSpPr>
        <dsp:cNvPr id="0" name=""/>
        <dsp:cNvSpPr/>
      </dsp:nvSpPr>
      <dsp:spPr>
        <a:xfrm rot="5400000">
          <a:off x="8418592" y="-1632016"/>
          <a:ext cx="877341" cy="6667500"/>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Progress monitor and report growth and achievement while making adjustments to ensure improved results</a:t>
          </a:r>
        </a:p>
        <a:p>
          <a:pPr marL="114300" lvl="1" indent="-114300" algn="l" defTabSz="533400">
            <a:lnSpc>
              <a:spcPct val="90000"/>
            </a:lnSpc>
            <a:spcBef>
              <a:spcPct val="0"/>
            </a:spcBef>
            <a:spcAft>
              <a:spcPct val="15000"/>
            </a:spcAft>
            <a:buChar char="•"/>
          </a:pPr>
          <a:endParaRPr lang="en-US" sz="1200" kern="1200"/>
        </a:p>
      </dsp:txBody>
      <dsp:txXfrm rot="-5400000">
        <a:off x="5523513" y="1305891"/>
        <a:ext cx="6624672" cy="791685"/>
      </dsp:txXfrm>
    </dsp:sp>
    <dsp:sp modelId="{9739DD11-8B51-5549-B6E7-3376D0153DC8}">
      <dsp:nvSpPr>
        <dsp:cNvPr id="0" name=""/>
        <dsp:cNvSpPr/>
      </dsp:nvSpPr>
      <dsp:spPr>
        <a:xfrm>
          <a:off x="986" y="1153394"/>
          <a:ext cx="5522527" cy="109667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0" kern="1200">
              <a:solidFill>
                <a:srgbClr val="000000"/>
              </a:solidFill>
            </a:rPr>
            <a:t>Align the data system to a progress monitoring and reporting system for all stakeholders.  </a:t>
          </a:r>
          <a:endParaRPr lang="en-US" sz="2400" i="0" kern="1200">
            <a:solidFill>
              <a:srgbClr val="000000"/>
            </a:solidFill>
          </a:endParaRPr>
        </a:p>
      </dsp:txBody>
      <dsp:txXfrm>
        <a:off x="54521" y="1206929"/>
        <a:ext cx="5415457" cy="989607"/>
      </dsp:txXfrm>
    </dsp:sp>
    <dsp:sp modelId="{5EDEFB98-CCB3-D84B-98A0-62884BFA41A3}">
      <dsp:nvSpPr>
        <dsp:cNvPr id="0" name=""/>
        <dsp:cNvSpPr/>
      </dsp:nvSpPr>
      <dsp:spPr>
        <a:xfrm rot="5400000">
          <a:off x="8435108" y="-461455"/>
          <a:ext cx="877341" cy="6629400"/>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i="0" kern="1200" dirty="0">
              <a:solidFill>
                <a:srgbClr val="000000"/>
              </a:solidFill>
            </a:rPr>
            <a:t>Align individual, team, school, and program goals and feedback to the data system	</a:t>
          </a:r>
          <a:r>
            <a:rPr lang="en-US" sz="1600" b="1" i="0" kern="1200" dirty="0">
              <a:solidFill>
                <a:srgbClr val="000000"/>
              </a:solidFill>
            </a:rPr>
            <a:t>		 </a:t>
          </a:r>
          <a:endParaRPr lang="en-US" sz="1600" i="0" kern="1200" dirty="0">
            <a:solidFill>
              <a:srgbClr val="000000"/>
            </a:solidFill>
          </a:endParaRPr>
        </a:p>
      </dsp:txBody>
      <dsp:txXfrm rot="-5400000">
        <a:off x="5559079" y="2457402"/>
        <a:ext cx="6586572" cy="791685"/>
      </dsp:txXfrm>
    </dsp:sp>
    <dsp:sp modelId="{A7623931-7F2F-E040-8F86-A3778E7B0362}">
      <dsp:nvSpPr>
        <dsp:cNvPr id="0" name=""/>
        <dsp:cNvSpPr/>
      </dsp:nvSpPr>
      <dsp:spPr>
        <a:xfrm>
          <a:off x="986" y="2304905"/>
          <a:ext cx="5558093" cy="109667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0" kern="1200">
              <a:solidFill>
                <a:srgbClr val="000000"/>
              </a:solidFill>
            </a:rPr>
            <a:t>Align the Plan to individual and team performance and program evaluation</a:t>
          </a:r>
          <a:endParaRPr lang="en-US" sz="2400" i="0" kern="1200">
            <a:solidFill>
              <a:srgbClr val="000000"/>
            </a:solidFill>
          </a:endParaRPr>
        </a:p>
      </dsp:txBody>
      <dsp:txXfrm>
        <a:off x="54521" y="2358440"/>
        <a:ext cx="5451023" cy="989607"/>
      </dsp:txXfrm>
    </dsp:sp>
    <dsp:sp modelId="{582372D7-C701-7B4D-A459-3F4AFD308570}">
      <dsp:nvSpPr>
        <dsp:cNvPr id="0" name=""/>
        <dsp:cNvSpPr/>
      </dsp:nvSpPr>
      <dsp:spPr>
        <a:xfrm rot="5400000">
          <a:off x="8418592" y="671005"/>
          <a:ext cx="877341" cy="6667500"/>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i="0" kern="1200" dirty="0">
              <a:solidFill>
                <a:srgbClr val="000000"/>
              </a:solidFill>
            </a:rPr>
            <a:t>Align the plan to school, team, department and program structures and processes to ensure ownership, responsibility and accountability </a:t>
          </a:r>
          <a:endParaRPr lang="en-US" sz="2000" kern="1200" dirty="0"/>
        </a:p>
      </dsp:txBody>
      <dsp:txXfrm rot="-5400000">
        <a:off x="5523513" y="3608912"/>
        <a:ext cx="6624672" cy="791685"/>
      </dsp:txXfrm>
    </dsp:sp>
    <dsp:sp modelId="{FC312AE1-23DF-0749-9BC9-25D746C6E552}">
      <dsp:nvSpPr>
        <dsp:cNvPr id="0" name=""/>
        <dsp:cNvSpPr/>
      </dsp:nvSpPr>
      <dsp:spPr>
        <a:xfrm>
          <a:off x="986" y="3456416"/>
          <a:ext cx="5522527" cy="109667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0" kern="1200">
              <a:solidFill>
                <a:srgbClr val="000000"/>
              </a:solidFill>
            </a:rPr>
            <a:t>Align the Plan to the work structures and shared decision-making processes</a:t>
          </a:r>
          <a:endParaRPr lang="en-US" sz="2400" i="0" kern="1200">
            <a:solidFill>
              <a:srgbClr val="000000"/>
            </a:solidFill>
          </a:endParaRPr>
        </a:p>
      </dsp:txBody>
      <dsp:txXfrm>
        <a:off x="54521" y="3509951"/>
        <a:ext cx="5415457" cy="989607"/>
      </dsp:txXfrm>
    </dsp:sp>
    <dsp:sp modelId="{F6049550-803E-384D-94B2-76D57B991A32}">
      <dsp:nvSpPr>
        <dsp:cNvPr id="0" name=""/>
        <dsp:cNvSpPr/>
      </dsp:nvSpPr>
      <dsp:spPr>
        <a:xfrm rot="5400000">
          <a:off x="8436525" y="1841566"/>
          <a:ext cx="877341" cy="6629400"/>
        </a:xfrm>
        <a:prstGeom prst="round2SameRect">
          <a:avLst/>
        </a:prstGeom>
        <a:solidFill>
          <a:schemeClr val="accent6">
            <a:tint val="40000"/>
            <a:alpha val="90000"/>
            <a:hueOff val="0"/>
            <a:satOff val="0"/>
            <a:lumOff val="0"/>
            <a:alphaOff val="0"/>
          </a:schemeClr>
        </a:solidFill>
        <a:ln w="6350" cap="flat" cmpd="sng" algn="ctr">
          <a:solidFill>
            <a:schemeClr val="accent6">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i="0" kern="1200" dirty="0">
              <a:solidFill>
                <a:srgbClr val="000000"/>
              </a:solidFill>
            </a:rPr>
            <a:t>Make sure strategy actions plans follow a consistent SMART process </a:t>
          </a:r>
          <a:r>
            <a:rPr lang="en-US" sz="2000" b="1" i="1" kern="1200" dirty="0">
              <a:solidFill>
                <a:srgbClr val="000000"/>
              </a:solidFill>
            </a:rPr>
            <a:t>to develop a two-way collaborative communication system  </a:t>
          </a:r>
          <a:endParaRPr lang="en-US" sz="3200" kern="1200" dirty="0">
            <a:solidFill>
              <a:srgbClr val="000000"/>
            </a:solidFill>
          </a:endParaRPr>
        </a:p>
      </dsp:txBody>
      <dsp:txXfrm rot="-5400000">
        <a:off x="5560496" y="4760423"/>
        <a:ext cx="6586572" cy="791685"/>
      </dsp:txXfrm>
    </dsp:sp>
    <dsp:sp modelId="{E4A86706-D8D0-B447-A59B-EF0A2BD14705}">
      <dsp:nvSpPr>
        <dsp:cNvPr id="0" name=""/>
        <dsp:cNvSpPr/>
      </dsp:nvSpPr>
      <dsp:spPr>
        <a:xfrm>
          <a:off x="986" y="4607928"/>
          <a:ext cx="5559510" cy="1096677"/>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1" kern="1200">
              <a:solidFill>
                <a:srgbClr val="000000"/>
              </a:solidFill>
            </a:rPr>
            <a:t>Align the Plan strategies to PDSA action plans </a:t>
          </a:r>
          <a:r>
            <a:rPr lang="en-US" sz="1600" b="1" i="1" kern="1200">
              <a:solidFill>
                <a:srgbClr val="000000"/>
              </a:solidFill>
            </a:rPr>
            <a:t>	</a:t>
          </a:r>
        </a:p>
      </dsp:txBody>
      <dsp:txXfrm>
        <a:off x="54521" y="4661463"/>
        <a:ext cx="5452440" cy="989607"/>
      </dsp:txXfrm>
    </dsp:sp>
    <dsp:sp modelId="{1FBE6742-51A1-7943-95DF-044AF2541DA5}">
      <dsp:nvSpPr>
        <dsp:cNvPr id="0" name=""/>
        <dsp:cNvSpPr/>
      </dsp:nvSpPr>
      <dsp:spPr>
        <a:xfrm rot="5400000">
          <a:off x="8418592" y="2974027"/>
          <a:ext cx="877341" cy="6667500"/>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1" i="0" kern="1200" dirty="0">
              <a:solidFill>
                <a:srgbClr val="000000"/>
              </a:solidFill>
            </a:rPr>
            <a:t>Align budget and meeting agendas to the Plan </a:t>
          </a:r>
          <a:r>
            <a:rPr lang="en-US" sz="2000" b="1" i="1" kern="1200" dirty="0">
              <a:solidFill>
                <a:srgbClr val="000000"/>
              </a:solidFill>
            </a:rPr>
            <a:t>to ensure focus and priority.  </a:t>
          </a:r>
          <a:r>
            <a:rPr lang="en-US" sz="2400" b="1" i="0" kern="1200" dirty="0">
              <a:solidFill>
                <a:srgbClr val="000000"/>
              </a:solidFill>
            </a:rPr>
            <a:t>	</a:t>
          </a:r>
          <a:endParaRPr lang="en-US" sz="2400" kern="1200" dirty="0"/>
        </a:p>
      </dsp:txBody>
      <dsp:txXfrm rot="-5400000">
        <a:off x="5523513" y="5911934"/>
        <a:ext cx="6624672" cy="791685"/>
      </dsp:txXfrm>
    </dsp:sp>
    <dsp:sp modelId="{E51A73C7-31D0-3C47-8ECC-CB5EB68FAF96}">
      <dsp:nvSpPr>
        <dsp:cNvPr id="0" name=""/>
        <dsp:cNvSpPr/>
      </dsp:nvSpPr>
      <dsp:spPr>
        <a:xfrm>
          <a:off x="986" y="5759439"/>
          <a:ext cx="5522527" cy="109667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i="1" kern="1200">
              <a:solidFill>
                <a:srgbClr val="000000"/>
              </a:solidFill>
            </a:rPr>
            <a:t>Align the</a:t>
          </a:r>
          <a:r>
            <a:rPr lang="en-US" sz="2400" b="1" i="1" kern="1200">
              <a:solidFill>
                <a:schemeClr val="tx1"/>
              </a:solidFill>
            </a:rPr>
            <a:t> Plan </a:t>
          </a:r>
          <a:r>
            <a:rPr lang="en-US" sz="2400" b="1" i="1" kern="1200">
              <a:solidFill>
                <a:srgbClr val="000000"/>
              </a:solidFill>
            </a:rPr>
            <a:t>to resources of time and money</a:t>
          </a:r>
          <a:endParaRPr lang="en-US" sz="2400" kern="1200"/>
        </a:p>
      </dsp:txBody>
      <dsp:txXfrm>
        <a:off x="54521" y="5812974"/>
        <a:ext cx="5415457" cy="98960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A36C20-85F3-7A40-8810-1C8075601656}"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579A96-91AC-9448-B1CB-E952232157FD}" type="slidenum">
              <a:rPr lang="en-US" smtClean="0"/>
              <a:t>‹#›</a:t>
            </a:fld>
            <a:endParaRPr lang="en-US"/>
          </a:p>
        </p:txBody>
      </p:sp>
    </p:spTree>
    <p:extLst>
      <p:ext uri="{BB962C8B-B14F-4D97-AF65-F5344CB8AC3E}">
        <p14:creationId xmlns:p14="http://schemas.microsoft.com/office/powerpoint/2010/main" val="935149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19" name="Google Shape;1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477E5A-4A4E-404C-AE3B-4B4A791F37E8}" type="slidenum">
              <a:rPr lang="en-US" altLang="x-none" sz="1200"/>
              <a:pPr eaLnBrk="1" hangingPunct="1"/>
              <a:t>6</a:t>
            </a:fld>
            <a:endParaRPr lang="en-US" altLang="x-none"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x-none" altLang="x-none">
              <a:latin typeface="Arial" charset="0"/>
              <a:ea typeface="ＭＳ Ｐゴシック" charset="-128"/>
            </a:endParaRPr>
          </a:p>
        </p:txBody>
      </p:sp>
    </p:spTree>
    <p:extLst>
      <p:ext uri="{BB962C8B-B14F-4D97-AF65-F5344CB8AC3E}">
        <p14:creationId xmlns:p14="http://schemas.microsoft.com/office/powerpoint/2010/main" val="1751216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ECCE9C7-1F94-BC45-955B-6309283D31B4}"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206743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CCE9C7-1F94-BC45-955B-6309283D31B4}"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043896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CCE9C7-1F94-BC45-955B-6309283D31B4}"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969638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CCE9C7-1F94-BC45-955B-6309283D31B4}"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25731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CCE9C7-1F94-BC45-955B-6309283D31B4}"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778992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CCE9C7-1F94-BC45-955B-6309283D31B4}"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17979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CE9C7-1F94-BC45-955B-6309283D31B4}"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748251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CCE9C7-1F94-BC45-955B-6309283D31B4}"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205513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CCE9C7-1F94-BC45-955B-6309283D31B4}"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914984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CCE9C7-1F94-BC45-955B-6309283D31B4}"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0666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CCE9C7-1F94-BC45-955B-6309283D31B4}"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218A8-4289-3245-95E7-0D1BEB0FE60F}" type="slidenum">
              <a:rPr lang="en-US" smtClean="0"/>
              <a:t>‹#›</a:t>
            </a:fld>
            <a:endParaRPr lang="en-US"/>
          </a:p>
        </p:txBody>
      </p:sp>
    </p:spTree>
    <p:extLst>
      <p:ext uri="{BB962C8B-B14F-4D97-AF65-F5344CB8AC3E}">
        <p14:creationId xmlns:p14="http://schemas.microsoft.com/office/powerpoint/2010/main" val="103416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CE9C7-1F94-BC45-955B-6309283D31B4}" type="datetimeFigureOut">
              <a:rPr lang="en-US" smtClean="0"/>
              <a:t>1/2/22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3218A8-4289-3245-95E7-0D1BEB0FE60F}" type="slidenum">
              <a:rPr lang="en-US" smtClean="0"/>
              <a:t>‹#›</a:t>
            </a:fld>
            <a:endParaRPr lang="en-US"/>
          </a:p>
        </p:txBody>
      </p:sp>
    </p:spTree>
    <p:extLst>
      <p:ext uri="{BB962C8B-B14F-4D97-AF65-F5344CB8AC3E}">
        <p14:creationId xmlns:p14="http://schemas.microsoft.com/office/powerpoint/2010/main" val="349071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 y="1169539"/>
            <a:ext cx="3425609" cy="227402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5729" y="1383844"/>
            <a:ext cx="3433324" cy="1845411"/>
          </a:xfrm>
          <a:prstGeom prst="rect">
            <a:avLst/>
          </a:prstGeom>
        </p:spPr>
      </p:pic>
      <p:cxnSp>
        <p:nvCxnSpPr>
          <p:cNvPr id="80" name="Straight Connector 7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685" y="477749"/>
            <a:ext cx="0" cy="3657600"/>
          </a:xfrm>
          <a:prstGeom prst="line">
            <a:avLst/>
          </a:prstGeom>
          <a:ln w="101600" cmpd="dbl">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363" name="Rectangle 5"/>
          <p:cNvSpPr>
            <a:spLocks noChangeArrowheads="1"/>
          </p:cNvSpPr>
          <p:nvPr/>
        </p:nvSpPr>
        <p:spPr bwMode="auto">
          <a:xfrm>
            <a:off x="1524001" y="6360468"/>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5361" name="Slide Number Placeholder 5"/>
          <p:cNvSpPr>
            <a:spLocks noGrp="1"/>
          </p:cNvSpPr>
          <p:nvPr>
            <p:ph type="sldNum" sz="quarter" idx="12"/>
          </p:nvPr>
        </p:nvSpPr>
        <p:spPr>
          <a:xfrm>
            <a:off x="8610600" y="6522430"/>
            <a:ext cx="2743200" cy="3474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lnSpc>
                <a:spcPct val="80000"/>
              </a:lnSpc>
            </a:pPr>
            <a:fld id="{CD8D97D5-FDB3-C44F-BCF2-95DEB98342C9}" type="slidenum">
              <a:rPr lang="en-US" altLang="x-none" sz="2000"/>
              <a:pPr eaLnBrk="1" hangingPunct="1">
                <a:lnSpc>
                  <a:spcPct val="80000"/>
                </a:lnSpc>
              </a:pPr>
              <a:t>1</a:t>
            </a:fld>
            <a:endParaRPr lang="en-US" altLang="x-none" sz="2000"/>
          </a:p>
        </p:txBody>
      </p:sp>
      <p:sp>
        <p:nvSpPr>
          <p:cNvPr id="15365" name="Rectangle 2"/>
          <p:cNvSpPr>
            <a:spLocks noGrp="1" noChangeArrowheads="1"/>
          </p:cNvSpPr>
          <p:nvPr>
            <p:ph type="ctrTitle"/>
          </p:nvPr>
        </p:nvSpPr>
        <p:spPr bwMode="auto">
          <a:xfrm>
            <a:off x="642283" y="5660853"/>
            <a:ext cx="11139854" cy="930447"/>
          </a:xfrm>
        </p:spPr>
        <p:txBody>
          <a:bodyPr vert="horz" lIns="91440" tIns="45720" rIns="91440" bIns="45720" numCol="1" rtlCol="0" anchorCtr="0" compatLnSpc="1">
            <a:prstTxWarp prst="textNoShape">
              <a:avLst/>
            </a:prstTxWarp>
            <a:normAutofit fontScale="90000"/>
          </a:bodyPr>
          <a:lstStyle/>
          <a:p>
            <a:pPr eaLnBrk="1" hangingPunct="1">
              <a:lnSpc>
                <a:spcPct val="70000"/>
              </a:lnSpc>
            </a:pPr>
            <a:r>
              <a:rPr lang="en-US" altLang="x-none" sz="3800" dirty="0">
                <a:solidFill>
                  <a:schemeClr val="bg1"/>
                </a:solidFill>
                <a:ea typeface="ＭＳ Ｐゴシック" charset="-128"/>
              </a:rPr>
              <a:t>  </a:t>
            </a:r>
            <a:r>
              <a:rPr lang="en-US" altLang="x-none" sz="8000" dirty="0">
                <a:solidFill>
                  <a:schemeClr val="bg1"/>
                </a:solidFill>
                <a:ea typeface="ＭＳ Ｐゴシック" charset="-128"/>
              </a:rPr>
              <a:t>Strategic Planning </a:t>
            </a:r>
            <a:br>
              <a:rPr lang="en-US" altLang="x-none" sz="6700" dirty="0">
                <a:solidFill>
                  <a:schemeClr val="bg1"/>
                </a:solidFill>
                <a:ea typeface="ＭＳ Ｐゴシック" charset="-128"/>
              </a:rPr>
            </a:br>
            <a:r>
              <a:rPr lang="en-US" altLang="x-none" sz="6700" dirty="0">
                <a:solidFill>
                  <a:schemeClr val="bg1"/>
                </a:solidFill>
                <a:ea typeface="ＭＳ Ｐゴシック" charset="-128"/>
              </a:rPr>
              <a:t>Final Plan Team Meeting</a:t>
            </a:r>
            <a:endParaRPr lang="en-US" altLang="x-none" sz="4900" dirty="0">
              <a:solidFill>
                <a:schemeClr val="bg1"/>
              </a:solidFill>
              <a:ea typeface="ＭＳ Ｐゴシック" charset="-128"/>
            </a:endParaRPr>
          </a:p>
        </p:txBody>
      </p:sp>
      <p:pic>
        <p:nvPicPr>
          <p:cNvPr id="12" name="Picture 11" descr="Logo&#10;&#10;Description automatically generated">
            <a:extLst>
              <a:ext uri="{FF2B5EF4-FFF2-40B4-BE49-F238E27FC236}">
                <a16:creationId xmlns:a16="http://schemas.microsoft.com/office/drawing/2014/main" id="{0693C73F-FAE5-914A-BF95-DE45FEF91DCE}"/>
              </a:ext>
            </a:extLst>
          </p:cNvPr>
          <p:cNvPicPr/>
          <p:nvPr/>
        </p:nvPicPr>
        <p:blipFill>
          <a:blip r:embed="rId4">
            <a:extLst>
              <a:ext uri="{28A0092B-C50C-407E-A947-70E740481C1C}">
                <a14:useLocalDpi xmlns:a14="http://schemas.microsoft.com/office/drawing/2010/main" val="0"/>
              </a:ext>
            </a:extLst>
          </a:blip>
          <a:stretch>
            <a:fillRect/>
          </a:stretch>
        </p:blipFill>
        <p:spPr>
          <a:xfrm>
            <a:off x="8449725" y="626801"/>
            <a:ext cx="3423916" cy="3404124"/>
          </a:xfrm>
          <a:prstGeom prst="rect">
            <a:avLst/>
          </a:prstGeom>
        </p:spPr>
      </p:pic>
    </p:spTree>
    <p:extLst>
      <p:ext uri="{BB962C8B-B14F-4D97-AF65-F5344CB8AC3E}">
        <p14:creationId xmlns:p14="http://schemas.microsoft.com/office/powerpoint/2010/main" val="146639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
          <p:cNvSpPr/>
          <p:nvPr/>
        </p:nvSpPr>
        <p:spPr>
          <a:xfrm>
            <a:off x="0" y="0"/>
            <a:ext cx="12192000" cy="6858000"/>
          </a:xfrm>
          <a:prstGeom prst="rect">
            <a:avLst/>
          </a:prstGeom>
          <a:solidFill>
            <a:srgbClr val="EDED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122" name="Google Shape;122;p2"/>
          <p:cNvGrpSpPr/>
          <p:nvPr/>
        </p:nvGrpSpPr>
        <p:grpSpPr>
          <a:xfrm>
            <a:off x="0" y="0"/>
            <a:ext cx="7467600" cy="6858000"/>
            <a:chOff x="7467600" y="0"/>
            <a:chExt cx="4724400" cy="6858000"/>
          </a:xfrm>
        </p:grpSpPr>
        <p:sp>
          <p:nvSpPr>
            <p:cNvPr id="123" name="Google Shape;123;p2"/>
            <p:cNvSpPr/>
            <p:nvPr/>
          </p:nvSpPr>
          <p:spPr>
            <a:xfrm>
              <a:off x="7467600" y="0"/>
              <a:ext cx="4724400" cy="6858000"/>
            </a:xfrm>
            <a:prstGeom prst="rect">
              <a:avLst/>
            </a:prstGeom>
            <a:solidFill>
              <a:schemeClr val="accent5">
                <a:alpha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4" name="Google Shape;124;p2"/>
            <p:cNvSpPr/>
            <p:nvPr/>
          </p:nvSpPr>
          <p:spPr>
            <a:xfrm>
              <a:off x="7467600" y="0"/>
              <a:ext cx="4724400" cy="6858000"/>
            </a:xfrm>
            <a:prstGeom prst="rect">
              <a:avLst/>
            </a:prstGeom>
            <a:solidFill>
              <a:srgbClr val="E1EFD8">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125" name="Google Shape;125;p2"/>
          <p:cNvSpPr/>
          <p:nvPr/>
        </p:nvSpPr>
        <p:spPr>
          <a:xfrm>
            <a:off x="-1" y="0"/>
            <a:ext cx="7369701" cy="6858000"/>
          </a:xfrm>
          <a:custGeom>
            <a:avLst/>
            <a:gdLst/>
            <a:ahLst/>
            <a:cxnLst/>
            <a:rect l="l" t="t" r="r" b="b"/>
            <a:pathLst>
              <a:path w="7369701" h="6858000" extrusionOk="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rgbClr val="EDED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26" name="Google Shape;126;p2"/>
          <p:cNvSpPr/>
          <p:nvPr/>
        </p:nvSpPr>
        <p:spPr>
          <a:xfrm>
            <a:off x="457200" y="990600"/>
            <a:ext cx="11734800" cy="4876800"/>
          </a:xfrm>
          <a:prstGeom prst="rect">
            <a:avLst/>
          </a:prstGeom>
          <a:solidFill>
            <a:schemeClr val="lt1"/>
          </a:solidFill>
          <a:ln>
            <a:noFill/>
          </a:ln>
          <a:effectLst>
            <a:outerShdw blurRad="317500" algn="ctr" rotWithShape="0">
              <a:schemeClr val="dk1">
                <a:alpha val="24705"/>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27" name="Google Shape;127;p2"/>
          <p:cNvSpPr txBox="1">
            <a:spLocks noGrp="1"/>
          </p:cNvSpPr>
          <p:nvPr>
            <p:ph type="title"/>
          </p:nvPr>
        </p:nvSpPr>
        <p:spPr>
          <a:xfrm>
            <a:off x="6324600" y="1676400"/>
            <a:ext cx="5410200" cy="106375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Calibri"/>
              <a:buNone/>
            </a:pPr>
            <a:r>
              <a:rPr lang="en-US" sz="3700" b="1"/>
              <a:t>Welcome and Introductions</a:t>
            </a:r>
            <a:endParaRPr sz="3700"/>
          </a:p>
        </p:txBody>
      </p:sp>
      <p:pic>
        <p:nvPicPr>
          <p:cNvPr id="128" name="Google Shape;128;p2"/>
          <p:cNvPicPr preferRelativeResize="0"/>
          <p:nvPr/>
        </p:nvPicPr>
        <p:blipFill rotWithShape="1">
          <a:blip r:embed="rId3">
            <a:alphaModFix/>
          </a:blip>
          <a:srcRect l="13473" r="14515"/>
          <a:stretch/>
        </p:blipFill>
        <p:spPr>
          <a:xfrm>
            <a:off x="914400" y="1676400"/>
            <a:ext cx="2019301" cy="3505200"/>
          </a:xfrm>
          <a:prstGeom prst="rect">
            <a:avLst/>
          </a:prstGeom>
          <a:noFill/>
          <a:ln>
            <a:noFill/>
          </a:ln>
        </p:spPr>
      </p:pic>
      <p:pic>
        <p:nvPicPr>
          <p:cNvPr id="129" name="Google Shape;129;p2" descr="Logo&#10;&#10;Description automatically generated"/>
          <p:cNvPicPr preferRelativeResize="0"/>
          <p:nvPr/>
        </p:nvPicPr>
        <p:blipFill rotWithShape="1">
          <a:blip r:embed="rId4">
            <a:alphaModFix/>
          </a:blip>
          <a:srcRect l="24639" r="17752"/>
          <a:stretch/>
        </p:blipFill>
        <p:spPr>
          <a:xfrm>
            <a:off x="3390900" y="1676401"/>
            <a:ext cx="2476500" cy="3505200"/>
          </a:xfrm>
          <a:prstGeom prst="rect">
            <a:avLst/>
          </a:prstGeom>
          <a:noFill/>
          <a:ln>
            <a:noFill/>
          </a:ln>
        </p:spPr>
      </p:pic>
      <p:sp>
        <p:nvSpPr>
          <p:cNvPr id="130" name="Google Shape;130;p2"/>
          <p:cNvSpPr txBox="1">
            <a:spLocks noGrp="1"/>
          </p:cNvSpPr>
          <p:nvPr>
            <p:ph type="body" idx="1"/>
          </p:nvPr>
        </p:nvSpPr>
        <p:spPr>
          <a:xfrm>
            <a:off x="6916994" y="3425954"/>
            <a:ext cx="4817806" cy="175564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C00000"/>
              </a:buClr>
              <a:buSzPts val="3600"/>
              <a:buChar char="•"/>
            </a:pPr>
            <a:r>
              <a:rPr lang="en-US" sz="2400" b="1" dirty="0">
                <a:solidFill>
                  <a:schemeClr val="dk1"/>
                </a:solidFill>
              </a:rPr>
              <a:t>Who</a:t>
            </a:r>
            <a:r>
              <a:rPr lang="en-US" sz="2400" dirty="0">
                <a:solidFill>
                  <a:schemeClr val="dk1"/>
                </a:solidFill>
              </a:rPr>
              <a:t> is in the room?</a:t>
            </a:r>
            <a:endParaRPr dirty="0"/>
          </a:p>
          <a:p>
            <a:pPr marL="228600" lvl="0" indent="-228600" algn="l" rtl="0">
              <a:lnSpc>
                <a:spcPct val="90000"/>
              </a:lnSpc>
              <a:spcBef>
                <a:spcPts val="1000"/>
              </a:spcBef>
              <a:spcAft>
                <a:spcPts val="0"/>
              </a:spcAft>
              <a:buClr>
                <a:srgbClr val="C00000"/>
              </a:buClr>
              <a:buSzPts val="3600"/>
              <a:buChar char="•"/>
            </a:pPr>
            <a:r>
              <a:rPr lang="en-US" sz="2400" b="1" dirty="0">
                <a:solidFill>
                  <a:schemeClr val="dk1"/>
                </a:solidFill>
              </a:rPr>
              <a:t>What</a:t>
            </a:r>
            <a:r>
              <a:rPr lang="en-US" sz="2400" dirty="0">
                <a:solidFill>
                  <a:schemeClr val="dk1"/>
                </a:solidFill>
              </a:rPr>
              <a:t> are we here to do?</a:t>
            </a:r>
            <a:endParaRPr dirty="0"/>
          </a:p>
          <a:p>
            <a:pPr marL="228600" lvl="0" indent="-228600" algn="l" rtl="0">
              <a:lnSpc>
                <a:spcPct val="90000"/>
              </a:lnSpc>
              <a:spcBef>
                <a:spcPts val="1000"/>
              </a:spcBef>
              <a:spcAft>
                <a:spcPts val="0"/>
              </a:spcAft>
              <a:buClr>
                <a:srgbClr val="C00000"/>
              </a:buClr>
              <a:buSzPts val="3600"/>
              <a:buChar char="•"/>
            </a:pPr>
            <a:r>
              <a:rPr lang="en-US" sz="2400" b="1" dirty="0">
                <a:solidFill>
                  <a:schemeClr val="dk1"/>
                </a:solidFill>
              </a:rPr>
              <a:t>Why</a:t>
            </a:r>
            <a:r>
              <a:rPr lang="en-US" sz="2400" dirty="0">
                <a:solidFill>
                  <a:schemeClr val="dk1"/>
                </a:solidFill>
              </a:rPr>
              <a:t> is this an important event?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34"/>
        <p:cNvGrpSpPr/>
        <p:nvPr/>
      </p:nvGrpSpPr>
      <p:grpSpPr>
        <a:xfrm>
          <a:off x="0" y="0"/>
          <a:ext cx="0" cy="0"/>
          <a:chOff x="0" y="0"/>
          <a:chExt cx="0" cy="0"/>
        </a:xfrm>
      </p:grpSpPr>
      <p:sp>
        <p:nvSpPr>
          <p:cNvPr id="135" name="Google Shape;135;p3"/>
          <p:cNvSpPr txBox="1"/>
          <p:nvPr/>
        </p:nvSpPr>
        <p:spPr>
          <a:xfrm>
            <a:off x="304450" y="681037"/>
            <a:ext cx="4936200" cy="3985200"/>
          </a:xfrm>
          <a:prstGeom prst="rect">
            <a:avLst/>
          </a:prstGeom>
          <a:noFill/>
          <a:ln>
            <a:noFill/>
          </a:ln>
        </p:spPr>
        <p:txBody>
          <a:bodyPr spcFirstLastPara="1" wrap="square" lIns="91425" tIns="45700" rIns="91425" bIns="45700" anchor="t" anchorCtr="0">
            <a:normAutofit/>
          </a:bodyPr>
          <a:lstStyle/>
          <a:p>
            <a:pPr marL="0" marR="0" lvl="0" indent="-254000" algn="l" rtl="0">
              <a:lnSpc>
                <a:spcPct val="90000"/>
              </a:lnSpc>
              <a:spcBef>
                <a:spcPts val="0"/>
              </a:spcBef>
              <a:spcAft>
                <a:spcPts val="0"/>
              </a:spcAft>
              <a:buClr>
                <a:srgbClr val="FFFF00"/>
              </a:buClr>
              <a:buSzPts val="4000"/>
              <a:buFont typeface="Arial"/>
              <a:buChar char="•"/>
            </a:pPr>
            <a:r>
              <a:rPr lang="en-US" sz="4000" b="1" i="0" u="none" strike="noStrike" cap="none">
                <a:solidFill>
                  <a:srgbClr val="FFFF00"/>
                </a:solidFill>
                <a:latin typeface="Calibri"/>
                <a:ea typeface="Calibri"/>
                <a:cs typeface="Calibri"/>
                <a:sym typeface="Calibri"/>
              </a:rPr>
              <a:t>Communication</a:t>
            </a:r>
            <a:endParaRPr/>
          </a:p>
          <a:p>
            <a:pPr marL="0" marR="0" lvl="0" indent="0" algn="l" rtl="0">
              <a:lnSpc>
                <a:spcPct val="90000"/>
              </a:lnSpc>
              <a:spcBef>
                <a:spcPts val="600"/>
              </a:spcBef>
              <a:spcAft>
                <a:spcPts val="0"/>
              </a:spcAft>
              <a:buClr>
                <a:schemeClr val="dk1"/>
              </a:buClr>
              <a:buSzPts val="4000"/>
              <a:buFont typeface="Arial"/>
              <a:buNone/>
            </a:pPr>
            <a:endParaRPr sz="4000" b="1" i="0" u="none" strike="noStrike" cap="none">
              <a:solidFill>
                <a:srgbClr val="FFFF00"/>
              </a:solidFill>
              <a:latin typeface="Calibri"/>
              <a:ea typeface="Calibri"/>
              <a:cs typeface="Calibri"/>
              <a:sym typeface="Calibri"/>
            </a:endParaRPr>
          </a:p>
          <a:p>
            <a:pPr marL="0" marR="0" lvl="0" indent="-254000" algn="l" rtl="0">
              <a:lnSpc>
                <a:spcPct val="90000"/>
              </a:lnSpc>
              <a:spcBef>
                <a:spcPts val="600"/>
              </a:spcBef>
              <a:spcAft>
                <a:spcPts val="0"/>
              </a:spcAft>
              <a:buClr>
                <a:srgbClr val="FFFF00"/>
              </a:buClr>
              <a:buSzPts val="4000"/>
              <a:buFont typeface="Arial"/>
              <a:buChar char="•"/>
            </a:pPr>
            <a:r>
              <a:rPr lang="en-US" sz="4000" b="1" i="0" u="none" strike="noStrike" cap="none">
                <a:solidFill>
                  <a:srgbClr val="FFFF00"/>
                </a:solidFill>
                <a:latin typeface="Calibri"/>
                <a:ea typeface="Calibri"/>
                <a:cs typeface="Calibri"/>
                <a:sym typeface="Calibri"/>
              </a:rPr>
              <a:t>Collaboration</a:t>
            </a:r>
            <a:endParaRPr/>
          </a:p>
          <a:p>
            <a:pPr marL="0" marR="0" lvl="0" indent="0" algn="l" rtl="0">
              <a:lnSpc>
                <a:spcPct val="90000"/>
              </a:lnSpc>
              <a:spcBef>
                <a:spcPts val="600"/>
              </a:spcBef>
              <a:spcAft>
                <a:spcPts val="0"/>
              </a:spcAft>
              <a:buClr>
                <a:schemeClr val="dk1"/>
              </a:buClr>
              <a:buSzPts val="4000"/>
              <a:buFont typeface="Arial"/>
              <a:buNone/>
            </a:pPr>
            <a:endParaRPr sz="4000" b="1" i="0" u="none" strike="noStrike" cap="none">
              <a:solidFill>
                <a:srgbClr val="FFFF00"/>
              </a:solidFill>
              <a:latin typeface="Calibri"/>
              <a:ea typeface="Calibri"/>
              <a:cs typeface="Calibri"/>
              <a:sym typeface="Calibri"/>
            </a:endParaRPr>
          </a:p>
          <a:p>
            <a:pPr marL="0" marR="0" lvl="0" indent="-254000" algn="l" rtl="0">
              <a:lnSpc>
                <a:spcPct val="90000"/>
              </a:lnSpc>
              <a:spcBef>
                <a:spcPts val="600"/>
              </a:spcBef>
              <a:spcAft>
                <a:spcPts val="0"/>
              </a:spcAft>
              <a:buClr>
                <a:srgbClr val="FFFF00"/>
              </a:buClr>
              <a:buSzPts val="4000"/>
              <a:buFont typeface="Arial"/>
              <a:buChar char="•"/>
            </a:pPr>
            <a:r>
              <a:rPr lang="en-US" sz="4000" b="1" i="0" u="none" strike="noStrike" cap="none">
                <a:solidFill>
                  <a:srgbClr val="FFFF00"/>
                </a:solidFill>
                <a:latin typeface="Calibri"/>
                <a:ea typeface="Calibri"/>
                <a:cs typeface="Calibri"/>
                <a:sym typeface="Calibri"/>
              </a:rPr>
              <a:t>Grace</a:t>
            </a:r>
            <a:endParaRPr/>
          </a:p>
        </p:txBody>
      </p:sp>
      <p:pic>
        <p:nvPicPr>
          <p:cNvPr id="136" name="Google Shape;136;p3" descr="page1image39616512"/>
          <p:cNvPicPr preferRelativeResize="0"/>
          <p:nvPr/>
        </p:nvPicPr>
        <p:blipFill rotWithShape="1">
          <a:blip r:embed="rId3">
            <a:alphaModFix/>
          </a:blip>
          <a:srcRect t="8589" r="1" b="8400"/>
          <a:stretch/>
        </p:blipFill>
        <p:spPr>
          <a:xfrm>
            <a:off x="4429269" y="435429"/>
            <a:ext cx="6870759" cy="5741534"/>
          </a:xfrm>
          <a:prstGeom prst="rect">
            <a:avLst/>
          </a:prstGeom>
          <a:solidFill>
            <a:schemeClr val="dk1"/>
          </a:solidFill>
          <a:ln>
            <a:noFill/>
          </a:ln>
        </p:spPr>
      </p:pic>
      <p:sp>
        <p:nvSpPr>
          <p:cNvPr id="137" name="Google Shape;137;p3"/>
          <p:cNvSpPr txBox="1"/>
          <p:nvPr/>
        </p:nvSpPr>
        <p:spPr>
          <a:xfrm>
            <a:off x="451171" y="4666192"/>
            <a:ext cx="3526928"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chemeClr val="accent4"/>
                </a:solidFill>
                <a:latin typeface="Calibri"/>
                <a:ea typeface="Calibri"/>
                <a:cs typeface="Calibri"/>
                <a:sym typeface="Calibri"/>
              </a:rPr>
              <a:t>Carbondale High School</a:t>
            </a:r>
            <a:endParaRPr/>
          </a:p>
          <a:p>
            <a:pPr marL="0" marR="0" lvl="0" indent="0" algn="ctr" rtl="0">
              <a:spcBef>
                <a:spcPts val="0"/>
              </a:spcBef>
              <a:spcAft>
                <a:spcPts val="0"/>
              </a:spcAft>
              <a:buNone/>
            </a:pPr>
            <a:r>
              <a:rPr lang="en-US" sz="2400" b="0" i="0" u="none" strike="noStrike" cap="none">
                <a:solidFill>
                  <a:schemeClr val="accent4"/>
                </a:solidFill>
                <a:latin typeface="Calibri"/>
                <a:ea typeface="Calibri"/>
                <a:cs typeface="Calibri"/>
                <a:sym typeface="Calibri"/>
              </a:rPr>
              <a:t>District 165</a:t>
            </a:r>
            <a:endParaRPr/>
          </a:p>
          <a:p>
            <a:pPr marL="0" marR="0" lvl="0" indent="0" algn="ctr" rtl="0">
              <a:spcBef>
                <a:spcPts val="0"/>
              </a:spcBef>
              <a:spcAft>
                <a:spcPts val="0"/>
              </a:spcAft>
              <a:buNone/>
            </a:pPr>
            <a:r>
              <a:rPr lang="en-US" sz="2400" b="0" i="0" u="none" strike="noStrike" cap="none">
                <a:solidFill>
                  <a:schemeClr val="accent4"/>
                </a:solidFill>
                <a:latin typeface="Calibri"/>
                <a:ea typeface="Calibri"/>
                <a:cs typeface="Calibri"/>
                <a:sym typeface="Calibri"/>
              </a:rPr>
              <a:t>Strategic Plan Logo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462783"/>
          <a:ext cx="12192000" cy="4504075"/>
        </p:xfrm>
        <a:graphic>
          <a:graphicData uri="http://schemas.openxmlformats.org/drawingml/2006/table">
            <a:tbl>
              <a:tblPr firstRow="1" bandRow="1">
                <a:tableStyleId>{00A15C55-8517-42AA-B614-E9B94910E393}</a:tableStyleId>
              </a:tblPr>
              <a:tblGrid>
                <a:gridCol w="2583543">
                  <a:extLst>
                    <a:ext uri="{9D8B030D-6E8A-4147-A177-3AD203B41FA5}">
                      <a16:colId xmlns:a16="http://schemas.microsoft.com/office/drawing/2014/main" val="20000"/>
                    </a:ext>
                  </a:extLst>
                </a:gridCol>
                <a:gridCol w="9608457">
                  <a:extLst>
                    <a:ext uri="{9D8B030D-6E8A-4147-A177-3AD203B41FA5}">
                      <a16:colId xmlns:a16="http://schemas.microsoft.com/office/drawing/2014/main" val="20001"/>
                    </a:ext>
                  </a:extLst>
                </a:gridCol>
              </a:tblGrid>
              <a:tr h="743641">
                <a:tc gridSpan="2">
                  <a:txBody>
                    <a:bodyPr/>
                    <a:lstStyle/>
                    <a:p>
                      <a:pPr algn="ctr"/>
                      <a:r>
                        <a:rPr lang="en-US" sz="3200" dirty="0">
                          <a:solidFill>
                            <a:schemeClr val="tx1"/>
                          </a:solidFill>
                        </a:rPr>
                        <a:t>FOUNDATION OF CONTINUOUS IMPROVEMENT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43641">
                <a:tc>
                  <a:txBody>
                    <a:bodyPr/>
                    <a:lstStyle/>
                    <a:p>
                      <a:pPr algn="ctr"/>
                      <a:r>
                        <a:rPr lang="en-US" sz="2800" b="1" dirty="0"/>
                        <a:t>Pillars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b="1" dirty="0"/>
                        <a:t>Guiding Question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743641">
                <a:tc>
                  <a:txBody>
                    <a:bodyPr/>
                    <a:lstStyle/>
                    <a:p>
                      <a:pPr algn="ctr"/>
                      <a:r>
                        <a:rPr lang="en-US" sz="3200" b="1" dirty="0"/>
                        <a:t>MISSION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ja-JP" sz="2400" b="1" i="1" dirty="0">
                          <a:solidFill>
                            <a:schemeClr val="tx1"/>
                          </a:solidFill>
                          <a:ea typeface="ＭＳ Ｐゴシック" charset="-128"/>
                        </a:rPr>
                        <a:t>What is our fundamental purpose; why do we exist?</a:t>
                      </a:r>
                      <a:endParaRPr lang="en-US" sz="2400" b="1" i="1"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85870">
                <a:tc>
                  <a:txBody>
                    <a:bodyPr/>
                    <a:lstStyle/>
                    <a:p>
                      <a:pPr algn="ctr"/>
                      <a:r>
                        <a:rPr lang="en-US" sz="3200" b="1" dirty="0"/>
                        <a:t>VISION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ja-JP" sz="2400" b="1" i="1" dirty="0">
                          <a:solidFill>
                            <a:schemeClr val="tx1"/>
                          </a:solidFill>
                          <a:ea typeface="ＭＳ Ｐゴシック" charset="-128"/>
                        </a:rPr>
                        <a:t>What must we become in order to accomplish our fundamental purpose?</a:t>
                      </a:r>
                      <a:endParaRPr lang="en-US" sz="2400" b="1" i="1"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43641">
                <a:tc>
                  <a:txBody>
                    <a:bodyPr/>
                    <a:lstStyle/>
                    <a:p>
                      <a:pPr algn="ctr"/>
                      <a:r>
                        <a:rPr lang="en-US" sz="3200" b="1" dirty="0"/>
                        <a:t>GOALS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400" b="1" i="1" kern="1200" dirty="0">
                          <a:solidFill>
                            <a:schemeClr val="tx1"/>
                          </a:solidFill>
                          <a:effectLst/>
                          <a:latin typeface="+mn-lt"/>
                          <a:ea typeface="+mn-ea"/>
                          <a:cs typeface="+mn-cs"/>
                        </a:rPr>
                        <a:t>How will we know if we are making a difference? </a:t>
                      </a:r>
                      <a:endParaRPr lang="en-US" sz="2400" b="1" i="1"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43641">
                <a:tc>
                  <a:txBody>
                    <a:bodyPr/>
                    <a:lstStyle/>
                    <a:p>
                      <a:pPr algn="ctr"/>
                      <a:r>
                        <a:rPr lang="en-US" sz="3200" b="1" dirty="0"/>
                        <a:t>VALUES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ja-JP" sz="2400" b="1" i="1" dirty="0">
                          <a:solidFill>
                            <a:schemeClr val="tx1"/>
                          </a:solidFill>
                          <a:ea typeface="ＭＳ Ｐゴシック" charset="-128"/>
                        </a:rPr>
                        <a:t>How must we behave to achieve our mission, vision and goals?</a:t>
                      </a:r>
                      <a:endParaRPr lang="en-US" sz="2400" b="1" i="1"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2462783"/>
          </a:xfrm>
          <a:prstGeom prst="rect">
            <a:avLst/>
          </a:prstGeom>
        </p:spPr>
      </p:pic>
    </p:spTree>
    <p:extLst>
      <p:ext uri="{BB962C8B-B14F-4D97-AF65-F5344CB8AC3E}">
        <p14:creationId xmlns:p14="http://schemas.microsoft.com/office/powerpoint/2010/main" val="1459528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3"/>
          <p:cNvSpPr txBox="1">
            <a:spLocks noChangeArrowheads="1"/>
          </p:cNvSpPr>
          <p:nvPr/>
        </p:nvSpPr>
        <p:spPr bwMode="auto">
          <a:xfrm>
            <a:off x="0" y="0"/>
            <a:ext cx="12192000" cy="6858000"/>
          </a:xfrm>
          <a:prstGeom prst="rect">
            <a:avLst/>
          </a:prstGeom>
          <a:solidFill>
            <a:srgbClr val="FFFF0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lnSpc>
                <a:spcPct val="90000"/>
              </a:lnSpc>
              <a:spcBef>
                <a:spcPct val="20000"/>
              </a:spcBef>
            </a:pPr>
            <a:endParaRPr lang="en-US" altLang="x-none" b="1"/>
          </a:p>
          <a:p>
            <a:pPr eaLnBrk="1" hangingPunct="1">
              <a:lnSpc>
                <a:spcPct val="90000"/>
              </a:lnSpc>
            </a:pPr>
            <a:endParaRPr lang="en-US" altLang="x-none" sz="1400" b="1"/>
          </a:p>
        </p:txBody>
      </p:sp>
      <p:grpSp>
        <p:nvGrpSpPr>
          <p:cNvPr id="17410" name="Group 4"/>
          <p:cNvGrpSpPr>
            <a:grpSpLocks noChangeAspect="1"/>
          </p:cNvGrpSpPr>
          <p:nvPr/>
        </p:nvGrpSpPr>
        <p:grpSpPr bwMode="auto">
          <a:xfrm>
            <a:off x="1897063" y="1143000"/>
            <a:ext cx="8274050" cy="5105400"/>
            <a:chOff x="1440" y="264"/>
            <a:chExt cx="13392" cy="8820"/>
          </a:xfrm>
        </p:grpSpPr>
        <p:sp>
          <p:nvSpPr>
            <p:cNvPr id="17419" name="AutoShape 5"/>
            <p:cNvSpPr>
              <a:spLocks noChangeAspect="1" noChangeArrowheads="1" noTextEdit="1"/>
            </p:cNvSpPr>
            <p:nvPr/>
          </p:nvSpPr>
          <p:spPr bwMode="auto">
            <a:xfrm>
              <a:off x="1440" y="264"/>
              <a:ext cx="13392" cy="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7420" name="Rectangle 6"/>
            <p:cNvSpPr>
              <a:spLocks noChangeArrowheads="1"/>
            </p:cNvSpPr>
            <p:nvPr/>
          </p:nvSpPr>
          <p:spPr bwMode="auto">
            <a:xfrm>
              <a:off x="7272" y="804"/>
              <a:ext cx="2160" cy="1440"/>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21" name="Rectangle 7"/>
            <p:cNvSpPr>
              <a:spLocks noChangeArrowheads="1"/>
            </p:cNvSpPr>
            <p:nvPr/>
          </p:nvSpPr>
          <p:spPr bwMode="auto">
            <a:xfrm>
              <a:off x="4392" y="804"/>
              <a:ext cx="2160" cy="1440"/>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22" name="Text Box 8"/>
            <p:cNvSpPr txBox="1">
              <a:spLocks noChangeArrowheads="1"/>
            </p:cNvSpPr>
            <p:nvPr/>
          </p:nvSpPr>
          <p:spPr bwMode="auto">
            <a:xfrm>
              <a:off x="4572" y="98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000" b="1" dirty="0">
                  <a:latin typeface="Verdana" charset="0"/>
                </a:rPr>
                <a:t>Where are we now?</a:t>
              </a:r>
              <a:endParaRPr lang="en-US" altLang="x-none" sz="1600" dirty="0"/>
            </a:p>
          </p:txBody>
        </p:sp>
        <p:sp>
          <p:nvSpPr>
            <p:cNvPr id="17423" name="Rectangle 9"/>
            <p:cNvSpPr>
              <a:spLocks noChangeArrowheads="1"/>
            </p:cNvSpPr>
            <p:nvPr/>
          </p:nvSpPr>
          <p:spPr bwMode="auto">
            <a:xfrm>
              <a:off x="4392" y="2961"/>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24" name="Text Box 10"/>
            <p:cNvSpPr txBox="1">
              <a:spLocks noChangeArrowheads="1"/>
            </p:cNvSpPr>
            <p:nvPr/>
          </p:nvSpPr>
          <p:spPr bwMode="auto">
            <a:xfrm>
              <a:off x="7452" y="984"/>
              <a:ext cx="1800" cy="10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900" b="1">
                  <a:latin typeface="Verdana" charset="0"/>
                </a:rPr>
                <a:t>How will we get to where we want to be?</a:t>
              </a:r>
              <a:endParaRPr lang="en-US" altLang="x-none" sz="1600"/>
            </a:p>
          </p:txBody>
        </p:sp>
        <p:sp>
          <p:nvSpPr>
            <p:cNvPr id="17425" name="Text Box 11"/>
            <p:cNvSpPr txBox="1">
              <a:spLocks noChangeArrowheads="1"/>
            </p:cNvSpPr>
            <p:nvPr/>
          </p:nvSpPr>
          <p:spPr bwMode="auto">
            <a:xfrm>
              <a:off x="4572" y="314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900" b="1">
                  <a:latin typeface="Verdana" charset="0"/>
                </a:rPr>
                <a:t>Needs</a:t>
              </a:r>
              <a:endParaRPr lang="en-US" altLang="x-none" sz="1000"/>
            </a:p>
            <a:p>
              <a:pPr algn="ctr"/>
              <a:r>
                <a:rPr lang="en-US" altLang="x-none" sz="900" b="1">
                  <a:latin typeface="Verdana" charset="0"/>
                </a:rPr>
                <a:t>Assessment</a:t>
              </a:r>
              <a:endParaRPr lang="en-US" altLang="x-none" sz="1600"/>
            </a:p>
          </p:txBody>
        </p:sp>
        <p:sp>
          <p:nvSpPr>
            <p:cNvPr id="17426" name="Rectangle 12"/>
            <p:cNvSpPr>
              <a:spLocks noChangeArrowheads="1"/>
            </p:cNvSpPr>
            <p:nvPr/>
          </p:nvSpPr>
          <p:spPr bwMode="auto">
            <a:xfrm>
              <a:off x="4392" y="5121"/>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27" name="Text Box 13"/>
            <p:cNvSpPr txBox="1">
              <a:spLocks noChangeArrowheads="1"/>
            </p:cNvSpPr>
            <p:nvPr/>
          </p:nvSpPr>
          <p:spPr bwMode="auto">
            <a:xfrm>
              <a:off x="4572" y="530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900" b="1">
                  <a:latin typeface="Verdana" charset="0"/>
                </a:rPr>
                <a:t>Defining Key</a:t>
              </a:r>
              <a:r>
                <a:rPr lang="en-US" altLang="x-none" sz="1000"/>
                <a:t> </a:t>
              </a:r>
              <a:r>
                <a:rPr lang="en-US" altLang="x-none" sz="900" b="1">
                  <a:latin typeface="Verdana" charset="0"/>
                </a:rPr>
                <a:t>Areas To Improve</a:t>
              </a:r>
              <a:endParaRPr lang="en-US" altLang="x-none" sz="1600"/>
            </a:p>
          </p:txBody>
        </p:sp>
        <p:sp>
          <p:nvSpPr>
            <p:cNvPr id="17428" name="Line 14"/>
            <p:cNvSpPr>
              <a:spLocks noChangeShapeType="1"/>
            </p:cNvSpPr>
            <p:nvPr/>
          </p:nvSpPr>
          <p:spPr bwMode="auto">
            <a:xfrm>
              <a:off x="5471" y="2244"/>
              <a:ext cx="1" cy="7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29" name="Line 15"/>
            <p:cNvSpPr>
              <a:spLocks noChangeShapeType="1"/>
            </p:cNvSpPr>
            <p:nvPr/>
          </p:nvSpPr>
          <p:spPr bwMode="auto">
            <a:xfrm>
              <a:off x="5471" y="422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0" name="Line 16"/>
            <p:cNvSpPr>
              <a:spLocks noChangeShapeType="1"/>
            </p:cNvSpPr>
            <p:nvPr/>
          </p:nvSpPr>
          <p:spPr bwMode="auto">
            <a:xfrm>
              <a:off x="2592" y="2244"/>
              <a:ext cx="1" cy="7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1" name="Line 17"/>
            <p:cNvSpPr>
              <a:spLocks noChangeShapeType="1"/>
            </p:cNvSpPr>
            <p:nvPr/>
          </p:nvSpPr>
          <p:spPr bwMode="auto">
            <a:xfrm>
              <a:off x="2592" y="422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2" name="Line 18"/>
            <p:cNvSpPr>
              <a:spLocks noChangeShapeType="1"/>
            </p:cNvSpPr>
            <p:nvPr/>
          </p:nvSpPr>
          <p:spPr bwMode="auto">
            <a:xfrm>
              <a:off x="3672" y="3503"/>
              <a:ext cx="72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3" name="Line 19"/>
            <p:cNvSpPr>
              <a:spLocks noChangeShapeType="1"/>
            </p:cNvSpPr>
            <p:nvPr/>
          </p:nvSpPr>
          <p:spPr bwMode="auto">
            <a:xfrm>
              <a:off x="6552" y="3503"/>
              <a:ext cx="72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4" name="Line 20"/>
            <p:cNvSpPr>
              <a:spLocks noChangeShapeType="1"/>
            </p:cNvSpPr>
            <p:nvPr/>
          </p:nvSpPr>
          <p:spPr bwMode="auto">
            <a:xfrm>
              <a:off x="9432" y="3503"/>
              <a:ext cx="720" cy="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5" name="Rectangle 21"/>
            <p:cNvSpPr>
              <a:spLocks noChangeArrowheads="1"/>
            </p:cNvSpPr>
            <p:nvPr/>
          </p:nvSpPr>
          <p:spPr bwMode="auto">
            <a:xfrm>
              <a:off x="7272" y="2964"/>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36" name="Rectangle 22"/>
            <p:cNvSpPr>
              <a:spLocks noChangeArrowheads="1"/>
            </p:cNvSpPr>
            <p:nvPr/>
          </p:nvSpPr>
          <p:spPr bwMode="auto">
            <a:xfrm>
              <a:off x="7272" y="5124"/>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37" name="Text Box 23"/>
            <p:cNvSpPr txBox="1">
              <a:spLocks noChangeArrowheads="1"/>
            </p:cNvSpPr>
            <p:nvPr/>
          </p:nvSpPr>
          <p:spPr bwMode="auto">
            <a:xfrm>
              <a:off x="7452" y="314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Goal Setting</a:t>
              </a:r>
              <a:endParaRPr lang="en-US" altLang="x-none" sz="1600"/>
            </a:p>
          </p:txBody>
        </p:sp>
        <p:sp>
          <p:nvSpPr>
            <p:cNvPr id="17438" name="Text Box 24"/>
            <p:cNvSpPr txBox="1">
              <a:spLocks noChangeArrowheads="1"/>
            </p:cNvSpPr>
            <p:nvPr/>
          </p:nvSpPr>
          <p:spPr bwMode="auto">
            <a:xfrm>
              <a:off x="7452" y="530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800" b="1">
                  <a:latin typeface="Verdana" charset="0"/>
                </a:rPr>
                <a:t>Gap Analysis</a:t>
              </a:r>
              <a:endParaRPr lang="en-US" altLang="x-none" sz="900"/>
            </a:p>
            <a:p>
              <a:pPr algn="ctr"/>
              <a:r>
                <a:rPr lang="en-US" altLang="x-none" sz="800" b="1">
                  <a:latin typeface="Verdana" charset="0"/>
                </a:rPr>
                <a:t>SMART Goals</a:t>
              </a:r>
            </a:p>
            <a:p>
              <a:pPr algn="ctr"/>
              <a:r>
                <a:rPr lang="en-US" altLang="x-none" sz="800" b="1">
                  <a:latin typeface="Verdana" charset="0"/>
                </a:rPr>
                <a:t>Strategies</a:t>
              </a:r>
              <a:endParaRPr lang="en-US" altLang="x-none" sz="1400"/>
            </a:p>
          </p:txBody>
        </p:sp>
        <p:sp>
          <p:nvSpPr>
            <p:cNvPr id="17439" name="Rectangle 25"/>
            <p:cNvSpPr>
              <a:spLocks noChangeArrowheads="1"/>
            </p:cNvSpPr>
            <p:nvPr/>
          </p:nvSpPr>
          <p:spPr bwMode="auto">
            <a:xfrm>
              <a:off x="1512" y="2964"/>
              <a:ext cx="2160" cy="1262"/>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40" name="Text Box 26"/>
            <p:cNvSpPr txBox="1">
              <a:spLocks noChangeArrowheads="1"/>
            </p:cNvSpPr>
            <p:nvPr/>
          </p:nvSpPr>
          <p:spPr bwMode="auto">
            <a:xfrm>
              <a:off x="1872" y="3144"/>
              <a:ext cx="144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Vision and</a:t>
              </a:r>
              <a:endParaRPr lang="en-US" altLang="x-none" sz="1000"/>
            </a:p>
            <a:p>
              <a:pPr algn="ctr"/>
              <a:r>
                <a:rPr lang="en-US" altLang="x-none" sz="1000" b="1">
                  <a:latin typeface="Verdana" charset="0"/>
                </a:rPr>
                <a:t>Mission</a:t>
              </a:r>
              <a:endParaRPr lang="en-US" altLang="x-none" sz="1600"/>
            </a:p>
          </p:txBody>
        </p:sp>
        <p:sp>
          <p:nvSpPr>
            <p:cNvPr id="17441" name="Rectangle 27"/>
            <p:cNvSpPr>
              <a:spLocks noChangeArrowheads="1"/>
            </p:cNvSpPr>
            <p:nvPr/>
          </p:nvSpPr>
          <p:spPr bwMode="auto">
            <a:xfrm>
              <a:off x="1512" y="5122"/>
              <a:ext cx="2160" cy="1262"/>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42" name="Rectangle 28"/>
            <p:cNvSpPr>
              <a:spLocks noChangeArrowheads="1"/>
            </p:cNvSpPr>
            <p:nvPr/>
          </p:nvSpPr>
          <p:spPr bwMode="auto">
            <a:xfrm>
              <a:off x="1512" y="720"/>
              <a:ext cx="2160" cy="1441"/>
            </a:xfrm>
            <a:prstGeom prst="rect">
              <a:avLst/>
            </a:prstGeom>
            <a:solidFill>
              <a:schemeClr val="bg1"/>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43" name="Text Box 29"/>
            <p:cNvSpPr txBox="1">
              <a:spLocks noChangeArrowheads="1"/>
            </p:cNvSpPr>
            <p:nvPr/>
          </p:nvSpPr>
          <p:spPr bwMode="auto">
            <a:xfrm>
              <a:off x="1692" y="98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900" b="1">
                  <a:latin typeface="Verdana" charset="0"/>
                </a:rPr>
                <a:t>Where do we want to be?</a:t>
              </a:r>
              <a:endParaRPr lang="en-US" altLang="x-none" sz="1400"/>
            </a:p>
          </p:txBody>
        </p:sp>
        <p:sp>
          <p:nvSpPr>
            <p:cNvPr id="17444" name="Rectangle 30"/>
            <p:cNvSpPr>
              <a:spLocks noChangeArrowheads="1"/>
            </p:cNvSpPr>
            <p:nvPr/>
          </p:nvSpPr>
          <p:spPr bwMode="auto">
            <a:xfrm>
              <a:off x="10152" y="2964"/>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45" name="Rectangle 31"/>
            <p:cNvSpPr>
              <a:spLocks noChangeArrowheads="1"/>
            </p:cNvSpPr>
            <p:nvPr/>
          </p:nvSpPr>
          <p:spPr bwMode="auto">
            <a:xfrm>
              <a:off x="10152" y="5124"/>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46" name="Text Box 32"/>
            <p:cNvSpPr txBox="1">
              <a:spLocks noChangeArrowheads="1"/>
            </p:cNvSpPr>
            <p:nvPr/>
          </p:nvSpPr>
          <p:spPr bwMode="auto">
            <a:xfrm>
              <a:off x="10332" y="314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Action</a:t>
              </a:r>
              <a:endParaRPr lang="en-US" altLang="x-none" sz="1000"/>
            </a:p>
            <a:p>
              <a:pPr algn="ctr"/>
              <a:r>
                <a:rPr lang="en-US" altLang="x-none" sz="1000" b="1">
                  <a:latin typeface="Verdana" charset="0"/>
                </a:rPr>
                <a:t>Planning</a:t>
              </a:r>
              <a:endParaRPr lang="en-US" altLang="x-none" sz="1600"/>
            </a:p>
          </p:txBody>
        </p:sp>
        <p:sp>
          <p:nvSpPr>
            <p:cNvPr id="17447" name="Text Box 33"/>
            <p:cNvSpPr txBox="1">
              <a:spLocks noChangeArrowheads="1"/>
            </p:cNvSpPr>
            <p:nvPr/>
          </p:nvSpPr>
          <p:spPr bwMode="auto">
            <a:xfrm>
              <a:off x="10152" y="7284"/>
              <a:ext cx="198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Implement</a:t>
              </a:r>
              <a:endParaRPr lang="en-US" altLang="x-none" sz="1000"/>
            </a:p>
            <a:p>
              <a:pPr algn="ctr"/>
              <a:r>
                <a:rPr lang="en-US" altLang="x-none" sz="1000" b="1">
                  <a:latin typeface="Verdana" charset="0"/>
                </a:rPr>
                <a:t>Strategies</a:t>
              </a:r>
              <a:endParaRPr lang="en-US" altLang="x-none" sz="1600"/>
            </a:p>
          </p:txBody>
        </p:sp>
        <p:sp>
          <p:nvSpPr>
            <p:cNvPr id="17448" name="Line 34"/>
            <p:cNvSpPr>
              <a:spLocks noChangeShapeType="1"/>
            </p:cNvSpPr>
            <p:nvPr/>
          </p:nvSpPr>
          <p:spPr bwMode="auto">
            <a:xfrm>
              <a:off x="8351" y="422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49" name="Line 35"/>
            <p:cNvSpPr>
              <a:spLocks noChangeShapeType="1"/>
            </p:cNvSpPr>
            <p:nvPr/>
          </p:nvSpPr>
          <p:spPr bwMode="auto">
            <a:xfrm>
              <a:off x="11231" y="422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0" name="Line 36"/>
            <p:cNvSpPr>
              <a:spLocks noChangeShapeType="1"/>
            </p:cNvSpPr>
            <p:nvPr/>
          </p:nvSpPr>
          <p:spPr bwMode="auto">
            <a:xfrm>
              <a:off x="8352" y="638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1" name="Line 37"/>
            <p:cNvSpPr>
              <a:spLocks noChangeShapeType="1"/>
            </p:cNvSpPr>
            <p:nvPr/>
          </p:nvSpPr>
          <p:spPr bwMode="auto">
            <a:xfrm>
              <a:off x="11232" y="638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2" name="Text Box 38"/>
            <p:cNvSpPr txBox="1">
              <a:spLocks noChangeArrowheads="1"/>
            </p:cNvSpPr>
            <p:nvPr/>
          </p:nvSpPr>
          <p:spPr bwMode="auto">
            <a:xfrm>
              <a:off x="10332" y="7284"/>
              <a:ext cx="1800" cy="900"/>
            </a:xfrm>
            <a:prstGeom prst="rect">
              <a:avLst/>
            </a:prstGeom>
            <a:solidFill>
              <a:schemeClr val="bg1"/>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900" b="1">
                  <a:latin typeface="Verdana" charset="0"/>
                </a:rPr>
                <a:t>Implement</a:t>
              </a:r>
              <a:endParaRPr lang="en-US" altLang="x-none" sz="900"/>
            </a:p>
            <a:p>
              <a:pPr algn="ctr"/>
              <a:r>
                <a:rPr lang="en-US" altLang="x-none" sz="900" b="1">
                  <a:latin typeface="Verdana" charset="0"/>
                </a:rPr>
                <a:t>Strategies</a:t>
              </a:r>
              <a:endParaRPr lang="en-US" altLang="x-none" sz="1400"/>
            </a:p>
          </p:txBody>
        </p:sp>
        <p:sp>
          <p:nvSpPr>
            <p:cNvPr id="17453" name="Text Box 39"/>
            <p:cNvSpPr txBox="1">
              <a:spLocks noChangeArrowheads="1"/>
            </p:cNvSpPr>
            <p:nvPr/>
          </p:nvSpPr>
          <p:spPr bwMode="auto">
            <a:xfrm>
              <a:off x="10332" y="530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800" b="1">
                  <a:latin typeface="Verdana" charset="0"/>
                </a:rPr>
                <a:t>Best Practice</a:t>
              </a:r>
              <a:endParaRPr lang="en-US" altLang="x-none" sz="900"/>
            </a:p>
            <a:p>
              <a:pPr algn="ctr"/>
              <a:r>
                <a:rPr lang="en-US" altLang="x-none" sz="800" b="1">
                  <a:latin typeface="Verdana" charset="0"/>
                </a:rPr>
                <a:t>Staff Development</a:t>
              </a:r>
              <a:endParaRPr lang="en-US" altLang="x-none" sz="900"/>
            </a:p>
            <a:p>
              <a:endParaRPr lang="en-US" altLang="x-none" sz="1400"/>
            </a:p>
          </p:txBody>
        </p:sp>
        <p:sp>
          <p:nvSpPr>
            <p:cNvPr id="17454" name="Rectangle 40"/>
            <p:cNvSpPr>
              <a:spLocks noChangeArrowheads="1"/>
            </p:cNvSpPr>
            <p:nvPr/>
          </p:nvSpPr>
          <p:spPr bwMode="auto">
            <a:xfrm>
              <a:off x="7272" y="7284"/>
              <a:ext cx="2160" cy="914"/>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55" name="Text Box 41"/>
            <p:cNvSpPr txBox="1">
              <a:spLocks noChangeArrowheads="1"/>
            </p:cNvSpPr>
            <p:nvPr/>
          </p:nvSpPr>
          <p:spPr bwMode="auto">
            <a:xfrm>
              <a:off x="7452" y="7284"/>
              <a:ext cx="180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Review and Revise</a:t>
              </a:r>
              <a:endParaRPr lang="en-US" altLang="x-none" sz="1600"/>
            </a:p>
          </p:txBody>
        </p:sp>
        <p:sp>
          <p:nvSpPr>
            <p:cNvPr id="17456" name="Line 42"/>
            <p:cNvSpPr>
              <a:spLocks noChangeShapeType="1"/>
            </p:cNvSpPr>
            <p:nvPr/>
          </p:nvSpPr>
          <p:spPr bwMode="auto">
            <a:xfrm>
              <a:off x="8352" y="2244"/>
              <a:ext cx="1" cy="7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7" name="Line 43"/>
            <p:cNvSpPr>
              <a:spLocks noChangeShapeType="1"/>
            </p:cNvSpPr>
            <p:nvPr/>
          </p:nvSpPr>
          <p:spPr bwMode="auto">
            <a:xfrm>
              <a:off x="13751" y="2244"/>
              <a:ext cx="1" cy="7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58" name="Text Box 44"/>
            <p:cNvSpPr txBox="1">
              <a:spLocks noChangeArrowheads="1"/>
            </p:cNvSpPr>
            <p:nvPr/>
          </p:nvSpPr>
          <p:spPr bwMode="auto">
            <a:xfrm>
              <a:off x="12672" y="2964"/>
              <a:ext cx="2160" cy="1260"/>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000" b="1">
                  <a:latin typeface="Verdana" charset="0"/>
                </a:rPr>
                <a:t>Monitor</a:t>
              </a:r>
              <a:endParaRPr lang="en-US" altLang="x-none" sz="1000"/>
            </a:p>
            <a:p>
              <a:pPr algn="ctr"/>
              <a:r>
                <a:rPr lang="en-US" altLang="x-none" sz="1000" b="1">
                  <a:latin typeface="Verdana" charset="0"/>
                </a:rPr>
                <a:t>Adjust</a:t>
              </a:r>
              <a:endParaRPr lang="en-US" altLang="x-none" sz="1000"/>
            </a:p>
            <a:p>
              <a:pPr algn="ctr"/>
              <a:r>
                <a:rPr lang="en-US" altLang="x-none" sz="1000" b="1">
                  <a:latin typeface="Verdana" charset="0"/>
                </a:rPr>
                <a:t>Improve</a:t>
              </a:r>
              <a:endParaRPr lang="en-US" altLang="x-none" sz="1600"/>
            </a:p>
          </p:txBody>
        </p:sp>
        <p:sp>
          <p:nvSpPr>
            <p:cNvPr id="17459" name="Rectangle 45"/>
            <p:cNvSpPr>
              <a:spLocks noChangeArrowheads="1"/>
            </p:cNvSpPr>
            <p:nvPr/>
          </p:nvSpPr>
          <p:spPr bwMode="auto">
            <a:xfrm>
              <a:off x="12672" y="801"/>
              <a:ext cx="2160" cy="144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60" name="Text Box 46"/>
            <p:cNvSpPr txBox="1">
              <a:spLocks noChangeArrowheads="1"/>
            </p:cNvSpPr>
            <p:nvPr/>
          </p:nvSpPr>
          <p:spPr bwMode="auto">
            <a:xfrm>
              <a:off x="12852" y="984"/>
              <a:ext cx="1800" cy="10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000" b="1">
                  <a:latin typeface="Verdana" charset="0"/>
                </a:rPr>
                <a:t>What </a:t>
              </a:r>
            </a:p>
            <a:p>
              <a:pPr eaLnBrk="1" hangingPunct="1"/>
              <a:r>
                <a:rPr lang="en-US" altLang="x-none" sz="1000" b="1">
                  <a:latin typeface="Verdana" charset="0"/>
                </a:rPr>
                <a:t>are we learning?</a:t>
              </a:r>
              <a:endParaRPr lang="en-US" altLang="x-none" sz="1600"/>
            </a:p>
          </p:txBody>
        </p:sp>
        <p:sp>
          <p:nvSpPr>
            <p:cNvPr id="17461" name="Rectangle 47"/>
            <p:cNvSpPr>
              <a:spLocks noChangeArrowheads="1"/>
            </p:cNvSpPr>
            <p:nvPr/>
          </p:nvSpPr>
          <p:spPr bwMode="auto">
            <a:xfrm>
              <a:off x="12672" y="5121"/>
              <a:ext cx="2160" cy="1263"/>
            </a:xfrm>
            <a:prstGeom prst="rect">
              <a:avLst/>
            </a:prstGeom>
            <a:solidFill>
              <a:srgbClr val="FFFFFF"/>
            </a:solidFill>
            <a:ln w="9525">
              <a:solidFill>
                <a:srgbClr val="000000"/>
              </a:solidFill>
              <a:miter lim="800000"/>
              <a:headEnd/>
              <a:tailEnd/>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7462" name="Line 48"/>
            <p:cNvSpPr>
              <a:spLocks noChangeShapeType="1"/>
            </p:cNvSpPr>
            <p:nvPr/>
          </p:nvSpPr>
          <p:spPr bwMode="auto">
            <a:xfrm>
              <a:off x="13751" y="4224"/>
              <a:ext cx="1" cy="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63" name="Text Box 49"/>
            <p:cNvSpPr txBox="1">
              <a:spLocks noChangeArrowheads="1"/>
            </p:cNvSpPr>
            <p:nvPr/>
          </p:nvSpPr>
          <p:spPr bwMode="auto">
            <a:xfrm>
              <a:off x="12852" y="5304"/>
              <a:ext cx="180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900" b="1">
                  <a:latin typeface="Verdana" charset="0"/>
                </a:rPr>
                <a:t>Adjust</a:t>
              </a:r>
              <a:endParaRPr lang="en-US" altLang="x-none" sz="900"/>
            </a:p>
            <a:p>
              <a:r>
                <a:rPr lang="en-US" altLang="x-none" sz="900" b="1">
                  <a:latin typeface="Verdana" charset="0"/>
                </a:rPr>
                <a:t>Structures &amp;Processes</a:t>
              </a:r>
              <a:endParaRPr lang="en-US" altLang="x-none" sz="1400"/>
            </a:p>
          </p:txBody>
        </p:sp>
        <p:sp>
          <p:nvSpPr>
            <p:cNvPr id="17464" name="Line 50"/>
            <p:cNvSpPr>
              <a:spLocks noChangeShapeType="1"/>
            </p:cNvSpPr>
            <p:nvPr/>
          </p:nvSpPr>
          <p:spPr bwMode="auto">
            <a:xfrm flipV="1">
              <a:off x="8352" y="8184"/>
              <a:ext cx="0" cy="3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65" name="Line 51"/>
            <p:cNvSpPr>
              <a:spLocks noChangeShapeType="1"/>
            </p:cNvSpPr>
            <p:nvPr/>
          </p:nvSpPr>
          <p:spPr bwMode="auto">
            <a:xfrm>
              <a:off x="8352" y="8544"/>
              <a:ext cx="54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66" name="Line 52"/>
            <p:cNvSpPr>
              <a:spLocks noChangeShapeType="1"/>
            </p:cNvSpPr>
            <p:nvPr/>
          </p:nvSpPr>
          <p:spPr bwMode="auto">
            <a:xfrm>
              <a:off x="13752" y="6384"/>
              <a:ext cx="0" cy="21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67" name="Text Box 53"/>
            <p:cNvSpPr txBox="1">
              <a:spLocks noChangeArrowheads="1"/>
            </p:cNvSpPr>
            <p:nvPr/>
          </p:nvSpPr>
          <p:spPr bwMode="auto">
            <a:xfrm>
              <a:off x="1692" y="5304"/>
              <a:ext cx="1800" cy="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900" b="1">
                  <a:latin typeface="Verdana" charset="0"/>
                </a:rPr>
                <a:t>Stakeholder</a:t>
              </a:r>
              <a:r>
                <a:rPr lang="en-US" altLang="x-none" sz="900"/>
                <a:t> </a:t>
              </a:r>
              <a:r>
                <a:rPr lang="en-US" altLang="x-none" sz="900" b="1">
                  <a:latin typeface="Verdana" charset="0"/>
                </a:rPr>
                <a:t>Input/ Impacts</a:t>
              </a:r>
              <a:endParaRPr lang="en-US" altLang="x-none" sz="1400"/>
            </a:p>
          </p:txBody>
        </p:sp>
      </p:grpSp>
      <p:sp>
        <p:nvSpPr>
          <p:cNvPr id="17411" name="Text Box 54"/>
          <p:cNvSpPr txBox="1">
            <a:spLocks noChangeArrowheads="1"/>
          </p:cNvSpPr>
          <p:nvPr/>
        </p:nvSpPr>
        <p:spPr bwMode="auto">
          <a:xfrm>
            <a:off x="4419601" y="533401"/>
            <a:ext cx="34718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2000" b="1"/>
              <a:t>Strategic Planning Process</a:t>
            </a:r>
          </a:p>
        </p:txBody>
      </p:sp>
      <p:sp>
        <p:nvSpPr>
          <p:cNvPr id="17412" name="Line 55"/>
          <p:cNvSpPr>
            <a:spLocks noChangeShapeType="1"/>
          </p:cNvSpPr>
          <p:nvPr/>
        </p:nvSpPr>
        <p:spPr bwMode="auto">
          <a:xfrm>
            <a:off x="8305800" y="3048000"/>
            <a:ext cx="228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3" name="Line 56"/>
          <p:cNvSpPr>
            <a:spLocks noChangeShapeType="1"/>
          </p:cNvSpPr>
          <p:nvPr/>
        </p:nvSpPr>
        <p:spPr bwMode="auto">
          <a:xfrm>
            <a:off x="9296400" y="44958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4" name="Line 57"/>
          <p:cNvSpPr>
            <a:spLocks noChangeShapeType="1"/>
          </p:cNvSpPr>
          <p:nvPr/>
        </p:nvSpPr>
        <p:spPr bwMode="auto">
          <a:xfrm flipH="1">
            <a:off x="3124200" y="58674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15" name="Line 58"/>
          <p:cNvSpPr>
            <a:spLocks noChangeShapeType="1"/>
          </p:cNvSpPr>
          <p:nvPr/>
        </p:nvSpPr>
        <p:spPr bwMode="auto">
          <a:xfrm flipV="1">
            <a:off x="3124200" y="44958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16" name="Text Box 59"/>
          <p:cNvSpPr txBox="1">
            <a:spLocks noChangeArrowheads="1"/>
          </p:cNvSpPr>
          <p:nvPr/>
        </p:nvSpPr>
        <p:spPr bwMode="auto">
          <a:xfrm>
            <a:off x="7010400" y="5562600"/>
            <a:ext cx="1739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400" b="1"/>
              <a:t>Annual- Formative</a:t>
            </a:r>
          </a:p>
        </p:txBody>
      </p:sp>
      <p:sp>
        <p:nvSpPr>
          <p:cNvPr id="17417" name="Text Box 60"/>
          <p:cNvSpPr txBox="1">
            <a:spLocks noChangeArrowheads="1"/>
          </p:cNvSpPr>
          <p:nvPr/>
        </p:nvSpPr>
        <p:spPr bwMode="auto">
          <a:xfrm>
            <a:off x="5257800" y="5867400"/>
            <a:ext cx="2097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sz="1400" b="1"/>
              <a:t>Multi-Year: Summative</a:t>
            </a:r>
          </a:p>
        </p:txBody>
      </p:sp>
      <p:pic>
        <p:nvPicPr>
          <p:cNvPr id="384061" name="Picture 61" descr="MCj0431582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1" y="1447800"/>
            <a:ext cx="327501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02377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40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0481" name="Picture 4" descr="Road"/>
          <p:cNvPicPr>
            <a:picLocks noChangeAspect="1" noChangeArrowheads="1"/>
          </p:cNvPicPr>
          <p:nvPr/>
        </p:nvPicPr>
        <p:blipFill>
          <a:blip r:embed="rId3">
            <a:extLst>
              <a:ext uri="{28A0092B-C50C-407E-A947-70E740481C1C}">
                <a14:useLocalDpi xmlns:a14="http://schemas.microsoft.com/office/drawing/2010/main" val="0"/>
              </a:ext>
            </a:extLst>
          </a:blip>
          <a:srcRect r="12000" b="17999"/>
          <a:stretch>
            <a:fillRect/>
          </a:stretch>
        </p:blipFill>
        <p:spPr bwMode="auto">
          <a:xfrm>
            <a:off x="1524000" y="0"/>
            <a:ext cx="586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ext Box 2"/>
          <p:cNvSpPr txBox="1">
            <a:spLocks noChangeArrowheads="1"/>
          </p:cNvSpPr>
          <p:nvPr/>
        </p:nvSpPr>
        <p:spPr bwMode="auto">
          <a:xfrm>
            <a:off x="7467600" y="0"/>
            <a:ext cx="3200400" cy="74328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endParaRPr lang="en-US" altLang="x-none" sz="2800">
              <a:solidFill>
                <a:schemeClr val="tx2"/>
              </a:solidFill>
            </a:endParaRPr>
          </a:p>
          <a:p>
            <a:pPr eaLnBrk="1" hangingPunct="1">
              <a:spcBef>
                <a:spcPct val="50000"/>
              </a:spcBef>
            </a:pPr>
            <a:r>
              <a:rPr lang="en-US" altLang="x-none" sz="3400">
                <a:solidFill>
                  <a:schemeClr val="tx2"/>
                </a:solidFill>
              </a:rPr>
              <a:t>It is good to have an end to journey toward; </a:t>
            </a:r>
          </a:p>
          <a:p>
            <a:pPr eaLnBrk="1" hangingPunct="1">
              <a:spcBef>
                <a:spcPct val="50000"/>
              </a:spcBef>
            </a:pPr>
            <a:r>
              <a:rPr lang="en-US" altLang="x-none" sz="3400">
                <a:solidFill>
                  <a:schemeClr val="tx2"/>
                </a:solidFill>
              </a:rPr>
              <a:t>but it is the journey that matters in the end.</a:t>
            </a:r>
          </a:p>
          <a:p>
            <a:pPr eaLnBrk="1" hangingPunct="1">
              <a:spcBef>
                <a:spcPct val="50000"/>
              </a:spcBef>
            </a:pPr>
            <a:r>
              <a:rPr lang="en-US" altLang="x-none" sz="2800">
                <a:solidFill>
                  <a:schemeClr val="accent1"/>
                </a:solidFill>
                <a:latin typeface="Comic Sans MS" charset="0"/>
              </a:rPr>
              <a:t>        </a:t>
            </a:r>
            <a:r>
              <a:rPr lang="en-US" altLang="x-none" sz="1400">
                <a:solidFill>
                  <a:schemeClr val="accent1"/>
                </a:solidFill>
                <a:latin typeface="Comic Sans MS" charset="0"/>
              </a:rPr>
              <a:t> </a:t>
            </a:r>
            <a:r>
              <a:rPr lang="en-US" altLang="x-none" sz="1400">
                <a:solidFill>
                  <a:schemeClr val="tx2"/>
                </a:solidFill>
              </a:rPr>
              <a:t>Ursula K. LeGuin 1999</a:t>
            </a:r>
          </a:p>
          <a:p>
            <a:pPr eaLnBrk="1" hangingPunct="1">
              <a:spcBef>
                <a:spcPct val="50000"/>
              </a:spcBef>
            </a:pPr>
            <a:endParaRPr lang="en-US" altLang="x-none" sz="2100">
              <a:solidFill>
                <a:schemeClr val="tx2"/>
              </a:solidFill>
            </a:endParaRPr>
          </a:p>
          <a:p>
            <a:pPr eaLnBrk="1" hangingPunct="1">
              <a:spcBef>
                <a:spcPct val="50000"/>
              </a:spcBef>
            </a:pPr>
            <a:endParaRPr lang="en-US" altLang="x-none" sz="2100">
              <a:solidFill>
                <a:schemeClr val="tx2"/>
              </a:solidFill>
            </a:endParaRPr>
          </a:p>
          <a:p>
            <a:pPr eaLnBrk="1" hangingPunct="1">
              <a:spcBef>
                <a:spcPct val="50000"/>
              </a:spcBef>
            </a:pPr>
            <a:endParaRPr lang="en-US" altLang="x-none">
              <a:solidFill>
                <a:schemeClr val="tx2"/>
              </a:solidFill>
            </a:endParaRPr>
          </a:p>
          <a:p>
            <a:pPr eaLnBrk="1" hangingPunct="1">
              <a:spcBef>
                <a:spcPct val="50000"/>
              </a:spcBef>
            </a:pPr>
            <a:endParaRPr lang="en-US" altLang="x-none"/>
          </a:p>
        </p:txBody>
      </p:sp>
      <p:sp>
        <p:nvSpPr>
          <p:cNvPr id="20483" name="TextBox 3"/>
          <p:cNvSpPr txBox="1">
            <a:spLocks noChangeArrowheads="1"/>
          </p:cNvSpPr>
          <p:nvPr/>
        </p:nvSpPr>
        <p:spPr bwMode="auto">
          <a:xfrm>
            <a:off x="2171700" y="533401"/>
            <a:ext cx="4579938"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b="1">
                <a:solidFill>
                  <a:schemeClr val="bg1"/>
                </a:solidFill>
              </a:rPr>
              <a:t>WHERE DO WE WANT</a:t>
            </a:r>
          </a:p>
          <a:p>
            <a:pPr eaLnBrk="1" hangingPunct="1"/>
            <a:r>
              <a:rPr lang="en-US" altLang="x-none" b="1">
                <a:solidFill>
                  <a:schemeClr val="bg1"/>
                </a:solidFill>
              </a:rPr>
              <a:t>  TO BE?</a:t>
            </a:r>
          </a:p>
          <a:p>
            <a:pPr eaLnBrk="1" hangingPunct="1"/>
            <a:endParaRPr lang="en-US" altLang="x-none" b="1">
              <a:solidFill>
                <a:schemeClr val="bg1"/>
              </a:solidFill>
            </a:endParaRPr>
          </a:p>
          <a:p>
            <a:pPr eaLnBrk="1" hangingPunct="1"/>
            <a:endParaRPr lang="en-US" altLang="x-none" b="1">
              <a:solidFill>
                <a:schemeClr val="bg1"/>
              </a:solidFill>
            </a:endParaRPr>
          </a:p>
          <a:p>
            <a:pPr eaLnBrk="1" hangingPunct="1"/>
            <a:r>
              <a:rPr lang="en-US" altLang="x-none" b="1">
                <a:solidFill>
                  <a:schemeClr val="bg1"/>
                </a:solidFill>
              </a:rPr>
              <a:t>        </a:t>
            </a:r>
          </a:p>
          <a:p>
            <a:pPr eaLnBrk="1" hangingPunct="1"/>
            <a:endParaRPr lang="en-US" altLang="x-none" b="1">
              <a:solidFill>
                <a:schemeClr val="bg1"/>
              </a:solidFill>
            </a:endParaRPr>
          </a:p>
          <a:p>
            <a:pPr eaLnBrk="1" hangingPunct="1"/>
            <a:r>
              <a:rPr lang="en-US" altLang="x-none" b="1">
                <a:solidFill>
                  <a:schemeClr val="bg1"/>
                </a:solidFill>
              </a:rPr>
              <a:t> HOW DO WE GET FROM</a:t>
            </a:r>
          </a:p>
          <a:p>
            <a:pPr eaLnBrk="1" hangingPunct="1"/>
            <a:r>
              <a:rPr lang="en-US" altLang="x-none" b="1">
                <a:solidFill>
                  <a:schemeClr val="bg1"/>
                </a:solidFill>
              </a:rPr>
              <a:t>     WHERE WE ARE TO</a:t>
            </a:r>
          </a:p>
          <a:p>
            <a:pPr eaLnBrk="1" hangingPunct="1"/>
            <a:r>
              <a:rPr lang="en-US" altLang="x-none" b="1">
                <a:solidFill>
                  <a:schemeClr val="bg1"/>
                </a:solidFill>
              </a:rPr>
              <a:t>    WHERE WE WANT TO BE?</a:t>
            </a:r>
          </a:p>
          <a:p>
            <a:pPr eaLnBrk="1" hangingPunct="1"/>
            <a:endParaRPr lang="en-US" altLang="x-none" b="1">
              <a:solidFill>
                <a:schemeClr val="bg1"/>
              </a:solidFill>
            </a:endParaRPr>
          </a:p>
          <a:p>
            <a:pPr eaLnBrk="1" hangingPunct="1"/>
            <a:endParaRPr lang="en-US" altLang="x-none" b="1">
              <a:solidFill>
                <a:schemeClr val="bg1"/>
              </a:solidFill>
            </a:endParaRPr>
          </a:p>
          <a:p>
            <a:pPr eaLnBrk="1" hangingPunct="1"/>
            <a:endParaRPr lang="en-US" altLang="x-none" b="1">
              <a:solidFill>
                <a:schemeClr val="bg1"/>
              </a:solidFill>
            </a:endParaRPr>
          </a:p>
          <a:p>
            <a:pPr eaLnBrk="1" hangingPunct="1"/>
            <a:r>
              <a:rPr lang="en-US" altLang="x-none" b="1">
                <a:solidFill>
                  <a:schemeClr val="bg1"/>
                </a:solidFill>
              </a:rPr>
              <a:t>        WHERE ARE WE NOW?</a:t>
            </a:r>
          </a:p>
        </p:txBody>
      </p:sp>
      <p:sp>
        <p:nvSpPr>
          <p:cNvPr id="6" name="TextBox 5"/>
          <p:cNvSpPr txBox="1"/>
          <p:nvPr/>
        </p:nvSpPr>
        <p:spPr>
          <a:xfrm>
            <a:off x="2130552" y="6133982"/>
            <a:ext cx="7664086" cy="800219"/>
          </a:xfrm>
          <a:prstGeom prst="rect">
            <a:avLst/>
          </a:prstGeom>
          <a:solidFill>
            <a:schemeClr val="tx1"/>
          </a:solidFill>
        </p:spPr>
        <p:txBody>
          <a:bodyPr wrap="none">
            <a:spAutoFit/>
          </a:bodyPr>
          <a:lstStyle/>
          <a:p>
            <a:pPr>
              <a:defRPr/>
            </a:pPr>
            <a:r>
              <a:rPr lang="en-US" sz="4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ＭＳ Ｐゴシック" charset="0"/>
                <a:cs typeface="ＭＳ Ｐゴシック" charset="0"/>
              </a:rPr>
              <a:t>CONTINUOUS IMPROVEMENT</a:t>
            </a:r>
          </a:p>
        </p:txBody>
      </p:sp>
    </p:spTree>
    <p:extLst>
      <p:ext uri="{BB962C8B-B14F-4D97-AF65-F5344CB8AC3E}">
        <p14:creationId xmlns:p14="http://schemas.microsoft.com/office/powerpoint/2010/main" val="12967463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004266624"/>
              </p:ext>
            </p:extLst>
          </p:nvPr>
        </p:nvGraphicFramePr>
        <p:xfrm>
          <a:off x="1"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778072" y="5239265"/>
            <a:ext cx="3010697" cy="1384995"/>
          </a:xfrm>
          <a:prstGeom prst="rect">
            <a:avLst/>
          </a:prstGeom>
          <a:noFill/>
        </p:spPr>
        <p:txBody>
          <a:bodyPr wrap="none" rtlCol="0">
            <a:spAutoFit/>
          </a:bodyPr>
          <a:lstStyle/>
          <a:p>
            <a:pPr algn="ctr"/>
            <a:r>
              <a:rPr lang="en-US" sz="2800" b="1" dirty="0"/>
              <a:t>Definitions</a:t>
            </a:r>
          </a:p>
          <a:p>
            <a:pPr algn="ctr"/>
            <a:r>
              <a:rPr lang="en-US" sz="2800" b="1" dirty="0"/>
              <a:t>Connections</a:t>
            </a:r>
          </a:p>
          <a:p>
            <a:pPr algn="ctr"/>
            <a:r>
              <a:rPr lang="en-US" sz="2800" b="1" dirty="0"/>
              <a:t>Criteria for Success</a:t>
            </a:r>
          </a:p>
        </p:txBody>
      </p:sp>
      <p:sp>
        <p:nvSpPr>
          <p:cNvPr id="5" name="TextBox 4"/>
          <p:cNvSpPr txBox="1"/>
          <p:nvPr/>
        </p:nvSpPr>
        <p:spPr>
          <a:xfrm>
            <a:off x="976184" y="407772"/>
            <a:ext cx="6910033" cy="646331"/>
          </a:xfrm>
          <a:prstGeom prst="rect">
            <a:avLst/>
          </a:prstGeom>
          <a:noFill/>
        </p:spPr>
        <p:txBody>
          <a:bodyPr wrap="none" rtlCol="0">
            <a:spAutoFit/>
          </a:bodyPr>
          <a:lstStyle/>
          <a:p>
            <a:r>
              <a:rPr lang="en-US" sz="3600" b="1" dirty="0"/>
              <a:t>The FOUR Pillars of </a:t>
            </a:r>
            <a:r>
              <a:rPr lang="en-US" sz="3600" b="1"/>
              <a:t>a Strategic </a:t>
            </a:r>
            <a:r>
              <a:rPr lang="en-US" sz="3600" b="1" dirty="0"/>
              <a:t>Plan</a:t>
            </a:r>
          </a:p>
        </p:txBody>
      </p:sp>
    </p:spTree>
    <p:extLst>
      <p:ext uri="{BB962C8B-B14F-4D97-AF65-F5344CB8AC3E}">
        <p14:creationId xmlns:p14="http://schemas.microsoft.com/office/powerpoint/2010/main" val="241997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 name="Straight Connector 71"/>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B4B3F"/>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65430" y="629268"/>
            <a:ext cx="6586491"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b="1" dirty="0">
                <a:ea typeface="ＭＳ Ｐゴシック" charset="0"/>
                <a:cs typeface="ＭＳ Ｐゴシック" charset="0"/>
              </a:rPr>
              <a:t>FINAL MEETING OUTCOMES</a:t>
            </a:r>
            <a:br>
              <a:rPr lang="en-US" dirty="0">
                <a:ea typeface="ＭＳ Ｐゴシック" charset="0"/>
                <a:cs typeface="ＭＳ Ｐゴシック" charset="0"/>
              </a:rPr>
            </a:br>
            <a:endParaRPr lang="en-US" dirty="0">
              <a:ea typeface="ＭＳ Ｐゴシック" charset="0"/>
              <a:cs typeface="ＭＳ Ｐゴシック" charset="0"/>
            </a:endParaRPr>
          </a:p>
        </p:txBody>
      </p:sp>
      <p:sp>
        <p:nvSpPr>
          <p:cNvPr id="20482" name="Content Placeholder 2"/>
          <p:cNvSpPr>
            <a:spLocks noGrp="1"/>
          </p:cNvSpPr>
          <p:nvPr>
            <p:ph idx="1"/>
          </p:nvPr>
        </p:nvSpPr>
        <p:spPr>
          <a:xfrm>
            <a:off x="4965431" y="2438400"/>
            <a:ext cx="6586489" cy="4283075"/>
          </a:xfrm>
        </p:spPr>
        <p:txBody>
          <a:bodyPr>
            <a:noAutofit/>
          </a:bodyPr>
          <a:lstStyle/>
          <a:p>
            <a:pPr marL="0" indent="0">
              <a:buNone/>
            </a:pPr>
            <a:r>
              <a:rPr lang="en-US" altLang="x-none" sz="2000" b="1" i="1" u="sng" dirty="0">
                <a:ea typeface="ＭＳ Ｐゴシック" charset="-128"/>
              </a:rPr>
              <a:t>Answer the question </a:t>
            </a:r>
            <a:r>
              <a:rPr lang="ja-JP" altLang="en-US" sz="2000" b="1" i="1" dirty="0">
                <a:solidFill>
                  <a:schemeClr val="accent6">
                    <a:lumMod val="75000"/>
                  </a:schemeClr>
                </a:solidFill>
                <a:ea typeface="ＭＳ Ｐゴシック" charset="-128"/>
              </a:rPr>
              <a:t>“</a:t>
            </a:r>
            <a:r>
              <a:rPr lang="en-US" altLang="ja-JP" sz="2000" b="1" i="1" dirty="0">
                <a:solidFill>
                  <a:schemeClr val="accent6">
                    <a:lumMod val="75000"/>
                  </a:schemeClr>
                </a:solidFill>
                <a:ea typeface="ＭＳ Ｐゴシック" charset="-128"/>
              </a:rPr>
              <a:t>What will be our final recommendation to the Board of Education to set forth a new district strategic plan?”</a:t>
            </a:r>
          </a:p>
          <a:p>
            <a:pPr marL="0" indent="0">
              <a:buNone/>
            </a:pPr>
            <a:r>
              <a:rPr lang="en-US" altLang="x-none" sz="2000" b="1" i="1" u="sng" dirty="0">
                <a:ea typeface="ＭＳ Ｐゴシック" charset="-128"/>
              </a:rPr>
              <a:t>Reflect</a:t>
            </a:r>
            <a:r>
              <a:rPr lang="en-US" altLang="x-none" sz="2000" b="1" i="1" dirty="0">
                <a:ea typeface="ＭＳ Ｐゴシック" charset="-128"/>
              </a:rPr>
              <a:t> on </a:t>
            </a:r>
            <a:r>
              <a:rPr lang="en-US" altLang="x-none" sz="2000" b="1" i="1" dirty="0">
                <a:solidFill>
                  <a:srgbClr val="0000FF"/>
                </a:solidFill>
                <a:ea typeface="ＭＳ Ｐゴシック" charset="-128"/>
              </a:rPr>
              <a:t>STAKEHOLDER FEEDBACK </a:t>
            </a:r>
            <a:r>
              <a:rPr lang="en-US" altLang="x-none" sz="2000" b="1" i="1" dirty="0">
                <a:ea typeface="ＭＳ Ｐゴシック" charset="-128"/>
              </a:rPr>
              <a:t>to revise the DRAFT of the strategic plan from our work at the Setting Direction Retreat.</a:t>
            </a:r>
          </a:p>
          <a:p>
            <a:pPr lvl="1"/>
            <a:r>
              <a:rPr lang="en-US" altLang="x-none" sz="1600" b="1" i="1" dirty="0">
                <a:ea typeface="ＭＳ Ｐゴシック" charset="-128"/>
              </a:rPr>
              <a:t>Mission</a:t>
            </a:r>
          </a:p>
          <a:p>
            <a:pPr lvl="1"/>
            <a:r>
              <a:rPr lang="en-US" altLang="x-none" sz="1600" b="1" i="1" dirty="0">
                <a:ea typeface="ＭＳ Ｐゴシック" charset="-128"/>
              </a:rPr>
              <a:t>Vision</a:t>
            </a:r>
          </a:p>
          <a:p>
            <a:pPr lvl="1"/>
            <a:r>
              <a:rPr lang="en-US" altLang="x-none" sz="1600" b="1" i="1" dirty="0">
                <a:ea typeface="ＭＳ Ｐゴシック" charset="-128"/>
              </a:rPr>
              <a:t>Core Values</a:t>
            </a:r>
          </a:p>
          <a:p>
            <a:pPr lvl="1"/>
            <a:r>
              <a:rPr lang="en-US" altLang="x-none" sz="1600" b="1" i="1" dirty="0">
                <a:ea typeface="ＭＳ Ｐゴシック" charset="-128"/>
              </a:rPr>
              <a:t>Long-Range Goals</a:t>
            </a:r>
          </a:p>
          <a:p>
            <a:pPr lvl="1"/>
            <a:r>
              <a:rPr lang="en-US" altLang="x-none" sz="1600" b="1" i="1" dirty="0">
                <a:ea typeface="ＭＳ Ｐゴシック" charset="-128"/>
              </a:rPr>
              <a:t>Urgent Strategies for Improvement</a:t>
            </a:r>
          </a:p>
          <a:p>
            <a:pPr marL="14288" lvl="1" indent="0">
              <a:buNone/>
            </a:pPr>
            <a:r>
              <a:rPr lang="en-US" altLang="x-none" sz="2000" b="1" i="1" u="sng" dirty="0">
                <a:ea typeface="ＭＳ Ｐゴシック" charset="-128"/>
              </a:rPr>
              <a:t>Outline </a:t>
            </a:r>
            <a:r>
              <a:rPr lang="en-US" altLang="x-none" sz="2000" b="1" i="1" dirty="0">
                <a:solidFill>
                  <a:srgbClr val="0000FF"/>
                </a:solidFill>
                <a:ea typeface="ＭＳ Ｐゴシック" charset="-128"/>
              </a:rPr>
              <a:t>NEXT STEPS </a:t>
            </a:r>
            <a:r>
              <a:rPr lang="en-US" altLang="x-none" sz="2000" b="1" i="1" dirty="0">
                <a:ea typeface="ＭＳ Ｐゴシック" charset="-128"/>
              </a:rPr>
              <a:t>toward plan approval and implementation</a:t>
            </a:r>
            <a:endParaRPr lang="en-US" altLang="x-none" sz="1600" b="1" i="1" dirty="0">
              <a:ea typeface="ＭＳ Ｐゴシック" charset="-128"/>
            </a:endParaRPr>
          </a:p>
          <a:p>
            <a:pPr lvl="1"/>
            <a:endParaRPr lang="en-US" altLang="x-none" sz="1600" b="1" i="1" dirty="0">
              <a:ea typeface="ＭＳ Ｐゴシック" charset="-128"/>
            </a:endParaRPr>
          </a:p>
          <a:p>
            <a:pPr lvl="1"/>
            <a:endParaRPr lang="en-US" altLang="x-none" sz="1600" b="1" i="1" dirty="0">
              <a:ea typeface="ＭＳ Ｐゴシック" charset="-128"/>
            </a:endParaRPr>
          </a:p>
        </p:txBody>
      </p:sp>
    </p:spTree>
    <p:extLst>
      <p:ext uri="{BB962C8B-B14F-4D97-AF65-F5344CB8AC3E}">
        <p14:creationId xmlns:p14="http://schemas.microsoft.com/office/powerpoint/2010/main" val="1253087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3822" y="647714"/>
            <a:ext cx="6553545" cy="5570513"/>
          </a:xfrm>
          <a:prstGeom prst="rect">
            <a:avLst/>
          </a:prstGeom>
        </p:spPr>
      </p:pic>
      <p:sp>
        <p:nvSpPr>
          <p:cNvPr id="9" name="Rectangle 8">
            <a:extLst>
              <a:ext uri="{FF2B5EF4-FFF2-40B4-BE49-F238E27FC236}">
                <a16:creationId xmlns:a16="http://schemas.microsoft.com/office/drawing/2014/main" id="{AB45A142-4255-493C-8284-5D566C121B1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8FB9660-F42F-4313-BBC4-47C007FE484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55721" y="1967163"/>
            <a:ext cx="3657600" cy="2887579"/>
          </a:xfrm>
        </p:spPr>
        <p:txBody>
          <a:bodyPr vert="horz" lIns="91440" tIns="45720" rIns="91440" bIns="45720" rtlCol="0" anchor="b">
            <a:normAutofit fontScale="90000"/>
          </a:bodyPr>
          <a:lstStyle/>
          <a:p>
            <a:pPr algn="ctr"/>
            <a:r>
              <a:rPr lang="en-US" sz="4800" kern="1200" dirty="0">
                <a:solidFill>
                  <a:schemeClr val="bg1"/>
                </a:solidFill>
                <a:latin typeface="+mj-lt"/>
                <a:ea typeface="+mj-ea"/>
                <a:cs typeface="+mj-cs"/>
              </a:rPr>
              <a:t>Stakeholder Feedback Report</a:t>
            </a:r>
            <a:br>
              <a:rPr lang="en-US" sz="4800" kern="1200" dirty="0">
                <a:solidFill>
                  <a:schemeClr val="bg1"/>
                </a:solidFill>
                <a:latin typeface="+mj-lt"/>
                <a:ea typeface="+mj-ea"/>
                <a:cs typeface="+mj-cs"/>
              </a:rPr>
            </a:br>
            <a:br>
              <a:rPr lang="en-US" sz="4800" dirty="0">
                <a:solidFill>
                  <a:schemeClr val="bg1"/>
                </a:solidFill>
              </a:rPr>
            </a:br>
            <a:endParaRPr lang="en-US" sz="4800" kern="1200" dirty="0">
              <a:solidFill>
                <a:schemeClr val="bg1"/>
              </a:solidFill>
              <a:latin typeface="+mj-lt"/>
              <a:ea typeface="+mj-ea"/>
              <a:cs typeface="+mj-cs"/>
            </a:endParaRPr>
          </a:p>
        </p:txBody>
      </p:sp>
    </p:spTree>
    <p:extLst>
      <p:ext uri="{BB962C8B-B14F-4D97-AF65-F5344CB8AC3E}">
        <p14:creationId xmlns:p14="http://schemas.microsoft.com/office/powerpoint/2010/main" val="221002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 letter&#10;&#10;Description automatically generated">
            <a:extLst>
              <a:ext uri="{FF2B5EF4-FFF2-40B4-BE49-F238E27FC236}">
                <a16:creationId xmlns:a16="http://schemas.microsoft.com/office/drawing/2014/main" id="{E195D71F-C6BC-E34A-AD88-14DBBEB5E311}"/>
              </a:ext>
            </a:extLst>
          </p:cNvPr>
          <p:cNvPicPr>
            <a:picLocks noGrp="1" noChangeAspect="1"/>
          </p:cNvPicPr>
          <p:nvPr>
            <p:ph idx="1"/>
          </p:nvPr>
        </p:nvPicPr>
        <p:blipFill>
          <a:blip r:embed="rId2"/>
          <a:stretch>
            <a:fillRect/>
          </a:stretch>
        </p:blipFill>
        <p:spPr>
          <a:xfrm>
            <a:off x="591671" y="457200"/>
            <a:ext cx="10972800" cy="5943600"/>
          </a:xfrm>
          <a:prstGeom prst="rect">
            <a:avLst/>
          </a:prstGeom>
        </p:spPr>
      </p:pic>
    </p:spTree>
    <p:extLst>
      <p:ext uri="{BB962C8B-B14F-4D97-AF65-F5344CB8AC3E}">
        <p14:creationId xmlns:p14="http://schemas.microsoft.com/office/powerpoint/2010/main" val="3376260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933FC-7B2F-E843-950A-DD430793699D}"/>
              </a:ext>
            </a:extLst>
          </p:cNvPr>
          <p:cNvSpPr>
            <a:spLocks noGrp="1"/>
          </p:cNvSpPr>
          <p:nvPr>
            <p:ph type="title"/>
          </p:nvPr>
        </p:nvSpPr>
        <p:spPr/>
        <p:txBody>
          <a:bodyPr/>
          <a:lstStyle/>
          <a:p>
            <a:endParaRPr lang="en-US"/>
          </a:p>
        </p:txBody>
      </p:sp>
      <p:graphicFrame>
        <p:nvGraphicFramePr>
          <p:cNvPr id="4" name="Table 4">
            <a:extLst>
              <a:ext uri="{FF2B5EF4-FFF2-40B4-BE49-F238E27FC236}">
                <a16:creationId xmlns:a16="http://schemas.microsoft.com/office/drawing/2014/main" id="{43A4ACAD-DBD1-4043-A3DB-4CC28AADF254}"/>
              </a:ext>
            </a:extLst>
          </p:cNvPr>
          <p:cNvGraphicFramePr>
            <a:graphicFrameLocks noGrp="1"/>
          </p:cNvGraphicFramePr>
          <p:nvPr>
            <p:ph idx="1"/>
            <p:extLst>
              <p:ext uri="{D42A27DB-BD31-4B8C-83A1-F6EECF244321}">
                <p14:modId xmlns:p14="http://schemas.microsoft.com/office/powerpoint/2010/main" val="2473787329"/>
              </p:ext>
            </p:extLst>
          </p:nvPr>
        </p:nvGraphicFramePr>
        <p:xfrm>
          <a:off x="838200" y="365125"/>
          <a:ext cx="10515600" cy="6295171"/>
        </p:xfrm>
        <a:graphic>
          <a:graphicData uri="http://schemas.openxmlformats.org/drawingml/2006/table">
            <a:tbl>
              <a:tblPr firstRow="1" bandRow="1">
                <a:tableStyleId>{00A15C55-8517-42AA-B614-E9B94910E393}</a:tableStyleId>
              </a:tblPr>
              <a:tblGrid>
                <a:gridCol w="4932405">
                  <a:extLst>
                    <a:ext uri="{9D8B030D-6E8A-4147-A177-3AD203B41FA5}">
                      <a16:colId xmlns:a16="http://schemas.microsoft.com/office/drawing/2014/main" val="1881933713"/>
                    </a:ext>
                  </a:extLst>
                </a:gridCol>
                <a:gridCol w="1865871">
                  <a:extLst>
                    <a:ext uri="{9D8B030D-6E8A-4147-A177-3AD203B41FA5}">
                      <a16:colId xmlns:a16="http://schemas.microsoft.com/office/drawing/2014/main" val="4146077489"/>
                    </a:ext>
                  </a:extLst>
                </a:gridCol>
                <a:gridCol w="1742302">
                  <a:extLst>
                    <a:ext uri="{9D8B030D-6E8A-4147-A177-3AD203B41FA5}">
                      <a16:colId xmlns:a16="http://schemas.microsoft.com/office/drawing/2014/main" val="1659376560"/>
                    </a:ext>
                  </a:extLst>
                </a:gridCol>
                <a:gridCol w="1975022">
                  <a:extLst>
                    <a:ext uri="{9D8B030D-6E8A-4147-A177-3AD203B41FA5}">
                      <a16:colId xmlns:a16="http://schemas.microsoft.com/office/drawing/2014/main" val="3528574918"/>
                    </a:ext>
                  </a:extLst>
                </a:gridCol>
              </a:tblGrid>
              <a:tr h="576363">
                <a:tc gridSpan="4">
                  <a:txBody>
                    <a:bodyPr/>
                    <a:lstStyle/>
                    <a:p>
                      <a:pPr algn="ctr"/>
                      <a:r>
                        <a:rPr lang="en-US" sz="2400" b="1" dirty="0">
                          <a:solidFill>
                            <a:schemeClr val="tx1"/>
                          </a:solidFill>
                        </a:rPr>
                        <a:t>Stakeholder Feedback on Draft of Strategic Plan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sz="24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sz="24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sz="24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8080614"/>
                  </a:ext>
                </a:extLst>
              </a:tr>
              <a:tr h="576363">
                <a:tc>
                  <a:txBody>
                    <a:bodyPr/>
                    <a:lstStyle/>
                    <a:p>
                      <a:r>
                        <a:rPr lang="en-US" sz="2400" b="1" dirty="0">
                          <a:solidFill>
                            <a:schemeClr val="tx1"/>
                          </a:solidFill>
                        </a:rPr>
                        <a:t>Component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400" b="1" dirty="0">
                          <a:solidFill>
                            <a:schemeClr val="tx1"/>
                          </a:solidFill>
                        </a:rPr>
                        <a:t>Support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400" b="1" dirty="0">
                          <a:solidFill>
                            <a:schemeClr val="tx1"/>
                          </a:solidFill>
                        </a:rPr>
                        <a:t>Not Support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400" b="1" dirty="0">
                          <a:solidFill>
                            <a:schemeClr val="tx1"/>
                          </a:solidFill>
                        </a:rPr>
                        <a:t>Suggestions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1368066"/>
                  </a:ext>
                </a:extLst>
              </a:tr>
              <a:tr h="467495">
                <a:tc>
                  <a:txBody>
                    <a:bodyPr/>
                    <a:lstStyle/>
                    <a:p>
                      <a:r>
                        <a:rPr lang="en-US" dirty="0"/>
                        <a:t>Overall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7%</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NA</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0264028"/>
                  </a:ext>
                </a:extLst>
              </a:tr>
              <a:tr h="467495">
                <a:tc>
                  <a:txBody>
                    <a:bodyPr/>
                    <a:lstStyle/>
                    <a:p>
                      <a:r>
                        <a:rPr lang="en-US" dirty="0"/>
                        <a:t>Mission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7%</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1072130"/>
                  </a:ext>
                </a:extLst>
              </a:tr>
              <a:tr h="467495">
                <a:tc>
                  <a:txBody>
                    <a:bodyPr/>
                    <a:lstStyle/>
                    <a:p>
                      <a:r>
                        <a:rPr lang="en-US" dirty="0"/>
                        <a:t>Vision- Graduate Portrait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97%</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8757750"/>
                  </a:ext>
                </a:extLst>
              </a:tr>
              <a:tr h="467495">
                <a:tc>
                  <a:txBody>
                    <a:bodyPr/>
                    <a:lstStyle/>
                    <a:p>
                      <a:r>
                        <a:rPr lang="en-US" dirty="0"/>
                        <a:t>Vision- Adult Portrait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4%</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7867443"/>
                  </a:ext>
                </a:extLst>
              </a:tr>
              <a:tr h="467495">
                <a:tc>
                  <a:txBody>
                    <a:bodyPr/>
                    <a:lstStyle/>
                    <a:p>
                      <a:r>
                        <a:rPr lang="en-US" dirty="0"/>
                        <a:t>Vision- System Portrait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dirty="0"/>
                        <a:t>98.5%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1.5%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7976483"/>
                  </a:ext>
                </a:extLst>
              </a:tr>
              <a:tr h="467495">
                <a:tc>
                  <a:txBody>
                    <a:bodyPr/>
                    <a:lstStyle/>
                    <a:p>
                      <a:r>
                        <a:rPr lang="en-US" dirty="0"/>
                        <a:t>Core Values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94.5%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5.5%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7177060"/>
                  </a:ext>
                </a:extLst>
              </a:tr>
              <a:tr h="467495">
                <a:tc>
                  <a:txBody>
                    <a:bodyPr/>
                    <a:lstStyle/>
                    <a:p>
                      <a:r>
                        <a:rPr lang="en-US" dirty="0"/>
                        <a:t>Goal One and Aligned Strategies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5%</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5916289"/>
                  </a:ext>
                </a:extLst>
              </a:tr>
              <a:tr h="467495">
                <a:tc>
                  <a:txBody>
                    <a:bodyPr/>
                    <a:lstStyle/>
                    <a:p>
                      <a:r>
                        <a:rPr lang="en-US" dirty="0"/>
                        <a:t>Goal Two and Aligned Strategies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dirty="0"/>
                        <a:t>94%</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6%</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7349463"/>
                  </a:ext>
                </a:extLst>
              </a:tr>
              <a:tr h="467495">
                <a:tc>
                  <a:txBody>
                    <a:bodyPr/>
                    <a:lstStyle/>
                    <a:p>
                      <a:r>
                        <a:rPr lang="en-US" dirty="0"/>
                        <a:t>Goal Three and Aligned Strategies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indent="0" algn="ctr">
                        <a:buFont typeface="Arial" panose="020B0604020202020204" pitchFamily="34" charset="0"/>
                        <a:buNone/>
                      </a:pPr>
                      <a:r>
                        <a:rPr lang="en-US" dirty="0"/>
                        <a:t>7%</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Staff Diversity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1815286"/>
                  </a:ext>
                </a:extLst>
              </a:tr>
              <a:tr h="467495">
                <a:tc>
                  <a:txBody>
                    <a:bodyPr/>
                    <a:lstStyle/>
                    <a:p>
                      <a:r>
                        <a:rPr lang="en-US" dirty="0"/>
                        <a:t>Goal Four and Aligned Strategies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97%</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5432602"/>
                  </a:ext>
                </a:extLst>
              </a:tr>
              <a:tr h="467495">
                <a:tc>
                  <a:txBody>
                    <a:bodyPr/>
                    <a:lstStyle/>
                    <a:p>
                      <a:r>
                        <a:rPr lang="en-US" dirty="0"/>
                        <a:t>Goal Five and Aligned Strategies</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99%</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2370998"/>
                  </a:ext>
                </a:extLst>
              </a:tr>
            </a:tbl>
          </a:graphicData>
        </a:graphic>
      </p:graphicFrame>
    </p:spTree>
    <p:extLst>
      <p:ext uri="{BB962C8B-B14F-4D97-AF65-F5344CB8AC3E}">
        <p14:creationId xmlns:p14="http://schemas.microsoft.com/office/powerpoint/2010/main" val="427989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PLC_team"/>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3939" b="11474"/>
          <a:stretch/>
        </p:blipFill>
        <p:spPr bwMode="auto">
          <a:xfrm>
            <a:off x="20" y="30997"/>
            <a:ext cx="12191980" cy="68579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 name="Straight Connector 7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3553" name="Title 1"/>
          <p:cNvSpPr>
            <a:spLocks noGrp="1"/>
          </p:cNvSpPr>
          <p:nvPr>
            <p:ph type="title"/>
          </p:nvPr>
        </p:nvSpPr>
        <p:spPr bwMode="auto">
          <a:xfrm>
            <a:off x="838201" y="1065862"/>
            <a:ext cx="3313164" cy="4726276"/>
          </a:xfrm>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pPr algn="r"/>
            <a:r>
              <a:rPr lang="en-US" altLang="x-none" sz="4000" b="1" dirty="0">
                <a:solidFill>
                  <a:srgbClr val="FFFFFF"/>
                </a:solidFill>
                <a:ea typeface="ＭＳ Ｐゴシック" charset="-128"/>
              </a:rPr>
              <a:t>ACTIVITY ONE</a:t>
            </a:r>
            <a:r>
              <a:rPr lang="en-US" altLang="x-none" sz="4000" dirty="0">
                <a:solidFill>
                  <a:srgbClr val="FFFFFF"/>
                </a:solidFill>
                <a:ea typeface="ＭＳ Ｐゴシック" charset="-128"/>
              </a:rPr>
              <a:t>:  </a:t>
            </a:r>
            <a:r>
              <a:rPr lang="en-US" altLang="x-none" sz="3600" dirty="0">
                <a:solidFill>
                  <a:srgbClr val="FF0000"/>
                </a:solidFill>
                <a:ea typeface="ＭＳ Ｐゴシック" charset="-128"/>
              </a:rPr>
              <a:t>75 minutes</a:t>
            </a:r>
            <a:br>
              <a:rPr lang="en-US" altLang="x-none" sz="3600" dirty="0">
                <a:solidFill>
                  <a:srgbClr val="FF0000"/>
                </a:solidFill>
                <a:ea typeface="ＭＳ Ｐゴシック" charset="-128"/>
              </a:rPr>
            </a:br>
            <a:endParaRPr lang="en-US" altLang="x-none" sz="4000" dirty="0">
              <a:solidFill>
                <a:srgbClr val="FF0000"/>
              </a:solidFill>
              <a:ea typeface="ＭＳ Ｐゴシック" charset="-128"/>
            </a:endParaRPr>
          </a:p>
        </p:txBody>
      </p:sp>
      <p:sp>
        <p:nvSpPr>
          <p:cNvPr id="23554" name="Content Placeholder 2"/>
          <p:cNvSpPr>
            <a:spLocks noGrp="1"/>
          </p:cNvSpPr>
          <p:nvPr>
            <p:ph idx="1"/>
          </p:nvPr>
        </p:nvSpPr>
        <p:spPr>
          <a:xfrm>
            <a:off x="5155379" y="1065862"/>
            <a:ext cx="5993884" cy="4726276"/>
          </a:xfrm>
        </p:spPr>
        <p:txBody>
          <a:bodyPr anchor="ctr">
            <a:normAutofit/>
          </a:bodyPr>
          <a:lstStyle/>
          <a:p>
            <a:pPr marL="0" indent="0">
              <a:buNone/>
            </a:pPr>
            <a:endParaRPr lang="en-US" altLang="x-none" sz="2000" b="1" i="1" dirty="0">
              <a:solidFill>
                <a:srgbClr val="FFFFFF"/>
              </a:solidFill>
              <a:ea typeface="ＭＳ Ｐゴシック" charset="-128"/>
            </a:endParaRPr>
          </a:p>
          <a:p>
            <a:pPr marL="0" indent="0">
              <a:buNone/>
            </a:pPr>
            <a:r>
              <a:rPr lang="en-US" altLang="x-none" sz="3600" b="1" u="sng" dirty="0">
                <a:ea typeface="ＭＳ Ｐゴシック" charset="-128"/>
              </a:rPr>
              <a:t>Reflect</a:t>
            </a:r>
            <a:r>
              <a:rPr lang="en-US" altLang="x-none" sz="3600" b="1" dirty="0">
                <a:ea typeface="ＭＳ Ｐゴシック" charset="-128"/>
              </a:rPr>
              <a:t> on </a:t>
            </a:r>
            <a:r>
              <a:rPr lang="en-US" altLang="x-none" sz="3600" b="1" dirty="0">
                <a:solidFill>
                  <a:schemeClr val="accent4"/>
                </a:solidFill>
                <a:ea typeface="ＭＳ Ｐゴシック" charset="-128"/>
              </a:rPr>
              <a:t>STAKEHOLDER FEEDBACK </a:t>
            </a:r>
            <a:r>
              <a:rPr lang="en-US" altLang="x-none" sz="3600" b="1" dirty="0">
                <a:ea typeface="ＭＳ Ｐゴシック" charset="-128"/>
              </a:rPr>
              <a:t>to revise the DRAFT of the strategic plan from our work at the Setting Direction Retreat.</a:t>
            </a:r>
          </a:p>
          <a:p>
            <a:pPr lvl="1"/>
            <a:r>
              <a:rPr lang="en-US" altLang="x-none" sz="2800" b="1" dirty="0">
                <a:ea typeface="ＭＳ Ｐゴシック" charset="-128"/>
              </a:rPr>
              <a:t>Long-Range Goals</a:t>
            </a:r>
          </a:p>
          <a:p>
            <a:pPr lvl="1"/>
            <a:r>
              <a:rPr lang="en-US" altLang="x-none" sz="2800" b="1" dirty="0">
                <a:ea typeface="ＭＳ Ｐゴシック" charset="-128"/>
              </a:rPr>
              <a:t>Aligned Urgent Strategies for Improvement</a:t>
            </a:r>
          </a:p>
        </p:txBody>
      </p:sp>
    </p:spTree>
    <p:extLst>
      <p:ext uri="{BB962C8B-B14F-4D97-AF65-F5344CB8AC3E}">
        <p14:creationId xmlns:p14="http://schemas.microsoft.com/office/powerpoint/2010/main" val="32459733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78850369"/>
              </p:ext>
            </p:extLst>
          </p:nvPr>
        </p:nvGraphicFramePr>
        <p:xfrm>
          <a:off x="1" y="30480"/>
          <a:ext cx="6880860" cy="6827520"/>
        </p:xfrm>
        <a:graphic>
          <a:graphicData uri="http://schemas.openxmlformats.org/drawingml/2006/table">
            <a:tbl>
              <a:tblPr>
                <a:tableStyleId>{5C22544A-7EE6-4342-B048-85BDC9FD1C3A}</a:tableStyleId>
              </a:tblPr>
              <a:tblGrid>
                <a:gridCol w="6880860">
                  <a:extLst>
                    <a:ext uri="{9D8B030D-6E8A-4147-A177-3AD203B41FA5}">
                      <a16:colId xmlns:a16="http://schemas.microsoft.com/office/drawing/2014/main" val="20000"/>
                    </a:ext>
                  </a:extLst>
                </a:gridCol>
              </a:tblGrid>
              <a:tr h="6827520">
                <a:tc>
                  <a:txBody>
                    <a:bodyPr/>
                    <a:lstStyle/>
                    <a:p>
                      <a:pPr marL="0" marR="0" algn="l">
                        <a:spcBef>
                          <a:spcPts val="0"/>
                        </a:spcBef>
                        <a:spcAft>
                          <a:spcPts val="0"/>
                        </a:spcAft>
                      </a:pPr>
                      <a:endParaRPr lang="en-US" sz="3600" b="1" dirty="0">
                        <a:effectLst/>
                      </a:endParaRPr>
                    </a:p>
                    <a:p>
                      <a:pPr marL="0" marR="0" algn="l">
                        <a:spcBef>
                          <a:spcPts val="0"/>
                        </a:spcBef>
                        <a:spcAft>
                          <a:spcPts val="0"/>
                        </a:spcAft>
                      </a:pPr>
                      <a:endParaRPr lang="en-US" sz="3600" b="1" dirty="0">
                        <a:effectLst/>
                      </a:endParaRPr>
                    </a:p>
                    <a:p>
                      <a:pPr marL="0" marR="0" algn="l">
                        <a:spcBef>
                          <a:spcPts val="0"/>
                        </a:spcBef>
                        <a:spcAft>
                          <a:spcPts val="0"/>
                        </a:spcAft>
                      </a:pPr>
                      <a:r>
                        <a:rPr lang="en-US" sz="3600" b="1" dirty="0">
                          <a:effectLst/>
                        </a:rPr>
                        <a:t>Each table team will begin with one of the following documents:</a:t>
                      </a:r>
                    </a:p>
                    <a:p>
                      <a:pPr marL="871538" marR="0" indent="-352425" algn="l">
                        <a:spcBef>
                          <a:spcPts val="0"/>
                        </a:spcBef>
                        <a:spcAft>
                          <a:spcPts val="0"/>
                        </a:spcAft>
                        <a:buFont typeface="Arial" charset="0"/>
                        <a:buChar char="•"/>
                        <a:tabLst/>
                      </a:pPr>
                      <a:r>
                        <a:rPr lang="en-US" sz="3400" b="1" dirty="0">
                          <a:effectLst/>
                          <a:latin typeface="+mn-lt"/>
                        </a:rPr>
                        <a:t>Goal One and aligned strategies</a:t>
                      </a:r>
                    </a:p>
                    <a:p>
                      <a:pPr marL="871538" marR="0" indent="-352425" algn="l">
                        <a:spcBef>
                          <a:spcPts val="0"/>
                        </a:spcBef>
                        <a:spcAft>
                          <a:spcPts val="0"/>
                        </a:spcAft>
                        <a:buFont typeface="Arial" charset="0"/>
                        <a:buChar char="•"/>
                        <a:tabLst/>
                      </a:pPr>
                      <a:r>
                        <a:rPr lang="en-US" sz="3400" b="1" dirty="0">
                          <a:effectLst/>
                          <a:latin typeface="+mn-lt"/>
                        </a:rPr>
                        <a:t>Goal Two and aligned strategies</a:t>
                      </a:r>
                    </a:p>
                    <a:p>
                      <a:pPr marL="871538" marR="0" indent="-352425" algn="l">
                        <a:spcBef>
                          <a:spcPts val="0"/>
                        </a:spcBef>
                        <a:spcAft>
                          <a:spcPts val="0"/>
                        </a:spcAft>
                        <a:buFont typeface="Arial" charset="0"/>
                        <a:buChar char="•"/>
                        <a:tabLst/>
                      </a:pPr>
                      <a:r>
                        <a:rPr lang="en-US" sz="3400" b="1" dirty="0">
                          <a:effectLst/>
                          <a:latin typeface="+mn-lt"/>
                        </a:rPr>
                        <a:t>Goal Three and aligned strategies</a:t>
                      </a:r>
                    </a:p>
                    <a:p>
                      <a:pPr marL="871538" marR="0" indent="-352425" algn="l">
                        <a:spcBef>
                          <a:spcPts val="0"/>
                        </a:spcBef>
                        <a:spcAft>
                          <a:spcPts val="0"/>
                        </a:spcAft>
                        <a:buFont typeface="Arial" charset="0"/>
                        <a:buChar char="•"/>
                        <a:tabLst/>
                      </a:pPr>
                      <a:r>
                        <a:rPr lang="en-US" sz="3400" b="1" dirty="0">
                          <a:effectLst/>
                          <a:latin typeface="+mn-lt"/>
                        </a:rPr>
                        <a:t>Goal Four and aligned strategies</a:t>
                      </a:r>
                    </a:p>
                    <a:p>
                      <a:pPr marL="871538" marR="0" indent="-352425" algn="l">
                        <a:spcBef>
                          <a:spcPts val="0"/>
                        </a:spcBef>
                        <a:spcAft>
                          <a:spcPts val="0"/>
                        </a:spcAft>
                        <a:buFont typeface="Arial" charset="0"/>
                        <a:buChar char="•"/>
                        <a:tabLst/>
                      </a:pPr>
                      <a:r>
                        <a:rPr lang="en-US" sz="3400" b="1" dirty="0">
                          <a:effectLst/>
                          <a:latin typeface="+mn-lt"/>
                        </a:rPr>
                        <a:t>Goal Five and aligned strategies</a:t>
                      </a:r>
                    </a:p>
                  </a:txBody>
                  <a:tcPr marL="114300" marR="114300" marT="0" marB="0"/>
                </a:tc>
                <a:extLst>
                  <a:ext uri="{0D108BD9-81ED-4DB2-BD59-A6C34878D82A}">
                    <a16:rowId xmlns:a16="http://schemas.microsoft.com/office/drawing/2014/main" val="10000"/>
                  </a:ext>
                </a:extLst>
              </a:tr>
            </a:tbl>
          </a:graphicData>
        </a:graphic>
      </p:graphicFrame>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0861" y="30480"/>
            <a:ext cx="5356860" cy="6827520"/>
          </a:xfrm>
          <a:prstGeom prst="rect">
            <a:avLst/>
          </a:prstGeom>
        </p:spPr>
      </p:pic>
      <p:graphicFrame>
        <p:nvGraphicFramePr>
          <p:cNvPr id="8" name="Diagram 7"/>
          <p:cNvGraphicFramePr/>
          <p:nvPr>
            <p:extLst>
              <p:ext uri="{D42A27DB-BD31-4B8C-83A1-F6EECF244321}">
                <p14:modId xmlns:p14="http://schemas.microsoft.com/office/powerpoint/2010/main" val="72502985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2057400" y="-603504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7028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3D65D066-DCF7-5840-8236-5B847170AC24}"/>
              </a:ext>
            </a:extLst>
          </p:cNvPr>
          <p:cNvGraphicFramePr>
            <a:graphicFrameLocks noGrp="1"/>
          </p:cNvGraphicFramePr>
          <p:nvPr>
            <p:extLst>
              <p:ext uri="{D42A27DB-BD31-4B8C-83A1-F6EECF244321}">
                <p14:modId xmlns:p14="http://schemas.microsoft.com/office/powerpoint/2010/main" val="830838267"/>
              </p:ext>
            </p:extLst>
          </p:nvPr>
        </p:nvGraphicFramePr>
        <p:xfrm>
          <a:off x="457200" y="605642"/>
          <a:ext cx="11277602" cy="5441307"/>
        </p:xfrm>
        <a:graphic>
          <a:graphicData uri="http://schemas.openxmlformats.org/drawingml/2006/table">
            <a:tbl>
              <a:tblPr firstRow="1" firstCol="1" bandRow="1"/>
              <a:tblGrid>
                <a:gridCol w="3706580">
                  <a:extLst>
                    <a:ext uri="{9D8B030D-6E8A-4147-A177-3AD203B41FA5}">
                      <a16:colId xmlns:a16="http://schemas.microsoft.com/office/drawing/2014/main" val="3884398967"/>
                    </a:ext>
                  </a:extLst>
                </a:gridCol>
                <a:gridCol w="3864442">
                  <a:extLst>
                    <a:ext uri="{9D8B030D-6E8A-4147-A177-3AD203B41FA5}">
                      <a16:colId xmlns:a16="http://schemas.microsoft.com/office/drawing/2014/main" val="1531237346"/>
                    </a:ext>
                  </a:extLst>
                </a:gridCol>
                <a:gridCol w="3706580">
                  <a:extLst>
                    <a:ext uri="{9D8B030D-6E8A-4147-A177-3AD203B41FA5}">
                      <a16:colId xmlns:a16="http://schemas.microsoft.com/office/drawing/2014/main" val="1283906643"/>
                    </a:ext>
                  </a:extLst>
                </a:gridCol>
              </a:tblGrid>
              <a:tr h="1175217">
                <a:tc gridSpan="3">
                  <a:txBody>
                    <a:bodyPr/>
                    <a:lstStyle/>
                    <a:p>
                      <a:pPr marL="0" marR="0" algn="ctr" fontAlgn="t">
                        <a:spcBef>
                          <a:spcPts val="0"/>
                        </a:spcBef>
                        <a:spcAft>
                          <a:spcPts val="0"/>
                        </a:spcAft>
                      </a:pPr>
                      <a:r>
                        <a:rPr lang="en-US" sz="1600" b="1" i="0" u="none" strike="noStrike">
                          <a:effectLst/>
                          <a:latin typeface="+mn-lt"/>
                          <a:ea typeface="Times New Roman" panose="02020603050405020304" pitchFamily="18" charset="0"/>
                          <a:cs typeface="Calibri" panose="020F0502020204030204" pitchFamily="34" charset="0"/>
                        </a:rPr>
                        <a:t>Long-Range Goals, Indicators and Strategies</a:t>
                      </a:r>
                      <a:endParaRPr lang="en-US" sz="1600" b="0" i="0" u="none" strike="noStrike">
                        <a:effectLst/>
                        <a:latin typeface="+mn-lt"/>
                      </a:endParaRPr>
                    </a:p>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Long Range Goals identify what we hope to achieve as we work on the strategic plan.  Strategies specifically address what data and information told the strategic plan team are the critical initiatives that need attention and improvement.  Indicators suggest what we will measure to see our impact and ensure we are growing and improving with our behaviors and actions.</a:t>
                      </a:r>
                      <a:endParaRPr lang="en-US" sz="1600" b="0" i="0" u="none" strike="noStrike">
                        <a:effectLst/>
                        <a:latin typeface="+mn-lt"/>
                      </a:endParaRPr>
                    </a:p>
                  </a:txBody>
                  <a:tcPr marL="114516" marR="114516" marT="57258" marB="5725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59146878"/>
                  </a:ext>
                </a:extLst>
              </a:tr>
              <a:tr h="309224">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Long Range Goal Statement</a:t>
                      </a:r>
                      <a:endParaRPr lang="en-US" sz="1600" b="0" i="0" u="none" strike="noStrike">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Aligned Strategies</a:t>
                      </a:r>
                      <a:endParaRPr lang="en-US" sz="1600" b="0" i="0" u="none" strike="noStrike">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Suggested Indicators</a:t>
                      </a:r>
                      <a:endParaRPr lang="en-US" sz="1600" b="0" i="0" u="none" strike="noStrike">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519942158"/>
                  </a:ext>
                </a:extLst>
              </a:tr>
              <a:tr h="3956866">
                <a:tc>
                  <a:txBody>
                    <a:bodyPr/>
                    <a:lstStyle/>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Student Growth and Achievement:</a:t>
                      </a:r>
                      <a:endParaRPr lang="en-US" sz="1600" b="0" i="0" u="none" strike="noStrike" dirty="0">
                        <a:effectLst/>
                        <a:latin typeface="+mn-lt"/>
                      </a:endParaRPr>
                    </a:p>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Prepare all students for college, career, and post-secondary success.</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l" fontAlgn="t">
                        <a:spcBef>
                          <a:spcPts val="0"/>
                        </a:spcBef>
                        <a:spcAft>
                          <a:spcPts val="0"/>
                        </a:spcAft>
                      </a:pPr>
                      <a:r>
                        <a:rPr lang="en-US" sz="1600" b="0" i="0" u="none" strike="noStrike">
                          <a:solidFill>
                            <a:srgbClr val="000000"/>
                          </a:solidFill>
                          <a:effectLst/>
                          <a:latin typeface="+mn-lt"/>
                          <a:ea typeface="Times New Roman" panose="02020603050405020304" pitchFamily="18" charset="0"/>
                          <a:cs typeface="Calibri" panose="020F0502020204030204" pitchFamily="34" charset="0"/>
                        </a:rPr>
                        <a:t>Improve overall student achievement while reducing current achievement gaps among subgroup student populations.</a:t>
                      </a:r>
                      <a:endParaRPr lang="en-US" sz="1600" b="0" i="0" u="none" strike="noStrike">
                        <a:effectLst/>
                        <a:latin typeface="+mn-lt"/>
                      </a:endParaRPr>
                    </a:p>
                    <a:p>
                      <a:pPr marL="0" marR="0" algn="l" fontAlgn="t">
                        <a:spcBef>
                          <a:spcPts val="0"/>
                        </a:spcBef>
                        <a:spcAft>
                          <a:spcPts val="0"/>
                        </a:spcAft>
                      </a:pPr>
                      <a:r>
                        <a:rPr lang="en-US" sz="1600" b="0" i="0" u="none" strike="noStrike">
                          <a:effectLst/>
                          <a:latin typeface="+mn-lt"/>
                          <a:ea typeface="Times New Roman" panose="02020603050405020304" pitchFamily="18" charset="0"/>
                          <a:cs typeface="Calibri" panose="020F0502020204030204" pitchFamily="34" charset="0"/>
                        </a:rPr>
                        <a:t> </a:t>
                      </a:r>
                      <a:endParaRPr lang="en-US" sz="1600" b="0" i="0" u="none" strike="noStrike">
                        <a:effectLst/>
                        <a:latin typeface="+mn-lt"/>
                      </a:endParaRPr>
                    </a:p>
                    <a:p>
                      <a:pPr marL="0" marR="0" algn="l" fontAlgn="t">
                        <a:spcBef>
                          <a:spcPts val="0"/>
                        </a:spcBef>
                        <a:spcAft>
                          <a:spcPts val="0"/>
                        </a:spcAft>
                      </a:pPr>
                      <a:r>
                        <a:rPr lang="en-US" sz="1600" b="0" i="0" u="none" strike="noStrike">
                          <a:solidFill>
                            <a:srgbClr val="000000"/>
                          </a:solidFill>
                          <a:effectLst/>
                          <a:latin typeface="+mn-lt"/>
                          <a:ea typeface="Times New Roman" panose="02020603050405020304" pitchFamily="18" charset="0"/>
                          <a:cs typeface="Calibri" panose="020F0502020204030204" pitchFamily="34" charset="0"/>
                        </a:rPr>
                        <a:t>Enhance with student input the overall student day and year through reimagining the daily schedule, course offerings, electives, periods in the day, and after day and summer learning opportunities.</a:t>
                      </a:r>
                      <a:endParaRPr lang="en-US" sz="1600" b="0" i="0" u="none" strike="noStrike">
                        <a:effectLst/>
                        <a:latin typeface="+mn-lt"/>
                      </a:endParaRPr>
                    </a:p>
                    <a:p>
                      <a:pPr marL="0" marR="0" algn="l" fontAlgn="t">
                        <a:spcBef>
                          <a:spcPts val="0"/>
                        </a:spcBef>
                        <a:spcAft>
                          <a:spcPts val="0"/>
                        </a:spcAft>
                      </a:pPr>
                      <a:r>
                        <a:rPr lang="en-US" sz="1600" b="0" i="0" u="none" strike="noStrike">
                          <a:effectLst/>
                          <a:latin typeface="+mn-lt"/>
                          <a:ea typeface="Times New Roman" panose="02020603050405020304" pitchFamily="18" charset="0"/>
                          <a:cs typeface="Calibri" panose="020F0502020204030204" pitchFamily="34" charset="0"/>
                        </a:rPr>
                        <a:t> </a:t>
                      </a:r>
                      <a:endParaRPr lang="en-US" sz="1600" b="0" i="0" u="none" strike="noStrike">
                        <a:effectLst/>
                        <a:latin typeface="+mn-lt"/>
                      </a:endParaRPr>
                    </a:p>
                    <a:p>
                      <a:pPr marL="0" marR="0" algn="l" fontAlgn="t">
                        <a:spcBef>
                          <a:spcPts val="0"/>
                        </a:spcBef>
                        <a:spcAft>
                          <a:spcPts val="0"/>
                        </a:spcAft>
                      </a:pPr>
                      <a:r>
                        <a:rPr lang="en-US" sz="1600" b="0" i="0" u="none" strike="noStrike">
                          <a:solidFill>
                            <a:srgbClr val="000000"/>
                          </a:solidFill>
                          <a:effectLst/>
                          <a:latin typeface="+mn-lt"/>
                          <a:ea typeface="Times New Roman" panose="02020603050405020304" pitchFamily="18" charset="0"/>
                          <a:cs typeface="Calibri" panose="020F0502020204030204" pitchFamily="34" charset="0"/>
                        </a:rPr>
                        <a:t>Enhance Career Readiness through CTEs, Dual Credit Opportunities, New Course Offerings, and Partnerships with Business and Educational Community Organizations.</a:t>
                      </a:r>
                      <a:endParaRPr lang="en-US" sz="1600" b="0" i="0" u="none" strike="noStrike">
                        <a:effectLst/>
                        <a:latin typeface="+mn-lt"/>
                      </a:endParaRPr>
                    </a:p>
                    <a:p>
                      <a:pPr marL="0" marR="0" algn="ctr" fontAlgn="t">
                        <a:spcBef>
                          <a:spcPts val="0"/>
                        </a:spcBef>
                        <a:spcAft>
                          <a:spcPts val="0"/>
                        </a:spcAft>
                      </a:pPr>
                      <a:r>
                        <a:rPr lang="en-US" sz="1600" b="1" i="0" u="none" strike="noStrike">
                          <a:effectLst/>
                          <a:latin typeface="+mn-lt"/>
                          <a:ea typeface="Times New Roman" panose="02020603050405020304" pitchFamily="18" charset="0"/>
                          <a:cs typeface="Calibri" panose="020F0502020204030204" pitchFamily="34" charset="0"/>
                        </a:rPr>
                        <a:t> </a:t>
                      </a:r>
                      <a:endParaRPr lang="en-US" sz="1600" b="0" i="0" u="none" strike="noStrike">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Graduation Rate</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State Assessments in ELA and Mathematics</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9</a:t>
                      </a:r>
                      <a:r>
                        <a:rPr lang="en-US" sz="1600" b="0" i="0" u="none" strike="noStrike" baseline="30000" dirty="0">
                          <a:solidFill>
                            <a:srgbClr val="000000"/>
                          </a:solidFill>
                          <a:effectLst/>
                          <a:latin typeface="+mn-lt"/>
                          <a:ea typeface="Times New Roman" panose="02020603050405020304" pitchFamily="18" charset="0"/>
                          <a:cs typeface="Calibri" panose="020F0502020204030204" pitchFamily="34" charset="0"/>
                        </a:rPr>
                        <a:t>th</a:t>
                      </a: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 Grade on Track</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English Language Proficiency</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Grade Point Average</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AP/CTE/ Dual Credit Participation</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Senior Exit Survey</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85887" marR="85887" marT="11929"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491875845"/>
                  </a:ext>
                </a:extLst>
              </a:tr>
            </a:tbl>
          </a:graphicData>
        </a:graphic>
      </p:graphicFrame>
    </p:spTree>
    <p:extLst>
      <p:ext uri="{BB962C8B-B14F-4D97-AF65-F5344CB8AC3E}">
        <p14:creationId xmlns:p14="http://schemas.microsoft.com/office/powerpoint/2010/main" val="1815894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7D77ABAB-4AEC-9C47-9AC2-B96590B0C66D}"/>
              </a:ext>
            </a:extLst>
          </p:cNvPr>
          <p:cNvGraphicFramePr>
            <a:graphicFrameLocks noGrp="1"/>
          </p:cNvGraphicFramePr>
          <p:nvPr>
            <p:extLst>
              <p:ext uri="{D42A27DB-BD31-4B8C-83A1-F6EECF244321}">
                <p14:modId xmlns:p14="http://schemas.microsoft.com/office/powerpoint/2010/main" val="294317156"/>
              </p:ext>
            </p:extLst>
          </p:nvPr>
        </p:nvGraphicFramePr>
        <p:xfrm>
          <a:off x="643466" y="1070303"/>
          <a:ext cx="10905068" cy="5155652"/>
        </p:xfrm>
        <a:graphic>
          <a:graphicData uri="http://schemas.openxmlformats.org/drawingml/2006/table">
            <a:tbl>
              <a:tblPr firstRow="1" firstCol="1" bandRow="1"/>
              <a:tblGrid>
                <a:gridCol w="3614425">
                  <a:extLst>
                    <a:ext uri="{9D8B030D-6E8A-4147-A177-3AD203B41FA5}">
                      <a16:colId xmlns:a16="http://schemas.microsoft.com/office/drawing/2014/main" val="415148636"/>
                    </a:ext>
                  </a:extLst>
                </a:gridCol>
                <a:gridCol w="3614425">
                  <a:extLst>
                    <a:ext uri="{9D8B030D-6E8A-4147-A177-3AD203B41FA5}">
                      <a16:colId xmlns:a16="http://schemas.microsoft.com/office/drawing/2014/main" val="1187972555"/>
                    </a:ext>
                  </a:extLst>
                </a:gridCol>
                <a:gridCol w="3676218">
                  <a:extLst>
                    <a:ext uri="{9D8B030D-6E8A-4147-A177-3AD203B41FA5}">
                      <a16:colId xmlns:a16="http://schemas.microsoft.com/office/drawing/2014/main" val="1721509094"/>
                    </a:ext>
                  </a:extLst>
                </a:gridCol>
              </a:tblGrid>
              <a:tr h="1405073">
                <a:tc gridSpan="3">
                  <a:txBody>
                    <a:bodyPr/>
                    <a:lstStyle/>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Long-Range Goals, Indicators and Strategies</a:t>
                      </a:r>
                      <a:endParaRPr lang="en-US" sz="1600" b="0" i="0" u="none" strike="noStrike" dirty="0">
                        <a:effectLst/>
                        <a:latin typeface="+mn-lt"/>
                      </a:endParaRPr>
                    </a:p>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Long Range Goals identify what we hope to achieve as we work on the strategic plan.  Strategies specifically address what data and information told the strategic plan team are the critical initiatives that need attention and improvement.  Indicators suggest what we will measure to see our impact and ensure we are growing and improving with our behaviors and actions.</a:t>
                      </a:r>
                      <a:endParaRPr lang="en-US" sz="1600" b="0" i="0" u="none" strike="noStrike" dirty="0">
                        <a:effectLst/>
                        <a:latin typeface="+mn-lt"/>
                      </a:endParaRPr>
                    </a:p>
                  </a:txBody>
                  <a:tcPr marL="143521" marR="143521" marT="71760" marB="717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03621316"/>
                  </a:ext>
                </a:extLst>
              </a:tr>
              <a:tr h="408204">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Long Range Goal Statement</a:t>
                      </a:r>
                      <a:endParaRPr lang="en-US" sz="1600" b="0" i="0" u="none" strike="noStrike">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Aligned Strategies</a:t>
                      </a:r>
                      <a:endParaRPr lang="en-US" sz="1600" b="0" i="0" u="none" strike="noStrike">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Suggested Indicators</a:t>
                      </a:r>
                      <a:endParaRPr lang="en-US" sz="1600" b="0" i="0" u="none" strike="noStrike">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651704989"/>
                  </a:ext>
                </a:extLst>
              </a:tr>
              <a:tr h="3342375">
                <a:tc>
                  <a:txBody>
                    <a:bodyPr/>
                    <a:lstStyle/>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Learning Environment:</a:t>
                      </a:r>
                      <a:endParaRPr lang="en-US" sz="1600" b="0" i="0" u="none" strike="noStrike" dirty="0">
                        <a:effectLst/>
                        <a:latin typeface="+mn-lt"/>
                      </a:endParaRPr>
                    </a:p>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Promote an environment that is respectful, innovative, inclusive, and supportive.</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l"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Reimage student academic interventions to achieve equity, inclusiveness, and continuous improvement.</a:t>
                      </a:r>
                      <a:endParaRPr lang="en-US" sz="1600" b="0" i="0" u="none" strike="noStrike" dirty="0">
                        <a:effectLst/>
                        <a:latin typeface="+mn-lt"/>
                      </a:endParaRPr>
                    </a:p>
                    <a:p>
                      <a:pPr marL="0" marR="0" algn="l" fontAlgn="t">
                        <a:spcBef>
                          <a:spcPts val="0"/>
                        </a:spcBef>
                        <a:spcAft>
                          <a:spcPts val="0"/>
                        </a:spcAft>
                      </a:pPr>
                      <a:r>
                        <a:rPr lang="en-US" sz="1600" b="0"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p>
                      <a:pPr marL="0" marR="0" algn="l"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Reimagine opportunities to enhance student life skills, social emotional needs, behaviors, and attendance.</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Student Enrollment</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Attendance/Chronic Absenteeism</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Class Size</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Student Behaviors</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Demographic Diversity Data</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Student Climate Survey 5E</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SEL Survey</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Life Success Survey</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Survey Participation Rates</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107640" marR="107640" marT="149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208415222"/>
                  </a:ext>
                </a:extLst>
              </a:tr>
            </a:tbl>
          </a:graphicData>
        </a:graphic>
      </p:graphicFrame>
    </p:spTree>
    <p:extLst>
      <p:ext uri="{BB962C8B-B14F-4D97-AF65-F5344CB8AC3E}">
        <p14:creationId xmlns:p14="http://schemas.microsoft.com/office/powerpoint/2010/main" val="421787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F25873C7-4A84-BA4B-B51E-9AB3BD79FE41}"/>
              </a:ext>
            </a:extLst>
          </p:cNvPr>
          <p:cNvGraphicFramePr>
            <a:graphicFrameLocks noGrp="1"/>
          </p:cNvGraphicFramePr>
          <p:nvPr>
            <p:extLst>
              <p:ext uri="{D42A27DB-BD31-4B8C-83A1-F6EECF244321}">
                <p14:modId xmlns:p14="http://schemas.microsoft.com/office/powerpoint/2010/main" val="4081495516"/>
              </p:ext>
            </p:extLst>
          </p:nvPr>
        </p:nvGraphicFramePr>
        <p:xfrm>
          <a:off x="643467" y="1148545"/>
          <a:ext cx="10905066" cy="4295291"/>
        </p:xfrm>
        <a:graphic>
          <a:graphicData uri="http://schemas.openxmlformats.org/drawingml/2006/table">
            <a:tbl>
              <a:tblPr firstRow="1" firstCol="1" bandRow="1">
                <a:noFill/>
                <a:tableStyleId>{5C22544A-7EE6-4342-B048-85BDC9FD1C3A}</a:tableStyleId>
              </a:tblPr>
              <a:tblGrid>
                <a:gridCol w="3635022">
                  <a:extLst>
                    <a:ext uri="{9D8B030D-6E8A-4147-A177-3AD203B41FA5}">
                      <a16:colId xmlns:a16="http://schemas.microsoft.com/office/drawing/2014/main" val="18554314"/>
                    </a:ext>
                  </a:extLst>
                </a:gridCol>
                <a:gridCol w="3635022">
                  <a:extLst>
                    <a:ext uri="{9D8B030D-6E8A-4147-A177-3AD203B41FA5}">
                      <a16:colId xmlns:a16="http://schemas.microsoft.com/office/drawing/2014/main" val="697086631"/>
                    </a:ext>
                  </a:extLst>
                </a:gridCol>
                <a:gridCol w="3635022">
                  <a:extLst>
                    <a:ext uri="{9D8B030D-6E8A-4147-A177-3AD203B41FA5}">
                      <a16:colId xmlns:a16="http://schemas.microsoft.com/office/drawing/2014/main" val="1061980920"/>
                    </a:ext>
                  </a:extLst>
                </a:gridCol>
              </a:tblGrid>
              <a:tr h="1226520">
                <a:tc gridSpan="3">
                  <a:txBody>
                    <a:bodyPr/>
                    <a:lstStyle/>
                    <a:p>
                      <a:pPr marL="0" marR="0" algn="ctr">
                        <a:spcBef>
                          <a:spcPts val="0"/>
                        </a:spcBef>
                        <a:spcAft>
                          <a:spcPts val="0"/>
                        </a:spcAft>
                      </a:pPr>
                      <a:r>
                        <a:rPr lang="en-US" sz="1600" b="1" cap="none" spc="0" dirty="0">
                          <a:solidFill>
                            <a:schemeClr val="tx1"/>
                          </a:solidFill>
                          <a:effectLst/>
                        </a:rPr>
                        <a:t>Long-Range Goals, Indicators and Strategies</a:t>
                      </a:r>
                    </a:p>
                    <a:p>
                      <a:pPr marL="0" marR="0" algn="ctr">
                        <a:spcBef>
                          <a:spcPts val="0"/>
                        </a:spcBef>
                        <a:spcAft>
                          <a:spcPts val="0"/>
                        </a:spcAft>
                      </a:pPr>
                      <a:r>
                        <a:rPr lang="en-US" sz="1600" b="1" cap="none" spc="0" dirty="0">
                          <a:solidFill>
                            <a:schemeClr val="tx1"/>
                          </a:solidFill>
                          <a:effectLst/>
                        </a:rPr>
                        <a:t>Long Range Goals identify what we hope to achieve as we work on the strategic plan.  Strategies specifically address what data and information told the strategic plan team are the critical initiatives that need attention and improvement.  Indicators suggest what we will measure to see our impact and ensure we are growing and improving with our behaviors and actions.</a:t>
                      </a:r>
                    </a:p>
                  </a:txBody>
                  <a:tcPr marL="0" marR="83431" marT="22248" marB="111242"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8373670"/>
                  </a:ext>
                </a:extLst>
              </a:tr>
              <a:tr h="485756">
                <a:tc>
                  <a:txBody>
                    <a:bodyPr/>
                    <a:lstStyle/>
                    <a:p>
                      <a:pPr marL="0" marR="0" algn="ctr">
                        <a:spcBef>
                          <a:spcPts val="0"/>
                        </a:spcBef>
                        <a:spcAft>
                          <a:spcPts val="0"/>
                        </a:spcAft>
                      </a:pPr>
                      <a:r>
                        <a:rPr lang="en-US" sz="1600" b="1" cap="none" spc="0" dirty="0">
                          <a:solidFill>
                            <a:schemeClr val="tx1"/>
                          </a:solidFill>
                          <a:effectLst/>
                        </a:rPr>
                        <a:t>Long Range Goal Statement</a:t>
                      </a:r>
                      <a:endParaRPr lang="en-US" sz="1600" b="1"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600" b="1" cap="none" spc="0" dirty="0">
                          <a:solidFill>
                            <a:schemeClr val="tx1"/>
                          </a:solidFill>
                          <a:effectLst/>
                        </a:rPr>
                        <a:t>Aligned Strategies</a:t>
                      </a:r>
                      <a:endParaRPr lang="en-US" sz="1600" b="1"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600" b="1" cap="none" spc="0" dirty="0">
                          <a:solidFill>
                            <a:schemeClr val="tx1"/>
                          </a:solidFill>
                          <a:effectLst/>
                        </a:rPr>
                        <a:t>Suggested Indicators</a:t>
                      </a:r>
                      <a:endParaRPr lang="en-US" sz="1600" b="1"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5215077"/>
                  </a:ext>
                </a:extLst>
              </a:tr>
              <a:tr h="2413945">
                <a:tc>
                  <a:txBody>
                    <a:bodyPr/>
                    <a:lstStyle/>
                    <a:p>
                      <a:pPr marL="0" marR="0" algn="ctr">
                        <a:spcBef>
                          <a:spcPts val="0"/>
                        </a:spcBef>
                        <a:spcAft>
                          <a:spcPts val="0"/>
                        </a:spcAft>
                      </a:pPr>
                      <a:r>
                        <a:rPr lang="en-US" sz="1600" b="1" cap="none" spc="0" dirty="0">
                          <a:solidFill>
                            <a:schemeClr val="tx1"/>
                          </a:solidFill>
                          <a:effectLst/>
                        </a:rPr>
                        <a:t>High-Quality Workforce:</a:t>
                      </a:r>
                    </a:p>
                    <a:p>
                      <a:pPr marL="0" marR="0" algn="ctr">
                        <a:spcBef>
                          <a:spcPts val="0"/>
                        </a:spcBef>
                        <a:spcAft>
                          <a:spcPts val="0"/>
                        </a:spcAft>
                      </a:pPr>
                      <a:r>
                        <a:rPr lang="en-US" sz="1600" b="1" cap="none" spc="0" dirty="0">
                          <a:solidFill>
                            <a:schemeClr val="tx1"/>
                          </a:solidFill>
                          <a:effectLst/>
                        </a:rPr>
                        <a:t>Recruit, develop, and retain a high-quality workforce to ensure and strengthen workplace competencies, collaboration, and satisfaction.</a:t>
                      </a:r>
                    </a:p>
                    <a:p>
                      <a:pPr marL="0" marR="0" algn="ctr">
                        <a:spcBef>
                          <a:spcPts val="0"/>
                        </a:spcBef>
                        <a:spcAft>
                          <a:spcPts val="0"/>
                        </a:spcAft>
                      </a:pPr>
                      <a:r>
                        <a:rPr lang="en-US" sz="1600" b="0" cap="none" spc="0" dirty="0">
                          <a:solidFill>
                            <a:schemeClr val="tx1"/>
                          </a:solidFill>
                          <a:effectLst/>
                        </a:rPr>
                        <a:t> </a:t>
                      </a:r>
                      <a:endParaRPr lang="en-US" sz="1600" b="0"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600" cap="none" spc="0" dirty="0">
                          <a:solidFill>
                            <a:schemeClr val="tx1"/>
                          </a:solidFill>
                          <a:effectLst/>
                        </a:rPr>
                        <a:t>Recruit and hire a more diverse workforce who collaborates with others to enhance cultural awareness and respect.</a:t>
                      </a:r>
                    </a:p>
                    <a:p>
                      <a:pPr marL="0" marR="0">
                        <a:spcBef>
                          <a:spcPts val="0"/>
                        </a:spcBef>
                        <a:spcAft>
                          <a:spcPts val="0"/>
                        </a:spcAft>
                      </a:pPr>
                      <a:r>
                        <a:rPr lang="en-US" sz="1600" cap="none" spc="0" dirty="0">
                          <a:solidFill>
                            <a:schemeClr val="tx1"/>
                          </a:solidFill>
                          <a:effectLst/>
                        </a:rPr>
                        <a:t> </a:t>
                      </a:r>
                    </a:p>
                    <a:p>
                      <a:pPr marL="0" marR="0">
                        <a:spcBef>
                          <a:spcPts val="0"/>
                        </a:spcBef>
                        <a:spcAft>
                          <a:spcPts val="0"/>
                        </a:spcAft>
                      </a:pPr>
                      <a:r>
                        <a:rPr lang="en-US" sz="1600" cap="none" spc="0" dirty="0">
                          <a:solidFill>
                            <a:schemeClr val="tx1"/>
                          </a:solidFill>
                          <a:effectLst/>
                        </a:rPr>
                        <a:t>Enhance professional learning leading to Innovation, project-based, real-world relevance, high quality student discussion, and student voice.</a:t>
                      </a:r>
                    </a:p>
                    <a:p>
                      <a:pPr marL="0" marR="0" algn="ctr">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600" cap="none" spc="0" dirty="0">
                          <a:solidFill>
                            <a:schemeClr val="tx1"/>
                          </a:solidFill>
                          <a:effectLst/>
                        </a:rPr>
                        <a:t>Staff Enrollment by Diversity</a:t>
                      </a:r>
                    </a:p>
                    <a:p>
                      <a:pPr marL="0" marR="0" algn="ctr">
                        <a:spcBef>
                          <a:spcPts val="0"/>
                        </a:spcBef>
                        <a:spcAft>
                          <a:spcPts val="0"/>
                        </a:spcAft>
                      </a:pPr>
                      <a:r>
                        <a:rPr lang="en-US" sz="1600" cap="none" spc="0" dirty="0">
                          <a:solidFill>
                            <a:schemeClr val="tx1"/>
                          </a:solidFill>
                          <a:effectLst/>
                        </a:rPr>
                        <a:t>Staff Education</a:t>
                      </a:r>
                    </a:p>
                    <a:p>
                      <a:pPr marL="0" marR="0" algn="ctr">
                        <a:spcBef>
                          <a:spcPts val="0"/>
                        </a:spcBef>
                        <a:spcAft>
                          <a:spcPts val="0"/>
                        </a:spcAft>
                      </a:pPr>
                      <a:r>
                        <a:rPr lang="en-US" sz="1600" cap="none" spc="0" dirty="0">
                          <a:solidFill>
                            <a:schemeClr val="tx1"/>
                          </a:solidFill>
                          <a:effectLst/>
                        </a:rPr>
                        <a:t>Staff Retention</a:t>
                      </a:r>
                    </a:p>
                    <a:p>
                      <a:pPr marL="0" marR="0" algn="ctr">
                        <a:spcBef>
                          <a:spcPts val="0"/>
                        </a:spcBef>
                        <a:spcAft>
                          <a:spcPts val="0"/>
                        </a:spcAft>
                      </a:pPr>
                      <a:r>
                        <a:rPr lang="en-US" sz="1600" cap="none" spc="0" dirty="0">
                          <a:solidFill>
                            <a:schemeClr val="tx1"/>
                          </a:solidFill>
                          <a:effectLst/>
                        </a:rPr>
                        <a:t>Staff Performance Evaluation</a:t>
                      </a:r>
                    </a:p>
                    <a:p>
                      <a:pPr marL="0" marR="0" algn="ctr">
                        <a:spcBef>
                          <a:spcPts val="0"/>
                        </a:spcBef>
                        <a:spcAft>
                          <a:spcPts val="0"/>
                        </a:spcAft>
                      </a:pPr>
                      <a:r>
                        <a:rPr lang="en-US" sz="1600" cap="none" spc="0" dirty="0">
                          <a:solidFill>
                            <a:schemeClr val="tx1"/>
                          </a:solidFill>
                          <a:effectLst/>
                        </a:rPr>
                        <a:t>National Board-Certified Teachers</a:t>
                      </a:r>
                    </a:p>
                    <a:p>
                      <a:pPr marL="0" marR="0" algn="ctr">
                        <a:spcBef>
                          <a:spcPts val="0"/>
                        </a:spcBef>
                        <a:spcAft>
                          <a:spcPts val="0"/>
                        </a:spcAft>
                      </a:pPr>
                      <a:r>
                        <a:rPr lang="en-US" sz="1600" cap="none" spc="0" dirty="0">
                          <a:solidFill>
                            <a:schemeClr val="tx1"/>
                          </a:solidFill>
                          <a:effectLst/>
                        </a:rPr>
                        <a:t>Staff Satisfaction 5E Survey</a:t>
                      </a:r>
                    </a:p>
                    <a:p>
                      <a:pPr marL="0" marR="0" algn="ctr">
                        <a:spcBef>
                          <a:spcPts val="0"/>
                        </a:spcBef>
                        <a:spcAft>
                          <a:spcPts val="0"/>
                        </a:spcAft>
                      </a:pPr>
                      <a:r>
                        <a:rPr lang="en-US" sz="1600" cap="none" spc="0" dirty="0">
                          <a:solidFill>
                            <a:schemeClr val="tx1"/>
                          </a:solidFill>
                          <a:effectLst/>
                        </a:rPr>
                        <a:t>Staff Exit Survey</a:t>
                      </a:r>
                    </a:p>
                    <a:p>
                      <a:pPr marL="0" marR="0" algn="ctr">
                        <a:spcBef>
                          <a:spcPts val="0"/>
                        </a:spcBef>
                        <a:spcAft>
                          <a:spcPts val="0"/>
                        </a:spcAft>
                      </a:pPr>
                      <a:r>
                        <a:rPr lang="en-US" sz="1600" cap="none" spc="0" dirty="0">
                          <a:solidFill>
                            <a:schemeClr val="tx1"/>
                          </a:solidFill>
                          <a:effectLst/>
                        </a:rPr>
                        <a:t>Salaries &amp; Benefits</a:t>
                      </a:r>
                    </a:p>
                    <a:p>
                      <a:pPr marL="0" marR="0" algn="ctr">
                        <a:spcBef>
                          <a:spcPts val="0"/>
                        </a:spcBef>
                        <a:spcAft>
                          <a:spcPts val="0"/>
                        </a:spcAft>
                      </a:pPr>
                      <a:r>
                        <a:rPr lang="en-US" sz="1600" cap="none" spc="0" dirty="0">
                          <a:solidFill>
                            <a:schemeClr val="tx1"/>
                          </a:solidFill>
                          <a:effectLst/>
                        </a:rPr>
                        <a:t>Professional Development</a:t>
                      </a:r>
                    </a:p>
                    <a:p>
                      <a:pPr marL="0" marR="0" algn="ctr">
                        <a:spcBef>
                          <a:spcPts val="0"/>
                        </a:spcBef>
                        <a:spcAft>
                          <a:spcPts val="0"/>
                        </a:spcAft>
                      </a:pPr>
                      <a:r>
                        <a:rPr lang="en-US" sz="1600" cap="none" spc="0" dirty="0">
                          <a:solidFill>
                            <a:schemeClr val="tx1"/>
                          </a:solidFill>
                          <a:effectLst/>
                        </a:rPr>
                        <a:t> </a:t>
                      </a:r>
                      <a:endParaRPr lang="en-US" sz="1600" cap="none" spc="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83431" marT="33373" marB="111242">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58453794"/>
                  </a:ext>
                </a:extLst>
              </a:tr>
            </a:tbl>
          </a:graphicData>
        </a:graphic>
      </p:graphicFrame>
    </p:spTree>
    <p:extLst>
      <p:ext uri="{BB962C8B-B14F-4D97-AF65-F5344CB8AC3E}">
        <p14:creationId xmlns:p14="http://schemas.microsoft.com/office/powerpoint/2010/main" val="1091468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CBDF6F99-2CE5-1345-97D0-B6C11A15BED8}"/>
              </a:ext>
            </a:extLst>
          </p:cNvPr>
          <p:cNvGraphicFramePr>
            <a:graphicFrameLocks noGrp="1"/>
          </p:cNvGraphicFramePr>
          <p:nvPr>
            <p:extLst>
              <p:ext uri="{D42A27DB-BD31-4B8C-83A1-F6EECF244321}">
                <p14:modId xmlns:p14="http://schemas.microsoft.com/office/powerpoint/2010/main" val="3776189571"/>
              </p:ext>
            </p:extLst>
          </p:nvPr>
        </p:nvGraphicFramePr>
        <p:xfrm>
          <a:off x="496268" y="651153"/>
          <a:ext cx="11199461" cy="5555266"/>
        </p:xfrm>
        <a:graphic>
          <a:graphicData uri="http://schemas.openxmlformats.org/drawingml/2006/table">
            <a:tbl>
              <a:tblPr firstRow="1" firstCol="1" bandRow="1"/>
              <a:tblGrid>
                <a:gridCol w="3677212">
                  <a:extLst>
                    <a:ext uri="{9D8B030D-6E8A-4147-A177-3AD203B41FA5}">
                      <a16:colId xmlns:a16="http://schemas.microsoft.com/office/drawing/2014/main" val="239131456"/>
                    </a:ext>
                  </a:extLst>
                </a:gridCol>
                <a:gridCol w="3822666">
                  <a:extLst>
                    <a:ext uri="{9D8B030D-6E8A-4147-A177-3AD203B41FA5}">
                      <a16:colId xmlns:a16="http://schemas.microsoft.com/office/drawing/2014/main" val="2146300910"/>
                    </a:ext>
                  </a:extLst>
                </a:gridCol>
                <a:gridCol w="3699583">
                  <a:extLst>
                    <a:ext uri="{9D8B030D-6E8A-4147-A177-3AD203B41FA5}">
                      <a16:colId xmlns:a16="http://schemas.microsoft.com/office/drawing/2014/main" val="1873539371"/>
                    </a:ext>
                  </a:extLst>
                </a:gridCol>
              </a:tblGrid>
              <a:tr h="1288473">
                <a:tc gridSpan="3">
                  <a:txBody>
                    <a:bodyPr/>
                    <a:lstStyle/>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Long-Range Goals, Indicators and Strategies</a:t>
                      </a:r>
                      <a:endParaRPr lang="en-US" sz="1600" b="0" i="0" u="none" strike="noStrike" dirty="0">
                        <a:effectLst/>
                        <a:latin typeface="+mn-lt"/>
                      </a:endParaRPr>
                    </a:p>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Long Range Goals identify what we hope to achieve as we work on the strategic plan.  Strategies specifically address what data and information told the strategic plan team are the critical initiatives that need attention and improvement.  Indicators suggest what we will measure to see our impact and ensure we are growing and improving with our behaviors and actions.</a:t>
                      </a:r>
                      <a:endParaRPr lang="en-US" sz="1600" b="0" i="0" u="none" strike="noStrike" dirty="0">
                        <a:effectLst/>
                        <a:latin typeface="+mn-lt"/>
                      </a:endParaRPr>
                    </a:p>
                  </a:txBody>
                  <a:tcPr marL="147088" marR="147088" marT="73544" marB="7354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6129264"/>
                  </a:ext>
                </a:extLst>
              </a:tr>
              <a:tr h="368335">
                <a:tc>
                  <a:txBody>
                    <a:bodyPr/>
                    <a:lstStyle/>
                    <a:p>
                      <a:pPr marL="0" marR="0" algn="ctr" fontAlgn="t">
                        <a:spcBef>
                          <a:spcPts val="0"/>
                        </a:spcBef>
                        <a:spcAft>
                          <a:spcPts val="0"/>
                        </a:spcAft>
                      </a:pPr>
                      <a:r>
                        <a:rPr lang="en-US" sz="1600" b="1"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Long Range Goal Statement</a:t>
                      </a:r>
                      <a:endParaRPr lang="en-US" sz="1600" b="0" i="0" u="none" strike="noStrike">
                        <a:effectLst/>
                        <a:latin typeface="Arial" panose="020B0604020202020204" pitchFamily="34" charset="0"/>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Aligned Strategies</a:t>
                      </a:r>
                      <a:endParaRPr lang="en-US" sz="1600" b="0" i="0" u="none" strike="noStrike">
                        <a:effectLst/>
                        <a:latin typeface="+mn-lt"/>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fontAlgn="t">
                        <a:spcBef>
                          <a:spcPts val="0"/>
                        </a:spcBef>
                        <a:spcAft>
                          <a:spcPts val="0"/>
                        </a:spcAft>
                      </a:pPr>
                      <a:r>
                        <a:rPr lang="en-US" sz="1600" b="1" i="0" u="none" strike="noStrike">
                          <a:solidFill>
                            <a:srgbClr val="000000"/>
                          </a:solidFill>
                          <a:effectLst/>
                          <a:latin typeface="+mn-lt"/>
                          <a:ea typeface="Times New Roman" panose="02020603050405020304" pitchFamily="18" charset="0"/>
                          <a:cs typeface="Calibri" panose="020F0502020204030204" pitchFamily="34" charset="0"/>
                        </a:rPr>
                        <a:t>Suggested Indicators</a:t>
                      </a:r>
                      <a:endParaRPr lang="en-US" sz="1600" b="0" i="0" u="none" strike="noStrike">
                        <a:effectLst/>
                        <a:latin typeface="+mn-lt"/>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700756684"/>
                  </a:ext>
                </a:extLst>
              </a:tr>
              <a:tr h="3898458">
                <a:tc>
                  <a:txBody>
                    <a:bodyPr/>
                    <a:lstStyle/>
                    <a:p>
                      <a:pPr marL="0" marR="0" algn="ctr" fontAlgn="t">
                        <a:spcBef>
                          <a:spcPts val="0"/>
                        </a:spcBef>
                        <a:spcAft>
                          <a:spcPts val="0"/>
                        </a:spcAft>
                      </a:pPr>
                      <a:r>
                        <a:rPr lang="en-US" sz="1600" b="1"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Family and Community Partnerships:</a:t>
                      </a:r>
                      <a:endParaRPr lang="en-US" sz="1600" b="0" i="0" u="none" strike="noStrike">
                        <a:effectLst/>
                        <a:latin typeface="Arial" panose="020B0604020202020204" pitchFamily="34" charset="0"/>
                      </a:endParaRPr>
                    </a:p>
                    <a:p>
                      <a:pPr marL="0" marR="0" algn="ctr" fontAlgn="t">
                        <a:spcBef>
                          <a:spcPts val="0"/>
                        </a:spcBef>
                        <a:spcAft>
                          <a:spcPts val="0"/>
                        </a:spcAft>
                      </a:pPr>
                      <a:r>
                        <a:rPr lang="en-US" sz="1600" b="1" i="0" u="none" strike="noStrike">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Cultivate partnerships with families and the community to support and expand learning opportunities for students.</a:t>
                      </a:r>
                      <a:endParaRPr lang="en-US" sz="1600" b="0" i="0" u="none" strike="noStrike">
                        <a:effectLst/>
                        <a:latin typeface="Arial" panose="020B0604020202020204" pitchFamily="34" charset="0"/>
                      </a:endParaRPr>
                    </a:p>
                    <a:p>
                      <a:pPr marL="0" marR="0" algn="ctr" fontAlgn="t">
                        <a:spcBef>
                          <a:spcPts val="0"/>
                        </a:spcBef>
                        <a:spcAft>
                          <a:spcPts val="0"/>
                        </a:spcAft>
                      </a:pPr>
                      <a:r>
                        <a:rPr lang="en-US" sz="1600" b="1" i="0" u="none" strike="noStrike">
                          <a:effectLst/>
                          <a:latin typeface="Calibri" panose="020F0502020204030204" pitchFamily="34" charset="0"/>
                          <a:ea typeface="Times New Roman" panose="02020603050405020304" pitchFamily="18" charset="0"/>
                          <a:cs typeface="Calibri" panose="020F0502020204030204" pitchFamily="34" charset="0"/>
                        </a:rPr>
                        <a:t> </a:t>
                      </a:r>
                      <a:endParaRPr lang="en-US" sz="1600" b="0" i="0" u="none" strike="noStrike">
                        <a:effectLst/>
                        <a:latin typeface="Arial" panose="020B0604020202020204" pitchFamily="34" charset="0"/>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l"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Enhance communication, collaboration, and alignment with all feeder elementary districts to ready students for high school.</a:t>
                      </a:r>
                      <a:endParaRPr lang="en-US" sz="1600" b="0" i="0" u="none" strike="noStrike" dirty="0">
                        <a:effectLst/>
                        <a:latin typeface="+mn-lt"/>
                      </a:endParaRPr>
                    </a:p>
                    <a:p>
                      <a:pPr marL="0" marR="0" algn="l" fontAlgn="t">
                        <a:spcBef>
                          <a:spcPts val="0"/>
                        </a:spcBef>
                        <a:spcAft>
                          <a:spcPts val="0"/>
                        </a:spcAft>
                      </a:pPr>
                      <a:r>
                        <a:rPr lang="en-US" sz="1600" b="0"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p>
                      <a:pPr marL="0" marR="0" algn="l"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Enhance relationships with SIU, JALC, SIH, and other community partners to further the interests of all parties toward student success.</a:t>
                      </a:r>
                      <a:endParaRPr lang="en-US" sz="1600" b="0" i="0" u="none" strike="noStrike" dirty="0">
                        <a:effectLst/>
                        <a:latin typeface="+mn-lt"/>
                      </a:endParaRPr>
                    </a:p>
                    <a:p>
                      <a:pPr marL="0" marR="0" algn="l" fontAlgn="t">
                        <a:spcBef>
                          <a:spcPts val="0"/>
                        </a:spcBef>
                        <a:spcAft>
                          <a:spcPts val="0"/>
                        </a:spcAft>
                      </a:pPr>
                      <a:r>
                        <a:rPr lang="en-US" sz="1600" b="0"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Parent Engagement, Attendance at Conferences, &amp; Volunteerism</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Parent Satisfaction 5E Survey</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External Community Survey</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Parent Use of Digital Reporting</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Community and Stakeholder Engagement</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Number of Community Partners</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Number of Students Participating in Co-op Programs</a:t>
                      </a:r>
                      <a:endParaRPr lang="en-US" sz="1600" b="0" i="0" u="none" strike="noStrike" dirty="0">
                        <a:effectLst/>
                        <a:latin typeface="+mn-lt"/>
                      </a:endParaRPr>
                    </a:p>
                    <a:p>
                      <a:pPr marL="0" marR="0" algn="ctr" fontAlgn="t">
                        <a:spcBef>
                          <a:spcPts val="0"/>
                        </a:spcBef>
                        <a:spcAft>
                          <a:spcPts val="0"/>
                        </a:spcAft>
                      </a:pPr>
                      <a:r>
                        <a:rPr lang="en-US" sz="1600" b="0" i="0" u="none" strike="noStrike" dirty="0">
                          <a:solidFill>
                            <a:srgbClr val="000000"/>
                          </a:solidFill>
                          <a:effectLst/>
                          <a:latin typeface="+mn-lt"/>
                          <a:ea typeface="Times New Roman" panose="02020603050405020304" pitchFamily="18" charset="0"/>
                          <a:cs typeface="Calibri" panose="020F0502020204030204" pitchFamily="34" charset="0"/>
                        </a:rPr>
                        <a:t>Community/Families Points of Contact Events and Activities</a:t>
                      </a:r>
                      <a:endParaRPr lang="en-US" sz="1600" b="0" i="0" u="none" strike="noStrike" dirty="0">
                        <a:effectLst/>
                        <a:latin typeface="+mn-lt"/>
                      </a:endParaRPr>
                    </a:p>
                    <a:p>
                      <a:pPr marL="0" marR="0" algn="ctr" fontAlgn="t">
                        <a:spcBef>
                          <a:spcPts val="0"/>
                        </a:spcBef>
                        <a:spcAft>
                          <a:spcPts val="0"/>
                        </a:spcAft>
                      </a:pPr>
                      <a:r>
                        <a:rPr lang="en-US" sz="1600" b="1" i="0" u="none" strike="noStrike" dirty="0">
                          <a:effectLst/>
                          <a:latin typeface="+mn-lt"/>
                          <a:ea typeface="Times New Roman" panose="02020603050405020304" pitchFamily="18" charset="0"/>
                          <a:cs typeface="Calibri" panose="020F0502020204030204" pitchFamily="34" charset="0"/>
                        </a:rPr>
                        <a:t> </a:t>
                      </a:r>
                      <a:endParaRPr lang="en-US" sz="1600" b="0" i="0" u="none" strike="noStrike" dirty="0">
                        <a:effectLst/>
                        <a:latin typeface="+mn-lt"/>
                      </a:endParaRPr>
                    </a:p>
                  </a:txBody>
                  <a:tcPr marL="110316" marR="110316" marT="1532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010143490"/>
                  </a:ext>
                </a:extLst>
              </a:tr>
            </a:tbl>
          </a:graphicData>
        </a:graphic>
      </p:graphicFrame>
    </p:spTree>
    <p:extLst>
      <p:ext uri="{BB962C8B-B14F-4D97-AF65-F5344CB8AC3E}">
        <p14:creationId xmlns:p14="http://schemas.microsoft.com/office/powerpoint/2010/main" val="2343373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Table 3">
            <a:extLst>
              <a:ext uri="{FF2B5EF4-FFF2-40B4-BE49-F238E27FC236}">
                <a16:creationId xmlns:a16="http://schemas.microsoft.com/office/drawing/2014/main" id="{435D8136-A7EC-1840-BAC4-36EBB8FC51C4}"/>
              </a:ext>
            </a:extLst>
          </p:cNvPr>
          <p:cNvGraphicFramePr>
            <a:graphicFrameLocks noGrp="1"/>
          </p:cNvGraphicFramePr>
          <p:nvPr>
            <p:extLst>
              <p:ext uri="{D42A27DB-BD31-4B8C-83A1-F6EECF244321}">
                <p14:modId xmlns:p14="http://schemas.microsoft.com/office/powerpoint/2010/main" val="3751378416"/>
              </p:ext>
            </p:extLst>
          </p:nvPr>
        </p:nvGraphicFramePr>
        <p:xfrm>
          <a:off x="593219" y="228600"/>
          <a:ext cx="10929364" cy="5023199"/>
        </p:xfrm>
        <a:graphic>
          <a:graphicData uri="http://schemas.openxmlformats.org/drawingml/2006/table">
            <a:tbl>
              <a:tblPr firstRow="1" firstCol="1" bandRow="1">
                <a:noFill/>
                <a:tableStyleId>{5C22544A-7EE6-4342-B048-85BDC9FD1C3A}</a:tableStyleId>
              </a:tblPr>
              <a:tblGrid>
                <a:gridCol w="3578923">
                  <a:extLst>
                    <a:ext uri="{9D8B030D-6E8A-4147-A177-3AD203B41FA5}">
                      <a16:colId xmlns:a16="http://schemas.microsoft.com/office/drawing/2014/main" val="35873838"/>
                    </a:ext>
                  </a:extLst>
                </a:gridCol>
                <a:gridCol w="3689428">
                  <a:extLst>
                    <a:ext uri="{9D8B030D-6E8A-4147-A177-3AD203B41FA5}">
                      <a16:colId xmlns:a16="http://schemas.microsoft.com/office/drawing/2014/main" val="3449085057"/>
                    </a:ext>
                  </a:extLst>
                </a:gridCol>
                <a:gridCol w="3661013">
                  <a:extLst>
                    <a:ext uri="{9D8B030D-6E8A-4147-A177-3AD203B41FA5}">
                      <a16:colId xmlns:a16="http://schemas.microsoft.com/office/drawing/2014/main" val="2224356253"/>
                    </a:ext>
                  </a:extLst>
                </a:gridCol>
              </a:tblGrid>
              <a:tr h="1112631">
                <a:tc gridSpan="3">
                  <a:txBody>
                    <a:bodyPr/>
                    <a:lstStyle/>
                    <a:p>
                      <a:pPr marL="0" marR="0" algn="ctr" fontAlgn="t">
                        <a:spcBef>
                          <a:spcPts val="0"/>
                        </a:spcBef>
                        <a:spcAft>
                          <a:spcPts val="0"/>
                        </a:spcAft>
                      </a:pPr>
                      <a:r>
                        <a:rPr lang="en-US" sz="1600" b="1" i="0" u="none" strike="noStrike" dirty="0" err="1">
                          <a:effectLst/>
                          <a:latin typeface="+mn-lt"/>
                          <a:ea typeface="Times New Roman" panose="02020603050405020304" pitchFamily="18" charset="0"/>
                          <a:cs typeface="Calibri" panose="020F0502020204030204" pitchFamily="34" charset="0"/>
                        </a:rPr>
                        <a:t>L</a:t>
                      </a:r>
                      <a:r>
                        <a:rPr lang="en-US" sz="1600" b="1" i="0" u="none" strike="noStrike" dirty="0" err="1">
                          <a:solidFill>
                            <a:srgbClr val="000000"/>
                          </a:solidFill>
                          <a:effectLst/>
                          <a:latin typeface="+mn-lt"/>
                          <a:ea typeface="Times New Roman" panose="02020603050405020304" pitchFamily="18" charset="0"/>
                          <a:cs typeface="Calibri" panose="020F0502020204030204" pitchFamily="34" charset="0"/>
                        </a:rPr>
                        <a:t>Long</a:t>
                      </a: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-Range Goals identify what we hope to achieve as we work on the strategic plan.  </a:t>
                      </a:r>
                    </a:p>
                    <a:p>
                      <a:pPr marL="0" marR="0" algn="ctr" fontAlgn="t">
                        <a:spcBef>
                          <a:spcPts val="0"/>
                        </a:spcBef>
                        <a:spcAft>
                          <a:spcPts val="0"/>
                        </a:spcAft>
                      </a:pPr>
                      <a:r>
                        <a:rPr lang="en-US" sz="1600" b="1" i="0" u="none" strike="noStrike" dirty="0">
                          <a:solidFill>
                            <a:srgbClr val="000000"/>
                          </a:solidFill>
                          <a:effectLst/>
                          <a:latin typeface="+mn-lt"/>
                          <a:ea typeface="Times New Roman" panose="02020603050405020304" pitchFamily="18" charset="0"/>
                          <a:cs typeface="Calibri" panose="020F0502020204030204" pitchFamily="34" charset="0"/>
                        </a:rPr>
                        <a:t>Strategies specifically address what data and information told the strategic plan team are the critical initiatives that need attention and improvement.  Indicators suggest what we will measure to see our impact and ensure we are growing and improving with our behaviors and actions.</a:t>
                      </a:r>
                    </a:p>
                  </a:txBody>
                  <a:tcPr marL="67296" marR="67296" marT="89728" marB="89728"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31887817"/>
                  </a:ext>
                </a:extLst>
              </a:tr>
              <a:tr h="364895">
                <a:tc>
                  <a:txBody>
                    <a:bodyPr/>
                    <a:lstStyle/>
                    <a:p>
                      <a:pPr marL="0" marR="0" algn="ctr">
                        <a:spcBef>
                          <a:spcPts val="0"/>
                        </a:spcBef>
                        <a:spcAft>
                          <a:spcPts val="0"/>
                        </a:spcAft>
                      </a:pPr>
                      <a:r>
                        <a:rPr lang="en-US" sz="1600" b="1" cap="none" spc="0">
                          <a:solidFill>
                            <a:schemeClr val="tx1"/>
                          </a:solidFill>
                          <a:effectLst/>
                          <a:latin typeface="+mn-lt"/>
                        </a:rPr>
                        <a:t>Long Range Goal Statement</a:t>
                      </a:r>
                      <a:endParaRPr lang="en-US" sz="1600" b="1" cap="none" spc="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600" b="1" cap="none" spc="0">
                          <a:solidFill>
                            <a:schemeClr val="tx1"/>
                          </a:solidFill>
                          <a:effectLst/>
                          <a:latin typeface="+mn-lt"/>
                        </a:rPr>
                        <a:t>Aligned Strategies</a:t>
                      </a:r>
                      <a:endParaRPr lang="en-US" sz="1600" b="1" cap="none" spc="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600" b="1" cap="none" spc="0" dirty="0">
                          <a:solidFill>
                            <a:schemeClr val="tx1"/>
                          </a:solidFill>
                          <a:effectLst/>
                          <a:latin typeface="+mn-lt"/>
                        </a:rPr>
                        <a:t>Suggested Indicators</a:t>
                      </a:r>
                      <a:endParaRPr lang="en-US" sz="1600" b="1" cap="none" spc="0" dirty="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3236380"/>
                  </a:ext>
                </a:extLst>
              </a:tr>
              <a:tr h="3475475">
                <a:tc>
                  <a:txBody>
                    <a:bodyPr/>
                    <a:lstStyle/>
                    <a:p>
                      <a:pPr marL="0" marR="0" algn="ctr">
                        <a:spcBef>
                          <a:spcPts val="0"/>
                        </a:spcBef>
                        <a:spcAft>
                          <a:spcPts val="0"/>
                        </a:spcAft>
                      </a:pPr>
                      <a:r>
                        <a:rPr lang="en-US" sz="1600" b="1" cap="none" spc="0" dirty="0">
                          <a:solidFill>
                            <a:schemeClr val="tx1"/>
                          </a:solidFill>
                          <a:effectLst/>
                          <a:latin typeface="+mn-lt"/>
                        </a:rPr>
                        <a:t>Resources:</a:t>
                      </a:r>
                    </a:p>
                    <a:p>
                      <a:pPr marL="0" marR="0" algn="ctr">
                        <a:spcBef>
                          <a:spcPts val="0"/>
                        </a:spcBef>
                        <a:spcAft>
                          <a:spcPts val="0"/>
                        </a:spcAft>
                      </a:pPr>
                      <a:r>
                        <a:rPr lang="en-US" sz="1600" b="1" cap="none" spc="0" dirty="0">
                          <a:solidFill>
                            <a:schemeClr val="tx1"/>
                          </a:solidFill>
                          <a:effectLst/>
                          <a:latin typeface="+mn-lt"/>
                        </a:rPr>
                        <a:t>Make effective and efficient use of resources to maximize educational success.</a:t>
                      </a:r>
                    </a:p>
                    <a:p>
                      <a:pPr marL="0" marR="0" algn="ctr">
                        <a:spcBef>
                          <a:spcPts val="0"/>
                        </a:spcBef>
                        <a:spcAft>
                          <a:spcPts val="0"/>
                        </a:spcAft>
                      </a:pPr>
                      <a:r>
                        <a:rPr lang="en-US" sz="1600" b="1" cap="none" spc="0" dirty="0">
                          <a:solidFill>
                            <a:schemeClr val="tx1"/>
                          </a:solidFill>
                          <a:effectLst/>
                          <a:latin typeface="+mn-lt"/>
                        </a:rPr>
                        <a:t> </a:t>
                      </a:r>
                      <a:endParaRPr lang="en-US" sz="1600" b="1" cap="none" spc="0" dirty="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600" cap="none" spc="0">
                          <a:solidFill>
                            <a:schemeClr val="tx1"/>
                          </a:solidFill>
                          <a:effectLst/>
                          <a:latin typeface="+mn-lt"/>
                        </a:rPr>
                        <a:t>Continue to make facility upgrades and provide better space utilization to enhance teaching and learning.</a:t>
                      </a:r>
                    </a:p>
                    <a:p>
                      <a:pPr marL="0" marR="0" algn="ctr">
                        <a:spcBef>
                          <a:spcPts val="0"/>
                        </a:spcBef>
                        <a:spcAft>
                          <a:spcPts val="0"/>
                        </a:spcAft>
                      </a:pPr>
                      <a:r>
                        <a:rPr lang="en-US" sz="1600" cap="none" spc="0">
                          <a:solidFill>
                            <a:schemeClr val="tx1"/>
                          </a:solidFill>
                          <a:effectLst/>
                          <a:latin typeface="+mn-lt"/>
                        </a:rPr>
                        <a:t> </a:t>
                      </a:r>
                      <a:endParaRPr lang="en-US" sz="1600" cap="none" spc="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600" cap="none" spc="0" dirty="0">
                          <a:solidFill>
                            <a:schemeClr val="tx1"/>
                          </a:solidFill>
                          <a:effectLst/>
                          <a:latin typeface="+mn-lt"/>
                        </a:rPr>
                        <a:t>Annual Revenue Sources &amp;</a:t>
                      </a:r>
                    </a:p>
                    <a:p>
                      <a:pPr marL="0" marR="0" algn="ctr">
                        <a:spcBef>
                          <a:spcPts val="0"/>
                        </a:spcBef>
                        <a:spcAft>
                          <a:spcPts val="0"/>
                        </a:spcAft>
                      </a:pPr>
                      <a:r>
                        <a:rPr lang="en-US" sz="1600" cap="none" spc="0" dirty="0">
                          <a:solidFill>
                            <a:schemeClr val="tx1"/>
                          </a:solidFill>
                          <a:effectLst/>
                          <a:latin typeface="+mn-lt"/>
                        </a:rPr>
                        <a:t>Fund Balances</a:t>
                      </a:r>
                    </a:p>
                    <a:p>
                      <a:pPr marL="0" marR="0" algn="ctr">
                        <a:spcBef>
                          <a:spcPts val="0"/>
                        </a:spcBef>
                        <a:spcAft>
                          <a:spcPts val="0"/>
                        </a:spcAft>
                      </a:pPr>
                      <a:r>
                        <a:rPr lang="en-US" sz="1600" cap="none" spc="0" dirty="0">
                          <a:solidFill>
                            <a:schemeClr val="tx1"/>
                          </a:solidFill>
                          <a:effectLst/>
                          <a:latin typeface="+mn-lt"/>
                        </a:rPr>
                        <a:t>Expenditures</a:t>
                      </a:r>
                    </a:p>
                    <a:p>
                      <a:pPr marL="0" marR="0" algn="ctr">
                        <a:spcBef>
                          <a:spcPts val="0"/>
                        </a:spcBef>
                        <a:spcAft>
                          <a:spcPts val="0"/>
                        </a:spcAft>
                      </a:pPr>
                      <a:r>
                        <a:rPr lang="en-US" sz="1600" cap="none" spc="0" dirty="0">
                          <a:solidFill>
                            <a:schemeClr val="tx1"/>
                          </a:solidFill>
                          <a:effectLst/>
                          <a:latin typeface="+mn-lt"/>
                        </a:rPr>
                        <a:t>Equalized Valuation/Tax Rate</a:t>
                      </a:r>
                    </a:p>
                    <a:p>
                      <a:pPr marL="0" marR="0" algn="ctr">
                        <a:spcBef>
                          <a:spcPts val="0"/>
                        </a:spcBef>
                        <a:spcAft>
                          <a:spcPts val="0"/>
                        </a:spcAft>
                      </a:pPr>
                      <a:r>
                        <a:rPr lang="en-US" sz="1600" cap="none" spc="0" dirty="0">
                          <a:solidFill>
                            <a:schemeClr val="tx1"/>
                          </a:solidFill>
                          <a:effectLst/>
                          <a:latin typeface="+mn-lt"/>
                        </a:rPr>
                        <a:t>State Financial Profile</a:t>
                      </a:r>
                    </a:p>
                    <a:p>
                      <a:pPr marL="0" marR="0" algn="ctr">
                        <a:spcBef>
                          <a:spcPts val="0"/>
                        </a:spcBef>
                        <a:spcAft>
                          <a:spcPts val="0"/>
                        </a:spcAft>
                      </a:pPr>
                      <a:r>
                        <a:rPr lang="en-US" sz="1600" cap="none" spc="0" dirty="0">
                          <a:solidFill>
                            <a:schemeClr val="tx1"/>
                          </a:solidFill>
                          <a:effectLst/>
                          <a:latin typeface="+mn-lt"/>
                        </a:rPr>
                        <a:t>Operating &amp; Instructional Expense Per Pupil</a:t>
                      </a:r>
                    </a:p>
                    <a:p>
                      <a:pPr marL="0" marR="0" algn="ctr">
                        <a:spcBef>
                          <a:spcPts val="0"/>
                        </a:spcBef>
                        <a:spcAft>
                          <a:spcPts val="0"/>
                        </a:spcAft>
                      </a:pPr>
                      <a:r>
                        <a:rPr lang="en-US" sz="1600" cap="none" spc="0" dirty="0">
                          <a:solidFill>
                            <a:schemeClr val="tx1"/>
                          </a:solidFill>
                          <a:effectLst/>
                          <a:latin typeface="+mn-lt"/>
                        </a:rPr>
                        <a:t>Audit Findings</a:t>
                      </a:r>
                    </a:p>
                    <a:p>
                      <a:pPr marL="0" marR="0" algn="ctr">
                        <a:spcBef>
                          <a:spcPts val="0"/>
                        </a:spcBef>
                        <a:spcAft>
                          <a:spcPts val="0"/>
                        </a:spcAft>
                      </a:pPr>
                      <a:r>
                        <a:rPr lang="en-US" sz="1600" cap="none" spc="0" dirty="0">
                          <a:solidFill>
                            <a:schemeClr val="tx1"/>
                          </a:solidFill>
                          <a:effectLst/>
                          <a:latin typeface="+mn-lt"/>
                        </a:rPr>
                        <a:t>Grant/Other Resources</a:t>
                      </a:r>
                    </a:p>
                    <a:p>
                      <a:pPr marL="0" marR="0" algn="ctr">
                        <a:spcBef>
                          <a:spcPts val="0"/>
                        </a:spcBef>
                        <a:spcAft>
                          <a:spcPts val="0"/>
                        </a:spcAft>
                      </a:pPr>
                      <a:r>
                        <a:rPr lang="en-US" sz="1600" cap="none" spc="0" dirty="0">
                          <a:solidFill>
                            <a:schemeClr val="tx1"/>
                          </a:solidFill>
                          <a:effectLst/>
                          <a:latin typeface="+mn-lt"/>
                        </a:rPr>
                        <a:t>Space Utilization</a:t>
                      </a:r>
                    </a:p>
                    <a:p>
                      <a:pPr marL="0" marR="0" algn="ctr">
                        <a:spcBef>
                          <a:spcPts val="0"/>
                        </a:spcBef>
                        <a:spcAft>
                          <a:spcPts val="0"/>
                        </a:spcAft>
                      </a:pPr>
                      <a:r>
                        <a:rPr lang="en-US" sz="1600" cap="none" spc="0" dirty="0">
                          <a:solidFill>
                            <a:schemeClr val="tx1"/>
                          </a:solidFill>
                          <a:effectLst/>
                          <a:latin typeface="+mn-lt"/>
                        </a:rPr>
                        <a:t>Life Safety Compliance</a:t>
                      </a:r>
                    </a:p>
                    <a:p>
                      <a:pPr marL="0" marR="0" algn="ctr">
                        <a:spcBef>
                          <a:spcPts val="0"/>
                        </a:spcBef>
                        <a:spcAft>
                          <a:spcPts val="0"/>
                        </a:spcAft>
                      </a:pPr>
                      <a:r>
                        <a:rPr lang="en-US" sz="1600" cap="none" spc="0" dirty="0">
                          <a:solidFill>
                            <a:schemeClr val="tx1"/>
                          </a:solidFill>
                          <a:effectLst/>
                          <a:latin typeface="+mn-lt"/>
                        </a:rPr>
                        <a:t>Long-Range Facility Plan on Track</a:t>
                      </a:r>
                    </a:p>
                    <a:p>
                      <a:pPr marL="0" marR="0" algn="ctr">
                        <a:spcBef>
                          <a:spcPts val="0"/>
                        </a:spcBef>
                        <a:spcAft>
                          <a:spcPts val="0"/>
                        </a:spcAft>
                      </a:pPr>
                      <a:r>
                        <a:rPr lang="en-US" sz="1600" cap="none" spc="0" dirty="0">
                          <a:solidFill>
                            <a:schemeClr val="tx1"/>
                          </a:solidFill>
                          <a:effectLst/>
                          <a:latin typeface="+mn-lt"/>
                        </a:rPr>
                        <a:t>Safety and Security</a:t>
                      </a:r>
                    </a:p>
                    <a:p>
                      <a:pPr marL="0" marR="0" algn="ctr">
                        <a:spcBef>
                          <a:spcPts val="0"/>
                        </a:spcBef>
                        <a:spcAft>
                          <a:spcPts val="0"/>
                        </a:spcAft>
                      </a:pPr>
                      <a:r>
                        <a:rPr lang="en-US" sz="1600" cap="none" spc="0" dirty="0">
                          <a:solidFill>
                            <a:schemeClr val="tx1"/>
                          </a:solidFill>
                          <a:effectLst/>
                          <a:latin typeface="+mn-lt"/>
                        </a:rPr>
                        <a:t> </a:t>
                      </a:r>
                      <a:endParaRPr lang="en-US" sz="1600" cap="none" spc="0" dirty="0">
                        <a:solidFill>
                          <a:schemeClr val="tx1"/>
                        </a:solidFill>
                        <a:effectLst/>
                        <a:latin typeface="+mn-lt"/>
                        <a:ea typeface="Times New Roman" panose="02020603050405020304" pitchFamily="18" charset="0"/>
                        <a:cs typeface="Times New Roman" panose="02020603050405020304" pitchFamily="18" charset="0"/>
                      </a:endParaRPr>
                    </a:p>
                  </a:txBody>
                  <a:tcPr marL="67296" marR="67296" marT="0" marB="89728">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48213922"/>
                  </a:ext>
                </a:extLst>
              </a:tr>
            </a:tbl>
          </a:graphicData>
        </a:graphic>
      </p:graphicFrame>
    </p:spTree>
    <p:extLst>
      <p:ext uri="{BB962C8B-B14F-4D97-AF65-F5344CB8AC3E}">
        <p14:creationId xmlns:p14="http://schemas.microsoft.com/office/powerpoint/2010/main" val="2325979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670298"/>
              </p:ext>
            </p:extLst>
          </p:nvPr>
        </p:nvGraphicFramePr>
        <p:xfrm>
          <a:off x="292853" y="1398639"/>
          <a:ext cx="5947309" cy="3984522"/>
        </p:xfrm>
        <a:graphic>
          <a:graphicData uri="http://schemas.openxmlformats.org/drawingml/2006/table">
            <a:tbl>
              <a:tblPr>
                <a:tableStyleId>{5C22544A-7EE6-4342-B048-85BDC9FD1C3A}</a:tableStyleId>
              </a:tblPr>
              <a:tblGrid>
                <a:gridCol w="5947309">
                  <a:extLst>
                    <a:ext uri="{9D8B030D-6E8A-4147-A177-3AD203B41FA5}">
                      <a16:colId xmlns:a16="http://schemas.microsoft.com/office/drawing/2014/main" val="20000"/>
                    </a:ext>
                  </a:extLst>
                </a:gridCol>
              </a:tblGrid>
              <a:tr h="3984522">
                <a:tc>
                  <a:txBody>
                    <a:bodyPr/>
                    <a:lstStyle/>
                    <a:p>
                      <a:pPr marL="0" marR="0" algn="l">
                        <a:spcBef>
                          <a:spcPts val="0"/>
                        </a:spcBef>
                        <a:spcAft>
                          <a:spcPts val="0"/>
                        </a:spcAft>
                      </a:pPr>
                      <a:r>
                        <a:rPr lang="en-US" sz="3600" b="1" dirty="0">
                          <a:solidFill>
                            <a:srgbClr val="0070C0"/>
                          </a:solidFill>
                          <a:effectLst/>
                        </a:rPr>
                        <a:t>Within your team room assignment for each document:</a:t>
                      </a:r>
                    </a:p>
                    <a:p>
                      <a:pPr marL="1085850" marR="0" lvl="0" indent="-398463" algn="l">
                        <a:spcBef>
                          <a:spcPts val="0"/>
                        </a:spcBef>
                        <a:spcAft>
                          <a:spcPts val="0"/>
                        </a:spcAft>
                        <a:buFont typeface="Symbol" charset="2"/>
                        <a:buChar char=""/>
                        <a:tabLst/>
                      </a:pPr>
                      <a:r>
                        <a:rPr lang="en-US" sz="2800" b="1" dirty="0">
                          <a:solidFill>
                            <a:srgbClr val="C00000"/>
                          </a:solidFill>
                          <a:effectLst/>
                        </a:rPr>
                        <a:t>Review stakeholder feedback and identify themes</a:t>
                      </a:r>
                      <a:r>
                        <a:rPr lang="en-US" sz="2800" dirty="0">
                          <a:effectLst/>
                        </a:rPr>
                        <a:t>.</a:t>
                      </a:r>
                    </a:p>
                    <a:p>
                      <a:pPr marL="1085850" marR="0" lvl="0" indent="-398463" algn="l">
                        <a:spcBef>
                          <a:spcPts val="0"/>
                        </a:spcBef>
                        <a:spcAft>
                          <a:spcPts val="0"/>
                        </a:spcAft>
                        <a:buFont typeface="Symbol" charset="2"/>
                        <a:buChar char=""/>
                        <a:tabLst/>
                      </a:pPr>
                      <a:r>
                        <a:rPr lang="en-US" sz="2800" b="1" dirty="0">
                          <a:solidFill>
                            <a:schemeClr val="accent6">
                              <a:lumMod val="75000"/>
                            </a:schemeClr>
                          </a:solidFill>
                          <a:effectLst/>
                        </a:rPr>
                        <a:t>Make any changes on the Google Doc </a:t>
                      </a:r>
                    </a:p>
                    <a:p>
                      <a:pPr marL="1085850" marR="0" lvl="0" indent="-398463" algn="l">
                        <a:spcBef>
                          <a:spcPts val="0"/>
                        </a:spcBef>
                        <a:spcAft>
                          <a:spcPts val="0"/>
                        </a:spcAft>
                        <a:buFont typeface="Symbol" charset="2"/>
                        <a:buChar char=""/>
                        <a:tabLst/>
                      </a:pPr>
                      <a:r>
                        <a:rPr lang="en-US" sz="2800" b="1" dirty="0">
                          <a:solidFill>
                            <a:schemeClr val="tx1"/>
                          </a:solidFill>
                          <a:effectLst/>
                        </a:rPr>
                        <a:t>Delete, Add, Combine, or Edit</a:t>
                      </a:r>
                    </a:p>
                  </a:txBody>
                  <a:tcPr marL="114300" marR="114300" marT="0" marB="0"/>
                </a:tc>
                <a:extLst>
                  <a:ext uri="{0D108BD9-81ED-4DB2-BD59-A6C34878D82A}">
                    <a16:rowId xmlns:a16="http://schemas.microsoft.com/office/drawing/2014/main" val="10000"/>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529" y="1398639"/>
            <a:ext cx="4864508" cy="3984522"/>
          </a:xfrm>
          <a:prstGeom prst="rect">
            <a:avLst/>
          </a:prstGeom>
        </p:spPr>
      </p:pic>
    </p:spTree>
    <p:extLst>
      <p:ext uri="{BB962C8B-B14F-4D97-AF65-F5344CB8AC3E}">
        <p14:creationId xmlns:p14="http://schemas.microsoft.com/office/powerpoint/2010/main" val="678149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B0680BF-F516-0043-8204-56CB7774D208}"/>
              </a:ext>
            </a:extLst>
          </p:cNvPr>
          <p:cNvSpPr>
            <a:spLocks noGrp="1"/>
          </p:cNvSpPr>
          <p:nvPr>
            <p:ph type="title"/>
          </p:nvPr>
        </p:nvSpPr>
        <p:spPr>
          <a:xfrm>
            <a:off x="1137034" y="609597"/>
            <a:ext cx="9392421" cy="1330841"/>
          </a:xfrm>
        </p:spPr>
        <p:txBody>
          <a:bodyPr>
            <a:normAutofit/>
          </a:bodyPr>
          <a:lstStyle/>
          <a:p>
            <a:r>
              <a:rPr lang="en-US" b="1" dirty="0"/>
              <a:t>Combine</a:t>
            </a:r>
          </a:p>
        </p:txBody>
      </p:sp>
      <p:sp>
        <p:nvSpPr>
          <p:cNvPr id="3" name="Content Placeholder 2">
            <a:extLst>
              <a:ext uri="{FF2B5EF4-FFF2-40B4-BE49-F238E27FC236}">
                <a16:creationId xmlns:a16="http://schemas.microsoft.com/office/drawing/2014/main" id="{58037DAE-8568-E145-B01E-4257E01CFE21}"/>
              </a:ext>
            </a:extLst>
          </p:cNvPr>
          <p:cNvSpPr>
            <a:spLocks noGrp="1"/>
          </p:cNvSpPr>
          <p:nvPr>
            <p:ph idx="1"/>
          </p:nvPr>
        </p:nvSpPr>
        <p:spPr>
          <a:xfrm>
            <a:off x="1137034" y="2198362"/>
            <a:ext cx="4958966" cy="3917773"/>
          </a:xfrm>
        </p:spPr>
        <p:txBody>
          <a:bodyPr>
            <a:normAutofit/>
          </a:bodyPr>
          <a:lstStyle/>
          <a:p>
            <a:pPr marL="0" indent="0">
              <a:buNone/>
            </a:pPr>
            <a:r>
              <a:rPr lang="en-US" sz="1700" b="1" u="sng"/>
              <a:t>Goal One:  </a:t>
            </a:r>
            <a:r>
              <a:rPr lang="en-US" sz="1700"/>
              <a:t>Improve overall student achievement while reducing current achievement gaps among subgroup student populations.</a:t>
            </a:r>
          </a:p>
          <a:p>
            <a:pPr marL="0" indent="0">
              <a:buNone/>
            </a:pPr>
            <a:endParaRPr lang="en-US" sz="1700"/>
          </a:p>
          <a:p>
            <a:pPr marL="0" indent="0">
              <a:buNone/>
            </a:pPr>
            <a:r>
              <a:rPr lang="en-US" sz="1700" b="1" u="sng"/>
              <a:t>Goal Two: </a:t>
            </a:r>
            <a:r>
              <a:rPr lang="en-US" sz="1700"/>
              <a:t>Reimage student academic interventions to achieve equity, inclusiveness, and continuous improvement.</a:t>
            </a:r>
          </a:p>
          <a:p>
            <a:pPr marL="0" indent="0">
              <a:buNone/>
            </a:pPr>
            <a:endParaRPr lang="en-US" sz="1700"/>
          </a:p>
          <a:p>
            <a:pPr marL="0" indent="0">
              <a:buNone/>
            </a:pPr>
            <a:r>
              <a:rPr lang="en-US" sz="1700" b="1" u="sng"/>
              <a:t>Goal One: </a:t>
            </a:r>
            <a:r>
              <a:rPr lang="en-US" sz="1700"/>
              <a:t>Improve overall student achievement and reimagine student academic interventions to address achievement gaps and achieve equity, inclusiveness, and continuous improvement. </a:t>
            </a:r>
          </a:p>
          <a:p>
            <a:pPr marL="0" indent="0">
              <a:buNone/>
            </a:pPr>
            <a:endParaRPr lang="en-US" sz="1700"/>
          </a:p>
          <a:p>
            <a:pPr marL="0" indent="0">
              <a:buNone/>
            </a:pPr>
            <a:endParaRPr lang="en-US" sz="1700"/>
          </a:p>
        </p:txBody>
      </p:sp>
      <p:pic>
        <p:nvPicPr>
          <p:cNvPr id="5" name="Picture 4" descr="Icon&#10;&#10;Description automatically generated">
            <a:extLst>
              <a:ext uri="{FF2B5EF4-FFF2-40B4-BE49-F238E27FC236}">
                <a16:creationId xmlns:a16="http://schemas.microsoft.com/office/drawing/2014/main" id="{8FB2ADE5-BA1C-A642-880C-D3F753441587}"/>
              </a:ext>
            </a:extLst>
          </p:cNvPr>
          <p:cNvPicPr>
            <a:picLocks noChangeAspect="1"/>
          </p:cNvPicPr>
          <p:nvPr/>
        </p:nvPicPr>
        <p:blipFill>
          <a:blip r:embed="rId2"/>
          <a:stretch>
            <a:fillRect/>
          </a:stretch>
        </p:blipFill>
        <p:spPr>
          <a:xfrm>
            <a:off x="6719367" y="3087214"/>
            <a:ext cx="4788505" cy="1951315"/>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73179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9CD5BE2-FDAC-8B44-925C-ADB2849C5620}"/>
              </a:ext>
            </a:extLst>
          </p:cNvPr>
          <p:cNvSpPr>
            <a:spLocks noGrp="1"/>
          </p:cNvSpPr>
          <p:nvPr>
            <p:ph type="title"/>
          </p:nvPr>
        </p:nvSpPr>
        <p:spPr>
          <a:xfrm>
            <a:off x="1137034" y="609597"/>
            <a:ext cx="9392421" cy="1330841"/>
          </a:xfrm>
        </p:spPr>
        <p:txBody>
          <a:bodyPr>
            <a:normAutofit/>
          </a:bodyPr>
          <a:lstStyle/>
          <a:p>
            <a:r>
              <a:rPr lang="en-US" b="1" dirty="0"/>
              <a:t>Combine</a:t>
            </a:r>
          </a:p>
        </p:txBody>
      </p:sp>
      <p:sp>
        <p:nvSpPr>
          <p:cNvPr id="3" name="Content Placeholder 2">
            <a:extLst>
              <a:ext uri="{FF2B5EF4-FFF2-40B4-BE49-F238E27FC236}">
                <a16:creationId xmlns:a16="http://schemas.microsoft.com/office/drawing/2014/main" id="{9B5A6012-B985-D849-82E4-143BD0522C18}"/>
              </a:ext>
            </a:extLst>
          </p:cNvPr>
          <p:cNvSpPr>
            <a:spLocks noGrp="1"/>
          </p:cNvSpPr>
          <p:nvPr>
            <p:ph idx="1"/>
          </p:nvPr>
        </p:nvSpPr>
        <p:spPr>
          <a:xfrm>
            <a:off x="1137034" y="2198362"/>
            <a:ext cx="4958966" cy="3917773"/>
          </a:xfrm>
        </p:spPr>
        <p:txBody>
          <a:bodyPr>
            <a:normAutofit/>
          </a:bodyPr>
          <a:lstStyle/>
          <a:p>
            <a:pPr marL="0" indent="0">
              <a:buNone/>
            </a:pPr>
            <a:r>
              <a:rPr lang="en-US" sz="1700" b="1" u="sng"/>
              <a:t>Goal One: </a:t>
            </a:r>
            <a:r>
              <a:rPr lang="en-US" sz="1700"/>
              <a:t>Enhance Career Readiness through CTEs, Dual Credit Opportunities, New Course Offerings, and Partnerships with Business and Educational Community Organizations.</a:t>
            </a:r>
          </a:p>
          <a:p>
            <a:pPr marL="0" indent="0">
              <a:buNone/>
            </a:pPr>
            <a:endParaRPr lang="en-US" sz="1700"/>
          </a:p>
          <a:p>
            <a:pPr marL="0" indent="0">
              <a:buNone/>
            </a:pPr>
            <a:r>
              <a:rPr lang="en-US" sz="1700" b="1" u="sng"/>
              <a:t>Goal Four: </a:t>
            </a:r>
            <a:r>
              <a:rPr lang="en-US" sz="1700"/>
              <a:t>Enhance relationships with SIU, JALC, SIH, and other community partners to further the interests of all parties toward student success.</a:t>
            </a:r>
          </a:p>
          <a:p>
            <a:pPr marL="0" indent="0">
              <a:buNone/>
            </a:pPr>
            <a:endParaRPr lang="en-US" sz="1700"/>
          </a:p>
          <a:p>
            <a:pPr marL="0" indent="0">
              <a:buNone/>
            </a:pPr>
            <a:r>
              <a:rPr lang="en-US" sz="1700" b="1" u="sng"/>
              <a:t>Goal Four: </a:t>
            </a:r>
            <a:r>
              <a:rPr lang="en-US" sz="1700"/>
              <a:t>Further relationships with business and educational partners to enhance college, career, and life readiness through CTEs, Dual Credit Opportunities, New Course Offerings, and other two-way communication and collaboration.</a:t>
            </a:r>
          </a:p>
          <a:p>
            <a:pPr marL="0" indent="0">
              <a:buNone/>
            </a:pPr>
            <a:endParaRPr lang="en-US" sz="1700"/>
          </a:p>
          <a:p>
            <a:endParaRPr lang="en-US" sz="1700"/>
          </a:p>
        </p:txBody>
      </p:sp>
      <p:pic>
        <p:nvPicPr>
          <p:cNvPr id="5" name="Picture 4" descr="Icon&#10;&#10;Description automatically generated">
            <a:extLst>
              <a:ext uri="{FF2B5EF4-FFF2-40B4-BE49-F238E27FC236}">
                <a16:creationId xmlns:a16="http://schemas.microsoft.com/office/drawing/2014/main" id="{A53DF07B-C468-6B43-8EA1-947E5C962C61}"/>
              </a:ext>
            </a:extLst>
          </p:cNvPr>
          <p:cNvPicPr>
            <a:picLocks noChangeAspect="1"/>
          </p:cNvPicPr>
          <p:nvPr/>
        </p:nvPicPr>
        <p:blipFill>
          <a:blip r:embed="rId2"/>
          <a:stretch>
            <a:fillRect/>
          </a:stretch>
        </p:blipFill>
        <p:spPr>
          <a:xfrm>
            <a:off x="6719367" y="3087214"/>
            <a:ext cx="4788505" cy="1951315"/>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97505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731FC-B504-164F-8849-BAAAD11A859C}"/>
              </a:ext>
            </a:extLst>
          </p:cNvPr>
          <p:cNvSpPr>
            <a:spLocks noGrp="1"/>
          </p:cNvSpPr>
          <p:nvPr>
            <p:ph type="title"/>
          </p:nvPr>
        </p:nvSpPr>
        <p:spPr>
          <a:xfrm>
            <a:off x="648929" y="629266"/>
            <a:ext cx="3505495" cy="1622321"/>
          </a:xfrm>
        </p:spPr>
        <p:txBody>
          <a:bodyPr>
            <a:normAutofit/>
          </a:bodyPr>
          <a:lstStyle/>
          <a:p>
            <a:r>
              <a:rPr lang="en-US" b="1" dirty="0"/>
              <a:t>Edit</a:t>
            </a:r>
          </a:p>
        </p:txBody>
      </p:sp>
      <p:sp>
        <p:nvSpPr>
          <p:cNvPr id="3" name="Content Placeholder 2">
            <a:extLst>
              <a:ext uri="{FF2B5EF4-FFF2-40B4-BE49-F238E27FC236}">
                <a16:creationId xmlns:a16="http://schemas.microsoft.com/office/drawing/2014/main" id="{F2C70996-16B0-564B-88B7-8C96398C5509}"/>
              </a:ext>
            </a:extLst>
          </p:cNvPr>
          <p:cNvSpPr>
            <a:spLocks noGrp="1"/>
          </p:cNvSpPr>
          <p:nvPr>
            <p:ph idx="1"/>
          </p:nvPr>
        </p:nvSpPr>
        <p:spPr>
          <a:xfrm>
            <a:off x="648931" y="2438400"/>
            <a:ext cx="3505494" cy="3785419"/>
          </a:xfrm>
        </p:spPr>
        <p:txBody>
          <a:bodyPr>
            <a:normAutofit/>
          </a:bodyPr>
          <a:lstStyle/>
          <a:p>
            <a:pPr marL="0" indent="0">
              <a:buNone/>
            </a:pPr>
            <a:r>
              <a:rPr lang="en-US" sz="2000" b="1" u="sng"/>
              <a:t>Goal Four: </a:t>
            </a:r>
            <a:r>
              <a:rPr lang="en-US" sz="2000"/>
              <a:t>Enhance communication, collaboration, and alignment with all feeder elementary districts to ready students for high school.</a:t>
            </a:r>
          </a:p>
          <a:p>
            <a:pPr marL="0" indent="0">
              <a:buNone/>
            </a:pPr>
            <a:endParaRPr lang="en-US" sz="2000"/>
          </a:p>
          <a:p>
            <a:pPr marL="0" indent="0">
              <a:buNone/>
            </a:pPr>
            <a:endParaRPr lang="en-US" sz="2000"/>
          </a:p>
          <a:p>
            <a:pPr marL="0" indent="0">
              <a:buNone/>
            </a:pPr>
            <a:r>
              <a:rPr lang="en-US" sz="2000" b="1" u="sng"/>
              <a:t>Goal Four:  </a:t>
            </a:r>
            <a:r>
              <a:rPr lang="en-US" sz="2000"/>
              <a:t>Enhance communication, collaboration, and articulation with all feeder elementary districts to ready students for high school.</a:t>
            </a:r>
          </a:p>
          <a:p>
            <a:pPr marL="0" indent="0">
              <a:buNone/>
            </a:pPr>
            <a:endParaRPr lang="en-US" sz="2000"/>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whiteboard&#10;&#10;Description automatically generated">
            <a:extLst>
              <a:ext uri="{FF2B5EF4-FFF2-40B4-BE49-F238E27FC236}">
                <a16:creationId xmlns:a16="http://schemas.microsoft.com/office/drawing/2014/main" id="{BBBBEE88-8FFC-0343-B03C-89754EBB3EBB}"/>
              </a:ext>
            </a:extLst>
          </p:cNvPr>
          <p:cNvPicPr>
            <a:picLocks noChangeAspect="1"/>
          </p:cNvPicPr>
          <p:nvPr/>
        </p:nvPicPr>
        <p:blipFill>
          <a:blip r:embed="rId2"/>
          <a:stretch>
            <a:fillRect/>
          </a:stretch>
        </p:blipFill>
        <p:spPr>
          <a:xfrm>
            <a:off x="5405862" y="1523303"/>
            <a:ext cx="6019331" cy="3808148"/>
          </a:xfrm>
          <a:prstGeom prst="rect">
            <a:avLst/>
          </a:prstGeom>
          <a:effectLst/>
        </p:spPr>
      </p:pic>
    </p:spTree>
    <p:extLst>
      <p:ext uri="{BB962C8B-B14F-4D97-AF65-F5344CB8AC3E}">
        <p14:creationId xmlns:p14="http://schemas.microsoft.com/office/powerpoint/2010/main" val="2430264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ECA6DCB-B7E1-40A9-9524-540C6DA40B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96AF24-A8DB-8040-A82D-80B5711D5C28}"/>
              </a:ext>
            </a:extLst>
          </p:cNvPr>
          <p:cNvSpPr>
            <a:spLocks noGrp="1"/>
          </p:cNvSpPr>
          <p:nvPr>
            <p:ph type="title"/>
          </p:nvPr>
        </p:nvSpPr>
        <p:spPr>
          <a:xfrm>
            <a:off x="589560" y="856180"/>
            <a:ext cx="5279408" cy="1128068"/>
          </a:xfrm>
        </p:spPr>
        <p:txBody>
          <a:bodyPr anchor="ctr">
            <a:normAutofit/>
          </a:bodyPr>
          <a:lstStyle/>
          <a:p>
            <a:r>
              <a:rPr lang="en-US" sz="4000" b="1"/>
              <a:t>Add or Delete</a:t>
            </a:r>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21CAE5D-BD45-F442-93DE-B7AA6BF75429}"/>
              </a:ext>
            </a:extLst>
          </p:cNvPr>
          <p:cNvSpPr>
            <a:spLocks noGrp="1"/>
          </p:cNvSpPr>
          <p:nvPr>
            <p:ph idx="1"/>
          </p:nvPr>
        </p:nvSpPr>
        <p:spPr>
          <a:xfrm>
            <a:off x="590719" y="2330505"/>
            <a:ext cx="5278066" cy="3979585"/>
          </a:xfrm>
        </p:spPr>
        <p:txBody>
          <a:bodyPr anchor="ctr">
            <a:normAutofit/>
          </a:bodyPr>
          <a:lstStyle/>
          <a:p>
            <a:r>
              <a:rPr lang="en-US" sz="2000"/>
              <a:t>Is there any other urgent action that we left out as we review the SWOT Analysis and the Preferred Future Statement?</a:t>
            </a:r>
          </a:p>
          <a:p>
            <a:endParaRPr lang="en-US" sz="2000"/>
          </a:p>
          <a:p>
            <a:r>
              <a:rPr lang="en-US" sz="2000"/>
              <a:t>If so, add it.</a:t>
            </a:r>
          </a:p>
          <a:p>
            <a:endParaRPr lang="en-US" sz="2000"/>
          </a:p>
          <a:p>
            <a:r>
              <a:rPr lang="en-US" sz="2000"/>
              <a:t>Is there any strategy listed that is not urgent?  Remember less is more.</a:t>
            </a:r>
          </a:p>
          <a:p>
            <a:endParaRPr lang="en-US" sz="2000"/>
          </a:p>
          <a:p>
            <a:r>
              <a:rPr lang="en-US" sz="2000"/>
              <a:t>If so, delete it.</a:t>
            </a:r>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inger pressing on a keyboard&#10;&#10;Description automatically generated with low confidence">
            <a:extLst>
              <a:ext uri="{FF2B5EF4-FFF2-40B4-BE49-F238E27FC236}">
                <a16:creationId xmlns:a16="http://schemas.microsoft.com/office/drawing/2014/main" id="{FCDA2550-E624-5D40-B60D-CA7EEB872155}"/>
              </a:ext>
            </a:extLst>
          </p:cNvPr>
          <p:cNvPicPr>
            <a:picLocks noChangeAspect="1"/>
          </p:cNvPicPr>
          <p:nvPr/>
        </p:nvPicPr>
        <p:blipFill rotWithShape="1">
          <a:blip r:embed="rId2"/>
          <a:srcRect r="4" b="1249"/>
          <a:stretch/>
        </p:blipFill>
        <p:spPr>
          <a:xfrm>
            <a:off x="7083423" y="581892"/>
            <a:ext cx="4397433" cy="2518756"/>
          </a:xfrm>
          <a:prstGeom prst="rect">
            <a:avLst/>
          </a:prstGeom>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indoor&#10;&#10;Description automatically generated">
            <a:extLst>
              <a:ext uri="{FF2B5EF4-FFF2-40B4-BE49-F238E27FC236}">
                <a16:creationId xmlns:a16="http://schemas.microsoft.com/office/drawing/2014/main" id="{CC122BDF-4F50-654E-8550-216D78BE3B7D}"/>
              </a:ext>
            </a:extLst>
          </p:cNvPr>
          <p:cNvPicPr>
            <a:picLocks noChangeAspect="1"/>
          </p:cNvPicPr>
          <p:nvPr/>
        </p:nvPicPr>
        <p:blipFill rotWithShape="1">
          <a:blip r:embed="rId3"/>
          <a:srcRect t="30553" r="2" b="11512"/>
          <a:stretch/>
        </p:blipFill>
        <p:spPr>
          <a:xfrm>
            <a:off x="7083423" y="3707894"/>
            <a:ext cx="4395569" cy="2518756"/>
          </a:xfrm>
          <a:prstGeom prst="rect">
            <a:avLst/>
          </a:prstGeom>
        </p:spPr>
      </p:pic>
    </p:spTree>
    <p:extLst>
      <p:ext uri="{BB962C8B-B14F-4D97-AF65-F5344CB8AC3E}">
        <p14:creationId xmlns:p14="http://schemas.microsoft.com/office/powerpoint/2010/main" val="4194691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Background pattern, table&#10;&#10;Description automatically generated">
            <a:extLst>
              <a:ext uri="{FF2B5EF4-FFF2-40B4-BE49-F238E27FC236}">
                <a16:creationId xmlns:a16="http://schemas.microsoft.com/office/drawing/2014/main" id="{DE20BF49-BF3C-7C49-B26E-AA14DCF8060F}"/>
              </a:ext>
            </a:extLst>
          </p:cNvPr>
          <p:cNvPicPr>
            <a:picLocks noGrp="1" noChangeAspect="1"/>
          </p:cNvPicPr>
          <p:nvPr>
            <p:ph idx="1"/>
          </p:nvPr>
        </p:nvPicPr>
        <p:blipFill>
          <a:blip r:embed="rId2"/>
          <a:stretch>
            <a:fillRect/>
          </a:stretch>
        </p:blipFill>
        <p:spPr>
          <a:xfrm>
            <a:off x="643467" y="1070779"/>
            <a:ext cx="10905066" cy="5044721"/>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5382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ight Triangle 19">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Content Placeholder 4" descr="Table&#10;&#10;Description automatically generated">
            <a:extLst>
              <a:ext uri="{FF2B5EF4-FFF2-40B4-BE49-F238E27FC236}">
                <a16:creationId xmlns:a16="http://schemas.microsoft.com/office/drawing/2014/main" id="{E4EAA29A-2EC8-744B-A03F-3D33ACD801A9}"/>
              </a:ext>
            </a:extLst>
          </p:cNvPr>
          <p:cNvPicPr>
            <a:picLocks noGrp="1" noChangeAspect="1"/>
          </p:cNvPicPr>
          <p:nvPr>
            <p:ph idx="1"/>
          </p:nvPr>
        </p:nvPicPr>
        <p:blipFill>
          <a:blip r:embed="rId2"/>
          <a:stretch>
            <a:fillRect/>
          </a:stretch>
        </p:blipFill>
        <p:spPr>
          <a:xfrm>
            <a:off x="892629" y="761999"/>
            <a:ext cx="10276114" cy="5312229"/>
          </a:xfrm>
          <a:prstGeom prst="rect">
            <a:avLst/>
          </a:prstGeom>
        </p:spPr>
      </p:pic>
    </p:spTree>
    <p:extLst>
      <p:ext uri="{BB962C8B-B14F-4D97-AF65-F5344CB8AC3E}">
        <p14:creationId xmlns:p14="http://schemas.microsoft.com/office/powerpoint/2010/main" val="3393274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1BEC64BD-08FB-1A4F-8EB5-C6EC9BFD98D9}"/>
              </a:ext>
            </a:extLst>
          </p:cNvPr>
          <p:cNvPicPr>
            <a:picLocks noGrp="1" noChangeAspect="1"/>
          </p:cNvPicPr>
          <p:nvPr>
            <p:ph idx="1"/>
          </p:nvPr>
        </p:nvPicPr>
        <p:blipFill>
          <a:blip r:embed="rId2"/>
          <a:stretch>
            <a:fillRect/>
          </a:stretch>
        </p:blipFill>
        <p:spPr>
          <a:xfrm>
            <a:off x="1969283" y="643467"/>
            <a:ext cx="8253433" cy="5571066"/>
          </a:xfrm>
          <a:prstGeom prst="rect">
            <a:avLst/>
          </a:prstGeom>
        </p:spPr>
      </p:pic>
    </p:spTree>
    <p:extLst>
      <p:ext uri="{BB962C8B-B14F-4D97-AF65-F5344CB8AC3E}">
        <p14:creationId xmlns:p14="http://schemas.microsoft.com/office/powerpoint/2010/main" val="1964859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PLC_team"/>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3939" b="1147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1" name="Straight Connector 7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3553" name="Title 1"/>
          <p:cNvSpPr>
            <a:spLocks noGrp="1"/>
          </p:cNvSpPr>
          <p:nvPr>
            <p:ph type="title"/>
          </p:nvPr>
        </p:nvSpPr>
        <p:spPr bwMode="auto">
          <a:xfrm>
            <a:off x="838201" y="1065862"/>
            <a:ext cx="3313164" cy="4726276"/>
          </a:xfrm>
        </p:spPr>
        <p:txBody>
          <a:bodyPr vert="horz" lIns="91440" tIns="45720" rIns="91440" bIns="45720" numCol="1" rtlCol="0" anchorCtr="0" compatLnSpc="1">
            <a:prstTxWarp prst="textNoShape">
              <a:avLst/>
            </a:prstTxWarp>
            <a:normAutofit/>
          </a:bodyPr>
          <a:lstStyle/>
          <a:p>
            <a:pPr algn="r"/>
            <a:r>
              <a:rPr lang="en-US" altLang="x-none" sz="4000" b="1" dirty="0">
                <a:solidFill>
                  <a:srgbClr val="FFFFFF"/>
                </a:solidFill>
                <a:ea typeface="ＭＳ Ｐゴシック" charset="-128"/>
              </a:rPr>
              <a:t>ACTIVITY TWO:  </a:t>
            </a:r>
            <a:r>
              <a:rPr lang="en-US" altLang="x-none" sz="3200" dirty="0">
                <a:solidFill>
                  <a:srgbClr val="FF0000"/>
                </a:solidFill>
                <a:ea typeface="ＭＳ Ｐゴシック" charset="-128"/>
              </a:rPr>
              <a:t>30 minutes</a:t>
            </a:r>
            <a:br>
              <a:rPr lang="en-US" altLang="x-none" sz="3200" dirty="0">
                <a:solidFill>
                  <a:srgbClr val="FF0000"/>
                </a:solidFill>
                <a:ea typeface="ＭＳ Ｐゴシック" charset="-128"/>
              </a:rPr>
            </a:br>
            <a:br>
              <a:rPr lang="en-US" altLang="x-none" sz="3200" dirty="0">
                <a:solidFill>
                  <a:srgbClr val="FF0000"/>
                </a:solidFill>
                <a:ea typeface="ＭＳ Ｐゴシック" charset="-128"/>
              </a:rPr>
            </a:br>
            <a:endParaRPr lang="en-US" altLang="x-none" sz="3200" dirty="0">
              <a:solidFill>
                <a:srgbClr val="00B0F0"/>
              </a:solidFill>
              <a:ea typeface="ＭＳ Ｐゴシック" charset="-128"/>
            </a:endParaRPr>
          </a:p>
        </p:txBody>
      </p:sp>
      <p:sp>
        <p:nvSpPr>
          <p:cNvPr id="23554" name="Content Placeholder 2"/>
          <p:cNvSpPr>
            <a:spLocks noGrp="1"/>
          </p:cNvSpPr>
          <p:nvPr>
            <p:ph idx="1"/>
          </p:nvPr>
        </p:nvSpPr>
        <p:spPr>
          <a:xfrm>
            <a:off x="5155380" y="1707129"/>
            <a:ext cx="6785359" cy="4726276"/>
          </a:xfrm>
        </p:spPr>
        <p:txBody>
          <a:bodyPr anchor="ctr">
            <a:normAutofit/>
          </a:bodyPr>
          <a:lstStyle/>
          <a:p>
            <a:pPr marL="0" indent="0">
              <a:buNone/>
            </a:pPr>
            <a:r>
              <a:rPr lang="en-US" altLang="x-none" sz="3600" b="1" u="sng" dirty="0">
                <a:ea typeface="ＭＳ Ｐゴシック" charset="-128"/>
              </a:rPr>
              <a:t>Reflect</a:t>
            </a:r>
            <a:r>
              <a:rPr lang="en-US" altLang="x-none" sz="3600" b="1" dirty="0">
                <a:ea typeface="ＭＳ Ｐゴシック" charset="-128"/>
              </a:rPr>
              <a:t> on </a:t>
            </a:r>
            <a:r>
              <a:rPr lang="en-US" altLang="x-none" sz="3600" b="1" dirty="0">
                <a:solidFill>
                  <a:schemeClr val="accent4"/>
                </a:solidFill>
                <a:ea typeface="ＭＳ Ｐゴシック" charset="-128"/>
              </a:rPr>
              <a:t>STAKEHOLDER FEEDBACK </a:t>
            </a:r>
            <a:r>
              <a:rPr lang="en-US" altLang="x-none" sz="3600" b="1" dirty="0">
                <a:ea typeface="ＭＳ Ｐゴシック" charset="-128"/>
              </a:rPr>
              <a:t>to revise the DRAFT of the strategic plan from our work at the Setting Direction Retreat.</a:t>
            </a:r>
          </a:p>
          <a:p>
            <a:pPr lvl="1"/>
            <a:r>
              <a:rPr lang="en-US" altLang="x-none" sz="2800" b="1" dirty="0">
                <a:ea typeface="ＭＳ Ｐゴシック" charset="-128"/>
              </a:rPr>
              <a:t>Mission</a:t>
            </a:r>
          </a:p>
          <a:p>
            <a:pPr lvl="1"/>
            <a:r>
              <a:rPr lang="en-US" altLang="x-none" sz="2800" b="1" dirty="0">
                <a:ea typeface="ＭＳ Ｐゴシック" charset="-128"/>
              </a:rPr>
              <a:t>Vision</a:t>
            </a:r>
          </a:p>
          <a:p>
            <a:pPr lvl="1"/>
            <a:r>
              <a:rPr lang="en-US" altLang="x-none" sz="2800" b="1" dirty="0">
                <a:ea typeface="ＭＳ Ｐゴシック" charset="-128"/>
              </a:rPr>
              <a:t>Core Values</a:t>
            </a:r>
          </a:p>
          <a:p>
            <a:pPr marL="0" indent="0">
              <a:buNone/>
            </a:pPr>
            <a:endParaRPr lang="en-US" altLang="x-none" sz="2000" b="1" i="1" dirty="0">
              <a:solidFill>
                <a:srgbClr val="FFFFFF"/>
              </a:solidFill>
              <a:ea typeface="ＭＳ Ｐゴシック" charset="-128"/>
            </a:endParaRPr>
          </a:p>
          <a:p>
            <a:pPr marL="0" indent="0">
              <a:buNone/>
            </a:pPr>
            <a:endParaRPr lang="en-US" altLang="x-none" sz="6000" i="1" dirty="0">
              <a:solidFill>
                <a:srgbClr val="FFFFFF"/>
              </a:solidFill>
              <a:ea typeface="ＭＳ Ｐゴシック" charset="-128"/>
            </a:endParaRPr>
          </a:p>
        </p:txBody>
      </p:sp>
    </p:spTree>
    <p:extLst>
      <p:ext uri="{BB962C8B-B14F-4D97-AF65-F5344CB8AC3E}">
        <p14:creationId xmlns:p14="http://schemas.microsoft.com/office/powerpoint/2010/main" val="2877398466"/>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Table&#10;&#10;Description automatically generated with low confidence">
            <a:extLst>
              <a:ext uri="{FF2B5EF4-FFF2-40B4-BE49-F238E27FC236}">
                <a16:creationId xmlns:a16="http://schemas.microsoft.com/office/drawing/2014/main" id="{793B3DCB-EACE-C547-BB9F-27722079FB44}"/>
              </a:ext>
            </a:extLst>
          </p:cNvPr>
          <p:cNvPicPr>
            <a:picLocks noChangeAspect="1"/>
          </p:cNvPicPr>
          <p:nvPr/>
        </p:nvPicPr>
        <p:blipFill>
          <a:blip r:embed="rId2"/>
          <a:stretch>
            <a:fillRect/>
          </a:stretch>
        </p:blipFill>
        <p:spPr>
          <a:xfrm>
            <a:off x="2454442" y="228599"/>
            <a:ext cx="7780421" cy="5991225"/>
          </a:xfrm>
          <a:prstGeom prst="rect">
            <a:avLst/>
          </a:prstGeom>
        </p:spPr>
      </p:pic>
      <p:pic>
        <p:nvPicPr>
          <p:cNvPr id="6146" name="Picture 2" descr="Logo&#10;&#10;Description automatically generated">
            <a:extLst>
              <a:ext uri="{FF2B5EF4-FFF2-40B4-BE49-F238E27FC236}">
                <a16:creationId xmlns:a16="http://schemas.microsoft.com/office/drawing/2014/main" id="{2052A379-0373-284B-95EC-8E97841F950E}"/>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460500" cy="146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96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29F2B99E-7C97-474C-BECA-1C400ECAA72B}"/>
              </a:ext>
            </a:extLst>
          </p:cNvPr>
          <p:cNvPicPr>
            <a:picLocks noGrp="1" noChangeAspect="1"/>
          </p:cNvPicPr>
          <p:nvPr>
            <p:ph idx="1"/>
          </p:nvPr>
        </p:nvPicPr>
        <p:blipFill>
          <a:blip r:embed="rId2"/>
          <a:stretch>
            <a:fillRect/>
          </a:stretch>
        </p:blipFill>
        <p:spPr>
          <a:xfrm>
            <a:off x="2172714" y="643467"/>
            <a:ext cx="7846571" cy="5571066"/>
          </a:xfrm>
          <a:prstGeom prst="rect">
            <a:avLst/>
          </a:prstGeom>
        </p:spPr>
      </p:pic>
    </p:spTree>
    <p:extLst>
      <p:ext uri="{BB962C8B-B14F-4D97-AF65-F5344CB8AC3E}">
        <p14:creationId xmlns:p14="http://schemas.microsoft.com/office/powerpoint/2010/main" val="735453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able&#10;&#10;Description automatically generated">
            <a:extLst>
              <a:ext uri="{FF2B5EF4-FFF2-40B4-BE49-F238E27FC236}">
                <a16:creationId xmlns:a16="http://schemas.microsoft.com/office/drawing/2014/main" id="{1BEC64BD-08FB-1A4F-8EB5-C6EC9BFD98D9}"/>
              </a:ext>
            </a:extLst>
          </p:cNvPr>
          <p:cNvPicPr>
            <a:picLocks noGrp="1" noChangeAspect="1"/>
          </p:cNvPicPr>
          <p:nvPr>
            <p:ph idx="1"/>
          </p:nvPr>
        </p:nvPicPr>
        <p:blipFill>
          <a:blip r:embed="rId2"/>
          <a:stretch>
            <a:fillRect/>
          </a:stretch>
        </p:blipFill>
        <p:spPr>
          <a:xfrm>
            <a:off x="1969283" y="643467"/>
            <a:ext cx="8253433" cy="5571066"/>
          </a:xfrm>
          <a:prstGeom prst="rect">
            <a:avLst/>
          </a:prstGeom>
        </p:spPr>
      </p:pic>
    </p:spTree>
    <p:extLst>
      <p:ext uri="{BB962C8B-B14F-4D97-AF65-F5344CB8AC3E}">
        <p14:creationId xmlns:p14="http://schemas.microsoft.com/office/powerpoint/2010/main" val="1361745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ackground pattern, table&#10;&#10;Description automatically generated">
            <a:extLst>
              <a:ext uri="{FF2B5EF4-FFF2-40B4-BE49-F238E27FC236}">
                <a16:creationId xmlns:a16="http://schemas.microsoft.com/office/drawing/2014/main" id="{DE20BF49-BF3C-7C49-B26E-AA14DCF8060F}"/>
              </a:ext>
            </a:extLst>
          </p:cNvPr>
          <p:cNvPicPr>
            <a:picLocks noGrp="1" noChangeAspect="1"/>
          </p:cNvPicPr>
          <p:nvPr>
            <p:ph idx="1"/>
          </p:nvPr>
        </p:nvPicPr>
        <p:blipFill>
          <a:blip r:embed="rId2"/>
          <a:stretch>
            <a:fillRect/>
          </a:stretch>
        </p:blipFill>
        <p:spPr>
          <a:xfrm>
            <a:off x="643467" y="1070779"/>
            <a:ext cx="10905066" cy="5044721"/>
          </a:xfrm>
          <a:prstGeom prst="rect">
            <a:avLst/>
          </a:prstGeom>
          <a:ln>
            <a:noFill/>
          </a:ln>
        </p:spPr>
      </p:pic>
    </p:spTree>
    <p:extLst>
      <p:ext uri="{BB962C8B-B14F-4D97-AF65-F5344CB8AC3E}">
        <p14:creationId xmlns:p14="http://schemas.microsoft.com/office/powerpoint/2010/main" val="9800329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A0BE-9648-DC42-8A5E-C4B0ACC565E8}"/>
              </a:ext>
            </a:extLst>
          </p:cNvPr>
          <p:cNvSpPr>
            <a:spLocks noGrp="1"/>
          </p:cNvSpPr>
          <p:nvPr>
            <p:ph type="title"/>
          </p:nvPr>
        </p:nvSpPr>
        <p:spPr>
          <a:xfrm>
            <a:off x="1136428" y="627564"/>
            <a:ext cx="7474172" cy="1325563"/>
          </a:xfrm>
        </p:spPr>
        <p:txBody>
          <a:bodyPr>
            <a:normAutofit/>
          </a:bodyPr>
          <a:lstStyle/>
          <a:p>
            <a:r>
              <a:rPr lang="en-US" dirty="0"/>
              <a:t>After you are inside your room:</a:t>
            </a:r>
          </a:p>
        </p:txBody>
      </p:sp>
      <p:sp>
        <p:nvSpPr>
          <p:cNvPr id="3" name="Content Placeholder 2">
            <a:extLst>
              <a:ext uri="{FF2B5EF4-FFF2-40B4-BE49-F238E27FC236}">
                <a16:creationId xmlns:a16="http://schemas.microsoft.com/office/drawing/2014/main" id="{6213C964-7638-3447-8C05-71A2FE30B2FF}"/>
              </a:ext>
            </a:extLst>
          </p:cNvPr>
          <p:cNvSpPr>
            <a:spLocks noGrp="1"/>
          </p:cNvSpPr>
          <p:nvPr>
            <p:ph idx="1"/>
          </p:nvPr>
        </p:nvSpPr>
        <p:spPr>
          <a:xfrm>
            <a:off x="1136429" y="2278173"/>
            <a:ext cx="6467867" cy="3450613"/>
          </a:xfrm>
        </p:spPr>
        <p:txBody>
          <a:bodyPr anchor="ctr">
            <a:normAutofit/>
          </a:bodyPr>
          <a:lstStyle/>
          <a:p>
            <a:r>
              <a:rPr lang="en-US" sz="2400" dirty="0"/>
              <a:t>Pick a </a:t>
            </a:r>
            <a:r>
              <a:rPr lang="en-US" sz="2400" b="1" dirty="0">
                <a:solidFill>
                  <a:srgbClr val="C00000"/>
                </a:solidFill>
              </a:rPr>
              <a:t>timekeeper</a:t>
            </a:r>
          </a:p>
          <a:p>
            <a:r>
              <a:rPr lang="en-US" sz="2400" dirty="0"/>
              <a:t>Pick a </a:t>
            </a:r>
            <a:r>
              <a:rPr lang="en-US" sz="2400" b="1" dirty="0">
                <a:solidFill>
                  <a:schemeClr val="accent1"/>
                </a:solidFill>
              </a:rPr>
              <a:t>recorder</a:t>
            </a:r>
          </a:p>
          <a:p>
            <a:r>
              <a:rPr lang="en-US" sz="2400" dirty="0"/>
              <a:t>Have the recorder </a:t>
            </a:r>
            <a:r>
              <a:rPr lang="en-US" sz="2400" b="1" dirty="0">
                <a:solidFill>
                  <a:schemeClr val="accent6">
                    <a:lumMod val="75000"/>
                  </a:schemeClr>
                </a:solidFill>
              </a:rPr>
              <a:t>clink on the team link</a:t>
            </a:r>
            <a:r>
              <a:rPr lang="en-US" sz="2400" dirty="0">
                <a:solidFill>
                  <a:schemeClr val="accent6">
                    <a:lumMod val="75000"/>
                  </a:schemeClr>
                </a:solidFill>
              </a:rPr>
              <a:t> </a:t>
            </a:r>
            <a:r>
              <a:rPr lang="en-US" sz="2400" dirty="0"/>
              <a:t>sent to you for copied from the chat of the opening presentation today</a:t>
            </a:r>
          </a:p>
          <a:p>
            <a:r>
              <a:rPr lang="en-US" sz="2400" b="1" dirty="0">
                <a:solidFill>
                  <a:srgbClr val="7030A0"/>
                </a:solidFill>
              </a:rPr>
              <a:t>Record your changes on each document</a:t>
            </a:r>
          </a:p>
          <a:p>
            <a:r>
              <a:rPr lang="en-US" sz="2400" b="1" dirty="0"/>
              <a:t>Return to main room when you are finished OR by 11:10 whichever comes first</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C87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AFD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78C0ADAF-AC0C-C04F-BB63-A946638491B4}"/>
              </a:ext>
            </a:extLst>
          </p:cNvPr>
          <p:cNvPicPr>
            <a:picLocks noChangeAspect="1"/>
          </p:cNvPicPr>
          <p:nvPr/>
        </p:nvPicPr>
        <p:blipFill rotWithShape="1">
          <a:blip r:embed="rId2">
            <a:alphaModFix/>
          </a:blip>
          <a:srcRect b="161"/>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429214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5" descr="PLC_team"/>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3939" b="11474"/>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3" name="Title 1"/>
          <p:cNvSpPr>
            <a:spLocks noGrp="1"/>
          </p:cNvSpPr>
          <p:nvPr>
            <p:ph type="title"/>
          </p:nvPr>
        </p:nvSpPr>
        <p:spPr bwMode="auto">
          <a:xfrm>
            <a:off x="838201" y="1065862"/>
            <a:ext cx="3862136" cy="4726276"/>
          </a:xfrm>
        </p:spPr>
        <p:txBody>
          <a:bodyPr vert="horz" lIns="91440" tIns="45720" rIns="91440" bIns="45720" numCol="1" rtlCol="0" anchorCtr="0" compatLnSpc="1">
            <a:prstTxWarp prst="textNoShape">
              <a:avLst/>
            </a:prstTxWarp>
            <a:normAutofit/>
          </a:bodyPr>
          <a:lstStyle/>
          <a:p>
            <a:pPr algn="r"/>
            <a:r>
              <a:rPr lang="en-US" altLang="x-none" sz="4000" b="1" dirty="0">
                <a:solidFill>
                  <a:srgbClr val="FFFFFF"/>
                </a:solidFill>
                <a:ea typeface="ＭＳ Ｐゴシック" charset="-128"/>
              </a:rPr>
              <a:t>ACTIVITY THREE:  </a:t>
            </a:r>
            <a:r>
              <a:rPr lang="en-US" altLang="x-none" sz="3200" b="1" dirty="0">
                <a:solidFill>
                  <a:srgbClr val="FF0000"/>
                </a:solidFill>
                <a:ea typeface="ＭＳ Ｐゴシック" charset="-128"/>
              </a:rPr>
              <a:t>5 </a:t>
            </a:r>
            <a:r>
              <a:rPr lang="en-US" altLang="x-none" sz="3200" dirty="0">
                <a:solidFill>
                  <a:srgbClr val="FF0000"/>
                </a:solidFill>
                <a:ea typeface="ＭＳ Ｐゴシック" charset="-128"/>
              </a:rPr>
              <a:t> minutes</a:t>
            </a:r>
            <a:br>
              <a:rPr lang="en-US" altLang="x-none" sz="3200" dirty="0">
                <a:solidFill>
                  <a:srgbClr val="FF0000"/>
                </a:solidFill>
                <a:ea typeface="ＭＳ Ｐゴシック" charset="-128"/>
              </a:rPr>
            </a:br>
            <a:br>
              <a:rPr lang="en-US" altLang="x-none" sz="3200" dirty="0">
                <a:solidFill>
                  <a:srgbClr val="FF0000"/>
                </a:solidFill>
                <a:ea typeface="ＭＳ Ｐゴシック" charset="-128"/>
              </a:rPr>
            </a:br>
            <a:endParaRPr lang="en-US" altLang="x-none" sz="3200" dirty="0">
              <a:solidFill>
                <a:srgbClr val="00B0F0"/>
              </a:solidFill>
              <a:ea typeface="ＭＳ Ｐゴシック" charset="-128"/>
            </a:endParaRPr>
          </a:p>
        </p:txBody>
      </p:sp>
      <p:sp>
        <p:nvSpPr>
          <p:cNvPr id="23554" name="Content Placeholder 2"/>
          <p:cNvSpPr>
            <a:spLocks noGrp="1"/>
          </p:cNvSpPr>
          <p:nvPr>
            <p:ph idx="1"/>
          </p:nvPr>
        </p:nvSpPr>
        <p:spPr>
          <a:xfrm>
            <a:off x="5155380" y="1707129"/>
            <a:ext cx="6785359" cy="4726276"/>
          </a:xfrm>
        </p:spPr>
        <p:txBody>
          <a:bodyPr anchor="ctr">
            <a:normAutofit/>
          </a:bodyPr>
          <a:lstStyle/>
          <a:p>
            <a:pPr marL="0" indent="0">
              <a:buNone/>
            </a:pPr>
            <a:r>
              <a:rPr lang="en-US" altLang="x-none" sz="3600" b="1" i="1" u="sng" dirty="0">
                <a:solidFill>
                  <a:schemeClr val="bg1"/>
                </a:solidFill>
                <a:ea typeface="ＭＳ Ｐゴシック" charset="-128"/>
              </a:rPr>
              <a:t>Outline</a:t>
            </a:r>
            <a:r>
              <a:rPr lang="en-US" altLang="x-none" sz="3600" b="1" i="1" u="sng" dirty="0">
                <a:ea typeface="ＭＳ Ｐゴシック" charset="-128"/>
              </a:rPr>
              <a:t> </a:t>
            </a:r>
            <a:r>
              <a:rPr lang="en-US" altLang="x-none" sz="3600" b="1" i="1" dirty="0">
                <a:solidFill>
                  <a:srgbClr val="92D050"/>
                </a:solidFill>
                <a:ea typeface="ＭＳ Ｐゴシック" charset="-128"/>
              </a:rPr>
              <a:t>NEXT STEPS </a:t>
            </a:r>
            <a:r>
              <a:rPr lang="en-US" altLang="x-none" sz="3600" b="1" i="1" dirty="0">
                <a:solidFill>
                  <a:schemeClr val="bg1"/>
                </a:solidFill>
                <a:ea typeface="ＭＳ Ｐゴシック" charset="-128"/>
              </a:rPr>
              <a:t>toward plan approval and implementation.</a:t>
            </a:r>
            <a:endParaRPr lang="en-US" altLang="x-none" sz="2000" b="1" i="1" dirty="0">
              <a:solidFill>
                <a:schemeClr val="bg1"/>
              </a:solidFill>
              <a:ea typeface="ＭＳ Ｐゴシック" charset="-128"/>
            </a:endParaRPr>
          </a:p>
          <a:p>
            <a:pPr marL="0" indent="0">
              <a:buNone/>
            </a:pPr>
            <a:endParaRPr lang="en-US" altLang="x-none" sz="6000" i="1" dirty="0">
              <a:solidFill>
                <a:srgbClr val="FFFFFF"/>
              </a:solidFill>
              <a:ea typeface="ＭＳ Ｐゴシック" charset="-128"/>
            </a:endParaRPr>
          </a:p>
        </p:txBody>
      </p:sp>
    </p:spTree>
    <p:extLst>
      <p:ext uri="{BB962C8B-B14F-4D97-AF65-F5344CB8AC3E}">
        <p14:creationId xmlns:p14="http://schemas.microsoft.com/office/powerpoint/2010/main" val="1977383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MC900431538.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7924" y="2173287"/>
            <a:ext cx="4321038" cy="4003675"/>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4" name="Slide Number Placeholder 5"/>
          <p:cNvSpPr>
            <a:spLocks noGrp="1"/>
          </p:cNvSpPr>
          <p:nvPr>
            <p:ph type="sldNum" sz="quarter" idx="12"/>
          </p:nvPr>
        </p:nvSpPr>
        <p:spPr>
          <a:xfrm>
            <a:off x="10392584" y="6356350"/>
            <a:ext cx="961215"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lnSpc>
                <a:spcPct val="80000"/>
              </a:lnSpc>
            </a:pPr>
            <a:fld id="{CB4748D3-7E8F-8248-BF1A-1DB085D1DD14}" type="slidenum">
              <a:rPr lang="en-US" altLang="x-none" sz="2200">
                <a:solidFill>
                  <a:schemeClr val="tx1">
                    <a:alpha val="80000"/>
                  </a:schemeClr>
                </a:solidFill>
              </a:rPr>
              <a:pPr eaLnBrk="1" hangingPunct="1">
                <a:lnSpc>
                  <a:spcPct val="80000"/>
                </a:lnSpc>
              </a:pPr>
              <a:t>34</a:t>
            </a:fld>
            <a:endParaRPr lang="en-US" altLang="x-none" sz="2200">
              <a:solidFill>
                <a:schemeClr val="tx1">
                  <a:alpha val="80000"/>
                </a:schemeClr>
              </a:solidFill>
            </a:endParaRPr>
          </a:p>
        </p:txBody>
      </p:sp>
      <p:sp>
        <p:nvSpPr>
          <p:cNvPr id="59395" name="AutoShape 2"/>
          <p:cNvSpPr>
            <a:spLocks noGrp="1" noChangeArrowheads="1"/>
          </p:cNvSpPr>
          <p:nvPr>
            <p:ph type="title"/>
          </p:nvPr>
        </p:nvSpPr>
        <p:spPr bwMode="auto">
          <a:xfrm>
            <a:off x="838200" y="365126"/>
            <a:ext cx="5340605" cy="1146176"/>
          </a:xfrm>
          <a:prstGeom prst="roundRect">
            <a:avLst>
              <a:gd name="adj" fmla="val 16667"/>
            </a:avLst>
          </a:prstGeom>
        </p:spPr>
        <p:txBody>
          <a:bodyPr vert="horz" lIns="91440" tIns="45720" rIns="91440" bIns="45720" numCol="1" rtlCol="0" anchorCtr="0" compatLnSpc="1">
            <a:prstTxWarp prst="textNoShape">
              <a:avLst/>
            </a:prstTxWarp>
            <a:normAutofit/>
          </a:bodyPr>
          <a:lstStyle/>
          <a:p>
            <a:pPr eaLnBrk="1" hangingPunct="1"/>
            <a:r>
              <a:rPr lang="en-US" altLang="x-none" sz="5400" b="1" dirty="0">
                <a:solidFill>
                  <a:srgbClr val="FF0000"/>
                </a:solidFill>
                <a:ea typeface="ＭＳ Ｐゴシック" charset="-128"/>
              </a:rPr>
              <a:t>Deliverables</a:t>
            </a:r>
          </a:p>
        </p:txBody>
      </p:sp>
      <p:sp>
        <p:nvSpPr>
          <p:cNvPr id="59396" name="Rectangle 3"/>
          <p:cNvSpPr>
            <a:spLocks noGrp="1" noChangeArrowheads="1"/>
          </p:cNvSpPr>
          <p:nvPr>
            <p:ph type="body" idx="1"/>
          </p:nvPr>
        </p:nvSpPr>
        <p:spPr>
          <a:xfrm>
            <a:off x="217718" y="2173288"/>
            <a:ext cx="5154382" cy="3639684"/>
          </a:xfrm>
        </p:spPr>
        <p:txBody>
          <a:bodyPr anchor="ctr">
            <a:noAutofit/>
          </a:bodyPr>
          <a:lstStyle/>
          <a:p>
            <a:pPr eaLnBrk="1" hangingPunct="1"/>
            <a:r>
              <a:rPr lang="en-US" altLang="x-none" sz="3600" b="1" dirty="0">
                <a:ea typeface="ＭＳ Ｐゴシック" charset="-128"/>
              </a:rPr>
              <a:t>One Page Strategic Plan-  Vision, Mission, Core Values, Goals &amp; Aligned Strategies</a:t>
            </a:r>
          </a:p>
          <a:p>
            <a:pPr eaLnBrk="1" hangingPunct="1"/>
            <a:r>
              <a:rPr lang="en-US" altLang="x-none" sz="3600" b="1" dirty="0">
                <a:ea typeface="ＭＳ Ｐゴシック" charset="-128"/>
              </a:rPr>
              <a:t>Support Document containing details related to the One-Page Plan</a:t>
            </a:r>
          </a:p>
        </p:txBody>
      </p:sp>
    </p:spTree>
    <p:extLst>
      <p:ext uri="{BB962C8B-B14F-4D97-AF65-F5344CB8AC3E}">
        <p14:creationId xmlns:p14="http://schemas.microsoft.com/office/powerpoint/2010/main" val="973621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0BF962F-4C6F-461E-86F2-C43F56CC93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E94A4F7-38E4-45EA-8E2E-CE1B5766B4F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088" y="2211563"/>
            <a:ext cx="5170711" cy="3927122"/>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19" name="Freeform: Shape 18">
            <a:extLst>
              <a:ext uri="{FF2B5EF4-FFF2-40B4-BE49-F238E27FC236}">
                <a16:creationId xmlns:a16="http://schemas.microsoft.com/office/drawing/2014/main" id="{05C7EBC3-4672-4DAB-81C2-58661FAFAED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 y="365126"/>
            <a:ext cx="6178804" cy="1146176"/>
          </a:xfrm>
        </p:spPr>
        <p:txBody>
          <a:bodyPr>
            <a:normAutofit/>
          </a:bodyPr>
          <a:lstStyle/>
          <a:p>
            <a:r>
              <a:rPr lang="en-US" sz="3700" b="1" dirty="0"/>
              <a:t>CEC Facilitator</a:t>
            </a:r>
          </a:p>
        </p:txBody>
      </p:sp>
      <p:sp>
        <p:nvSpPr>
          <p:cNvPr id="3" name="Content Placeholder 2"/>
          <p:cNvSpPr>
            <a:spLocks noGrp="1"/>
          </p:cNvSpPr>
          <p:nvPr>
            <p:ph idx="1"/>
          </p:nvPr>
        </p:nvSpPr>
        <p:spPr>
          <a:xfrm>
            <a:off x="838200" y="2173288"/>
            <a:ext cx="3603171" cy="3639684"/>
          </a:xfrm>
        </p:spPr>
        <p:txBody>
          <a:bodyPr anchor="ctr">
            <a:normAutofit/>
          </a:bodyPr>
          <a:lstStyle/>
          <a:p>
            <a:pPr marL="0" indent="0">
              <a:buNone/>
            </a:pPr>
            <a:r>
              <a:rPr lang="en-US" sz="4000" dirty="0">
                <a:solidFill>
                  <a:schemeClr val="bg1"/>
                </a:solidFill>
              </a:rPr>
              <a:t>Steps toward Implementation</a:t>
            </a:r>
          </a:p>
        </p:txBody>
      </p:sp>
    </p:spTree>
    <p:extLst>
      <p:ext uri="{BB962C8B-B14F-4D97-AF65-F5344CB8AC3E}">
        <p14:creationId xmlns:p14="http://schemas.microsoft.com/office/powerpoint/2010/main" val="2805252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5" name="Rectangle 686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37" name="Rectangle 13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solidFill>
            <a:srgbClr val="632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ounded Rectangle 2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320843"/>
            <a:ext cx="5613569" cy="3930315"/>
          </a:xfrm>
          <a:prstGeom prst="roundRect">
            <a:avLst>
              <a:gd name="adj" fmla="val 0"/>
            </a:avLst>
          </a:prstGeom>
          <a:solidFill>
            <a:srgbClr val="FFFFFF"/>
          </a:solidFill>
          <a:ln w="9525">
            <a:solidFill>
              <a:schemeClr val="bg2"/>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ounded Rectangle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320843"/>
            <a:ext cx="5613569" cy="3930315"/>
          </a:xfrm>
          <a:prstGeom prst="roundRect">
            <a:avLst>
              <a:gd name="adj" fmla="val 0"/>
            </a:avLst>
          </a:prstGeom>
          <a:solidFill>
            <a:srgbClr val="FFFFFF"/>
          </a:solidFill>
          <a:ln w="9525">
            <a:solidFill>
              <a:schemeClr val="bg2"/>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5" descr="puzzle_piece_house_outline_400_clr.jpg"/>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1482428" y="640080"/>
            <a:ext cx="3291840" cy="3291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5" descr="MC910220967.jp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574365" y="936711"/>
            <a:ext cx="4974336" cy="2698577"/>
          </a:xfrm>
          <a:prstGeom prst="rect">
            <a:avLst/>
          </a:prstGeom>
        </p:spPr>
      </p:pic>
      <p:sp>
        <p:nvSpPr>
          <p:cNvPr id="68610" name="Title 3"/>
          <p:cNvSpPr>
            <a:spLocks noGrp="1"/>
          </p:cNvSpPr>
          <p:nvPr>
            <p:ph type="title"/>
          </p:nvPr>
        </p:nvSpPr>
        <p:spPr bwMode="auto">
          <a:xfrm>
            <a:off x="1524000" y="4642583"/>
            <a:ext cx="9144000" cy="109984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pPr algn="ctr"/>
            <a:r>
              <a:rPr lang="en-US" altLang="x-none" sz="6000" dirty="0"/>
              <a:t>LIVING THE PLAN</a:t>
            </a:r>
          </a:p>
        </p:txBody>
      </p:sp>
    </p:spTree>
    <p:extLst>
      <p:ext uri="{BB962C8B-B14F-4D97-AF65-F5344CB8AC3E}">
        <p14:creationId xmlns:p14="http://schemas.microsoft.com/office/powerpoint/2010/main" val="1291765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7882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0BF962F-4C6F-461E-86F2-C43F56CC939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E94A4F7-38E4-45EA-8E2E-CE1B5766B4F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088" y="2211563"/>
            <a:ext cx="5170711" cy="3927122"/>
          </a:xfrm>
          <a:custGeom>
            <a:avLst/>
            <a:gdLst>
              <a:gd name="connsiteX0" fmla="*/ 0 w 4636009"/>
              <a:gd name="connsiteY0" fmla="*/ 0 h 5032375"/>
              <a:gd name="connsiteX1" fmla="*/ 4636009 w 4636009"/>
              <a:gd name="connsiteY1" fmla="*/ 0 h 5032375"/>
              <a:gd name="connsiteX2" fmla="*/ 4636009 w 4636009"/>
              <a:gd name="connsiteY2" fmla="*/ 5032375 h 5032375"/>
              <a:gd name="connsiteX3" fmla="*/ 0 w 4636009"/>
              <a:gd name="connsiteY3" fmla="*/ 5032375 h 5032375"/>
            </a:gdLst>
            <a:ahLst/>
            <a:cxnLst>
              <a:cxn ang="0">
                <a:pos x="connsiteX0" y="connsiteY0"/>
              </a:cxn>
              <a:cxn ang="0">
                <a:pos x="connsiteX1" y="connsiteY1"/>
              </a:cxn>
              <a:cxn ang="0">
                <a:pos x="connsiteX2" y="connsiteY2"/>
              </a:cxn>
              <a:cxn ang="0">
                <a:pos x="connsiteX3" y="connsiteY3"/>
              </a:cxn>
            </a:cxnLst>
            <a:rect l="l" t="t" r="r" b="b"/>
            <a:pathLst>
              <a:path w="4636009" h="5032375">
                <a:moveTo>
                  <a:pt x="0" y="0"/>
                </a:moveTo>
                <a:lnTo>
                  <a:pt x="4636009" y="0"/>
                </a:lnTo>
                <a:lnTo>
                  <a:pt x="4636009" y="5032375"/>
                </a:lnTo>
                <a:lnTo>
                  <a:pt x="0" y="5032375"/>
                </a:lnTo>
                <a:close/>
              </a:path>
            </a:pathLst>
          </a:custGeom>
        </p:spPr>
      </p:pic>
      <p:sp>
        <p:nvSpPr>
          <p:cNvPr id="13" name="Freeform: Shape 12">
            <a:extLst>
              <a:ext uri="{FF2B5EF4-FFF2-40B4-BE49-F238E27FC236}">
                <a16:creationId xmlns:a16="http://schemas.microsoft.com/office/drawing/2014/main" id="{05C7EBC3-4672-4DAB-81C2-58661FAFAED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0850" y="303688"/>
            <a:ext cx="5587955" cy="1146176"/>
          </a:xfrm>
        </p:spPr>
        <p:txBody>
          <a:bodyPr>
            <a:normAutofit/>
          </a:bodyPr>
          <a:lstStyle/>
          <a:p>
            <a:r>
              <a:rPr lang="en-US" sz="3700" b="1" dirty="0"/>
              <a:t>Superintendent </a:t>
            </a:r>
            <a:br>
              <a:rPr lang="en-US" sz="3700" b="1" dirty="0"/>
            </a:br>
            <a:endParaRPr lang="en-US" sz="3700" b="1" dirty="0"/>
          </a:p>
        </p:txBody>
      </p:sp>
      <p:sp>
        <p:nvSpPr>
          <p:cNvPr id="3" name="Content Placeholder 2"/>
          <p:cNvSpPr>
            <a:spLocks noGrp="1"/>
          </p:cNvSpPr>
          <p:nvPr>
            <p:ph idx="1"/>
          </p:nvPr>
        </p:nvSpPr>
        <p:spPr>
          <a:xfrm>
            <a:off x="838200" y="2173288"/>
            <a:ext cx="3603171" cy="3639684"/>
          </a:xfrm>
        </p:spPr>
        <p:txBody>
          <a:bodyPr anchor="ctr">
            <a:normAutofit/>
          </a:bodyPr>
          <a:lstStyle/>
          <a:p>
            <a:pPr marL="0" indent="0">
              <a:buNone/>
            </a:pPr>
            <a:r>
              <a:rPr lang="en-US" sz="4800" dirty="0">
                <a:solidFill>
                  <a:schemeClr val="bg1"/>
                </a:solidFill>
              </a:rPr>
              <a:t>Steps toward approval</a:t>
            </a:r>
          </a:p>
        </p:txBody>
      </p:sp>
      <p:sp>
        <p:nvSpPr>
          <p:cNvPr id="5" name="TextBox 4">
            <a:extLst>
              <a:ext uri="{FF2B5EF4-FFF2-40B4-BE49-F238E27FC236}">
                <a16:creationId xmlns:a16="http://schemas.microsoft.com/office/drawing/2014/main" id="{A748FE66-A2FC-F841-8930-822F768194FC}"/>
              </a:ext>
            </a:extLst>
          </p:cNvPr>
          <p:cNvSpPr txBox="1"/>
          <p:nvPr/>
        </p:nvSpPr>
        <p:spPr>
          <a:xfrm>
            <a:off x="6915367" y="303688"/>
            <a:ext cx="4851393" cy="1015663"/>
          </a:xfrm>
          <a:prstGeom prst="rect">
            <a:avLst/>
          </a:prstGeom>
          <a:noFill/>
        </p:spPr>
        <p:txBody>
          <a:bodyPr wrap="none" rtlCol="0">
            <a:spAutoFit/>
          </a:bodyPr>
          <a:lstStyle/>
          <a:p>
            <a:r>
              <a:rPr lang="en-US" sz="2000" b="1" dirty="0"/>
              <a:t>Final recommendation to </a:t>
            </a:r>
            <a:r>
              <a:rPr lang="en-US" sz="2000" b="1"/>
              <a:t>Team January 10</a:t>
            </a:r>
          </a:p>
          <a:p>
            <a:r>
              <a:rPr lang="en-US" sz="2000" b="1" dirty="0"/>
              <a:t>First reading BOE January 20</a:t>
            </a:r>
          </a:p>
          <a:p>
            <a:r>
              <a:rPr lang="en-US" sz="2000" b="1" dirty="0"/>
              <a:t>Presentation and Approval BOE February 17</a:t>
            </a:r>
          </a:p>
        </p:txBody>
      </p:sp>
    </p:spTree>
    <p:extLst>
      <p:ext uri="{BB962C8B-B14F-4D97-AF65-F5344CB8AC3E}">
        <p14:creationId xmlns:p14="http://schemas.microsoft.com/office/powerpoint/2010/main" val="3654968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180" y="319405"/>
            <a:ext cx="10728960" cy="1325563"/>
          </a:xfrm>
        </p:spPr>
        <p:txBody>
          <a:bodyPr>
            <a:normAutofit/>
          </a:bodyPr>
          <a:lstStyle/>
          <a:p>
            <a:r>
              <a:rPr lang="en-US" sz="6000" b="1" i="1" dirty="0">
                <a:solidFill>
                  <a:srgbClr val="C00000"/>
                </a:solidFill>
              </a:rPr>
              <a:t>Thanks to the Strategic Plan Team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6297" y="1644968"/>
            <a:ext cx="7543962" cy="4351338"/>
          </a:xfrm>
        </p:spPr>
      </p:pic>
    </p:spTree>
    <p:extLst>
      <p:ext uri="{BB962C8B-B14F-4D97-AF65-F5344CB8AC3E}">
        <p14:creationId xmlns:p14="http://schemas.microsoft.com/office/powerpoint/2010/main" val="15099618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1455</TotalTime>
  <Words>1988</Words>
  <Application>Microsoft Macintosh PowerPoint</Application>
  <PresentationFormat>Widescreen</PresentationFormat>
  <Paragraphs>336</Paragraphs>
  <Slides>39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ＭＳ Ｐゴシック</vt:lpstr>
      <vt:lpstr>Arial</vt:lpstr>
      <vt:lpstr>Calibri</vt:lpstr>
      <vt:lpstr>Calibri Light</vt:lpstr>
      <vt:lpstr>Comic Sans MS</vt:lpstr>
      <vt:lpstr>Symbol</vt:lpstr>
      <vt:lpstr>Verdana</vt:lpstr>
      <vt:lpstr>Office Theme</vt:lpstr>
      <vt:lpstr>  Strategic Planning  Final Plan Team Meeting</vt:lpstr>
      <vt:lpstr>Welcome and Introductions</vt:lpstr>
      <vt:lpstr>PowerPoint Presentation</vt:lpstr>
      <vt:lpstr>PowerPoint Presentation</vt:lpstr>
      <vt:lpstr>PowerPoint Presentation</vt:lpstr>
      <vt:lpstr>PowerPoint Presentation</vt:lpstr>
      <vt:lpstr>PowerPoint Presentation</vt:lpstr>
      <vt:lpstr>FINAL MEETING OUTCOMES </vt:lpstr>
      <vt:lpstr>Stakeholder Feedback Report  </vt:lpstr>
      <vt:lpstr>PowerPoint Presentation</vt:lpstr>
      <vt:lpstr>PowerPoint Presentation</vt:lpstr>
      <vt:lpstr>ACTIVITY ONE:  75 minutes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Combine</vt:lpstr>
      <vt:lpstr>Combine</vt:lpstr>
      <vt:lpstr>Edit</vt:lpstr>
      <vt:lpstr>Add or Delete</vt:lpstr>
      <vt:lpstr>PowerPoint Presentation</vt:lpstr>
      <vt:lpstr>PowerPoint Presentation</vt:lpstr>
      <vt:lpstr>PowerPoint Presentation</vt:lpstr>
      <vt:lpstr>ACTIVITY TWO:  30 minutes  </vt:lpstr>
      <vt:lpstr>PowerPoint Presentation</vt:lpstr>
      <vt:lpstr>PowerPoint Presentation</vt:lpstr>
      <vt:lpstr>PowerPoint Presentation</vt:lpstr>
      <vt:lpstr>PowerPoint Presentation</vt:lpstr>
      <vt:lpstr>After you are inside your room:</vt:lpstr>
      <vt:lpstr>ACTIVITY THREE:  5  minutes  </vt:lpstr>
      <vt:lpstr>Deliverables</vt:lpstr>
      <vt:lpstr>CEC Facilitator</vt:lpstr>
      <vt:lpstr>LIVING THE PLAN</vt:lpstr>
      <vt:lpstr>PowerPoint Presentation</vt:lpstr>
      <vt:lpstr>Superintendent  </vt:lpstr>
      <vt:lpstr>Thanks to the Strategic Plan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Strategic Planning  Data Retreat</dc:title>
  <dc:creator>Perry Soldwedel</dc:creator>
  <cp:lastModifiedBy>Perry Soldwedel</cp:lastModifiedBy>
  <cp:revision>63</cp:revision>
  <cp:lastPrinted>2020-05-20T22:58:08Z</cp:lastPrinted>
  <dcterms:created xsi:type="dcterms:W3CDTF">2017-07-07T17:23:02Z</dcterms:created>
  <dcterms:modified xsi:type="dcterms:W3CDTF">2022-01-02T21:13:45Z</dcterms:modified>
</cp:coreProperties>
</file>