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8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9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0.xml" ContentType="application/vnd.openxmlformats-officedocument.themeOverride+xml"/>
  <Override PartName="/ppt/notesSlides/notesSlide1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11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12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13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14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15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16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theme/themeOverride17.xml" ContentType="application/vnd.openxmlformats-officedocument.themeOverr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18.xml" ContentType="application/vnd.openxmlformats-officedocument.themeOverr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19.xml" ContentType="application/vnd.openxmlformats-officedocument.themeOverr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20.xml" ContentType="application/vnd.openxmlformats-officedocument.themeOverr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21.xml" ContentType="application/vnd.openxmlformats-officedocument.themeOverrid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22.xml" ContentType="application/vnd.openxmlformats-officedocument.themeOverr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23.xml" ContentType="application/vnd.openxmlformats-officedocument.themeOverr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notesMasterIdLst>
    <p:notesMasterId r:id="rId42"/>
  </p:notesMasterIdLst>
  <p:sldIdLst>
    <p:sldId id="320" r:id="rId2"/>
    <p:sldId id="301" r:id="rId3"/>
    <p:sldId id="286" r:id="rId4"/>
    <p:sldId id="256" r:id="rId5"/>
    <p:sldId id="276" r:id="rId6"/>
    <p:sldId id="275" r:id="rId7"/>
    <p:sldId id="277" r:id="rId8"/>
    <p:sldId id="298" r:id="rId9"/>
    <p:sldId id="316" r:id="rId10"/>
    <p:sldId id="314" r:id="rId11"/>
    <p:sldId id="306" r:id="rId12"/>
    <p:sldId id="307" r:id="rId13"/>
    <p:sldId id="304" r:id="rId14"/>
    <p:sldId id="305" r:id="rId15"/>
    <p:sldId id="288" r:id="rId16"/>
    <p:sldId id="289" r:id="rId17"/>
    <p:sldId id="266" r:id="rId18"/>
    <p:sldId id="308" r:id="rId19"/>
    <p:sldId id="309" r:id="rId20"/>
    <p:sldId id="259" r:id="rId21"/>
    <p:sldId id="284" r:id="rId22"/>
    <p:sldId id="315" r:id="rId23"/>
    <p:sldId id="310" r:id="rId24"/>
    <p:sldId id="317" r:id="rId25"/>
    <p:sldId id="283" r:id="rId26"/>
    <p:sldId id="313" r:id="rId27"/>
    <p:sldId id="311" r:id="rId28"/>
    <p:sldId id="318" r:id="rId29"/>
    <p:sldId id="302" r:id="rId30"/>
    <p:sldId id="293" r:id="rId31"/>
    <p:sldId id="279" r:id="rId32"/>
    <p:sldId id="257" r:id="rId33"/>
    <p:sldId id="295" r:id="rId34"/>
    <p:sldId id="280" r:id="rId35"/>
    <p:sldId id="296" r:id="rId36"/>
    <p:sldId id="282" r:id="rId37"/>
    <p:sldId id="297" r:id="rId38"/>
    <p:sldId id="281" r:id="rId39"/>
    <p:sldId id="303" r:id="rId40"/>
    <p:sldId id="312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rod Ritter" initials="JR" lastIdx="2" clrIdx="0">
    <p:extLst>
      <p:ext uri="{19B8F6BF-5375-455C-9EA6-DF929625EA0E}">
        <p15:presenceInfo xmlns:p15="http://schemas.microsoft.com/office/powerpoint/2012/main" userId="8f08d9dd91a2c61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Demographic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Demographic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Demographic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Attendanc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Staff%20by%20Rac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Staff%20by%20Rac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Staff%20by%20Rac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jritter\Dropbox\Strategic%20Plan\Data%20Docs\Demographics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jritter\Dropbox\Strategic%20Plan\Data%20Docs\Misc.%20Data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C:\Users\jritter\Dropbox\Strategic%20Plan\Data%20Docs\Attendance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Absent%20&amp;%20Low%20Income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Worksheet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AppData\Local\Temp\SISGridExport-2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Absent%20&amp;%20Low%20Income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Homeless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Fee%20Waiver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C:\Users\jritter\AppData\Local\Temp\SISGridExport-2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C:\Users\jritter\Dropbox\Strategic%20Plan\Data%20Docs\Absent%20&amp;%20Low%20Income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3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ISS%20by%20Race%20and%20Low%20Income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OSS%20AGAIN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C:\Users\jritter\AppData\Local\Temp\SISGridExport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oleObject" Target="file:///C:\Users\jritter\AppData\Local\Temp\SISGridExport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OSS%20By%20Percentage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Teachers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ISS%20Reasons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oleObject" Target="file:///C:\Users\jritter\Dropbox\Strategic%20Plan\Data%20Docs\ISS%20by%20Race%20and%20Low%20Income.xlsx" TargetMode="Externa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oleObject" Target="file:///C:\Users\jritter\Dropbox\Strategic%20Plan\Data%20Docs\ISS%20by%20Race%20and%20Low%20Income.xlsx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rro\Dropbox\Strategic%20Plan\Data%20Docs\ISS%20by%20Race%20and%20Low%20Income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oleObject" Target="file:///C:\Users\jritter\Dropbox\Strategic%20Plan\Data%20Docs\Teachers.xlsx" TargetMode="Externa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oleObject" Target="file:///C:\Users\jritter\Dropbox\Strategic%20Plan\Data%20Docs\Teachers.xlsx" TargetMode="Externa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package" Target="../embeddings/Microsoft_Excel_Worksheet4.xlsx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oleObject" Target="file:///C:\Users\jritter\Dropbox\Strategic%20Plan\Data%20Docs\Teachers.xlsx" TargetMode="Externa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itter\Dropbox\Strategic%20Plan\Data%20Docs\Attendance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oleObject" Target="file:///C:\Users\Jarro\Dropbox\Strategic%20Plan\Data%20Docs\Teachers.xlsx" TargetMode="Externa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oleObject" Target="file:///C:\Users\jritter\Dropbox\Strategic%20Plan\Data%20Docs\Teache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>
                <a:solidFill>
                  <a:schemeClr val="bg1"/>
                </a:solidFill>
              </a:rPr>
              <a:t>5-Year Enrollment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Sheet3!$B$1:$B$2</c:f>
              <c:strCache>
                <c:ptCount val="2"/>
                <c:pt idx="0">
                  <c:v>Enrollment</c:v>
                </c:pt>
                <c:pt idx="1">
                  <c:v>Count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cat>
            <c:strRef>
              <c:f>Sheet3!$A$3:$A$7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Sheet3!$B$3:$B$7</c:f>
              <c:numCache>
                <c:formatCode>General</c:formatCode>
                <c:ptCount val="5"/>
                <c:pt idx="0">
                  <c:v>989</c:v>
                </c:pt>
                <c:pt idx="1">
                  <c:v>988</c:v>
                </c:pt>
                <c:pt idx="2">
                  <c:v>990</c:v>
                </c:pt>
                <c:pt idx="3">
                  <c:v>991</c:v>
                </c:pt>
                <c:pt idx="4">
                  <c:v>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F7-40B2-97F6-161B34A33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2898559"/>
        <c:axId val="1935780319"/>
      </c:barChart>
      <c:catAx>
        <c:axId val="252898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5780319"/>
        <c:crosses val="autoZero"/>
        <c:auto val="1"/>
        <c:lblAlgn val="ctr"/>
        <c:lblOffset val="100"/>
        <c:noMultiLvlLbl val="0"/>
      </c:catAx>
      <c:valAx>
        <c:axId val="1935780319"/>
        <c:scaling>
          <c:orientation val="minMax"/>
          <c:min val="7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98559"/>
        <c:crosses val="autoZero"/>
        <c:crossBetween val="between"/>
        <c:majorUnit val="10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>
                <a:solidFill>
                  <a:schemeClr val="bg1"/>
                </a:solidFill>
              </a:rPr>
              <a:t>Enrollment</a:t>
            </a:r>
            <a:endParaRPr lang="en-US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Sheet1!$B$26</c:f>
              <c:strCache>
                <c:ptCount val="1"/>
                <c:pt idx="0">
                  <c:v>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283-4CB5-A663-05E7A237F59B}"/>
              </c:ext>
            </c:extLst>
          </c:dPt>
          <c:dPt>
            <c:idx val="1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283-4CB5-A663-05E7A237F59B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283-4CB5-A663-05E7A237F59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283-4CB5-A663-05E7A237F59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283-4CB5-A663-05E7A237F59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283-4CB5-A663-05E7A237F59B}"/>
              </c:ext>
            </c:extLst>
          </c:dPt>
          <c:cat>
            <c:strRef>
              <c:f>Sheet1!$A$27:$A$32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Sheet1!$B$27:$B$32</c:f>
              <c:numCache>
                <c:formatCode>0</c:formatCode>
                <c:ptCount val="6"/>
                <c:pt idx="0">
                  <c:v>988</c:v>
                </c:pt>
                <c:pt idx="1">
                  <c:v>2112</c:v>
                </c:pt>
                <c:pt idx="2">
                  <c:v>588</c:v>
                </c:pt>
                <c:pt idx="3">
                  <c:v>1108</c:v>
                </c:pt>
                <c:pt idx="4">
                  <c:v>665</c:v>
                </c:pt>
                <c:pt idx="5">
                  <c:v>1157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83-4CB5-A663-05E7A237F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1707648"/>
        <c:axId val="1800517280"/>
      </c:barChart>
      <c:catAx>
        <c:axId val="134170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0517280"/>
        <c:crosses val="autoZero"/>
        <c:auto val="1"/>
        <c:lblAlgn val="ctr"/>
        <c:lblOffset val="100"/>
        <c:noMultiLvlLbl val="0"/>
      </c:catAx>
      <c:valAx>
        <c:axId val="180051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17076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15-16 Student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Sheet2!$A$28:$B$28</c:f>
              <c:strCache>
                <c:ptCount val="2"/>
                <c:pt idx="0">
                  <c:v>2016</c:v>
                </c:pt>
                <c:pt idx="1">
                  <c:v>School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373-4E7A-8EF0-AB63E574FE61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373-4E7A-8EF0-AB63E574FE6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134A-460B-96FF-6D78B8FC54E6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34A-460B-96FF-6D78B8FC54E6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134A-460B-96FF-6D78B8FC54E6}"/>
              </c:ext>
            </c:extLst>
          </c:dPt>
          <c:dLbls>
            <c:dLbl>
              <c:idx val="2"/>
              <c:layout>
                <c:manualLayout>
                  <c:x val="-9.3526901493836398E-2"/>
                  <c:y val="2.31047429127905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4A-460B-96FF-6D78B8FC54E6}"/>
                </c:ext>
              </c:extLst>
            </c:dLbl>
            <c:dLbl>
              <c:idx val="3"/>
              <c:layout>
                <c:manualLayout>
                  <c:x val="-0.10754476248312171"/>
                  <c:y val="1.14833576407368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4A-460B-96FF-6D78B8FC54E6}"/>
                </c:ext>
              </c:extLst>
            </c:dLbl>
            <c:dLbl>
              <c:idx val="4"/>
              <c:layout>
                <c:manualLayout>
                  <c:x val="0.10671337635630598"/>
                  <c:y val="3.51279525694392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4A-460B-96FF-6D78B8FC54E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Sheet2!$C$27:$I$27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Sheet2!$C$28:$I$28</c:f>
              <c:numCache>
                <c:formatCode>General</c:formatCode>
                <c:ptCount val="5"/>
                <c:pt idx="0">
                  <c:v>54.2</c:v>
                </c:pt>
                <c:pt idx="1">
                  <c:v>28.8</c:v>
                </c:pt>
                <c:pt idx="2">
                  <c:v>9</c:v>
                </c:pt>
                <c:pt idx="3">
                  <c:v>4.9000000000000004</c:v>
                </c:pt>
                <c:pt idx="4">
                  <c:v>2.9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100-4F5A-B0E5-6011015BD6AE}"/>
            </c:ext>
          </c:extLst>
        </c:ser>
        <c:ser>
          <c:idx val="1"/>
          <c:order val="1"/>
          <c:tx>
            <c:strRef>
              <c:f>Sheet2!$A$29:$B$29</c:f>
              <c:strCache>
                <c:ptCount val="2"/>
                <c:pt idx="0">
                  <c:v>2016</c:v>
                </c:pt>
                <c:pt idx="1">
                  <c:v>State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1373-4E7A-8EF0-AB63E574FE6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1373-4E7A-8EF0-AB63E574FE6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1373-4E7A-8EF0-AB63E574FE6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1373-4E7A-8EF0-AB63E574FE61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1373-4E7A-8EF0-AB63E574FE6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Sheet2!$C$27:$I$27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Sheet2!$C$29:$I$29</c:f>
              <c:numCache>
                <c:formatCode>General</c:formatCode>
                <c:ptCount val="5"/>
                <c:pt idx="0">
                  <c:v>48.8</c:v>
                </c:pt>
                <c:pt idx="1">
                  <c:v>17.3</c:v>
                </c:pt>
                <c:pt idx="2">
                  <c:v>25.5</c:v>
                </c:pt>
                <c:pt idx="3">
                  <c:v>4.7</c:v>
                </c:pt>
                <c:pt idx="4">
                  <c:v>3.2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C100-4F5A-B0E5-6011015BD6AE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16-17 Student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Sheet2!$A$24:$B$24</c:f>
              <c:strCache>
                <c:ptCount val="2"/>
                <c:pt idx="0">
                  <c:v>2017</c:v>
                </c:pt>
                <c:pt idx="1">
                  <c:v>School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668-4B46-BD12-52D9F3299D4B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668-4B46-BD12-52D9F3299D4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668-4B46-BD12-52D9F3299D4B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668-4B46-BD12-52D9F3299D4B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668-4B46-BD12-52D9F3299D4B}"/>
              </c:ext>
            </c:extLst>
          </c:dPt>
          <c:dLbls>
            <c:dLbl>
              <c:idx val="2"/>
              <c:layout>
                <c:manualLayout>
                  <c:x val="-9.2407283591453351E-2"/>
                  <c:y val="-1.83336355506960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68-4B46-BD12-52D9F3299D4B}"/>
                </c:ext>
              </c:extLst>
            </c:dLbl>
            <c:dLbl>
              <c:idx val="3"/>
              <c:layout>
                <c:manualLayout>
                  <c:x val="-0.14182823878698747"/>
                  <c:y val="-2.69319450544954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68-4B46-BD12-52D9F3299D4B}"/>
                </c:ext>
              </c:extLst>
            </c:dLbl>
            <c:dLbl>
              <c:idx val="4"/>
              <c:layout>
                <c:manualLayout>
                  <c:x val="7.8633698847850098E-2"/>
                  <c:y val="6.821940057162871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68-4B46-BD12-52D9F3299D4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Sheet2!$C$23:$I$23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Sheet2!$C$24:$I$24</c:f>
              <c:numCache>
                <c:formatCode>General</c:formatCode>
                <c:ptCount val="5"/>
                <c:pt idx="0">
                  <c:v>52.9</c:v>
                </c:pt>
                <c:pt idx="1">
                  <c:v>28.3</c:v>
                </c:pt>
                <c:pt idx="2">
                  <c:v>10.6</c:v>
                </c:pt>
                <c:pt idx="3">
                  <c:v>4.9000000000000004</c:v>
                </c:pt>
                <c:pt idx="4">
                  <c:v>2.7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F668-4B46-BD12-52D9F3299D4B}"/>
            </c:ext>
          </c:extLst>
        </c:ser>
        <c:ser>
          <c:idx val="1"/>
          <c:order val="1"/>
          <c:tx>
            <c:strRef>
              <c:f>Sheet2!$A$25:$B$25</c:f>
              <c:strCache>
                <c:ptCount val="2"/>
                <c:pt idx="0">
                  <c:v>2017</c:v>
                </c:pt>
                <c:pt idx="1">
                  <c:v>State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F668-4B46-BD12-52D9F3299D4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F668-4B46-BD12-52D9F3299D4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F668-4B46-BD12-52D9F3299D4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2-F668-4B46-BD12-52D9F3299D4B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4-F668-4B46-BD12-52D9F3299D4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Sheet2!$C$23:$I$23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Sheet2!$C$25:$I$25</c:f>
              <c:numCache>
                <c:formatCode>General</c:formatCode>
                <c:ptCount val="5"/>
                <c:pt idx="0">
                  <c:v>48.5</c:v>
                </c:pt>
                <c:pt idx="1">
                  <c:v>17</c:v>
                </c:pt>
                <c:pt idx="2">
                  <c:v>25.7</c:v>
                </c:pt>
                <c:pt idx="3">
                  <c:v>4.9000000000000004</c:v>
                </c:pt>
                <c:pt idx="4">
                  <c:v>3.4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5-F668-4B46-BD12-52D9F3299D4B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17-18 Student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Sheet2!$A$20:$B$20</c:f>
              <c:strCache>
                <c:ptCount val="2"/>
                <c:pt idx="0">
                  <c:v>2018</c:v>
                </c:pt>
                <c:pt idx="1">
                  <c:v>School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805-4057-9AA9-50944344CD0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805-4057-9AA9-50944344CD0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805-4057-9AA9-50944344CD04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2805-4057-9AA9-50944344CD04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2805-4057-9AA9-50944344CD04}"/>
              </c:ext>
            </c:extLst>
          </c:dPt>
          <c:dLbls>
            <c:dLbl>
              <c:idx val="2"/>
              <c:layout>
                <c:manualLayout>
                  <c:x val="-9.206010271518314E-2"/>
                  <c:y val="1.09735946932435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05-4057-9AA9-50944344CD04}"/>
                </c:ext>
              </c:extLst>
            </c:dLbl>
            <c:dLbl>
              <c:idx val="3"/>
              <c:layout>
                <c:manualLayout>
                  <c:x val="-0.12942478042195529"/>
                  <c:y val="-7.379463430717372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05-4057-9AA9-50944344CD04}"/>
                </c:ext>
              </c:extLst>
            </c:dLbl>
            <c:dLbl>
              <c:idx val="4"/>
              <c:layout>
                <c:manualLayout>
                  <c:x val="0.10147985927060382"/>
                  <c:y val="1.086565613034520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805-4057-9AA9-50944344CD0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Sheet2!$C$19:$I$19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Sheet2!$C$20:$I$20</c:f>
              <c:numCache>
                <c:formatCode>General</c:formatCode>
                <c:ptCount val="5"/>
                <c:pt idx="0">
                  <c:v>53.5</c:v>
                </c:pt>
                <c:pt idx="1">
                  <c:v>28.6</c:v>
                </c:pt>
                <c:pt idx="2">
                  <c:v>10.8</c:v>
                </c:pt>
                <c:pt idx="3">
                  <c:v>3.9</c:v>
                </c:pt>
                <c:pt idx="4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2805-4057-9AA9-50944344CD04}"/>
            </c:ext>
          </c:extLst>
        </c:ser>
        <c:ser>
          <c:idx val="1"/>
          <c:order val="1"/>
          <c:tx>
            <c:strRef>
              <c:f>Sheet2!$A$21:$B$21</c:f>
              <c:strCache>
                <c:ptCount val="2"/>
                <c:pt idx="0">
                  <c:v>2018</c:v>
                </c:pt>
                <c:pt idx="1">
                  <c:v>State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2805-4057-9AA9-50944344CD0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2805-4057-9AA9-50944344CD0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2805-4057-9AA9-50944344CD04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2-2805-4057-9AA9-50944344CD04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4-2805-4057-9AA9-50944344CD0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Sheet2!$C$19:$I$19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Sheet2!$C$21:$I$21</c:f>
              <c:numCache>
                <c:formatCode>General</c:formatCode>
                <c:ptCount val="5"/>
                <c:pt idx="0">
                  <c:v>48</c:v>
                </c:pt>
                <c:pt idx="1">
                  <c:v>16.8</c:v>
                </c:pt>
                <c:pt idx="2">
                  <c:v>26.2</c:v>
                </c:pt>
                <c:pt idx="3">
                  <c:v>5.0999999999999996</c:v>
                </c:pt>
                <c:pt idx="4">
                  <c:v>3.5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5-2805-4057-9AA9-50944344CD04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18-19 Student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266281539385553E-2"/>
          <c:y val="9.295500283298927E-2"/>
          <c:w val="0.95001181717779315"/>
          <c:h val="0.88278270072791665"/>
        </c:manualLayout>
      </c:layout>
      <c:pie3DChart>
        <c:varyColors val="1"/>
        <c:ser>
          <c:idx val="0"/>
          <c:order val="0"/>
          <c:tx>
            <c:strRef>
              <c:f>Sheet2!$A$16:$B$16</c:f>
              <c:strCache>
                <c:ptCount val="2"/>
                <c:pt idx="0">
                  <c:v>2019</c:v>
                </c:pt>
                <c:pt idx="1">
                  <c:v>School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6D3-4601-A4BA-3C8477BDF885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6D3-4601-A4BA-3C8477BDF885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6D3-4601-A4BA-3C8477BDF885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6D3-4601-A4BA-3C8477BDF885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6D3-4601-A4BA-3C8477BDF885}"/>
              </c:ext>
            </c:extLst>
          </c:dPt>
          <c:dLbls>
            <c:dLbl>
              <c:idx val="2"/>
              <c:layout>
                <c:manualLayout>
                  <c:x val="-8.9592762375941451E-2"/>
                  <c:y val="3.245241350149032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D3-4601-A4BA-3C8477BDF885}"/>
                </c:ext>
              </c:extLst>
            </c:dLbl>
            <c:dLbl>
              <c:idx val="3"/>
              <c:layout>
                <c:manualLayout>
                  <c:x val="-0.14638420819025788"/>
                  <c:y val="3.57456540798308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D3-4601-A4BA-3C8477BDF885}"/>
                </c:ext>
              </c:extLst>
            </c:dLbl>
            <c:dLbl>
              <c:idx val="4"/>
              <c:layout>
                <c:manualLayout>
                  <c:x val="0.10313793034967925"/>
                  <c:y val="1.49093722035275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D3-4601-A4BA-3C8477BDF88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Sheet2!$C$15:$I$15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Sheet2!$C$16:$I$16</c:f>
              <c:numCache>
                <c:formatCode>General</c:formatCode>
                <c:ptCount val="5"/>
                <c:pt idx="0">
                  <c:v>53.1</c:v>
                </c:pt>
                <c:pt idx="1">
                  <c:v>28.6</c:v>
                </c:pt>
                <c:pt idx="2">
                  <c:v>10.9</c:v>
                </c:pt>
                <c:pt idx="3">
                  <c:v>4.2</c:v>
                </c:pt>
                <c:pt idx="4">
                  <c:v>3.1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F6D3-4601-A4BA-3C8477BDF885}"/>
            </c:ext>
          </c:extLst>
        </c:ser>
        <c:ser>
          <c:idx val="1"/>
          <c:order val="1"/>
          <c:tx>
            <c:strRef>
              <c:f>Sheet2!$A$17:$B$17</c:f>
              <c:strCache>
                <c:ptCount val="2"/>
                <c:pt idx="0">
                  <c:v>2019</c:v>
                </c:pt>
                <c:pt idx="1">
                  <c:v>State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F6D3-4601-A4BA-3C8477BDF88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F6D3-4601-A4BA-3C8477BDF88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F6D3-4601-A4BA-3C8477BDF88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2-F6D3-4601-A4BA-3C8477BDF885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4-F6D3-4601-A4BA-3C8477BDF88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Sheet2!$C$15:$I$15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Sheet2!$C$17:$I$17</c:f>
              <c:numCache>
                <c:formatCode>General</c:formatCode>
                <c:ptCount val="5"/>
                <c:pt idx="0">
                  <c:v>47.6</c:v>
                </c:pt>
                <c:pt idx="1">
                  <c:v>16.7</c:v>
                </c:pt>
                <c:pt idx="2">
                  <c:v>26.4</c:v>
                </c:pt>
                <c:pt idx="3">
                  <c:v>5.0999999999999996</c:v>
                </c:pt>
                <c:pt idx="4">
                  <c:v>3.8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15-F6D3-4601-A4BA-3C8477BDF885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19-20 Student Demographics</a:t>
            </a:r>
          </a:p>
        </c:rich>
      </c:tx>
      <c:layout>
        <c:manualLayout>
          <c:xMode val="edge"/>
          <c:yMode val="edge"/>
          <c:x val="0.20849574472434637"/>
          <c:y val="1.61748642927293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Sheet2!$A$4:$B$4</c:f>
              <c:strCache>
                <c:ptCount val="2"/>
                <c:pt idx="0">
                  <c:v>2020</c:v>
                </c:pt>
                <c:pt idx="1">
                  <c:v>School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CBD-4BBB-B4A8-0AD250A6C6A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CBD-4BBB-B4A8-0AD250A6C6A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CBD-4BBB-B4A8-0AD250A6C6A4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CBD-4BBB-B4A8-0AD250A6C6A4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CBD-4BBB-B4A8-0AD250A6C6A4}"/>
              </c:ext>
            </c:extLst>
          </c:dPt>
          <c:dLbls>
            <c:dLbl>
              <c:idx val="4"/>
              <c:layout>
                <c:manualLayout>
                  <c:x val="0.14355836836999725"/>
                  <c:y val="1.646763570448459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0B9C295-F77B-413E-BFC5-D858718568F7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/>
                      <a:t>
</a:t>
                    </a:r>
                    <a:fld id="{91D13A3F-89E8-491A-91C3-AE37BB3B1776}" type="PERCENTAGE">
                      <a:rPr lang="en-US"/>
                      <a:pPr>
                        <a:defRPr/>
                      </a:pPr>
                      <a:t>[PERCENTAGE]</a:t>
                    </a:fld>
                    <a:endParaRPr lang="en-US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9212451481588"/>
                      <c:h val="9.081183331420263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CBD-4BBB-B4A8-0AD250A6C6A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Sheet2!$C$3:$I$3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Sheet2!$C$4:$I$4</c:f>
              <c:numCache>
                <c:formatCode>General</c:formatCode>
                <c:ptCount val="5"/>
                <c:pt idx="0">
                  <c:v>52.6</c:v>
                </c:pt>
                <c:pt idx="1">
                  <c:v>28.7</c:v>
                </c:pt>
                <c:pt idx="2">
                  <c:v>10.4</c:v>
                </c:pt>
                <c:pt idx="3">
                  <c:v>4</c:v>
                </c:pt>
                <c:pt idx="4">
                  <c:v>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BCBD-4BBB-B4A8-0AD250A6C6A4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2020 Student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Sheet2!$A$4:$B$4</c:f>
              <c:strCache>
                <c:ptCount val="2"/>
                <c:pt idx="0">
                  <c:v>2020</c:v>
                </c:pt>
                <c:pt idx="1">
                  <c:v>School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CBD-4BBB-B4A8-0AD250A6C6A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CBD-4BBB-B4A8-0AD250A6C6A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CBD-4BBB-B4A8-0AD250A6C6A4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CBD-4BBB-B4A8-0AD250A6C6A4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CBD-4BBB-B4A8-0AD250A6C6A4}"/>
              </c:ext>
            </c:extLst>
          </c:dPt>
          <c:dLbls>
            <c:dLbl>
              <c:idx val="2"/>
              <c:layout>
                <c:manualLayout>
                  <c:x val="1.2132772804595267E-2"/>
                  <c:y val="-3.281142756759991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BD-4BBB-B4A8-0AD250A6C6A4}"/>
                </c:ext>
              </c:extLst>
            </c:dLbl>
            <c:dLbl>
              <c:idx val="3"/>
              <c:layout>
                <c:manualLayout>
                  <c:x val="-6.4271215330668182E-3"/>
                  <c:y val="-6.53787826378949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CBD-4BBB-B4A8-0AD250A6C6A4}"/>
                </c:ext>
              </c:extLst>
            </c:dLbl>
            <c:dLbl>
              <c:idx val="4"/>
              <c:layout>
                <c:manualLayout>
                  <c:x val="0.13538112798354271"/>
                  <c:y val="6.7219120359610474E-2"/>
                </c:manualLayout>
              </c:layout>
              <c:tx>
                <c:rich>
                  <a:bodyPr/>
                  <a:lstStyle/>
                  <a:p>
                    <a:fld id="{04AB1B81-4C0F-43D8-AE2E-4E5F527F4CFE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CA7837DB-57B6-49D5-9CCC-E7BBF4E660CC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CBD-4BBB-B4A8-0AD250A6C6A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Sheet2!$C$3:$I$3</c:f>
              <c:strCache>
                <c:ptCount val="5"/>
                <c:pt idx="0">
                  <c:v>White (%)</c:v>
                </c:pt>
                <c:pt idx="1">
                  <c:v>Black (%)</c:v>
                </c:pt>
                <c:pt idx="2">
                  <c:v>Hispanic (%)</c:v>
                </c:pt>
                <c:pt idx="3">
                  <c:v>Asian (%)</c:v>
                </c:pt>
                <c:pt idx="4">
                  <c:v>Two or More Races (%)</c:v>
                </c:pt>
              </c:strCache>
              <c:extLst/>
            </c:strRef>
          </c:cat>
          <c:val>
            <c:numRef>
              <c:f>Sheet2!$C$4:$I$4</c:f>
              <c:numCache>
                <c:formatCode>General</c:formatCode>
                <c:ptCount val="5"/>
                <c:pt idx="0">
                  <c:v>52.6</c:v>
                </c:pt>
                <c:pt idx="1">
                  <c:v>28.7</c:v>
                </c:pt>
                <c:pt idx="2">
                  <c:v>10.4</c:v>
                </c:pt>
                <c:pt idx="3">
                  <c:v>4</c:v>
                </c:pt>
                <c:pt idx="4">
                  <c:v>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BCBD-4BBB-B4A8-0AD250A6C6A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2020 Faculty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2021 Faculty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4E61-455C-83D3-8999EC9155C2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4E61-455C-83D3-8999EC9155C2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4E61-455C-83D3-8999EC9155C2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4E61-455C-83D3-8999EC9155C2}"/>
              </c:ext>
            </c:extLst>
          </c:dPt>
          <c:dLbls>
            <c:dLbl>
              <c:idx val="1"/>
              <c:layout>
                <c:manualLayout>
                  <c:x val="5.5806598377880594E-2"/>
                  <c:y val="9.86850091793493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61-455C-83D3-8999EC9155C2}"/>
                </c:ext>
              </c:extLst>
            </c:dLbl>
            <c:dLbl>
              <c:idx val="2"/>
              <c:layout>
                <c:manualLayout>
                  <c:x val="-0.15905195923347179"/>
                  <c:y val="-1.26360460683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61-455C-83D3-8999EC9155C2}"/>
                </c:ext>
              </c:extLst>
            </c:dLbl>
            <c:dLbl>
              <c:idx val="3"/>
              <c:layout>
                <c:manualLayout>
                  <c:x val="0.35590514151719693"/>
                  <c:y val="2.10045818039975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61-455C-83D3-8999EC9155C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'Faculty Only'!$E$2:$E$5</c:f>
              <c:strCache>
                <c:ptCount val="4"/>
                <c:pt idx="0">
                  <c:v>White</c:v>
                </c:pt>
                <c:pt idx="1">
                  <c:v>Black</c:v>
                </c:pt>
                <c:pt idx="2">
                  <c:v>Asian</c:v>
                </c:pt>
                <c:pt idx="3">
                  <c:v>Multi-Racial</c:v>
                </c:pt>
              </c:strCache>
            </c:strRef>
          </c:cat>
          <c:val>
            <c:numRef>
              <c:f>'Faculty Only'!$G$2:$G$5</c:f>
              <c:numCache>
                <c:formatCode>0%</c:formatCode>
                <c:ptCount val="4"/>
                <c:pt idx="0">
                  <c:v>0.87368421052631584</c:v>
                </c:pt>
                <c:pt idx="1">
                  <c:v>8.4210526315789472E-2</c:v>
                </c:pt>
                <c:pt idx="2">
                  <c:v>2.1052631578947368E-2</c:v>
                </c:pt>
                <c:pt idx="3">
                  <c:v>2.1052631578947368E-2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E61-455C-83D3-8999EC9155C2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2021 Staff Demographics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FE2-4362-A63E-7C5A5E53E49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FE2-4362-A63E-7C5A5E53E49F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FE2-4362-A63E-7C5A5E53E49F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FE2-4362-A63E-7C5A5E53E49F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6FE2-4362-A63E-7C5A5E53E49F}"/>
              </c:ext>
            </c:extLst>
          </c:dPt>
          <c:dLbls>
            <c:dLbl>
              <c:idx val="1"/>
              <c:layout>
                <c:manualLayout>
                  <c:x val="7.4368192491572269E-2"/>
                  <c:y val="7.45500237356324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E2-4362-A63E-7C5A5E53E49F}"/>
                </c:ext>
              </c:extLst>
            </c:dLbl>
            <c:dLbl>
              <c:idx val="2"/>
              <c:layout>
                <c:manualLayout>
                  <c:x val="-0.20015679509193873"/>
                  <c:y val="-1.53244021211526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FE2-4362-A63E-7C5A5E53E49F}"/>
                </c:ext>
              </c:extLst>
            </c:dLbl>
            <c:dLbl>
              <c:idx val="3"/>
              <c:layout>
                <c:manualLayout>
                  <c:x val="-0.12723337312805583"/>
                  <c:y val="-1.75459492619851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E2-4362-A63E-7C5A5E53E49F}"/>
                </c:ext>
              </c:extLst>
            </c:dLbl>
            <c:dLbl>
              <c:idx val="4"/>
              <c:layout>
                <c:manualLayout>
                  <c:x val="0.34643461287096478"/>
                  <c:y val="-2.165554133082132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FE2-4362-A63E-7C5A5E53E49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'Staff Only'!$E$2:$E$6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'Staff Only'!$G$2:$G$6</c:f>
              <c:numCache>
                <c:formatCode>0%</c:formatCode>
                <c:ptCount val="5"/>
                <c:pt idx="0">
                  <c:v>0.76744186046511631</c:v>
                </c:pt>
                <c:pt idx="1">
                  <c:v>0.13953488372093023</c:v>
                </c:pt>
                <c:pt idx="2">
                  <c:v>4.6511627906976744E-2</c:v>
                </c:pt>
                <c:pt idx="3">
                  <c:v>2.3255813953488372E-2</c:v>
                </c:pt>
                <c:pt idx="4">
                  <c:v>2.3255813953488372E-2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E2-4362-A63E-7C5A5E53E49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2021 Faculty and</a:t>
            </a:r>
            <a:r>
              <a:rPr lang="en-US" baseline="0" dirty="0"/>
              <a:t> Staff Demographics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F37-49CF-950A-AD2B8D39F5DA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F37-49CF-950A-AD2B8D39F5D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F37-49CF-950A-AD2B8D39F5DA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F37-49CF-950A-AD2B8D39F5DA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9F37-49CF-950A-AD2B8D39F5DA}"/>
              </c:ext>
            </c:extLst>
          </c:dPt>
          <c:dLbls>
            <c:dLbl>
              <c:idx val="1"/>
              <c:layout>
                <c:manualLayout>
                  <c:x val="1.6539197557020695E-2"/>
                  <c:y val="4.52568507727001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37-49CF-950A-AD2B8D39F5DA}"/>
                </c:ext>
              </c:extLst>
            </c:dLbl>
            <c:dLbl>
              <c:idx val="2"/>
              <c:layout>
                <c:manualLayout>
                  <c:x val="-0.21874614294768499"/>
                  <c:y val="-3.34487368676403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37-49CF-950A-AD2B8D39F5DA}"/>
                </c:ext>
              </c:extLst>
            </c:dLbl>
            <c:dLbl>
              <c:idx val="3"/>
              <c:layout>
                <c:manualLayout>
                  <c:x val="-0.13462407762893153"/>
                  <c:y val="-3.66812987719758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37-49CF-950A-AD2B8D39F5DA}"/>
                </c:ext>
              </c:extLst>
            </c:dLbl>
            <c:dLbl>
              <c:idx val="4"/>
              <c:layout>
                <c:manualLayout>
                  <c:x val="0.35390841940767309"/>
                  <c:y val="6.841546650107341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37-49CF-950A-AD2B8D39F5D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'Faculty and Staff'!$D$2:$D$6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'Faculty and Staff'!$F$2:$F$6</c:f>
              <c:numCache>
                <c:formatCode>0%</c:formatCode>
                <c:ptCount val="5"/>
                <c:pt idx="0">
                  <c:v>0.84057971014492749</c:v>
                </c:pt>
                <c:pt idx="1">
                  <c:v>0.10144927536231885</c:v>
                </c:pt>
                <c:pt idx="2">
                  <c:v>1.4492753623188406E-2</c:v>
                </c:pt>
                <c:pt idx="3">
                  <c:v>2.1739130434782608E-2</c:v>
                </c:pt>
                <c:pt idx="4">
                  <c:v>2.1739130434782608E-2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37-49CF-950A-AD2B8D39F5DA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Carbondale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Carbondale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10C-4088-861A-509EF1D1B5E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10C-4088-861A-509EF1D1B5EF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10C-4088-861A-509EF1D1B5EF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10C-4088-861A-509EF1D1B5EF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10C-4088-861A-509EF1D1B5EF}"/>
              </c:ext>
            </c:extLst>
          </c:dPt>
          <c:dLbls>
            <c:dLbl>
              <c:idx val="2"/>
              <c:layout>
                <c:manualLayout>
                  <c:x val="-0.12487868434929936"/>
                  <c:y val="0.1852484674579365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0C-4088-861A-509EF1D1B5EF}"/>
                </c:ext>
              </c:extLst>
            </c:dLbl>
            <c:dLbl>
              <c:idx val="3"/>
              <c:layout>
                <c:manualLayout>
                  <c:x val="-0.1362157370942588"/>
                  <c:y val="6.7931345980126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0C-4088-861A-509EF1D1B5EF}"/>
                </c:ext>
              </c:extLst>
            </c:dLbl>
            <c:dLbl>
              <c:idx val="4"/>
              <c:layout>
                <c:manualLayout>
                  <c:x val="0.46901965153834901"/>
                  <c:y val="-3.810729405902198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F7F1D79-EB19-4C44-AB62-46BA78718DAC}" type="CATEGORYNAME">
                      <a:rPr lang="en-US" smtClean="0"/>
                      <a:pPr>
                        <a:defRPr/>
                      </a:pPr>
                      <a:t>[CATEGORY NAME]</a:t>
                    </a:fld>
                    <a:r>
                      <a:rPr lang="en-US" dirty="0"/>
                      <a:t>-Racial</a:t>
                    </a:r>
                    <a:r>
                      <a:rPr lang="en-US" baseline="0" dirty="0"/>
                      <a:t>
</a:t>
                    </a:r>
                    <a:fld id="{86923AA8-95F0-4DE0-99AC-91CCA931EE0E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90726823695019"/>
                      <c:h val="0.1766901958893182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10C-4088-861A-509EF1D1B5E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</c:v>
                </c:pt>
              </c:strCache>
            </c:strRef>
          </c:cat>
          <c:val>
            <c:numRef>
              <c:f>Sheet1!$B$2:$F$2</c:f>
              <c:numCache>
                <c:formatCode>0%</c:formatCode>
                <c:ptCount val="5"/>
                <c:pt idx="0">
                  <c:v>0.53</c:v>
                </c:pt>
                <c:pt idx="1">
                  <c:v>0.28999999999999998</c:v>
                </c:pt>
                <c:pt idx="2">
                  <c:v>0.1</c:v>
                </c:pt>
                <c:pt idx="3">
                  <c:v>0.04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10C-4088-861A-509EF1D1B5E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Sheet1!$A$3</c:f>
              <c:strCache>
                <c:ptCount val="1"/>
                <c:pt idx="0">
                  <c:v>Belleville West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874-4256-9C7F-EDAA88C57A7B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874-4256-9C7F-EDAA88C57A7B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874-4256-9C7F-EDAA88C57A7B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874-4256-9C7F-EDAA88C57A7B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874-4256-9C7F-EDAA88C57A7B}"/>
              </c:ext>
            </c:extLst>
          </c:dPt>
          <c:dLbls>
            <c:dLbl>
              <c:idx val="2"/>
              <c:layout>
                <c:manualLayout>
                  <c:x val="-0.18985583773716158"/>
                  <c:y val="0.1614958769908554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74-4256-9C7F-EDAA88C57A7B}"/>
                </c:ext>
              </c:extLst>
            </c:dLbl>
            <c:dLbl>
              <c:idx val="3"/>
              <c:layout>
                <c:manualLayout>
                  <c:x val="-0.23919181951218613"/>
                  <c:y val="-1.19324399933704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74-4256-9C7F-EDAA88C57A7B}"/>
                </c:ext>
              </c:extLst>
            </c:dLbl>
            <c:dLbl>
              <c:idx val="4"/>
              <c:layout>
                <c:manualLayout>
                  <c:x val="0.47361250267983307"/>
                  <c:y val="-3.18419978170676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7635C6C-C427-4FB4-9E92-1BE7B5B782BF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 dirty="0"/>
                      <a:t>-Racial</a:t>
                    </a:r>
                    <a:r>
                      <a:rPr lang="en-US" baseline="0" dirty="0"/>
                      <a:t>
</a:t>
                    </a:r>
                    <a:fld id="{A2C08E4E-6556-48D1-8B4F-175A680E544B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16607673875599"/>
                      <c:h val="0.180184745514781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874-4256-9C7F-EDAA88C57A7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</c:v>
                </c:pt>
              </c:strCache>
            </c:strRef>
          </c:cat>
          <c:val>
            <c:numRef>
              <c:f>Sheet1!$B$3:$F$3</c:f>
              <c:numCache>
                <c:formatCode>0%</c:formatCode>
                <c:ptCount val="5"/>
                <c:pt idx="0">
                  <c:v>0.52</c:v>
                </c:pt>
                <c:pt idx="1">
                  <c:v>0.38</c:v>
                </c:pt>
                <c:pt idx="2">
                  <c:v>0.05</c:v>
                </c:pt>
                <c:pt idx="3">
                  <c:v>0.01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74-4256-9C7F-EDAA88C57A7B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Sheet1!$A$4</c:f>
              <c:strCache>
                <c:ptCount val="1"/>
                <c:pt idx="0">
                  <c:v>Murphysboro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136-481F-88CC-D284D6AD4413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136-481F-88CC-D284D6AD4413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136-481F-88CC-D284D6AD4413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136-481F-88CC-D284D6AD4413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136-481F-88CC-D284D6AD4413}"/>
              </c:ext>
            </c:extLst>
          </c:dPt>
          <c:dLbls>
            <c:dLbl>
              <c:idx val="1"/>
              <c:layout>
                <c:manualLayout>
                  <c:x val="0.10679152203319139"/>
                  <c:y val="6.17529313859672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36-481F-88CC-D284D6AD4413}"/>
                </c:ext>
              </c:extLst>
            </c:dLbl>
            <c:dLbl>
              <c:idx val="2"/>
              <c:layout>
                <c:manualLayout>
                  <c:x val="-0.14409033454707379"/>
                  <c:y val="0.131819325817077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36-481F-88CC-D284D6AD441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36-481F-88CC-D284D6AD4413}"/>
                </c:ext>
              </c:extLst>
            </c:dLbl>
            <c:dLbl>
              <c:idx val="4"/>
              <c:layout>
                <c:manualLayout>
                  <c:x val="0.54754496722364399"/>
                  <c:y val="-5.12088706102764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70538DC-F7B9-4A55-B84F-4B43D03B19FF}" type="CATEGORYNAME">
                      <a:rPr lang="en-US"/>
                      <a:pPr>
                        <a:defRPr/>
                      </a:pPr>
                      <a:t>[CATEGORY NAME]</a:t>
                    </a:fld>
                    <a:r>
                      <a:rPr lang="en-US" dirty="0"/>
                      <a:t>-Racial</a:t>
                    </a:r>
                    <a:r>
                      <a:rPr lang="en-US" baseline="0" dirty="0"/>
                      <a:t>
</a:t>
                    </a:r>
                    <a:fld id="{90618148-4C27-4848-B0E3-E80AEF7AA56C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78421391290242"/>
                      <c:h val="0.166456960042951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136-481F-88CC-D284D6AD441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</c:v>
                </c:pt>
              </c:strCache>
            </c:strRef>
          </c:cat>
          <c:val>
            <c:numRef>
              <c:f>Sheet1!$B$4:$F$4</c:f>
              <c:numCache>
                <c:formatCode>0%</c:formatCode>
                <c:ptCount val="5"/>
                <c:pt idx="0">
                  <c:v>0.7</c:v>
                </c:pt>
                <c:pt idx="1">
                  <c:v>0.15</c:v>
                </c:pt>
                <c:pt idx="2">
                  <c:v>0.08</c:v>
                </c:pt>
                <c:pt idx="3">
                  <c:v>0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136-481F-88CC-D284D6AD4413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Sheet1!$A$5</c:f>
              <c:strCache>
                <c:ptCount val="1"/>
                <c:pt idx="0">
                  <c:v>Marion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4F8-4A9D-AEF4-C7A70698765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4F8-4A9D-AEF4-C7A70698765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4F8-4A9D-AEF4-C7A706987654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4F8-4A9D-AEF4-C7A706987654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4F8-4A9D-AEF4-C7A706987654}"/>
              </c:ext>
            </c:extLst>
          </c:dPt>
          <c:dLbls>
            <c:dLbl>
              <c:idx val="1"/>
              <c:layout>
                <c:manualLayout>
                  <c:x val="-0.11429021228135133"/>
                  <c:y val="0.1355032872966875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F8-4A9D-AEF4-C7A706987654}"/>
                </c:ext>
              </c:extLst>
            </c:dLbl>
            <c:dLbl>
              <c:idx val="2"/>
              <c:layout>
                <c:manualLayout>
                  <c:x val="-0.15977446508914245"/>
                  <c:y val="5.01958852030588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4F8-4A9D-AEF4-C7A706987654}"/>
                </c:ext>
              </c:extLst>
            </c:dLbl>
            <c:dLbl>
              <c:idx val="3"/>
              <c:layout>
                <c:manualLayout>
                  <c:x val="-0.13497628384215785"/>
                  <c:y val="-0.111637658266065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F8-4A9D-AEF4-C7A706987654}"/>
                </c:ext>
              </c:extLst>
            </c:dLbl>
            <c:dLbl>
              <c:idx val="4"/>
              <c:layout>
                <c:manualLayout>
                  <c:x val="0.54794384296284027"/>
                  <c:y val="-4.14823277796911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4CAC596-C282-4A9F-87D9-C808A8E61B50}" type="CATEGORYNAME">
                      <a:rPr lang="en-US" smtClean="0"/>
                      <a:pPr>
                        <a:defRPr/>
                      </a:pPr>
                      <a:t>[CATEGORY NAME]</a:t>
                    </a:fld>
                    <a:r>
                      <a:rPr lang="en-US" dirty="0"/>
                      <a:t>-Racial</a:t>
                    </a:r>
                    <a:r>
                      <a:rPr lang="en-US" baseline="0" dirty="0"/>
                      <a:t>
</a:t>
                    </a:r>
                    <a:fld id="{4E6B8451-B39C-4151-BA17-1A183B368CFD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23614785499649"/>
                      <c:h val="0.176516448139103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4F8-4A9D-AEF4-C7A706987654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</c:v>
                </c:pt>
              </c:strCache>
            </c:strRef>
          </c:cat>
          <c:val>
            <c:numRef>
              <c:f>Sheet1!$B$5:$F$5</c:f>
              <c:numCache>
                <c:formatCode>0%</c:formatCode>
                <c:ptCount val="5"/>
                <c:pt idx="0">
                  <c:v>0.8</c:v>
                </c:pt>
                <c:pt idx="1">
                  <c:v>0.09</c:v>
                </c:pt>
                <c:pt idx="2">
                  <c:v>0.03</c:v>
                </c:pt>
                <c:pt idx="3">
                  <c:v>0.01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F8-4A9D-AEF4-C7A706987654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Sheet1!$A$6</c:f>
              <c:strCache>
                <c:ptCount val="1"/>
                <c:pt idx="0">
                  <c:v>Carterville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A04-4B91-8B7D-FBEBA0D022F0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A04-4B91-8B7D-FBEBA0D022F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A04-4B91-8B7D-FBEBA0D022F0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A04-4B91-8B7D-FBEBA0D022F0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FA04-4B91-8B7D-FBEBA0D022F0}"/>
              </c:ext>
            </c:extLst>
          </c:dPt>
          <c:dLbls>
            <c:dLbl>
              <c:idx val="1"/>
              <c:layout>
                <c:manualLayout>
                  <c:x val="-0.1267752056054843"/>
                  <c:y val="0.1922848765029539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4-4B91-8B7D-FBEBA0D022F0}"/>
                </c:ext>
              </c:extLst>
            </c:dLbl>
            <c:dLbl>
              <c:idx val="2"/>
              <c:layout>
                <c:manualLayout>
                  <c:x val="-0.1467172545917623"/>
                  <c:y val="6.965301025559275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04-4B91-8B7D-FBEBA0D022F0}"/>
                </c:ext>
              </c:extLst>
            </c:dLbl>
            <c:dLbl>
              <c:idx val="3"/>
              <c:layout>
                <c:manualLayout>
                  <c:x val="-0.18507999820480886"/>
                  <c:y val="-8.73193919104966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04-4B91-8B7D-FBEBA0D022F0}"/>
                </c:ext>
              </c:extLst>
            </c:dLbl>
            <c:dLbl>
              <c:idx val="4"/>
              <c:layout>
                <c:manualLayout>
                  <c:x val="0.51658376681024798"/>
                  <c:y val="-8.23707267740612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0B6F5BA-F586-45E8-841A-44FEE7EB63D4}" type="CATEGORYNAME">
                      <a:rPr lang="en-US" smtClean="0"/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-Racial </a:t>
                    </a:r>
                    <a:fld id="{9CACBEAC-19D0-4631-A78A-CF43F056326A}" type="PERCENTAGE">
                      <a:rPr lang="en-US" baseline="0" smtClean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10574538572961"/>
                      <c:h val="0.1835772185869055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A04-4B91-8B7D-FBEBA0D022F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</c:v>
                </c:pt>
              </c:strCache>
            </c:strRef>
          </c:cat>
          <c:val>
            <c:numRef>
              <c:f>Sheet1!$B$6:$F$6</c:f>
              <c:numCache>
                <c:formatCode>0%</c:formatCode>
                <c:ptCount val="5"/>
                <c:pt idx="0">
                  <c:v>0.84</c:v>
                </c:pt>
                <c:pt idx="1">
                  <c:v>0.03</c:v>
                </c:pt>
                <c:pt idx="2">
                  <c:v>0.05</c:v>
                </c:pt>
                <c:pt idx="3">
                  <c:v>0.02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A04-4B91-8B7D-FBEBA0D022F0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Sheet1!$A$7</c:f>
              <c:strCache>
                <c:ptCount val="1"/>
                <c:pt idx="0">
                  <c:v>Mt. Vernon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E40-4A81-9006-A1B63C2C0850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E40-4A81-9006-A1B63C2C085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E40-4A81-9006-A1B63C2C0850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E40-4A81-9006-A1B63C2C0850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E40-4A81-9006-A1B63C2C0850}"/>
              </c:ext>
            </c:extLst>
          </c:dPt>
          <c:dLbls>
            <c:dLbl>
              <c:idx val="1"/>
              <c:layout>
                <c:manualLayout>
                  <c:x val="-0.10277851311242904"/>
                  <c:y val="7.65053323742772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40-4A81-9006-A1B63C2C0850}"/>
                </c:ext>
              </c:extLst>
            </c:dLbl>
            <c:dLbl>
              <c:idx val="2"/>
              <c:layout>
                <c:manualLayout>
                  <c:x val="-0.14671720314929709"/>
                  <c:y val="4.511299261723276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40-4A81-9006-A1B63C2C0850}"/>
                </c:ext>
              </c:extLst>
            </c:dLbl>
            <c:dLbl>
              <c:idx val="3"/>
              <c:layout>
                <c:manualLayout>
                  <c:x val="-9.4900361667774033E-2"/>
                  <c:y val="-0.1116371212666496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40-4A81-9006-A1B63C2C0850}"/>
                </c:ext>
              </c:extLst>
            </c:dLbl>
            <c:dLbl>
              <c:idx val="4"/>
              <c:layout>
                <c:manualLayout>
                  <c:x val="0.54794486385138663"/>
                  <c:y val="-5.2390354111502307E-2"/>
                </c:manualLayout>
              </c:layout>
              <c:tx>
                <c:rich>
                  <a:bodyPr/>
                  <a:lstStyle/>
                  <a:p>
                    <a:fld id="{47843045-EACA-423D-B1D0-FECD239FFD14}" type="CATEGORYNAME">
                      <a:rPr lang="en-US" smtClean="0"/>
                      <a:pPr/>
                      <a:t>[CATEGORY NAME]</a:t>
                    </a:fld>
                    <a:r>
                      <a:rPr lang="en-US" dirty="0"/>
                      <a:t>-Racial</a:t>
                    </a:r>
                    <a:r>
                      <a:rPr lang="en-US" baseline="0" dirty="0"/>
                      <a:t>
</a:t>
                    </a:r>
                    <a:fld id="{D27599F9-2DCD-42FC-A7FA-21DC190EF64F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23600969823618"/>
                      <c:h val="0.168160240298614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E40-4A81-9006-A1B63C2C085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</c:v>
                </c:pt>
              </c:strCache>
            </c:strRef>
          </c:cat>
          <c:val>
            <c:numRef>
              <c:f>Sheet1!$B$7:$F$7</c:f>
              <c:numCache>
                <c:formatCode>0%</c:formatCode>
                <c:ptCount val="5"/>
                <c:pt idx="0">
                  <c:v>0.73</c:v>
                </c:pt>
                <c:pt idx="1">
                  <c:v>0.14000000000000001</c:v>
                </c:pt>
                <c:pt idx="2">
                  <c:v>0.05</c:v>
                </c:pt>
                <c:pt idx="3">
                  <c:v>0.01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E40-4A81-9006-A1B63C2C0850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IEP, 504, ELL 5-Year Trend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IEP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Sheet1!$A$10:$A$14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Sheet1!$B$10:$B$14</c:f>
              <c:numCache>
                <c:formatCode>0.0%</c:formatCode>
                <c:ptCount val="5"/>
                <c:pt idx="0">
                  <c:v>0.156</c:v>
                </c:pt>
                <c:pt idx="1">
                  <c:v>0.14399999999999999</c:v>
                </c:pt>
                <c:pt idx="2">
                  <c:v>0.13900000000000001</c:v>
                </c:pt>
                <c:pt idx="3">
                  <c:v>0.127</c:v>
                </c:pt>
                <c:pt idx="4">
                  <c:v>0.13800000000000001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00-4A7D-8C1F-CBA61BCED8C2}"/>
            </c:ext>
          </c:extLst>
        </c:ser>
        <c:ser>
          <c:idx val="1"/>
          <c:order val="1"/>
          <c:tx>
            <c:strRef>
              <c:f>Sheet1!$C$9</c:f>
              <c:strCache>
                <c:ptCount val="1"/>
                <c:pt idx="0">
                  <c:v>504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Sheet1!$A$10:$A$14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Sheet1!$C$10:$C$14</c:f>
              <c:numCache>
                <c:formatCode>0.0%</c:formatCode>
                <c:ptCount val="5"/>
                <c:pt idx="0">
                  <c:v>7.0778564206268957E-3</c:v>
                </c:pt>
                <c:pt idx="1">
                  <c:v>1.9230769230769232E-2</c:v>
                </c:pt>
                <c:pt idx="2">
                  <c:v>2.8282828282828285E-2</c:v>
                </c:pt>
                <c:pt idx="3">
                  <c:v>4.5408678102926335E-2</c:v>
                </c:pt>
                <c:pt idx="4">
                  <c:v>4.4534412955465584E-2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00-4A7D-8C1F-CBA61BCED8C2}"/>
            </c:ext>
          </c:extLst>
        </c:ser>
        <c:ser>
          <c:idx val="2"/>
          <c:order val="2"/>
          <c:tx>
            <c:strRef>
              <c:f>Sheet1!$D$9</c:f>
              <c:strCache>
                <c:ptCount val="1"/>
                <c:pt idx="0">
                  <c:v>ELL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Sheet1!$A$10:$A$14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Sheet1!$D$10:$D$14</c:f>
              <c:numCache>
                <c:formatCode>0.0%</c:formatCode>
                <c:ptCount val="5"/>
                <c:pt idx="0">
                  <c:v>2.1000000000000001E-2</c:v>
                </c:pt>
                <c:pt idx="1">
                  <c:v>3.2000000000000001E-2</c:v>
                </c:pt>
                <c:pt idx="2">
                  <c:v>3.3000000000000002E-2</c:v>
                </c:pt>
                <c:pt idx="3">
                  <c:v>3.6999999999999998E-2</c:v>
                </c:pt>
                <c:pt idx="4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00-4A7D-8C1F-CBA61BCED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511855"/>
        <c:axId val="344513103"/>
      </c:barChart>
      <c:catAx>
        <c:axId val="344511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13103"/>
        <c:crosses val="autoZero"/>
        <c:auto val="1"/>
        <c:lblAlgn val="ctr"/>
        <c:lblOffset val="100"/>
        <c:noMultiLvlLbl val="0"/>
      </c:catAx>
      <c:valAx>
        <c:axId val="34451310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of Student Body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1185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>
                <a:solidFill>
                  <a:schemeClr val="bg1"/>
                </a:solidFill>
              </a:rPr>
              <a:t>Low</a:t>
            </a:r>
            <a:r>
              <a:rPr lang="en-US" sz="2800" baseline="0" dirty="0">
                <a:solidFill>
                  <a:schemeClr val="bg1"/>
                </a:solidFill>
              </a:rPr>
              <a:t> Income, Homeless, Student Mobility 5-Year Trend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</c:f>
              <c:strCache>
                <c:ptCount val="1"/>
                <c:pt idx="0">
                  <c:v>Low
Income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Sheet1!$A$17:$A$21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Sheet1!$B$17:$B$21</c:f>
              <c:numCache>
                <c:formatCode>0.0%</c:formatCode>
                <c:ptCount val="5"/>
                <c:pt idx="0">
                  <c:v>0.56699999999999995</c:v>
                </c:pt>
                <c:pt idx="1">
                  <c:v>0.58599999999999997</c:v>
                </c:pt>
                <c:pt idx="2">
                  <c:v>0.57899999999999996</c:v>
                </c:pt>
                <c:pt idx="3">
                  <c:v>0.60599999999999998</c:v>
                </c:pt>
                <c:pt idx="4">
                  <c:v>0.60899999999999999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F-4280-A3FE-8245C0A13DB3}"/>
            </c:ext>
          </c:extLst>
        </c:ser>
        <c:ser>
          <c:idx val="1"/>
          <c:order val="1"/>
          <c:tx>
            <c:strRef>
              <c:f>Sheet1!$C$16</c:f>
              <c:strCache>
                <c:ptCount val="1"/>
                <c:pt idx="0">
                  <c:v>Homeless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Sheet1!$A$17:$A$21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Sheet1!$C$17:$C$21</c:f>
              <c:numCache>
                <c:formatCode>0.0%</c:formatCode>
                <c:ptCount val="5"/>
                <c:pt idx="0">
                  <c:v>2.9000000000000001E-2</c:v>
                </c:pt>
                <c:pt idx="1">
                  <c:v>3.3000000000000002E-2</c:v>
                </c:pt>
                <c:pt idx="2">
                  <c:v>3.2000000000000001E-2</c:v>
                </c:pt>
                <c:pt idx="3">
                  <c:v>3.5000000000000003E-2</c:v>
                </c:pt>
                <c:pt idx="4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9F-4280-A3FE-8245C0A13DB3}"/>
            </c:ext>
          </c:extLst>
        </c:ser>
        <c:ser>
          <c:idx val="2"/>
          <c:order val="2"/>
          <c:tx>
            <c:strRef>
              <c:f>Sheet1!$D$16</c:f>
              <c:strCache>
                <c:ptCount val="1"/>
                <c:pt idx="0">
                  <c:v>Student
Mobility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Sheet1!$A$17:$A$21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Sheet1!$D$17:$D$21</c:f>
              <c:numCache>
                <c:formatCode>0.0%</c:formatCode>
                <c:ptCount val="5"/>
                <c:pt idx="0">
                  <c:v>0.2</c:v>
                </c:pt>
                <c:pt idx="1">
                  <c:v>0.16</c:v>
                </c:pt>
                <c:pt idx="2">
                  <c:v>0.16</c:v>
                </c:pt>
                <c:pt idx="3">
                  <c:v>0.18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9F-4280-A3FE-8245C0A13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434031"/>
        <c:axId val="339434447"/>
      </c:barChart>
      <c:catAx>
        <c:axId val="339434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4447"/>
        <c:crosses val="autoZero"/>
        <c:auto val="1"/>
        <c:lblAlgn val="ctr"/>
        <c:lblOffset val="100"/>
        <c:noMultiLvlLbl val="0"/>
      </c:catAx>
      <c:valAx>
        <c:axId val="33943444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bg1"/>
                    </a:solidFill>
                  </a:rPr>
                  <a:t>%</a:t>
                </a:r>
                <a:r>
                  <a:rPr lang="en-US" baseline="0">
                    <a:solidFill>
                      <a:schemeClr val="bg1"/>
                    </a:solidFill>
                  </a:rPr>
                  <a:t> of Student Body</a:t>
                </a:r>
                <a:endParaRPr lang="en-US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3403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bg1"/>
                </a:solidFill>
              </a:rPr>
              <a:t>Chronic Absenteeism - All Students 3-Year Trend</a:t>
            </a:r>
          </a:p>
        </c:rich>
      </c:tx>
      <c:layout>
        <c:manualLayout>
          <c:xMode val="edge"/>
          <c:yMode val="edge"/>
          <c:x val="0.17196529537942595"/>
          <c:y val="4.043716073182345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Sheet2!$F$23</c:f>
              <c:strCache>
                <c:ptCount val="1"/>
                <c:pt idx="0">
                  <c:v>All Students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cat>
            <c:strRef>
              <c:f>Sheet2!$G$22:$I$22</c:f>
              <c:strCache>
                <c:ptCount val="3"/>
                <c:pt idx="0">
                  <c:v>17-18</c:v>
                </c:pt>
                <c:pt idx="1">
                  <c:v>18-19</c:v>
                </c:pt>
                <c:pt idx="2">
                  <c:v>19-20</c:v>
                </c:pt>
              </c:strCache>
            </c:strRef>
          </c:cat>
          <c:val>
            <c:numRef>
              <c:f>Sheet2!$G$23:$I$23</c:f>
              <c:numCache>
                <c:formatCode>0%</c:formatCode>
                <c:ptCount val="3"/>
                <c:pt idx="0">
                  <c:v>0.19</c:v>
                </c:pt>
                <c:pt idx="1">
                  <c:v>0.34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3F-47DD-9AA2-FF9183E84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838479"/>
        <c:axId val="132299215"/>
      </c:barChart>
      <c:catAx>
        <c:axId val="12683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299215"/>
        <c:crosses val="autoZero"/>
        <c:auto val="1"/>
        <c:lblAlgn val="ctr"/>
        <c:lblOffset val="100"/>
        <c:noMultiLvlLbl val="0"/>
      </c:catAx>
      <c:valAx>
        <c:axId val="13229921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838479"/>
        <c:crosses val="autoZero"/>
        <c:crossBetween val="between"/>
        <c:majorUnit val="0.1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19-20 % Chronically Absent &amp; Low Income by Sub Group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WorkSheet1!$H$10</c:f>
              <c:strCache>
                <c:ptCount val="1"/>
                <c:pt idx="0">
                  <c:v>Abseentism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WorkSheet1!$G$11:$G$15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WorkSheet1!$H$11:$H$15</c:f>
              <c:numCache>
                <c:formatCode>0%</c:formatCode>
                <c:ptCount val="5"/>
                <c:pt idx="0">
                  <c:v>0.19</c:v>
                </c:pt>
                <c:pt idx="1">
                  <c:v>0.35</c:v>
                </c:pt>
                <c:pt idx="2">
                  <c:v>0.22</c:v>
                </c:pt>
                <c:pt idx="3">
                  <c:v>0.02</c:v>
                </c:pt>
                <c:pt idx="4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62-4EDB-A0F2-5681B92EB842}"/>
            </c:ext>
          </c:extLst>
        </c:ser>
        <c:ser>
          <c:idx val="1"/>
          <c:order val="1"/>
          <c:tx>
            <c:strRef>
              <c:f>WorkSheet1!$I$10</c:f>
              <c:strCache>
                <c:ptCount val="1"/>
                <c:pt idx="0">
                  <c:v>Low Income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WorkSheet1!$G$11:$G$15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WorkSheet1!$I$11:$I$15</c:f>
              <c:numCache>
                <c:formatCode>0%</c:formatCode>
                <c:ptCount val="5"/>
                <c:pt idx="0">
                  <c:v>0.7</c:v>
                </c:pt>
                <c:pt idx="1">
                  <c:v>0.86</c:v>
                </c:pt>
                <c:pt idx="2">
                  <c:v>0.88</c:v>
                </c:pt>
                <c:pt idx="3">
                  <c:v>1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62-4EDB-A0F2-5681B92EB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488128"/>
        <c:axId val="115674272"/>
      </c:barChart>
      <c:catAx>
        <c:axId val="11848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674272"/>
        <c:crosses val="autoZero"/>
        <c:auto val="1"/>
        <c:lblAlgn val="ctr"/>
        <c:lblOffset val="100"/>
        <c:noMultiLvlLbl val="0"/>
      </c:catAx>
      <c:valAx>
        <c:axId val="1156742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by Racial Sub Group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4881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bg1"/>
                </a:solidFill>
              </a:rPr>
              <a:t>19-20 Chronic
Absenteeism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Chronic
Absentism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0B0-494B-B9F9-4BB61DD80C14}"/>
              </c:ext>
            </c:extLst>
          </c:dPt>
          <c:dPt>
            <c:idx val="1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0B0-494B-B9F9-4BB61DD80C14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0B0-494B-B9F9-4BB61DD80C1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0B0-494B-B9F9-4BB61DD80C1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90B0-494B-B9F9-4BB61DD80C14}"/>
              </c:ext>
            </c:extLst>
          </c:dPt>
          <c:cat>
            <c:strRef>
              <c:f>Sheet1!$A$2:$A$7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0.24</c:v>
                </c:pt>
                <c:pt idx="1">
                  <c:v>0.28000000000000003</c:v>
                </c:pt>
                <c:pt idx="2">
                  <c:v>0.21</c:v>
                </c:pt>
                <c:pt idx="3">
                  <c:v>0.18</c:v>
                </c:pt>
                <c:pt idx="4">
                  <c:v>0.12</c:v>
                </c:pt>
                <c:pt idx="5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0B0-494B-B9F9-4BB61DD80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2059583"/>
        <c:axId val="1767934799"/>
      </c:barChart>
      <c:catAx>
        <c:axId val="198205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934799"/>
        <c:crosses val="autoZero"/>
        <c:auto val="1"/>
        <c:lblAlgn val="ctr"/>
        <c:lblOffset val="100"/>
        <c:noMultiLvlLbl val="0"/>
      </c:catAx>
      <c:valAx>
        <c:axId val="176793479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205958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IEP, 504 by Race 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1F3-4E28-BBB4-7FBCF17A3D6C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1F3-4E28-BBB4-7FBCF17A3D6C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1F3-4E28-BBB4-7FBCF17A3D6C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71F3-4E28-BBB4-7FBCF17A3D6C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71F3-4E28-BBB4-7FBCF17A3D6C}"/>
              </c:ext>
            </c:extLst>
          </c:dPt>
          <c:dLbls>
            <c:dLbl>
              <c:idx val="2"/>
              <c:layout>
                <c:manualLayout>
                  <c:x val="3.7514253316522708E-2"/>
                  <c:y val="0.1023326771653543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F3-4E28-BBB4-7FBCF17A3D6C}"/>
                </c:ext>
              </c:extLst>
            </c:dLbl>
            <c:dLbl>
              <c:idx val="3"/>
              <c:layout>
                <c:manualLayout>
                  <c:x val="-0.21368766404199474"/>
                  <c:y val="-5.610588998955775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1F3-4E28-BBB4-7FBCF17A3D6C}"/>
                </c:ext>
              </c:extLst>
            </c:dLbl>
            <c:dLbl>
              <c:idx val="4"/>
              <c:layout>
                <c:manualLayout>
                  <c:x val="0.40654361139640155"/>
                  <c:y val="-1.30274038325854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1F3-4E28-BBB4-7FBCF17A3D6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Sheet1!$C$1:$C$5</c:f>
              <c:numCache>
                <c:formatCode>0.0%</c:formatCode>
                <c:ptCount val="5"/>
                <c:pt idx="0">
                  <c:v>0.5</c:v>
                </c:pt>
                <c:pt idx="1">
                  <c:v>0.34761904761904761</c:v>
                </c:pt>
                <c:pt idx="2">
                  <c:v>0.11428571428571428</c:v>
                </c:pt>
                <c:pt idx="3">
                  <c:v>4.7619047619047623E-3</c:v>
                </c:pt>
                <c:pt idx="4">
                  <c:v>3.3333333333333333E-2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F3-4E28-BBB4-7FBCF17A3D6C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Chronically</a:t>
            </a:r>
            <a:r>
              <a:rPr lang="en-US" baseline="0" dirty="0"/>
              <a:t> Absent by Race 19-20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E37-4511-B157-992A1AD9F852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E37-4511-B157-992A1AD9F852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E37-4511-B157-992A1AD9F852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E37-4511-B157-992A1AD9F852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E37-4511-B157-992A1AD9F852}"/>
              </c:ext>
            </c:extLst>
          </c:dPt>
          <c:dLbls>
            <c:dLbl>
              <c:idx val="0"/>
              <c:layout>
                <c:manualLayout>
                  <c:x val="0.30375443907207933"/>
                  <c:y val="7.67130584691673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37-4511-B157-992A1AD9F852}"/>
                </c:ext>
              </c:extLst>
            </c:dLbl>
            <c:dLbl>
              <c:idx val="2"/>
              <c:layout>
                <c:manualLayout>
                  <c:x val="-7.3612537563239374E-3"/>
                  <c:y val="-0.1505020743374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37-4511-B157-992A1AD9F852}"/>
                </c:ext>
              </c:extLst>
            </c:dLbl>
            <c:dLbl>
              <c:idx val="4"/>
              <c:layout>
                <c:manualLayout>
                  <c:x val="-0.305735954201377"/>
                  <c:y val="9.67463946039003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MUlti-Racial</a:t>
                    </a:r>
                    <a:r>
                      <a:rPr lang="en-US" baseline="0"/>
                      <a:t>
</a:t>
                    </a:r>
                    <a:fld id="{575EF901-C853-47F3-9B08-1721FFEA94C4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9961200502111"/>
                      <c:h val="0.147781728896791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E37-4511-B157-992A1AD9F85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WorkSheet1!$G$18:$G$22</c:f>
              <c:strCache>
                <c:ptCount val="5"/>
                <c:pt idx="0">
                  <c:v>Asian</c:v>
                </c:pt>
                <c:pt idx="1">
                  <c:v>Black</c:v>
                </c:pt>
                <c:pt idx="2">
                  <c:v>Hispanic</c:v>
                </c:pt>
                <c:pt idx="3">
                  <c:v>White</c:v>
                </c:pt>
                <c:pt idx="4">
                  <c:v>MR</c:v>
                </c:pt>
              </c:strCache>
            </c:strRef>
          </c:cat>
          <c:val>
            <c:numRef>
              <c:f>WorkSheet1!$H$18:$H$22</c:f>
              <c:numCache>
                <c:formatCode>0%</c:formatCode>
                <c:ptCount val="5"/>
                <c:pt idx="0">
                  <c:v>7.4349442379182153E-3</c:v>
                </c:pt>
                <c:pt idx="1">
                  <c:v>0.44237918215613381</c:v>
                </c:pt>
                <c:pt idx="2">
                  <c:v>9.2936802973977689E-2</c:v>
                </c:pt>
                <c:pt idx="3">
                  <c:v>0.41263940520446096</c:v>
                </c:pt>
                <c:pt idx="4">
                  <c:v>4.4609665427509292E-2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E37-4511-B157-992A1AD9F852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Homeless</a:t>
            </a:r>
            <a:r>
              <a:rPr lang="en-US" baseline="0"/>
              <a:t> by Race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44B-4B8B-8FB7-6B501EE879C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44B-4B8B-8FB7-6B501EE879CE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44B-4B8B-8FB7-6B501EE879CE}"/>
              </c:ext>
            </c:extLst>
          </c:dPt>
          <c:dLbls>
            <c:dLbl>
              <c:idx val="2"/>
              <c:layout>
                <c:manualLayout>
                  <c:x val="7.2095668274023833E-2"/>
                  <c:y val="0.113111832304745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44B-4B8B-8FB7-6B501EE879C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WorkSheet1!$G$2:$G$4</c:f>
              <c:strCache>
                <c:ptCount val="3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</c:strCache>
            </c:strRef>
          </c:cat>
          <c:val>
            <c:numRef>
              <c:f>WorkSheet1!$I$2:$I$4</c:f>
              <c:numCache>
                <c:formatCode>0%</c:formatCode>
                <c:ptCount val="3"/>
                <c:pt idx="0">
                  <c:v>0.39285714285714285</c:v>
                </c:pt>
                <c:pt idx="1">
                  <c:v>0.5</c:v>
                </c:pt>
                <c:pt idx="2">
                  <c:v>0.10714285714285714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4B-4B8B-8FB7-6B501EE879CE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Low Income by Race 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8A4-4A35-941C-814D45187D68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8A4-4A35-941C-814D45187D68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8A4-4A35-941C-814D45187D68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8A4-4A35-941C-814D45187D68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8A4-4A35-941C-814D45187D68}"/>
              </c:ext>
            </c:extLst>
          </c:dPt>
          <c:dLbls>
            <c:dLbl>
              <c:idx val="2"/>
              <c:layout>
                <c:manualLayout>
                  <c:x val="-0.17432042869641295"/>
                  <c:y val="6.68999708369787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A4-4A35-941C-814D45187D68}"/>
                </c:ext>
              </c:extLst>
            </c:dLbl>
            <c:dLbl>
              <c:idx val="3"/>
              <c:layout>
                <c:manualLayout>
                  <c:x val="-0.25502690288713914"/>
                  <c:y val="-1.75215077282006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A4-4A35-941C-814D45187D68}"/>
                </c:ext>
              </c:extLst>
            </c:dLbl>
            <c:dLbl>
              <c:idx val="4"/>
              <c:layout>
                <c:manualLayout>
                  <c:x val="0.47747944006999105"/>
                  <c:y val="-2.61435549722951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A4-4A35-941C-814D45187D6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WorkSheet1!$F$2:$F$6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WorkSheet1!$H$2:$H$6</c:f>
              <c:numCache>
                <c:formatCode>0%</c:formatCode>
                <c:ptCount val="5"/>
                <c:pt idx="0">
                  <c:v>0.38491295938104447</c:v>
                </c:pt>
                <c:pt idx="1">
                  <c:v>0.4448742746615087</c:v>
                </c:pt>
                <c:pt idx="2">
                  <c:v>0.11218568665377177</c:v>
                </c:pt>
                <c:pt idx="3">
                  <c:v>2.321083172147002E-2</c:v>
                </c:pt>
                <c:pt idx="4">
                  <c:v>3.4816247582205029E-2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8A4-4A35-941C-814D45187D68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chemeClr val="bg1"/>
                </a:solidFill>
              </a:rPr>
              <a:t>19-20 %</a:t>
            </a:r>
            <a:r>
              <a:rPr lang="en-US" sz="1800" baseline="0" dirty="0">
                <a:solidFill>
                  <a:schemeClr val="bg1"/>
                </a:solidFill>
              </a:rPr>
              <a:t> of Students with </a:t>
            </a:r>
            <a:r>
              <a:rPr lang="en-US" sz="1800" dirty="0">
                <a:solidFill>
                  <a:schemeClr val="bg1"/>
                </a:solidFill>
              </a:rPr>
              <a:t>IEP, 504 by</a:t>
            </a:r>
            <a:r>
              <a:rPr lang="en-US" sz="1800" baseline="0" dirty="0">
                <a:solidFill>
                  <a:schemeClr val="bg1"/>
                </a:solidFill>
              </a:rPr>
              <a:t> Low Income</a:t>
            </a:r>
            <a:endParaRPr lang="en-US" sz="1800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Sheet1!$A$1:$A$5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Sheet1!$E$1:$E$5</c:f>
              <c:numCache>
                <c:formatCode>0.0%</c:formatCode>
                <c:ptCount val="5"/>
                <c:pt idx="0">
                  <c:v>0.54285714285714282</c:v>
                </c:pt>
                <c:pt idx="1">
                  <c:v>0.82191780821917804</c:v>
                </c:pt>
                <c:pt idx="2">
                  <c:v>0.79166666666666663</c:v>
                </c:pt>
                <c:pt idx="3">
                  <c:v>0</c:v>
                </c:pt>
                <c:pt idx="4">
                  <c:v>0.5714285714285714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D-42B3-AAC2-05F1E4AF3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5115407"/>
        <c:axId val="1240363935"/>
      </c:barChart>
      <c:catAx>
        <c:axId val="1235115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0363935"/>
        <c:crosses val="autoZero"/>
        <c:auto val="1"/>
        <c:lblAlgn val="ctr"/>
        <c:lblOffset val="100"/>
        <c:noMultiLvlLbl val="0"/>
      </c:catAx>
      <c:valAx>
        <c:axId val="124036393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11540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chemeClr val="bg1"/>
                </a:solidFill>
              </a:rPr>
              <a:t>19-20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Chronic Absenteeism by Low 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WorkSheet1!$G$11:$G$15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WorkSheet1!$I$11:$I$15</c:f>
              <c:numCache>
                <c:formatCode>0%</c:formatCode>
                <c:ptCount val="5"/>
                <c:pt idx="0">
                  <c:v>0.7</c:v>
                </c:pt>
                <c:pt idx="1">
                  <c:v>0.86</c:v>
                </c:pt>
                <c:pt idx="2">
                  <c:v>0.88</c:v>
                </c:pt>
                <c:pt idx="3">
                  <c:v>1</c:v>
                </c:pt>
                <c:pt idx="4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F4-4154-ABC5-D37E546C1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6852815"/>
        <c:axId val="1240374751"/>
      </c:barChart>
      <c:catAx>
        <c:axId val="1236852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0374751"/>
        <c:crosses val="autoZero"/>
        <c:auto val="1"/>
        <c:lblAlgn val="ctr"/>
        <c:lblOffset val="100"/>
        <c:noMultiLvlLbl val="0"/>
      </c:catAx>
      <c:valAx>
        <c:axId val="124037475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6852815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19-20 Student Mobility, Low Income, English Language Learners, Students with IEPs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Student
Mobility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Sheet1!$A$11:$A$16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Sheet1!$B$11:$B$16</c:f>
              <c:numCache>
                <c:formatCode>0%</c:formatCode>
                <c:ptCount val="6"/>
                <c:pt idx="0">
                  <c:v>0.18</c:v>
                </c:pt>
                <c:pt idx="1">
                  <c:v>0.1</c:v>
                </c:pt>
                <c:pt idx="2">
                  <c:v>0.11</c:v>
                </c:pt>
                <c:pt idx="3">
                  <c:v>0.11</c:v>
                </c:pt>
                <c:pt idx="4">
                  <c:v>0.11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7-4F25-AF8B-D6769DD10245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Low
Income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Sheet1!$A$11:$A$16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Sheet1!$C$11:$C$16</c:f>
              <c:numCache>
                <c:formatCode>0%</c:formatCode>
                <c:ptCount val="6"/>
                <c:pt idx="0">
                  <c:v>0.61</c:v>
                </c:pt>
                <c:pt idx="1">
                  <c:v>0.49</c:v>
                </c:pt>
                <c:pt idx="2">
                  <c:v>1</c:v>
                </c:pt>
                <c:pt idx="3">
                  <c:v>0.48</c:v>
                </c:pt>
                <c:pt idx="4">
                  <c:v>0.28999999999999998</c:v>
                </c:pt>
                <c:pt idx="5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7-4F25-AF8B-D6769DD10245}"/>
            </c:ext>
          </c:extLst>
        </c:ser>
        <c:ser>
          <c:idx val="2"/>
          <c:order val="2"/>
          <c:tx>
            <c:strRef>
              <c:f>Sheet1!$D$10</c:f>
              <c:strCache>
                <c:ptCount val="1"/>
                <c:pt idx="0">
                  <c:v>English
Learners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Sheet1!$A$11:$A$16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Sheet1!$D$11:$D$16</c:f>
              <c:numCache>
                <c:formatCode>0%</c:formatCode>
                <c:ptCount val="6"/>
                <c:pt idx="0">
                  <c:v>0.04</c:v>
                </c:pt>
                <c:pt idx="1">
                  <c:v>0.01</c:v>
                </c:pt>
                <c:pt idx="2">
                  <c:v>0.01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A7-4F25-AF8B-D6769DD10245}"/>
            </c:ext>
          </c:extLst>
        </c:ser>
        <c:ser>
          <c:idx val="3"/>
          <c:order val="3"/>
          <c:tx>
            <c:strRef>
              <c:f>Sheet1!$E$10</c:f>
              <c:strCache>
                <c:ptCount val="1"/>
                <c:pt idx="0">
                  <c:v>Students
w/IEPs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Sheet1!$A$11:$A$16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Sheet1!$E$11:$E$16</c:f>
              <c:numCache>
                <c:formatCode>0%</c:formatCode>
                <c:ptCount val="6"/>
                <c:pt idx="0">
                  <c:v>0.14000000000000001</c:v>
                </c:pt>
                <c:pt idx="1">
                  <c:v>0.2</c:v>
                </c:pt>
                <c:pt idx="2">
                  <c:v>0.22</c:v>
                </c:pt>
                <c:pt idx="3">
                  <c:v>0.14000000000000001</c:v>
                </c:pt>
                <c:pt idx="4">
                  <c:v>0.1</c:v>
                </c:pt>
                <c:pt idx="5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A7-4F25-AF8B-D6769DD10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7773136"/>
        <c:axId val="1800553056"/>
      </c:barChart>
      <c:catAx>
        <c:axId val="145777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0553056"/>
        <c:crosses val="autoZero"/>
        <c:auto val="1"/>
        <c:lblAlgn val="ctr"/>
        <c:lblOffset val="100"/>
        <c:noMultiLvlLbl val="0"/>
      </c:catAx>
      <c:valAx>
        <c:axId val="180055305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of Student Body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77731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n-U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19-20 Out of School Suspension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Sheet1!$C$16</c:f>
              <c:strCache>
                <c:ptCount val="1"/>
                <c:pt idx="0">
                  <c:v>OSS Unique Students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Sheet1!$B$17:$B$21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Sheet1!$C$17:$C$21</c:f>
              <c:numCache>
                <c:formatCode>General</c:formatCode>
                <c:ptCount val="5"/>
                <c:pt idx="0">
                  <c:v>98</c:v>
                </c:pt>
                <c:pt idx="1">
                  <c:v>66</c:v>
                </c:pt>
                <c:pt idx="2">
                  <c:v>89</c:v>
                </c:pt>
                <c:pt idx="3">
                  <c:v>42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70-4836-9DD4-7330AE320DCD}"/>
            </c:ext>
          </c:extLst>
        </c:ser>
        <c:ser>
          <c:idx val="1"/>
          <c:order val="1"/>
          <c:tx>
            <c:strRef>
              <c:f>Sheet1!$D$16</c:f>
              <c:strCache>
                <c:ptCount val="1"/>
                <c:pt idx="0">
                  <c:v>OSS Referrals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Sheet1!$B$17:$B$21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Sheet1!$D$17:$D$21</c:f>
              <c:numCache>
                <c:formatCode>General</c:formatCode>
                <c:ptCount val="5"/>
                <c:pt idx="0">
                  <c:v>149</c:v>
                </c:pt>
                <c:pt idx="1">
                  <c:v>92</c:v>
                </c:pt>
                <c:pt idx="2">
                  <c:v>133</c:v>
                </c:pt>
                <c:pt idx="3">
                  <c:v>48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70-4836-9DD4-7330AE320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77728"/>
        <c:axId val="12478976"/>
      </c:barChart>
      <c:catAx>
        <c:axId val="124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78976"/>
        <c:crosses val="autoZero"/>
        <c:auto val="1"/>
        <c:lblAlgn val="ctr"/>
        <c:lblOffset val="100"/>
        <c:noMultiLvlLbl val="0"/>
      </c:catAx>
      <c:valAx>
        <c:axId val="1247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777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19-20 OSS Referrals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146-4ECA-A84B-1F65CDCB118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146-4ECA-A84B-1F65CDCB118D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146-4ECA-A84B-1F65CDCB118D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146-4ECA-A84B-1F65CDCB118D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146-4ECA-A84B-1F65CDCB118D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A146-4ECA-A84B-1F65CDCB118D}"/>
              </c:ext>
            </c:extLst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A146-4ECA-A84B-1F65CDCB118D}"/>
              </c:ext>
            </c:extLst>
          </c:dPt>
          <c:dLbls>
            <c:dLbl>
              <c:idx val="2"/>
              <c:layout>
                <c:manualLayout>
                  <c:x val="7.8804489544810289E-3"/>
                  <c:y val="8.466172325030076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46-4ECA-A84B-1F65CDCB118D}"/>
                </c:ext>
              </c:extLst>
            </c:dLbl>
            <c:dLbl>
              <c:idx val="3"/>
              <c:layout>
                <c:manualLayout>
                  <c:x val="-6.4745585845537246E-2"/>
                  <c:y val="1.33848594036537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46-4ECA-A84B-1F65CDCB118D}"/>
                </c:ext>
              </c:extLst>
            </c:dLbl>
            <c:dLbl>
              <c:idx val="4"/>
              <c:layout>
                <c:manualLayout>
                  <c:x val="-0.1870192913445789"/>
                  <c:y val="1.04633541414896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146-4ECA-A84B-1F65CDCB118D}"/>
                </c:ext>
              </c:extLst>
            </c:dLbl>
            <c:dLbl>
              <c:idx val="5"/>
              <c:layout>
                <c:manualLayout>
                  <c:x val="-0.17923391684123904"/>
                  <c:y val="-7.719199261432766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46-4ECA-A84B-1F65CDCB118D}"/>
                </c:ext>
              </c:extLst>
            </c:dLbl>
            <c:dLbl>
              <c:idx val="6"/>
              <c:layout>
                <c:manualLayout>
                  <c:x val="0.34419258945421255"/>
                  <c:y val="4.561120688845440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146-4ECA-A84B-1F65CDCB118D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Sheet2!$A$2:$A$7</c:f>
              <c:strCache>
                <c:ptCount val="6"/>
                <c:pt idx="0">
                  <c:v>Fighting</c:v>
                </c:pt>
                <c:pt idx="1">
                  <c:v>Aggression</c:v>
                </c:pt>
                <c:pt idx="2">
                  <c:v>Verbally/Physically Aggressive to Staff</c:v>
                </c:pt>
                <c:pt idx="3">
                  <c:v>Drug Possession/Sale/Use</c:v>
                </c:pt>
                <c:pt idx="4">
                  <c:v>Disruption</c:v>
                </c:pt>
                <c:pt idx="5">
                  <c:v>Insubordination</c:v>
                </c:pt>
              </c:strCache>
            </c:strRef>
          </c:cat>
          <c:val>
            <c:numRef>
              <c:f>Sheet2!$C$2:$C$7</c:f>
              <c:numCache>
                <c:formatCode>0%</c:formatCode>
                <c:ptCount val="6"/>
                <c:pt idx="0">
                  <c:v>0.63157894736842102</c:v>
                </c:pt>
                <c:pt idx="1">
                  <c:v>0.13157894736842105</c:v>
                </c:pt>
                <c:pt idx="2">
                  <c:v>7.8947368421052627E-2</c:v>
                </c:pt>
                <c:pt idx="3">
                  <c:v>5.2631578947368418E-2</c:v>
                </c:pt>
                <c:pt idx="4">
                  <c:v>2.6315789473684209E-2</c:v>
                </c:pt>
                <c:pt idx="5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146-4ECA-A84B-1F65CDCB118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chemeClr val="bg1"/>
                </a:solidFill>
              </a:rPr>
              <a:t>% of OSS Students by</a:t>
            </a:r>
            <a:r>
              <a:rPr lang="en-US" sz="1800" baseline="0" dirty="0">
                <a:solidFill>
                  <a:schemeClr val="bg1"/>
                </a:solidFill>
              </a:rPr>
              <a:t> Race</a:t>
            </a:r>
            <a:endParaRPr lang="en-US" sz="1800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3B4-46E5-A376-D4CF2D5C8B2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B4-46E5-A376-D4CF2D5C8B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3B4-46E5-A376-D4CF2D5C8B25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B4-46E5-A376-D4CF2D5C8B25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3B4-46E5-A376-D4CF2D5C8B25}"/>
              </c:ext>
            </c:extLst>
          </c:dPt>
          <c:dLbls>
            <c:dLbl>
              <c:idx val="2"/>
              <c:layout>
                <c:manualLayout>
                  <c:x val="-7.8141901882987641E-2"/>
                  <c:y val="-2.1930769270621875E-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3B4-46E5-A376-D4CF2D5C8B25}"/>
                </c:ext>
              </c:extLst>
            </c:dLbl>
            <c:dLbl>
              <c:idx val="4"/>
              <c:layout>
                <c:manualLayout>
                  <c:x val="1.7644945586480981E-2"/>
                  <c:y val="2.392475194553445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B4-46E5-A376-D4CF2D5C8B25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0.15789473684210525</c:v>
                </c:pt>
                <c:pt idx="1">
                  <c:v>0.76315789473684215</c:v>
                </c:pt>
                <c:pt idx="2">
                  <c:v>0</c:v>
                </c:pt>
                <c:pt idx="3">
                  <c:v>2.6315789473684209E-2</c:v>
                </c:pt>
                <c:pt idx="4">
                  <c:v>5.2631578947368418E-2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6-4355-B0FA-43132D3C5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>
                <a:solidFill>
                  <a:schemeClr val="bg1"/>
                </a:solidFill>
              </a:rPr>
              <a:t>% of OSS</a:t>
            </a:r>
            <a:r>
              <a:rPr lang="en-US" sz="1800" baseline="0">
                <a:solidFill>
                  <a:schemeClr val="bg1"/>
                </a:solidFill>
              </a:rPr>
              <a:t> Students by Low Income</a:t>
            </a:r>
            <a:endParaRPr lang="en-US" sz="180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BDE-45A9-8642-EA16EE11333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DE-45A9-8642-EA16EE11333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BDE-45A9-8642-EA16EE113332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DE-45A9-8642-EA16EE113332}"/>
              </c:ext>
            </c:extLst>
          </c:dPt>
          <c:cat>
            <c:strRef>
              <c:f>Sheet1!$A$2:$A$6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0.66666666666666663</c:v>
                </c:pt>
                <c:pt idx="1">
                  <c:v>0.72413793103448276</c:v>
                </c:pt>
                <c:pt idx="2">
                  <c:v>0</c:v>
                </c:pt>
                <c:pt idx="3">
                  <c:v>1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1-43D0-9987-3CE63D7AD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5581392"/>
        <c:axId val="591722208"/>
      </c:barChart>
      <c:catAx>
        <c:axId val="67558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22208"/>
        <c:crosses val="autoZero"/>
        <c:auto val="1"/>
        <c:lblAlgn val="ctr"/>
        <c:lblOffset val="100"/>
        <c:noMultiLvlLbl val="0"/>
      </c:catAx>
      <c:valAx>
        <c:axId val="5917222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581392"/>
        <c:crosses val="autoZero"/>
        <c:crossBetween val="between"/>
        <c:majorUnit val="0.1"/>
        <c:minorUnit val="5.000000000000001E-2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19-20 OSS Low 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560-4145-89C3-FABD774BD492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560-4145-89C3-FABD774BD49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WorkSheet1!$H$11:$H$12</c:f>
              <c:strCache>
                <c:ptCount val="2"/>
                <c:pt idx="0">
                  <c:v>Low Income</c:v>
                </c:pt>
                <c:pt idx="1">
                  <c:v>Not Low Income</c:v>
                </c:pt>
              </c:strCache>
            </c:strRef>
          </c:cat>
          <c:val>
            <c:numRef>
              <c:f>WorkSheet1!$I$11:$I$12</c:f>
              <c:numCache>
                <c:formatCode>General</c:formatCode>
                <c:ptCount val="2"/>
                <c:pt idx="0">
                  <c:v>27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60-4145-89C3-FABD774BD492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In School Suspension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Sheet1!$F$1:$F$2</c:f>
              <c:strCache>
                <c:ptCount val="2"/>
                <c:pt idx="0">
                  <c:v>ISS</c:v>
                </c:pt>
                <c:pt idx="1">
                  <c:v>Unique
Students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Sheet1!$E$3:$E$7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Sheet1!$F$3:$F$7</c:f>
              <c:numCache>
                <c:formatCode>General</c:formatCode>
                <c:ptCount val="5"/>
                <c:pt idx="0">
                  <c:v>182</c:v>
                </c:pt>
                <c:pt idx="1">
                  <c:v>190</c:v>
                </c:pt>
                <c:pt idx="2">
                  <c:v>201</c:v>
                </c:pt>
                <c:pt idx="3">
                  <c:v>231</c:v>
                </c:pt>
                <c:pt idx="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C-421D-BE02-2FFB5A642A83}"/>
            </c:ext>
          </c:extLst>
        </c:ser>
        <c:ser>
          <c:idx val="1"/>
          <c:order val="1"/>
          <c:tx>
            <c:strRef>
              <c:f>Sheet1!$G$1:$G$2</c:f>
              <c:strCache>
                <c:ptCount val="2"/>
                <c:pt idx="0">
                  <c:v>ISS</c:v>
                </c:pt>
                <c:pt idx="1">
                  <c:v># Total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Sheet1!$E$3:$E$7</c:f>
              <c:strCache>
                <c:ptCount val="5"/>
                <c:pt idx="0">
                  <c:v>15-16</c:v>
                </c:pt>
                <c:pt idx="1">
                  <c:v>16-17</c:v>
                </c:pt>
                <c:pt idx="2">
                  <c:v>17-18</c:v>
                </c:pt>
                <c:pt idx="3">
                  <c:v>18-19</c:v>
                </c:pt>
                <c:pt idx="4">
                  <c:v>19-20</c:v>
                </c:pt>
              </c:strCache>
            </c:strRef>
          </c:cat>
          <c:val>
            <c:numRef>
              <c:f>Sheet1!$G$3:$G$7</c:f>
              <c:numCache>
                <c:formatCode>General</c:formatCode>
                <c:ptCount val="5"/>
                <c:pt idx="0">
                  <c:v>606</c:v>
                </c:pt>
                <c:pt idx="1">
                  <c:v>669</c:v>
                </c:pt>
                <c:pt idx="2">
                  <c:v>711</c:v>
                </c:pt>
                <c:pt idx="3">
                  <c:v>737</c:v>
                </c:pt>
                <c:pt idx="4">
                  <c:v>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BC-421D-BE02-2FFB5A642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3916912"/>
        <c:axId val="1918703808"/>
      </c:barChart>
      <c:catAx>
        <c:axId val="195391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703808"/>
        <c:crosses val="autoZero"/>
        <c:auto val="1"/>
        <c:lblAlgn val="ctr"/>
        <c:lblOffset val="100"/>
        <c:noMultiLvlLbl val="0"/>
      </c:catAx>
      <c:valAx>
        <c:axId val="191870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39169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19-20 ISS</a:t>
            </a:r>
            <a:r>
              <a:rPr lang="en-US" baseline="0" dirty="0"/>
              <a:t> Referrals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A5F-4955-A4B2-E10C5887EB3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A5F-4955-A4B2-E10C5887EB35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A5F-4955-A4B2-E10C5887EB35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2A5F-4955-A4B2-E10C5887EB35}"/>
              </c:ext>
            </c:extLst>
          </c:dPt>
          <c:dLbls>
            <c:dLbl>
              <c:idx val="1"/>
              <c:layout>
                <c:manualLayout>
                  <c:x val="0.1771767831208523"/>
                  <c:y val="-0.1767384076990376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5F-4955-A4B2-E10C5887EB35}"/>
                </c:ext>
              </c:extLst>
            </c:dLbl>
            <c:dLbl>
              <c:idx val="2"/>
              <c:layout>
                <c:manualLayout>
                  <c:x val="0.1638703515826829"/>
                  <c:y val="1.386876640419947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5F-4955-A4B2-E10C5887EB35}"/>
                </c:ext>
              </c:extLst>
            </c:dLbl>
            <c:dLbl>
              <c:idx val="3"/>
              <c:layout>
                <c:manualLayout>
                  <c:x val="0.15636362334237056"/>
                  <c:y val="0.133477610753201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A5F-4955-A4B2-E10C5887EB3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Sheet1!$A$1:$A$4</c:f>
              <c:strCache>
                <c:ptCount val="4"/>
                <c:pt idx="0">
                  <c:v>Failure to Serve Detention</c:v>
                </c:pt>
                <c:pt idx="1">
                  <c:v>Multiple Tardies</c:v>
                </c:pt>
                <c:pt idx="2">
                  <c:v>Insubordination</c:v>
                </c:pt>
                <c:pt idx="3">
                  <c:v>All Others Combined (24)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413</c:v>
                </c:pt>
                <c:pt idx="1">
                  <c:v>102</c:v>
                </c:pt>
                <c:pt idx="2">
                  <c:v>59</c:v>
                </c:pt>
                <c:pt idx="3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5F-4955-A4B2-E10C5887EB3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chemeClr val="bg1"/>
                </a:solidFill>
              </a:rPr>
              <a:t>% of ISS Students by Race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82D-4D6B-B03C-DA9E2596133A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2D-4D6B-B03C-DA9E2596133A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82D-4D6B-B03C-DA9E2596133A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2D-4D6B-B03C-DA9E2596133A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82D-4D6B-B03C-DA9E2596133A}"/>
              </c:ext>
            </c:extLst>
          </c:dPt>
          <c:dLbls>
            <c:dLbl>
              <c:idx val="4"/>
              <c:layout>
                <c:manualLayout>
                  <c:x val="5.4384752856270091E-2"/>
                  <c:y val="-6.863918757144296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2D-4D6B-B03C-DA9E2596133A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Sheet1!$A$1:$A$5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Sheet1!$C$1:$C$5</c:f>
              <c:numCache>
                <c:formatCode>0.0%</c:formatCode>
                <c:ptCount val="5"/>
                <c:pt idx="0">
                  <c:v>0.41263940520446096</c:v>
                </c:pt>
                <c:pt idx="1">
                  <c:v>0.44237918215613381</c:v>
                </c:pt>
                <c:pt idx="2">
                  <c:v>9.2936802973977689E-2</c:v>
                </c:pt>
                <c:pt idx="3">
                  <c:v>7.4349442379182153E-3</c:v>
                </c:pt>
                <c:pt idx="4">
                  <c:v>4.4609665427509292E-2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5-4CB5-A8BF-25A93B15D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chemeClr val="bg1"/>
                </a:solidFill>
              </a:rPr>
              <a:t>% of ISS Students by Low 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61F-45A8-A53A-1765CE524AE5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1F-45A8-A53A-1765CE524AE5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61F-45A8-A53A-1765CE524AE5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1F-45A8-A53A-1765CE524AE5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61F-45A8-A53A-1765CE524AE5}"/>
              </c:ext>
            </c:extLst>
          </c:dPt>
          <c:cat>
            <c:strRef>
              <c:f>Sheet1!$A$1:$A$5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Multi-Racial</c:v>
                </c:pt>
              </c:strCache>
            </c:strRef>
          </c:cat>
          <c:val>
            <c:numRef>
              <c:f>Sheet1!$E$1:$E$5</c:f>
              <c:numCache>
                <c:formatCode>0.0%</c:formatCode>
                <c:ptCount val="5"/>
                <c:pt idx="0">
                  <c:v>0.70270270270270274</c:v>
                </c:pt>
                <c:pt idx="1">
                  <c:v>0.8571428571428571</c:v>
                </c:pt>
                <c:pt idx="2">
                  <c:v>0.88</c:v>
                </c:pt>
                <c:pt idx="3">
                  <c:v>1</c:v>
                </c:pt>
                <c:pt idx="4">
                  <c:v>0.41666666666666669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CE-4325-98E5-CBA94A002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2337423"/>
        <c:axId val="959016031"/>
      </c:barChart>
      <c:catAx>
        <c:axId val="115233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9016031"/>
        <c:crosses val="autoZero"/>
        <c:auto val="1"/>
        <c:lblAlgn val="ctr"/>
        <c:lblOffset val="100"/>
        <c:noMultiLvlLbl val="0"/>
      </c:catAx>
      <c:valAx>
        <c:axId val="95901603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233742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19-20 ISS Low 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FBC-4653-B3FE-E97F8B859964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FBC-4653-B3FE-E97F8B859964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WorkSheet1!$H$3:$H$4</c:f>
              <c:strCache>
                <c:ptCount val="2"/>
                <c:pt idx="0">
                  <c:v>Low Income</c:v>
                </c:pt>
                <c:pt idx="1">
                  <c:v>Not Low Income</c:v>
                </c:pt>
              </c:strCache>
            </c:strRef>
          </c:cat>
          <c:val>
            <c:numRef>
              <c:f>WorkSheet1!$I$3:$I$4</c:f>
              <c:numCache>
                <c:formatCode>General</c:formatCode>
                <c:ptCount val="2"/>
                <c:pt idx="0">
                  <c:v>210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BC-4653-B3FE-E97F8B859964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bg1"/>
                </a:solidFill>
              </a:rPr>
              <a:t>Percentage of Students with No Disciplinary Referrals 3-Year Trend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Sheet1!$H$26:$H$28</c:f>
              <c:strCache>
                <c:ptCount val="3"/>
                <c:pt idx="0">
                  <c:v>17-18</c:v>
                </c:pt>
                <c:pt idx="1">
                  <c:v>18-19</c:v>
                </c:pt>
                <c:pt idx="2">
                  <c:v>19-20</c:v>
                </c:pt>
              </c:strCache>
            </c:strRef>
          </c:cat>
          <c:val>
            <c:numRef>
              <c:f>Sheet1!$I$26:$I$28</c:f>
              <c:numCache>
                <c:formatCode>0.0%</c:formatCode>
                <c:ptCount val="3"/>
                <c:pt idx="0">
                  <c:v>0.42799999999999999</c:v>
                </c:pt>
                <c:pt idx="1">
                  <c:v>0.49299999999999999</c:v>
                </c:pt>
                <c:pt idx="2">
                  <c:v>0.50600000000000001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8-405F-A6DC-935CA289C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1560464"/>
        <c:axId val="933885088"/>
      </c:barChart>
      <c:catAx>
        <c:axId val="59156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3885088"/>
        <c:crosses val="autoZero"/>
        <c:auto val="1"/>
        <c:lblAlgn val="ctr"/>
        <c:lblOffset val="100"/>
        <c:noMultiLvlLbl val="0"/>
      </c:catAx>
      <c:valAx>
        <c:axId val="9338850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56046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Sheet1!$B$25</c:f>
              <c:strCache>
                <c:ptCount val="1"/>
                <c:pt idx="0">
                  <c:v>Students:Teacher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D90-4CC5-B2F7-F1AE81D01B48}"/>
              </c:ext>
            </c:extLst>
          </c:dPt>
          <c:dPt>
            <c:idx val="1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D90-4CC5-B2F7-F1AE81D01B48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D90-4CC5-B2F7-F1AE81D01B4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D90-4CC5-B2F7-F1AE81D01B4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D90-4CC5-B2F7-F1AE81D01B48}"/>
              </c:ext>
            </c:extLst>
          </c:dPt>
          <c:cat>
            <c:strRef>
              <c:f>Sheet1!$A$26:$A$31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Sheet1!$B$26:$B$31</c:f>
              <c:numCache>
                <c:formatCode>0</c:formatCode>
                <c:ptCount val="6"/>
                <c:pt idx="0">
                  <c:v>16</c:v>
                </c:pt>
                <c:pt idx="1">
                  <c:v>20</c:v>
                </c:pt>
                <c:pt idx="2">
                  <c:v>17</c:v>
                </c:pt>
                <c:pt idx="3">
                  <c:v>17</c:v>
                </c:pt>
                <c:pt idx="4">
                  <c:v>24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90-4CC5-B2F7-F1AE81D01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8314528"/>
        <c:axId val="1751760416"/>
      </c:barChart>
      <c:catAx>
        <c:axId val="175831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760416"/>
        <c:crosses val="autoZero"/>
        <c:auto val="1"/>
        <c:lblAlgn val="ctr"/>
        <c:lblOffset val="100"/>
        <c:noMultiLvlLbl val="0"/>
      </c:catAx>
      <c:valAx>
        <c:axId val="175176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>
                    <a:solidFill>
                      <a:schemeClr val="bg1"/>
                    </a:solidFill>
                  </a:rPr>
                  <a:t>#</a:t>
                </a:r>
                <a:r>
                  <a:rPr lang="en-US" sz="1100" baseline="0">
                    <a:solidFill>
                      <a:schemeClr val="bg1"/>
                    </a:solidFill>
                  </a:rPr>
                  <a:t> of Students per Teacher</a:t>
                </a:r>
                <a:endParaRPr lang="en-US" sz="1100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31452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>
                <a:solidFill>
                  <a:schemeClr val="bg1"/>
                </a:solidFill>
              </a:rPr>
              <a:t>Average Class Size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Sheet1!$C$26</c:f>
              <c:strCache>
                <c:ptCount val="1"/>
                <c:pt idx="0">
                  <c:v>Class Size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6BB-4424-86D9-D86311397C5B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6BB-4424-86D9-D86311397C5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6BB-4424-86D9-D86311397C5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6BB-4424-86D9-D86311397C5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6BB-4424-86D9-D86311397C5B}"/>
              </c:ext>
            </c:extLst>
          </c:dPt>
          <c:cat>
            <c:strRef>
              <c:f>Sheet1!$A$27:$A$32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Sheet1!$C$27:$C$32</c:f>
              <c:numCache>
                <c:formatCode>0</c:formatCode>
                <c:ptCount val="6"/>
                <c:pt idx="0">
                  <c:v>18</c:v>
                </c:pt>
                <c:pt idx="1">
                  <c:v>22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6BB-4424-86D9-D86311397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9320080"/>
        <c:axId val="1810388384"/>
      </c:barChart>
      <c:catAx>
        <c:axId val="156932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388384"/>
        <c:crosses val="autoZero"/>
        <c:auto val="1"/>
        <c:lblAlgn val="ctr"/>
        <c:lblOffset val="100"/>
        <c:noMultiLvlLbl val="0"/>
      </c:catAx>
      <c:valAx>
        <c:axId val="181038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93200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Sheet1!$B$17</c:f>
              <c:strCache>
                <c:ptCount val="1"/>
                <c:pt idx="0">
                  <c:v>Students:Admin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61E-4DB9-9AD5-53F0D60349E1}"/>
              </c:ext>
            </c:extLst>
          </c:dPt>
          <c:dPt>
            <c:idx val="1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61E-4DB9-9AD5-53F0D60349E1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61E-4DB9-9AD5-53F0D60349E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61E-4DB9-9AD5-53F0D60349E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61E-4DB9-9AD5-53F0D60349E1}"/>
              </c:ext>
            </c:extLst>
          </c:dPt>
          <c:cat>
            <c:strRef>
              <c:f>Sheet1!$A$18:$A$23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Sheet1!$B$18:$B$23</c:f>
              <c:numCache>
                <c:formatCode>0</c:formatCode>
                <c:ptCount val="6"/>
                <c:pt idx="0">
                  <c:v>99</c:v>
                </c:pt>
                <c:pt idx="1">
                  <c:v>213</c:v>
                </c:pt>
                <c:pt idx="2">
                  <c:v>209</c:v>
                </c:pt>
                <c:pt idx="3">
                  <c:v>268</c:v>
                </c:pt>
                <c:pt idx="4">
                  <c:v>215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1E-4DB9-9AD5-53F0D6034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4031520"/>
        <c:axId val="1751779968"/>
      </c:barChart>
      <c:catAx>
        <c:axId val="175403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779968"/>
        <c:crosses val="autoZero"/>
        <c:auto val="1"/>
        <c:lblAlgn val="ctr"/>
        <c:lblOffset val="100"/>
        <c:noMultiLvlLbl val="0"/>
      </c:catAx>
      <c:valAx>
        <c:axId val="175177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bg1"/>
                    </a:solidFill>
                  </a:rPr>
                  <a:t>#</a:t>
                </a:r>
                <a:r>
                  <a:rPr lang="en-US" sz="1200" baseline="0">
                    <a:solidFill>
                      <a:schemeClr val="bg1"/>
                    </a:solidFill>
                  </a:rPr>
                  <a:t> of Students per Administrator</a:t>
                </a:r>
                <a:endParaRPr lang="en-US" sz="1200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0315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Teacher Education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736-468D-BA22-56875E3FB027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736-468D-BA22-56875E3FB027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736-468D-BA22-56875E3FB02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Sheet2!$F$8:$F$10</c:f>
              <c:strCache>
                <c:ptCount val="3"/>
                <c:pt idx="0">
                  <c:v>Bachelor's Only</c:v>
                </c:pt>
                <c:pt idx="1">
                  <c:v>Master's Degree</c:v>
                </c:pt>
                <c:pt idx="2">
                  <c:v>Ph.D.</c:v>
                </c:pt>
              </c:strCache>
            </c:strRef>
          </c:cat>
          <c:val>
            <c:numRef>
              <c:f>Sheet2!$G$8:$G$10</c:f>
              <c:numCache>
                <c:formatCode>0.0%</c:formatCode>
                <c:ptCount val="3"/>
                <c:pt idx="0">
                  <c:v>0.49299999999999999</c:v>
                </c:pt>
                <c:pt idx="1">
                  <c:v>0.49</c:v>
                </c:pt>
                <c:pt idx="2">
                  <c:v>1.66E-2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5-4BE7-B5DA-BDEAD7F8C0B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400">
                <a:solidFill>
                  <a:schemeClr val="bg1"/>
                </a:solidFill>
              </a:rPr>
              <a:t>Master's Degree and/or Higher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Master's &amp; ↑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19-454E-A216-B436CAC4E144}"/>
              </c:ext>
            </c:extLst>
          </c:dPt>
          <c:dPt>
            <c:idx val="1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19-454E-A216-B436CAC4E144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19-454E-A216-B436CAC4E14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419-454E-A216-B436CAC4E14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419-454E-A216-B436CAC4E144}"/>
              </c:ext>
            </c:extLst>
          </c:dPt>
          <c:cat>
            <c:strRef>
              <c:f>Sheet1!$A$2:$A$7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0.50900000000000001</c:v>
                </c:pt>
                <c:pt idx="1">
                  <c:v>0.64800000000000002</c:v>
                </c:pt>
                <c:pt idx="2">
                  <c:v>0.27500000000000002</c:v>
                </c:pt>
                <c:pt idx="3">
                  <c:v>0.49</c:v>
                </c:pt>
                <c:pt idx="4">
                  <c:v>0.34699999999999998</c:v>
                </c:pt>
                <c:pt idx="5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419-454E-A216-B436CAC4E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8138384"/>
        <c:axId val="748138800"/>
      </c:barChart>
      <c:catAx>
        <c:axId val="74813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8138800"/>
        <c:crosses val="autoZero"/>
        <c:auto val="1"/>
        <c:lblAlgn val="ctr"/>
        <c:lblOffset val="100"/>
        <c:noMultiLvlLbl val="0"/>
      </c:catAx>
      <c:valAx>
        <c:axId val="7481388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chemeClr val="bg1"/>
                    </a:solidFill>
                  </a:rPr>
                  <a:t>%</a:t>
                </a:r>
                <a:r>
                  <a:rPr lang="en-US" sz="1200" baseline="0">
                    <a:solidFill>
                      <a:schemeClr val="bg1"/>
                    </a:solidFill>
                  </a:rPr>
                  <a:t> of Teachers</a:t>
                </a:r>
                <a:endParaRPr lang="en-US" sz="1200">
                  <a:solidFill>
                    <a:schemeClr val="bg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81383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Retention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  <a:sp3d>
              <a:contourClr>
                <a:schemeClr val="bg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447-4B61-9086-1419840B32FE}"/>
              </c:ext>
            </c:extLst>
          </c:dPt>
          <c:dPt>
            <c:idx val="1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447-4B61-9086-1419840B32FE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447-4B61-9086-1419840B32F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447-4B61-9086-1419840B32F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  <a:effectLst/>
              <a:sp3d>
                <a:contourClr>
                  <a:schemeClr val="bg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447-4B61-9086-1419840B32FE}"/>
              </c:ext>
            </c:extLst>
          </c:dPt>
          <c:cat>
            <c:strRef>
              <c:f>Sheet1!$A$10:$A$15</c:f>
              <c:strCache>
                <c:ptCount val="6"/>
                <c:pt idx="0">
                  <c:v>Carbondale</c:v>
                </c:pt>
                <c:pt idx="1">
                  <c:v>Belleville West</c:v>
                </c:pt>
                <c:pt idx="2">
                  <c:v>Murphysboro</c:v>
                </c:pt>
                <c:pt idx="3">
                  <c:v>Marion</c:v>
                </c:pt>
                <c:pt idx="4">
                  <c:v>Carterville</c:v>
                </c:pt>
                <c:pt idx="5">
                  <c:v>Mt. Vernon</c:v>
                </c:pt>
              </c:strCache>
            </c:strRef>
          </c:cat>
          <c:val>
            <c:numRef>
              <c:f>Sheet1!$B$10:$B$15</c:f>
              <c:numCache>
                <c:formatCode>0.0%</c:formatCode>
                <c:ptCount val="6"/>
                <c:pt idx="0">
                  <c:v>0.93</c:v>
                </c:pt>
                <c:pt idx="1">
                  <c:v>0.88500000000000001</c:v>
                </c:pt>
                <c:pt idx="2">
                  <c:v>0.88600000000000001</c:v>
                </c:pt>
                <c:pt idx="3">
                  <c:v>0.88900000000000001</c:v>
                </c:pt>
                <c:pt idx="4">
                  <c:v>0.89700000000000002</c:v>
                </c:pt>
                <c:pt idx="5">
                  <c:v>0.86199999999999999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447-4B61-9086-1419840B3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281776"/>
        <c:axId val="916286352"/>
      </c:barChart>
      <c:catAx>
        <c:axId val="91628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6286352"/>
        <c:crosses val="autoZero"/>
        <c:auto val="1"/>
        <c:lblAlgn val="ctr"/>
        <c:lblOffset val="100"/>
        <c:noMultiLvlLbl val="0"/>
      </c:catAx>
      <c:valAx>
        <c:axId val="91628635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62817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ABA72-D7B5-485E-A069-B742DFAABC15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D27C1-F2C4-4872-9DCE-BB76DC700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6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1D27C1-F2C4-4872-9DCE-BB76DC7003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62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1D27C1-F2C4-4872-9DCE-BB76DC7003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2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9FF6-E4E6-466D-8456-860E990A19A0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77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B7F62-B4B9-404F-8D9C-BF4E8A218835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1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A876F-A118-412B-88B2-3E97F795118F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36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0630-061B-4989-B50D-1D8C5192A41A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5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02D32-690F-4C55-ABAE-A8888DABFB89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47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16706-775D-49B9-B444-4C4CC11918E1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DFDB8-A771-443F-AC81-EF01B54C801D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590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1A476-C8A9-4663-953C-E66C8CB7D7C0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71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9432B8A2-1677-4F87-8D98-C7ED49BB0ED0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3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D7D6-DEB7-4B94-BC83-8F5246CAF624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59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1064-7975-4FDF-BA4C-340014B7C81A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430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5CB28-CB84-4537-A225-15654992BEA1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87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B248-7C02-4381-91A7-B3C84F3EEA33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71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ABDB-F2EF-4D68-B8A7-A9C6C1BF00B2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14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27763-6546-40F8-B1AD-674332452963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62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5F475-2DCD-423B-95B5-E11CBB0227E1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817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8E833-1BF1-41A1-91A5-3CE1798F6E7F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93F9FD6-A27A-492C-AF60-2C6F12F3B109}" type="datetime1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047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7889" y="3932726"/>
            <a:ext cx="8676222" cy="133595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CARBONDALE COMMUNITY HIGH SCHOOL</a:t>
            </a:r>
            <a:br>
              <a:rPr lang="en-US" sz="3200" dirty="0"/>
            </a:br>
            <a:r>
              <a:rPr lang="en-US" sz="3200" dirty="0"/>
              <a:t> CLIMATE AND CULTURE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7889" y="5393870"/>
            <a:ext cx="8676222" cy="6821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 dirty="0"/>
              <a:t>2021 Strategic Planning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Data Retreat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4" name="Picture 4" descr="A picture containing text, grass, sky, outdoor&#10;&#10;Description automatically generated">
            <a:extLst>
              <a:ext uri="{FF2B5EF4-FFF2-40B4-BE49-F238E27FC236}">
                <a16:creationId xmlns:a16="http://schemas.microsoft.com/office/drawing/2014/main" id="{2EEC7EF1-FBDD-4CF1-8AAD-158C31C00E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9" r="1" b="1"/>
          <a:stretch/>
        </p:blipFill>
        <p:spPr>
          <a:xfrm>
            <a:off x="2711334" y="824487"/>
            <a:ext cx="6769332" cy="29830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DAE5D-BF79-46E2-9289-9DA73B9C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3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FA06-2024-4637-99EB-189B9B34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55418"/>
            <a:ext cx="9905998" cy="1510146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CCHS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E7D2B-3FFE-4C35-B607-497B6DD73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253836"/>
            <a:ext cx="5610225" cy="53946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College &amp; Career Counselor</a:t>
            </a:r>
          </a:p>
          <a:p>
            <a:r>
              <a:rPr lang="en-US" dirty="0"/>
              <a:t>Restorative Practice/Student Support Specialist</a:t>
            </a:r>
          </a:p>
          <a:p>
            <a:r>
              <a:rPr lang="en-US" dirty="0"/>
              <a:t>Trauma &amp; Resiliency Team</a:t>
            </a:r>
          </a:p>
          <a:p>
            <a:r>
              <a:rPr lang="en-US" dirty="0"/>
              <a:t>PBIS Committee</a:t>
            </a:r>
          </a:p>
          <a:p>
            <a:r>
              <a:rPr lang="en-US" dirty="0"/>
              <a:t>5 School Counselors + 1 School Social Worker</a:t>
            </a:r>
          </a:p>
          <a:p>
            <a:r>
              <a:rPr lang="en-US" dirty="0"/>
              <a:t>Terrier Tutoring (Performed by Certified Staff)</a:t>
            </a:r>
          </a:p>
          <a:p>
            <a:r>
              <a:rPr lang="en-US" dirty="0"/>
              <a:t>Credit Recovery Lab (During the School Day)</a:t>
            </a:r>
          </a:p>
          <a:p>
            <a:r>
              <a:rPr lang="en-US" dirty="0"/>
              <a:t>Summer &amp; After School Credit Recovery</a:t>
            </a:r>
          </a:p>
          <a:p>
            <a:r>
              <a:rPr lang="en-US" dirty="0"/>
              <a:t>Rebound (CCHS Alternative Education Option)</a:t>
            </a:r>
          </a:p>
          <a:p>
            <a:r>
              <a:rPr lang="en-US" dirty="0"/>
              <a:t>Late Bus</a:t>
            </a:r>
          </a:p>
          <a:p>
            <a:r>
              <a:rPr lang="en-US" dirty="0"/>
              <a:t>Terrier Giving Program</a:t>
            </a:r>
          </a:p>
          <a:p>
            <a:r>
              <a:rPr lang="en-US" dirty="0"/>
              <a:t>Media Center Specialist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1A9E4-31B2-4FD4-86E4-EE2D60251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64EC0A-FA2A-4FB4-B9E0-8848B4AD29E9}"/>
              </a:ext>
            </a:extLst>
          </p:cNvPr>
          <p:cNvSpPr txBox="1">
            <a:spLocks/>
          </p:cNvSpPr>
          <p:nvPr/>
        </p:nvSpPr>
        <p:spPr>
          <a:xfrm>
            <a:off x="6248402" y="1352549"/>
            <a:ext cx="5610225" cy="5394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Summer Enrichment</a:t>
            </a:r>
          </a:p>
          <a:p>
            <a:r>
              <a:rPr lang="en-US" dirty="0"/>
              <a:t>New Student Ambassador</a:t>
            </a:r>
          </a:p>
          <a:p>
            <a:r>
              <a:rPr lang="en-US" dirty="0"/>
              <a:t>Freshman Orientation</a:t>
            </a:r>
          </a:p>
          <a:p>
            <a:r>
              <a:rPr lang="en-US" dirty="0"/>
              <a:t>Student Advisory Committee</a:t>
            </a:r>
          </a:p>
          <a:p>
            <a:r>
              <a:rPr lang="en-US" dirty="0"/>
              <a:t>Parent Advisory Committee</a:t>
            </a:r>
          </a:p>
          <a:p>
            <a:r>
              <a:rPr lang="en-US" dirty="0"/>
              <a:t>New Teacher Program/Mentoring</a:t>
            </a:r>
          </a:p>
          <a:p>
            <a:r>
              <a:rPr lang="en-US" dirty="0"/>
              <a:t>Terrier Care/School Based Health Center</a:t>
            </a:r>
          </a:p>
          <a:p>
            <a:r>
              <a:rPr lang="en-US" dirty="0"/>
              <a:t>Outside Counseling Services (on campus)</a:t>
            </a:r>
          </a:p>
          <a:p>
            <a:r>
              <a:rPr lang="en-US" dirty="0"/>
              <a:t>School Resource Officer</a:t>
            </a:r>
          </a:p>
          <a:p>
            <a:r>
              <a:rPr lang="en-US" dirty="0"/>
              <a:t>Terrier Connection Newsletter</a:t>
            </a:r>
          </a:p>
          <a:p>
            <a:r>
              <a:rPr lang="en-US" dirty="0"/>
              <a:t>Terrier All-Stars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03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1A73953-88D8-4F3B-9438-13936E05D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840964"/>
              </p:ext>
            </p:extLst>
          </p:nvPr>
        </p:nvGraphicFramePr>
        <p:xfrm>
          <a:off x="1271064" y="288324"/>
          <a:ext cx="8666892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55F6FC-6AF9-41B3-8212-3B0D4ABF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9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43B8B7-5039-401F-B3D2-5459F2A75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047438"/>
              </p:ext>
            </p:extLst>
          </p:nvPr>
        </p:nvGraphicFramePr>
        <p:xfrm>
          <a:off x="484909" y="288324"/>
          <a:ext cx="11236035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38DCE9-A89A-44F8-911C-D9EAE6E50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64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13C21D4-C4BB-4517-8136-FACFCF62C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77569"/>
              </p:ext>
            </p:extLst>
          </p:nvPr>
        </p:nvGraphicFramePr>
        <p:xfrm>
          <a:off x="182881" y="288323"/>
          <a:ext cx="5913120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D441554-9051-4CD4-817C-AAB191D8C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39063"/>
              </p:ext>
            </p:extLst>
          </p:nvPr>
        </p:nvGraphicFramePr>
        <p:xfrm>
          <a:off x="6355080" y="288324"/>
          <a:ext cx="5654039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793683-4D08-4DB7-B1CA-7741D7BC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3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42F3D97-14F9-4E9B-B8BE-5EEF3EF35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79804"/>
              </p:ext>
            </p:extLst>
          </p:nvPr>
        </p:nvGraphicFramePr>
        <p:xfrm>
          <a:off x="261257" y="288324"/>
          <a:ext cx="5834744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DF88768-6760-4BAF-9579-9DF507EE6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394456"/>
              </p:ext>
            </p:extLst>
          </p:nvPr>
        </p:nvGraphicFramePr>
        <p:xfrm>
          <a:off x="6341423" y="288324"/>
          <a:ext cx="5589321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F7B43-FFC6-46C3-AE24-69419AC8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94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7472370-1F09-4CF9-B92F-4C1CF65D3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1918"/>
              </p:ext>
            </p:extLst>
          </p:nvPr>
        </p:nvGraphicFramePr>
        <p:xfrm>
          <a:off x="1766844" y="288324"/>
          <a:ext cx="8658311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007036-68A5-40DA-9367-CCD3747E6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876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7472370-1F09-4CF9-B92F-4C1CF65D3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675937"/>
              </p:ext>
            </p:extLst>
          </p:nvPr>
        </p:nvGraphicFramePr>
        <p:xfrm>
          <a:off x="137160" y="137160"/>
          <a:ext cx="5566411" cy="6432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1807D0C-C5FF-47AF-B990-206EDB0AA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570986"/>
              </p:ext>
            </p:extLst>
          </p:nvPr>
        </p:nvGraphicFramePr>
        <p:xfrm>
          <a:off x="5703571" y="137160"/>
          <a:ext cx="6252209" cy="6432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FA6A225-8827-4EAB-B831-496178F66E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217041"/>
              </p:ext>
            </p:extLst>
          </p:nvPr>
        </p:nvGraphicFramePr>
        <p:xfrm>
          <a:off x="5960500" y="137160"/>
          <a:ext cx="5881688" cy="6432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EA9909-F49E-461A-B862-15E97ACA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0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D5A7247-0F5B-471F-86CB-BE00826158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368809"/>
              </p:ext>
            </p:extLst>
          </p:nvPr>
        </p:nvGraphicFramePr>
        <p:xfrm>
          <a:off x="211969" y="279134"/>
          <a:ext cx="5307807" cy="646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92D83E-2089-4A59-BC19-8E8956A43F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1239880"/>
              </p:ext>
            </p:extLst>
          </p:nvPr>
        </p:nvGraphicFramePr>
        <p:xfrm>
          <a:off x="6776399" y="279133"/>
          <a:ext cx="5307806" cy="646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DCD0A-CD7A-4DD2-8025-00D3C977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446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EC04437-95FD-4068-8FBF-E848EBF9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346117"/>
              </p:ext>
            </p:extLst>
          </p:nvPr>
        </p:nvGraphicFramePr>
        <p:xfrm>
          <a:off x="635268" y="1140921"/>
          <a:ext cx="3428383" cy="2488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A1239A2-82E4-4D64-B3DE-6438AFEC8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197877"/>
              </p:ext>
            </p:extLst>
          </p:nvPr>
        </p:nvGraphicFramePr>
        <p:xfrm>
          <a:off x="4371242" y="1140921"/>
          <a:ext cx="3428385" cy="2488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2061F3B-01F4-4214-9DB9-9CCE55F1B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777351"/>
              </p:ext>
            </p:extLst>
          </p:nvPr>
        </p:nvGraphicFramePr>
        <p:xfrm>
          <a:off x="8107217" y="1140920"/>
          <a:ext cx="3428386" cy="2488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FC976AE-7808-4D40-996E-170C2A1E6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781739"/>
              </p:ext>
            </p:extLst>
          </p:nvPr>
        </p:nvGraphicFramePr>
        <p:xfrm>
          <a:off x="635269" y="3975230"/>
          <a:ext cx="3428386" cy="2488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B354C37-701A-4B40-8919-0EBC36A16A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735752"/>
              </p:ext>
            </p:extLst>
          </p:nvPr>
        </p:nvGraphicFramePr>
        <p:xfrm>
          <a:off x="4371243" y="3975230"/>
          <a:ext cx="3428386" cy="2488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AD11BF7-FF42-4D6D-90FE-FBE6FDD31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89743"/>
              </p:ext>
            </p:extLst>
          </p:nvPr>
        </p:nvGraphicFramePr>
        <p:xfrm>
          <a:off x="8107217" y="3975231"/>
          <a:ext cx="3428386" cy="2488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976D8373-52AC-4561-90DF-3919E109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91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19-20 Demographics by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7F5795-7106-4655-A645-FA3021AD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331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D55E-FA30-4FD1-A8DF-9544F9914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81" y="62346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Terminology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D5084-3DCE-4F02-BAAE-514EB9318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909" y="2528455"/>
            <a:ext cx="10474036" cy="3823854"/>
          </a:xfrm>
        </p:spPr>
        <p:txBody>
          <a:bodyPr>
            <a:normAutofit/>
          </a:bodyPr>
          <a:lstStyle/>
          <a:p>
            <a:r>
              <a:rPr lang="en-US" b="1" dirty="0"/>
              <a:t>IEP</a:t>
            </a:r>
            <a:r>
              <a:rPr lang="en-US" dirty="0"/>
              <a:t> – Individualized Education Plan. The Individuals with Disabilities Education Act (IDEA). Special Education Services.</a:t>
            </a:r>
          </a:p>
          <a:p>
            <a:r>
              <a:rPr lang="en-US" b="1" dirty="0"/>
              <a:t>504 - </a:t>
            </a:r>
            <a:r>
              <a:rPr lang="en-US" dirty="0"/>
              <a:t>Section 504 of the </a:t>
            </a:r>
            <a:r>
              <a:rPr lang="en-US" i="1" dirty="0"/>
              <a:t>Rehabilitation Act of 1973</a:t>
            </a:r>
            <a:r>
              <a:rPr lang="en-US" dirty="0"/>
              <a:t> protects the rights of individuals with disabilities. Students who qualify for a 504 might need accommodations in order to have “equal access”.</a:t>
            </a:r>
          </a:p>
          <a:p>
            <a:r>
              <a:rPr lang="en-US" b="1" dirty="0"/>
              <a:t>ELL Student: English Language Learner – </a:t>
            </a:r>
            <a:r>
              <a:rPr lang="en-US" dirty="0"/>
              <a:t>Students</a:t>
            </a:r>
            <a:r>
              <a:rPr lang="en-US" b="1" dirty="0"/>
              <a:t> </a:t>
            </a:r>
            <a:r>
              <a:rPr lang="en-US" dirty="0"/>
              <a:t>whose first language is not English and do not meet criteria on English language proficiency assessments.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A5971-C6A7-4532-B481-8359CC391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91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D55E-FA30-4FD1-A8DF-9544F9914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Terminology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D5084-3DCE-4F02-BAAE-514EB9318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4" y="2666999"/>
            <a:ext cx="10868891" cy="3726874"/>
          </a:xfrm>
        </p:spPr>
        <p:txBody>
          <a:bodyPr>
            <a:normAutofit/>
          </a:bodyPr>
          <a:lstStyle/>
          <a:p>
            <a:r>
              <a:rPr lang="en-US" b="1" dirty="0"/>
              <a:t>Low Income</a:t>
            </a:r>
            <a:r>
              <a:rPr lang="en-US" dirty="0"/>
              <a:t> –</a:t>
            </a:r>
            <a:r>
              <a:rPr lang="en-US" b="1" dirty="0"/>
              <a:t> </a:t>
            </a:r>
            <a:r>
              <a:rPr lang="en-US" dirty="0"/>
              <a:t>The Illinois State Board of Education determines eligibility based on household net income and the number of individuals living in the household.</a:t>
            </a:r>
          </a:p>
          <a:p>
            <a:pPr marL="0" indent="0">
              <a:buNone/>
            </a:pPr>
            <a:r>
              <a:rPr lang="en-US" dirty="0"/>
              <a:t>Ex: A household of 4 with a net income of under $49,000 is considered low income.</a:t>
            </a:r>
          </a:p>
          <a:p>
            <a:r>
              <a:rPr lang="en-US" b="1" dirty="0"/>
              <a:t>Homeless – </a:t>
            </a:r>
            <a:r>
              <a:rPr lang="en-US" dirty="0"/>
              <a:t>Individuals</a:t>
            </a:r>
            <a:r>
              <a:rPr lang="en-US" b="1" dirty="0"/>
              <a:t> </a:t>
            </a:r>
            <a:r>
              <a:rPr lang="en-US" dirty="0"/>
              <a:t>who lack a fixed, regular and adequate nighttime residence.</a:t>
            </a:r>
            <a:endParaRPr lang="en-US" b="1" dirty="0"/>
          </a:p>
          <a:p>
            <a:r>
              <a:rPr lang="en-US" dirty="0"/>
              <a:t> </a:t>
            </a:r>
            <a:r>
              <a:rPr lang="en-US" b="1" dirty="0"/>
              <a:t>Student Mobility – </a:t>
            </a:r>
            <a:r>
              <a:rPr lang="en-US" dirty="0"/>
              <a:t>Students who enroll after October 1</a:t>
            </a:r>
            <a:r>
              <a:rPr lang="en-US" baseline="30000" dirty="0"/>
              <a:t>st</a:t>
            </a:r>
            <a:r>
              <a:rPr lang="en-US" dirty="0"/>
              <a:t> or exit before May 10</a:t>
            </a:r>
            <a:r>
              <a:rPr lang="en-US" baseline="30000" dirty="0"/>
              <a:t>th</a:t>
            </a:r>
            <a:r>
              <a:rPr lang="en-US" dirty="0"/>
              <a:t>.</a:t>
            </a:r>
          </a:p>
          <a:p>
            <a:r>
              <a:rPr lang="en-US" b="1" dirty="0"/>
              <a:t>Chronic Absenteeism – </a:t>
            </a:r>
            <a:r>
              <a:rPr lang="en-US" dirty="0"/>
              <a:t>Students missing 10% or more of a school year; approximately 18 days a year, or two days every month.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F50E4-23C2-47F9-B666-C02E6677C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856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D20A88E-6B48-4696-ABF1-7688FC1D0E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020743"/>
              </p:ext>
            </p:extLst>
          </p:nvPr>
        </p:nvGraphicFramePr>
        <p:xfrm>
          <a:off x="1758389" y="282014"/>
          <a:ext cx="8675221" cy="6293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DE014E-844D-439B-8E4C-7275125C0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685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4BAC820-0FCF-451C-8027-441D573FD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282684"/>
              </p:ext>
            </p:extLst>
          </p:nvPr>
        </p:nvGraphicFramePr>
        <p:xfrm>
          <a:off x="464127" y="301319"/>
          <a:ext cx="11028217" cy="6255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A3EC43-3D39-41B5-84DF-0085C2FA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1431" y="6243494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956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336A19A-4A1E-42B1-AEC7-5C64A80AB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139106"/>
              </p:ext>
            </p:extLst>
          </p:nvPr>
        </p:nvGraphicFramePr>
        <p:xfrm>
          <a:off x="1357745" y="288324"/>
          <a:ext cx="9296399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2A3A9E-9B8F-41A0-A885-95E885BF0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666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CC79BBF-56F5-49DC-B989-F2AB85173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108440"/>
              </p:ext>
            </p:extLst>
          </p:nvPr>
        </p:nvGraphicFramePr>
        <p:xfrm>
          <a:off x="838199" y="288324"/>
          <a:ext cx="10501745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684906-9B56-4B5C-A6D4-6F585C5E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9194" y="638711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974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E5D4A18-96FA-4CDD-94CA-9225CF082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950402"/>
              </p:ext>
            </p:extLst>
          </p:nvPr>
        </p:nvGraphicFramePr>
        <p:xfrm>
          <a:off x="1762554" y="288324"/>
          <a:ext cx="8666892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64E2B7-F1EE-43A6-B8A5-AEFE7EEEF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22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2125A33-E2C1-41A0-BAE1-B9E500CCC1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676460"/>
              </p:ext>
            </p:extLst>
          </p:nvPr>
        </p:nvGraphicFramePr>
        <p:xfrm>
          <a:off x="45720" y="45720"/>
          <a:ext cx="4914900" cy="309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CAE66D0-8BFF-4137-B77A-E69D8EA05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411770"/>
              </p:ext>
            </p:extLst>
          </p:nvPr>
        </p:nvGraphicFramePr>
        <p:xfrm>
          <a:off x="7052310" y="45720"/>
          <a:ext cx="5093970" cy="309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BFE7FF6-0C55-47C3-BE1A-7FDFF3828B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201962"/>
              </p:ext>
            </p:extLst>
          </p:nvPr>
        </p:nvGraphicFramePr>
        <p:xfrm>
          <a:off x="45720" y="3429000"/>
          <a:ext cx="491490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EE0CAD7-0EF9-4453-921F-2DC7736A63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2454173"/>
              </p:ext>
            </p:extLst>
          </p:nvPr>
        </p:nvGraphicFramePr>
        <p:xfrm>
          <a:off x="7052310" y="3714750"/>
          <a:ext cx="5093970" cy="309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12A8E3-8537-4E24-A747-7861B4F49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80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6DE47EC-D85F-4287-8F8F-E9BDCCABA2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794355"/>
              </p:ext>
            </p:extLst>
          </p:nvPr>
        </p:nvGraphicFramePr>
        <p:xfrm>
          <a:off x="0" y="353291"/>
          <a:ext cx="5562600" cy="6054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968AB30-0592-4BC5-B1A6-EDB3DDCB49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2753960"/>
              </p:ext>
            </p:extLst>
          </p:nvPr>
        </p:nvGraphicFramePr>
        <p:xfrm>
          <a:off x="5874327" y="574964"/>
          <a:ext cx="6317673" cy="5832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9A4F34-F91D-4D11-9614-FD5EF1FD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903" y="6407726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17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3855F46-5B6E-4156-95FC-531F7BB18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360772"/>
              </p:ext>
            </p:extLst>
          </p:nvPr>
        </p:nvGraphicFramePr>
        <p:xfrm>
          <a:off x="796636" y="288324"/>
          <a:ext cx="10668000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62B703-1B8F-4ACD-8683-D73F5D0DA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636" y="629891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03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A7B3F19-249A-4F71-85EB-3A6B43F0C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176685"/>
              </p:ext>
            </p:extLst>
          </p:nvPr>
        </p:nvGraphicFramePr>
        <p:xfrm>
          <a:off x="561109" y="282493"/>
          <a:ext cx="9952903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676E36-5498-4B7A-8453-B9A8C6821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85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7E9D009-B88D-482E-AB14-A32F2F38B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283182"/>
              </p:ext>
            </p:extLst>
          </p:nvPr>
        </p:nvGraphicFramePr>
        <p:xfrm>
          <a:off x="1762554" y="288324"/>
          <a:ext cx="8666892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D78CDA-0A4C-42EF-811C-A44FE9F78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635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CD57-59C9-402E-A837-26B37310C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614055"/>
          </a:xfrm>
        </p:spPr>
        <p:txBody>
          <a:bodyPr/>
          <a:lstStyle/>
          <a:p>
            <a:pPr algn="ctr"/>
            <a:r>
              <a:rPr lang="en-US" dirty="0"/>
              <a:t>19-20 OSS by Race and Low Income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59C0160-A568-4981-8E6F-50EDA95952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6007593"/>
              </p:ext>
            </p:extLst>
          </p:nvPr>
        </p:nvGraphicFramePr>
        <p:xfrm>
          <a:off x="274948" y="1184565"/>
          <a:ext cx="5038270" cy="530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5535743-E2D1-43A3-A72D-CBB7C4E5F4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151459"/>
              </p:ext>
            </p:extLst>
          </p:nvPr>
        </p:nvGraphicFramePr>
        <p:xfrm>
          <a:off x="6096000" y="1184563"/>
          <a:ext cx="5257800" cy="530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73C5D9-ECBC-48B2-9938-4AA16DA81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67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8DFBC85-E045-4BA8-833E-6377ADF657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910885"/>
              </p:ext>
            </p:extLst>
          </p:nvPr>
        </p:nvGraphicFramePr>
        <p:xfrm>
          <a:off x="1760904" y="282493"/>
          <a:ext cx="8670192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7424AB-F1C9-4AA5-805E-1C012B7A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266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7AB9A30-5D77-49AE-8DC8-A74E26397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584617"/>
              </p:ext>
            </p:extLst>
          </p:nvPr>
        </p:nvGraphicFramePr>
        <p:xfrm>
          <a:off x="1126821" y="288324"/>
          <a:ext cx="9492687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D9BADA-BDAE-4F14-A41E-891B2E9C1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41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40F8DC3-B6CC-409F-9612-4DC5E0FA7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76730"/>
              </p:ext>
            </p:extLst>
          </p:nvPr>
        </p:nvGraphicFramePr>
        <p:xfrm>
          <a:off x="1767416" y="285750"/>
          <a:ext cx="8657167" cy="628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A38208-C793-46AC-8D3D-B19B9BF6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454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CD57-59C9-402E-A837-26B37310C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149927"/>
          </a:xfrm>
        </p:spPr>
        <p:txBody>
          <a:bodyPr/>
          <a:lstStyle/>
          <a:p>
            <a:pPr algn="ctr"/>
            <a:r>
              <a:rPr lang="en-US" dirty="0"/>
              <a:t>19-20 ISS by Race and Low Income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8CF1B5D-740E-4AAD-91C7-985FCE2F25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356658"/>
              </p:ext>
            </p:extLst>
          </p:nvPr>
        </p:nvGraphicFramePr>
        <p:xfrm>
          <a:off x="0" y="942109"/>
          <a:ext cx="5604512" cy="555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0B3AC9E-CC49-4914-9682-CDC33504C8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127750"/>
              </p:ext>
            </p:extLst>
          </p:nvPr>
        </p:nvGraphicFramePr>
        <p:xfrm>
          <a:off x="6096000" y="1226128"/>
          <a:ext cx="5604512" cy="526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5E197E-9A3E-481F-93FE-D619A17B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6903" y="6386512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6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8C91D08-5F43-4B9A-A653-3E52C7303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940693"/>
              </p:ext>
            </p:extLst>
          </p:nvPr>
        </p:nvGraphicFramePr>
        <p:xfrm>
          <a:off x="1760904" y="282493"/>
          <a:ext cx="8670192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5AA062-4C24-458F-9703-0C765F5E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565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AFB8DF0-36CB-462D-B9CB-FC64429366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764017"/>
              </p:ext>
            </p:extLst>
          </p:nvPr>
        </p:nvGraphicFramePr>
        <p:xfrm>
          <a:off x="1760904" y="282493"/>
          <a:ext cx="8670192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40F560-4163-41CF-93E8-E5CC473E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424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8A97CF-8ED4-4E55-873B-EFB26CFB70F3}"/>
              </a:ext>
            </a:extLst>
          </p:cNvPr>
          <p:cNvSpPr/>
          <p:nvPr/>
        </p:nvSpPr>
        <p:spPr>
          <a:xfrm>
            <a:off x="1487590" y="246995"/>
            <a:ext cx="9216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CCHS STUDENT:TEACHER RATIO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C41824-2165-427A-8D71-26DECA555AA6}"/>
              </a:ext>
            </a:extLst>
          </p:cNvPr>
          <p:cNvSpPr/>
          <p:nvPr/>
        </p:nvSpPr>
        <p:spPr>
          <a:xfrm>
            <a:off x="3575685" y="2317790"/>
            <a:ext cx="504063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16:1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77CEB0-54E8-4932-8BE1-7853302D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34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FE5E506-48EE-4B92-A24D-077167356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833783"/>
              </p:ext>
            </p:extLst>
          </p:nvPr>
        </p:nvGraphicFramePr>
        <p:xfrm>
          <a:off x="1766844" y="288324"/>
          <a:ext cx="8658311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DF4A5C-ED76-4989-9DF8-9B630C160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404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AE3EF3C-AB89-4F67-BB81-2742C17BA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218600"/>
              </p:ext>
            </p:extLst>
          </p:nvPr>
        </p:nvGraphicFramePr>
        <p:xfrm>
          <a:off x="1762554" y="288324"/>
          <a:ext cx="8666892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6D7109-DB70-4507-A314-FF8D83C55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926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E1F38B-C309-475A-978C-18E8944607CD}"/>
              </a:ext>
            </a:extLst>
          </p:cNvPr>
          <p:cNvSpPr/>
          <p:nvPr/>
        </p:nvSpPr>
        <p:spPr>
          <a:xfrm>
            <a:off x="1744585" y="246995"/>
            <a:ext cx="8702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CCHS STUDENT:ADMIN RATIO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7D0311-9B17-499E-AB11-F10DD5401B3E}"/>
              </a:ext>
            </a:extLst>
          </p:cNvPr>
          <p:cNvSpPr/>
          <p:nvPr/>
        </p:nvSpPr>
        <p:spPr>
          <a:xfrm>
            <a:off x="3575684" y="2305615"/>
            <a:ext cx="504063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99</a:t>
            </a:r>
            <a:r>
              <a:rPr lang="en-US" sz="1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:1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05AB68-738F-4CDD-AE95-1D3C4F37F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28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B9DFB14-12C9-485F-86C4-C0AE124BE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437657"/>
              </p:ext>
            </p:extLst>
          </p:nvPr>
        </p:nvGraphicFramePr>
        <p:xfrm>
          <a:off x="1766844" y="288324"/>
          <a:ext cx="8658311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E9A1CB-6C46-4A17-ACD0-15A24C6C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292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BA6A814-AE10-4BAF-B8A2-EAF2B6CEF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835669"/>
              </p:ext>
            </p:extLst>
          </p:nvPr>
        </p:nvGraphicFramePr>
        <p:xfrm>
          <a:off x="1762554" y="217170"/>
          <a:ext cx="8666892" cy="6352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1D1EDC-F390-478C-8AFF-2E4259920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70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70CA465-C034-4EF2-8D81-F70CA4D87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584563"/>
              </p:ext>
            </p:extLst>
          </p:nvPr>
        </p:nvGraphicFramePr>
        <p:xfrm>
          <a:off x="1764974" y="282493"/>
          <a:ext cx="8662051" cy="6293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D6C5AC-81DA-4905-9A5F-CD4FDF2FB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713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CA067F-B76D-4D28-BCD4-48F4BD91E94E}"/>
              </a:ext>
            </a:extLst>
          </p:cNvPr>
          <p:cNvSpPr/>
          <p:nvPr/>
        </p:nvSpPr>
        <p:spPr>
          <a:xfrm>
            <a:off x="2094359" y="147133"/>
            <a:ext cx="80032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/>
              <a:t>National Board Certification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60D329-6D6B-4329-A06B-32CBC102C297}"/>
              </a:ext>
            </a:extLst>
          </p:cNvPr>
          <p:cNvSpPr/>
          <p:nvPr/>
        </p:nvSpPr>
        <p:spPr>
          <a:xfrm>
            <a:off x="756140" y="1340665"/>
            <a:ext cx="104729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National Board-Certified Teachers - 2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25C86-D6A2-4F10-8417-BF36475B4319}"/>
              </a:ext>
            </a:extLst>
          </p:cNvPr>
          <p:cNvSpPr/>
          <p:nvPr/>
        </p:nvSpPr>
        <p:spPr>
          <a:xfrm>
            <a:off x="1194561" y="3156923"/>
            <a:ext cx="98028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National Board-Certified Teachers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 Process - 4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BAD84C-039A-4542-B2F2-B8036B7FF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98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F3CFB19-2598-468D-85E1-06936DCA7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999717"/>
              </p:ext>
            </p:extLst>
          </p:nvPr>
        </p:nvGraphicFramePr>
        <p:xfrm>
          <a:off x="1766844" y="288324"/>
          <a:ext cx="8658311" cy="628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692B58-CA04-4D94-98D5-44CF94FB1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41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ADB69-1A3F-4536-983B-11D03882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81" y="0"/>
            <a:ext cx="9905998" cy="1399309"/>
          </a:xfrm>
        </p:spPr>
        <p:txBody>
          <a:bodyPr/>
          <a:lstStyle/>
          <a:p>
            <a:pPr algn="ctr"/>
            <a:r>
              <a:rPr lang="en-US" dirty="0"/>
              <a:t>CCHS Clubs &amp; Organizations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18434-D6D8-4D51-B0EB-71C662BF9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46571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African American History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Art Club</a:t>
            </a:r>
          </a:p>
          <a:p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BuJo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Career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Chess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Color Guard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Computer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Creative Writing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DIAL Yearbook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Educators Rising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Environmental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Film  Club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FCCLA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FCA</a:t>
            </a:r>
          </a:p>
          <a:p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Fitness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C1846F-156D-4DA5-A6C4-B777627E8CC7}"/>
              </a:ext>
            </a:extLst>
          </p:cNvPr>
          <p:cNvSpPr txBox="1"/>
          <p:nvPr/>
        </p:nvSpPr>
        <p:spPr>
          <a:xfrm>
            <a:off x="3609872" y="1628198"/>
            <a:ext cx="2499920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endParaRPr lang="en-US" sz="1500" cap="sm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French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Freshman Mentors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FBLA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FFA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Gay Straight Alliance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German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Global Initiative Org.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History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Interact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International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Japanese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Key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Lifesavers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Maker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Math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4A677C-02BB-4579-A491-55F4EFC9326E}"/>
              </a:ext>
            </a:extLst>
          </p:cNvPr>
          <p:cNvSpPr txBox="1"/>
          <p:nvPr/>
        </p:nvSpPr>
        <p:spPr>
          <a:xfrm>
            <a:off x="6006518" y="1825625"/>
            <a:ext cx="2680282" cy="447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Minority Student Council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U.N.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Photography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Honor Society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Robotics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Scholar Bowl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Scrapbook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 Choir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 USA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Spanish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Stationary/Journaling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Council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Tennis Club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4813F5-C715-4036-BA12-0C3E721A0A8B}"/>
              </a:ext>
            </a:extLst>
          </p:cNvPr>
          <p:cNvSpPr txBox="1"/>
          <p:nvPr/>
        </p:nvSpPr>
        <p:spPr>
          <a:xfrm>
            <a:off x="8812824" y="1825625"/>
            <a:ext cx="2810312" cy="19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Top Gaming Club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Terrier Historical Society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Terrier Dance Team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Terrier Times Newspaper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Women in Leadership</a:t>
            </a:r>
          </a:p>
          <a:p>
            <a:pPr marL="228600" indent="-228600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5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DCDBD-E08E-4A8D-9822-913962C5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777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FA06-2024-4637-99EB-189B9B34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709"/>
            <a:ext cx="9905998" cy="1212273"/>
          </a:xfrm>
        </p:spPr>
        <p:txBody>
          <a:bodyPr/>
          <a:lstStyle/>
          <a:p>
            <a:pPr algn="ctr"/>
            <a:r>
              <a:rPr lang="en-US" dirty="0"/>
              <a:t>CCHS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E7D2B-3FFE-4C35-B607-497B6DD73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239982"/>
            <a:ext cx="5610225" cy="540846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College &amp; Career Counselor</a:t>
            </a:r>
          </a:p>
          <a:p>
            <a:r>
              <a:rPr lang="en-US" dirty="0">
                <a:solidFill>
                  <a:schemeClr val="tx1"/>
                </a:solidFill>
              </a:rPr>
              <a:t>Restorative Practice/Student Support Specialist</a:t>
            </a:r>
          </a:p>
          <a:p>
            <a:r>
              <a:rPr lang="en-US" dirty="0">
                <a:solidFill>
                  <a:schemeClr val="tx1"/>
                </a:solidFill>
              </a:rPr>
              <a:t>Trauma &amp; Resiliency Team</a:t>
            </a:r>
          </a:p>
          <a:p>
            <a:r>
              <a:rPr lang="en-US" dirty="0">
                <a:solidFill>
                  <a:schemeClr val="tx1"/>
                </a:solidFill>
              </a:rPr>
              <a:t>PBIS Committee</a:t>
            </a:r>
          </a:p>
          <a:p>
            <a:r>
              <a:rPr lang="en-US" dirty="0">
                <a:solidFill>
                  <a:schemeClr val="tx1"/>
                </a:solidFill>
              </a:rPr>
              <a:t>5 School Counselors + 1 School Social Worker</a:t>
            </a:r>
          </a:p>
          <a:p>
            <a:r>
              <a:rPr lang="en-US" dirty="0">
                <a:solidFill>
                  <a:schemeClr val="tx1"/>
                </a:solidFill>
              </a:rPr>
              <a:t>Terrier Tutoring (Performed by Certified Staff)</a:t>
            </a:r>
          </a:p>
          <a:p>
            <a:r>
              <a:rPr lang="en-US" dirty="0">
                <a:solidFill>
                  <a:schemeClr val="tx1"/>
                </a:solidFill>
              </a:rPr>
              <a:t>Credit Recovery Lab (During the School Day)</a:t>
            </a:r>
          </a:p>
          <a:p>
            <a:r>
              <a:rPr lang="en-US" dirty="0">
                <a:solidFill>
                  <a:schemeClr val="tx1"/>
                </a:solidFill>
              </a:rPr>
              <a:t>Summer &amp; After School Credit Recovery</a:t>
            </a:r>
          </a:p>
          <a:p>
            <a:r>
              <a:rPr lang="en-US" dirty="0">
                <a:solidFill>
                  <a:schemeClr val="tx1"/>
                </a:solidFill>
              </a:rPr>
              <a:t>Rebound (CCHS Alternative Education Option)</a:t>
            </a:r>
          </a:p>
          <a:p>
            <a:r>
              <a:rPr lang="en-US" dirty="0">
                <a:solidFill>
                  <a:schemeClr val="tx1"/>
                </a:solidFill>
              </a:rPr>
              <a:t>Late Bus</a:t>
            </a:r>
          </a:p>
          <a:p>
            <a:r>
              <a:rPr lang="en-US" dirty="0">
                <a:solidFill>
                  <a:schemeClr val="tx1"/>
                </a:solidFill>
              </a:rPr>
              <a:t>Terrier Giving Program</a:t>
            </a:r>
          </a:p>
          <a:p>
            <a:r>
              <a:rPr lang="en-US" dirty="0">
                <a:solidFill>
                  <a:schemeClr val="tx1"/>
                </a:solidFill>
              </a:rPr>
              <a:t>Media Center Specialist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97711A-0663-4048-B1DC-A2D634A892EF}"/>
              </a:ext>
            </a:extLst>
          </p:cNvPr>
          <p:cNvSpPr txBox="1">
            <a:spLocks/>
          </p:cNvSpPr>
          <p:nvPr/>
        </p:nvSpPr>
        <p:spPr>
          <a:xfrm>
            <a:off x="6486525" y="1184564"/>
            <a:ext cx="5210175" cy="5250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Summer Enrichment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New Student Ambassador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Freshman Orientation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Student Advisory Committee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Parent Advisory Committee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New Teacher Program/Mentoring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Terrier Care/School Based Health Center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Outside Counseling Services (On Campus)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School Resource Officer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Terrier Connection Newsletter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small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Terrier All-Stars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9F055-69F4-4CA5-BB72-7394E7DF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968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1883</TotalTime>
  <Words>1052</Words>
  <Application>Microsoft Office PowerPoint</Application>
  <PresentationFormat>Widescreen</PresentationFormat>
  <Paragraphs>293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Century Gothic</vt:lpstr>
      <vt:lpstr>Mesh</vt:lpstr>
      <vt:lpstr>CARBONDALE COMMUNITY HIGH SCHOOL  CLIMATE AND CULTURE</vt:lpstr>
      <vt:lpstr>CCHS Highlights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19-20 Demographics by School</vt:lpstr>
      <vt:lpstr>Terminology Defined</vt:lpstr>
      <vt:lpstr>Terminology Defined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19-20 OSS by Race and Low Income</vt:lpstr>
      <vt:lpstr>PowerPoint Presentation</vt:lpstr>
      <vt:lpstr>PowerPoint Presentation</vt:lpstr>
      <vt:lpstr>PowerPoint Presentation</vt:lpstr>
      <vt:lpstr>19-20 ISS by Race and Low Income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CCHS Clubs &amp; Organizations  </vt:lpstr>
      <vt:lpstr>CCHS Highlights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Jarrod Ritter</dc:creator>
  <cp:lastModifiedBy>Ethan Graham</cp:lastModifiedBy>
  <cp:revision>73</cp:revision>
  <dcterms:created xsi:type="dcterms:W3CDTF">2021-10-14T13:34:21Z</dcterms:created>
  <dcterms:modified xsi:type="dcterms:W3CDTF">2021-10-25T20:43:56Z</dcterms:modified>
</cp:coreProperties>
</file>