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handoutMasterIdLst>
    <p:handoutMasterId r:id="rId44"/>
  </p:handoutMasterIdLst>
  <p:sldIdLst>
    <p:sldId id="261" r:id="rId2"/>
    <p:sldId id="313" r:id="rId3"/>
    <p:sldId id="301" r:id="rId4"/>
    <p:sldId id="287" r:id="rId5"/>
    <p:sldId id="333" r:id="rId6"/>
    <p:sldId id="331" r:id="rId7"/>
    <p:sldId id="335" r:id="rId8"/>
    <p:sldId id="347" r:id="rId9"/>
    <p:sldId id="346" r:id="rId10"/>
    <p:sldId id="336" r:id="rId11"/>
    <p:sldId id="342" r:id="rId12"/>
    <p:sldId id="316" r:id="rId13"/>
    <p:sldId id="303" r:id="rId14"/>
    <p:sldId id="365" r:id="rId15"/>
    <p:sldId id="290" r:id="rId16"/>
    <p:sldId id="363" r:id="rId17"/>
    <p:sldId id="355" r:id="rId18"/>
    <p:sldId id="362" r:id="rId19"/>
    <p:sldId id="348" r:id="rId20"/>
    <p:sldId id="349" r:id="rId21"/>
    <p:sldId id="350" r:id="rId22"/>
    <p:sldId id="351" r:id="rId23"/>
    <p:sldId id="352" r:id="rId24"/>
    <p:sldId id="353" r:id="rId25"/>
    <p:sldId id="354" r:id="rId26"/>
    <p:sldId id="356" r:id="rId27"/>
    <p:sldId id="357" r:id="rId28"/>
    <p:sldId id="358" r:id="rId29"/>
    <p:sldId id="359" r:id="rId30"/>
    <p:sldId id="360" r:id="rId31"/>
    <p:sldId id="281" r:id="rId32"/>
    <p:sldId id="361" r:id="rId33"/>
    <p:sldId id="293" r:id="rId34"/>
    <p:sldId id="289" r:id="rId35"/>
    <p:sldId id="278" r:id="rId36"/>
    <p:sldId id="275" r:id="rId37"/>
    <p:sldId id="292" r:id="rId38"/>
    <p:sldId id="271" r:id="rId39"/>
    <p:sldId id="310" r:id="rId40"/>
    <p:sldId id="364" r:id="rId41"/>
    <p:sldId id="300" r:id="rId4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88C"/>
    <a:srgbClr val="3399FF"/>
    <a:srgbClr val="00CC00"/>
    <a:srgbClr val="F5A1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85" autoAdjust="0"/>
    <p:restoredTop sz="94705"/>
  </p:normalViewPr>
  <p:slideViewPr>
    <p:cSldViewPr snapToGrid="0" snapToObjects="1">
      <p:cViewPr varScale="1">
        <p:scale>
          <a:sx n="108" d="100"/>
          <a:sy n="108" d="100"/>
        </p:scale>
        <p:origin x="172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735" cy="466088"/>
          </a:xfrm>
          <a:prstGeom prst="rect">
            <a:avLst/>
          </a:prstGeom>
        </p:spPr>
        <p:txBody>
          <a:bodyPr vert="horz" lIns="92292" tIns="46146" rIns="92292" bIns="4614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081" y="1"/>
            <a:ext cx="3037735" cy="466088"/>
          </a:xfrm>
          <a:prstGeom prst="rect">
            <a:avLst/>
          </a:prstGeom>
        </p:spPr>
        <p:txBody>
          <a:bodyPr vert="horz" lIns="92292" tIns="46146" rIns="92292" bIns="4614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046778-3A35-4ED9-99D2-3E7738132D9B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312"/>
            <a:ext cx="3037735" cy="466088"/>
          </a:xfrm>
          <a:prstGeom prst="rect">
            <a:avLst/>
          </a:prstGeom>
        </p:spPr>
        <p:txBody>
          <a:bodyPr vert="horz" lIns="92292" tIns="46146" rIns="92292" bIns="4614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081" y="8830312"/>
            <a:ext cx="3037735" cy="466088"/>
          </a:xfrm>
          <a:prstGeom prst="rect">
            <a:avLst/>
          </a:prstGeom>
        </p:spPr>
        <p:txBody>
          <a:bodyPr vert="horz" lIns="92292" tIns="46146" rIns="92292" bIns="4614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BABEE9-EB07-4080-8D88-4F512E7F8BD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84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735" cy="464503"/>
          </a:xfrm>
          <a:prstGeom prst="rect">
            <a:avLst/>
          </a:prstGeom>
        </p:spPr>
        <p:txBody>
          <a:bodyPr vert="horz" lIns="93169" tIns="46584" rIns="93169" bIns="4658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1081" y="0"/>
            <a:ext cx="3037735" cy="464503"/>
          </a:xfrm>
          <a:prstGeom prst="rect">
            <a:avLst/>
          </a:prstGeom>
        </p:spPr>
        <p:txBody>
          <a:bodyPr vert="horz" lIns="93169" tIns="46584" rIns="93169" bIns="4658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EBCA16E-DDEA-47E0-A580-FA14453563C2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9" tIns="46584" rIns="93169" bIns="4658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406" y="4415156"/>
            <a:ext cx="5609588" cy="4183697"/>
          </a:xfrm>
          <a:prstGeom prst="rect">
            <a:avLst/>
          </a:prstGeom>
        </p:spPr>
        <p:txBody>
          <a:bodyPr vert="horz" lIns="93169" tIns="46584" rIns="93169" bIns="46584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312"/>
            <a:ext cx="3037735" cy="464503"/>
          </a:xfrm>
          <a:prstGeom prst="rect">
            <a:avLst/>
          </a:prstGeom>
        </p:spPr>
        <p:txBody>
          <a:bodyPr vert="horz" lIns="93169" tIns="46584" rIns="93169" bIns="4658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1081" y="8830312"/>
            <a:ext cx="3037735" cy="464503"/>
          </a:xfrm>
          <a:prstGeom prst="rect">
            <a:avLst/>
          </a:prstGeom>
        </p:spPr>
        <p:txBody>
          <a:bodyPr vert="horz" lIns="93169" tIns="46584" rIns="93169" bIns="4658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9042C1E-A64E-4BF5-BBCC-90129AF1356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662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0AA98E9-F37E-4095-ABCA-1DAB1CF4EC4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002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1328738" y="1295400"/>
            <a:ext cx="6486525" cy="3152775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>
            <a:normAutofit/>
          </a:bodyPr>
          <a:lstStyle/>
          <a:p>
            <a:pPr fontAlgn="auto">
              <a:spcBef>
                <a:spcPts val="2000"/>
              </a:spcBef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/>
            </a:pPr>
            <a:endParaRPr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rtlCol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A3496-F008-408E-9FE1-23B6894E906A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BF31E-2820-4DF2-9AFA-D1A0CCD7A9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D8E24-BAF0-493B-86C5-495757BE9FF1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0DE2E-BC76-4F57-9056-23AA366286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  <a:endParaRPr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60CF5-D7EC-4B13-AAAC-CB8A8A4E77E3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FBBA6-2CAC-4B60-8903-A8319DC6E2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4BB48-4E8B-468D-B6E5-4FEC44B2E4AC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7F1504-B37C-43E9-A710-44903ACF198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BDFE4-23B2-4E32-AF92-212469E936F6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4C679-672F-4BD0-99D9-913B370BEA9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40A79-88F5-43EF-839A-FE2BF747E5A6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90C8F-18C7-4B48-BC59-B8496798C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524962-59A9-4C12-AA55-9022D3994E86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688E5F-AE03-4C34-A59A-A428BCBE05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55F0C5-77D1-4D5E-A3D7-4806F88852BC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7E8AA-0C95-446B-A1DD-57166CEA7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365A4-87B4-4A00-876A-1C15FA2C381E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F7C17-3375-4F5E-A6CD-40B0FF87240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Drag picture to placeholder or click icon to add</a:t>
            </a:r>
            <a:endParaRPr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90EC2-E9D7-4AE5-A136-657C877DE27E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2EF8F-9CCE-48D9-96DF-37B5AD8C2F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BD8BB5-41A0-46BC-A71D-76687DE8B870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C19401-1AA6-443B-A5B2-B98FAAFC89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D65B4-780D-4849-BE85-FF1CB6AE13A2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08B87-20FB-4138-A283-99CE09EB775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49275" y="107950"/>
            <a:ext cx="804227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9275" y="1600200"/>
            <a:ext cx="804227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05FB00-1DF4-4ADE-B257-694068187FD9}" type="datetimeFigureOut">
              <a:rPr lang="en-US"/>
              <a:pPr>
                <a:defRPr/>
              </a:pPr>
              <a:t>11/29/2021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3600">
                <a:solidFill>
                  <a:schemeClr val="bg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2812BA6-64E3-410B-892E-DB05B4B79B1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1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65" r:id="rId9"/>
    <p:sldLayoutId id="2147483664" r:id="rId10"/>
    <p:sldLayoutId id="2147483663" r:id="rId11"/>
    <p:sldLayoutId id="214748366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/>
        </a:defRPr>
      </a:lvl9pPr>
    </p:titleStyle>
    <p:bodyStyle>
      <a:lvl1pPr marL="349250" indent="-349250" algn="l" rtl="0" eaLnBrk="0" fontAlgn="base" hangingPunct="0">
        <a:spcBef>
          <a:spcPts val="2000"/>
        </a:spcBef>
        <a:spcAft>
          <a:spcPct val="0"/>
        </a:spcAft>
        <a:buClr>
          <a:srgbClr val="6FB7D7"/>
        </a:buClr>
        <a:buSzPct val="110000"/>
        <a:buFont typeface="Wingdings 2" pitchFamily="18" charset="2"/>
        <a:buChar char=""/>
        <a:defRPr sz="2400" kern="1200">
          <a:solidFill>
            <a:srgbClr val="595959"/>
          </a:solidFill>
          <a:latin typeface="+mn-lt"/>
          <a:ea typeface="+mn-ea"/>
          <a:cs typeface="+mn-cs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pitchFamily="18" charset="2"/>
        <a:buChar char=""/>
        <a:defRPr sz="2200" kern="1200">
          <a:solidFill>
            <a:srgbClr val="595959"/>
          </a:solidFill>
          <a:latin typeface="+mn-lt"/>
          <a:ea typeface="+mn-ea"/>
          <a:cs typeface="+mn-cs"/>
        </a:defRPr>
      </a:lvl2pPr>
      <a:lvl3pPr marL="968375" indent="-282575" algn="l" rtl="0" eaLnBrk="0" fontAlgn="base" hangingPunct="0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pitchFamily="18" charset="2"/>
        <a:buChar char=""/>
        <a:defRPr sz="2000" kern="1200">
          <a:solidFill>
            <a:srgbClr val="595959"/>
          </a:solidFill>
          <a:latin typeface="+mn-lt"/>
          <a:ea typeface="+mn-ea"/>
          <a:cs typeface="+mn-cs"/>
        </a:defRPr>
      </a:lvl3pPr>
      <a:lvl4pPr marL="1263650" indent="-295275" algn="l" rtl="0" eaLnBrk="0" fontAlgn="base" hangingPunct="0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pitchFamily="18" charset="2"/>
        <a:buChar char=""/>
        <a:defRPr kern="1200">
          <a:solidFill>
            <a:srgbClr val="595959"/>
          </a:solidFill>
          <a:latin typeface="+mn-lt"/>
          <a:ea typeface="+mn-ea"/>
          <a:cs typeface="+mn-cs"/>
        </a:defRPr>
      </a:lvl4pPr>
      <a:lvl5pPr marL="1546225" indent="-282575" algn="l" rtl="0" eaLnBrk="0" fontAlgn="base" hangingPunct="0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pitchFamily="18" charset="2"/>
        <a:buChar char=""/>
        <a:defRPr kern="1200">
          <a:solidFill>
            <a:srgbClr val="595959"/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cid:5a78c89d-562e-455f-859a-43f6848d3f57@namprd08.prod.outlook.com" TargetMode="External"/><Relationship Id="rId7" Type="http://schemas.openxmlformats.org/officeDocument/2006/relationships/image" Target="cid:2982c4a3-5f9a-4a39-b4c5-9f0e11f144df@namprd08.prod.outlook.com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cid:c8c68719-2deb-4f32-9247-0fdf5e107ce7@namprd08.prod.outlook.com" TargetMode="External"/><Relationship Id="rId4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cid:314956f9-ebc7-40cd-8b3d-ffdd1b7d5cfc@namprd08.prod.outlook.com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cid:b60cb0ff-37e3-4aec-b4ea-61345ad6f7d2@namprd08.prod.outlook.com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cid:2cbffcf4-7a50-467e-a8aa-7a4117cf7738@namprd08.prod.outlook.com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cid:ec51022e-7097-401c-9d14-38e6d6adc058@namprd08.prod.outlook.com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cid:405a2708-1425-4e86-84a6-fa7abf13eaf4@namprd08.prod.outlook.com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cid:7f2fce9c-19b3-4b2f-b6ca-f9a16c4b9a34@namprd08.prod.outlook.com" TargetMode="Externa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cid:e9c08b5c-50b1-4ea1-b9e2-55c4105cdc80@namprd08.prod.outlook.com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cid:6e730043-ca53-4d9e-bcfd-c32ce37f7356@namprd08.prod.outlook.com" TargetMode="External"/><Relationship Id="rId4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cid:a13db4be-e8be-4cfb-bf65-31b3a69a0607@namprd08.prod.outlook.com" TargetMode="Externa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cid:c614d2e0-1b0d-4508-b3bb-569cc36676c3@namprd08.prod.outlook.com" TargetMode="External"/><Relationship Id="rId7" Type="http://schemas.openxmlformats.org/officeDocument/2006/relationships/image" Target="cid:0daa5981-b78c-4b9c-9686-bf67318d49bd@namprd08.prod.outlook.com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cid:ad1dec80-4174-4845-a027-038ffd83b060@namprd08.prod.outlook.com" TargetMode="External"/><Relationship Id="rId4" Type="http://schemas.openxmlformats.org/officeDocument/2006/relationships/image" Target="../media/image2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cid:eda52971-2f39-4eb6-b9c2-e6476a1795b4@namprd08.prod.outlook.com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cid:5a3e6ae5-1cd8-4fc6-a931-bac2147ae9db@namprd08.prod.outlook.com" TargetMode="Externa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cid:0446e8b5-ab31-46f8-a05d-2122d4aa9284@namprd08.prod.outlook.com" TargetMode="External"/><Relationship Id="rId7" Type="http://schemas.openxmlformats.org/officeDocument/2006/relationships/image" Target="cid:10388545-e9fe-4a80-bcb7-a9b172aba111@namprd08.prod.outlook.com" TargetMode="Externa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cid:478e0bc5-84a9-44e9-b0d7-9b2222b3fde6@namprd08.prod.outlook.com" TargetMode="External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cid:022d56ad-f66a-48d7-b91c-8998b1cee570@namprd08.prod.outlook.com" TargetMode="External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cid:3315f479-74d8-4daf-9e24-b36dbe81e092@namprd08.prod.outlook.com" TargetMode="External"/><Relationship Id="rId4" Type="http://schemas.openxmlformats.org/officeDocument/2006/relationships/image" Target="../media/image3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cid:09971217-dd0e-4904-b330-492e5f42379f@namprd08.prod.outlook.com" TargetMode="External"/><Relationship Id="rId7" Type="http://schemas.openxmlformats.org/officeDocument/2006/relationships/image" Target="cid:d5791acb-2a13-4e8f-b53e-7a73e62c2915@namprd08.prod.outlook.com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cid:0dac88e1-a1c2-4385-befe-446e0e26d84b@namprd08.prod.outlook.com" TargetMode="External"/><Relationship Id="rId4" Type="http://schemas.openxmlformats.org/officeDocument/2006/relationships/image" Target="../media/image35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cid:8c020c32-df65-413d-876e-87fe20e63752@namprd08.prod.outlook.com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cid:f3489a7f-ef77-4e01-80b1-9fc0e05520ca@namprd08.prod.outlook.com" TargetMode="External"/><Relationship Id="rId3" Type="http://schemas.openxmlformats.org/officeDocument/2006/relationships/image" Target="../media/image49.jpeg"/><Relationship Id="rId7" Type="http://schemas.openxmlformats.org/officeDocument/2006/relationships/image" Target="../media/image51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cid:e1d54dc0-c926-4877-80eb-7b415ed89cc8@namprd08.prod.outlook.com" TargetMode="External"/><Relationship Id="rId5" Type="http://schemas.openxmlformats.org/officeDocument/2006/relationships/image" Target="../media/image50.jpeg"/><Relationship Id="rId10" Type="http://schemas.openxmlformats.org/officeDocument/2006/relationships/image" Target="cid:2eb45e7f-4b0d-4769-92c4-6d53a1633f77@namprd08.prod.outlook.com" TargetMode="External"/><Relationship Id="rId4" Type="http://schemas.openxmlformats.org/officeDocument/2006/relationships/image" Target="cid:a23a2452-a4ca-4c8c-9329-961903881b31@namprd08.prod.outlook.com" TargetMode="External"/><Relationship Id="rId9" Type="http://schemas.openxmlformats.org/officeDocument/2006/relationships/image" Target="../media/image52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989013" y="5937774"/>
            <a:ext cx="6678612" cy="117475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endParaRPr lang="en-US" sz="2000" b="1" dirty="0"/>
          </a:p>
          <a:p>
            <a:pPr fontAlgn="auto">
              <a:spcAft>
                <a:spcPts val="0"/>
              </a:spcAft>
              <a:defRPr/>
            </a:pPr>
            <a:endParaRPr lang="en-US" sz="2400" b="1" dirty="0">
              <a:solidFill>
                <a:srgbClr val="00000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hy-AM" sz="28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ylfaen" panose="010A0502050306030303" pitchFamily="18" charset="0"/>
              </a:rPr>
              <a:t>Լեսլի Հաուա </a:t>
            </a:r>
            <a:endParaRPr lang="en-US" sz="2800" b="1" dirty="0">
              <a:solidFill>
                <a:schemeClr val="tx2">
                  <a:lumMod val="75000"/>
                  <a:lumOff val="25000"/>
                </a:schemeClr>
              </a:solidFill>
              <a:latin typeface="Sylfaen" panose="010A0502050306030303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ylfaen" panose="010A0502050306030303" pitchFamily="18" charset="0"/>
              </a:rPr>
              <a:t> </a:t>
            </a:r>
            <a:r>
              <a:rPr lang="hy-AM" sz="2400" b="1" dirty="0">
                <a:solidFill>
                  <a:schemeClr val="tx2">
                    <a:lumMod val="75000"/>
                    <a:lumOff val="25000"/>
                  </a:schemeClr>
                </a:solidFill>
                <a:latin typeface="Sylfaen" panose="010A0502050306030303" pitchFamily="18" charset="0"/>
              </a:rPr>
              <a:t>Ծրագրի մասնագետ</a:t>
            </a:r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ylfaen" panose="010A0502050306030303" pitchFamily="18" charset="0"/>
              </a:rPr>
              <a:t> II</a:t>
            </a:r>
          </a:p>
          <a:p>
            <a:pPr fontAlgn="auto">
              <a:spcAft>
                <a:spcPts val="0"/>
              </a:spcAft>
              <a:defRPr/>
            </a:pPr>
            <a:r>
              <a:rPr lang="hy-AM" sz="2400" dirty="0">
                <a:solidFill>
                  <a:schemeClr val="tx2">
                    <a:lumMod val="75000"/>
                    <a:lumOff val="25000"/>
                  </a:schemeClr>
                </a:solidFill>
                <a:latin typeface="Sylfaen" panose="010A0502050306030303" pitchFamily="18" charset="0"/>
              </a:rPr>
              <a:t>Բրբենքի Դպրոցների Միացյալ Շրջան</a:t>
            </a:r>
            <a:endParaRPr lang="en-US" sz="2400" dirty="0">
              <a:solidFill>
                <a:schemeClr val="tx2">
                  <a:lumMod val="75000"/>
                  <a:lumOff val="25000"/>
                </a:schemeClr>
              </a:solidFill>
              <a:latin typeface="Sylfaen" panose="010A0502050306030303" pitchFamily="18" charset="0"/>
            </a:endParaRPr>
          </a:p>
          <a:p>
            <a:pPr fontAlgn="auto">
              <a:spcAft>
                <a:spcPts val="0"/>
              </a:spcAft>
              <a:defRPr/>
            </a:pPr>
            <a:endParaRPr lang="en-US" sz="24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sz="2400" dirty="0">
              <a:solidFill>
                <a:srgbClr val="000000"/>
              </a:solidFill>
            </a:endParaRPr>
          </a:p>
        </p:txBody>
      </p:sp>
      <p:pic>
        <p:nvPicPr>
          <p:cNvPr id="16386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08751" y="3065346"/>
            <a:ext cx="2684462" cy="176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4"/>
          <p:cNvSpPr txBox="1">
            <a:spLocks noChangeArrowheads="1"/>
          </p:cNvSpPr>
          <p:nvPr/>
        </p:nvSpPr>
        <p:spPr bwMode="auto">
          <a:xfrm>
            <a:off x="321628" y="389573"/>
            <a:ext cx="8285162" cy="2238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/>
              <a:t>    </a:t>
            </a:r>
            <a:r>
              <a:rPr lang="en-US" b="1" dirty="0">
                <a:latin typeface="Sylfaen" panose="010A0502050306030303" pitchFamily="18" charset="0"/>
              </a:rPr>
              <a:t> </a:t>
            </a:r>
            <a:r>
              <a:rPr lang="hy-AM" sz="4400" b="1" dirty="0">
                <a:latin typeface="Sylfaen" panose="010A0502050306030303" pitchFamily="18" charset="0"/>
              </a:rPr>
              <a:t>Կազմակերպվածության միջոցով</a:t>
            </a:r>
            <a:r>
              <a:rPr lang="hy-AM" sz="5400" b="1" dirty="0">
                <a:latin typeface="Sylfaen" panose="010A0502050306030303" pitchFamily="18" charset="0"/>
              </a:rPr>
              <a:t> </a:t>
            </a:r>
            <a:r>
              <a:rPr lang="hy-AM" sz="4400" b="1" dirty="0">
                <a:latin typeface="Sylfaen" panose="010A0502050306030303" pitchFamily="18" charset="0"/>
              </a:rPr>
              <a:t>աջակցել երեխաներին</a:t>
            </a:r>
            <a:r>
              <a:rPr lang="en-US" sz="4400" b="1" dirty="0">
                <a:latin typeface="Sylfaen" panose="010A0502050306030303" pitchFamily="18" charset="0"/>
              </a:rPr>
              <a:t> </a:t>
            </a:r>
            <a:endParaRPr lang="en-US" sz="4000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y-AM" sz="4400" b="1" dirty="0">
                <a:latin typeface="Sylfaen" panose="010A0502050306030303" pitchFamily="18" charset="0"/>
              </a:rPr>
              <a:t>Արդյո՞ք ձեր երեխաներից որևէ մեկն ունի խնդիրներ.</a:t>
            </a:r>
            <a:endParaRPr lang="en-US" sz="4400" b="1" dirty="0">
              <a:latin typeface="Sylfaen" panose="010A0502050306030303" pitchFamily="18" charset="0"/>
            </a:endParaRPr>
          </a:p>
        </p:txBody>
      </p:sp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549275" y="1600200"/>
            <a:ext cx="8042275" cy="5149850"/>
          </a:xfrm>
        </p:spPr>
        <p:txBody>
          <a:bodyPr/>
          <a:lstStyle/>
          <a:p>
            <a:pPr eaLnBrk="1" hangingPunct="1"/>
            <a:r>
              <a:rPr lang="hy-AM" b="1" dirty="0">
                <a:latin typeface="Sylfaen" panose="010A0502050306030303" pitchFamily="18" charset="0"/>
              </a:rPr>
              <a:t>Դժվարանու՞մ է սպասել իր հերթին կամ միանգամից պատասխան է տալիս առանց մտածելու: </a:t>
            </a:r>
            <a:endParaRPr lang="en-US" b="1" dirty="0">
              <a:latin typeface="Sylfaen" panose="010A0502050306030303" pitchFamily="18" charset="0"/>
            </a:endParaRPr>
          </a:p>
          <a:p>
            <a:pPr eaLnBrk="1" hangingPunct="1"/>
            <a:r>
              <a:rPr lang="hy-AM" b="1" dirty="0">
                <a:latin typeface="Sylfaen" panose="010A0502050306030303" pitchFamily="18" charset="0"/>
              </a:rPr>
              <a:t>Դժվարանու՞մ է երկար ժամանակ ուշադիր լինել: </a:t>
            </a:r>
            <a:endParaRPr lang="en-US" b="1" dirty="0">
              <a:latin typeface="Sylfaen" panose="010A0502050306030303" pitchFamily="18" charset="0"/>
            </a:endParaRPr>
          </a:p>
          <a:p>
            <a:pPr eaLnBrk="1" hangingPunct="1"/>
            <a:r>
              <a:rPr lang="hy-AM" b="1" dirty="0">
                <a:latin typeface="Sylfaen" panose="010A0502050306030303" pitchFamily="18" charset="0"/>
              </a:rPr>
              <a:t>Դժվարանու՞մ է պլանավորել և կազմակերպել: </a:t>
            </a:r>
            <a:endParaRPr lang="en-US" b="1" dirty="0">
              <a:latin typeface="Sylfaen" panose="010A0502050306030303" pitchFamily="18" charset="0"/>
            </a:endParaRPr>
          </a:p>
          <a:p>
            <a:pPr eaLnBrk="1" hangingPunct="1"/>
            <a:r>
              <a:rPr lang="hy-AM" b="1" dirty="0">
                <a:latin typeface="Sylfaen" panose="010A0502050306030303" pitchFamily="18" charset="0"/>
              </a:rPr>
              <a:t>Դժվարանու՞մ է ղեկավարել իր ժամանակն ու ավարտել աշխատանքը: </a:t>
            </a:r>
            <a:endParaRPr lang="en-US" b="1" dirty="0">
              <a:latin typeface="Sylfaen" panose="010A0502050306030303" pitchFamily="18" charset="0"/>
            </a:endParaRPr>
          </a:p>
          <a:p>
            <a:pPr eaLnBrk="1" hangingPunct="1"/>
            <a:r>
              <a:rPr lang="hy-AM" b="1" dirty="0">
                <a:latin typeface="Sylfaen" panose="010A0502050306030303" pitchFamily="18" charset="0"/>
              </a:rPr>
              <a:t>Դժվարանու՞մ է հետևել մի քանի քայլից բաղկացած հրահանգներից: </a:t>
            </a:r>
            <a:endParaRPr lang="en-US" b="1" dirty="0">
              <a:latin typeface="Sylfaen" panose="010A0502050306030303" pitchFamily="18" charset="0"/>
            </a:endParaRPr>
          </a:p>
          <a:p>
            <a:pPr eaLnBrk="1" hangingPunct="1"/>
            <a:r>
              <a:rPr lang="hy-AM" b="1" dirty="0">
                <a:latin typeface="Sylfaen" panose="010A0502050306030303" pitchFamily="18" charset="0"/>
              </a:rPr>
              <a:t>Կարողանու՞մ է հիշել տրված տեղեկությունը: </a:t>
            </a:r>
            <a:endParaRPr lang="en-US" b="1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549274" y="-5484"/>
            <a:ext cx="8042275" cy="1336675"/>
          </a:xfrm>
        </p:spPr>
        <p:txBody>
          <a:bodyPr/>
          <a:lstStyle/>
          <a:p>
            <a:pPr eaLnBrk="1" hangingPunct="1"/>
            <a:r>
              <a:rPr lang="hy-AM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ylfaen" panose="010A0502050306030303" pitchFamily="18" charset="0"/>
              </a:rPr>
              <a:t>Ի՞նչ է կատարվում: </a:t>
            </a:r>
            <a:endParaRPr lang="en-US" b="1" dirty="0">
              <a:solidFill>
                <a:schemeClr val="accent2">
                  <a:lumMod val="60000"/>
                  <a:lumOff val="40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455007" y="1232555"/>
            <a:ext cx="8042275" cy="4343400"/>
          </a:xfrm>
        </p:spPr>
        <p:txBody>
          <a:bodyPr/>
          <a:lstStyle/>
          <a:p>
            <a:pPr marL="349250" lvl="1" indent="0" algn="ctr" eaLnBrk="1" hangingPunct="1">
              <a:buFont typeface="Wingdings 2" pitchFamily="18" charset="2"/>
              <a:buNone/>
            </a:pPr>
            <a:endParaRPr lang="en-US" sz="2800" dirty="0">
              <a:solidFill>
                <a:schemeClr val="tx1"/>
              </a:solidFill>
            </a:endParaRPr>
          </a:p>
          <a:p>
            <a:pPr marL="349250" lvl="1" indent="0" algn="ctr" eaLnBrk="1" hangingPunct="1">
              <a:buFont typeface="Wingdings 2" pitchFamily="18" charset="2"/>
              <a:buNone/>
            </a:pP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Արդյո՞ք ձեր երեխաները ծույլ են, անկազմակերպ կամ ոչինչ չի հետաքրքրում նրանց: </a:t>
            </a:r>
            <a:endParaRPr lang="en-US" sz="28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349250" lvl="1" indent="0" algn="ctr" eaLnBrk="1" hangingPunct="1">
              <a:buFont typeface="Wingdings 2" pitchFamily="18" charset="2"/>
              <a:buNone/>
            </a:pPr>
            <a:endParaRPr lang="en-US" sz="18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349250" lvl="1" indent="0" algn="ctr" eaLnBrk="1" hangingPunct="1">
              <a:buFont typeface="Wingdings 2" pitchFamily="18" charset="2"/>
              <a:buNone/>
            </a:pPr>
            <a:r>
              <a:rPr lang="hy-AM" sz="28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Sylfaen" panose="010A0502050306030303" pitchFamily="18" charset="0"/>
              </a:rPr>
              <a:t>ԿԱՄ</a:t>
            </a:r>
            <a:endParaRPr lang="en-US" sz="2800" b="1" dirty="0">
              <a:solidFill>
                <a:schemeClr val="accent2">
                  <a:lumMod val="60000"/>
                  <a:lumOff val="40000"/>
                </a:schemeClr>
              </a:solidFill>
              <a:latin typeface="Sylfaen" panose="010A0502050306030303" pitchFamily="18" charset="0"/>
            </a:endParaRPr>
          </a:p>
          <a:p>
            <a:pPr marL="349250" lvl="1" indent="0" algn="ctr" eaLnBrk="1" hangingPunct="1">
              <a:buFont typeface="Wingdings 2" pitchFamily="18" charset="2"/>
              <a:buNone/>
            </a:pPr>
            <a:endParaRPr lang="en-US" sz="18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349250" lvl="1" indent="0" algn="ctr" eaLnBrk="1" hangingPunct="1">
              <a:buFont typeface="Wingdings 2" pitchFamily="18" charset="2"/>
              <a:buNone/>
            </a:pP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Արդյո՞ք նրանք գործադիր գործունեության մեկ կամ մի քանի հմտությունների պակասն ունեն: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349250" lvl="1" indent="0" algn="ctr" eaLnBrk="1" hangingPunct="1">
              <a:buFont typeface="Wingdings 2" pitchFamily="18" charset="2"/>
              <a:buNone/>
            </a:pPr>
            <a:endParaRPr lang="en-US" sz="2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4"/>
          <p:cNvSpPr>
            <a:spLocks noGrp="1"/>
          </p:cNvSpPr>
          <p:nvPr>
            <p:ph type="title"/>
          </p:nvPr>
        </p:nvSpPr>
        <p:spPr>
          <a:xfrm>
            <a:off x="549275" y="332454"/>
            <a:ext cx="8042275" cy="1336675"/>
          </a:xfrm>
        </p:spPr>
        <p:txBody>
          <a:bodyPr/>
          <a:lstStyle/>
          <a:p>
            <a:pPr eaLnBrk="1" hangingPunct="1"/>
            <a:r>
              <a:rPr lang="hy-AM" b="1" dirty="0">
                <a:latin typeface="Sylfaen" panose="010A0502050306030303" pitchFamily="18" charset="0"/>
              </a:rPr>
              <a:t>Գործադիր գործունեության սահմանում(ներ)ը</a:t>
            </a:r>
            <a:endParaRPr lang="en-US" b="1" dirty="0">
              <a:latin typeface="Sylfaen" panose="010A0502050306030303" pitchFamily="18" charset="0"/>
            </a:endParaRPr>
          </a:p>
        </p:txBody>
      </p:sp>
      <p:sp>
        <p:nvSpPr>
          <p:cNvPr id="20482" name="Content Placeholder 5"/>
          <p:cNvSpPr>
            <a:spLocks noGrp="1"/>
          </p:cNvSpPr>
          <p:nvPr>
            <p:ph idx="1"/>
          </p:nvPr>
        </p:nvSpPr>
        <p:spPr>
          <a:xfrm>
            <a:off x="549275" y="1870996"/>
            <a:ext cx="8042275" cy="3803663"/>
          </a:xfrm>
        </p:spPr>
        <p:txBody>
          <a:bodyPr/>
          <a:lstStyle/>
          <a:p>
            <a:pPr eaLnBrk="1" hangingPunct="1"/>
            <a:r>
              <a:rPr lang="hy-AM" sz="2000" b="1" dirty="0">
                <a:latin typeface="Sylfaen" panose="010A0502050306030303" pitchFamily="18" charset="0"/>
              </a:rPr>
              <a:t>Ուղեղի կառավարիչն է: </a:t>
            </a:r>
            <a:endParaRPr lang="en-US" sz="2000" b="1" dirty="0">
              <a:latin typeface="Sylfaen" panose="010A0502050306030303" pitchFamily="18" charset="0"/>
            </a:endParaRPr>
          </a:p>
          <a:p>
            <a:pPr eaLnBrk="1" hangingPunct="1"/>
            <a:r>
              <a:rPr lang="hy-AM" sz="2000" b="1" dirty="0">
                <a:latin typeface="Sylfaen" panose="010A0502050306030303" pitchFamily="18" charset="0"/>
              </a:rPr>
              <a:t>Ուղեղի ուղղորդող կարողություններն են (ոչ ինքնաբերաբար)</a:t>
            </a:r>
            <a:endParaRPr lang="en-US" sz="2000" b="1" dirty="0">
              <a:latin typeface="Sylfaen" panose="010A0502050306030303" pitchFamily="18" charset="0"/>
            </a:endParaRPr>
          </a:p>
          <a:p>
            <a:pPr eaLnBrk="1" hangingPunct="1"/>
            <a:r>
              <a:rPr lang="hy-AM" sz="2000" b="1" dirty="0">
                <a:latin typeface="Sylfaen" panose="010A0502050306030303" pitchFamily="18" charset="0"/>
              </a:rPr>
              <a:t>Մտավոր հմտություններ են, որոնք օգնում են ուղեղին կազմակերպել և գործել ըստ տեղեկատվության: </a:t>
            </a:r>
            <a:endParaRPr lang="en-US" sz="2000" b="1" dirty="0">
              <a:latin typeface="Sylfaen" panose="010A0502050306030303" pitchFamily="18" charset="0"/>
            </a:endParaRPr>
          </a:p>
          <a:p>
            <a:pPr eaLnBrk="1" hangingPunct="1"/>
            <a:r>
              <a:rPr lang="hy-AM" sz="2000" b="1" dirty="0">
                <a:latin typeface="Sylfaen" panose="010A0502050306030303" pitchFamily="18" charset="0"/>
              </a:rPr>
              <a:t>Օգտագործում է հետադարձ հայացք և հեռատեսություն ցանկալի նպատակին հասնել գործողությունների պլան կազմելու համար:</a:t>
            </a:r>
            <a:endParaRPr lang="en-US" sz="2000" b="1" dirty="0">
              <a:latin typeface="Sylfaen" panose="010A0502050306030303" pitchFamily="18" charset="0"/>
            </a:endParaRPr>
          </a:p>
          <a:p>
            <a:pPr eaLnBrk="1" hangingPunct="1"/>
            <a:r>
              <a:rPr lang="hy-AM" sz="2000" b="1" dirty="0">
                <a:latin typeface="Sylfaen" panose="010A0502050306030303" pitchFamily="18" charset="0"/>
              </a:rPr>
              <a:t>Ներկա պահի ինքնակառավարման օգտագործումը հետագա կամ երկարաժամկետ նպատակներին հասնելու համար: </a:t>
            </a:r>
            <a:endParaRPr lang="en-US" sz="2000" b="1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/>
          </p:cNvSpPr>
          <p:nvPr>
            <p:ph type="body" idx="1"/>
          </p:nvPr>
        </p:nvSpPr>
        <p:spPr>
          <a:xfrm>
            <a:off x="549275" y="352425"/>
            <a:ext cx="8042275" cy="5591175"/>
          </a:xfrm>
        </p:spPr>
        <p:txBody>
          <a:bodyPr/>
          <a:lstStyle/>
          <a:p>
            <a:pPr eaLnBrk="1" hangingPunct="1"/>
            <a:r>
              <a:rPr lang="hy-AM" b="1" dirty="0">
                <a:latin typeface="Sylfaen" panose="010A0502050306030303" pitchFamily="18" charset="0"/>
              </a:rPr>
              <a:t>Եթե գործադիր գործունեությունը լավ է աշխատում և առաջադրանքը բավականին պարզ է, ուղեղը կարող է մի քանի վայրկյանում կատարել այս քայլերը: Եթե ոչ, նույնիսկ պարզ առաջարանք կատարելը կարող է դժվար լինել: </a:t>
            </a:r>
            <a:endParaRPr lang="en-US" b="1" dirty="0">
              <a:latin typeface="Sylfaen" panose="010A0502050306030303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en-US" dirty="0"/>
          </a:p>
        </p:txBody>
      </p:sp>
      <p:pic>
        <p:nvPicPr>
          <p:cNvPr id="22531" name="Picture 4" descr="executive_function_EDIT_ILL_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4874" y="2694154"/>
            <a:ext cx="6374251" cy="3036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C4C074D-76E0-4916-9A2B-D53E3DC2ABAC}"/>
              </a:ext>
            </a:extLst>
          </p:cNvPr>
          <p:cNvSpPr/>
          <p:nvPr/>
        </p:nvSpPr>
        <p:spPr>
          <a:xfrm>
            <a:off x="1384875" y="5313005"/>
            <a:ext cx="1607576" cy="41723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400" b="1" dirty="0">
                <a:latin typeface="Sylfaen" panose="010A0502050306030303" pitchFamily="18" charset="0"/>
              </a:rPr>
              <a:t>ՆԵՐԿԱՅԱՑՆԵԼ</a:t>
            </a:r>
            <a:endParaRPr lang="en-US" sz="1400" b="1" dirty="0">
              <a:latin typeface="Sylfaen" panose="010A050205030603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72521A-9309-459E-BF9C-DD0FEA1F739F}"/>
              </a:ext>
            </a:extLst>
          </p:cNvPr>
          <p:cNvSpPr/>
          <p:nvPr/>
        </p:nvSpPr>
        <p:spPr>
          <a:xfrm>
            <a:off x="2962835" y="5302769"/>
            <a:ext cx="1607576" cy="4274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400" b="1" dirty="0">
                <a:latin typeface="Sylfaen" panose="010A0502050306030303" pitchFamily="18" charset="0"/>
              </a:rPr>
              <a:t>ՊԼԱՆԱՎՈՐԵԼ</a:t>
            </a:r>
            <a:endParaRPr lang="en-US" sz="1400" b="1" dirty="0">
              <a:latin typeface="Sylfaen" panose="010A0502050306030303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F32082-F5F1-4229-A10B-88A490237D2D}"/>
              </a:ext>
            </a:extLst>
          </p:cNvPr>
          <p:cNvSpPr/>
          <p:nvPr/>
        </p:nvSpPr>
        <p:spPr>
          <a:xfrm>
            <a:off x="4570412" y="5313005"/>
            <a:ext cx="1371772" cy="41723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400" b="1" dirty="0">
                <a:latin typeface="Sylfaen" panose="010A0502050306030303" pitchFamily="18" charset="0"/>
              </a:rPr>
              <a:t>ԿԱՏԱՐԵԼ</a:t>
            </a:r>
            <a:endParaRPr lang="en-US" sz="1400" b="1" dirty="0">
              <a:latin typeface="Sylfaen" panose="010A05020503060303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8B3646-8987-4E34-92B5-F3FFE95F9CD4}"/>
              </a:ext>
            </a:extLst>
          </p:cNvPr>
          <p:cNvSpPr/>
          <p:nvPr/>
        </p:nvSpPr>
        <p:spPr>
          <a:xfrm>
            <a:off x="6177989" y="5313006"/>
            <a:ext cx="1371772" cy="42747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400" b="1" dirty="0">
                <a:latin typeface="Sylfaen" panose="010A0502050306030303" pitchFamily="18" charset="0"/>
              </a:rPr>
              <a:t>ԳՆԱՀԱՏԵԼ</a:t>
            </a:r>
            <a:endParaRPr lang="en-US" sz="1400" b="1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/>
          </p:cNvSpPr>
          <p:nvPr>
            <p:ph type="body" idx="1"/>
          </p:nvPr>
        </p:nvSpPr>
        <p:spPr>
          <a:xfrm>
            <a:off x="549275" y="107950"/>
            <a:ext cx="8042275" cy="6548344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hy-AM" b="1" u="sng" dirty="0">
                <a:solidFill>
                  <a:schemeClr val="accent2">
                    <a:lumMod val="60000"/>
                    <a:lumOff val="40000"/>
                  </a:schemeClr>
                </a:solidFill>
                <a:latin typeface="Sylfaen" panose="010A0502050306030303" pitchFamily="18" charset="0"/>
              </a:rPr>
              <a:t>Որքանո՞վ են տարածված գործադիր գործունեության խնդիրները: </a:t>
            </a:r>
            <a:endParaRPr lang="en-US" b="1" u="sng" dirty="0">
              <a:solidFill>
                <a:schemeClr val="accent2">
                  <a:lumMod val="60000"/>
                  <a:lumOff val="40000"/>
                </a:schemeClr>
              </a:solidFill>
              <a:latin typeface="Sylfaen" panose="010A0502050306030303" pitchFamily="18" charset="0"/>
            </a:endParaRPr>
          </a:p>
          <a:p>
            <a:pPr eaLnBrk="1" hangingPunct="1">
              <a:buFontTx/>
              <a:buChar char="-"/>
            </a:pPr>
            <a:r>
              <a:rPr lang="hy-AM" sz="2000" b="1" dirty="0">
                <a:latin typeface="Sylfaen" panose="010A0502050306030303" pitchFamily="18" charset="0"/>
              </a:rPr>
              <a:t>Դրանք հազվադեպ չեն հանդիպում:</a:t>
            </a:r>
            <a:endParaRPr lang="en-US" sz="2000" b="1" dirty="0">
              <a:latin typeface="Sylfaen" panose="010A0502050306030303" pitchFamily="18" charset="0"/>
            </a:endParaRPr>
          </a:p>
          <a:p>
            <a:pPr eaLnBrk="1" hangingPunct="1">
              <a:buFontTx/>
              <a:buChar char="-"/>
            </a:pPr>
            <a:r>
              <a:rPr lang="hy-AM" sz="2000" b="1" dirty="0">
                <a:latin typeface="Sylfaen" panose="010A0502050306030303" pitchFamily="18" charset="0"/>
              </a:rPr>
              <a:t>Աշակերտները կարող են դժվարություններ ունենալ գործառույթներից մեկի, մի քանիսի կամ բոլորի նկատմամբ: </a:t>
            </a:r>
            <a:endParaRPr lang="en-US" sz="2000" b="1" dirty="0">
              <a:latin typeface="Sylfaen" panose="010A0502050306030303" pitchFamily="18" charset="0"/>
            </a:endParaRPr>
          </a:p>
          <a:p>
            <a:pPr eaLnBrk="1" hangingPunct="1">
              <a:buFontTx/>
              <a:buChar char="-"/>
            </a:pPr>
            <a:r>
              <a:rPr lang="hy-AM" sz="2000" b="1" dirty="0">
                <a:latin typeface="Sylfaen" panose="010A0502050306030303" pitchFamily="18" charset="0"/>
              </a:rPr>
              <a:t>Գեներն ու ժառանգականությունը կարևոր է. Երեխաները տարբեր կերպ են օգտվում դրանցից, բայց հավանական է, որ նրանք օգտագործում են այնպես ինչպես դուք: </a:t>
            </a:r>
            <a:endParaRPr lang="en-US" sz="2000" b="1" dirty="0">
              <a:latin typeface="Sylfaen" panose="010A0502050306030303" pitchFamily="18" charset="0"/>
            </a:endParaRPr>
          </a:p>
          <a:p>
            <a:pPr eaLnBrk="1" hangingPunct="1">
              <a:buFontTx/>
              <a:buChar char="-"/>
            </a:pPr>
            <a:r>
              <a:rPr lang="hy-AM" sz="2000" b="1" dirty="0">
                <a:latin typeface="Sylfaen" panose="010A0502050306030303" pitchFamily="18" charset="0"/>
              </a:rPr>
              <a:t>Ուշադրությունը կորցրած (</a:t>
            </a:r>
            <a:r>
              <a:rPr lang="en-US" sz="2000" b="1" dirty="0">
                <a:latin typeface="Sylfaen" panose="010A0502050306030303" pitchFamily="18" charset="0"/>
              </a:rPr>
              <a:t>ADHD</a:t>
            </a:r>
            <a:r>
              <a:rPr lang="hy-AM" sz="2000" b="1" dirty="0">
                <a:latin typeface="Sylfaen" panose="010A0502050306030303" pitchFamily="18" charset="0"/>
              </a:rPr>
              <a:t>) և դիսլեքսիա ունեցող երեխաները հաճախ են պայքարում գործադիր գործունեության համար: Այդպես են վարվում նաև նյարդաբանական հիվանդություններ, տրամադրության խանգարումներ, աուտիզմ և ուղեղի ձեռքբերովի վնասվածներ ունեցող երեխաները: </a:t>
            </a:r>
            <a:endParaRPr lang="en-US" sz="2000" b="1" dirty="0">
              <a:latin typeface="Sylfaen" panose="010A0502050306030303" pitchFamily="18" charset="0"/>
            </a:endParaRPr>
          </a:p>
          <a:p>
            <a:pPr eaLnBrk="1" hangingPunct="1">
              <a:buFontTx/>
              <a:buChar char="-"/>
            </a:pPr>
            <a:r>
              <a:rPr lang="hy-AM" sz="2000" b="1" dirty="0">
                <a:latin typeface="Sylfaen" panose="010A0502050306030303" pitchFamily="18" charset="0"/>
              </a:rPr>
              <a:t>Գիտնականներն ուսումնասիրում են, թե արդյոք այդ խնդիրներն ունեցող երեխաների նախաճակատային կեղևն այլ կերպ է աշխատում, քան մյուս երեխաների մոտ: </a:t>
            </a:r>
            <a:endParaRPr lang="en-US" sz="2000" b="1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4" descr="brain devel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6691" y="488206"/>
            <a:ext cx="7216784" cy="5903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9BA717-30B4-467A-BB82-27443944AF96}"/>
              </a:ext>
            </a:extLst>
          </p:cNvPr>
          <p:cNvSpPr/>
          <p:nvPr/>
        </p:nvSpPr>
        <p:spPr>
          <a:xfrm>
            <a:off x="5381554" y="4993137"/>
            <a:ext cx="2996327" cy="174321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1600" b="1" dirty="0">
                <a:latin typeface="Sylfaen" panose="010A0502050306030303" pitchFamily="18" charset="0"/>
              </a:rPr>
              <a:t>Կապույտ</a:t>
            </a:r>
            <a:r>
              <a:rPr lang="en-US" sz="1600" b="1" dirty="0">
                <a:latin typeface="Sylfaen" panose="010A0502050306030303" pitchFamily="18" charset="0"/>
              </a:rPr>
              <a:t>/</a:t>
            </a:r>
            <a:r>
              <a:rPr lang="hy-AM" sz="1600" b="1" dirty="0">
                <a:latin typeface="Sylfaen" panose="010A0502050306030303" pitchFamily="18" charset="0"/>
              </a:rPr>
              <a:t>մանուշակագույն</a:t>
            </a:r>
            <a:r>
              <a:rPr lang="hy-AM" sz="1400" dirty="0">
                <a:latin typeface="Sylfaen" panose="010A0502050306030303" pitchFamily="18" charset="0"/>
              </a:rPr>
              <a:t>. </a:t>
            </a:r>
            <a:r>
              <a:rPr lang="hy-AM" sz="1600" dirty="0">
                <a:latin typeface="Sylfaen" panose="010A0502050306030303" pitchFamily="18" charset="0"/>
              </a:rPr>
              <a:t>Ուղեղի ավելի հասուն մասեր</a:t>
            </a:r>
          </a:p>
          <a:p>
            <a:endParaRPr lang="hy-AM" sz="1600" dirty="0">
              <a:latin typeface="Sylfaen" panose="010A0502050306030303" pitchFamily="18" charset="0"/>
            </a:endParaRPr>
          </a:p>
          <a:p>
            <a:r>
              <a:rPr lang="hy-AM" sz="1600" b="1" dirty="0">
                <a:latin typeface="Sylfaen" panose="010A0502050306030303" pitchFamily="18" charset="0"/>
              </a:rPr>
              <a:t>Թոմաս ՄքՔեյ </a:t>
            </a:r>
            <a:r>
              <a:rPr lang="hy-AM" sz="1600" dirty="0">
                <a:latin typeface="Sylfaen" panose="010A0502050306030303" pitchFamily="18" charset="0"/>
              </a:rPr>
              <a:t>– Դենվեր Փոստ</a:t>
            </a:r>
          </a:p>
          <a:p>
            <a:endParaRPr lang="hy-AM" sz="1600" dirty="0">
              <a:latin typeface="Sylfaen" panose="010A0502050306030303" pitchFamily="18" charset="0"/>
            </a:endParaRPr>
          </a:p>
          <a:p>
            <a:r>
              <a:rPr lang="hy-AM" sz="1600" dirty="0">
                <a:latin typeface="Sylfaen" panose="010A0502050306030303" pitchFamily="18" charset="0"/>
              </a:rPr>
              <a:t> </a:t>
            </a:r>
            <a:endParaRPr lang="en-US" sz="1600" dirty="0">
              <a:latin typeface="Sylfaen" panose="010A05020503060303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AA440B-328F-493C-8A2D-FEA7A23F3D89}"/>
              </a:ext>
            </a:extLst>
          </p:cNvPr>
          <p:cNvSpPr/>
          <p:nvPr/>
        </p:nvSpPr>
        <p:spPr>
          <a:xfrm>
            <a:off x="886691" y="333861"/>
            <a:ext cx="7491190" cy="238434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2000" b="1" dirty="0">
                <a:latin typeface="Sylfaen" panose="010A0502050306030303" pitchFamily="18" charset="0"/>
              </a:rPr>
              <a:t>Դատողությունը վերջինն է զարգանում</a:t>
            </a:r>
          </a:p>
          <a:p>
            <a:pPr algn="ctr"/>
            <a:endParaRPr lang="hy-AM" sz="1000" dirty="0">
              <a:latin typeface="Sylfaen" panose="010A0502050306030303" pitchFamily="18" charset="0"/>
            </a:endParaRPr>
          </a:p>
          <a:p>
            <a:r>
              <a:rPr lang="hy-AM" sz="1800" dirty="0">
                <a:latin typeface="Sylfaen" panose="010A0502050306030303" pitchFamily="18" charset="0"/>
              </a:rPr>
              <a:t>Ուղեղի այն հատվածը, որը վերահսկում է «գործադիր գործունեությունները», ներառյալ երկարաժամկետ հետևանքների կշռումն ու իմպուլները վերահսկելը, վերջիններից է, որը լիովին հասունցել է: Ուղեղի զարգացումը մանկությունից մինչև հասուն տարիք. </a:t>
            </a:r>
          </a:p>
          <a:p>
            <a:endParaRPr lang="hy-AM" sz="1050" dirty="0">
              <a:latin typeface="Sylfaen" panose="010A0502050306030303" pitchFamily="18" charset="0"/>
            </a:endParaRPr>
          </a:p>
          <a:p>
            <a:r>
              <a:rPr lang="hy-AM" sz="1800" b="1" dirty="0">
                <a:latin typeface="Sylfaen" panose="010A0502050306030303" pitchFamily="18" charset="0"/>
              </a:rPr>
              <a:t>5-ամյա ուղեղ      երեխայի ուղեղ    դեռահասի ուղեղ    20-ամյա ուղեղ </a:t>
            </a:r>
            <a:endParaRPr lang="en-US" sz="1800" b="1" dirty="0">
              <a:latin typeface="Sylfaen" panose="010A0502050306030303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98D6D3-B35C-4C7E-9A80-1747316D9477}"/>
              </a:ext>
            </a:extLst>
          </p:cNvPr>
          <p:cNvSpPr/>
          <p:nvPr/>
        </p:nvSpPr>
        <p:spPr>
          <a:xfrm>
            <a:off x="886691" y="5782824"/>
            <a:ext cx="4494863" cy="95353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hy-AM" sz="1600" dirty="0">
              <a:latin typeface="Sylfaen" panose="010A0502050306030303" pitchFamily="18" charset="0"/>
            </a:endParaRPr>
          </a:p>
          <a:p>
            <a:r>
              <a:rPr lang="hy-AM" sz="1600" dirty="0">
                <a:latin typeface="Sylfaen" panose="010A0502050306030303" pitchFamily="18" charset="0"/>
              </a:rPr>
              <a:t>Աղբյուր. Հոգեկան առողջության ազգային ինստիտուտ, դոկտոր Փոլ Թոմսոն, ՅՈւՍԼԱ Նյարդաբանության լաբարատորիա  </a:t>
            </a:r>
          </a:p>
          <a:p>
            <a:endParaRPr lang="en-US" sz="1600" dirty="0">
              <a:latin typeface="Sylfaen" panose="010A05020503060303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501250-CCAC-415B-AE66-6741E51F52CF}"/>
              </a:ext>
            </a:extLst>
          </p:cNvPr>
          <p:cNvSpPr/>
          <p:nvPr/>
        </p:nvSpPr>
        <p:spPr>
          <a:xfrm>
            <a:off x="886691" y="4993137"/>
            <a:ext cx="2437277" cy="73497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1600" b="1" dirty="0">
                <a:latin typeface="Sylfaen" panose="010A0502050306030303" pitchFamily="18" charset="0"/>
              </a:rPr>
              <a:t>Կարմիր</a:t>
            </a:r>
            <a:r>
              <a:rPr lang="en-US" sz="1600" b="1" dirty="0">
                <a:latin typeface="Sylfaen" panose="010A0502050306030303" pitchFamily="18" charset="0"/>
              </a:rPr>
              <a:t>/</a:t>
            </a:r>
            <a:r>
              <a:rPr lang="hy-AM" sz="1600" b="1" dirty="0">
                <a:latin typeface="Sylfaen" panose="010A0502050306030303" pitchFamily="18" charset="0"/>
              </a:rPr>
              <a:t>դեղին գույն</a:t>
            </a:r>
            <a:r>
              <a:rPr lang="hy-AM" sz="1400" dirty="0">
                <a:latin typeface="Sylfaen" panose="010A0502050306030303" pitchFamily="18" charset="0"/>
              </a:rPr>
              <a:t>. </a:t>
            </a:r>
            <a:r>
              <a:rPr lang="hy-AM" sz="1600" dirty="0">
                <a:latin typeface="Sylfaen" panose="010A0502050306030303" pitchFamily="18" charset="0"/>
              </a:rPr>
              <a:t>Ուղեղի ավելի չհասունացած մասեր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29A18B-5A14-4D5A-9A7C-38628E0636E1}"/>
              </a:ext>
            </a:extLst>
          </p:cNvPr>
          <p:cNvSpPr/>
          <p:nvPr/>
        </p:nvSpPr>
        <p:spPr>
          <a:xfrm>
            <a:off x="886691" y="2705844"/>
            <a:ext cx="914400" cy="4077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050" dirty="0">
                <a:latin typeface="Sylfaen" panose="010A0502050306030303" pitchFamily="18" charset="0"/>
              </a:rPr>
              <a:t>Առջևամաս</a:t>
            </a:r>
            <a:endParaRPr lang="en-US" sz="1050" dirty="0">
              <a:latin typeface="Sylfaen" panose="010A05020503060303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77F602F-A1A7-4032-8920-536961617A2A}"/>
              </a:ext>
            </a:extLst>
          </p:cNvPr>
          <p:cNvSpPr/>
          <p:nvPr/>
        </p:nvSpPr>
        <p:spPr>
          <a:xfrm>
            <a:off x="933123" y="4508191"/>
            <a:ext cx="895677" cy="40777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050" dirty="0">
                <a:latin typeface="Sylfaen" panose="010A0502050306030303" pitchFamily="18" charset="0"/>
              </a:rPr>
              <a:t>Հետևամաս</a:t>
            </a:r>
            <a:endParaRPr lang="en-US" sz="1050" dirty="0">
              <a:latin typeface="Sylfaen" panose="010A05020503060303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E2746E-8D13-42FD-9308-7F3E7E9A06B3}"/>
              </a:ext>
            </a:extLst>
          </p:cNvPr>
          <p:cNvSpPr/>
          <p:nvPr/>
        </p:nvSpPr>
        <p:spPr>
          <a:xfrm>
            <a:off x="767242" y="3487007"/>
            <a:ext cx="895677" cy="5289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050" dirty="0">
                <a:latin typeface="Sylfaen" panose="010A0502050306030303" pitchFamily="18" charset="0"/>
              </a:rPr>
              <a:t>Վերևամաս</a:t>
            </a:r>
            <a:endParaRPr lang="en-US" sz="1050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6612" y="485078"/>
            <a:ext cx="8042275" cy="5436220"/>
          </a:xfrm>
        </p:spPr>
        <p:txBody>
          <a:bodyPr/>
          <a:lstStyle/>
          <a:p>
            <a:pPr marL="0" indent="0">
              <a:buNone/>
            </a:pPr>
            <a:r>
              <a:rPr lang="hy-AM" sz="3600" b="1" dirty="0">
                <a:latin typeface="Sylfaen" panose="010A0502050306030303" pitchFamily="18" charset="0"/>
              </a:rPr>
              <a:t>Գործադիր գործունեության հմտությունների օրինակներ.</a:t>
            </a:r>
            <a:endParaRPr lang="en-US" sz="3600" b="1" dirty="0">
              <a:latin typeface="Sylfaen" panose="010A0502050306030303" pitchFamily="18" charset="0"/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y-AM" sz="2800" b="1" dirty="0">
                <a:latin typeface="Sylfaen" panose="010A0502050306030303" pitchFamily="18" charset="0"/>
              </a:rPr>
              <a:t>Ինքնակառավարում</a:t>
            </a:r>
            <a:r>
              <a:rPr lang="en-US" sz="2800" b="1" dirty="0">
                <a:latin typeface="Sylfaen" panose="010A0502050306030303" pitchFamily="18" charset="0"/>
              </a:rPr>
              <a:t> 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y-AM" sz="2800" b="1" dirty="0">
                <a:latin typeface="Sylfaen" panose="010A0502050306030303" pitchFamily="18" charset="0"/>
              </a:rPr>
              <a:t>Առաջադրանքի նախաձեռնում և կազմակերպում</a:t>
            </a:r>
            <a:endParaRPr lang="en-US" sz="2800" b="1" dirty="0">
              <a:latin typeface="Sylfaen" panose="010A0502050306030303" pitchFamily="18" charset="0"/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hy-AM" sz="2800" b="1" dirty="0">
                <a:latin typeface="Sylfaen" panose="010A0502050306030303" pitchFamily="18" charset="0"/>
              </a:rPr>
              <a:t>Պլանավորում և առաջնահերթություն</a:t>
            </a:r>
            <a:endParaRPr lang="en-US" sz="2800" b="1" dirty="0">
              <a:latin typeface="Sylfaen" panose="010A0502050306030303" pitchFamily="18" charset="0"/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1033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Content Placeholder 2"/>
          <p:cNvSpPr>
            <a:spLocks noGrp="1"/>
          </p:cNvSpPr>
          <p:nvPr>
            <p:ph idx="4294967295"/>
          </p:nvPr>
        </p:nvSpPr>
        <p:spPr>
          <a:xfrm>
            <a:off x="949325" y="4492625"/>
            <a:ext cx="2859088" cy="904875"/>
          </a:xfrm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r>
              <a:rPr lang="hy-AM" sz="2000" dirty="0">
                <a:solidFill>
                  <a:schemeClr val="tx1"/>
                </a:solidFill>
                <a:latin typeface="Sylfaen" panose="010A0502050306030303" pitchFamily="18" charset="0"/>
              </a:rPr>
              <a:t>Սա ձեր կազմակերպված ուղեղն է: </a:t>
            </a:r>
            <a:endParaRPr lang="en-US" sz="2000" dirty="0">
              <a:latin typeface="Sylfaen" panose="010A0502050306030303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164138" y="4492625"/>
            <a:ext cx="3660775" cy="798513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hy-AM" dirty="0">
                <a:solidFill>
                  <a:schemeClr val="tx1"/>
                </a:solidFill>
                <a:latin typeface="Sylfaen" panose="010A0502050306030303" pitchFamily="18" charset="0"/>
              </a:rPr>
              <a:t>Սա ձեր ուղեղն է՝ ճանաչողական գերբեռնվածությամբ: 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60363" y="5503950"/>
            <a:ext cx="8382000" cy="904875"/>
          </a:xfrm>
          <a:prstGeom prst="rect">
            <a:avLst/>
          </a:prstGeom>
        </p:spPr>
        <p:txBody>
          <a:bodyPr>
            <a:no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hy-AM" sz="2000" b="1" dirty="0">
                <a:solidFill>
                  <a:srgbClr val="002060"/>
                </a:solidFill>
                <a:latin typeface="Sylfaen" panose="010A0502050306030303" pitchFamily="18" charset="0"/>
              </a:rPr>
              <a:t>Ճանաչողական ծանրաբեռնվածությունը տեղի է ունենում, երբ չափազանց շատ տեղեկատվություն է ներկայացվում կամ երբ տեղեկատվությունը չափազանց բարդ է աշակերտի ներկայիս հմտությունների համար: </a:t>
            </a:r>
            <a:endParaRPr lang="en-US" sz="2000" b="1" dirty="0">
              <a:solidFill>
                <a:srgbClr val="002060"/>
              </a:solidFill>
              <a:latin typeface="Sylfaen" panose="010A0502050306030303" pitchFamily="18" charset="0"/>
            </a:endParaRPr>
          </a:p>
        </p:txBody>
      </p:sp>
      <p:sp>
        <p:nvSpPr>
          <p:cNvPr id="67589" name="Title 1"/>
          <p:cNvSpPr txBox="1">
            <a:spLocks/>
          </p:cNvSpPr>
          <p:nvPr/>
        </p:nvSpPr>
        <p:spPr bwMode="auto">
          <a:xfrm>
            <a:off x="549275" y="103188"/>
            <a:ext cx="8042275" cy="133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/>
            <a:r>
              <a:rPr lang="en-US" sz="4000" b="1" dirty="0">
                <a:latin typeface="Sylfaen" panose="010A0502050306030303" pitchFamily="18" charset="0"/>
              </a:rPr>
              <a:t>2. </a:t>
            </a:r>
            <a:r>
              <a:rPr lang="hy-AM" sz="4000" b="1" dirty="0">
                <a:latin typeface="Sylfaen" panose="010A0502050306030303" pitchFamily="18" charset="0"/>
              </a:rPr>
              <a:t>Աշխատող հիշողություն</a:t>
            </a:r>
            <a:br>
              <a:rPr lang="en-US" sz="4000" b="1" dirty="0">
                <a:latin typeface="Sylfaen" panose="010A0502050306030303" pitchFamily="18" charset="0"/>
              </a:rPr>
            </a:br>
            <a:r>
              <a:rPr lang="en-US" sz="4000" b="1" dirty="0">
                <a:latin typeface="Sylfaen" panose="010A0502050306030303" pitchFamily="18" charset="0"/>
              </a:rPr>
              <a:t>(</a:t>
            </a:r>
            <a:r>
              <a:rPr lang="hy-AM" sz="4000" b="1" dirty="0">
                <a:latin typeface="Sylfaen" panose="010A0502050306030303" pitchFamily="18" charset="0"/>
              </a:rPr>
              <a:t>Սովորելու գործընթաց</a:t>
            </a:r>
            <a:r>
              <a:rPr lang="en-US" sz="4000" b="1" dirty="0">
                <a:latin typeface="Sylfaen" panose="010A0502050306030303" pitchFamily="18" charset="0"/>
              </a:rPr>
              <a:t>)</a:t>
            </a:r>
          </a:p>
        </p:txBody>
      </p:sp>
      <p:pic>
        <p:nvPicPr>
          <p:cNvPr id="67590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08613" y="1560513"/>
            <a:ext cx="3333750" cy="280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1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9325" y="1501775"/>
            <a:ext cx="2859088" cy="286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/>
          </p:cNvSpPr>
          <p:nvPr>
            <p:ph type="body" idx="1"/>
          </p:nvPr>
        </p:nvSpPr>
        <p:spPr>
          <a:xfrm>
            <a:off x="549275" y="238125"/>
            <a:ext cx="8042275" cy="5705475"/>
          </a:xfrm>
        </p:spPr>
        <p:txBody>
          <a:bodyPr/>
          <a:lstStyle/>
          <a:p>
            <a:pPr eaLnBrk="1" hangingPunct="1"/>
            <a:r>
              <a:rPr lang="hy-AM" sz="4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Sylfaen" panose="010A0502050306030303" pitchFamily="18" charset="0"/>
              </a:rPr>
              <a:t>Կազմակերպվածություն</a:t>
            </a:r>
            <a:endParaRPr lang="en-US" sz="4400" b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ylfaen" panose="010A0502050306030303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en-US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hy-AM" sz="32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Sylfaen" panose="010A0502050306030303" pitchFamily="18" charset="0"/>
              </a:rPr>
              <a:t>Կ</a:t>
            </a:r>
            <a:r>
              <a:rPr lang="hy-AM" sz="3200" b="1" dirty="0">
                <a:latin typeface="Sylfaen" panose="010A0502050306030303" pitchFamily="18" charset="0"/>
              </a:rPr>
              <a:t>ազմակերպվածությունը թույլ է տալիս ձեր երեխային ֆիզիկապես և մտավոր հետևել իրերին և օգնում է ուղեղին: Կազմակերպչական թույլ հմտություններով օժտված երեխաները կարող են կորցնել իրենց մտքի թելը, ինչպես նաև բջջային հեռախոսն ու տնային աշխատանքը: </a:t>
            </a:r>
            <a:endParaRPr lang="en-US" sz="4400" b="1" dirty="0">
              <a:effectLst>
                <a:outerShdw blurRad="38100" dist="38100" dir="2700000" algn="tl">
                  <a:srgbClr val="C0C0C0"/>
                </a:outerShdw>
              </a:effectLst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4" descr="overwhelmed ki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609" y="431585"/>
            <a:ext cx="7353064" cy="5904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Ինչպե՞ս կարող են ծնողներն օգնել: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44034" name="Content Placeholder 2"/>
          <p:cNvSpPr>
            <a:spLocks noGrp="1"/>
          </p:cNvSpPr>
          <p:nvPr>
            <p:ph idx="1"/>
          </p:nvPr>
        </p:nvSpPr>
        <p:spPr>
          <a:xfrm>
            <a:off x="549275" y="1856678"/>
            <a:ext cx="8042275" cy="4343400"/>
          </a:xfrm>
        </p:spPr>
        <p:txBody>
          <a:bodyPr/>
          <a:lstStyle/>
          <a:p>
            <a:pPr eaLnBrk="1" hangingPunct="1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ՄԻՇՏ, ՄԻՇՏ, ՏԵՂԵԿԱՑՆԵԼ երեխաներին ՊԼԱՆԻ մասին: </a:t>
            </a:r>
            <a:endParaRPr lang="en-US" dirty="0">
              <a:latin typeface="Sylfaen" panose="010A0502050306030303" pitchFamily="18" charset="0"/>
            </a:endParaRPr>
          </a:p>
          <a:p>
            <a:pPr eaLnBrk="1" hangingPunct="1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Տնային աշխատնքի շղթա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eaLnBrk="1" hangingPunct="1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Շրջապատի փոփոխություններ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eaLnBrk="1" hangingPunct="1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Սովորեցնել կազմակերպչական հմտություններ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eaLnBrk="1" hangingPunct="1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Թույլ տալ ճկունություն, երբ առաջադրանքն ավարտված է: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eaLnBrk="1" hangingPunct="1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Տեսողական ժամանակաչափ օգտագործել:</a:t>
            </a:r>
            <a:endParaRPr lang="en-US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/>
          </p:nvPr>
        </p:nvSpPr>
        <p:spPr>
          <a:xfrm>
            <a:off x="549275" y="698500"/>
            <a:ext cx="8042275" cy="703263"/>
          </a:xfrm>
        </p:spPr>
        <p:txBody>
          <a:bodyPr/>
          <a:lstStyle/>
          <a:p>
            <a:pPr eaLnBrk="1" hangingPunct="1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Առօրյա ռեժիմ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1585913"/>
            <a:ext cx="8042275" cy="4343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endParaRPr lang="en-US" b="1" dirty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Ստեղծել ռեժիմ ամեն ինչի համար: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2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Սա ժամանակի իրազեկման կառուցվածք է ստեղծում: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685800" lvl="2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None/>
              <a:defRPr/>
            </a:pP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2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defRPr/>
            </a:pPr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Օգնում է երեխաներին իմանալ, թե ինչ է սպասվում: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Clr>
                <a:schemeClr val="accent1">
                  <a:lumMod val="60000"/>
                  <a:lumOff val="40000"/>
                </a:schemeClr>
              </a:buClr>
              <a:buFont typeface="Wingdings 2" pitchFamily="18" charset="2"/>
              <a:buNone/>
              <a:defRPr/>
            </a:pP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5978680-40c1-40c1-a8da-fd5a47584bc3@namprd08">
            <a:extLst>
              <a:ext uri="{FF2B5EF4-FFF2-40B4-BE49-F238E27FC236}">
                <a16:creationId xmlns:a16="http://schemas.microsoft.com/office/drawing/2014/main" id="{9F4F68CA-C735-42C4-A224-9E8188C94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547812" y="1052831"/>
            <a:ext cx="6228082" cy="4671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5978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8D49A0-E99D-4AA4-8228-BA7059E08E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720" y="467360"/>
            <a:ext cx="7193280" cy="539496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658bd3a8-0e06-4b04-b9d4-826d225f899a@namprd08">
            <a:extLst>
              <a:ext uri="{FF2B5EF4-FFF2-40B4-BE49-F238E27FC236}">
                <a16:creationId xmlns:a16="http://schemas.microsoft.com/office/drawing/2014/main" id="{520D289D-DC53-4FA4-AE7D-BD32E73C6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854" y="180181"/>
            <a:ext cx="5590677" cy="6497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2268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5a78c89d-562e-455f-859a-43f6848d3f57@namprd08.prod.outlook.com">
            <a:extLst>
              <a:ext uri="{FF2B5EF4-FFF2-40B4-BE49-F238E27FC236}">
                <a16:creationId xmlns:a16="http://schemas.microsoft.com/office/drawing/2014/main" id="{676857BE-EF5E-4281-9202-E30D8A73706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452120" y="787400"/>
            <a:ext cx="6263640" cy="49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id:c8c68719-2deb-4f32-9247-0fdf5e107ce7@namprd08.prod.outlook.com">
            <a:extLst>
              <a:ext uri="{FF2B5EF4-FFF2-40B4-BE49-F238E27FC236}">
                <a16:creationId xmlns:a16="http://schemas.microsoft.com/office/drawing/2014/main" id="{684DC16B-EB7B-42D6-8CC0-D4A78FBC5F11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9" t="10834" r="23750" b="27222"/>
          <a:stretch/>
        </p:blipFill>
        <p:spPr bwMode="auto">
          <a:xfrm rot="5400000">
            <a:off x="5582917" y="3373120"/>
            <a:ext cx="3042922" cy="215392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 descr="cid:2982c4a3-5f9a-4a39-b4c5-9f0e11f144df@namprd08.prod.outlook.com">
            <a:extLst>
              <a:ext uri="{FF2B5EF4-FFF2-40B4-BE49-F238E27FC236}">
                <a16:creationId xmlns:a16="http://schemas.microsoft.com/office/drawing/2014/main" id="{3230471F-B905-4ED0-B1CC-43B9D31F8973}"/>
              </a:ext>
            </a:extLst>
          </p:cNvPr>
          <p:cNvPicPr/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46" t="33472" r="27292" b="19445"/>
          <a:stretch/>
        </p:blipFill>
        <p:spPr bwMode="auto">
          <a:xfrm rot="5400000">
            <a:off x="6029541" y="-168058"/>
            <a:ext cx="2149675" cy="30022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747067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25939fe8-3b53-4933-be23-7e1e0deee4a7@namprd08">
            <a:extLst>
              <a:ext uri="{FF2B5EF4-FFF2-40B4-BE49-F238E27FC236}">
                <a16:creationId xmlns:a16="http://schemas.microsoft.com/office/drawing/2014/main" id="{C7A3A607-8C25-4735-B9F9-CA41426A8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31333" y="944564"/>
            <a:ext cx="6610774" cy="4958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94572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D8F0EBC-5C70-4441-8E77-2923867B0D6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496786" y="-713014"/>
            <a:ext cx="5900059" cy="82622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1134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639C963-4421-465A-9525-78F7AD5B7478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14" y="370113"/>
            <a:ext cx="8349343" cy="60524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68FA7B0-1E92-4174-A6E0-36052D8399FE}"/>
              </a:ext>
            </a:extLst>
          </p:cNvPr>
          <p:cNvSpPr/>
          <p:nvPr/>
        </p:nvSpPr>
        <p:spPr>
          <a:xfrm>
            <a:off x="1285101" y="790832"/>
            <a:ext cx="6042455" cy="9144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800" b="1" dirty="0">
                <a:solidFill>
                  <a:schemeClr val="bg2">
                    <a:lumMod val="50000"/>
                  </a:schemeClr>
                </a:solidFill>
                <a:latin typeface="Sylfaen" panose="010A0502050306030303" pitchFamily="18" charset="0"/>
              </a:rPr>
              <a:t>Առօրյա պարտականություններ </a:t>
            </a:r>
            <a:endParaRPr lang="en-US" sz="2800" b="1" dirty="0">
              <a:solidFill>
                <a:schemeClr val="bg2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CF25994-1810-4ADB-B544-586FE2D2399A}"/>
              </a:ext>
            </a:extLst>
          </p:cNvPr>
          <p:cNvSpPr/>
          <p:nvPr/>
        </p:nvSpPr>
        <p:spPr>
          <a:xfrm>
            <a:off x="1723769" y="1731270"/>
            <a:ext cx="2755556" cy="74081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2800" dirty="0">
                <a:solidFill>
                  <a:schemeClr val="bg2">
                    <a:lumMod val="50000"/>
                  </a:schemeClr>
                </a:solidFill>
                <a:latin typeface="Sylfaen" panose="010A0502050306030303" pitchFamily="18" charset="0"/>
              </a:rPr>
              <a:t>Հագնվել </a:t>
            </a:r>
            <a:endParaRPr lang="en-US" sz="2800" dirty="0">
              <a:solidFill>
                <a:schemeClr val="bg2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9DE2493-8422-41AB-84CE-FBF23A61331A}"/>
              </a:ext>
            </a:extLst>
          </p:cNvPr>
          <p:cNvSpPr/>
          <p:nvPr/>
        </p:nvSpPr>
        <p:spPr>
          <a:xfrm>
            <a:off x="1723769" y="2496359"/>
            <a:ext cx="2940907" cy="74081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2000" dirty="0">
                <a:solidFill>
                  <a:schemeClr val="bg2">
                    <a:lumMod val="50000"/>
                  </a:schemeClr>
                </a:solidFill>
                <a:latin typeface="Sylfaen" panose="010A0502050306030303" pitchFamily="18" charset="0"/>
              </a:rPr>
              <a:t>Հարդարել անկողինը 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6464E1-E66F-47A5-85FB-620251F57DC8}"/>
              </a:ext>
            </a:extLst>
          </p:cNvPr>
          <p:cNvSpPr/>
          <p:nvPr/>
        </p:nvSpPr>
        <p:spPr>
          <a:xfrm>
            <a:off x="1723768" y="3237176"/>
            <a:ext cx="3107723" cy="74081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2000" dirty="0">
                <a:solidFill>
                  <a:schemeClr val="bg2">
                    <a:lumMod val="50000"/>
                  </a:schemeClr>
                </a:solidFill>
                <a:latin typeface="Sylfaen" panose="010A0502050306030303" pitchFamily="18" charset="0"/>
              </a:rPr>
              <a:t>Խոզանակել ատամները 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9AA927-899A-49FE-93CA-93CB1097BE7B}"/>
              </a:ext>
            </a:extLst>
          </p:cNvPr>
          <p:cNvSpPr/>
          <p:nvPr/>
        </p:nvSpPr>
        <p:spPr>
          <a:xfrm>
            <a:off x="1723767" y="3977993"/>
            <a:ext cx="2755556" cy="74081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2800" dirty="0">
                <a:solidFill>
                  <a:schemeClr val="bg2">
                    <a:lumMod val="50000"/>
                  </a:schemeClr>
                </a:solidFill>
                <a:latin typeface="Sylfaen" panose="010A0502050306030303" pitchFamily="18" charset="0"/>
              </a:rPr>
              <a:t>Սանրվել </a:t>
            </a:r>
            <a:endParaRPr lang="en-US" sz="2800" dirty="0">
              <a:solidFill>
                <a:schemeClr val="bg2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47D18C5-0292-41BF-BA98-9F03BA2DF7F8}"/>
              </a:ext>
            </a:extLst>
          </p:cNvPr>
          <p:cNvSpPr/>
          <p:nvPr/>
        </p:nvSpPr>
        <p:spPr>
          <a:xfrm>
            <a:off x="5424616" y="2866768"/>
            <a:ext cx="1995615" cy="1940010"/>
          </a:xfrm>
          <a:prstGeom prst="ellipse">
            <a:avLst/>
          </a:prstGeom>
          <a:gradFill>
            <a:gsLst>
              <a:gs pos="81000">
                <a:srgbClr val="FFFF00"/>
              </a:gs>
              <a:gs pos="87000">
                <a:schemeClr val="accent4">
                  <a:tint val="80000"/>
                  <a:shade val="100000"/>
                  <a:satMod val="150000"/>
                </a:schemeClr>
              </a:gs>
              <a:gs pos="100000">
                <a:schemeClr val="accent4">
                  <a:tint val="50000"/>
                  <a:shade val="100000"/>
                  <a:satMod val="150000"/>
                </a:schemeClr>
              </a:gs>
            </a:gsLst>
          </a:gra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2000" dirty="0">
                <a:solidFill>
                  <a:schemeClr val="bg2">
                    <a:lumMod val="50000"/>
                  </a:schemeClr>
                </a:solidFill>
                <a:latin typeface="Sylfaen" panose="010A0502050306030303" pitchFamily="18" charset="0"/>
              </a:rPr>
              <a:t>առավոտ</a:t>
            </a:r>
            <a:endParaRPr lang="en-US" sz="2000" dirty="0">
              <a:solidFill>
                <a:schemeClr val="bg2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09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2F0D1F1-E629-42D5-8E4A-4FC993F773B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189263" y="1221921"/>
            <a:ext cx="6515100" cy="453934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7E08B95-2E52-40FC-885C-1191F83E9657}"/>
              </a:ext>
            </a:extLst>
          </p:cNvPr>
          <p:cNvSpPr/>
          <p:nvPr/>
        </p:nvSpPr>
        <p:spPr>
          <a:xfrm>
            <a:off x="2891481" y="248312"/>
            <a:ext cx="2755556" cy="9626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2400" dirty="0">
                <a:solidFill>
                  <a:schemeClr val="tx1"/>
                </a:solidFill>
                <a:latin typeface="Sylfaen" panose="010A0502050306030303" pitchFamily="18" charset="0"/>
              </a:rPr>
              <a:t>Երկուշաբթի </a:t>
            </a:r>
            <a:r>
              <a:rPr lang="hy-AM" sz="2400" b="1" dirty="0">
                <a:solidFill>
                  <a:srgbClr val="FFFF00"/>
                </a:solidFill>
                <a:latin typeface="Sylfaen" panose="010A0502050306030303" pitchFamily="18" charset="0"/>
              </a:rPr>
              <a:t>առավոտյան </a:t>
            </a:r>
            <a:r>
              <a:rPr lang="hy-AM" sz="2800" b="1" dirty="0">
                <a:solidFill>
                  <a:srgbClr val="FFFF00"/>
                </a:solidFill>
                <a:latin typeface="Sylfaen" panose="010A0502050306030303" pitchFamily="18" charset="0"/>
              </a:rPr>
              <a:t> </a:t>
            </a:r>
            <a:endParaRPr lang="en-US" sz="2800" b="1" dirty="0">
              <a:solidFill>
                <a:srgbClr val="FFFF00"/>
              </a:solidFill>
              <a:latin typeface="Sylfaen" panose="010A050205030603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961CD4-0157-4920-B3D5-4FE243D981EA}"/>
              </a:ext>
            </a:extLst>
          </p:cNvPr>
          <p:cNvSpPr/>
          <p:nvPr/>
        </p:nvSpPr>
        <p:spPr>
          <a:xfrm>
            <a:off x="2891481" y="1225231"/>
            <a:ext cx="3058297" cy="134306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hy-AM" sz="1600" dirty="0">
              <a:solidFill>
                <a:schemeClr val="bg2">
                  <a:lumMod val="50000"/>
                </a:schemeClr>
              </a:solidFill>
              <a:latin typeface="Sylfaen" panose="010A0502050306030303" pitchFamily="18" charset="0"/>
            </a:endParaRPr>
          </a:p>
          <a:p>
            <a:endParaRPr lang="hy-AM" sz="1600" dirty="0">
              <a:solidFill>
                <a:schemeClr val="bg2">
                  <a:lumMod val="50000"/>
                </a:schemeClr>
              </a:solidFill>
              <a:latin typeface="Sylfaen" panose="010A050205030603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y-AM" sz="1600" dirty="0">
                <a:solidFill>
                  <a:schemeClr val="tx1"/>
                </a:solidFill>
                <a:latin typeface="Sylfaen" panose="010A0502050306030303" pitchFamily="18" charset="0"/>
              </a:rPr>
              <a:t>Պատրաստել պայուսակը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y-AM" sz="1600" dirty="0">
                <a:solidFill>
                  <a:schemeClr val="tx1"/>
                </a:solidFill>
                <a:latin typeface="Sylfaen" panose="010A0502050306030303" pitchFamily="18" charset="0"/>
              </a:rPr>
              <a:t>Պատրաստել ճաշը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hy-AM" sz="8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y-AM" sz="1600" dirty="0">
                <a:solidFill>
                  <a:schemeClr val="tx1"/>
                </a:solidFill>
                <a:latin typeface="Sylfaen" panose="010A0502050306030303" pitchFamily="18" charset="0"/>
              </a:rPr>
              <a:t>Հագնել կոշիկները </a:t>
            </a:r>
          </a:p>
          <a:p>
            <a:pPr marL="171450" indent="-171450">
              <a:buFont typeface="Wingdings" panose="05000000000000000000" pitchFamily="2" charset="2"/>
              <a:buChar char="q"/>
            </a:pPr>
            <a:endParaRPr lang="hy-AM" sz="4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y-AM" sz="1600" dirty="0">
                <a:solidFill>
                  <a:schemeClr val="tx1"/>
                </a:solidFill>
                <a:latin typeface="Sylfaen" panose="010A0502050306030303" pitchFamily="18" charset="0"/>
              </a:rPr>
              <a:t>Հագնել վերարկուն</a:t>
            </a:r>
          </a:p>
          <a:p>
            <a:r>
              <a:rPr lang="hy-AM" sz="2800" dirty="0">
                <a:solidFill>
                  <a:schemeClr val="bg2">
                    <a:lumMod val="50000"/>
                  </a:schemeClr>
                </a:solidFill>
                <a:latin typeface="Sylfaen" panose="010A0502050306030303" pitchFamily="18" charset="0"/>
              </a:rPr>
              <a:t> </a:t>
            </a:r>
            <a:endParaRPr lang="en-US" sz="2800" dirty="0">
              <a:solidFill>
                <a:schemeClr val="bg2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7D9E716-C580-4361-B2E2-6FA36861633C}"/>
              </a:ext>
            </a:extLst>
          </p:cNvPr>
          <p:cNvSpPr/>
          <p:nvPr/>
        </p:nvSpPr>
        <p:spPr>
          <a:xfrm>
            <a:off x="2619634" y="3275790"/>
            <a:ext cx="2755556" cy="56738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hy-AM" sz="2000" dirty="0">
                <a:solidFill>
                  <a:schemeClr val="bg2">
                    <a:lumMod val="50000"/>
                  </a:schemeClr>
                </a:solidFill>
                <a:latin typeface="Sylfaen" panose="010A0502050306030303" pitchFamily="18" charset="0"/>
              </a:rPr>
              <a:t>երեկոյան</a:t>
            </a:r>
            <a:r>
              <a:rPr lang="hy-AM" sz="2800" dirty="0">
                <a:solidFill>
                  <a:schemeClr val="bg2">
                    <a:lumMod val="50000"/>
                  </a:schemeClr>
                </a:solidFill>
                <a:latin typeface="Sylfaen" panose="010A0502050306030303" pitchFamily="18" charset="0"/>
              </a:rPr>
              <a:t> </a:t>
            </a:r>
            <a:endParaRPr lang="en-US" sz="2800" dirty="0">
              <a:solidFill>
                <a:schemeClr val="bg2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B89DB7-4800-4523-A6F3-4A5B94BA4A62}"/>
              </a:ext>
            </a:extLst>
          </p:cNvPr>
          <p:cNvSpPr/>
          <p:nvPr/>
        </p:nvSpPr>
        <p:spPr>
          <a:xfrm>
            <a:off x="2619634" y="3813591"/>
            <a:ext cx="4079426" cy="226710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hy-AM" sz="1800" dirty="0">
                <a:solidFill>
                  <a:schemeClr val="tx1"/>
                </a:solidFill>
                <a:latin typeface="Sylfaen" panose="010A0502050306030303" pitchFamily="18" charset="0"/>
              </a:rPr>
              <a:t>Հանել տնային աշխատանքը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y-AM" sz="1800" dirty="0">
                <a:solidFill>
                  <a:schemeClr val="tx1"/>
                </a:solidFill>
                <a:latin typeface="Sylfaen" panose="010A0502050306030303" pitchFamily="18" charset="0"/>
              </a:rPr>
              <a:t>Բացել ճաշի տոպրակը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y-AM" sz="1800" dirty="0">
                <a:solidFill>
                  <a:schemeClr val="tx1"/>
                </a:solidFill>
                <a:latin typeface="Sylfaen" panose="010A0502050306030303" pitchFamily="18" charset="0"/>
              </a:rPr>
              <a:t>Պահարանի մեջ դնել կոշիկներն ու վերարկուն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hy-AM" sz="1800" dirty="0">
                <a:solidFill>
                  <a:schemeClr val="tx1"/>
                </a:solidFill>
                <a:latin typeface="Sylfaen" panose="010A0502050306030303" pitchFamily="18" charset="0"/>
              </a:rPr>
              <a:t>Վերջացնել տնային աշխատնքը </a:t>
            </a:r>
          </a:p>
          <a:p>
            <a:r>
              <a:rPr lang="hy-AM" sz="2800" dirty="0">
                <a:solidFill>
                  <a:schemeClr val="bg2">
                    <a:lumMod val="50000"/>
                  </a:schemeClr>
                </a:solidFill>
                <a:latin typeface="Sylfaen" panose="010A0502050306030303" pitchFamily="18" charset="0"/>
              </a:rPr>
              <a:t> </a:t>
            </a:r>
            <a:endParaRPr lang="en-US" sz="2800" dirty="0">
              <a:solidFill>
                <a:schemeClr val="bg2">
                  <a:lumMod val="50000"/>
                </a:schemeClr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3914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ec51022e-7097-401c-9d14-38e6d6adc058@namprd08.prod.outlook.com">
            <a:extLst>
              <a:ext uri="{FF2B5EF4-FFF2-40B4-BE49-F238E27FC236}">
                <a16:creationId xmlns:a16="http://schemas.microsoft.com/office/drawing/2014/main" id="{11AF5C38-8A71-41D2-9956-6BF3CC74D79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55516" y="828516"/>
            <a:ext cx="6431280" cy="523144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070AC2-DBF6-4D6D-B11D-F8DBC5CCAD7B}"/>
              </a:ext>
            </a:extLst>
          </p:cNvPr>
          <p:cNvSpPr/>
          <p:nvPr/>
        </p:nvSpPr>
        <p:spPr>
          <a:xfrm>
            <a:off x="2063578" y="519867"/>
            <a:ext cx="4015945" cy="11730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ՍԿԶԲՈՒՄ, ՀԱՋՈՐԴԸ, ՎԵՐՋՈՒՄ 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FA6670-9595-41BF-851B-3BEA6CDBEAA7}"/>
              </a:ext>
            </a:extLst>
          </p:cNvPr>
          <p:cNvSpPr/>
          <p:nvPr/>
        </p:nvSpPr>
        <p:spPr>
          <a:xfrm>
            <a:off x="2224215" y="1692877"/>
            <a:ext cx="3744099" cy="61783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hy-AM" sz="1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1600" b="1" dirty="0">
                <a:solidFill>
                  <a:schemeClr val="tx1"/>
                </a:solidFill>
                <a:latin typeface="Sylfaen" panose="010A0502050306030303" pitchFamily="18" charset="0"/>
              </a:rPr>
              <a:t>ՍԿԶԲՈՒՄ    ՀԱՋՈՐԴԸ     ՎԵՐՋՈՒՄ  </a:t>
            </a:r>
            <a:endParaRPr lang="en-US" sz="1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1800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endParaRPr lang="en-US" sz="1800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011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405a2708-1425-4e86-84a6-fa7abf13eaf4@namprd08.prod.outlook.com">
            <a:extLst>
              <a:ext uri="{FF2B5EF4-FFF2-40B4-BE49-F238E27FC236}">
                <a16:creationId xmlns:a16="http://schemas.microsoft.com/office/drawing/2014/main" id="{58C22404-6167-4A15-93B6-AF14E124857A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00"/>
          <a:stretch>
            <a:fillRect/>
          </a:stretch>
        </p:blipFill>
        <p:spPr bwMode="auto">
          <a:xfrm rot="5400000">
            <a:off x="4702174" y="206375"/>
            <a:ext cx="3815081" cy="441832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id:7f2fce9c-19b3-4b2f-b6ca-f9a16c4b9a34@namprd08.prod.outlook.com">
            <a:extLst>
              <a:ext uri="{FF2B5EF4-FFF2-40B4-BE49-F238E27FC236}">
                <a16:creationId xmlns:a16="http://schemas.microsoft.com/office/drawing/2014/main" id="{7B9C837C-5C57-4EB4-9891-57453393F9E6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" r="38333"/>
          <a:stretch>
            <a:fillRect/>
          </a:stretch>
        </p:blipFill>
        <p:spPr bwMode="auto">
          <a:xfrm rot="5400000">
            <a:off x="228599" y="746759"/>
            <a:ext cx="4246880" cy="37693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8E5035C-1EBF-468D-8661-E54E17AFE3B6}"/>
              </a:ext>
            </a:extLst>
          </p:cNvPr>
          <p:cNvSpPr/>
          <p:nvPr/>
        </p:nvSpPr>
        <p:spPr>
          <a:xfrm>
            <a:off x="4601741" y="791715"/>
            <a:ext cx="4015945" cy="11730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ՍԿԶԲՈՒՄ, ՀԱՋՈՐԴԸ, ՎԵՐՋՈՒՄ 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217760-2988-43D4-825A-F57C44EA739F}"/>
              </a:ext>
            </a:extLst>
          </p:cNvPr>
          <p:cNvSpPr/>
          <p:nvPr/>
        </p:nvSpPr>
        <p:spPr>
          <a:xfrm>
            <a:off x="4737663" y="2013603"/>
            <a:ext cx="3744099" cy="72959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hy-AM" sz="1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1600" b="1" dirty="0">
                <a:solidFill>
                  <a:schemeClr val="tx1"/>
                </a:solidFill>
                <a:latin typeface="Sylfaen" panose="010A0502050306030303" pitchFamily="18" charset="0"/>
              </a:rPr>
              <a:t>ՍԿԶԲՈՒՄ     ՀԱՋՈՐԴԸ     ՎԵՐՋՈՒՄ  </a:t>
            </a:r>
            <a:endParaRPr lang="en-US" sz="1600" b="1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r>
              <a:rPr lang="hy-AM" sz="1800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endParaRPr lang="en-US" sz="1800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214EDA-4311-466C-ADD8-D040D5C28027}"/>
              </a:ext>
            </a:extLst>
          </p:cNvPr>
          <p:cNvSpPr/>
          <p:nvPr/>
        </p:nvSpPr>
        <p:spPr>
          <a:xfrm>
            <a:off x="556055" y="617838"/>
            <a:ext cx="3708569" cy="150752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ՍԿԶԲՈՒՄ, ՀԱՋՈՐԴԸ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FE831F-F3A6-472D-8C98-6F3A0E75B093}"/>
              </a:ext>
            </a:extLst>
          </p:cNvPr>
          <p:cNvSpPr/>
          <p:nvPr/>
        </p:nvSpPr>
        <p:spPr>
          <a:xfrm>
            <a:off x="985331" y="3922621"/>
            <a:ext cx="1275955" cy="60889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100" dirty="0">
                <a:solidFill>
                  <a:schemeClr val="tx1"/>
                </a:solidFill>
                <a:latin typeface="Sylfaen" panose="010A0502050306030303" pitchFamily="18" charset="0"/>
              </a:rPr>
              <a:t>Կատարել տնային աշխատանք </a:t>
            </a:r>
            <a:endParaRPr lang="en-US" sz="1100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751877B-ACC5-442D-A2EC-182234D85CCD}"/>
              </a:ext>
            </a:extLst>
          </p:cNvPr>
          <p:cNvSpPr/>
          <p:nvPr/>
        </p:nvSpPr>
        <p:spPr>
          <a:xfrm>
            <a:off x="2779259" y="4053016"/>
            <a:ext cx="1107721" cy="36387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Ընթրել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167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e9c08b5c-50b1-4ea1-b9e2-55c4105cdc80@namprd08.prod.outlook.com">
            <a:extLst>
              <a:ext uri="{FF2B5EF4-FFF2-40B4-BE49-F238E27FC236}">
                <a16:creationId xmlns:a16="http://schemas.microsoft.com/office/drawing/2014/main" id="{3F8A8804-B616-4368-89BD-77FDE3F7CD03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1" r="22083" b="6239"/>
          <a:stretch>
            <a:fillRect/>
          </a:stretch>
        </p:blipFill>
        <p:spPr bwMode="auto">
          <a:xfrm rot="5400000">
            <a:off x="328826" y="434796"/>
            <a:ext cx="3942084" cy="35356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cid:6e730043-ca53-4d9e-bcfd-c32ce37f7356@namprd08.prod.outlook.com">
            <a:extLst>
              <a:ext uri="{FF2B5EF4-FFF2-40B4-BE49-F238E27FC236}">
                <a16:creationId xmlns:a16="http://schemas.microsoft.com/office/drawing/2014/main" id="{1D73660C-4707-4722-AC77-254B24690C92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5" t="6444" r="6472" b="8667"/>
          <a:stretch>
            <a:fillRect/>
          </a:stretch>
        </p:blipFill>
        <p:spPr bwMode="auto">
          <a:xfrm rot="5400000">
            <a:off x="3992880" y="802639"/>
            <a:ext cx="5252720" cy="409448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1AB02A8-9E07-410B-B801-E1B693C36012}"/>
              </a:ext>
            </a:extLst>
          </p:cNvPr>
          <p:cNvSpPr/>
          <p:nvPr/>
        </p:nvSpPr>
        <p:spPr>
          <a:xfrm>
            <a:off x="556055" y="261472"/>
            <a:ext cx="3487628" cy="101237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ԻՄ ԴԱՍԱՑՈՒՑԱԿԸ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B963E7-10F9-47BD-83E4-ADDF4B6C00AC}"/>
              </a:ext>
            </a:extLst>
          </p:cNvPr>
          <p:cNvSpPr/>
          <p:nvPr/>
        </p:nvSpPr>
        <p:spPr>
          <a:xfrm>
            <a:off x="4884213" y="372898"/>
            <a:ext cx="3643047" cy="90094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ԱՌԱՎՈՏՅԱՆ ԴԱՍԱՑՈՒՑԱԿ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19072E8-4479-4B72-B286-D250D625AF23}"/>
              </a:ext>
            </a:extLst>
          </p:cNvPr>
          <p:cNvSpPr/>
          <p:nvPr/>
        </p:nvSpPr>
        <p:spPr>
          <a:xfrm>
            <a:off x="616740" y="2020699"/>
            <a:ext cx="1396123" cy="66479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Ընթերցել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70CD29C-51D5-43AE-ABD8-66CA0ECD7EBD}"/>
              </a:ext>
            </a:extLst>
          </p:cNvPr>
          <p:cNvSpPr/>
          <p:nvPr/>
        </p:nvSpPr>
        <p:spPr>
          <a:xfrm>
            <a:off x="616740" y="1262864"/>
            <a:ext cx="1396123" cy="70649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1800" b="1" dirty="0">
                <a:solidFill>
                  <a:schemeClr val="tx1"/>
                </a:solidFill>
                <a:latin typeface="Sylfaen" panose="010A0502050306030303" pitchFamily="18" charset="0"/>
              </a:rPr>
              <a:t>Լվանալ ատամները</a:t>
            </a:r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3BE437-512E-49AE-BC75-F812941F82A5}"/>
              </a:ext>
            </a:extLst>
          </p:cNvPr>
          <p:cNvSpPr/>
          <p:nvPr/>
        </p:nvSpPr>
        <p:spPr>
          <a:xfrm>
            <a:off x="4884213" y="4141826"/>
            <a:ext cx="1498658" cy="7435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Ընթերցել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406C8D-1BC3-4F25-90A5-C1C60886CD5A}"/>
              </a:ext>
            </a:extLst>
          </p:cNvPr>
          <p:cNvSpPr/>
          <p:nvPr/>
        </p:nvSpPr>
        <p:spPr>
          <a:xfrm>
            <a:off x="4884213" y="1294363"/>
            <a:ext cx="1498658" cy="6921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Բեյսբոլ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7F3786-3F84-4CB6-9347-67A7B1F5C3C2}"/>
              </a:ext>
            </a:extLst>
          </p:cNvPr>
          <p:cNvSpPr/>
          <p:nvPr/>
        </p:nvSpPr>
        <p:spPr>
          <a:xfrm>
            <a:off x="4884213" y="1980433"/>
            <a:ext cx="1498658" cy="6921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Ատամնա</a:t>
            </a:r>
          </a:p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բուժ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68BCF1-2E45-42A2-B1EF-3D8F8F132CCA}"/>
              </a:ext>
            </a:extLst>
          </p:cNvPr>
          <p:cNvSpPr/>
          <p:nvPr/>
        </p:nvSpPr>
        <p:spPr>
          <a:xfrm>
            <a:off x="4884213" y="2661467"/>
            <a:ext cx="1498658" cy="7675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Լոգանք և լուռ ժամ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CCFDC58-F169-4BA6-BB09-3CB8CE058772}"/>
              </a:ext>
            </a:extLst>
          </p:cNvPr>
          <p:cNvSpPr/>
          <p:nvPr/>
        </p:nvSpPr>
        <p:spPr>
          <a:xfrm>
            <a:off x="4884213" y="3429000"/>
            <a:ext cx="1498658" cy="6921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Ընթրիք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F7D164-E048-46D6-9A3D-377863694233}"/>
              </a:ext>
            </a:extLst>
          </p:cNvPr>
          <p:cNvSpPr/>
          <p:nvPr/>
        </p:nvSpPr>
        <p:spPr>
          <a:xfrm>
            <a:off x="616740" y="2736826"/>
            <a:ext cx="1396123" cy="6921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Պառկել քնելու  </a:t>
            </a:r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 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DE3D6AC-0ABC-4A29-A351-A63EE2A22DB4}"/>
              </a:ext>
            </a:extLst>
          </p:cNvPr>
          <p:cNvSpPr/>
          <p:nvPr/>
        </p:nvSpPr>
        <p:spPr>
          <a:xfrm>
            <a:off x="6382871" y="1993315"/>
            <a:ext cx="1636663" cy="6921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Ժ. 4:20-5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F43E63-9820-408E-A983-B337354489CE}"/>
              </a:ext>
            </a:extLst>
          </p:cNvPr>
          <p:cNvSpPr/>
          <p:nvPr/>
        </p:nvSpPr>
        <p:spPr>
          <a:xfrm>
            <a:off x="6382872" y="1294363"/>
            <a:ext cx="1636662" cy="6921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Ժ. 3-4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24CF7D3-6F6C-4471-8FBF-F99F2FC667F0}"/>
              </a:ext>
            </a:extLst>
          </p:cNvPr>
          <p:cNvSpPr/>
          <p:nvPr/>
        </p:nvSpPr>
        <p:spPr>
          <a:xfrm>
            <a:off x="6382872" y="2668245"/>
            <a:ext cx="1636662" cy="7812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Ժ. 5:20-6:20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F5322A-C52E-42BD-8A91-3D128DFFBAE9}"/>
              </a:ext>
            </a:extLst>
          </p:cNvPr>
          <p:cNvSpPr/>
          <p:nvPr/>
        </p:nvSpPr>
        <p:spPr>
          <a:xfrm>
            <a:off x="6418494" y="3429000"/>
            <a:ext cx="1601039" cy="6921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Ժ. 6:30-7:30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EBCE6E5-680C-445C-BB8D-8DB4FDE3B23C}"/>
              </a:ext>
            </a:extLst>
          </p:cNvPr>
          <p:cNvSpPr/>
          <p:nvPr/>
        </p:nvSpPr>
        <p:spPr>
          <a:xfrm>
            <a:off x="6418495" y="4121174"/>
            <a:ext cx="1601038" cy="74351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dk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solidFill>
                  <a:schemeClr val="tx1"/>
                </a:solidFill>
                <a:latin typeface="Sylfaen" panose="010A0502050306030303" pitchFamily="18" charset="0"/>
              </a:rPr>
              <a:t>Ժ. 7:30-8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0895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a13db4be-e8be-4cfb-bf65-31b3a69a0607@namprd08.prod.outlook.com">
            <a:extLst>
              <a:ext uri="{FF2B5EF4-FFF2-40B4-BE49-F238E27FC236}">
                <a16:creationId xmlns:a16="http://schemas.microsoft.com/office/drawing/2014/main" id="{5E242AE3-184B-400A-AE70-FDCCCB0A1800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90" t="6220" r="27400" b="6996"/>
          <a:stretch>
            <a:fillRect/>
          </a:stretch>
        </p:blipFill>
        <p:spPr bwMode="auto">
          <a:xfrm rot="5400000">
            <a:off x="970280" y="502920"/>
            <a:ext cx="6532880" cy="5852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49551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d:c614d2e0-1b0d-4508-b3bb-569cc36676c3@namprd08.prod.outlook.com">
            <a:extLst>
              <a:ext uri="{FF2B5EF4-FFF2-40B4-BE49-F238E27FC236}">
                <a16:creationId xmlns:a16="http://schemas.microsoft.com/office/drawing/2014/main" id="{518B62B1-073F-4FF9-8E74-4680F6120211}"/>
              </a:ext>
            </a:extLst>
          </p:cNvPr>
          <p:cNvPicPr/>
          <p:nvPr/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30" t="2718" r="24332" b="6550"/>
          <a:stretch/>
        </p:blipFill>
        <p:spPr bwMode="auto">
          <a:xfrm rot="5400000">
            <a:off x="78739" y="484824"/>
            <a:ext cx="3048318" cy="263683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 descr="cid:ad1dec80-4174-4845-a027-038ffd83b060@namprd08.prod.outlook.com">
            <a:extLst>
              <a:ext uri="{FF2B5EF4-FFF2-40B4-BE49-F238E27FC236}">
                <a16:creationId xmlns:a16="http://schemas.microsoft.com/office/drawing/2014/main" id="{FF9237BA-A31F-4746-A504-C4549465B3DB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8" t="5777" r="16869" b="6850"/>
          <a:stretch/>
        </p:blipFill>
        <p:spPr bwMode="auto">
          <a:xfrm>
            <a:off x="6261417" y="279083"/>
            <a:ext cx="2636838" cy="304831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cid:0daa5981-b78c-4b9c-9686-bf67318d49bd@namprd08.prod.outlook.com">
            <a:extLst>
              <a:ext uri="{FF2B5EF4-FFF2-40B4-BE49-F238E27FC236}">
                <a16:creationId xmlns:a16="http://schemas.microsoft.com/office/drawing/2014/main" id="{40D027B6-653E-4149-9E8F-C202B5A9BCEC}"/>
              </a:ext>
            </a:extLst>
          </p:cNvPr>
          <p:cNvPicPr/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" t="23677" r="-1286"/>
          <a:stretch/>
        </p:blipFill>
        <p:spPr bwMode="auto">
          <a:xfrm rot="5400000">
            <a:off x="2624770" y="3031173"/>
            <a:ext cx="3849056" cy="299180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378935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d:eda52971-2f39-4eb6-b9c2-e6476a1795b4@namprd08.prod.outlook.com">
            <a:extLst>
              <a:ext uri="{FF2B5EF4-FFF2-40B4-BE49-F238E27FC236}">
                <a16:creationId xmlns:a16="http://schemas.microsoft.com/office/drawing/2014/main" id="{2219189D-A9F8-4C55-8A9A-906B5C3DCD7B}"/>
              </a:ext>
            </a:extLst>
          </p:cNvPr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00172" y="1220629"/>
            <a:ext cx="4785995" cy="3867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id:5a3e6ae5-1cd8-4fc6-a931-bac2147ae9db@namprd08.prod.outlook.com">
            <a:extLst>
              <a:ext uri="{FF2B5EF4-FFF2-40B4-BE49-F238E27FC236}">
                <a16:creationId xmlns:a16="http://schemas.microsoft.com/office/drawing/2014/main" id="{6A2345FD-14CD-4DBA-ADEE-8CF91EF53409}"/>
              </a:ext>
            </a:extLst>
          </p:cNvPr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24177" y="1430178"/>
            <a:ext cx="4785996" cy="36109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65012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0446e8b5-ab31-46f8-a05d-2122d4aa9284@namprd08.prod.outlook.com">
            <a:extLst>
              <a:ext uri="{FF2B5EF4-FFF2-40B4-BE49-F238E27FC236}">
                <a16:creationId xmlns:a16="http://schemas.microsoft.com/office/drawing/2014/main" id="{32E0105A-F704-4DEE-831C-963B049BB197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1" t="11939" r="13170"/>
          <a:stretch>
            <a:fillRect/>
          </a:stretch>
        </p:blipFill>
        <p:spPr bwMode="auto">
          <a:xfrm rot="5400000">
            <a:off x="36036" y="544036"/>
            <a:ext cx="2885440" cy="2305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id:478e0bc5-84a9-44e9-b0d7-9b2222b3fde6@namprd08.prod.outlook.com">
            <a:extLst>
              <a:ext uri="{FF2B5EF4-FFF2-40B4-BE49-F238E27FC236}">
                <a16:creationId xmlns:a16="http://schemas.microsoft.com/office/drawing/2014/main" id="{07D76144-5EDB-47B4-9E1C-FF06599BA291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01"/>
          <a:stretch/>
        </p:blipFill>
        <p:spPr bwMode="auto">
          <a:xfrm rot="5400000">
            <a:off x="5124291" y="2858615"/>
            <a:ext cx="4114801" cy="2563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id:10388545-e9fe-4a80-bcb7-a9b172aba111@namprd08.prod.outlook.com">
            <a:extLst>
              <a:ext uri="{FF2B5EF4-FFF2-40B4-BE49-F238E27FC236}">
                <a16:creationId xmlns:a16="http://schemas.microsoft.com/office/drawing/2014/main" id="{C6ED99E2-F4F8-44EC-AD1E-4352D8567E91}"/>
              </a:ext>
            </a:extLst>
          </p:cNvPr>
          <p:cNvPicPr/>
          <p:nvPr/>
        </p:nvPicPr>
        <p:blipFill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94967" y="1634571"/>
            <a:ext cx="3859532" cy="29703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47140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d:022d56ad-f66a-48d7-b91c-8998b1cee570@namprd08.prod.outlook.com">
            <a:extLst>
              <a:ext uri="{FF2B5EF4-FFF2-40B4-BE49-F238E27FC236}">
                <a16:creationId xmlns:a16="http://schemas.microsoft.com/office/drawing/2014/main" id="{569AA333-4C5B-4318-9C5E-376511DFEB38}"/>
              </a:ext>
            </a:extLst>
          </p:cNvPr>
          <p:cNvPicPr/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08911" y="798196"/>
            <a:ext cx="3865249" cy="3194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id:3315f479-74d8-4daf-9e24-b36dbe81e092@namprd08.prod.outlook.com">
            <a:extLst>
              <a:ext uri="{FF2B5EF4-FFF2-40B4-BE49-F238E27FC236}">
                <a16:creationId xmlns:a16="http://schemas.microsoft.com/office/drawing/2014/main" id="{ACC30054-4E5C-4ADA-A4C1-20180508C244}"/>
              </a:ext>
            </a:extLst>
          </p:cNvPr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08749" y="798196"/>
            <a:ext cx="3865251" cy="31946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43434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09971217-dd0e-4904-b330-492e5f42379f@namprd08.prod.outlook.com">
            <a:extLst>
              <a:ext uri="{FF2B5EF4-FFF2-40B4-BE49-F238E27FC236}">
                <a16:creationId xmlns:a16="http://schemas.microsoft.com/office/drawing/2014/main" id="{31B5DA65-068E-43AD-91CC-97A54C6E9A9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78656" y="353536"/>
            <a:ext cx="3896360" cy="4052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id:0dac88e1-a1c2-4385-befe-446e0e26d84b@namprd08.prod.outlook.com">
            <a:extLst>
              <a:ext uri="{FF2B5EF4-FFF2-40B4-BE49-F238E27FC236}">
                <a16:creationId xmlns:a16="http://schemas.microsoft.com/office/drawing/2014/main" id="{944FEECC-F73D-48DF-A1D3-6730197999E5}"/>
              </a:ext>
            </a:extLst>
          </p:cNvPr>
          <p:cNvPicPr/>
          <p:nvPr/>
        </p:nvPicPr>
        <p:blipFill rotWithShape="1"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50" t="2778" r="9584" b="5832"/>
          <a:stretch/>
        </p:blipFill>
        <p:spPr bwMode="auto">
          <a:xfrm rot="5400000">
            <a:off x="5014911" y="691833"/>
            <a:ext cx="2997202" cy="24771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cid:d5791acb-2a13-4e8f-b53e-7a73e62c2915@namprd08.prod.outlook.com">
            <a:extLst>
              <a:ext uri="{FF2B5EF4-FFF2-40B4-BE49-F238E27FC236}">
                <a16:creationId xmlns:a16="http://schemas.microsoft.com/office/drawing/2014/main" id="{D622602F-F904-48DE-8127-D906A943CEDF}"/>
              </a:ext>
            </a:extLst>
          </p:cNvPr>
          <p:cNvPicPr/>
          <p:nvPr/>
        </p:nvPicPr>
        <p:blipFill rotWithShape="1">
          <a:blip r:embed="rId6" r:link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3" t="-2026" r="23209"/>
          <a:stretch/>
        </p:blipFill>
        <p:spPr bwMode="auto">
          <a:xfrm rot="5400000">
            <a:off x="5509577" y="3051812"/>
            <a:ext cx="2399984" cy="36680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140160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549275" y="274638"/>
            <a:ext cx="8042275" cy="654050"/>
          </a:xfrm>
        </p:spPr>
        <p:txBody>
          <a:bodyPr/>
          <a:lstStyle/>
          <a:p>
            <a:pPr eaLnBrk="1" hangingPunct="1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Հիշեցման օրագիր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pic>
        <p:nvPicPr>
          <p:cNvPr id="51202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7425" y="1101725"/>
            <a:ext cx="7124700" cy="534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id:8c020c32-df65-413d-876e-87fe20e63752@namprd08.prod.outlook.com">
            <a:extLst>
              <a:ext uri="{FF2B5EF4-FFF2-40B4-BE49-F238E27FC236}">
                <a16:creationId xmlns:a16="http://schemas.microsoft.com/office/drawing/2014/main" id="{5038C83A-B114-421F-AD62-F0321B98E3EE}"/>
              </a:ext>
            </a:extLst>
          </p:cNvPr>
          <p:cNvPicPr>
            <a:picLocks noGrp="1"/>
          </p:cNvPicPr>
          <p:nvPr>
            <p:ph idx="1"/>
          </p:nvPr>
        </p:nvPicPr>
        <p:blipFill rotWithShape="1"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37" t="43462" r="40176" b="30277"/>
          <a:stretch/>
        </p:blipFill>
        <p:spPr bwMode="auto">
          <a:xfrm rot="5400000">
            <a:off x="309227" y="600175"/>
            <a:ext cx="2561393" cy="207624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Arrow: Down 4">
            <a:extLst>
              <a:ext uri="{FF2B5EF4-FFF2-40B4-BE49-F238E27FC236}">
                <a16:creationId xmlns:a16="http://schemas.microsoft.com/office/drawing/2014/main" id="{68BA895C-42CE-4241-BAED-BFD9B70E433F}"/>
              </a:ext>
            </a:extLst>
          </p:cNvPr>
          <p:cNvSpPr/>
          <p:nvPr/>
        </p:nvSpPr>
        <p:spPr>
          <a:xfrm rot="2886595">
            <a:off x="2130581" y="292713"/>
            <a:ext cx="277079" cy="1490018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050" name="Picture 2" descr="8180afda-97b7-4798-b6e2-e7f49e957a6f@namprd08">
            <a:extLst>
              <a:ext uri="{FF2B5EF4-FFF2-40B4-BE49-F238E27FC236}">
                <a16:creationId xmlns:a16="http://schemas.microsoft.com/office/drawing/2014/main" id="{28718002-30AA-414F-AB42-4D75395C8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7" t="26268" b="1"/>
          <a:stretch/>
        </p:blipFill>
        <p:spPr bwMode="auto">
          <a:xfrm rot="5400000">
            <a:off x="2741222" y="1033086"/>
            <a:ext cx="3261362" cy="1910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6A77CF68-9C45-4047-B9B2-FAB585E0F8D9}"/>
              </a:ext>
            </a:extLst>
          </p:cNvPr>
          <p:cNvSpPr/>
          <p:nvPr/>
        </p:nvSpPr>
        <p:spPr>
          <a:xfrm rot="3249651">
            <a:off x="5722020" y="1607031"/>
            <a:ext cx="277079" cy="149001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66F5043F-2F6A-4ACC-A694-FFE7E8C10DDA}"/>
              </a:ext>
            </a:extLst>
          </p:cNvPr>
          <p:cNvSpPr/>
          <p:nvPr/>
        </p:nvSpPr>
        <p:spPr>
          <a:xfrm rot="3200353">
            <a:off x="5655792" y="180752"/>
            <a:ext cx="277079" cy="1490018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051" name="Picture 3" descr="08c5bfd1-6c75-40a9-84ac-a3d48e6918f3@namprd08">
            <a:extLst>
              <a:ext uri="{FF2B5EF4-FFF2-40B4-BE49-F238E27FC236}">
                <a16:creationId xmlns:a16="http://schemas.microsoft.com/office/drawing/2014/main" id="{62CEF459-B006-4283-A555-3AC919F98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38952" y="3810000"/>
            <a:ext cx="3048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DE85A66C-0AC9-40D7-8F13-BBEBBDCDB5F4}"/>
              </a:ext>
            </a:extLst>
          </p:cNvPr>
          <p:cNvSpPr/>
          <p:nvPr/>
        </p:nvSpPr>
        <p:spPr>
          <a:xfrm rot="2886595">
            <a:off x="1942256" y="3607413"/>
            <a:ext cx="277079" cy="1490018"/>
          </a:xfrm>
          <a:prstGeom prst="downArrow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2052" name="Picture 4" descr="45c7e930-2481-4deb-b942-223c5afbb220@namprd08">
            <a:extLst>
              <a:ext uri="{FF2B5EF4-FFF2-40B4-BE49-F238E27FC236}">
                <a16:creationId xmlns:a16="http://schemas.microsoft.com/office/drawing/2014/main" id="{EF2E1383-8768-4C4F-9092-534E50D14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37770" y="3418930"/>
            <a:ext cx="3730493" cy="2797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rrow: Down 14">
            <a:extLst>
              <a:ext uri="{FF2B5EF4-FFF2-40B4-BE49-F238E27FC236}">
                <a16:creationId xmlns:a16="http://schemas.microsoft.com/office/drawing/2014/main" id="{21027C28-63B4-4377-B52F-A8AEAE5676D0}"/>
              </a:ext>
            </a:extLst>
          </p:cNvPr>
          <p:cNvSpPr/>
          <p:nvPr/>
        </p:nvSpPr>
        <p:spPr>
          <a:xfrm rot="14733230">
            <a:off x="6181754" y="3278752"/>
            <a:ext cx="277079" cy="1490018"/>
          </a:xfrm>
          <a:prstGeom prst="downArrow">
            <a:avLst/>
          </a:prstGeom>
          <a:solidFill>
            <a:srgbClr val="F5A1DB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6D9200F7-AD01-4C15-A401-13435D2F1A43}"/>
              </a:ext>
            </a:extLst>
          </p:cNvPr>
          <p:cNvSpPr/>
          <p:nvPr/>
        </p:nvSpPr>
        <p:spPr>
          <a:xfrm rot="14733230">
            <a:off x="6159005" y="3855775"/>
            <a:ext cx="277079" cy="1490018"/>
          </a:xfrm>
          <a:prstGeom prst="downArrow">
            <a:avLst/>
          </a:prstGeom>
          <a:solidFill>
            <a:srgbClr val="33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E3779FB0-0CA4-475C-9C77-0B01C61301E8}"/>
              </a:ext>
            </a:extLst>
          </p:cNvPr>
          <p:cNvSpPr/>
          <p:nvPr/>
        </p:nvSpPr>
        <p:spPr>
          <a:xfrm rot="14733230">
            <a:off x="6204295" y="4380018"/>
            <a:ext cx="277079" cy="1490018"/>
          </a:xfrm>
          <a:prstGeom prst="downArrow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F656E057-5497-451A-A680-45510411DF3E}"/>
              </a:ext>
            </a:extLst>
          </p:cNvPr>
          <p:cNvSpPr/>
          <p:nvPr/>
        </p:nvSpPr>
        <p:spPr>
          <a:xfrm rot="14733230">
            <a:off x="6249586" y="4926918"/>
            <a:ext cx="277079" cy="149001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4964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y-AM" sz="2800" b="1" dirty="0">
                <a:solidFill>
                  <a:schemeClr val="tx1"/>
                </a:solidFill>
                <a:latin typeface="Sylfaen" panose="010A0502050306030303" pitchFamily="18" charset="0"/>
              </a:rPr>
              <a:t>Միջամտություններ պլանավորման համար- օրացույց սառնարանի վրա դնելու համար</a:t>
            </a:r>
            <a:endParaRPr lang="en-US" sz="28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pic>
        <p:nvPicPr>
          <p:cNvPr id="52226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97000" y="1684338"/>
            <a:ext cx="6350000" cy="467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>
          <a:xfrm>
            <a:off x="549275" y="198438"/>
            <a:ext cx="8042275" cy="830262"/>
          </a:xfrm>
        </p:spPr>
        <p:txBody>
          <a:bodyPr/>
          <a:lstStyle/>
          <a:p>
            <a:pPr eaLnBrk="1" hangingPunct="1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Առցանց օրացույց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549275" y="1250950"/>
            <a:ext cx="8042275" cy="4343400"/>
          </a:xfrm>
        </p:spPr>
        <p:txBody>
          <a:bodyPr/>
          <a:lstStyle/>
          <a:p>
            <a:pPr eaLnBrk="1" hangingPunct="1"/>
            <a:r>
              <a:rPr lang="hy-AM" dirty="0">
                <a:solidFill>
                  <a:schemeClr val="tx1"/>
                </a:solidFill>
                <a:latin typeface="Sylfaen" panose="010A0502050306030303" pitchFamily="18" charset="0"/>
              </a:rPr>
              <a:t>Սովորեցնում է երեխային գրանցել ժամկետները:</a:t>
            </a:r>
            <a:endParaRPr lang="en-US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eaLnBrk="1" hangingPunct="1"/>
            <a:r>
              <a:rPr lang="hy-AM" dirty="0">
                <a:solidFill>
                  <a:schemeClr val="tx1"/>
                </a:solidFill>
                <a:latin typeface="Sylfaen" panose="010A0502050306030303" pitchFamily="18" charset="0"/>
              </a:rPr>
              <a:t>Առցանց օրացույցներ, որոնցից են Գուգլ օրացույցը կարող է համատեղ օգտագործվել, որպեսզի դուք վերահսկեք նրա ժամկետները «վարագույրի հետևից»: </a:t>
            </a:r>
            <a:r>
              <a:rPr lang="en-US" dirty="0">
                <a:solidFill>
                  <a:schemeClr val="tx1"/>
                </a:solidFill>
                <a:latin typeface="Sylfaen" panose="010A0502050306030303" pitchFamily="18" charset="0"/>
              </a:rPr>
              <a:t>  </a:t>
            </a:r>
          </a:p>
        </p:txBody>
      </p:sp>
      <p:pic>
        <p:nvPicPr>
          <p:cNvPr id="5427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7613" y="3333750"/>
            <a:ext cx="4168775" cy="338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>
          <a:xfrm>
            <a:off x="549275" y="246063"/>
            <a:ext cx="8042275" cy="798512"/>
          </a:xfrm>
        </p:spPr>
        <p:txBody>
          <a:bodyPr/>
          <a:lstStyle/>
          <a:p>
            <a:pPr eaLnBrk="1" hangingPunct="1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Մաթեմատիկա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pic>
        <p:nvPicPr>
          <p:cNvPr id="49154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77938"/>
            <a:ext cx="9144000" cy="492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B8355D-380C-42A5-B212-AFC92008084C}"/>
              </a:ext>
            </a:extLst>
          </p:cNvPr>
          <p:cNvSpPr/>
          <p:nvPr/>
        </p:nvSpPr>
        <p:spPr>
          <a:xfrm>
            <a:off x="247135" y="3941805"/>
            <a:ext cx="1692875" cy="4263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latin typeface="Sylfaen" panose="010A0502050306030303" pitchFamily="18" charset="0"/>
              </a:rPr>
              <a:t>1-ին քայլ </a:t>
            </a:r>
            <a:endParaRPr lang="en-US" sz="1600" b="1" dirty="0">
              <a:latin typeface="Sylfaen" panose="010A0502050306030303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9F304A-0275-4E32-84A0-DA16CA2A7DDE}"/>
              </a:ext>
            </a:extLst>
          </p:cNvPr>
          <p:cNvSpPr/>
          <p:nvPr/>
        </p:nvSpPr>
        <p:spPr>
          <a:xfrm>
            <a:off x="234768" y="4337928"/>
            <a:ext cx="1692875" cy="4263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latin typeface="Sylfaen" panose="010A0502050306030303" pitchFamily="18" charset="0"/>
              </a:rPr>
              <a:t>2-րդ քայլ </a:t>
            </a:r>
            <a:endParaRPr lang="en-US" sz="1600" b="1" dirty="0">
              <a:latin typeface="Sylfaen" panose="010A0502050306030303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0AE2D52-996C-47F3-90C6-F5CB1AF4ACFB}"/>
              </a:ext>
            </a:extLst>
          </p:cNvPr>
          <p:cNvSpPr/>
          <p:nvPr/>
        </p:nvSpPr>
        <p:spPr>
          <a:xfrm>
            <a:off x="247135" y="4707923"/>
            <a:ext cx="1692875" cy="37482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latin typeface="Sylfaen" panose="010A0502050306030303" pitchFamily="18" charset="0"/>
              </a:rPr>
              <a:t>3-րդ քայլ </a:t>
            </a:r>
            <a:endParaRPr lang="en-US" sz="1600" b="1" dirty="0">
              <a:latin typeface="Sylfaen" panose="010A0502050306030303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4B69F8-7B95-44AD-BD75-3163EE26277A}"/>
              </a:ext>
            </a:extLst>
          </p:cNvPr>
          <p:cNvSpPr/>
          <p:nvPr/>
        </p:nvSpPr>
        <p:spPr>
          <a:xfrm>
            <a:off x="2471349" y="4281615"/>
            <a:ext cx="1713471" cy="4263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latin typeface="Sylfaen" panose="010A0502050306030303" pitchFamily="18" charset="0"/>
              </a:rPr>
              <a:t>2-րդ քայլ </a:t>
            </a:r>
            <a:endParaRPr lang="en-US" sz="1600" b="1" dirty="0">
              <a:latin typeface="Sylfaen" panose="010A0502050306030303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923734-5A51-4675-8878-D4A4A449B829}"/>
              </a:ext>
            </a:extLst>
          </p:cNvPr>
          <p:cNvSpPr/>
          <p:nvPr/>
        </p:nvSpPr>
        <p:spPr>
          <a:xfrm>
            <a:off x="4934468" y="3937686"/>
            <a:ext cx="1742297" cy="4263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latin typeface="Sylfaen" panose="010A0502050306030303" pitchFamily="18" charset="0"/>
              </a:rPr>
              <a:t>1-ին քայլ </a:t>
            </a:r>
            <a:endParaRPr lang="en-US" sz="1600" b="1" dirty="0">
              <a:latin typeface="Sylfaen" panose="010A0502050306030303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4C0706-B537-4139-BBC7-F4D9E0744587}"/>
              </a:ext>
            </a:extLst>
          </p:cNvPr>
          <p:cNvSpPr/>
          <p:nvPr/>
        </p:nvSpPr>
        <p:spPr>
          <a:xfrm>
            <a:off x="2491945" y="3937686"/>
            <a:ext cx="1692875" cy="4263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latin typeface="Sylfaen" panose="010A0502050306030303" pitchFamily="18" charset="0"/>
              </a:rPr>
              <a:t>1-ին քայլ </a:t>
            </a:r>
            <a:endParaRPr lang="en-US" sz="1600" b="1" dirty="0">
              <a:latin typeface="Sylfaen" panose="010A05020503060303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5CCA4B-9CF0-4A9B-89CA-A2F3AA38CA99}"/>
              </a:ext>
            </a:extLst>
          </p:cNvPr>
          <p:cNvSpPr/>
          <p:nvPr/>
        </p:nvSpPr>
        <p:spPr>
          <a:xfrm>
            <a:off x="7216357" y="3947982"/>
            <a:ext cx="1692875" cy="4263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latin typeface="Sylfaen" panose="010A0502050306030303" pitchFamily="18" charset="0"/>
              </a:rPr>
              <a:t>1-ին քայլ </a:t>
            </a:r>
            <a:endParaRPr lang="en-US" sz="1600" b="1" dirty="0">
              <a:latin typeface="Sylfaen" panose="010A0502050306030303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278E97-62D6-4B7D-9611-DA2A30B44F89}"/>
              </a:ext>
            </a:extLst>
          </p:cNvPr>
          <p:cNvSpPr/>
          <p:nvPr/>
        </p:nvSpPr>
        <p:spPr>
          <a:xfrm>
            <a:off x="7211973" y="4772642"/>
            <a:ext cx="1697259" cy="4806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solidFill>
                  <a:schemeClr val="tx1"/>
                </a:solidFill>
                <a:latin typeface="Sylfaen" panose="010A0502050306030303" pitchFamily="18" charset="0"/>
              </a:rPr>
              <a:t>3-րդ քայլ </a:t>
            </a:r>
            <a:endParaRPr lang="en-US" sz="16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5F06BF-E413-4C8F-9547-DBED0A05E082}"/>
              </a:ext>
            </a:extLst>
          </p:cNvPr>
          <p:cNvSpPr/>
          <p:nvPr/>
        </p:nvSpPr>
        <p:spPr>
          <a:xfrm>
            <a:off x="4926239" y="4746988"/>
            <a:ext cx="1750526" cy="4263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solidFill>
                  <a:schemeClr val="tx1"/>
                </a:solidFill>
                <a:latin typeface="Sylfaen" panose="010A0502050306030303" pitchFamily="18" charset="0"/>
              </a:rPr>
              <a:t>3-րդ քայլ </a:t>
            </a:r>
            <a:endParaRPr lang="en-US" sz="16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1495FA-AB0F-421B-A06E-272D54B3FE8F}"/>
              </a:ext>
            </a:extLst>
          </p:cNvPr>
          <p:cNvSpPr/>
          <p:nvPr/>
        </p:nvSpPr>
        <p:spPr>
          <a:xfrm>
            <a:off x="4934468" y="4351516"/>
            <a:ext cx="1725839" cy="4263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solidFill>
                  <a:schemeClr val="tx1"/>
                </a:solidFill>
                <a:latin typeface="Sylfaen" panose="010A0502050306030303" pitchFamily="18" charset="0"/>
              </a:rPr>
              <a:t>2-րդ քայլ </a:t>
            </a:r>
            <a:endParaRPr lang="en-US" sz="16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3F125AF-A62D-4701-9205-84DBE4EA4633}"/>
              </a:ext>
            </a:extLst>
          </p:cNvPr>
          <p:cNvSpPr/>
          <p:nvPr/>
        </p:nvSpPr>
        <p:spPr>
          <a:xfrm>
            <a:off x="2483716" y="4682180"/>
            <a:ext cx="1734046" cy="4263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solidFill>
                  <a:schemeClr val="tx1"/>
                </a:solidFill>
                <a:latin typeface="Sylfaen" panose="010A0502050306030303" pitchFamily="18" charset="0"/>
              </a:rPr>
              <a:t>3-րդ քայլ </a:t>
            </a:r>
            <a:endParaRPr lang="en-US" sz="16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B3ABD0-561A-42E7-9C2A-C281CD1F9842}"/>
              </a:ext>
            </a:extLst>
          </p:cNvPr>
          <p:cNvSpPr/>
          <p:nvPr/>
        </p:nvSpPr>
        <p:spPr>
          <a:xfrm>
            <a:off x="7216357" y="4360312"/>
            <a:ext cx="1692875" cy="4263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solidFill>
                  <a:schemeClr val="tx1"/>
                </a:solidFill>
                <a:latin typeface="Sylfaen" panose="010A0502050306030303" pitchFamily="18" charset="0"/>
              </a:rPr>
              <a:t>2-րդ քայլ </a:t>
            </a:r>
            <a:endParaRPr lang="en-US" sz="16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824B84-C0FB-47D4-9F35-386EE9EF6C65}"/>
              </a:ext>
            </a:extLst>
          </p:cNvPr>
          <p:cNvSpPr/>
          <p:nvPr/>
        </p:nvSpPr>
        <p:spPr>
          <a:xfrm>
            <a:off x="7211973" y="5287373"/>
            <a:ext cx="1692875" cy="86241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latin typeface="Sylfaen" panose="010A0502050306030303" pitchFamily="18" charset="0"/>
              </a:rPr>
              <a:t>3-րդ քայլ </a:t>
            </a:r>
            <a:endParaRPr lang="en-US" sz="1600" b="1" dirty="0">
              <a:latin typeface="Sylfaen" panose="010A05020503060303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E346902-46A1-410B-9EA4-1EDCA98348EE}"/>
              </a:ext>
            </a:extLst>
          </p:cNvPr>
          <p:cNvSpPr/>
          <p:nvPr/>
        </p:nvSpPr>
        <p:spPr>
          <a:xfrm>
            <a:off x="2464810" y="5173295"/>
            <a:ext cx="1692875" cy="97649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latin typeface="Sylfaen" panose="010A0502050306030303" pitchFamily="18" charset="0"/>
              </a:rPr>
              <a:t>1-ին խնդիր</a:t>
            </a:r>
            <a:endParaRPr lang="en-US" sz="1600" b="1" dirty="0">
              <a:latin typeface="Sylfaen" panose="010A0502050306030303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3E90D6A-8BD2-4FCC-9FE1-7EDBF4E34343}"/>
              </a:ext>
            </a:extLst>
          </p:cNvPr>
          <p:cNvSpPr/>
          <p:nvPr/>
        </p:nvSpPr>
        <p:spPr>
          <a:xfrm>
            <a:off x="4926239" y="5222350"/>
            <a:ext cx="1692875" cy="933935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latin typeface="Sylfaen" panose="010A0502050306030303" pitchFamily="18" charset="0"/>
              </a:rPr>
              <a:t>2-րդ խնդիր</a:t>
            </a:r>
            <a:endParaRPr lang="en-US" sz="1600" b="1" dirty="0">
              <a:latin typeface="Sylfaen" panose="010A0502050306030303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6BD1EAA-B817-4C78-9CE7-871AA4B1A46E}"/>
              </a:ext>
            </a:extLst>
          </p:cNvPr>
          <p:cNvSpPr/>
          <p:nvPr/>
        </p:nvSpPr>
        <p:spPr>
          <a:xfrm>
            <a:off x="232343" y="5104047"/>
            <a:ext cx="1692875" cy="104574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600" b="1" dirty="0">
                <a:latin typeface="Sylfaen" panose="010A0502050306030303" pitchFamily="18" charset="0"/>
              </a:rPr>
              <a:t>Աշխատած օրինակ</a:t>
            </a:r>
            <a:endParaRPr lang="en-US" sz="1600" b="1" dirty="0">
              <a:latin typeface="Sylfaen" panose="010A0502050306030303" pitchFamily="18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D94E17B-BAC4-4830-8BF3-654C2A0B80D3}"/>
              </a:ext>
            </a:extLst>
          </p:cNvPr>
          <p:cNvSpPr/>
          <p:nvPr/>
        </p:nvSpPr>
        <p:spPr>
          <a:xfrm>
            <a:off x="4570412" y="1383406"/>
            <a:ext cx="3123943" cy="96492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1800" b="1" dirty="0">
                <a:latin typeface="Sylfaen" panose="010A0502050306030303" pitchFamily="18" charset="0"/>
              </a:rPr>
              <a:t>Արված է աշակետի համար</a:t>
            </a:r>
            <a:endParaRPr lang="en-US" sz="1800" b="1" dirty="0">
              <a:latin typeface="Sylfaen" panose="010A0502050306030303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4273C00-5D45-4C5C-8283-F3ADC1C26F70}"/>
              </a:ext>
            </a:extLst>
          </p:cNvPr>
          <p:cNvSpPr/>
          <p:nvPr/>
        </p:nvSpPr>
        <p:spPr>
          <a:xfrm>
            <a:off x="4570412" y="2494826"/>
            <a:ext cx="3476839" cy="964928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latin typeface="Sylfaen" panose="010A0502050306030303" pitchFamily="18" charset="0"/>
              </a:rPr>
              <a:t>Կատարել է աշակերտը </a:t>
            </a:r>
            <a:endParaRPr lang="en-US" sz="2000" b="1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549275" y="425614"/>
            <a:ext cx="8042275" cy="1081910"/>
          </a:xfrm>
        </p:spPr>
        <p:txBody>
          <a:bodyPr/>
          <a:lstStyle/>
          <a:p>
            <a:pPr eaLnBrk="1" hangingPunct="1"/>
            <a:r>
              <a:rPr lang="hy-AM" sz="3600" b="1" dirty="0">
                <a:solidFill>
                  <a:schemeClr val="tx1"/>
                </a:solidFill>
                <a:latin typeface="Sylfaen" panose="010A0502050306030303" pitchFamily="18" charset="0"/>
              </a:rPr>
              <a:t>Ինքնավերահսկում ընթերցանության ընթացքում</a:t>
            </a:r>
            <a:endParaRPr lang="en-US" sz="36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pic>
        <p:nvPicPr>
          <p:cNvPr id="47106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7038" y="1625600"/>
            <a:ext cx="8435975" cy="485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Rectangle 4"/>
          <p:cNvSpPr>
            <a:spLocks noChangeArrowheads="1"/>
          </p:cNvSpPr>
          <p:nvPr/>
        </p:nvSpPr>
        <p:spPr bwMode="auto">
          <a:xfrm>
            <a:off x="763588" y="2441575"/>
            <a:ext cx="54181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Sylfaen" panose="010A0502050306030303" pitchFamily="18" charset="0"/>
              </a:rPr>
              <a:t>1.  </a:t>
            </a:r>
            <a:r>
              <a:rPr lang="hy-AM" sz="2400" b="1" dirty="0">
                <a:latin typeface="Sylfaen" panose="010A0502050306030303" pitchFamily="18" charset="0"/>
              </a:rPr>
              <a:t>Հասկանու՞մ եմ այն: </a:t>
            </a:r>
            <a:endParaRPr lang="en-US" sz="2400" b="1" dirty="0">
              <a:latin typeface="Sylfaen" panose="010A0502050306030303" pitchFamily="18" charset="0"/>
            </a:endParaRPr>
          </a:p>
        </p:txBody>
      </p:sp>
      <p:sp>
        <p:nvSpPr>
          <p:cNvPr id="47108" name="Rectangle 5"/>
          <p:cNvSpPr>
            <a:spLocks noChangeArrowheads="1"/>
          </p:cNvSpPr>
          <p:nvPr/>
        </p:nvSpPr>
        <p:spPr bwMode="auto">
          <a:xfrm>
            <a:off x="763588" y="3244850"/>
            <a:ext cx="56769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Sylfaen" panose="010A0502050306030303" pitchFamily="18" charset="0"/>
              </a:rPr>
              <a:t>2.  </a:t>
            </a:r>
            <a:r>
              <a:rPr lang="hy-AM" sz="2400" b="1" dirty="0">
                <a:latin typeface="Sylfaen" panose="010A0502050306030303" pitchFamily="18" charset="0"/>
              </a:rPr>
              <a:t>Ո՞րն է գլխավոր իմաստը: </a:t>
            </a:r>
            <a:endParaRPr lang="en-US" sz="2400" b="1" dirty="0">
              <a:latin typeface="Sylfaen" panose="010A0502050306030303" pitchFamily="18" charset="0"/>
            </a:endParaRPr>
          </a:p>
        </p:txBody>
      </p:sp>
      <p:sp>
        <p:nvSpPr>
          <p:cNvPr id="47109" name="Rectangle 6"/>
          <p:cNvSpPr>
            <a:spLocks noChangeArrowheads="1"/>
          </p:cNvSpPr>
          <p:nvPr/>
        </p:nvSpPr>
        <p:spPr bwMode="auto">
          <a:xfrm>
            <a:off x="763588" y="4073525"/>
            <a:ext cx="65452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dirty="0">
                <a:latin typeface="Sylfaen" panose="010A0502050306030303" pitchFamily="18" charset="0"/>
              </a:rPr>
              <a:t>3.  </a:t>
            </a:r>
            <a:r>
              <a:rPr lang="hy-AM" sz="2400" b="1" dirty="0">
                <a:latin typeface="Sylfaen" panose="010A0502050306030303" pitchFamily="18" charset="0"/>
              </a:rPr>
              <a:t>Էլ ի՞նչ գիտեմ, որ կապված է սրա հետ:</a:t>
            </a:r>
            <a:endParaRPr lang="en-US" sz="2400" b="1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y-AM" b="1" dirty="0">
                <a:solidFill>
                  <a:schemeClr val="tx1"/>
                </a:solidFill>
                <a:latin typeface="Sylfaen" panose="010A0502050306030303" pitchFamily="18" charset="0"/>
              </a:rPr>
              <a:t>Երկարաժամկետ նախագծեր </a:t>
            </a:r>
            <a:endParaRPr lang="en-US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y-AM" sz="2000" dirty="0">
                <a:solidFill>
                  <a:schemeClr val="tx1"/>
                </a:solidFill>
                <a:latin typeface="Sylfaen" panose="010A0502050306030303" pitchFamily="18" charset="0"/>
              </a:rPr>
              <a:t>Առաջադրանքները (օրինակ՝ կարդացած գրքերի մասին գրելիս) բաժանել փոքր մասերի՝ ընդմիջումներով: </a:t>
            </a:r>
            <a:endParaRPr lang="en-US" sz="20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eaLnBrk="1" hangingPunct="1"/>
            <a:r>
              <a:rPr lang="hy-AM" sz="2000" dirty="0">
                <a:solidFill>
                  <a:schemeClr val="tx1"/>
                </a:solidFill>
                <a:latin typeface="Sylfaen" panose="010A0502050306030303" pitchFamily="18" charset="0"/>
              </a:rPr>
              <a:t>Օգնել ժամանակի կառավարման հմտություններ մշակել:</a:t>
            </a:r>
            <a:endParaRPr lang="en-US" sz="20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2" eaLnBrk="1" hangingPunct="1"/>
            <a:r>
              <a:rPr lang="hy-AM" sz="1800" dirty="0">
                <a:solidFill>
                  <a:schemeClr val="tx1"/>
                </a:solidFill>
                <a:latin typeface="Sylfaen" panose="010A0502050306030303" pitchFamily="18" charset="0"/>
              </a:rPr>
              <a:t>Մեղմ ժամկետներ սահմանել երկարաժամկետ նախագծերի համար: </a:t>
            </a:r>
            <a:endParaRPr lang="en-US" sz="18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eaLnBrk="1" hangingPunct="1"/>
            <a:endParaRPr lang="en-US" dirty="0"/>
          </a:p>
        </p:txBody>
      </p:sp>
      <p:pic>
        <p:nvPicPr>
          <p:cNvPr id="5529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1824" y="3429000"/>
            <a:ext cx="2797175" cy="287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application, PowerPoint&#10;&#10;Description automatically generated">
            <a:extLst>
              <a:ext uri="{FF2B5EF4-FFF2-40B4-BE49-F238E27FC236}">
                <a16:creationId xmlns:a16="http://schemas.microsoft.com/office/drawing/2014/main" id="{A108135E-145E-4832-AF47-957ECDB19CB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5" t="25072" r="55128" b="15669"/>
          <a:stretch/>
        </p:blipFill>
        <p:spPr bwMode="auto">
          <a:xfrm>
            <a:off x="172995" y="160638"/>
            <a:ext cx="8785653" cy="63390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y-AM" sz="4000" b="1" dirty="0">
                <a:solidFill>
                  <a:schemeClr val="tx1"/>
                </a:solidFill>
                <a:latin typeface="Sylfaen" panose="010A0502050306030303" pitchFamily="18" charset="0"/>
              </a:rPr>
              <a:t>Այն ինչը չգիտեք ուշադրության դժվարությունների մասին</a:t>
            </a:r>
            <a:endParaRPr lang="en-US" sz="40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hy-AM" dirty="0">
                <a:solidFill>
                  <a:schemeClr val="tx1"/>
                </a:solidFill>
                <a:latin typeface="Sylfaen" panose="010A0502050306030303" pitchFamily="18" charset="0"/>
              </a:rPr>
              <a:t>Կարող է հանգեցնել ժամանակի հայեցակարգային դժվարությունների: </a:t>
            </a:r>
            <a:endParaRPr lang="en-US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2" eaLnBrk="1" hangingPunct="1"/>
            <a:r>
              <a:rPr lang="hy-AM" sz="2400" dirty="0">
                <a:solidFill>
                  <a:schemeClr val="tx1"/>
                </a:solidFill>
                <a:latin typeface="Sylfaen" panose="010A0502050306030303" pitchFamily="18" charset="0"/>
              </a:rPr>
              <a:t>Որքա՞ն ժամանակ է պահաջվում ինչ-որ բան անելու համար: </a:t>
            </a:r>
            <a:endParaRPr lang="en-US" sz="2400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lvl="2" eaLnBrk="1" hangingPunct="1"/>
            <a:r>
              <a:rPr lang="hy-AM" sz="2400" dirty="0">
                <a:solidFill>
                  <a:schemeClr val="tx1"/>
                </a:solidFill>
                <a:latin typeface="Sylfaen" panose="010A0502050306030303" pitchFamily="18" charset="0"/>
              </a:rPr>
              <a:t>Ի՞նչ զգացողություն է «10 րոպե» ժամանակը: </a:t>
            </a:r>
            <a:endParaRPr lang="en-US" dirty="0">
              <a:solidFill>
                <a:schemeClr val="tx1"/>
              </a:solidFill>
              <a:latin typeface="Sylfaen" panose="010A0502050306030303" pitchFamily="18" charset="0"/>
            </a:endParaRPr>
          </a:p>
          <a:p>
            <a:pPr eaLnBrk="1" hangingPunct="1"/>
            <a:r>
              <a:rPr lang="hy-AM" dirty="0">
                <a:solidFill>
                  <a:schemeClr val="tx1"/>
                </a:solidFill>
                <a:latin typeface="Sylfaen" panose="010A0502050306030303" pitchFamily="18" charset="0"/>
              </a:rPr>
              <a:t>ժամաչափերը կարող են օգնել: </a:t>
            </a:r>
            <a:endParaRPr lang="en-US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32A2D7D-ADAB-4205-86B7-74FC836721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44487" y="620712"/>
            <a:ext cx="2515728" cy="257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id:a23a2452-a4ca-4c8c-9329-961903881b31@namprd08.prod.outlook.com">
            <a:extLst>
              <a:ext uri="{FF2B5EF4-FFF2-40B4-BE49-F238E27FC236}">
                <a16:creationId xmlns:a16="http://schemas.microsoft.com/office/drawing/2014/main" id="{EE9DB493-7CE7-4E2B-ABD1-8B1C2AC28691}"/>
              </a:ext>
            </a:extLst>
          </p:cNvPr>
          <p:cNvPicPr/>
          <p:nvPr/>
        </p:nvPicPr>
        <p:blipFill rotWithShape="1"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8" r="17996"/>
          <a:stretch/>
        </p:blipFill>
        <p:spPr bwMode="auto">
          <a:xfrm rot="5400000">
            <a:off x="3287482" y="277566"/>
            <a:ext cx="2396808" cy="2515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id:e1d54dc0-c926-4877-80eb-7b415ed89cc8@namprd08.prod.outlook.com">
            <a:extLst>
              <a:ext uri="{FF2B5EF4-FFF2-40B4-BE49-F238E27FC236}">
                <a16:creationId xmlns:a16="http://schemas.microsoft.com/office/drawing/2014/main" id="{EC8D7CBF-B63A-4D9C-B706-64833FB3AB85}"/>
              </a:ext>
            </a:extLst>
          </p:cNvPr>
          <p:cNvPicPr/>
          <p:nvPr/>
        </p:nvPicPr>
        <p:blipFill rotWithShape="1"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215"/>
          <a:stretch/>
        </p:blipFill>
        <p:spPr bwMode="auto">
          <a:xfrm rot="5400000">
            <a:off x="6267082" y="393610"/>
            <a:ext cx="2396807" cy="25157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id:f3489a7f-ef77-4e01-80b1-9fc0e05520ca@namprd08.prod.outlook.com">
            <a:extLst>
              <a:ext uri="{FF2B5EF4-FFF2-40B4-BE49-F238E27FC236}">
                <a16:creationId xmlns:a16="http://schemas.microsoft.com/office/drawing/2014/main" id="{486E8D5D-6579-4900-9DE7-1801FEF6AF09}"/>
              </a:ext>
            </a:extLst>
          </p:cNvPr>
          <p:cNvPicPr/>
          <p:nvPr/>
        </p:nvPicPr>
        <p:blipFill rotWithShape="1"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476"/>
          <a:stretch/>
        </p:blipFill>
        <p:spPr bwMode="auto">
          <a:xfrm rot="5400000">
            <a:off x="986152" y="3709989"/>
            <a:ext cx="2747329" cy="2642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id:2eb45e7f-4b0d-4769-92c4-6d53a1633f77@namprd08.prod.outlook.com">
            <a:extLst>
              <a:ext uri="{FF2B5EF4-FFF2-40B4-BE49-F238E27FC236}">
                <a16:creationId xmlns:a16="http://schemas.microsoft.com/office/drawing/2014/main" id="{882AC2BC-7DEB-4E95-BD48-273DAFE21A0E}"/>
              </a:ext>
            </a:extLst>
          </p:cNvPr>
          <p:cNvPicPr/>
          <p:nvPr/>
        </p:nvPicPr>
        <p:blipFill rotWithShape="1">
          <a:blip r:embed="rId9" r:link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459"/>
          <a:stretch/>
        </p:blipFill>
        <p:spPr bwMode="auto">
          <a:xfrm rot="5400000">
            <a:off x="4874737" y="3448526"/>
            <a:ext cx="3113087" cy="31654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98503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522288" y="1217613"/>
            <a:ext cx="8042275" cy="1336675"/>
          </a:xfrm>
        </p:spPr>
        <p:txBody>
          <a:bodyPr/>
          <a:lstStyle/>
          <a:p>
            <a:pPr eaLnBrk="1" hangingPunct="1"/>
            <a:r>
              <a:rPr lang="hy-AM" sz="4400" b="1" dirty="0">
                <a:solidFill>
                  <a:schemeClr val="tx1"/>
                </a:solidFill>
                <a:latin typeface="Sylfaen" panose="010A0502050306030303" pitchFamily="18" charset="0"/>
              </a:rPr>
              <a:t>Շնորհակալություն մասնակցության համար </a:t>
            </a:r>
            <a:endParaRPr lang="en-US" sz="2400" b="1" dirty="0">
              <a:solidFill>
                <a:schemeClr val="tx1"/>
              </a:solidFill>
              <a:latin typeface="Sylfaen" panose="010A0502050306030303" pitchFamily="18" charset="0"/>
            </a:endParaRPr>
          </a:p>
        </p:txBody>
      </p:sp>
      <p:pic>
        <p:nvPicPr>
          <p:cNvPr id="62466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9122" y="3041968"/>
            <a:ext cx="2538766" cy="338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2F5C46C-E65A-408B-99B9-2BBC2235F12B}"/>
              </a:ext>
            </a:extLst>
          </p:cNvPr>
          <p:cNvSpPr/>
          <p:nvPr/>
        </p:nvSpPr>
        <p:spPr>
          <a:xfrm>
            <a:off x="3079122" y="3978876"/>
            <a:ext cx="2538766" cy="2447691"/>
          </a:xfrm>
          <a:prstGeom prst="rect">
            <a:avLst/>
          </a:prstGeom>
          <a:solidFill>
            <a:srgbClr val="1218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y-AM" sz="2000" b="1" dirty="0">
                <a:latin typeface="Sylfaen" panose="010A0502050306030303" pitchFamily="18" charset="0"/>
              </a:rPr>
              <a:t>ՄՆԱԼ </a:t>
            </a:r>
          </a:p>
          <a:p>
            <a:pPr algn="ctr"/>
            <a:r>
              <a:rPr lang="hy-AM" sz="2000" b="1" dirty="0">
                <a:latin typeface="Sylfaen" panose="010A0502050306030303" pitchFamily="18" charset="0"/>
              </a:rPr>
              <a:t>ՀԱՆԳԻՍՏ </a:t>
            </a:r>
          </a:p>
          <a:p>
            <a:pPr algn="ctr"/>
            <a:r>
              <a:rPr lang="hy-AM" sz="2000" b="1" dirty="0">
                <a:latin typeface="Sylfaen" panose="010A0502050306030303" pitchFamily="18" charset="0"/>
              </a:rPr>
              <a:t>ԵՎ </a:t>
            </a:r>
          </a:p>
          <a:p>
            <a:pPr algn="ctr"/>
            <a:r>
              <a:rPr lang="hy-AM" sz="2000" b="1" dirty="0">
                <a:latin typeface="Sylfaen" panose="010A0502050306030303" pitchFamily="18" charset="0"/>
              </a:rPr>
              <a:t>ԼԻՆԵԼ ԿԱԶՄԱԿԵՐՊՎԱԾ</a:t>
            </a:r>
          </a:p>
          <a:p>
            <a:pPr algn="ctr"/>
            <a:endParaRPr lang="en-US" sz="2000" b="1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20181</TotalTime>
  <Words>865</Words>
  <Application>Microsoft Office PowerPoint</Application>
  <PresentationFormat>On-screen Show (4:3)</PresentationFormat>
  <Paragraphs>169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Arial</vt:lpstr>
      <vt:lpstr>Calibri</vt:lpstr>
      <vt:lpstr>News Gothic MT</vt:lpstr>
      <vt:lpstr>Sylfaen</vt:lpstr>
      <vt:lpstr>Wingdings</vt:lpstr>
      <vt:lpstr>Wingdings 2</vt:lpstr>
      <vt:lpstr>Breeze</vt:lpstr>
      <vt:lpstr>PowerPoint Presentation</vt:lpstr>
      <vt:lpstr>Արդյո՞ք ձեր երեխաներից որևէ մեկն ունի խնդիրներ.</vt:lpstr>
      <vt:lpstr>Ի՞նչ է կատարվում: </vt:lpstr>
      <vt:lpstr>Գործադիր գործունեության սահմանում(ներ)ը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Ինչպե՞ս կարող են ծնողներն օգնել: </vt:lpstr>
      <vt:lpstr>Առօրյա ռեժիմ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Հիշեցման օրագիր </vt:lpstr>
      <vt:lpstr>PowerPoint Presentation</vt:lpstr>
      <vt:lpstr>Միջամտություններ պլանավորման համար- օրացույց սառնարանի վրա դնելու համար</vt:lpstr>
      <vt:lpstr>Առցանց օրացույց </vt:lpstr>
      <vt:lpstr>Մաթեմատիկա </vt:lpstr>
      <vt:lpstr>Ինքնավերահսկում ընթերցանության ընթացքում</vt:lpstr>
      <vt:lpstr>Երկարաժամկետ նախագծեր </vt:lpstr>
      <vt:lpstr>PowerPoint Presentation</vt:lpstr>
      <vt:lpstr>Այն ինչը չգիտեք ուշադրության դժվարությունների մասին</vt:lpstr>
      <vt:lpstr>PowerPoint Presentation</vt:lpstr>
      <vt:lpstr>Շնորհակալություն մասնակցության համար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 Functioning</dc:title>
  <dc:creator>School User</dc:creator>
  <cp:lastModifiedBy>Kellie DeVries</cp:lastModifiedBy>
  <cp:revision>207</cp:revision>
  <cp:lastPrinted>2020-03-05T19:26:27Z</cp:lastPrinted>
  <dcterms:created xsi:type="dcterms:W3CDTF">2015-12-25T08:37:27Z</dcterms:created>
  <dcterms:modified xsi:type="dcterms:W3CDTF">2021-11-29T19:10:58Z</dcterms:modified>
</cp:coreProperties>
</file>