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261" r:id="rId2"/>
    <p:sldId id="313" r:id="rId3"/>
    <p:sldId id="301" r:id="rId4"/>
    <p:sldId id="287" r:id="rId5"/>
    <p:sldId id="333" r:id="rId6"/>
    <p:sldId id="331" r:id="rId7"/>
    <p:sldId id="335" r:id="rId8"/>
    <p:sldId id="347" r:id="rId9"/>
    <p:sldId id="346" r:id="rId10"/>
    <p:sldId id="336" r:id="rId11"/>
    <p:sldId id="342" r:id="rId12"/>
    <p:sldId id="316" r:id="rId13"/>
    <p:sldId id="303" r:id="rId14"/>
    <p:sldId id="365" r:id="rId15"/>
    <p:sldId id="290" r:id="rId16"/>
    <p:sldId id="363" r:id="rId17"/>
    <p:sldId id="355" r:id="rId18"/>
    <p:sldId id="362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56" r:id="rId27"/>
    <p:sldId id="357" r:id="rId28"/>
    <p:sldId id="358" r:id="rId29"/>
    <p:sldId id="359" r:id="rId30"/>
    <p:sldId id="360" r:id="rId31"/>
    <p:sldId id="281" r:id="rId32"/>
    <p:sldId id="361" r:id="rId33"/>
    <p:sldId id="293" r:id="rId34"/>
    <p:sldId id="289" r:id="rId35"/>
    <p:sldId id="278" r:id="rId36"/>
    <p:sldId id="275" r:id="rId37"/>
    <p:sldId id="292" r:id="rId38"/>
    <p:sldId id="271" r:id="rId39"/>
    <p:sldId id="310" r:id="rId40"/>
    <p:sldId id="364" r:id="rId41"/>
    <p:sldId id="300" r:id="rId4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CC00"/>
    <a:srgbClr val="F5A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76" autoAdjust="0"/>
    <p:restoredTop sz="94672"/>
  </p:normalViewPr>
  <p:slideViewPr>
    <p:cSldViewPr snapToGrid="0" snapToObjects="1">
      <p:cViewPr varScale="1">
        <p:scale>
          <a:sx n="105" d="100"/>
          <a:sy n="105" d="100"/>
        </p:scale>
        <p:origin x="182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735" cy="466088"/>
          </a:xfrm>
          <a:prstGeom prst="rect">
            <a:avLst/>
          </a:prstGeom>
        </p:spPr>
        <p:txBody>
          <a:bodyPr vert="horz" lIns="92292" tIns="46146" rIns="92292" bIns="461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081" y="1"/>
            <a:ext cx="3037735" cy="466088"/>
          </a:xfrm>
          <a:prstGeom prst="rect">
            <a:avLst/>
          </a:prstGeom>
        </p:spPr>
        <p:txBody>
          <a:bodyPr vert="horz" lIns="92292" tIns="46146" rIns="92292" bIns="461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046778-3A35-4ED9-99D2-3E7738132D9B}" type="datetimeFigureOut">
              <a:rPr lang="en-US"/>
              <a:pPr>
                <a:defRPr/>
              </a:pPr>
              <a:t>11/17/2021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312"/>
            <a:ext cx="3037735" cy="466088"/>
          </a:xfrm>
          <a:prstGeom prst="rect">
            <a:avLst/>
          </a:prstGeom>
        </p:spPr>
        <p:txBody>
          <a:bodyPr vert="horz" lIns="92292" tIns="46146" rIns="92292" bIns="461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081" y="8830312"/>
            <a:ext cx="3037735" cy="466088"/>
          </a:xfrm>
          <a:prstGeom prst="rect">
            <a:avLst/>
          </a:prstGeom>
        </p:spPr>
        <p:txBody>
          <a:bodyPr vert="horz" lIns="92292" tIns="46146" rIns="92292" bIns="4614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BABEE9-EB07-4080-8D88-4F512E7F8B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84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735" cy="464503"/>
          </a:xfrm>
          <a:prstGeom prst="rect">
            <a:avLst/>
          </a:prstGeom>
        </p:spPr>
        <p:txBody>
          <a:bodyPr vert="horz" lIns="93169" tIns="46584" rIns="93169" bIns="4658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1" y="0"/>
            <a:ext cx="3037735" cy="464503"/>
          </a:xfrm>
          <a:prstGeom prst="rect">
            <a:avLst/>
          </a:prstGeom>
        </p:spPr>
        <p:txBody>
          <a:bodyPr vert="horz" lIns="93169" tIns="46584" rIns="93169" bIns="4658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EBCA16E-DDEA-47E0-A580-FA14453563C2}" type="datetimeFigureOut">
              <a:rPr lang="en-US"/>
              <a:pPr>
                <a:defRPr/>
              </a:pPr>
              <a:t>11/17/2021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9" tIns="46584" rIns="93169" bIns="4658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6" y="4415156"/>
            <a:ext cx="5609588" cy="4183697"/>
          </a:xfrm>
          <a:prstGeom prst="rect">
            <a:avLst/>
          </a:prstGeom>
        </p:spPr>
        <p:txBody>
          <a:bodyPr vert="horz" lIns="93169" tIns="46584" rIns="93169" bIns="4658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3037735" cy="464503"/>
          </a:xfrm>
          <a:prstGeom prst="rect">
            <a:avLst/>
          </a:prstGeom>
        </p:spPr>
        <p:txBody>
          <a:bodyPr vert="horz" lIns="93169" tIns="46584" rIns="93169" bIns="4658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1" y="8830312"/>
            <a:ext cx="3037735" cy="464503"/>
          </a:xfrm>
          <a:prstGeom prst="rect">
            <a:avLst/>
          </a:prstGeom>
        </p:spPr>
        <p:txBody>
          <a:bodyPr vert="horz" lIns="93169" tIns="46584" rIns="93169" bIns="4658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9042C1E-A64E-4BF5-BBCC-90129AF13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66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AA98E9-F37E-4095-ABCA-1DAB1CF4EC4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002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1328738" y="1295400"/>
            <a:ext cx="6486525" cy="3152775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/>
          <a:p>
            <a:pPr fontAlgn="auto"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/>
            </a:pP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rtlCol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752B5-FA1F-C747-AF38-4442FE5449D6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BF31E-2820-4DF2-9AFA-D1A0CCD7A9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F6919-5A02-8F47-9C1A-99FB688515B6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0DE2E-BC76-4F57-9056-23AA366286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  <a:endParaRPr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3C474-4066-944E-9CB9-A2DF429F49B1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FBBA6-2CAC-4B60-8903-A8319DC6E2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4624B-7AD5-184F-8F03-E2B042DB20A7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F1504-B37C-43E9-A710-44903ACF19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4B6C-D05A-E545-9E35-730502476452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4C679-672F-4BD0-99D9-913B370BEA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C2C06-8280-EE4D-9D13-2719BF5D7B9D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90C8F-18C7-4B48-BC59-B8496798C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70053-092C-3440-81B2-B71BD18B1769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8E5F-AE03-4C34-A59A-A428BCBE05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D03B1-631A-B849-B294-D13BADCE99FE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7E8AA-0C95-446B-A1DD-57166CEA7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96863-15CD-2349-A8C2-D2A31A630197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F7C17-3375-4F5E-A6CD-40B0FF8724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  <a:endParaRPr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3832C-4A89-224B-A5E5-620ED37A9606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2EF8F-9CCE-48D9-96DF-37B5AD8C2F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CD1D5-831A-A147-B1A5-D9D478E157CD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19401-1AA6-443B-A5B2-B98FAAFC89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380A0-2D68-D843-993E-23952F77662A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08B87-20FB-4138-A283-99CE09EB77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49275" y="107950"/>
            <a:ext cx="804227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804227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6F83013-66EC-224A-9B17-C22C4E3723AE}" type="datetime1">
              <a:rPr lang="en-US" smtClean="0"/>
              <a:t>11/17/2021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36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812BA6-64E3-410B-892E-DB05B4B79B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65" r:id="rId9"/>
    <p:sldLayoutId id="2147483664" r:id="rId10"/>
    <p:sldLayoutId id="2147483663" r:id="rId11"/>
    <p:sldLayoutId id="2147483662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9pPr>
    </p:titleStyle>
    <p:bodyStyle>
      <a:lvl1pPr marL="349250" indent="-349250" algn="l" rtl="0" eaLnBrk="0" fontAlgn="base" hangingPunct="0">
        <a:spcBef>
          <a:spcPts val="2000"/>
        </a:spcBef>
        <a:spcAft>
          <a:spcPct val="0"/>
        </a:spcAft>
        <a:buClr>
          <a:srgbClr val="6FB7D7"/>
        </a:buClr>
        <a:buSzPct val="110000"/>
        <a:buFont typeface="Wingdings 2" pitchFamily="18" charset="2"/>
        <a:buChar char=""/>
        <a:defRPr sz="24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itchFamily="18" charset="2"/>
        <a:buChar char=""/>
        <a:defRPr sz="2200" kern="1200">
          <a:solidFill>
            <a:srgbClr val="595959"/>
          </a:solidFill>
          <a:latin typeface="+mn-lt"/>
          <a:ea typeface="+mn-ea"/>
          <a:cs typeface="+mn-cs"/>
        </a:defRPr>
      </a:lvl2pPr>
      <a:lvl3pPr marL="96837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itchFamily="18" charset="2"/>
        <a:buChar char=""/>
        <a:defRPr sz="2000" kern="1200">
          <a:solidFill>
            <a:srgbClr val="595959"/>
          </a:solidFill>
          <a:latin typeface="+mn-lt"/>
          <a:ea typeface="+mn-ea"/>
          <a:cs typeface="+mn-cs"/>
        </a:defRPr>
      </a:lvl3pPr>
      <a:lvl4pPr marL="1263650" indent="-295275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itchFamily="18" charset="2"/>
        <a:buChar char="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154622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itchFamily="18" charset="2"/>
        <a:buChar char="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cid:5a78c89d-562e-455f-859a-43f6848d3f57@namprd08.prod.outlook.com" TargetMode="External"/><Relationship Id="rId7" Type="http://schemas.openxmlformats.org/officeDocument/2006/relationships/image" Target="cid:2982c4a3-5f9a-4a39-b4c5-9f0e11f144df@namprd08.prod.outlook.com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cid:c8c68719-2deb-4f32-9247-0fdf5e107ce7@namprd08.prod.outlook.com" TargetMode="Externa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cid:314956f9-ebc7-40cd-8b3d-ffdd1b7d5cfc@namprd08.prod.outlook.com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cid:b60cb0ff-37e3-4aec-b4ea-61345ad6f7d2@namprd08.prod.outlook.com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cid:2cbffcf4-7a50-467e-a8aa-7a4117cf7738@namprd08.prod.outlook.com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cid:ec51022e-7097-401c-9d14-38e6d6adc058@namprd08.prod.outlook.com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cid:405a2708-1425-4e86-84a6-fa7abf13eaf4@namprd08.prod.outlook.com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cid:7f2fce9c-19b3-4b2f-b6ca-f9a16c4b9a34@namprd08.prod.outlook.com" TargetMode="Externa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cid:e9c08b5c-50b1-4ea1-b9e2-55c4105cdc80@namprd08.prod.outlook.com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cid:6e730043-ca53-4d9e-bcfd-c32ce37f7356@namprd08.prod.outlook.com" TargetMode="Externa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cid:a13db4be-e8be-4cfb-bf65-31b3a69a0607@namprd08.prod.outlook.com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cid:c614d2e0-1b0d-4508-b3bb-569cc36676c3@namprd08.prod.outlook.com" TargetMode="External"/><Relationship Id="rId7" Type="http://schemas.openxmlformats.org/officeDocument/2006/relationships/image" Target="cid:0daa5981-b78c-4b9c-9686-bf67318d49bd@namprd08.prod.outlook.com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cid:ad1dec80-4174-4845-a027-038ffd83b060@namprd08.prod.outlook.com" TargetMode="Externa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cid:eda52971-2f39-4eb6-b9c2-e6476a1795b4@namprd08.prod.outlook.com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cid:5a3e6ae5-1cd8-4fc6-a931-bac2147ae9db@namprd08.prod.outlook.com" TargetMode="Externa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cid:0446e8b5-ab31-46f8-a05d-2122d4aa9284@namprd08.prod.outlook.com" TargetMode="External"/><Relationship Id="rId7" Type="http://schemas.openxmlformats.org/officeDocument/2006/relationships/image" Target="cid:10388545-e9fe-4a80-bcb7-a9b172aba111@namprd08.prod.outlook.com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cid:478e0bc5-84a9-44e9-b0d7-9b2222b3fde6@namprd08.prod.outlook.com" TargetMode="Externa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cid:022d56ad-f66a-48d7-b91c-8998b1cee570@namprd08.prod.outlook.com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cid:3315f479-74d8-4daf-9e24-b36dbe81e092@namprd08.prod.outlook.com" TargetMode="External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cid:09971217-dd0e-4904-b330-492e5f42379f@namprd08.prod.outlook.com" TargetMode="External"/><Relationship Id="rId7" Type="http://schemas.openxmlformats.org/officeDocument/2006/relationships/image" Target="cid:d5791acb-2a13-4e8f-b53e-7a73e62c2915@namprd08.prod.outlook.com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cid:0dac88e1-a1c2-4385-befe-446e0e26d84b@namprd08.prod.outlook.com" TargetMode="External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cid:8c020c32-df65-413d-876e-87fe20e63752@namprd08.prod.outlook.com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cid:f3489a7f-ef77-4e01-80b1-9fc0e05520ca@namprd08.prod.outlook.com" TargetMode="External"/><Relationship Id="rId3" Type="http://schemas.openxmlformats.org/officeDocument/2006/relationships/image" Target="../media/image49.jpeg"/><Relationship Id="rId7" Type="http://schemas.openxmlformats.org/officeDocument/2006/relationships/image" Target="../media/image5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cid:e1d54dc0-c926-4877-80eb-7b415ed89cc8@namprd08.prod.outlook.com" TargetMode="External"/><Relationship Id="rId5" Type="http://schemas.openxmlformats.org/officeDocument/2006/relationships/image" Target="../media/image50.jpeg"/><Relationship Id="rId10" Type="http://schemas.openxmlformats.org/officeDocument/2006/relationships/image" Target="cid:2eb45e7f-4b0d-4769-92c4-6d53a1633f77@namprd08.prod.outlook.com" TargetMode="External"/><Relationship Id="rId4" Type="http://schemas.openxmlformats.org/officeDocument/2006/relationships/image" Target="cid:a23a2452-a4ca-4c8c-9329-961903881b31@namprd08.prod.outlook.com" TargetMode="External"/><Relationship Id="rId9" Type="http://schemas.openxmlformats.org/officeDocument/2006/relationships/image" Target="../media/image52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989013" y="5937774"/>
            <a:ext cx="6678612" cy="117475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US" sz="2000" b="1" dirty="0"/>
          </a:p>
          <a:p>
            <a:pPr fontAlgn="auto">
              <a:spcAft>
                <a:spcPts val="0"/>
              </a:spcAft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s-ES_tradnl" sz="28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Leslie </a:t>
            </a:r>
            <a:r>
              <a:rPr lang="es-ES_tradnl" sz="28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Hawa</a:t>
            </a:r>
            <a:endParaRPr lang="es-ES_tradnl" sz="28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s-ES_tradnl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Especialista de Programa II</a:t>
            </a:r>
          </a:p>
          <a:p>
            <a:pPr fontAlgn="auto">
              <a:spcAft>
                <a:spcPts val="0"/>
              </a:spcAft>
              <a:defRPr/>
            </a:pPr>
            <a:r>
              <a:rPr lang="es-ES_tradnl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Distrito Escolar Unificado de </a:t>
            </a:r>
            <a:r>
              <a:rPr lang="es-ES_tradnl" sz="24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Burbank</a:t>
            </a:r>
            <a:endParaRPr lang="es-ES_tradnl" sz="2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6386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8751" y="3065346"/>
            <a:ext cx="2684462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321628" y="389573"/>
            <a:ext cx="8285162" cy="1824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/>
              <a:t>     </a:t>
            </a:r>
            <a:r>
              <a:rPr lang="es-ES_tradnl" sz="4000" b="1" dirty="0"/>
              <a:t>Apoyando a sus hijos a través de habilidades organizacionales</a:t>
            </a:r>
            <a:endParaRPr lang="es-ES_tradnl" sz="4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3AC2887-B28D-7346-A9A9-8FDF2BA3E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8788735" cy="365125"/>
          </a:xfrm>
        </p:spPr>
        <p:txBody>
          <a:bodyPr/>
          <a:lstStyle/>
          <a:p>
            <a:pPr algn="ctr">
              <a:defRPr/>
            </a:pPr>
            <a:r>
              <a:rPr lang="es-ES_tradnl" sz="800" dirty="0"/>
              <a:t>Documento traducido al idioma español exclusivamente para BUSD por Nuria </a:t>
            </a:r>
            <a:r>
              <a:rPr lang="es-ES_tradnl" sz="800" dirty="0" err="1"/>
              <a:t>Lundberg</a:t>
            </a:r>
            <a:r>
              <a:rPr lang="es-ES_tradnl" sz="800" dirty="0"/>
              <a:t> (Nov.2021) aclaraciones sobre la traducción: </a:t>
            </a:r>
            <a:r>
              <a:rPr lang="es-ES_tradnl" sz="800" dirty="0" err="1"/>
              <a:t>nuria.lundberg</a:t>
            </a:r>
            <a:r>
              <a:rPr lang="es-ES_tradnl" sz="800" dirty="0"/>
              <a:t>@</a:t>
            </a:r>
            <a:r>
              <a:rPr lang="en-US" sz="800" dirty="0" err="1"/>
              <a:t>burbankusd.org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/>
              <a:t>Alguno de sus hijos: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549274" y="1444625"/>
            <a:ext cx="8042275" cy="4343400"/>
          </a:xfrm>
        </p:spPr>
        <p:txBody>
          <a:bodyPr/>
          <a:lstStyle/>
          <a:p>
            <a:pPr eaLnBrk="1" hangingPunct="1"/>
            <a:r>
              <a:rPr lang="es-ES_tradnl" b="1" dirty="0"/>
              <a:t>¿Tienen problemas para esperar su turno, o sueltan respuestas precipitadamente?</a:t>
            </a:r>
          </a:p>
          <a:p>
            <a:pPr eaLnBrk="1" hangingPunct="1"/>
            <a:r>
              <a:rPr lang="es-ES_tradnl" b="1" dirty="0"/>
              <a:t>¿Tienen dificultad para mantener la atención?</a:t>
            </a:r>
          </a:p>
          <a:p>
            <a:pPr eaLnBrk="1" hangingPunct="1"/>
            <a:r>
              <a:rPr lang="es-ES_tradnl" b="1" dirty="0"/>
              <a:t>¿Tienen dificultad para planear y organizarse?</a:t>
            </a:r>
          </a:p>
          <a:p>
            <a:pPr eaLnBrk="1" hangingPunct="1"/>
            <a:r>
              <a:rPr lang="es-ES_tradnl" b="1" dirty="0"/>
              <a:t>¿Tienen dificultad en llevar registro del tiempo y terminar sus trabajos a tiempo?</a:t>
            </a:r>
          </a:p>
          <a:p>
            <a:pPr eaLnBrk="1" hangingPunct="1"/>
            <a:r>
              <a:rPr lang="es-ES_tradnl" b="1" dirty="0"/>
              <a:t>¿Tienen dificultad con instrucciones con muchos pasos a seguir?</a:t>
            </a:r>
          </a:p>
          <a:p>
            <a:pPr eaLnBrk="1" hangingPunct="1"/>
            <a:r>
              <a:rPr lang="es-ES_tradnl" b="1" dirty="0"/>
              <a:t>¿Tienen dificultad en recordar información y </a:t>
            </a:r>
            <a:r>
              <a:rPr lang="es-ES_tradnl" b="1" dirty="0" err="1"/>
              <a:t>accesarla</a:t>
            </a:r>
            <a:r>
              <a:rPr lang="es-ES_tradnl" b="1" dirty="0"/>
              <a:t>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61A41C-AEF0-1640-999B-AD29B8790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2076" y="6384925"/>
            <a:ext cx="8042275" cy="365125"/>
          </a:xfrm>
        </p:spPr>
        <p:txBody>
          <a:bodyPr/>
          <a:lstStyle/>
          <a:p>
            <a:pPr>
              <a:defRPr/>
            </a:pPr>
            <a:r>
              <a:rPr lang="en-US" sz="700" dirty="0" err="1"/>
              <a:t>Documento</a:t>
            </a:r>
            <a:r>
              <a:rPr lang="en-US" sz="700" dirty="0"/>
              <a:t> </a:t>
            </a:r>
            <a:r>
              <a:rPr lang="en-US" sz="700" dirty="0" err="1"/>
              <a:t>traducido</a:t>
            </a:r>
            <a:r>
              <a:rPr lang="en-US" sz="700" dirty="0"/>
              <a:t> al </a:t>
            </a:r>
            <a:r>
              <a:rPr lang="en-US" sz="700" dirty="0" err="1"/>
              <a:t>idioma</a:t>
            </a:r>
            <a:r>
              <a:rPr lang="en-US" sz="700" dirty="0"/>
              <a:t> </a:t>
            </a:r>
            <a:r>
              <a:rPr lang="en-US" sz="700" dirty="0" err="1"/>
              <a:t>español</a:t>
            </a:r>
            <a:r>
              <a:rPr lang="en-US" sz="700" dirty="0"/>
              <a:t> </a:t>
            </a:r>
            <a:r>
              <a:rPr lang="en-US" sz="700" dirty="0" err="1"/>
              <a:t>exclusivamente</a:t>
            </a:r>
            <a:r>
              <a:rPr lang="en-US" sz="700" dirty="0"/>
              <a:t> para BUSD por Nuria Lundberg (Nov.2021) </a:t>
            </a:r>
            <a:r>
              <a:rPr lang="en-US" sz="700" dirty="0" err="1"/>
              <a:t>aclaraciones</a:t>
            </a:r>
            <a:r>
              <a:rPr lang="en-US" sz="700" dirty="0"/>
              <a:t> </a:t>
            </a:r>
            <a:r>
              <a:rPr lang="en-US" sz="700" dirty="0" err="1"/>
              <a:t>sobre</a:t>
            </a:r>
            <a:r>
              <a:rPr lang="en-US" sz="700" dirty="0"/>
              <a:t> la </a:t>
            </a:r>
            <a:r>
              <a:rPr lang="en-US" sz="700" dirty="0" err="1"/>
              <a:t>traducción</a:t>
            </a:r>
            <a:r>
              <a:rPr lang="en-US" sz="700" dirty="0"/>
              <a:t>: </a:t>
            </a:r>
            <a:r>
              <a:rPr lang="en-US" sz="700" dirty="0" err="1"/>
              <a:t>nuria.lundberg@burbankusd.org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4" y="-5484"/>
            <a:ext cx="8042275" cy="1336675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¿Que está pasando?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455007" y="1232555"/>
            <a:ext cx="8042275" cy="4343400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endParaRPr lang="en-US" sz="2800" dirty="0"/>
          </a:p>
          <a:p>
            <a:pPr marL="349250" lvl="1" indent="0" algn="ctr" eaLnBrk="1" hangingPunct="1">
              <a:buFont typeface="Wingdings 2" pitchFamily="18" charset="2"/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349250" lvl="1" indent="0" algn="ctr" eaLnBrk="1" hangingPunct="1">
              <a:buFont typeface="Wingdings 2" pitchFamily="18" charset="2"/>
              <a:buNone/>
            </a:pPr>
            <a:r>
              <a:rPr lang="en-US" sz="2800" b="1" dirty="0">
                <a:solidFill>
                  <a:schemeClr val="tx1"/>
                </a:solidFill>
              </a:rPr>
              <a:t>¿</a:t>
            </a:r>
            <a:r>
              <a:rPr lang="es-ES_tradnl" sz="2800" b="1" dirty="0">
                <a:solidFill>
                  <a:schemeClr val="tx1"/>
                </a:solidFill>
              </a:rPr>
              <a:t>Sus hijos son perezosos, desorganizados y desmotivados</a:t>
            </a:r>
            <a:r>
              <a:rPr lang="es-ES_tradnl" sz="2800" dirty="0">
                <a:solidFill>
                  <a:schemeClr val="tx1"/>
                </a:solidFill>
              </a:rPr>
              <a:t>?</a:t>
            </a:r>
          </a:p>
          <a:p>
            <a:pPr marL="349250" lvl="1" indent="0" algn="ctr" eaLnBrk="1" hangingPunct="1">
              <a:buFont typeface="Wingdings 2" pitchFamily="18" charset="2"/>
              <a:buNone/>
            </a:pPr>
            <a:endParaRPr lang="es-ES_tradnl" sz="2800" dirty="0">
              <a:solidFill>
                <a:schemeClr val="tx1"/>
              </a:solidFill>
            </a:endParaRPr>
          </a:p>
          <a:p>
            <a:pPr marL="349250" lvl="1" indent="0" algn="ctr" eaLnBrk="1" hangingPunct="1">
              <a:buFont typeface="Wingdings 2" pitchFamily="18" charset="2"/>
              <a:buNone/>
            </a:pPr>
            <a:r>
              <a:rPr lang="es-ES_tradnl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</a:t>
            </a:r>
          </a:p>
          <a:p>
            <a:pPr marL="349250" lvl="1" indent="0" algn="ctr" eaLnBrk="1" hangingPunct="1">
              <a:buFont typeface="Wingdings 2" pitchFamily="18" charset="2"/>
              <a:buNone/>
            </a:pPr>
            <a:endParaRPr lang="es-ES_tradnl" sz="2800" dirty="0">
              <a:solidFill>
                <a:schemeClr val="tx1"/>
              </a:solidFill>
            </a:endParaRPr>
          </a:p>
          <a:p>
            <a:pPr marL="349250" lvl="1" indent="0" algn="ctr" eaLnBrk="1" hangingPunct="1">
              <a:buFont typeface="Wingdings 2" pitchFamily="18" charset="2"/>
              <a:buNone/>
            </a:pPr>
            <a:r>
              <a:rPr lang="es-ES_tradnl" sz="2800" b="1" dirty="0">
                <a:solidFill>
                  <a:schemeClr val="tx1"/>
                </a:solidFill>
              </a:rPr>
              <a:t>¿Tienen deficiencia en una o más habilidades en funciones ejecutivas?</a:t>
            </a:r>
          </a:p>
          <a:p>
            <a:pPr marL="349250" lvl="1" indent="0" algn="ctr" eaLnBrk="1" hangingPunct="1">
              <a:buFont typeface="Wingdings 2" pitchFamily="18" charset="2"/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1501547-245F-E44C-BEBE-7BE641623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4961" y="6198114"/>
            <a:ext cx="4840287" cy="365125"/>
          </a:xfrm>
        </p:spPr>
        <p:txBody>
          <a:bodyPr/>
          <a:lstStyle/>
          <a:p>
            <a:pPr>
              <a:defRPr/>
            </a:pPr>
            <a:r>
              <a:rPr lang="en-US" sz="1000" dirty="0" err="1"/>
              <a:t>Documento</a:t>
            </a:r>
            <a:r>
              <a:rPr lang="en-US" sz="1000" dirty="0"/>
              <a:t> </a:t>
            </a:r>
            <a:r>
              <a:rPr lang="en-US" sz="1000" dirty="0" err="1"/>
              <a:t>traducido</a:t>
            </a:r>
            <a:r>
              <a:rPr lang="en-US" sz="1000" dirty="0"/>
              <a:t> al </a:t>
            </a:r>
            <a:r>
              <a:rPr lang="en-US" sz="1000" dirty="0" err="1"/>
              <a:t>idioma</a:t>
            </a:r>
            <a:r>
              <a:rPr lang="en-US" sz="1000" dirty="0"/>
              <a:t> </a:t>
            </a:r>
            <a:r>
              <a:rPr lang="en-US" sz="1000" dirty="0" err="1"/>
              <a:t>español</a:t>
            </a:r>
            <a:r>
              <a:rPr lang="en-US" sz="1000" dirty="0"/>
              <a:t> </a:t>
            </a:r>
            <a:r>
              <a:rPr lang="en-US" sz="1000" dirty="0" err="1"/>
              <a:t>exclusivamente</a:t>
            </a:r>
            <a:r>
              <a:rPr lang="en-US" sz="1000" dirty="0"/>
              <a:t> para BUSD por Nuria Lundberg (Nov.2021) </a:t>
            </a:r>
            <a:r>
              <a:rPr lang="en-US" sz="1000" dirty="0" err="1"/>
              <a:t>aclaraciones</a:t>
            </a:r>
            <a:r>
              <a:rPr lang="en-US" sz="1000" dirty="0"/>
              <a:t> </a:t>
            </a:r>
            <a:r>
              <a:rPr lang="en-US" sz="1000" dirty="0" err="1"/>
              <a:t>sobre</a:t>
            </a:r>
            <a:r>
              <a:rPr lang="en-US" sz="1000" dirty="0"/>
              <a:t> la </a:t>
            </a:r>
            <a:r>
              <a:rPr lang="en-US" sz="1000" dirty="0" err="1"/>
              <a:t>traducción</a:t>
            </a:r>
            <a:r>
              <a:rPr lang="en-US" sz="1000" dirty="0"/>
              <a:t>: </a:t>
            </a:r>
            <a:r>
              <a:rPr lang="en-US" sz="1000" dirty="0" err="1"/>
              <a:t>nuria.lundberg@burbankusd.org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4"/>
          <p:cNvSpPr>
            <a:spLocks noGrp="1"/>
          </p:cNvSpPr>
          <p:nvPr>
            <p:ph type="title"/>
          </p:nvPr>
        </p:nvSpPr>
        <p:spPr>
          <a:xfrm>
            <a:off x="549275" y="332454"/>
            <a:ext cx="8042275" cy="1336675"/>
          </a:xfrm>
        </p:spPr>
        <p:txBody>
          <a:bodyPr/>
          <a:lstStyle/>
          <a:p>
            <a:pPr eaLnBrk="1" hangingPunct="1"/>
            <a:r>
              <a:rPr lang="es-ES_tradnl" b="1" dirty="0"/>
              <a:t>Funciones Ejecutivas  Definiciones</a:t>
            </a:r>
          </a:p>
        </p:txBody>
      </p:sp>
      <p:sp>
        <p:nvSpPr>
          <p:cNvPr id="20482" name="Content Placeholder 5"/>
          <p:cNvSpPr>
            <a:spLocks noGrp="1"/>
          </p:cNvSpPr>
          <p:nvPr>
            <p:ph idx="1"/>
          </p:nvPr>
        </p:nvSpPr>
        <p:spPr>
          <a:xfrm>
            <a:off x="549274" y="1669129"/>
            <a:ext cx="8042275" cy="3317875"/>
          </a:xfrm>
        </p:spPr>
        <p:txBody>
          <a:bodyPr/>
          <a:lstStyle/>
          <a:p>
            <a:pPr eaLnBrk="1" hangingPunct="1"/>
            <a:r>
              <a:rPr lang="es-ES_tradnl" sz="2300" b="1" dirty="0"/>
              <a:t>El CEO (director </a:t>
            </a:r>
            <a:r>
              <a:rPr lang="es-ES_tradnl" sz="2300" b="1" dirty="0" err="1"/>
              <a:t>gral.</a:t>
            </a:r>
            <a:r>
              <a:rPr lang="es-ES_tradnl" sz="2300" b="1" dirty="0"/>
              <a:t>) del cerebro </a:t>
            </a:r>
          </a:p>
          <a:p>
            <a:pPr eaLnBrk="1" hangingPunct="1"/>
            <a:r>
              <a:rPr lang="es-ES_tradnl" sz="2300" b="1" dirty="0"/>
              <a:t>La capacidad directiva del cerebro (no es auto-piloto) </a:t>
            </a:r>
          </a:p>
          <a:p>
            <a:pPr eaLnBrk="1" hangingPunct="1"/>
            <a:r>
              <a:rPr lang="es-ES_tradnl" sz="2300" b="1" dirty="0"/>
              <a:t>Habilidades mentales que ayudan al cerebro a organizarse y a tomar acción respecto a la información que recibe </a:t>
            </a:r>
          </a:p>
          <a:p>
            <a:pPr eaLnBrk="1" hangingPunct="1"/>
            <a:r>
              <a:rPr lang="es-ES_tradnl" sz="2300" b="1" dirty="0"/>
              <a:t>Empleando retrospectiva y prospectiva para idear un plan para la acción presente para alcanzar la meta deseada </a:t>
            </a:r>
          </a:p>
          <a:p>
            <a:pPr eaLnBrk="1" hangingPunct="1"/>
            <a:r>
              <a:rPr lang="es-ES_tradnl" sz="2300" b="1" dirty="0"/>
              <a:t>Uso de auto-regulación en el momento presente para después y metas a largo-plazo.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D495711-AE80-0849-8B2B-5ECB9E84E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8196307" cy="365125"/>
          </a:xfrm>
        </p:spPr>
        <p:txBody>
          <a:bodyPr/>
          <a:lstStyle/>
          <a:p>
            <a:pPr algn="ctr">
              <a:defRPr/>
            </a:pPr>
            <a:r>
              <a:rPr lang="en-US" sz="800" dirty="0" err="1"/>
              <a:t>Documento</a:t>
            </a:r>
            <a:r>
              <a:rPr lang="en-US" sz="800" dirty="0"/>
              <a:t> </a:t>
            </a:r>
            <a:r>
              <a:rPr lang="en-US" sz="800" dirty="0" err="1"/>
              <a:t>traducido</a:t>
            </a:r>
            <a:r>
              <a:rPr lang="en-US" sz="800" dirty="0"/>
              <a:t> al </a:t>
            </a:r>
            <a:r>
              <a:rPr lang="en-US" sz="800" dirty="0" err="1"/>
              <a:t>idioma</a:t>
            </a:r>
            <a:r>
              <a:rPr lang="en-US" sz="800" dirty="0"/>
              <a:t> </a:t>
            </a:r>
            <a:r>
              <a:rPr lang="en-US" sz="800" dirty="0" err="1"/>
              <a:t>español</a:t>
            </a:r>
            <a:r>
              <a:rPr lang="en-US" sz="800" dirty="0"/>
              <a:t> </a:t>
            </a:r>
            <a:r>
              <a:rPr lang="en-US" sz="800" dirty="0" err="1"/>
              <a:t>exclusivamente</a:t>
            </a:r>
            <a:r>
              <a:rPr lang="en-US" sz="800" dirty="0"/>
              <a:t> para BUSD por Nuria Lundberg (Nov.2021) </a:t>
            </a:r>
            <a:r>
              <a:rPr lang="en-US" sz="800" dirty="0" err="1"/>
              <a:t>aclaraciones</a:t>
            </a:r>
            <a:r>
              <a:rPr lang="en-US" sz="800" dirty="0"/>
              <a:t> </a:t>
            </a:r>
            <a:r>
              <a:rPr lang="en-US" sz="800" dirty="0" err="1"/>
              <a:t>sobre</a:t>
            </a:r>
            <a:r>
              <a:rPr lang="en-US" sz="800" dirty="0"/>
              <a:t> la </a:t>
            </a:r>
            <a:r>
              <a:rPr lang="en-US" sz="800" dirty="0" err="1"/>
              <a:t>traducción</a:t>
            </a:r>
            <a:r>
              <a:rPr lang="en-US" sz="800" dirty="0"/>
              <a:t>: </a:t>
            </a:r>
            <a:r>
              <a:rPr lang="en-US" sz="800" dirty="0" err="1"/>
              <a:t>nuria.lundberg@burbankusd.org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/>
          </p:cNvSpPr>
          <p:nvPr>
            <p:ph type="body" idx="1"/>
          </p:nvPr>
        </p:nvSpPr>
        <p:spPr>
          <a:xfrm>
            <a:off x="549275" y="352425"/>
            <a:ext cx="8042275" cy="5591175"/>
          </a:xfrm>
        </p:spPr>
        <p:txBody>
          <a:bodyPr/>
          <a:lstStyle/>
          <a:p>
            <a:pPr eaLnBrk="1" hangingPunct="1"/>
            <a:r>
              <a:rPr lang="es-ES_tradnl" b="1" dirty="0"/>
              <a:t>Si las funciones ejecutivas están funcionando bien y la tarea es bastante simple, el cerebro puede atravesar por estas etapas o pasos en cuestión de segundos. De lo contrario, desempeñar hasta la tarea simple puede ser desafiante.</a:t>
            </a:r>
          </a:p>
          <a:p>
            <a:pPr eaLnBrk="1" hangingPunct="1">
              <a:buFont typeface="Wingdings 2" pitchFamily="18" charset="2"/>
              <a:buNone/>
            </a:pPr>
            <a:endParaRPr lang="en-US" dirty="0"/>
          </a:p>
        </p:txBody>
      </p:sp>
      <p:pic>
        <p:nvPicPr>
          <p:cNvPr id="22531" name="Picture 4" descr="executive_function_EDIT_ILL_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4874" y="2694154"/>
            <a:ext cx="6374251" cy="303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303B02-026D-3A45-8F1A-3506FA05B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Documento</a:t>
            </a:r>
            <a:r>
              <a:rPr lang="en-US" dirty="0"/>
              <a:t> </a:t>
            </a:r>
            <a:r>
              <a:rPr lang="en-US" dirty="0" err="1"/>
              <a:t>traducido</a:t>
            </a:r>
            <a:r>
              <a:rPr lang="en-US" dirty="0"/>
              <a:t> al </a:t>
            </a:r>
            <a:r>
              <a:rPr lang="en-US" dirty="0" err="1"/>
              <a:t>idioma</a:t>
            </a:r>
            <a:r>
              <a:rPr lang="en-US" dirty="0"/>
              <a:t> </a:t>
            </a:r>
            <a:r>
              <a:rPr lang="en-US" dirty="0" err="1"/>
              <a:t>español</a:t>
            </a:r>
            <a:r>
              <a:rPr lang="en-US" dirty="0"/>
              <a:t> </a:t>
            </a:r>
            <a:r>
              <a:rPr lang="en-US" dirty="0" err="1"/>
              <a:t>exclusivamente</a:t>
            </a:r>
            <a:r>
              <a:rPr lang="en-US" dirty="0"/>
              <a:t> para BUSD por Nuria Lundberg (Nov.2021) </a:t>
            </a:r>
            <a:r>
              <a:rPr lang="en-US" dirty="0" err="1"/>
              <a:t>aclaraciones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traducción</a:t>
            </a:r>
            <a:r>
              <a:rPr lang="en-US" dirty="0"/>
              <a:t>: </a:t>
            </a:r>
            <a:r>
              <a:rPr lang="en-US" dirty="0" err="1"/>
              <a:t>nuria.lundberg@burbankusd.org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/>
          </p:cNvSpPr>
          <p:nvPr>
            <p:ph type="body" idx="1"/>
          </p:nvPr>
        </p:nvSpPr>
        <p:spPr>
          <a:xfrm>
            <a:off x="818646" y="217487"/>
            <a:ext cx="8042275" cy="583565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2150" b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¿</a:t>
            </a:r>
            <a:r>
              <a:rPr lang="es-ES_tradnl" sz="2150" b="1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Qué tan comunes son los problemas de funciones ejecutivas (EF)?</a:t>
            </a:r>
          </a:p>
          <a:p>
            <a:pPr eaLnBrk="1" hangingPunct="1">
              <a:buFontTx/>
              <a:buChar char="-"/>
            </a:pPr>
            <a:r>
              <a:rPr lang="es-ES_tradnl" sz="2150" b="1" dirty="0"/>
              <a:t>Problemas (EF) son frecuentes</a:t>
            </a:r>
          </a:p>
          <a:p>
            <a:pPr eaLnBrk="1" hangingPunct="1">
              <a:buFontTx/>
              <a:buChar char="-"/>
            </a:pPr>
            <a:r>
              <a:rPr lang="es-ES_tradnl" sz="2150" b="1" dirty="0"/>
              <a:t>Los estudiantes pueden exhibir dificultades en una, en alguna de estas funciones o todas. </a:t>
            </a:r>
          </a:p>
          <a:p>
            <a:pPr eaLnBrk="1" hangingPunct="1">
              <a:buFontTx/>
              <a:buChar char="-"/>
            </a:pPr>
            <a:r>
              <a:rPr lang="es-ES_tradnl" sz="2150" b="1" dirty="0"/>
              <a:t>Genes &amp; Herencia importan – Los niños difieren en la forma de utilizar sus habilidades EF, pero es factible que su hijo las emplea de la misma forma que usted. </a:t>
            </a:r>
          </a:p>
          <a:p>
            <a:pPr eaLnBrk="1" hangingPunct="1">
              <a:buFontTx/>
              <a:buChar char="-"/>
            </a:pPr>
            <a:r>
              <a:rPr lang="es-ES_tradnl" sz="2150" b="1" dirty="0"/>
              <a:t>Niños con TDAH (ADHD) y dislexia batallan con frecuencia en las funciones ejecutivas. Igual los niños con una condición neurológica, desordenes en el humor, autismo, y lesión cerebral adquirida</a:t>
            </a:r>
          </a:p>
          <a:p>
            <a:pPr eaLnBrk="1" hangingPunct="1">
              <a:buFontTx/>
              <a:buChar char="-"/>
            </a:pPr>
            <a:r>
              <a:rPr lang="es-ES_tradnl" sz="2150" b="1" dirty="0"/>
              <a:t>Los científicos están estudiando si la corteza prefrontal de los niños con problemas de EF funcionan diferente con respecto a otros niños.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258450-82E7-5D48-943A-E636E217D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5111" y="6457950"/>
            <a:ext cx="9149344" cy="365125"/>
          </a:xfrm>
        </p:spPr>
        <p:txBody>
          <a:bodyPr/>
          <a:lstStyle/>
          <a:p>
            <a:pPr algn="ctr">
              <a:defRPr/>
            </a:pPr>
            <a:r>
              <a:rPr lang="en-US" sz="1000" dirty="0" err="1"/>
              <a:t>Documento</a:t>
            </a:r>
            <a:r>
              <a:rPr lang="en-US" sz="1000" dirty="0"/>
              <a:t> </a:t>
            </a:r>
            <a:r>
              <a:rPr lang="en-US" sz="1000" dirty="0" err="1"/>
              <a:t>traducido</a:t>
            </a:r>
            <a:r>
              <a:rPr lang="en-US" sz="1000" dirty="0"/>
              <a:t> al </a:t>
            </a:r>
            <a:r>
              <a:rPr lang="en-US" sz="1000" dirty="0" err="1"/>
              <a:t>idioma</a:t>
            </a:r>
            <a:r>
              <a:rPr lang="en-US" sz="1000" dirty="0"/>
              <a:t> </a:t>
            </a:r>
            <a:r>
              <a:rPr lang="en-US" sz="1000" dirty="0" err="1"/>
              <a:t>español</a:t>
            </a:r>
            <a:r>
              <a:rPr lang="en-US" sz="1000" dirty="0"/>
              <a:t> </a:t>
            </a:r>
            <a:r>
              <a:rPr lang="en-US" sz="1000" dirty="0" err="1"/>
              <a:t>exclusivamente</a:t>
            </a:r>
            <a:r>
              <a:rPr lang="en-US" sz="1000" dirty="0"/>
              <a:t> para BUSD por Nuria Lundberg (Nov.2021) </a:t>
            </a:r>
            <a:r>
              <a:rPr lang="en-US" sz="1000" dirty="0" err="1"/>
              <a:t>aclaraciones</a:t>
            </a:r>
            <a:r>
              <a:rPr lang="en-US" sz="1000" dirty="0"/>
              <a:t> </a:t>
            </a:r>
            <a:r>
              <a:rPr lang="en-US" sz="1000" dirty="0" err="1"/>
              <a:t>sobre</a:t>
            </a:r>
            <a:r>
              <a:rPr lang="en-US" sz="1000" dirty="0"/>
              <a:t> la </a:t>
            </a:r>
            <a:r>
              <a:rPr lang="en-US" sz="1000" dirty="0" err="1"/>
              <a:t>traducción</a:t>
            </a:r>
            <a:r>
              <a:rPr lang="en-US" sz="1000" dirty="0"/>
              <a:t>: </a:t>
            </a:r>
            <a:r>
              <a:rPr lang="en-US" sz="1000" dirty="0" err="1"/>
              <a:t>nuria.lundberg@burbankusd.org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4" descr="brain dev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6691" y="488206"/>
            <a:ext cx="7216784" cy="5903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612" y="485078"/>
            <a:ext cx="8042275" cy="5436220"/>
          </a:xfrm>
        </p:spPr>
        <p:txBody>
          <a:bodyPr/>
          <a:lstStyle/>
          <a:p>
            <a:pPr marL="0" indent="0">
              <a:buNone/>
            </a:pPr>
            <a:r>
              <a:rPr lang="es-ES_tradnl" sz="4000" b="1" dirty="0"/>
              <a:t>Ejemplos de las habilidades en funciones ejecutivas :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3200" b="1" dirty="0"/>
              <a:t>Auto-supervisión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3200" b="1" dirty="0"/>
              <a:t>Iniciación de tareas y organización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_tradnl" sz="3200" b="1" dirty="0"/>
              <a:t>Planeación y priorización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7FDDFE-E954-A140-AF31-9ED5CB528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121033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Content Placeholder 2"/>
          <p:cNvSpPr>
            <a:spLocks noGrp="1"/>
          </p:cNvSpPr>
          <p:nvPr>
            <p:ph idx="4294967295"/>
          </p:nvPr>
        </p:nvSpPr>
        <p:spPr>
          <a:xfrm>
            <a:off x="949325" y="4492625"/>
            <a:ext cx="3030538" cy="639763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es-ES_tradnl" sz="2200" dirty="0">
                <a:solidFill>
                  <a:schemeClr val="tx1"/>
                </a:solidFill>
              </a:rPr>
              <a:t>Este es su cerebro organizado</a:t>
            </a:r>
            <a:endParaRPr lang="es-ES_tradnl" sz="22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64138" y="4492625"/>
            <a:ext cx="3660775" cy="798513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s-ES_tradnl" dirty="0">
                <a:solidFill>
                  <a:schemeClr val="tx1"/>
                </a:solidFill>
              </a:rPr>
              <a:t>Este es su cerebro con sobrecarga cognoscitiva</a:t>
            </a:r>
            <a:r>
              <a:rPr lang="es-ES_tradnl" dirty="0"/>
              <a:t>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73868" y="5320131"/>
            <a:ext cx="8382000" cy="904875"/>
          </a:xfrm>
          <a:prstGeom prst="rect">
            <a:avLst/>
          </a:prstGeom>
        </p:spPr>
        <p:txBody>
          <a:bodyPr>
            <a:no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s-ES_tradnl" sz="2300" b="1" dirty="0">
                <a:solidFill>
                  <a:srgbClr val="002060"/>
                </a:solidFill>
              </a:rPr>
              <a:t>Sobrecarga cognoscitiva ocurre cuando se presenta demasiada información o cuando la información es muy compleja para las habilidades actuales del estudiante. </a:t>
            </a:r>
          </a:p>
        </p:txBody>
      </p:sp>
      <p:sp>
        <p:nvSpPr>
          <p:cNvPr id="67589" name="Title 1"/>
          <p:cNvSpPr txBox="1">
            <a:spLocks/>
          </p:cNvSpPr>
          <p:nvPr/>
        </p:nvSpPr>
        <p:spPr bwMode="auto">
          <a:xfrm>
            <a:off x="549275" y="103188"/>
            <a:ext cx="8042275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s-ES_tradnl" sz="4000" b="1" dirty="0">
                <a:latin typeface="News Gothic MT"/>
              </a:rPr>
              <a:t>2. Memoria trabajando</a:t>
            </a:r>
            <a:br>
              <a:rPr lang="es-ES_tradnl" sz="4000" b="1" dirty="0">
                <a:latin typeface="News Gothic MT"/>
              </a:rPr>
            </a:br>
            <a:r>
              <a:rPr lang="es-ES_tradnl" sz="4000" b="1" dirty="0">
                <a:latin typeface="News Gothic MT"/>
              </a:rPr>
              <a:t>(El proceso de aprendizaje)</a:t>
            </a:r>
          </a:p>
        </p:txBody>
      </p:sp>
      <p:pic>
        <p:nvPicPr>
          <p:cNvPr id="6759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08613" y="1560513"/>
            <a:ext cx="3333750" cy="280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1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9325" y="1501775"/>
            <a:ext cx="2859088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F77287-A093-8046-B8E7-2948F015C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275" y="6571499"/>
            <a:ext cx="8231187" cy="366625"/>
          </a:xfrm>
        </p:spPr>
        <p:txBody>
          <a:bodyPr/>
          <a:lstStyle/>
          <a:p>
            <a:pPr algn="ctr">
              <a:defRPr/>
            </a:pPr>
            <a:r>
              <a:rPr lang="en-US" sz="800" dirty="0" err="1"/>
              <a:t>Documento</a:t>
            </a:r>
            <a:r>
              <a:rPr lang="en-US" sz="800" dirty="0"/>
              <a:t> </a:t>
            </a:r>
            <a:r>
              <a:rPr lang="en-US" sz="800" dirty="0" err="1"/>
              <a:t>traducido</a:t>
            </a:r>
            <a:r>
              <a:rPr lang="en-US" sz="800" dirty="0"/>
              <a:t> al </a:t>
            </a:r>
            <a:r>
              <a:rPr lang="en-US" sz="800" dirty="0" err="1"/>
              <a:t>idioma</a:t>
            </a:r>
            <a:r>
              <a:rPr lang="en-US" sz="800" dirty="0"/>
              <a:t> </a:t>
            </a:r>
            <a:r>
              <a:rPr lang="en-US" sz="800" dirty="0" err="1"/>
              <a:t>español</a:t>
            </a:r>
            <a:r>
              <a:rPr lang="en-US" sz="800" dirty="0"/>
              <a:t> </a:t>
            </a:r>
            <a:r>
              <a:rPr lang="en-US" sz="800" dirty="0" err="1"/>
              <a:t>exclusivamente</a:t>
            </a:r>
            <a:r>
              <a:rPr lang="en-US" sz="800" dirty="0"/>
              <a:t> para BUSD por Nuria Lundberg (Nov.2021) </a:t>
            </a:r>
            <a:r>
              <a:rPr lang="en-US" sz="800" dirty="0" err="1"/>
              <a:t>aclaraciones</a:t>
            </a:r>
            <a:r>
              <a:rPr lang="en-US" sz="800" dirty="0"/>
              <a:t> </a:t>
            </a:r>
            <a:r>
              <a:rPr lang="en-US" sz="800" dirty="0" err="1"/>
              <a:t>sobre</a:t>
            </a:r>
            <a:r>
              <a:rPr lang="en-US" sz="800" dirty="0"/>
              <a:t> la </a:t>
            </a:r>
            <a:r>
              <a:rPr lang="en-US" sz="800" dirty="0" err="1"/>
              <a:t>traducción</a:t>
            </a:r>
            <a:r>
              <a:rPr lang="en-US" sz="800" dirty="0"/>
              <a:t>: </a:t>
            </a:r>
            <a:r>
              <a:rPr lang="en-US" sz="800" dirty="0" err="1"/>
              <a:t>nuria.lundberg@burbankusd.org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/>
          </p:cNvSpPr>
          <p:nvPr>
            <p:ph type="body" idx="1"/>
          </p:nvPr>
        </p:nvSpPr>
        <p:spPr>
          <a:xfrm>
            <a:off x="550862" y="0"/>
            <a:ext cx="8042275" cy="5705475"/>
          </a:xfrm>
        </p:spPr>
        <p:txBody>
          <a:bodyPr/>
          <a:lstStyle/>
          <a:p>
            <a:pPr marL="0" indent="0" eaLnBrk="1" hangingPunct="1">
              <a:buNone/>
            </a:pPr>
            <a:endParaRPr lang="es-ES_tradnl" sz="4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/>
            <a:r>
              <a:rPr lang="es-ES_tradnl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Organización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_tradnl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s-ES_tradnl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La O</a:t>
            </a:r>
            <a:r>
              <a:rPr lang="es-ES_tradnl" sz="3200" b="1" dirty="0"/>
              <a:t>rganización le permite a sus estudiantes dar seguimiento a las cosas tanto física como mentalmente y esto ayuda al cerebro. Los niños con habilidades de organización débiles pueden perder el proceso del pensamiento, así como, su teléfono y tarea.  </a:t>
            </a:r>
            <a:endParaRPr lang="es-ES_tradnl" sz="44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B81597-0870-6D4F-9113-6C87CDE6E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4" descr="overwhelmed k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609" y="431585"/>
            <a:ext cx="7353064" cy="5904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3BAF11E-9E78-3941-A2FC-BC9DB1FFA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chemeClr val="tx1"/>
                </a:solidFill>
              </a:rPr>
              <a:t>¿</a:t>
            </a:r>
            <a:r>
              <a:rPr lang="es-ES_tradnl" b="1" dirty="0">
                <a:solidFill>
                  <a:schemeClr val="tx1"/>
                </a:solidFill>
              </a:rPr>
              <a:t>Como pueden ayudar los padres</a:t>
            </a:r>
            <a:r>
              <a:rPr lang="en-US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549275" y="1856678"/>
            <a:ext cx="8042275" cy="4343400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¡¡SIEMPRE, SIEMPRE, DIGAN a sus hijos cual es el PLAN!!</a:t>
            </a:r>
            <a:endParaRPr lang="es-ES_tradnl" dirty="0"/>
          </a:p>
          <a:p>
            <a:pPr eaLnBrk="1" hangingPunct="1"/>
            <a:r>
              <a:rPr lang="es-ES_tradnl" b="1" dirty="0"/>
              <a:t>La cadena de tareas</a:t>
            </a:r>
          </a:p>
          <a:p>
            <a:pPr eaLnBrk="1" hangingPunct="1"/>
            <a:r>
              <a:rPr lang="es-ES_tradnl" b="1" dirty="0"/>
              <a:t>Modificaciones ambientales</a:t>
            </a:r>
          </a:p>
          <a:p>
            <a:pPr eaLnBrk="1" hangingPunct="1"/>
            <a:r>
              <a:rPr lang="es-ES_tradnl" b="1" dirty="0"/>
              <a:t>Enseñen las habilidades organizacionales </a:t>
            </a:r>
          </a:p>
          <a:p>
            <a:pPr eaLnBrk="1" hangingPunct="1"/>
            <a:r>
              <a:rPr lang="es-ES_tradnl" b="1" dirty="0"/>
              <a:t>Permitan que entre la flexibilidad cuando un trabajo se ha terminado</a:t>
            </a:r>
          </a:p>
          <a:p>
            <a:pPr eaLnBrk="1" hangingPunct="1"/>
            <a:r>
              <a:rPr lang="es-ES_tradnl" b="1" dirty="0"/>
              <a:t>Use un cronómetro visual</a:t>
            </a:r>
            <a:endParaRPr lang="es-ES_tradnl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842F821-E123-F443-8E56-1FA46335B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549275" y="698500"/>
            <a:ext cx="8042275" cy="703263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Rutinas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585913"/>
            <a:ext cx="8042275" cy="4343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endParaRPr lang="en-US" b="1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s-ES_tradnl" b="1" dirty="0">
                <a:solidFill>
                  <a:schemeClr val="tx1"/>
                </a:solidFill>
              </a:rPr>
              <a:t>Haga una rutina para todo. </a:t>
            </a: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endParaRPr lang="es-ES_tradnl" b="1" dirty="0">
              <a:solidFill>
                <a:schemeClr val="tx1"/>
              </a:solidFill>
            </a:endParaRPr>
          </a:p>
          <a:p>
            <a:pPr lvl="2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s-ES_tradnl" b="1" dirty="0">
                <a:solidFill>
                  <a:schemeClr val="tx1"/>
                </a:solidFill>
              </a:rPr>
              <a:t>Esto forma una estructura para hacer conciencia del tiempo. </a:t>
            </a:r>
          </a:p>
          <a:p>
            <a:pPr marL="685800" lvl="2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endParaRPr lang="es-ES_tradnl" b="1" dirty="0">
              <a:solidFill>
                <a:schemeClr val="tx1"/>
              </a:solidFill>
            </a:endParaRPr>
          </a:p>
          <a:p>
            <a:pPr lvl="2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s-ES_tradnl" b="1" dirty="0">
                <a:solidFill>
                  <a:schemeClr val="tx1"/>
                </a:solidFill>
              </a:rPr>
              <a:t>Les permite y ayuda a los niños en saber que esperar.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A17C90-5CB8-4D4F-BEBB-F8A6C38C4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5978680-40c1-40c1-a8da-fd5a47584bc3@namprd08">
            <a:extLst>
              <a:ext uri="{FF2B5EF4-FFF2-40B4-BE49-F238E27FC236}">
                <a16:creationId xmlns:a16="http://schemas.microsoft.com/office/drawing/2014/main" id="{9F4F68CA-C735-42C4-A224-9E8188C94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47812" y="1052831"/>
            <a:ext cx="6228082" cy="4671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6BDB86-859B-D549-B871-63BC8D508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285978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8D49A0-E99D-4AA4-8228-BA7059E08E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" y="467360"/>
            <a:ext cx="7193280" cy="539496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666790-B0B3-4349-9B80-535300F66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658bd3a8-0e06-4b04-b9d4-826d225f899a@namprd08">
            <a:extLst>
              <a:ext uri="{FF2B5EF4-FFF2-40B4-BE49-F238E27FC236}">
                <a16:creationId xmlns:a16="http://schemas.microsoft.com/office/drawing/2014/main" id="{520D289D-DC53-4FA4-AE7D-BD32E73C6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854" y="180181"/>
            <a:ext cx="5590677" cy="649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D0000A-E03E-B34D-9DC9-399DAD607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4109226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5a78c89d-562e-455f-859a-43f6848d3f57@namprd08.prod.outlook.com">
            <a:extLst>
              <a:ext uri="{FF2B5EF4-FFF2-40B4-BE49-F238E27FC236}">
                <a16:creationId xmlns:a16="http://schemas.microsoft.com/office/drawing/2014/main" id="{676857BE-EF5E-4281-9202-E30D8A73706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52120" y="787400"/>
            <a:ext cx="6263640" cy="49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id:c8c68719-2deb-4f32-9247-0fdf5e107ce7@namprd08.prod.outlook.com">
            <a:extLst>
              <a:ext uri="{FF2B5EF4-FFF2-40B4-BE49-F238E27FC236}">
                <a16:creationId xmlns:a16="http://schemas.microsoft.com/office/drawing/2014/main" id="{684DC16B-EB7B-42D6-8CC0-D4A78FBC5F11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9" t="10834" r="23750" b="27222"/>
          <a:stretch/>
        </p:blipFill>
        <p:spPr bwMode="auto">
          <a:xfrm rot="5400000">
            <a:off x="5582917" y="3373120"/>
            <a:ext cx="3042922" cy="21539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cid:2982c4a3-5f9a-4a39-b4c5-9f0e11f144df@namprd08.prod.outlook.com">
            <a:extLst>
              <a:ext uri="{FF2B5EF4-FFF2-40B4-BE49-F238E27FC236}">
                <a16:creationId xmlns:a16="http://schemas.microsoft.com/office/drawing/2014/main" id="{3230471F-B905-4ED0-B1CC-43B9D31F8973}"/>
              </a:ext>
            </a:extLst>
          </p:cNvPr>
          <p:cNvPicPr/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46" t="33472" r="27292" b="19445"/>
          <a:stretch/>
        </p:blipFill>
        <p:spPr bwMode="auto">
          <a:xfrm rot="5400000">
            <a:off x="6029541" y="-168058"/>
            <a:ext cx="2149675" cy="30022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69A1839-D1B5-E946-8A4B-E78F1C327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2174706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5939fe8-3b53-4933-be23-7e1e0deee4a7@namprd08">
            <a:extLst>
              <a:ext uri="{FF2B5EF4-FFF2-40B4-BE49-F238E27FC236}">
                <a16:creationId xmlns:a16="http://schemas.microsoft.com/office/drawing/2014/main" id="{C7A3A607-8C25-4735-B9F9-CA41426A8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31333" y="944564"/>
            <a:ext cx="6610774" cy="49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D51E8E-D872-264A-B513-D23ED0AAE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1849457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8F0EBC-5C70-4441-8E77-2923867B0D6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96786" y="-713014"/>
            <a:ext cx="5900059" cy="826225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53D73A-7DD8-0346-820F-9EAF0ED32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2521134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39C963-4421-465A-9525-78F7AD5B747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14" y="370113"/>
            <a:ext cx="8349343" cy="60524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A80A50-4043-B24F-9259-4EFA1244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4277109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F0D1F1-E629-42D5-8E4A-4FC993F773B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89263" y="1221921"/>
            <a:ext cx="6515100" cy="453934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F65307-69F7-FA4C-A197-56A67E93E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3223914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ec51022e-7097-401c-9d14-38e6d6adc058@namprd08.prod.outlook.com">
            <a:extLst>
              <a:ext uri="{FF2B5EF4-FFF2-40B4-BE49-F238E27FC236}">
                <a16:creationId xmlns:a16="http://schemas.microsoft.com/office/drawing/2014/main" id="{11AF5C38-8A71-41D2-9956-6BF3CC74D79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55516" y="828516"/>
            <a:ext cx="6431280" cy="5231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3F1B4A-33F3-1E4B-9203-ACBA0E3AC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1211011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405a2708-1425-4e86-84a6-fa7abf13eaf4@namprd08.prod.outlook.com">
            <a:extLst>
              <a:ext uri="{FF2B5EF4-FFF2-40B4-BE49-F238E27FC236}">
                <a16:creationId xmlns:a16="http://schemas.microsoft.com/office/drawing/2014/main" id="{58C22404-6167-4A15-93B6-AF14E124857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00"/>
          <a:stretch>
            <a:fillRect/>
          </a:stretch>
        </p:blipFill>
        <p:spPr bwMode="auto">
          <a:xfrm rot="5400000">
            <a:off x="4702174" y="206375"/>
            <a:ext cx="3815081" cy="4418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id:7f2fce9c-19b3-4b2f-b6ca-f9a16c4b9a34@namprd08.prod.outlook.com">
            <a:extLst>
              <a:ext uri="{FF2B5EF4-FFF2-40B4-BE49-F238E27FC236}">
                <a16:creationId xmlns:a16="http://schemas.microsoft.com/office/drawing/2014/main" id="{7B9C837C-5C57-4EB4-9891-57453393F9E6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" r="38333"/>
          <a:stretch>
            <a:fillRect/>
          </a:stretch>
        </p:blipFill>
        <p:spPr bwMode="auto">
          <a:xfrm rot="5400000">
            <a:off x="228599" y="746759"/>
            <a:ext cx="4246880" cy="37693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BAB41E-00AE-5249-AE29-7DC21B49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4147167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e9c08b5c-50b1-4ea1-b9e2-55c4105cdc80@namprd08.prod.outlook.com">
            <a:extLst>
              <a:ext uri="{FF2B5EF4-FFF2-40B4-BE49-F238E27FC236}">
                <a16:creationId xmlns:a16="http://schemas.microsoft.com/office/drawing/2014/main" id="{3F8A8804-B616-4368-89BD-77FDE3F7CD0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1" r="22083" b="6239"/>
          <a:stretch>
            <a:fillRect/>
          </a:stretch>
        </p:blipFill>
        <p:spPr bwMode="auto">
          <a:xfrm rot="5400000">
            <a:off x="304799" y="426721"/>
            <a:ext cx="3942084" cy="35356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cid:6e730043-ca53-4d9e-bcfd-c32ce37f7356@namprd08.prod.outlook.com">
            <a:extLst>
              <a:ext uri="{FF2B5EF4-FFF2-40B4-BE49-F238E27FC236}">
                <a16:creationId xmlns:a16="http://schemas.microsoft.com/office/drawing/2014/main" id="{1D73660C-4707-4722-AC77-254B24690C92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5" t="6444" r="6472" b="8667"/>
          <a:stretch>
            <a:fillRect/>
          </a:stretch>
        </p:blipFill>
        <p:spPr bwMode="auto">
          <a:xfrm rot="5400000">
            <a:off x="3992880" y="802639"/>
            <a:ext cx="5252720" cy="40944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7A030A4-DD8E-9C4F-96FC-39EC617CF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2100895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a13db4be-e8be-4cfb-bf65-31b3a69a0607@namprd08.prod.outlook.com">
            <a:extLst>
              <a:ext uri="{FF2B5EF4-FFF2-40B4-BE49-F238E27FC236}">
                <a16:creationId xmlns:a16="http://schemas.microsoft.com/office/drawing/2014/main" id="{5E242AE3-184B-400A-AE70-FDCCCB0A180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" t="6220" r="27400" b="6996"/>
          <a:stretch>
            <a:fillRect/>
          </a:stretch>
        </p:blipFill>
        <p:spPr bwMode="auto">
          <a:xfrm rot="5400000">
            <a:off x="970280" y="502920"/>
            <a:ext cx="6532880" cy="58521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34A942A-F7EB-434E-B49D-BA1C5B0C2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16549551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d:c614d2e0-1b0d-4508-b3bb-569cc36676c3@namprd08.prod.outlook.com">
            <a:extLst>
              <a:ext uri="{FF2B5EF4-FFF2-40B4-BE49-F238E27FC236}">
                <a16:creationId xmlns:a16="http://schemas.microsoft.com/office/drawing/2014/main" id="{518B62B1-073F-4FF9-8E74-4680F6120211}"/>
              </a:ext>
            </a:extLst>
          </p:cNvPr>
          <p:cNvPicPr/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0" t="2718" r="24332" b="6550"/>
          <a:stretch/>
        </p:blipFill>
        <p:spPr bwMode="auto">
          <a:xfrm rot="5400000">
            <a:off x="78739" y="484824"/>
            <a:ext cx="3048318" cy="26368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cid:ad1dec80-4174-4845-a027-038ffd83b060@namprd08.prod.outlook.com">
            <a:extLst>
              <a:ext uri="{FF2B5EF4-FFF2-40B4-BE49-F238E27FC236}">
                <a16:creationId xmlns:a16="http://schemas.microsoft.com/office/drawing/2014/main" id="{FF9237BA-A31F-4746-A504-C4549465B3DB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8" t="5777" r="16869" b="6850"/>
          <a:stretch/>
        </p:blipFill>
        <p:spPr bwMode="auto">
          <a:xfrm>
            <a:off x="6261417" y="279083"/>
            <a:ext cx="2636838" cy="30483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cid:0daa5981-b78c-4b9c-9686-bf67318d49bd@namprd08.prod.outlook.com">
            <a:extLst>
              <a:ext uri="{FF2B5EF4-FFF2-40B4-BE49-F238E27FC236}">
                <a16:creationId xmlns:a16="http://schemas.microsoft.com/office/drawing/2014/main" id="{40D027B6-653E-4149-9E8F-C202B5A9BCEC}"/>
              </a:ext>
            </a:extLst>
          </p:cNvPr>
          <p:cNvPicPr/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" t="23677" r="-1286"/>
          <a:stretch/>
        </p:blipFill>
        <p:spPr bwMode="auto">
          <a:xfrm rot="5400000">
            <a:off x="2624770" y="3031173"/>
            <a:ext cx="3849056" cy="29918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CDABB4-0E79-6D4B-BDDC-0D3E9474B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4237893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d:eda52971-2f39-4eb6-b9c2-e6476a1795b4@namprd08.prod.outlook.com">
            <a:extLst>
              <a:ext uri="{FF2B5EF4-FFF2-40B4-BE49-F238E27FC236}">
                <a16:creationId xmlns:a16="http://schemas.microsoft.com/office/drawing/2014/main" id="{2219189D-A9F8-4C55-8A9A-906B5C3DCD7B}"/>
              </a:ext>
            </a:extLst>
          </p:cNvPr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00172" y="1220629"/>
            <a:ext cx="4785995" cy="38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id:5a3e6ae5-1cd8-4fc6-a931-bac2147ae9db@namprd08.prod.outlook.com">
            <a:extLst>
              <a:ext uri="{FF2B5EF4-FFF2-40B4-BE49-F238E27FC236}">
                <a16:creationId xmlns:a16="http://schemas.microsoft.com/office/drawing/2014/main" id="{6A2345FD-14CD-4DBA-ADEE-8CF91EF53409}"/>
              </a:ext>
            </a:extLst>
          </p:cNvPr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24177" y="1430178"/>
            <a:ext cx="4785996" cy="361092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8CFE59-C4C7-4B48-8AA1-7D8942704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3446501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0446e8b5-ab31-46f8-a05d-2122d4aa9284@namprd08.prod.outlook.com">
            <a:extLst>
              <a:ext uri="{FF2B5EF4-FFF2-40B4-BE49-F238E27FC236}">
                <a16:creationId xmlns:a16="http://schemas.microsoft.com/office/drawing/2014/main" id="{32E0105A-F704-4DEE-831C-963B049BB19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1" t="11939" r="13170"/>
          <a:stretch>
            <a:fillRect/>
          </a:stretch>
        </p:blipFill>
        <p:spPr bwMode="auto">
          <a:xfrm rot="5400000">
            <a:off x="36036" y="544036"/>
            <a:ext cx="2885440" cy="2305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id:478e0bc5-84a9-44e9-b0d7-9b2222b3fde6@namprd08.prod.outlook.com">
            <a:extLst>
              <a:ext uri="{FF2B5EF4-FFF2-40B4-BE49-F238E27FC236}">
                <a16:creationId xmlns:a16="http://schemas.microsoft.com/office/drawing/2014/main" id="{07D76144-5EDB-47B4-9E1C-FF06599BA291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01"/>
          <a:stretch/>
        </p:blipFill>
        <p:spPr bwMode="auto">
          <a:xfrm rot="5400000">
            <a:off x="5124291" y="2858615"/>
            <a:ext cx="4114801" cy="256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id:10388545-e9fe-4a80-bcb7-a9b172aba111@namprd08.prod.outlook.com">
            <a:extLst>
              <a:ext uri="{FF2B5EF4-FFF2-40B4-BE49-F238E27FC236}">
                <a16:creationId xmlns:a16="http://schemas.microsoft.com/office/drawing/2014/main" id="{C6ED99E2-F4F8-44EC-AD1E-4352D8567E91}"/>
              </a:ext>
            </a:extLst>
          </p:cNvPr>
          <p:cNvPicPr/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94967" y="1634571"/>
            <a:ext cx="3859532" cy="29703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6715A7-E66C-DF4E-8316-17F2C738F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2314714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d:022d56ad-f66a-48d7-b91c-8998b1cee570@namprd08.prod.outlook.com">
            <a:extLst>
              <a:ext uri="{FF2B5EF4-FFF2-40B4-BE49-F238E27FC236}">
                <a16:creationId xmlns:a16="http://schemas.microsoft.com/office/drawing/2014/main" id="{569AA333-4C5B-4318-9C5E-376511DFEB38}"/>
              </a:ext>
            </a:extLst>
          </p:cNvPr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8911" y="798196"/>
            <a:ext cx="3865249" cy="3194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id:3315f479-74d8-4daf-9e24-b36dbe81e092@namprd08.prod.outlook.com">
            <a:extLst>
              <a:ext uri="{FF2B5EF4-FFF2-40B4-BE49-F238E27FC236}">
                <a16:creationId xmlns:a16="http://schemas.microsoft.com/office/drawing/2014/main" id="{ACC30054-4E5C-4ADA-A4C1-20180508C244}"/>
              </a:ext>
            </a:extLst>
          </p:cNvPr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08749" y="798196"/>
            <a:ext cx="3865251" cy="31946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389AE9-5E0E-6B41-AB50-558B9E6BD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2104343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09971217-dd0e-4904-b330-492e5f42379f@namprd08.prod.outlook.com">
            <a:extLst>
              <a:ext uri="{FF2B5EF4-FFF2-40B4-BE49-F238E27FC236}">
                <a16:creationId xmlns:a16="http://schemas.microsoft.com/office/drawing/2014/main" id="{31B5DA65-068E-43AD-91CC-97A54C6E9A9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8656" y="353536"/>
            <a:ext cx="3896360" cy="4052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id:0dac88e1-a1c2-4385-befe-446e0e26d84b@namprd08.prod.outlook.com">
            <a:extLst>
              <a:ext uri="{FF2B5EF4-FFF2-40B4-BE49-F238E27FC236}">
                <a16:creationId xmlns:a16="http://schemas.microsoft.com/office/drawing/2014/main" id="{944FEECC-F73D-48DF-A1D3-6730197999E5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" t="2778" r="9584" b="5832"/>
          <a:stretch/>
        </p:blipFill>
        <p:spPr bwMode="auto">
          <a:xfrm rot="5400000">
            <a:off x="5014911" y="691833"/>
            <a:ext cx="2997202" cy="2477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cid:d5791acb-2a13-4e8f-b53e-7a73e62c2915@namprd08.prod.outlook.com">
            <a:extLst>
              <a:ext uri="{FF2B5EF4-FFF2-40B4-BE49-F238E27FC236}">
                <a16:creationId xmlns:a16="http://schemas.microsoft.com/office/drawing/2014/main" id="{D622602F-F904-48DE-8127-D906A943CEDF}"/>
              </a:ext>
            </a:extLst>
          </p:cNvPr>
          <p:cNvPicPr/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3" t="-2026" r="23209"/>
          <a:stretch/>
        </p:blipFill>
        <p:spPr bwMode="auto">
          <a:xfrm rot="5400000">
            <a:off x="5509577" y="3051812"/>
            <a:ext cx="2399984" cy="36680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590D85-DC13-1644-88AA-DA8AE893B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1514016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550862" y="692557"/>
            <a:ext cx="8042275" cy="654050"/>
          </a:xfrm>
        </p:spPr>
        <p:txBody>
          <a:bodyPr/>
          <a:lstStyle/>
          <a:p>
            <a:pPr eaLnBrk="1" hangingPunct="1"/>
            <a:r>
              <a:rPr lang="en-US" sz="3800" b="1" dirty="0">
                <a:solidFill>
                  <a:schemeClr val="tx1"/>
                </a:solidFill>
              </a:rPr>
              <a:t>“Reminder Binder”</a:t>
            </a:r>
            <a:br>
              <a:rPr lang="en-US" sz="3800" b="1" dirty="0">
                <a:solidFill>
                  <a:schemeClr val="tx1"/>
                </a:solidFill>
              </a:rPr>
            </a:br>
            <a:r>
              <a:rPr lang="es-ES_tradnl" sz="3800" b="1" dirty="0">
                <a:solidFill>
                  <a:schemeClr val="tx1"/>
                </a:solidFill>
              </a:rPr>
              <a:t>Calendario de recordatorios</a:t>
            </a:r>
          </a:p>
        </p:txBody>
      </p:sp>
      <p:pic>
        <p:nvPicPr>
          <p:cNvPr id="51202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3645" y="1346607"/>
            <a:ext cx="6798480" cy="510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AB691A-5001-DF4E-9A7B-F97BABC43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8c020c32-df65-413d-876e-87fe20e63752@namprd08.prod.outlook.com">
            <a:extLst>
              <a:ext uri="{FF2B5EF4-FFF2-40B4-BE49-F238E27FC236}">
                <a16:creationId xmlns:a16="http://schemas.microsoft.com/office/drawing/2014/main" id="{5038C83A-B114-421F-AD62-F0321B98E3E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7" t="43462" r="40176" b="30277"/>
          <a:stretch/>
        </p:blipFill>
        <p:spPr bwMode="auto">
          <a:xfrm rot="5400000">
            <a:off x="309227" y="600175"/>
            <a:ext cx="2561393" cy="20762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68BA895C-42CE-4241-BAED-BFD9B70E433F}"/>
              </a:ext>
            </a:extLst>
          </p:cNvPr>
          <p:cNvSpPr/>
          <p:nvPr/>
        </p:nvSpPr>
        <p:spPr>
          <a:xfrm rot="2886595">
            <a:off x="2130581" y="292713"/>
            <a:ext cx="277079" cy="149001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050" name="Picture 2" descr="8180afda-97b7-4798-b6e2-e7f49e957a6f@namprd08">
            <a:extLst>
              <a:ext uri="{FF2B5EF4-FFF2-40B4-BE49-F238E27FC236}">
                <a16:creationId xmlns:a16="http://schemas.microsoft.com/office/drawing/2014/main" id="{28718002-30AA-414F-AB42-4D75395C8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7" t="26268" b="1"/>
          <a:stretch/>
        </p:blipFill>
        <p:spPr bwMode="auto">
          <a:xfrm rot="5400000">
            <a:off x="2741222" y="1033086"/>
            <a:ext cx="3261362" cy="1910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6A77CF68-9C45-4047-B9B2-FAB585E0F8D9}"/>
              </a:ext>
            </a:extLst>
          </p:cNvPr>
          <p:cNvSpPr/>
          <p:nvPr/>
        </p:nvSpPr>
        <p:spPr>
          <a:xfrm rot="3249651">
            <a:off x="5722020" y="1607031"/>
            <a:ext cx="277079" cy="149001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6F5043F-2F6A-4ACC-A694-FFE7E8C10DDA}"/>
              </a:ext>
            </a:extLst>
          </p:cNvPr>
          <p:cNvSpPr/>
          <p:nvPr/>
        </p:nvSpPr>
        <p:spPr>
          <a:xfrm rot="3200353">
            <a:off x="5655792" y="180752"/>
            <a:ext cx="277079" cy="1490018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051" name="Picture 3" descr="08c5bfd1-6c75-40a9-84ac-a3d48e6918f3@namprd08">
            <a:extLst>
              <a:ext uri="{FF2B5EF4-FFF2-40B4-BE49-F238E27FC236}">
                <a16:creationId xmlns:a16="http://schemas.microsoft.com/office/drawing/2014/main" id="{62CEF459-B006-4283-A555-3AC919F98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8952" y="38100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DE85A66C-0AC9-40D7-8F13-BBEBBDCDB5F4}"/>
              </a:ext>
            </a:extLst>
          </p:cNvPr>
          <p:cNvSpPr/>
          <p:nvPr/>
        </p:nvSpPr>
        <p:spPr>
          <a:xfrm rot="2886595">
            <a:off x="1942256" y="3607413"/>
            <a:ext cx="277079" cy="1490018"/>
          </a:xfrm>
          <a:prstGeom prst="downArrow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052" name="Picture 4" descr="45c7e930-2481-4deb-b942-223c5afbb220@namprd08">
            <a:extLst>
              <a:ext uri="{FF2B5EF4-FFF2-40B4-BE49-F238E27FC236}">
                <a16:creationId xmlns:a16="http://schemas.microsoft.com/office/drawing/2014/main" id="{EF2E1383-8768-4C4F-9092-534E50D14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37770" y="3418930"/>
            <a:ext cx="3730493" cy="279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rrow: Down 14">
            <a:extLst>
              <a:ext uri="{FF2B5EF4-FFF2-40B4-BE49-F238E27FC236}">
                <a16:creationId xmlns:a16="http://schemas.microsoft.com/office/drawing/2014/main" id="{21027C28-63B4-4377-B52F-A8AEAE5676D0}"/>
              </a:ext>
            </a:extLst>
          </p:cNvPr>
          <p:cNvSpPr/>
          <p:nvPr/>
        </p:nvSpPr>
        <p:spPr>
          <a:xfrm rot="14733230">
            <a:off x="6181754" y="3278752"/>
            <a:ext cx="277079" cy="1490018"/>
          </a:xfrm>
          <a:prstGeom prst="downArrow">
            <a:avLst/>
          </a:prstGeom>
          <a:solidFill>
            <a:srgbClr val="F5A1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6D9200F7-AD01-4C15-A401-13435D2F1A43}"/>
              </a:ext>
            </a:extLst>
          </p:cNvPr>
          <p:cNvSpPr/>
          <p:nvPr/>
        </p:nvSpPr>
        <p:spPr>
          <a:xfrm rot="14733230">
            <a:off x="6159005" y="3855775"/>
            <a:ext cx="277079" cy="1490018"/>
          </a:xfrm>
          <a:prstGeom prst="downArrow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E3779FB0-0CA4-475C-9C77-0B01C61301E8}"/>
              </a:ext>
            </a:extLst>
          </p:cNvPr>
          <p:cNvSpPr/>
          <p:nvPr/>
        </p:nvSpPr>
        <p:spPr>
          <a:xfrm rot="14733230">
            <a:off x="6204295" y="4380018"/>
            <a:ext cx="277079" cy="1490018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F656E057-5497-451A-A680-45510411DF3E}"/>
              </a:ext>
            </a:extLst>
          </p:cNvPr>
          <p:cNvSpPr/>
          <p:nvPr/>
        </p:nvSpPr>
        <p:spPr>
          <a:xfrm rot="14733230">
            <a:off x="6249586" y="4926918"/>
            <a:ext cx="277079" cy="149001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DB1A18-E505-6045-AFA1-4043D2B56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41434964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>
          <a:xfrm>
            <a:off x="550862" y="437975"/>
            <a:ext cx="8042275" cy="1336675"/>
          </a:xfrm>
        </p:spPr>
        <p:txBody>
          <a:bodyPr/>
          <a:lstStyle/>
          <a:p>
            <a:pPr eaLnBrk="1" hangingPunct="1"/>
            <a:r>
              <a:rPr lang="es-ES_tradnl" sz="3900" b="1" dirty="0">
                <a:solidFill>
                  <a:schemeClr val="tx1"/>
                </a:solidFill>
              </a:rPr>
              <a:t>Intervenciones para la planeación– Calendario para el Refrigerador</a:t>
            </a:r>
          </a:p>
        </p:txBody>
      </p:sp>
      <p:pic>
        <p:nvPicPr>
          <p:cNvPr id="52226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9706" y="1774650"/>
            <a:ext cx="6227293" cy="458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88602B-5014-7B4B-94BA-CB041061D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549275" y="198438"/>
            <a:ext cx="8042275" cy="830262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Calendario en línea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549275" y="1250950"/>
            <a:ext cx="8042275" cy="4343400"/>
          </a:xfrm>
        </p:spPr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Enseña a tu hijo llevar registro de fechas de entrega.</a:t>
            </a:r>
          </a:p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“Calendario en línea tales como “Google </a:t>
            </a:r>
            <a:r>
              <a:rPr lang="es-ES_tradnl" dirty="0" err="1">
                <a:solidFill>
                  <a:schemeClr val="tx1"/>
                </a:solidFill>
              </a:rPr>
              <a:t>Calendars</a:t>
            </a:r>
            <a:r>
              <a:rPr lang="es-ES_tradnl" dirty="0">
                <a:solidFill>
                  <a:schemeClr val="tx1"/>
                </a:solidFill>
              </a:rPr>
              <a:t>” puede ser compartido con usted para supervisar las fechas de entrega “detrás de bambalinas.”  </a:t>
            </a:r>
          </a:p>
        </p:txBody>
      </p:sp>
      <p:pic>
        <p:nvPicPr>
          <p:cNvPr id="5427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1532" y="3162548"/>
            <a:ext cx="4053267" cy="3295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F5D122-B53F-474F-9B6C-CFA78C93B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387" y="6457950"/>
            <a:ext cx="7745546" cy="365125"/>
          </a:xfrm>
        </p:spPr>
        <p:txBody>
          <a:bodyPr/>
          <a:lstStyle/>
          <a:p>
            <a:pPr algn="ctr">
              <a:defRPr/>
            </a:pPr>
            <a:r>
              <a:rPr lang="en-US" sz="1000" dirty="0" err="1"/>
              <a:t>Documento</a:t>
            </a:r>
            <a:r>
              <a:rPr lang="en-US" sz="1000" dirty="0"/>
              <a:t> </a:t>
            </a:r>
            <a:r>
              <a:rPr lang="en-US" sz="1000" dirty="0" err="1"/>
              <a:t>traducido</a:t>
            </a:r>
            <a:r>
              <a:rPr lang="en-US" sz="1000" dirty="0"/>
              <a:t> al </a:t>
            </a:r>
            <a:r>
              <a:rPr lang="en-US" sz="1000" dirty="0" err="1"/>
              <a:t>idioma</a:t>
            </a:r>
            <a:r>
              <a:rPr lang="en-US" sz="1000" dirty="0"/>
              <a:t> </a:t>
            </a:r>
            <a:r>
              <a:rPr lang="en-US" sz="1000" dirty="0" err="1"/>
              <a:t>español</a:t>
            </a:r>
            <a:r>
              <a:rPr lang="en-US" sz="1000" dirty="0"/>
              <a:t> </a:t>
            </a:r>
            <a:r>
              <a:rPr lang="en-US" sz="1000" dirty="0" err="1"/>
              <a:t>exclusivamente</a:t>
            </a:r>
            <a:r>
              <a:rPr lang="en-US" sz="1000" dirty="0"/>
              <a:t> para BUSD por Nuria Lundberg (Nov.2021) </a:t>
            </a:r>
            <a:r>
              <a:rPr lang="en-US" sz="1000" dirty="0" err="1"/>
              <a:t>aclaraciones</a:t>
            </a:r>
            <a:r>
              <a:rPr lang="en-US" sz="1000" dirty="0"/>
              <a:t> </a:t>
            </a:r>
            <a:r>
              <a:rPr lang="en-US" sz="1000" dirty="0" err="1"/>
              <a:t>sobre</a:t>
            </a:r>
            <a:r>
              <a:rPr lang="en-US" sz="1000" dirty="0"/>
              <a:t> la </a:t>
            </a:r>
            <a:r>
              <a:rPr lang="en-US" sz="1000" dirty="0" err="1"/>
              <a:t>traducción</a:t>
            </a:r>
            <a:r>
              <a:rPr lang="en-US" sz="1000" dirty="0"/>
              <a:t>: </a:t>
            </a:r>
            <a:r>
              <a:rPr lang="en-US" sz="1000" dirty="0" err="1"/>
              <a:t>nuria.lundberg@burbankusd.org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549275" y="246063"/>
            <a:ext cx="8042275" cy="798512"/>
          </a:xfrm>
        </p:spPr>
        <p:txBody>
          <a:bodyPr/>
          <a:lstStyle/>
          <a:p>
            <a:pPr eaLnBrk="1" hangingPunct="1"/>
            <a:r>
              <a:rPr lang="en-US" b="1" dirty="0" err="1">
                <a:solidFill>
                  <a:schemeClr val="tx1"/>
                </a:solidFill>
              </a:rPr>
              <a:t>Matemáticas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915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77938"/>
            <a:ext cx="91440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8244E15-B5D8-834C-8A79-FBB991108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549275" y="430213"/>
            <a:ext cx="8042275" cy="1336675"/>
          </a:xfrm>
        </p:spPr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Auto-supervisión durante la lectura</a:t>
            </a:r>
          </a:p>
        </p:txBody>
      </p:sp>
      <p:pic>
        <p:nvPicPr>
          <p:cNvPr id="47106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038" y="1625600"/>
            <a:ext cx="8435975" cy="485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763588" y="2441575"/>
            <a:ext cx="541813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News Gothic MT"/>
              </a:rPr>
              <a:t>1.  </a:t>
            </a:r>
            <a:r>
              <a:rPr lang="es-ES_tradnl" sz="2400" b="1" dirty="0">
                <a:latin typeface="News Gothic MT"/>
              </a:rPr>
              <a:t>¿Entiendo?</a:t>
            </a: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763588" y="3244850"/>
            <a:ext cx="56769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News Gothic MT"/>
              </a:rPr>
              <a:t>2.  </a:t>
            </a:r>
            <a:r>
              <a:rPr lang="es-ES_tradnl" sz="2400" b="1" dirty="0">
                <a:latin typeface="News Gothic MT"/>
              </a:rPr>
              <a:t>¿Cuál es la idea o punto principal?</a:t>
            </a:r>
          </a:p>
        </p:txBody>
      </p:sp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763588" y="4073525"/>
            <a:ext cx="65452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News Gothic MT"/>
              </a:rPr>
              <a:t>3.  ¿</a:t>
            </a:r>
            <a:r>
              <a:rPr lang="es-ES_tradnl" sz="2400" b="1" dirty="0">
                <a:latin typeface="News Gothic MT"/>
              </a:rPr>
              <a:t>Qué más conozco o se que se relaciona?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02643C-26F1-CD43-8DCB-54C839B4D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52512" y="6492875"/>
            <a:ext cx="7810501" cy="365125"/>
          </a:xfrm>
        </p:spPr>
        <p:txBody>
          <a:bodyPr/>
          <a:lstStyle/>
          <a:p>
            <a:pPr algn="ctr">
              <a:defRPr/>
            </a:pPr>
            <a:r>
              <a:rPr lang="en-US" sz="800" dirty="0" err="1"/>
              <a:t>Documento</a:t>
            </a:r>
            <a:r>
              <a:rPr lang="en-US" sz="800" dirty="0"/>
              <a:t> </a:t>
            </a:r>
            <a:r>
              <a:rPr lang="en-US" sz="800" dirty="0" err="1"/>
              <a:t>traducido</a:t>
            </a:r>
            <a:r>
              <a:rPr lang="en-US" sz="800" dirty="0"/>
              <a:t> al </a:t>
            </a:r>
            <a:r>
              <a:rPr lang="en-US" sz="800" dirty="0" err="1"/>
              <a:t>idioma</a:t>
            </a:r>
            <a:r>
              <a:rPr lang="en-US" sz="800" dirty="0"/>
              <a:t> </a:t>
            </a:r>
            <a:r>
              <a:rPr lang="en-US" sz="800" dirty="0" err="1"/>
              <a:t>español</a:t>
            </a:r>
            <a:r>
              <a:rPr lang="en-US" sz="800" dirty="0"/>
              <a:t> </a:t>
            </a:r>
            <a:r>
              <a:rPr lang="en-US" sz="800" dirty="0" err="1"/>
              <a:t>exclusivamente</a:t>
            </a:r>
            <a:r>
              <a:rPr lang="en-US" sz="800" dirty="0"/>
              <a:t> para BUSD por Nuria Lundberg (Nov.2021) </a:t>
            </a:r>
            <a:r>
              <a:rPr lang="en-US" sz="800" dirty="0" err="1"/>
              <a:t>aclaraciones</a:t>
            </a:r>
            <a:r>
              <a:rPr lang="en-US" sz="800" dirty="0"/>
              <a:t> </a:t>
            </a:r>
            <a:r>
              <a:rPr lang="en-US" sz="800" dirty="0" err="1"/>
              <a:t>sobre</a:t>
            </a:r>
            <a:r>
              <a:rPr lang="en-US" sz="800" dirty="0"/>
              <a:t> la </a:t>
            </a:r>
            <a:r>
              <a:rPr lang="en-US" sz="800" dirty="0" err="1"/>
              <a:t>traducción</a:t>
            </a:r>
            <a:r>
              <a:rPr lang="en-US" sz="800" dirty="0"/>
              <a:t>: </a:t>
            </a:r>
            <a:r>
              <a:rPr lang="en-US" sz="800" dirty="0" err="1"/>
              <a:t>nuria.lundberg@burbankusd.org</a:t>
            </a:r>
            <a:endParaRPr lang="en-US" sz="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Proyectos a Largo Plazo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Partir o dividir tareas (</a:t>
            </a:r>
            <a:r>
              <a:rPr lang="es-ES_tradnl" dirty="0" err="1">
                <a:solidFill>
                  <a:schemeClr val="tx1"/>
                </a:solidFill>
              </a:rPr>
              <a:t>p.e</a:t>
            </a:r>
            <a:r>
              <a:rPr lang="es-ES_tradnl" dirty="0">
                <a:solidFill>
                  <a:schemeClr val="tx1"/>
                </a:solidFill>
              </a:rPr>
              <a:t>., reporte de libros o literarios) en segmentos pequeños con pausas o descansos entre sí. </a:t>
            </a:r>
          </a:p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Asistir en el desarrollo de las habilidades para el  manejo de tiempos.</a:t>
            </a:r>
          </a:p>
          <a:p>
            <a:pPr lvl="2" eaLnBrk="1" hangingPunct="1"/>
            <a:r>
              <a:rPr lang="es-ES_tradnl" dirty="0">
                <a:solidFill>
                  <a:schemeClr val="tx1"/>
                </a:solidFill>
              </a:rPr>
              <a:t>Establezca fechas límite blandas para proyectos a largo plazo.</a:t>
            </a:r>
          </a:p>
          <a:p>
            <a:pPr eaLnBrk="1" hangingPunct="1"/>
            <a:endParaRPr lang="en-US" dirty="0"/>
          </a:p>
        </p:txBody>
      </p:sp>
      <p:pic>
        <p:nvPicPr>
          <p:cNvPr id="5529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2188" y="4103688"/>
            <a:ext cx="2116447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E03469-76AC-6349-8736-DB6B35035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5113" y="6275388"/>
            <a:ext cx="9072070" cy="365125"/>
          </a:xfrm>
        </p:spPr>
        <p:txBody>
          <a:bodyPr/>
          <a:lstStyle/>
          <a:p>
            <a:pPr algn="ctr">
              <a:defRPr/>
            </a:pPr>
            <a:r>
              <a:rPr lang="en-US" sz="800" dirty="0" err="1"/>
              <a:t>Documento</a:t>
            </a:r>
            <a:r>
              <a:rPr lang="en-US" sz="800" dirty="0"/>
              <a:t> </a:t>
            </a:r>
            <a:r>
              <a:rPr lang="en-US" sz="800" dirty="0" err="1"/>
              <a:t>traducido</a:t>
            </a:r>
            <a:r>
              <a:rPr lang="en-US" sz="800" dirty="0"/>
              <a:t> al </a:t>
            </a:r>
            <a:r>
              <a:rPr lang="en-US" sz="800" dirty="0" err="1"/>
              <a:t>idioma</a:t>
            </a:r>
            <a:r>
              <a:rPr lang="en-US" sz="800" dirty="0"/>
              <a:t> </a:t>
            </a:r>
            <a:r>
              <a:rPr lang="en-US" sz="800" dirty="0" err="1"/>
              <a:t>español</a:t>
            </a:r>
            <a:r>
              <a:rPr lang="en-US" sz="800" dirty="0"/>
              <a:t> </a:t>
            </a:r>
            <a:r>
              <a:rPr lang="en-US" sz="800" dirty="0" err="1"/>
              <a:t>exclusivamente</a:t>
            </a:r>
            <a:r>
              <a:rPr lang="en-US" sz="800" dirty="0"/>
              <a:t> para BUSD por Nuria Lundberg (Nov.2021) </a:t>
            </a:r>
            <a:r>
              <a:rPr lang="en-US" sz="800" dirty="0" err="1"/>
              <a:t>aclaraciones</a:t>
            </a:r>
            <a:r>
              <a:rPr lang="en-US" sz="800" dirty="0"/>
              <a:t> </a:t>
            </a:r>
            <a:r>
              <a:rPr lang="en-US" sz="800" dirty="0" err="1"/>
              <a:t>sobre</a:t>
            </a:r>
            <a:r>
              <a:rPr lang="en-US" sz="800" dirty="0"/>
              <a:t> la </a:t>
            </a:r>
            <a:r>
              <a:rPr lang="en-US" sz="800" dirty="0" err="1"/>
              <a:t>traducción</a:t>
            </a:r>
            <a:r>
              <a:rPr lang="en-US" sz="800" dirty="0"/>
              <a:t>: </a:t>
            </a:r>
            <a:r>
              <a:rPr lang="en-US" sz="800" dirty="0" err="1"/>
              <a:t>nuria.lundberg@burbankusd.org</a:t>
            </a:r>
            <a:endParaRPr lang="en-US" sz="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62018"/>
            <a:ext cx="9218613" cy="684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6DFE9C-375E-AC4A-8C7E-273816ED9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b="1" dirty="0">
                <a:solidFill>
                  <a:schemeClr val="tx1"/>
                </a:solidFill>
              </a:rPr>
              <a:t>Lo usted no sabe sobre las dificultades en la atención </a:t>
            </a: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Puede resultar en dificultades para la conceptualización del tiempo. </a:t>
            </a:r>
          </a:p>
          <a:p>
            <a:pPr lvl="2" eaLnBrk="1" hangingPunct="1"/>
            <a:r>
              <a:rPr lang="es-ES_tradnl" sz="2400" dirty="0">
                <a:solidFill>
                  <a:schemeClr val="tx1"/>
                </a:solidFill>
              </a:rPr>
              <a:t>Cuanto tiempo se tarda en realizar algo. </a:t>
            </a:r>
          </a:p>
          <a:p>
            <a:pPr lvl="2" eaLnBrk="1" hangingPunct="1"/>
            <a:r>
              <a:rPr lang="es-ES_tradnl" sz="2400" dirty="0">
                <a:solidFill>
                  <a:schemeClr val="tx1"/>
                </a:solidFill>
              </a:rPr>
              <a:t>Lo que “10 minutos” se sienten.</a:t>
            </a:r>
            <a:endParaRPr lang="es-ES_tradnl" dirty="0">
              <a:solidFill>
                <a:schemeClr val="tx1"/>
              </a:solidFill>
            </a:endParaRPr>
          </a:p>
          <a:p>
            <a:pPr eaLnBrk="1" hangingPunct="1"/>
            <a:r>
              <a:rPr lang="es-ES_tradnl" dirty="0">
                <a:solidFill>
                  <a:schemeClr val="tx1"/>
                </a:solidFill>
              </a:rPr>
              <a:t>¡Los cronómetros pueden ayudar!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813F70-984E-9F41-8500-B6C4559EE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2A2D7D-ADAB-4205-86B7-74FC83672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4487" y="620712"/>
            <a:ext cx="2515728" cy="257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id:a23a2452-a4ca-4c8c-9329-961903881b31@namprd08.prod.outlook.com">
            <a:extLst>
              <a:ext uri="{FF2B5EF4-FFF2-40B4-BE49-F238E27FC236}">
                <a16:creationId xmlns:a16="http://schemas.microsoft.com/office/drawing/2014/main" id="{EE9DB493-7CE7-4E2B-ABD1-8B1C2AC28691}"/>
              </a:ext>
            </a:extLst>
          </p:cNvPr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8" r="17996"/>
          <a:stretch/>
        </p:blipFill>
        <p:spPr bwMode="auto">
          <a:xfrm rot="5400000">
            <a:off x="3287482" y="277566"/>
            <a:ext cx="2396808" cy="251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id:e1d54dc0-c926-4877-80eb-7b415ed89cc8@namprd08.prod.outlook.com">
            <a:extLst>
              <a:ext uri="{FF2B5EF4-FFF2-40B4-BE49-F238E27FC236}">
                <a16:creationId xmlns:a16="http://schemas.microsoft.com/office/drawing/2014/main" id="{EC8D7CBF-B63A-4D9C-B706-64833FB3AB85}"/>
              </a:ext>
            </a:extLst>
          </p:cNvPr>
          <p:cNvPicPr/>
          <p:nvPr/>
        </p:nvPicPr>
        <p:blipFill rotWithShape="1"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15"/>
          <a:stretch/>
        </p:blipFill>
        <p:spPr bwMode="auto">
          <a:xfrm rot="5400000">
            <a:off x="6267082" y="393610"/>
            <a:ext cx="2396807" cy="2515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id:f3489a7f-ef77-4e01-80b1-9fc0e05520ca@namprd08.prod.outlook.com">
            <a:extLst>
              <a:ext uri="{FF2B5EF4-FFF2-40B4-BE49-F238E27FC236}">
                <a16:creationId xmlns:a16="http://schemas.microsoft.com/office/drawing/2014/main" id="{486E8D5D-6579-4900-9DE7-1801FEF6AF09}"/>
              </a:ext>
            </a:extLst>
          </p:cNvPr>
          <p:cNvPicPr/>
          <p:nvPr/>
        </p:nvPicPr>
        <p:blipFill rotWithShape="1"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6"/>
          <a:stretch/>
        </p:blipFill>
        <p:spPr bwMode="auto">
          <a:xfrm rot="5400000">
            <a:off x="986152" y="3709989"/>
            <a:ext cx="2747329" cy="2642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id:2eb45e7f-4b0d-4769-92c4-6d53a1633f77@namprd08.prod.outlook.com">
            <a:extLst>
              <a:ext uri="{FF2B5EF4-FFF2-40B4-BE49-F238E27FC236}">
                <a16:creationId xmlns:a16="http://schemas.microsoft.com/office/drawing/2014/main" id="{882AC2BC-7DEB-4E95-BD48-273DAFE21A0E}"/>
              </a:ext>
            </a:extLst>
          </p:cNvPr>
          <p:cNvPicPr/>
          <p:nvPr/>
        </p:nvPicPr>
        <p:blipFill rotWithShape="1"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59"/>
          <a:stretch/>
        </p:blipFill>
        <p:spPr bwMode="auto">
          <a:xfrm rot="5400000">
            <a:off x="4874737" y="3448526"/>
            <a:ext cx="3113087" cy="31654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EDBAAE-21D2-8147-88DE-807097A1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Documento traducido al idioma español exclusivamente para BUSD por Nuria Lundberg (Nov.2021) aclaraciones sobre la traducción: nuria.lundberg@burbankusd.org</a:t>
            </a:r>
          </a:p>
        </p:txBody>
      </p:sp>
    </p:spTree>
    <p:extLst>
      <p:ext uri="{BB962C8B-B14F-4D97-AF65-F5344CB8AC3E}">
        <p14:creationId xmlns:p14="http://schemas.microsoft.com/office/powerpoint/2010/main" val="13498503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522288" y="1217613"/>
            <a:ext cx="8042275" cy="1336675"/>
          </a:xfrm>
        </p:spPr>
        <p:txBody>
          <a:bodyPr/>
          <a:lstStyle/>
          <a:p>
            <a:pPr eaLnBrk="1" hangingPunct="1"/>
            <a:r>
              <a:rPr lang="en-US" sz="8000" b="1" dirty="0">
                <a:solidFill>
                  <a:schemeClr val="tx1"/>
                </a:solidFill>
              </a:rPr>
              <a:t>¡</a:t>
            </a:r>
            <a:r>
              <a:rPr lang="es-ES_tradnl" sz="8000" b="1" dirty="0">
                <a:solidFill>
                  <a:schemeClr val="tx1"/>
                </a:solidFill>
              </a:rPr>
              <a:t>Gracias por participar!</a:t>
            </a:r>
            <a:endParaRPr lang="es-ES_tradnl" b="1" dirty="0">
              <a:solidFill>
                <a:schemeClr val="tx1"/>
              </a:solidFill>
            </a:endParaRPr>
          </a:p>
        </p:txBody>
      </p:sp>
      <p:pic>
        <p:nvPicPr>
          <p:cNvPr id="62466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5455" y="2798128"/>
            <a:ext cx="2538766" cy="338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6C56A1-B9B1-0843-92EB-B0C683725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5113" y="6426567"/>
            <a:ext cx="8299450" cy="365125"/>
          </a:xfrm>
        </p:spPr>
        <p:txBody>
          <a:bodyPr/>
          <a:lstStyle/>
          <a:p>
            <a:pPr algn="ctr">
              <a:defRPr/>
            </a:pPr>
            <a:r>
              <a:rPr lang="en-US" dirty="0" err="1"/>
              <a:t>Documento</a:t>
            </a:r>
            <a:r>
              <a:rPr lang="en-US" dirty="0"/>
              <a:t> </a:t>
            </a:r>
            <a:r>
              <a:rPr lang="en-US" dirty="0" err="1"/>
              <a:t>traducido</a:t>
            </a:r>
            <a:r>
              <a:rPr lang="en-US" dirty="0"/>
              <a:t> al </a:t>
            </a:r>
            <a:r>
              <a:rPr lang="en-US" sz="800" dirty="0" err="1"/>
              <a:t>idioma</a:t>
            </a:r>
            <a:r>
              <a:rPr lang="en-US" dirty="0"/>
              <a:t> </a:t>
            </a:r>
            <a:r>
              <a:rPr lang="en-US" dirty="0" err="1"/>
              <a:t>español</a:t>
            </a:r>
            <a:r>
              <a:rPr lang="en-US" dirty="0"/>
              <a:t> </a:t>
            </a:r>
            <a:r>
              <a:rPr lang="en-US" dirty="0" err="1"/>
              <a:t>exclusivamente</a:t>
            </a:r>
            <a:r>
              <a:rPr lang="en-US" dirty="0"/>
              <a:t> para BUSD por Nuria Lundberg (Nov.2021) </a:t>
            </a:r>
            <a:r>
              <a:rPr lang="en-US" dirty="0" err="1"/>
              <a:t>aclaraciones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traducción</a:t>
            </a:r>
            <a:r>
              <a:rPr lang="en-US" dirty="0"/>
              <a:t>: </a:t>
            </a:r>
            <a:r>
              <a:rPr lang="en-US" dirty="0" err="1"/>
              <a:t>nuria.lundberg@burbankusd.org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20707</TotalTime>
  <Words>1853</Words>
  <Application>Microsoft Office PowerPoint</Application>
  <PresentationFormat>On-screen Show (4:3)</PresentationFormat>
  <Paragraphs>120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News Gothic MT</vt:lpstr>
      <vt:lpstr>Wingdings 2</vt:lpstr>
      <vt:lpstr>Breeze</vt:lpstr>
      <vt:lpstr>PowerPoint Presentation</vt:lpstr>
      <vt:lpstr>Alguno de sus hijos:</vt:lpstr>
      <vt:lpstr>¿Que está pasando?</vt:lpstr>
      <vt:lpstr>Funciones Ejecutivas  Definiciones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¿Como pueden ayudar los padres?</vt:lpstr>
      <vt:lpstr>Rutinas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“Reminder Binder” Calendario de recordatorios</vt:lpstr>
      <vt:lpstr>PowerPoint Presentation</vt:lpstr>
      <vt:lpstr>Intervenciones para la planeación– Calendario para el Refrigerador</vt:lpstr>
      <vt:lpstr>Calendario en línea</vt:lpstr>
      <vt:lpstr>Matemáticas</vt:lpstr>
      <vt:lpstr>Auto-supervisión durante la lectura</vt:lpstr>
      <vt:lpstr>Proyectos a Largo Plazo</vt:lpstr>
      <vt:lpstr>PowerPoint Presentation</vt:lpstr>
      <vt:lpstr>Lo usted no sabe sobre las dificultades en la atención </vt:lpstr>
      <vt:lpstr>PowerPoint Presentation</vt:lpstr>
      <vt:lpstr>¡Gracias por participar!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Functioning</dc:title>
  <dc:subject/>
  <dc:creator>School User</dc:creator>
  <cp:keywords/>
  <dc:description/>
  <cp:lastModifiedBy>Kellie DeVries</cp:lastModifiedBy>
  <cp:revision>182</cp:revision>
  <cp:lastPrinted>2020-03-05T19:26:27Z</cp:lastPrinted>
  <dcterms:created xsi:type="dcterms:W3CDTF">2015-12-25T08:37:27Z</dcterms:created>
  <dcterms:modified xsi:type="dcterms:W3CDTF">2021-11-17T19:21:19Z</dcterms:modified>
  <cp:category/>
</cp:coreProperties>
</file>