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notesMasterIdLst>
    <p:notesMasterId r:id="rId16"/>
  </p:notesMasterIdLst>
  <p:sldIdLst>
    <p:sldId id="256" r:id="rId2"/>
    <p:sldId id="312" r:id="rId3"/>
    <p:sldId id="376" r:id="rId4"/>
    <p:sldId id="352" r:id="rId5"/>
    <p:sldId id="365" r:id="rId6"/>
    <p:sldId id="366" r:id="rId7"/>
    <p:sldId id="367" r:id="rId8"/>
    <p:sldId id="364" r:id="rId9"/>
    <p:sldId id="371" r:id="rId10"/>
    <p:sldId id="370" r:id="rId11"/>
    <p:sldId id="373" r:id="rId12"/>
    <p:sldId id="353" r:id="rId13"/>
    <p:sldId id="369" r:id="rId14"/>
    <p:sldId id="328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Cuseo" initials="SC" lastIdx="1" clrIdx="0">
    <p:extLst>
      <p:ext uri="{19B8F6BF-5375-455C-9EA6-DF929625EA0E}">
        <p15:presenceInfo xmlns:p15="http://schemas.microsoft.com/office/powerpoint/2012/main" userId="S-1-5-21-3541717043-596880459-539515272-973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9" autoAdjust="0"/>
    <p:restoredTop sz="94660"/>
  </p:normalViewPr>
  <p:slideViewPr>
    <p:cSldViewPr snapToGrid="0">
      <p:cViewPr>
        <p:scale>
          <a:sx n="70" d="100"/>
          <a:sy n="70" d="100"/>
        </p:scale>
        <p:origin x="-102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C9874-0ECD-4680-9877-47483ADE44C3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4EED5-315E-4FCB-AB27-3EE978C2B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6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5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4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220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7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3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5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14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98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4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0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072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1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9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40664" y="1023867"/>
            <a:ext cx="4277534" cy="4266590"/>
          </a:xfrm>
        </p:spPr>
        <p:txBody>
          <a:bodyPr>
            <a:normAutofit fontScale="90000"/>
          </a:bodyPr>
          <a:lstStyle/>
          <a:p>
            <a:r>
              <a:rPr lang="hy-AM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Ուսուցումը </a:t>
            </a:r>
            <a:r>
              <a:rPr lang="en-US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Տեղական Վերահսկողության Հաշվետվողականու</a:t>
            </a:r>
            <a:r>
              <a:rPr lang="en-US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-</a:t>
            </a:r>
            <a:r>
              <a:rPr lang="hy-AM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թյան Ծրագրի </a:t>
            </a:r>
            <a:r>
              <a:rPr lang="en-US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(LCAP)</a:t>
            </a:r>
            <a:r>
              <a:rPr lang="hy-AM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 տեսանկյունից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57803"/>
            <a:ext cx="7210697" cy="2395946"/>
          </a:xfrm>
        </p:spPr>
        <p:txBody>
          <a:bodyPr>
            <a:noAutofit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Ներկայացնում են.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Թամրա Շրինը, Հատուկ Ուսուցման վարիչ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Շերոն Քուսեոն,  գերատեսչի տեղակալ, Ուսուցողական 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Դոկտոր Փիտր Քնապիկը, Տարրական կրթության վարիչ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Կազմակերպչական աղյուսակ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34EA20C-9B23-401A-ACBB-855B977DA4F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29625" t="16844" r="29004" b="25158"/>
          <a:stretch/>
        </p:blipFill>
        <p:spPr bwMode="auto">
          <a:xfrm>
            <a:off x="684212" y="1130968"/>
            <a:ext cx="11227051" cy="54863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469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5DF5-A2C2-4C45-8B5A-FE5F32BC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40" y="419451"/>
            <a:ext cx="11200932" cy="1560352"/>
          </a:xfrm>
        </p:spPr>
        <p:txBody>
          <a:bodyPr>
            <a:normAutofit/>
          </a:bodyPr>
          <a:lstStyle/>
          <a:p>
            <a:r>
              <a:rPr lang="hy-AM" sz="4000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Կազմակերպչական աղյուսակ </a:t>
            </a:r>
            <a:endParaRPr lang="en-US" dirty="0">
              <a:latin typeface="Sylfaen" panose="010A05020503060303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548837-FC4F-4D0A-B0A0-D026677A20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679839"/>
              </p:ext>
            </p:extLst>
          </p:nvPr>
        </p:nvGraphicFramePr>
        <p:xfrm>
          <a:off x="2370667" y="1829776"/>
          <a:ext cx="7597421" cy="5693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7421">
                  <a:extLst>
                    <a:ext uri="{9D8B030D-6E8A-4147-A177-3AD203B41FA5}">
                      <a16:colId xmlns:a16="http://schemas.microsoft.com/office/drawing/2014/main" val="1098651601"/>
                    </a:ext>
                  </a:extLst>
                </a:gridCol>
              </a:tblGrid>
              <a:tr h="48730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hy-AM" sz="240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ԳԵՐԱՏԵՍՉԻ ՏԵՂԱԿԱԼ 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374197"/>
                  </a:ext>
                </a:extLst>
              </a:tr>
              <a:tr h="9234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Հատուկ ուսուցման բաժնի վարիչ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Տարրական կրթության վարիչ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798563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    -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տարրական դպրոցի ադմինիստրատորներ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544474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-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կազմակերպիչ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Երեխաների զարգացման կենտրոն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6004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       - ASES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ծրագիր 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656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       -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հատուկ հանձնարարությամբ ուսուցիչ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- ELD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691509"/>
                  </a:ext>
                </a:extLst>
              </a:tr>
              <a:tr h="13338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կազմակերպիչ, տեխնոլոգիայի բաժին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կազմակերպիչ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Արվեստի և մասնագիտական    տեխնիկական կրթություն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կրթական տեխնոլոգիայի և ընդունման հատուկ հանձնարարությամբ ուսուցիչ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818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9DF60-CF7E-4013-8ED2-4F0E5C6B1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83039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0AD59-9C57-4472-85EB-182046453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251881"/>
            <a:ext cx="9783621" cy="4606118"/>
          </a:xfrm>
        </p:spPr>
        <p:txBody>
          <a:bodyPr>
            <a:normAutofit fontScale="55000" lnSpcReduction="20000"/>
          </a:bodyPr>
          <a:lstStyle/>
          <a:p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Անձնական ուսուցման ծրագրի մշակում և իրականացում </a:t>
            </a:r>
            <a:endParaRPr lang="en-US" sz="2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600" b="1" u="sng" dirty="0">
                <a:solidFill>
                  <a:schemeClr val="tx1"/>
                </a:solidFill>
                <a:latin typeface="Sylfaen" panose="010A0502050306030303" pitchFamily="18" charset="0"/>
              </a:rPr>
              <a:t>Ծառայություններ և տեղաբաշխում. </a:t>
            </a:r>
            <a:r>
              <a:rPr lang="en-US" sz="2600" b="1" u="sng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</a:p>
          <a:p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կրթական դասավանդում </a:t>
            </a:r>
            <a:r>
              <a:rPr lang="en-US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(SAI)</a:t>
            </a:r>
          </a:p>
          <a:p>
            <a:pPr lvl="0"/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Դասարանային դասավանդում</a:t>
            </a:r>
            <a:endParaRPr lang="en-US" sz="2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կրթության ուսուցիչը դասավանդում է  տարրական դպրոցի ընդհանուր կրթության դասասենյակում </a:t>
            </a:r>
            <a:endParaRPr lang="en-US" sz="2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Համագործակցական դասընթացներ միջանկյալ դպրոցում հատուկ ուսուցման ուսուցչի կամ նրա օգնականի կողմից </a:t>
            </a:r>
            <a:endParaRPr lang="en-US" sz="2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0"/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Դասասենյակից դուրս դասավանդում </a:t>
            </a:r>
            <a:endParaRPr lang="en-US" sz="2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ռեսուրսների ծրագիր </a:t>
            </a:r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(RSP)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 տարրական դպրոցում </a:t>
            </a:r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 (28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</a:t>
            </a:r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Հիմնական դասընթացներ միջանկյալ դպրոցում </a:t>
            </a:r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(28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</a:t>
            </a:r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</a:p>
          <a:p>
            <a:pPr lvl="0"/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Ցերեկային հատուկ դասընթացներ </a:t>
            </a:r>
            <a:endParaRPr lang="en-US" sz="2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կրթական դասավանդում </a:t>
            </a:r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(SAI)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օրվա մեծ մասի ընթացքում </a:t>
            </a:r>
            <a:endParaRPr lang="en-US" sz="2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8-15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 յուրաքանչյուր դասարանում </a:t>
            </a:r>
            <a:endParaRPr lang="en-US" sz="2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3-6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 մեծահասակ յուրաքանչյուր դասարանում </a:t>
            </a:r>
            <a:endParaRPr lang="en-US" sz="2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0"/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Ոչ պետական դպրոց կամ </a:t>
            </a:r>
            <a:r>
              <a:rPr lang="en-US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SELPA </a:t>
            </a:r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 դպրոցի տեղաբաշխում </a:t>
            </a:r>
            <a:endParaRPr lang="en-US" sz="2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92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FC32C-6E34-4633-85CF-D0FD0988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93098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36164-401F-47E2-AADA-3E4E32E3F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38465"/>
            <a:ext cx="8535988" cy="4182255"/>
          </a:xfrm>
        </p:spPr>
        <p:txBody>
          <a:bodyPr numCol="2">
            <a:normAutofit fontScale="92500" lnSpcReduction="20000"/>
          </a:bodyPr>
          <a:lstStyle/>
          <a:p>
            <a:r>
              <a:rPr lang="hy-AM" b="1" u="sng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ուսուցման հետ կապված ծառայություններ.</a:t>
            </a:r>
            <a:endParaRPr lang="en-US" b="1" u="sng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  Խոսքի և լեզվի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  Թերապիա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  Հարմարեցված ֆիզկուլտուրա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  Անձնական խորհրդատվություն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  Խորհրդատվություն և ուղղություն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  Ծնողների խորհրդատվություն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endParaRPr lang="hy-AM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        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Խուլ և համր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Տրանսպորտ 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Բուժքրոջ ծառայություններ        Անձնական ծառայություններ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Վարքի միջամտման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 Նշանների լեզվի թարգմանություն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235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9827-B7EC-4AEF-8C73-61F33A5CF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33138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E1E5B-0E4F-443E-BE36-50A8EA519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38466"/>
            <a:ext cx="10670725" cy="3655934"/>
          </a:xfrm>
        </p:spPr>
        <p:txBody>
          <a:bodyPr/>
          <a:lstStyle/>
          <a:p>
            <a:r>
              <a:rPr lang="en-US" b="1" u="sng" dirty="0">
                <a:solidFill>
                  <a:schemeClr val="tx1"/>
                </a:solidFill>
                <a:latin typeface="Sylfaen" panose="010A0502050306030303" pitchFamily="18" charset="0"/>
              </a:rPr>
              <a:t>SELPA</a:t>
            </a:r>
            <a:r>
              <a:rPr lang="hy-AM" b="1" u="sng" dirty="0">
                <a:solidFill>
                  <a:schemeClr val="tx1"/>
                </a:solidFill>
                <a:latin typeface="Sylfaen" panose="010A0502050306030303" pitchFamily="18" charset="0"/>
              </a:rPr>
              <a:t>-ի հատկացրած ծառայությունները </a:t>
            </a:r>
            <a:r>
              <a:rPr lang="en-US" b="1" u="sng" dirty="0">
                <a:solidFill>
                  <a:schemeClr val="tx1"/>
                </a:solidFill>
                <a:latin typeface="Sylfaen" panose="010A0502050306030303" pitchFamily="18" charset="0"/>
              </a:rPr>
              <a:t>(</a:t>
            </a:r>
            <a:r>
              <a:rPr lang="hy-AM" b="1" u="sng" dirty="0">
                <a:solidFill>
                  <a:schemeClr val="tx1"/>
                </a:solidFill>
                <a:latin typeface="Sylfaen" panose="010A0502050306030303" pitchFamily="18" charset="0"/>
              </a:rPr>
              <a:t>մի մասը ֆինանսավորվում է շրջանի կողմից</a:t>
            </a:r>
            <a:r>
              <a:rPr lang="en-US" b="1" u="sng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  <a:r>
              <a:rPr lang="hy-AM" b="1" u="sng" dirty="0">
                <a:solidFill>
                  <a:schemeClr val="tx1"/>
                </a:solidFill>
                <a:latin typeface="Sylfaen" panose="010A0502050306030303" pitchFamily="18" charset="0"/>
              </a:rPr>
              <a:t>.</a:t>
            </a:r>
            <a:endParaRPr lang="en-US" b="1" u="sng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Խուր և համր ծրագրի շրջիկ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Տեսողության հատուկ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Կողմնորոշում և շարժունակություն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Վաղ սկիզբ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28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5BB7E-2FA8-4046-980E-71F5A7EF2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8089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9F91C-EFED-41C5-89EB-07058A552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93495"/>
            <a:ext cx="8535988" cy="3700905"/>
          </a:xfrm>
        </p:spPr>
        <p:txBody>
          <a:bodyPr/>
          <a:lstStyle/>
          <a:p>
            <a:r>
              <a:rPr lang="hy-AM" b="1" u="sng" dirty="0">
                <a:solidFill>
                  <a:schemeClr val="tx1"/>
                </a:solidFill>
                <a:latin typeface="Sylfaen" panose="010A0502050306030303" pitchFamily="18" charset="0"/>
              </a:rPr>
              <a:t>Պայմանագրով նախատեսված ծառայություններ.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(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շրջանը մատակարարիչ չունի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,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բայց կնքած պայմանագիր ունի անհրաժեշտոթյան դեպքում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</a:p>
          <a:p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Տեսողական թերապիայի ծառայություններ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Ֆիզիկական թերապիայի ծառայություններ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Սոցիալական աշխատանքի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791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2BC61-A492-483A-96A2-7065BCFEB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3079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51BC0-D3DF-4A3C-BDBD-888734A96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2347794"/>
            <a:ext cx="8535988" cy="3824406"/>
          </a:xfrm>
        </p:spPr>
        <p:txBody>
          <a:bodyPr>
            <a:normAutofit fontScale="92500" lnSpcReduction="2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Անկարողունակություն ունեցող աշակերտների ճանաչում և քննում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Աշակերտի առաջադիմության վերահսկում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  <a:cs typeface="Calibri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Ծնողների մասնակցություն, համագործակցում և խորհրդատվություն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  <a:cs typeface="Calibri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Մասնագիտական վերապատրաստում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 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  <a:cs typeface="Calibri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Զեկուցում պետության համար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  <a:ea typeface="+mn-lt"/>
                <a:cs typeface="+mn-lt"/>
              </a:rPr>
              <a:t>Իրականացում, աջակցություն և վերահսկողություն Հատուկ ուսուցման բոլոր  ծառայությունների և ծրագրերի համար </a:t>
            </a:r>
            <a:endParaRPr lang="en-US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ուսուցման ծրագրում սովորող աշակերտների թիվը.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1,991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277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7EDB-DAFD-4DA7-B74D-02A300CA0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2230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52996-7EA2-40B7-BA01-F1AF70B38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08031"/>
            <a:ext cx="8535988" cy="5149970"/>
          </a:xfrm>
        </p:spPr>
        <p:txBody>
          <a:bodyPr>
            <a:normAutofit fontScale="55000" lnSpcReduction="2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Ադմինիստրատորներ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(2)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$294,426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Ծրագրի մասնագետներ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(5)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$733,355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Հոգեբաններ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(15)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$1,110,739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Խուլ և համր և օգնող տեխնոլոգիայի հատուկ նշանակությամբ ուսուցիչներ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(2)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$186,476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APE –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հանձնարարությամբ ուսուցիչներ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(2)		APE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օգնական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(1) - $30,954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$243,026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Խոսքի և լեզվի մասնագետներ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(21.2)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$1,492,399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Խոսքի և լեզվի մասնագետների գործակալության արժեքը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	SLPA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օգնական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(1) - $36,157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S911,254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Թերապիայի մասնագետներ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(10)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$1,298,812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Շրջիկ ուսուցիչներ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(3.32)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$295,039</a:t>
            </a:r>
          </a:p>
        </p:txBody>
      </p:sp>
    </p:spTree>
    <p:extLst>
      <p:ext uri="{BB962C8B-B14F-4D97-AF65-F5344CB8AC3E}">
        <p14:creationId xmlns:p14="http://schemas.microsoft.com/office/powerpoint/2010/main" val="48479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42249-9D35-4DC7-BE49-40562F32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46517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F8F32-6B74-4A32-A9FB-122A85A28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70341"/>
            <a:ext cx="8535988" cy="4787660"/>
          </a:xfrm>
        </p:spPr>
        <p:txBody>
          <a:bodyPr>
            <a:normAutofit fontScale="92500" lnSpcReduction="20000"/>
          </a:bodyPr>
          <a:lstStyle/>
          <a:p>
            <a:pPr marL="64008"/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96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ուսուցման ուսուցիչներ</a:t>
            </a:r>
            <a:endParaRPr lang="en-US" sz="2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Նախակրթարանի հատուկ ուսուցոմ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(SEED)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.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6.00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$647,394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ՎԱՄ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ԱՄ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-5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ուսուցիչներ.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37.50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$3,930,467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6-8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դասարանների ուսուցիչներ.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21.20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$2,324,028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9-12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դասարանների ուսուցիչներ.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24.30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$2,710,624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Այլընտրանքային դպրոցի ուսուցիչներ.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3.40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$436,319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Մեծահասակների կրթության ուսուցիչներ.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3.48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$429,150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902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865A9-5A02-4D55-8E0B-D969B1AA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36938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– այլ աշխատակիցներ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016E5-5D40-4912-8512-A79FB1032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15920"/>
            <a:ext cx="8535988" cy="4919729"/>
          </a:xfrm>
        </p:spPr>
        <p:txBody>
          <a:bodyPr>
            <a:normAutofit fontScale="55000" lnSpcReduction="20000"/>
          </a:bodyPr>
          <a:lstStyle/>
          <a:p>
            <a:pPr marL="64008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117 </a:t>
            </a:r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ուսուցման ծրագրի այլ աշխատակիցներ</a:t>
            </a:r>
            <a:endParaRPr lang="en-US" sz="33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64008"/>
            <a:r>
              <a:rPr lang="hy-AM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Նախակրթարանի հատուկ ուսուցման 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(SEED) </a:t>
            </a:r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այլ աշխատակազմ.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 4.84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$222,234</a:t>
            </a:r>
          </a:p>
          <a:p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ՎԱՄ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ԱՄ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-5 </a:t>
            </a:r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այլ աշխատակիցներ.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 46.03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$2,089,209</a:t>
            </a:r>
          </a:p>
          <a:p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6-8 </a:t>
            </a:r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դասարանների այլ աշխատակիցներ.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 26.56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$1,217,616</a:t>
            </a:r>
          </a:p>
          <a:p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9-12 </a:t>
            </a:r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դասարանների այլ աշխատակիցներ.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 29.31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$1,365,110</a:t>
            </a:r>
          </a:p>
          <a:p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Այլընտրանքային դպրոցի այլ աշխատակիցներ.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 3.25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$186,805</a:t>
            </a:r>
          </a:p>
          <a:p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Մեծահասակների կրթության այլ աշխատակիցներ.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 7.12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$332,423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330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D10E2-25D8-4F6E-9818-27695D5BD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44526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12912-587E-425B-82F5-2FB86BC7D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98143"/>
            <a:ext cx="10963837" cy="359625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AC0711-84E5-4A2A-86E0-009E1A0A5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198640"/>
              </p:ext>
            </p:extLst>
          </p:nvPr>
        </p:nvGraphicFramePr>
        <p:xfrm>
          <a:off x="684210" y="2398143"/>
          <a:ext cx="10401130" cy="359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226">
                  <a:extLst>
                    <a:ext uri="{9D8B030D-6E8A-4147-A177-3AD203B41FA5}">
                      <a16:colId xmlns:a16="http://schemas.microsoft.com/office/drawing/2014/main" val="3799016661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1066187811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1825751354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905248353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1179260709"/>
                    </a:ext>
                  </a:extLst>
                </a:gridCol>
              </a:tblGrid>
              <a:tr h="1379547">
                <a:tc>
                  <a:txBody>
                    <a:bodyPr/>
                    <a:lstStyle/>
                    <a:p>
                      <a:r>
                        <a:rPr lang="hy-AM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084478"/>
                  </a:ext>
                </a:extLst>
              </a:tr>
              <a:tr h="1108355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Հոգեբաններ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$293,809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$293,441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615398"/>
                  </a:ext>
                </a:extLst>
              </a:tr>
              <a:tr h="1108355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Վարքի միջամտող մասնագետ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$127,567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$138,535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00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698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471B-F5B5-4A68-9513-5D6B5DB10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Հարցեր ունե՞ք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36E5D-417A-4AE2-B59D-5E2DFC21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9902"/>
            <a:ext cx="8535988" cy="354449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67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ՈՒ՞Մ ԴԻՄԵԼ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Շերոն Քուսեոն,  գերատեսչի տեղակալ, Ուսուցողական 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818-729-4455</a:t>
            </a:r>
          </a:p>
          <a:p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Թամրա Շիրն, Հատուկ Ուսուցման վարիչ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818-729-4524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11752</TotalTime>
  <Words>456</Words>
  <Application>Microsoft Office PowerPoint</Application>
  <PresentationFormat>Widescreen</PresentationFormat>
  <Paragraphs>146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Schoolbook</vt:lpstr>
      <vt:lpstr>Corbel</vt:lpstr>
      <vt:lpstr>Sylfaen</vt:lpstr>
      <vt:lpstr>Feathered</vt:lpstr>
      <vt:lpstr>Հատուկ Ուսուցումը  Տեղական Վերահսկողության Հաշվետվողականու-թյան Ծրագրի (LCAP) տեսանկյունից</vt:lpstr>
      <vt:lpstr>Կազմակերպչական աղյուսակ </vt:lpstr>
      <vt:lpstr>ՈՒՍՈՒՑՈՂԱԿԱՆ ԾԱՌԱՅՈՒԹՅՈՒՆՆԵՐ Կազմակերպչական աղյուսակ </vt:lpstr>
      <vt:lpstr>ՈՒՍՈՒՑՈՂԱԿԱՆ ԾԱՌԱՅՈՒԹՅՈՒՆՆԵՐ հատուկ ուսուցում </vt:lpstr>
      <vt:lpstr>ՈՒՍՈՒՑՈՂԱԿԱՆ ԾԱՌԱՅՈՒԹՅՈՒՆՆԵՐ հատուկ ուսուցում </vt:lpstr>
      <vt:lpstr>ՈՒՍՈՒՑՈՂԱԿԱՆ ԾԱՌԱՅՈՒԹՅՈՒՆՆԵՐ հատուկ ուսուցում </vt:lpstr>
      <vt:lpstr>ՈՒՍՈՒՑՈՂԱԿԱՆ ԾԱՌԱՅՈՒԹՅՈՒՆՆԵՐ հատուկ ուսուցում </vt:lpstr>
      <vt:lpstr>ՈՒՍՈՒՑՈՂԱԿԱՆ ԾԱՌԱՅՈՒԹՅՈՒՆՆԵՐ հատուկ ուսուցում </vt:lpstr>
      <vt:lpstr>ՈՒՍՈՒՑՈՂԱԿԱՆ ԾԱՌԱՅՈՒԹՅՈՒՆՆԵՐ հատուկ ուսուցում </vt:lpstr>
      <vt:lpstr>ՈՒՍՈՒՑՈՂԱԿԱՆ ԾԱՌԱՅՈՒԹՅՈՒՆՆԵՐ հատուկ ուսուցում </vt:lpstr>
      <vt:lpstr>ՈՒՍՈՒՑՈՂԱԿԱՆ ԾԱՌԱՅՈՒԹՅՈՒՆՆԵՐ հատուկ ուսուցում – այլ աշխատակիցներ</vt:lpstr>
      <vt:lpstr>ՈՒՍՈՒՑՈՂԱԿԱՆ ԾԱՌԱՅՈՒԹՅՈՒՆՆԵՐ հատուկ ուսուցում </vt:lpstr>
      <vt:lpstr>Հարցեր ունե՞ք </vt:lpstr>
      <vt:lpstr>ՈՒ՞Մ ԴԻՄԵԼ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Anahit Arzumanyan</cp:lastModifiedBy>
  <cp:revision>544</cp:revision>
  <cp:lastPrinted>2020-02-05T15:14:55Z</cp:lastPrinted>
  <dcterms:created xsi:type="dcterms:W3CDTF">2019-11-22T16:39:25Z</dcterms:created>
  <dcterms:modified xsi:type="dcterms:W3CDTF">2020-03-04T22:08:44Z</dcterms:modified>
</cp:coreProperties>
</file>