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1"/>
  </p:sldMasterIdLst>
  <p:notesMasterIdLst>
    <p:notesMasterId r:id="rId16"/>
  </p:notesMasterIdLst>
  <p:sldIdLst>
    <p:sldId id="256" r:id="rId2"/>
    <p:sldId id="312" r:id="rId3"/>
    <p:sldId id="376" r:id="rId4"/>
    <p:sldId id="352" r:id="rId5"/>
    <p:sldId id="365" r:id="rId6"/>
    <p:sldId id="366" r:id="rId7"/>
    <p:sldId id="367" r:id="rId8"/>
    <p:sldId id="364" r:id="rId9"/>
    <p:sldId id="371" r:id="rId10"/>
    <p:sldId id="370" r:id="rId11"/>
    <p:sldId id="373" r:id="rId12"/>
    <p:sldId id="353" r:id="rId13"/>
    <p:sldId id="369" r:id="rId14"/>
    <p:sldId id="328" r:id="rId1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ron Cuseo" initials="SC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69" autoAdjust="0"/>
    <p:restoredTop sz="94660"/>
  </p:normalViewPr>
  <p:slideViewPr>
    <p:cSldViewPr snapToGrid="0">
      <p:cViewPr>
        <p:scale>
          <a:sx n="76" d="100"/>
          <a:sy n="76" d="100"/>
        </p:scale>
        <p:origin x="-23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C9874-0ECD-4680-9877-47483ADE44C3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A4EED5-315E-4FCB-AB27-3EE978C2B6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63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3585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4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2207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7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83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25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1498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69851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4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0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072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1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496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3620FE-52EC-405F-87B1-4780353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4266590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chemeClr val="tx1"/>
                </a:solidFill>
              </a:rPr>
              <a:t>Enfoque Educación Especial…bajo al óptica del Plan de Responsabilidad y Control Local (LCAP)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601B4CB-F43B-4782-AED9-1311E166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046" y="3580310"/>
            <a:ext cx="7210697" cy="2732807"/>
          </a:xfrm>
        </p:spPr>
        <p:txBody>
          <a:bodyPr>
            <a:noAutofit/>
          </a:bodyPr>
          <a:lstStyle/>
          <a:p>
            <a:r>
              <a:rPr lang="es-ES" sz="2400" b="1" dirty="0" smtClean="0">
                <a:solidFill>
                  <a:schemeClr val="tx1"/>
                </a:solidFill>
              </a:rPr>
              <a:t>Presentada por: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Tamara </a:t>
            </a:r>
            <a:r>
              <a:rPr lang="es-ES" b="1" dirty="0" err="1" smtClean="0">
                <a:solidFill>
                  <a:schemeClr val="tx1"/>
                </a:solidFill>
              </a:rPr>
              <a:t>Schiern</a:t>
            </a:r>
            <a:r>
              <a:rPr lang="es-ES" b="1" dirty="0" smtClean="0">
                <a:solidFill>
                  <a:schemeClr val="tx1"/>
                </a:solidFill>
              </a:rPr>
              <a:t>, Director de Educación Especial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Sharon </a:t>
            </a:r>
            <a:r>
              <a:rPr lang="es-ES" b="1" dirty="0" err="1" smtClean="0">
                <a:solidFill>
                  <a:schemeClr val="tx1"/>
                </a:solidFill>
              </a:rPr>
              <a:t>Cuseo</a:t>
            </a:r>
            <a:r>
              <a:rPr lang="es-ES" b="1" dirty="0" smtClean="0">
                <a:solidFill>
                  <a:schemeClr val="tx1"/>
                </a:solidFill>
              </a:rPr>
              <a:t>, Superintendente Adjunto, Servicios Educativos e Instrucción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Peter </a:t>
            </a:r>
            <a:r>
              <a:rPr lang="es-ES" b="1" dirty="0" err="1" smtClean="0">
                <a:solidFill>
                  <a:schemeClr val="tx1"/>
                </a:solidFill>
              </a:rPr>
              <a:t>Knapik</a:t>
            </a:r>
            <a:r>
              <a:rPr lang="es-ES" b="1" dirty="0" smtClean="0">
                <a:solidFill>
                  <a:schemeClr val="tx1"/>
                </a:solidFill>
              </a:rPr>
              <a:t>, </a:t>
            </a:r>
            <a:r>
              <a:rPr lang="es-ES" b="1" dirty="0" err="1" smtClean="0">
                <a:solidFill>
                  <a:schemeClr val="tx1"/>
                </a:solidFill>
              </a:rPr>
              <a:t>Ed.D</a:t>
            </a:r>
            <a:r>
              <a:rPr lang="es-ES" b="1" dirty="0" smtClean="0">
                <a:solidFill>
                  <a:schemeClr val="tx1"/>
                </a:solidFill>
              </a:rPr>
              <a:t>., Director de Educación Primaria</a:t>
            </a:r>
          </a:p>
          <a:p>
            <a:r>
              <a:rPr lang="es-ES" sz="1100" dirty="0" smtClean="0">
                <a:solidFill>
                  <a:schemeClr val="tx1"/>
                </a:solidFill>
                <a:latin typeface="Lucida Calligraphy" panose="03010101010101010101" pitchFamily="66" charset="0"/>
              </a:rPr>
              <a:t>Versión </a:t>
            </a:r>
            <a:r>
              <a:rPr lang="es-ES" sz="1100" dirty="0">
                <a:solidFill>
                  <a:schemeClr val="tx1"/>
                </a:solidFill>
                <a:latin typeface="Lucida Calligraphy" panose="03010101010101010101" pitchFamily="66" charset="0"/>
              </a:rPr>
              <a:t>traducida al </a:t>
            </a:r>
            <a:r>
              <a:rPr lang="es-ES" sz="1100" b="1" dirty="0">
                <a:solidFill>
                  <a:schemeClr val="tx1"/>
                </a:solidFill>
                <a:latin typeface="Lucida Calligraphy" panose="03010101010101010101" pitchFamily="66" charset="0"/>
              </a:rPr>
              <a:t>español</a:t>
            </a:r>
            <a:r>
              <a:rPr lang="es-ES" sz="1100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r>
              <a:rPr lang="es-ES" sz="1100" dirty="0" smtClean="0">
                <a:solidFill>
                  <a:schemeClr val="tx1"/>
                </a:solidFill>
                <a:latin typeface="Lucida Calligraphy" panose="03010101010101010101" pitchFamily="66" charset="0"/>
              </a:rPr>
              <a:t> para </a:t>
            </a:r>
            <a:r>
              <a:rPr lang="es-ES" sz="1100" dirty="0">
                <a:solidFill>
                  <a:schemeClr val="tx1"/>
                </a:solidFill>
                <a:latin typeface="Lucida Calligraphy" panose="03010101010101010101" pitchFamily="66" charset="0"/>
              </a:rPr>
              <a:t>BUSD por </a:t>
            </a:r>
            <a:r>
              <a:rPr lang="es-ES" sz="1100" b="1" dirty="0">
                <a:solidFill>
                  <a:schemeClr val="tx1"/>
                </a:solidFill>
                <a:latin typeface="Lucida Calligraphy" panose="03010101010101010101" pitchFamily="66" charset="0"/>
              </a:rPr>
              <a:t>Nuria </a:t>
            </a:r>
            <a:r>
              <a:rPr lang="es-ES" sz="1100" b="1" dirty="0" err="1">
                <a:solidFill>
                  <a:schemeClr val="tx1"/>
                </a:solidFill>
                <a:latin typeface="Lucida Calligraphy" panose="03010101010101010101" pitchFamily="66" charset="0"/>
              </a:rPr>
              <a:t>Lundberg</a:t>
            </a:r>
            <a:r>
              <a:rPr lang="es-ES" sz="1100" b="1" dirty="0">
                <a:solidFill>
                  <a:schemeClr val="tx1"/>
                </a:solidFill>
                <a:latin typeface="Lucida Calligraphy" panose="03010101010101010101" pitchFamily="66" charset="0"/>
              </a:rPr>
              <a:t> </a:t>
            </a:r>
            <a:r>
              <a:rPr lang="es-ES" sz="1100" dirty="0" smtClean="0">
                <a:solidFill>
                  <a:schemeClr val="tx1"/>
                </a:solidFill>
                <a:latin typeface="Lucida Calligraphy" panose="03010101010101010101" pitchFamily="66" charset="0"/>
              </a:rPr>
              <a:t>Láminas 1-14</a:t>
            </a:r>
            <a:endParaRPr lang="en-US" sz="1100" b="1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22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/>
          <a:lstStyle/>
          <a:p>
            <a:r>
              <a:rPr lang="es-ES" b="1" dirty="0" smtClean="0">
                <a:solidFill>
                  <a:schemeClr val="tx1"/>
                </a:solidFill>
              </a:rPr>
              <a:t>Organigrama</a:t>
            </a:r>
            <a:endParaRPr lang="es-ES" b="1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56" y="1039660"/>
            <a:ext cx="11348580" cy="5818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69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135DF5-A2C2-4C45-8B5A-FE5F32BC1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40" y="419451"/>
            <a:ext cx="11200932" cy="1560352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tx1"/>
                </a:solidFill>
              </a:rPr>
              <a:t>Servicios Educativos e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 smtClean="0">
                <a:solidFill>
                  <a:schemeClr val="tx1"/>
                </a:solidFill>
              </a:rPr>
              <a:t>Organigrama</a:t>
            </a:r>
            <a:endParaRPr lang="es-E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xmlns="" id="{EC548837-FC4F-4D0A-B0A0-D026677A20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1764966"/>
              </p:ext>
            </p:extLst>
          </p:nvPr>
        </p:nvGraphicFramePr>
        <p:xfrm>
          <a:off x="2370667" y="1829776"/>
          <a:ext cx="7597421" cy="479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7421">
                  <a:extLst>
                    <a:ext uri="{9D8B030D-6E8A-4147-A177-3AD203B41FA5}">
                      <a16:colId xmlns:a16="http://schemas.microsoft.com/office/drawing/2014/main" xmlns="" val="1098651601"/>
                    </a:ext>
                  </a:extLst>
                </a:gridCol>
              </a:tblGrid>
              <a:tr h="48730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SUPERINTENDENTE ADJUNTO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68374197"/>
                  </a:ext>
                </a:extLst>
              </a:tr>
              <a:tr h="9234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Director d</a:t>
                      </a:r>
                      <a:r>
                        <a:rPr lang="es-ES" sz="2400" baseline="0" noProof="0" dirty="0" smtClean="0">
                          <a:solidFill>
                            <a:schemeClr val="tx1"/>
                          </a:solidFill>
                        </a:rPr>
                        <a:t>e Educación Especial</a:t>
                      </a:r>
                      <a:endParaRPr lang="es-ES" sz="2400" noProof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Director de</a:t>
                      </a:r>
                      <a:r>
                        <a:rPr lang="es-ES" sz="2400" baseline="0" noProof="0" dirty="0" smtClean="0">
                          <a:solidFill>
                            <a:schemeClr val="tx1"/>
                          </a:solidFill>
                        </a:rPr>
                        <a:t> Educación Primaria</a:t>
                      </a:r>
                      <a:endParaRPr lang="es-ES" sz="2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92798563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             - Administradores de Primaria</a:t>
                      </a:r>
                      <a:endParaRPr lang="es-ES" sz="2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9544474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                      - Coordinador, Desarrollo Infantil</a:t>
                      </a:r>
                      <a:endParaRPr lang="es-ES" sz="2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746004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                                  - ASES</a:t>
                      </a:r>
                      <a:endParaRPr lang="es-ES" sz="2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47265657"/>
                  </a:ext>
                </a:extLst>
              </a:tr>
              <a:tr h="513035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                                  - Instrucción TOSA - ELD</a:t>
                      </a:r>
                      <a:endParaRPr lang="es-ES" sz="2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05691509"/>
                  </a:ext>
                </a:extLst>
              </a:tr>
              <a:tr h="1333892">
                <a:tc>
                  <a:txBody>
                    <a:bodyPr/>
                    <a:lstStyle/>
                    <a:p>
                      <a:pPr algn="ctr"/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Coordinador,</a:t>
                      </a:r>
                      <a:r>
                        <a:rPr lang="es-ES" sz="2400" baseline="0" noProof="0" dirty="0" smtClean="0">
                          <a:solidFill>
                            <a:schemeClr val="tx1"/>
                          </a:solidFill>
                        </a:rPr>
                        <a:t> Instrucción Tecnológica</a:t>
                      </a:r>
                      <a:endParaRPr lang="es-ES" sz="2400" noProof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Coordinador, Educación Artes &amp; </a:t>
                      </a:r>
                      <a:r>
                        <a:rPr lang="es-ES" sz="2400" baseline="0" noProof="0" dirty="0" smtClean="0">
                          <a:solidFill>
                            <a:schemeClr val="tx1"/>
                          </a:solidFill>
                        </a:rPr>
                        <a:t>Carrera Técnica</a:t>
                      </a:r>
                      <a:endParaRPr lang="es-ES" sz="2400" noProof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s-ES" sz="2400" noProof="0" dirty="0" smtClean="0">
                          <a:solidFill>
                            <a:schemeClr val="tx1"/>
                          </a:solidFill>
                        </a:rPr>
                        <a:t> Instrucción Tecnológica TOSA &amp; Inducción TOSA</a:t>
                      </a:r>
                      <a:endParaRPr lang="es-ES" sz="2400" noProof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8028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4818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39DF60-CF7E-4013-8ED2-4F0E5C6B1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83039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chemeClr val="tx1"/>
                </a:solidFill>
              </a:rPr>
              <a:t>Servicios </a:t>
            </a:r>
            <a:r>
              <a:rPr lang="es-ES" b="1" dirty="0">
                <a:solidFill>
                  <a:schemeClr val="tx1"/>
                </a:solidFill>
              </a:rPr>
              <a:t>Educativos e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 smtClean="0">
                <a:solidFill>
                  <a:schemeClr val="tx1"/>
                </a:solidFill>
              </a:rPr>
              <a:t>Educación Especial</a:t>
            </a: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060AD59-9C57-4472-85EB-182046453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05102"/>
            <a:ext cx="8535988" cy="4452897"/>
          </a:xfrm>
        </p:spPr>
        <p:txBody>
          <a:bodyPr>
            <a:normAutofit fontScale="70000" lnSpcReduction="20000"/>
          </a:bodyPr>
          <a:lstStyle/>
          <a:p>
            <a:r>
              <a:rPr lang="es-ES" b="1" dirty="0" smtClean="0">
                <a:solidFill>
                  <a:schemeClr val="tx1"/>
                </a:solidFill>
              </a:rPr>
              <a:t>Desarrollo e Implementación del Programa de Educación Individualizado</a:t>
            </a:r>
          </a:p>
          <a:p>
            <a:r>
              <a:rPr lang="es-ES" b="1" u="sng" dirty="0" smtClean="0">
                <a:solidFill>
                  <a:schemeClr val="tx1"/>
                </a:solidFill>
              </a:rPr>
              <a:t>Servicios y Asignación: 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Instrucción Académica Especializada</a:t>
            </a:r>
            <a:r>
              <a:rPr lang="es-ES" b="1" dirty="0" smtClean="0">
                <a:solidFill>
                  <a:schemeClr val="tx1"/>
                </a:solidFill>
              </a:rPr>
              <a:t> (SAI)</a:t>
            </a:r>
          </a:p>
          <a:p>
            <a:pPr lvl="0"/>
            <a:r>
              <a:rPr lang="es-ES" b="1" dirty="0" smtClean="0">
                <a:solidFill>
                  <a:schemeClr val="tx1"/>
                </a:solidFill>
              </a:rPr>
              <a:t>Clases de empuje dentro de</a:t>
            </a:r>
          </a:p>
          <a:p>
            <a:pPr lvl="1"/>
            <a:r>
              <a:rPr lang="es-ES" b="1" dirty="0" smtClean="0">
                <a:solidFill>
                  <a:schemeClr val="tx1"/>
                </a:solidFill>
              </a:rPr>
              <a:t>Profesor  Educación Especial va al salón de clases general a nivel Primaria</a:t>
            </a:r>
          </a:p>
          <a:p>
            <a:pPr lvl="1"/>
            <a:r>
              <a:rPr lang="es-ES" b="1" dirty="0" smtClean="0">
                <a:solidFill>
                  <a:schemeClr val="tx1"/>
                </a:solidFill>
              </a:rPr>
              <a:t>Clases Colaborativas a nivel Secundaria y Preparatoria apoyadas por un profesor de Educación Especial o Asistente de Instrucción</a:t>
            </a:r>
          </a:p>
          <a:p>
            <a:pPr lvl="0"/>
            <a:r>
              <a:rPr lang="es-ES" b="1" dirty="0" smtClean="0">
                <a:solidFill>
                  <a:schemeClr val="tx1"/>
                </a:solidFill>
              </a:rPr>
              <a:t>Clases </a:t>
            </a:r>
            <a:r>
              <a:rPr lang="es-ES" b="1" dirty="0" smtClean="0">
                <a:solidFill>
                  <a:schemeClr val="tx1"/>
                </a:solidFill>
              </a:rPr>
              <a:t>hacia fuera de</a:t>
            </a:r>
            <a:endParaRPr lang="es-ES" b="1" dirty="0" smtClean="0">
              <a:solidFill>
                <a:schemeClr val="tx1"/>
              </a:solidFill>
            </a:endParaRPr>
          </a:p>
          <a:p>
            <a:pPr lvl="1"/>
            <a:r>
              <a:rPr lang="es-ES" b="1" dirty="0" smtClean="0">
                <a:solidFill>
                  <a:schemeClr val="tx1"/>
                </a:solidFill>
              </a:rPr>
              <a:t>Programa de Especialista de Recursos </a:t>
            </a:r>
            <a:r>
              <a:rPr lang="es-ES" b="1" dirty="0" smtClean="0">
                <a:solidFill>
                  <a:schemeClr val="tx1"/>
                </a:solidFill>
              </a:rPr>
              <a:t>(RSP) a Nivel Primaria (28 capacidad estudiantil)</a:t>
            </a:r>
          </a:p>
          <a:p>
            <a:pPr lvl="1"/>
            <a:r>
              <a:rPr lang="es-ES" b="1" dirty="0" smtClean="0">
                <a:solidFill>
                  <a:schemeClr val="tx1"/>
                </a:solidFill>
              </a:rPr>
              <a:t>Clases fundamentales y básicas a nivel </a:t>
            </a:r>
            <a:r>
              <a:rPr lang="es-ES" b="1" dirty="0" smtClean="0">
                <a:solidFill>
                  <a:schemeClr val="tx1"/>
                </a:solidFill>
              </a:rPr>
              <a:t>Secundaria y Preparatoria</a:t>
            </a:r>
            <a:r>
              <a:rPr lang="es-ES" b="1" dirty="0" smtClean="0">
                <a:solidFill>
                  <a:schemeClr val="tx1"/>
                </a:solidFill>
              </a:rPr>
              <a:t> (28  capacidad estudiantil)</a:t>
            </a:r>
          </a:p>
          <a:p>
            <a:pPr lvl="0"/>
            <a:r>
              <a:rPr lang="es-ES" b="1" dirty="0" smtClean="0">
                <a:solidFill>
                  <a:schemeClr val="tx1"/>
                </a:solidFill>
              </a:rPr>
              <a:t>Clases en Día Especial</a:t>
            </a:r>
          </a:p>
          <a:p>
            <a:pPr lvl="1"/>
            <a:r>
              <a:rPr lang="es-ES" b="1" dirty="0" smtClean="0">
                <a:solidFill>
                  <a:schemeClr val="tx1"/>
                </a:solidFill>
              </a:rPr>
              <a:t>Instrucción Académica Especializada (SAI) </a:t>
            </a:r>
            <a:r>
              <a:rPr lang="es-ES" b="1" dirty="0" smtClean="0">
                <a:solidFill>
                  <a:schemeClr val="tx1"/>
                </a:solidFill>
              </a:rPr>
              <a:t>por la mayor parte del día escolar</a:t>
            </a:r>
            <a:endParaRPr lang="es-ES" b="1" dirty="0" smtClean="0">
              <a:solidFill>
                <a:schemeClr val="tx1"/>
              </a:solidFill>
            </a:endParaRPr>
          </a:p>
          <a:p>
            <a:pPr lvl="1"/>
            <a:r>
              <a:rPr lang="es-ES" b="1" dirty="0" smtClean="0">
                <a:solidFill>
                  <a:schemeClr val="tx1"/>
                </a:solidFill>
              </a:rPr>
              <a:t>8-15 estudiantes por clase</a:t>
            </a:r>
          </a:p>
          <a:p>
            <a:pPr lvl="1"/>
            <a:r>
              <a:rPr lang="es-ES" b="1" dirty="0" smtClean="0">
                <a:solidFill>
                  <a:schemeClr val="tx1"/>
                </a:solidFill>
              </a:rPr>
              <a:t>3-6 adultos por clase</a:t>
            </a:r>
          </a:p>
          <a:p>
            <a:pPr lvl="0"/>
            <a:r>
              <a:rPr lang="es-ES" b="1" dirty="0" smtClean="0">
                <a:solidFill>
                  <a:schemeClr val="tx1"/>
                </a:solidFill>
              </a:rPr>
              <a:t>Colegios que no son públicos o</a:t>
            </a:r>
            <a:r>
              <a:rPr lang="es-ES" b="1" dirty="0" smtClean="0">
                <a:solidFill>
                  <a:schemeClr val="tx1"/>
                </a:solidFill>
              </a:rPr>
              <a:t> SELPA </a:t>
            </a:r>
            <a:r>
              <a:rPr lang="es-ES" b="1" dirty="0" smtClean="0">
                <a:solidFill>
                  <a:schemeClr val="tx1"/>
                </a:solidFill>
              </a:rPr>
              <a:t>Asignaciones escolares</a:t>
            </a:r>
            <a:endParaRPr lang="es-ES" b="1" dirty="0" smtClean="0">
              <a:solidFill>
                <a:schemeClr val="tx1"/>
              </a:solidFill>
            </a:endParaRPr>
          </a:p>
          <a:p>
            <a:endParaRPr lang="es-ES" b="1" dirty="0" smtClean="0">
              <a:solidFill>
                <a:schemeClr val="tx1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37292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9FC32C-6E34-4633-85CF-D0FD09882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9309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Educativos e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CF36164-401F-47E2-AADA-3E4E32E3F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38465"/>
            <a:ext cx="8535988" cy="4182255"/>
          </a:xfrm>
        </p:spPr>
        <p:txBody>
          <a:bodyPr numCol="2">
            <a:normAutofit fontScale="85000" lnSpcReduction="20000"/>
          </a:bodyPr>
          <a:lstStyle/>
          <a:p>
            <a:r>
              <a:rPr lang="es-ES" b="1" u="sng" dirty="0" smtClean="0">
                <a:solidFill>
                  <a:schemeClr val="tx1"/>
                </a:solidFill>
              </a:rPr>
              <a:t>Educación</a:t>
            </a:r>
            <a:r>
              <a:rPr lang="en-US" b="1" u="sng" dirty="0" smtClean="0">
                <a:solidFill>
                  <a:schemeClr val="tx1"/>
                </a:solidFill>
              </a:rPr>
              <a:t> Especial </a:t>
            </a:r>
            <a:r>
              <a:rPr lang="es-ES" b="1" u="sng" dirty="0" smtClean="0">
                <a:solidFill>
                  <a:schemeClr val="tx1"/>
                </a:solidFill>
              </a:rPr>
              <a:t>Servicios</a:t>
            </a:r>
            <a:r>
              <a:rPr lang="en-U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smtClean="0">
                <a:solidFill>
                  <a:schemeClr val="tx1"/>
                </a:solidFill>
              </a:rPr>
              <a:t>vinculados</a:t>
            </a:r>
            <a:r>
              <a:rPr lang="en-US" b="1" u="sng" dirty="0" smtClean="0">
                <a:solidFill>
                  <a:schemeClr val="tx1"/>
                </a:solidFill>
              </a:rPr>
              <a:t>:</a:t>
            </a:r>
            <a:endParaRPr lang="en-US" b="1" u="sng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	</a:t>
            </a:r>
            <a:r>
              <a:rPr lang="es-ES" b="1" dirty="0" smtClean="0">
                <a:solidFill>
                  <a:schemeClr val="tx1"/>
                </a:solidFill>
              </a:rPr>
              <a:t>Servicios de lenguaje y expresión 	verbal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Terapia Ocupacional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Educación Física Adaptable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Asesoría Individual 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Terapia y Orientación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Asesoría Padres de familia</a:t>
            </a:r>
          </a:p>
          <a:p>
            <a:r>
              <a:rPr lang="en-US" b="1" dirty="0" smtClean="0">
                <a:solidFill>
                  <a:schemeClr val="tx1"/>
                </a:solidFill>
              </a:rPr>
              <a:t>															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s-ES" b="1" dirty="0" smtClean="0">
              <a:solidFill>
                <a:schemeClr val="tx1"/>
              </a:solidFill>
            </a:endParaRPr>
          </a:p>
          <a:p>
            <a:r>
              <a:rPr lang="es-ES" b="1" dirty="0" smtClean="0">
                <a:solidFill>
                  <a:schemeClr val="tx1"/>
                </a:solidFill>
              </a:rPr>
              <a:t>	Sordera y dificultades auditivas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Transportación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Servicios de lactancia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Servicios individuales 	intensivos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Servicios de intervención sobre 	el comportamiento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Interpretación del idioma </a:t>
            </a:r>
            <a:r>
              <a:rPr lang="es-ES" b="1" dirty="0" smtClean="0">
                <a:solidFill>
                  <a:schemeClr val="tx1"/>
                </a:solidFill>
              </a:rPr>
              <a:t>para 	sordomudos</a:t>
            </a:r>
            <a:r>
              <a:rPr lang="es-ES" b="1" dirty="0" smtClean="0">
                <a:solidFill>
                  <a:schemeClr val="tx1"/>
                </a:solidFill>
              </a:rPr>
              <a:t> 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235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6A9827-B7EC-4AEF-8C73-61F33A5CF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3313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</a:t>
            </a:r>
            <a:r>
              <a:rPr lang="es-ES" b="1" dirty="0" smtClean="0">
                <a:solidFill>
                  <a:schemeClr val="tx1"/>
                </a:solidFill>
              </a:rPr>
              <a:t> Educativos  e </a:t>
            </a:r>
            <a:r>
              <a:rPr lang="es-ES" b="1" dirty="0">
                <a:solidFill>
                  <a:schemeClr val="tx1"/>
                </a:solidFill>
              </a:rPr>
              <a:t>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F8E1E5B-0E4F-443E-BE36-50A8EA5190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38466"/>
            <a:ext cx="8535988" cy="3655934"/>
          </a:xfrm>
        </p:spPr>
        <p:txBody>
          <a:bodyPr/>
          <a:lstStyle/>
          <a:p>
            <a:r>
              <a:rPr lang="es-ES" b="1" u="sng" dirty="0" smtClean="0">
                <a:solidFill>
                  <a:schemeClr val="tx1"/>
                </a:solidFill>
              </a:rPr>
              <a:t>Servicios</a:t>
            </a:r>
            <a:r>
              <a:rPr lang="en-US" b="1" u="sng" dirty="0" smtClean="0">
                <a:solidFill>
                  <a:schemeClr val="tx1"/>
                </a:solidFill>
              </a:rPr>
              <a:t> </a:t>
            </a:r>
            <a:r>
              <a:rPr lang="es-ES" b="1" u="sng" dirty="0" smtClean="0">
                <a:solidFill>
                  <a:schemeClr val="tx1"/>
                </a:solidFill>
              </a:rPr>
              <a:t>proporcionados</a:t>
            </a:r>
            <a:r>
              <a:rPr lang="en-US" b="1" u="sng" dirty="0" smtClean="0">
                <a:solidFill>
                  <a:schemeClr val="tx1"/>
                </a:solidFill>
              </a:rPr>
              <a:t> SELPA </a:t>
            </a:r>
            <a:r>
              <a:rPr lang="en-US" b="1" u="sng" dirty="0">
                <a:solidFill>
                  <a:schemeClr val="tx1"/>
                </a:solidFill>
              </a:rPr>
              <a:t>(</a:t>
            </a:r>
            <a:r>
              <a:rPr lang="en-US" b="1" u="sng" dirty="0">
                <a:solidFill>
                  <a:schemeClr val="tx1"/>
                </a:solidFill>
              </a:rPr>
              <a:t>District </a:t>
            </a:r>
            <a:r>
              <a:rPr lang="es-ES" b="1" u="sng" dirty="0" smtClean="0">
                <a:solidFill>
                  <a:schemeClr val="tx1"/>
                </a:solidFill>
              </a:rPr>
              <a:t>da una porción de los fondos):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Servicios de Sordera Itinerante y dificultades auditivas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Servicios de Visión Especializada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Orientación y Movilidad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Iniciación temprano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282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F5BB7E-2FA8-4046-980E-71F5A7EF2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08089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 Educativos  e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4A9F91C-EFED-41C5-89EB-07058A552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93495"/>
            <a:ext cx="8535988" cy="3700905"/>
          </a:xfrm>
        </p:spPr>
        <p:txBody>
          <a:bodyPr/>
          <a:lstStyle/>
          <a:p>
            <a:r>
              <a:rPr lang="es-ES" b="1" u="sng" dirty="0" smtClean="0">
                <a:solidFill>
                  <a:schemeClr val="tx1"/>
                </a:solidFill>
              </a:rPr>
              <a:t>Contratación de Servicios externos:  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(Sin ser proveedor del Distrito, pero contratado </a:t>
            </a:r>
            <a:r>
              <a:rPr lang="es-ES" b="1" dirty="0" smtClean="0">
                <a:solidFill>
                  <a:schemeClr val="tx1"/>
                </a:solidFill>
              </a:rPr>
              <a:t>según se necesite</a:t>
            </a:r>
            <a:r>
              <a:rPr lang="es-ES" b="1" dirty="0" smtClean="0">
                <a:solidFill>
                  <a:schemeClr val="tx1"/>
                </a:solidFill>
              </a:rPr>
              <a:t>)</a:t>
            </a:r>
          </a:p>
          <a:p>
            <a:endParaRPr lang="es-ES" b="1" dirty="0" smtClean="0">
              <a:solidFill>
                <a:schemeClr val="tx1"/>
              </a:solidFill>
            </a:endParaRPr>
          </a:p>
          <a:p>
            <a:r>
              <a:rPr lang="es-ES" b="1" dirty="0" smtClean="0">
                <a:solidFill>
                  <a:schemeClr val="tx1"/>
                </a:solidFill>
              </a:rPr>
              <a:t>	Servicios de Terapia Visual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Servicios de Terapia Física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Servicios de Asistencia Social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36791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62BC61-A492-483A-96A2-7065BCFEB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23079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 Educativos  e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F251BC0-D3DF-4A3C-BDBD-888734A96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353456"/>
            <a:ext cx="8535988" cy="3640944"/>
          </a:xfrm>
        </p:spPr>
        <p:txBody>
          <a:bodyPr/>
          <a:lstStyle/>
          <a:p>
            <a:r>
              <a:rPr lang="es-ES" b="1" dirty="0" smtClean="0">
                <a:solidFill>
                  <a:schemeClr val="tx1"/>
                </a:solidFill>
              </a:rPr>
              <a:t>Identificación y Evaluación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Aprovechamiento Académico del Estudiante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Participación de </a:t>
            </a:r>
            <a:r>
              <a:rPr lang="es-ES" b="1" dirty="0" smtClean="0">
                <a:solidFill>
                  <a:schemeClr val="tx1"/>
                </a:solidFill>
              </a:rPr>
              <a:t>Padres de familia</a:t>
            </a:r>
            <a:endParaRPr lang="es-ES" b="1" dirty="0" smtClean="0">
              <a:solidFill>
                <a:schemeClr val="tx1"/>
              </a:solidFill>
            </a:endParaRPr>
          </a:p>
          <a:p>
            <a:r>
              <a:rPr lang="es-ES" b="1" dirty="0" smtClean="0">
                <a:solidFill>
                  <a:schemeClr val="tx1"/>
                </a:solidFill>
              </a:rPr>
              <a:t>Desarrollo Profesional 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Reporte Estatal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Supervisión del Programa </a:t>
            </a:r>
          </a:p>
          <a:p>
            <a:endParaRPr lang="es-ES" b="1" dirty="0" smtClean="0">
              <a:solidFill>
                <a:schemeClr val="tx1"/>
              </a:solidFill>
            </a:endParaRPr>
          </a:p>
          <a:p>
            <a:r>
              <a:rPr lang="es-ES" b="1" dirty="0" smtClean="0">
                <a:solidFill>
                  <a:schemeClr val="tx1"/>
                </a:solidFill>
              </a:rPr>
              <a:t>Cuenta estudiantil </a:t>
            </a:r>
            <a:r>
              <a:rPr lang="es-ES" b="1" dirty="0" smtClean="0">
                <a:solidFill>
                  <a:schemeClr val="tx1"/>
                </a:solidFill>
              </a:rPr>
              <a:t>en </a:t>
            </a:r>
            <a:r>
              <a:rPr lang="es-ES" b="1" dirty="0" smtClean="0">
                <a:solidFill>
                  <a:schemeClr val="tx1"/>
                </a:solidFill>
              </a:rPr>
              <a:t>Educación Especial: 1,991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277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BF7EDB-DAFD-4DA7-B74D-02A300CA0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22230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 Educativos  e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2A52996-7EA2-40B7-BA01-F1AF70B38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08031"/>
            <a:ext cx="8535988" cy="5149970"/>
          </a:xfrm>
        </p:spPr>
        <p:txBody>
          <a:bodyPr>
            <a:normAutofit fontScale="55000" lnSpcReduction="20000"/>
          </a:bodyPr>
          <a:lstStyle/>
          <a:p>
            <a:r>
              <a:rPr lang="es-ES" b="1" dirty="0" smtClean="0">
                <a:solidFill>
                  <a:schemeClr val="tx1"/>
                </a:solidFill>
              </a:rPr>
              <a:t>Administradores (2)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$294,426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Especialistas en el programa(5)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$733,355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Psicólogos (15)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$1,110,739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Sordera/Dificultad auditiva y Asistente Tecnológico – Profesores en Asignación Especial (2)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$186,476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APE – Profesores en Asignación Especial (2)		APE Asistente(1) - $30,954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$243,026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Patólogos de lenguaje y expresión verbal (21.2)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$1,492,399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Costos de agencias de Patología en </a:t>
            </a:r>
            <a:r>
              <a:rPr lang="es-ES" b="1" dirty="0">
                <a:solidFill>
                  <a:schemeClr val="tx1"/>
                </a:solidFill>
              </a:rPr>
              <a:t>el lenguaje y expresión verbal </a:t>
            </a:r>
            <a:r>
              <a:rPr lang="es-ES" b="1" dirty="0" smtClean="0">
                <a:solidFill>
                  <a:schemeClr val="tx1"/>
                </a:solidFill>
              </a:rPr>
              <a:t>		SLPA Asistente (1) - $36,157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S911,254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Terapeutas Ocupacionales (10)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$1,298,812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 Profesores Itinerantes (3.32)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	$295,039</a:t>
            </a:r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799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342249-9D35-4DC7-BE49-40562F32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46517"/>
          </a:xfrm>
        </p:spPr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Servicios  Educativos  e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01F8F32-6B74-4A32-A9FB-122A85A28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70340"/>
            <a:ext cx="8535988" cy="4787659"/>
          </a:xfrm>
        </p:spPr>
        <p:txBody>
          <a:bodyPr>
            <a:normAutofit fontScale="92500" lnSpcReduction="20000"/>
          </a:bodyPr>
          <a:lstStyle/>
          <a:p>
            <a:pPr marL="64008"/>
            <a:r>
              <a:rPr lang="es-ES" b="1" dirty="0" smtClean="0">
                <a:solidFill>
                  <a:schemeClr val="tx1"/>
                </a:solidFill>
              </a:rPr>
              <a:t>96 SPED Profesores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Educación Especial Prescolar(SEED): 6.00</a:t>
            </a:r>
          </a:p>
          <a:p>
            <a:pPr lvl="1"/>
            <a:r>
              <a:rPr lang="es-ES" b="1" dirty="0" smtClean="0">
                <a:solidFill>
                  <a:schemeClr val="tx1"/>
                </a:solidFill>
              </a:rPr>
              <a:t>$647,394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ETK/TK-5 Profesores: 37.50</a:t>
            </a:r>
          </a:p>
          <a:p>
            <a:pPr lvl="1"/>
            <a:r>
              <a:rPr lang="es-ES" b="1" dirty="0" smtClean="0">
                <a:solidFill>
                  <a:schemeClr val="tx1"/>
                </a:solidFill>
              </a:rPr>
              <a:t>$3,930,467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6-8 Profesores 21.20</a:t>
            </a:r>
          </a:p>
          <a:p>
            <a:pPr lvl="1"/>
            <a:r>
              <a:rPr lang="es-ES" b="1" dirty="0" smtClean="0">
                <a:solidFill>
                  <a:schemeClr val="tx1"/>
                </a:solidFill>
              </a:rPr>
              <a:t>$2,324,028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9-12 Profesores: 24.30</a:t>
            </a:r>
          </a:p>
          <a:p>
            <a:pPr lvl="1"/>
            <a:r>
              <a:rPr lang="es-ES" b="1" dirty="0" smtClean="0">
                <a:solidFill>
                  <a:schemeClr val="tx1"/>
                </a:solidFill>
              </a:rPr>
              <a:t>$2,710,624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Profesores de escuelas alternas: 3.40</a:t>
            </a:r>
          </a:p>
          <a:p>
            <a:pPr lvl="1"/>
            <a:r>
              <a:rPr lang="es-ES" b="1" dirty="0" smtClean="0">
                <a:solidFill>
                  <a:schemeClr val="tx1"/>
                </a:solidFill>
              </a:rPr>
              <a:t>$436,319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Profesores Educación Adulta: 3.48</a:t>
            </a:r>
          </a:p>
          <a:p>
            <a:pPr lvl="1"/>
            <a:r>
              <a:rPr lang="en-US" b="1" dirty="0" smtClean="0">
                <a:solidFill>
                  <a:schemeClr val="tx1"/>
                </a:solidFill>
              </a:rPr>
              <a:t>$</a:t>
            </a:r>
            <a:r>
              <a:rPr lang="en-US" b="1" dirty="0">
                <a:solidFill>
                  <a:schemeClr val="tx1"/>
                </a:solidFill>
              </a:rPr>
              <a:t>429,150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902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9865A9-5A02-4D55-8E0B-D969B1AAD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3693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 Educativos  e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A016E5-5D40-4912-8512-A79FB1032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15920"/>
            <a:ext cx="8535988" cy="4919729"/>
          </a:xfrm>
        </p:spPr>
        <p:txBody>
          <a:bodyPr>
            <a:normAutofit fontScale="55000" lnSpcReduction="20000"/>
          </a:bodyPr>
          <a:lstStyle/>
          <a:p>
            <a:pPr marL="64008"/>
            <a:r>
              <a:rPr lang="es-ES" sz="3300" b="1" dirty="0" smtClean="0">
                <a:solidFill>
                  <a:schemeClr val="tx1"/>
                </a:solidFill>
              </a:rPr>
              <a:t>117 SPED Personal Clasificado</a:t>
            </a:r>
          </a:p>
          <a:p>
            <a:pPr marL="64008"/>
            <a:r>
              <a:rPr lang="es-ES" sz="3300" b="1" dirty="0" smtClean="0">
                <a:solidFill>
                  <a:schemeClr val="tx1"/>
                </a:solidFill>
              </a:rPr>
              <a:t>Educación Especial Prescolar (SEED) Personal Clasificado: 4.84</a:t>
            </a:r>
          </a:p>
          <a:p>
            <a:pPr lvl="1"/>
            <a:r>
              <a:rPr lang="es-ES" sz="3300" b="1" dirty="0" smtClean="0">
                <a:solidFill>
                  <a:schemeClr val="tx1"/>
                </a:solidFill>
              </a:rPr>
              <a:t>$222,234</a:t>
            </a:r>
          </a:p>
          <a:p>
            <a:r>
              <a:rPr lang="es-ES" sz="3300" b="1" dirty="0" smtClean="0">
                <a:solidFill>
                  <a:schemeClr val="tx1"/>
                </a:solidFill>
              </a:rPr>
              <a:t>ETK/TK-5 Personal Clasificado: 46.03</a:t>
            </a:r>
          </a:p>
          <a:p>
            <a:pPr lvl="1"/>
            <a:r>
              <a:rPr lang="es-ES" sz="3300" b="1" dirty="0" smtClean="0">
                <a:solidFill>
                  <a:schemeClr val="tx1"/>
                </a:solidFill>
              </a:rPr>
              <a:t>$2,089,209</a:t>
            </a:r>
          </a:p>
          <a:p>
            <a:r>
              <a:rPr lang="es-ES" sz="3300" b="1" dirty="0" smtClean="0">
                <a:solidFill>
                  <a:schemeClr val="tx1"/>
                </a:solidFill>
              </a:rPr>
              <a:t>6-8 Personal Clasificado: 26.56</a:t>
            </a:r>
          </a:p>
          <a:p>
            <a:pPr lvl="1"/>
            <a:r>
              <a:rPr lang="es-ES" sz="3300" b="1" dirty="0" smtClean="0">
                <a:solidFill>
                  <a:schemeClr val="tx1"/>
                </a:solidFill>
              </a:rPr>
              <a:t>$1,217,616</a:t>
            </a:r>
          </a:p>
          <a:p>
            <a:r>
              <a:rPr lang="es-ES" sz="3300" b="1" dirty="0" smtClean="0">
                <a:solidFill>
                  <a:schemeClr val="tx1"/>
                </a:solidFill>
              </a:rPr>
              <a:t>9-12 Personal Clasificado: 29.31</a:t>
            </a:r>
          </a:p>
          <a:p>
            <a:pPr lvl="1"/>
            <a:r>
              <a:rPr lang="es-ES" sz="3300" b="1" dirty="0" smtClean="0">
                <a:solidFill>
                  <a:schemeClr val="tx1"/>
                </a:solidFill>
              </a:rPr>
              <a:t>$1,365,110</a:t>
            </a:r>
          </a:p>
          <a:p>
            <a:r>
              <a:rPr lang="es-ES" sz="3300" b="1" dirty="0" smtClean="0">
                <a:solidFill>
                  <a:schemeClr val="tx1"/>
                </a:solidFill>
              </a:rPr>
              <a:t>Personal Clasificado </a:t>
            </a:r>
            <a:r>
              <a:rPr lang="es-ES" sz="3300" b="1" dirty="0">
                <a:solidFill>
                  <a:schemeClr val="tx1"/>
                </a:solidFill>
              </a:rPr>
              <a:t>en escuelas </a:t>
            </a:r>
            <a:r>
              <a:rPr lang="es-ES" sz="3300" b="1" dirty="0">
                <a:solidFill>
                  <a:schemeClr val="tx1"/>
                </a:solidFill>
              </a:rPr>
              <a:t>alternas </a:t>
            </a:r>
            <a:r>
              <a:rPr lang="es-ES" sz="3300" b="1" dirty="0" smtClean="0">
                <a:solidFill>
                  <a:schemeClr val="tx1"/>
                </a:solidFill>
              </a:rPr>
              <a:t>: 3.25</a:t>
            </a:r>
          </a:p>
          <a:p>
            <a:pPr lvl="1"/>
            <a:r>
              <a:rPr lang="es-ES" sz="3300" b="1" dirty="0" smtClean="0">
                <a:solidFill>
                  <a:schemeClr val="tx1"/>
                </a:solidFill>
              </a:rPr>
              <a:t>$186,805</a:t>
            </a:r>
          </a:p>
          <a:p>
            <a:r>
              <a:rPr lang="es-ES" sz="3300" b="1" dirty="0" smtClean="0">
                <a:solidFill>
                  <a:schemeClr val="tx1"/>
                </a:solidFill>
              </a:rPr>
              <a:t>Personal Clasificado en Educación Adulta: 7.12</a:t>
            </a:r>
          </a:p>
          <a:p>
            <a:pPr lvl="1"/>
            <a:r>
              <a:rPr lang="es-ES" sz="3300" b="1" dirty="0" smtClean="0">
                <a:solidFill>
                  <a:schemeClr val="tx1"/>
                </a:solidFill>
              </a:rPr>
              <a:t>$332,423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330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5D10E2-25D8-4F6E-9818-27695D5BD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44526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Servicios  Educativos  e Instrucción</a:t>
            </a:r>
            <a:r>
              <a:rPr lang="en-US" b="1" dirty="0">
                <a:solidFill>
                  <a:schemeClr val="tx1"/>
                </a:solidFill>
              </a:rPr>
              <a:t/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Educación Especial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2112912-587E-425B-82F5-2FB86BC7D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2398143"/>
            <a:ext cx="10963837" cy="359625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0BAC0711-84E5-4A2A-86E0-009E1A0A5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446528"/>
              </p:ext>
            </p:extLst>
          </p:nvPr>
        </p:nvGraphicFramePr>
        <p:xfrm>
          <a:off x="684210" y="2398143"/>
          <a:ext cx="10401130" cy="3676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226">
                  <a:extLst>
                    <a:ext uri="{9D8B030D-6E8A-4147-A177-3AD203B41FA5}">
                      <a16:colId xmlns:a16="http://schemas.microsoft.com/office/drawing/2014/main" xmlns="" val="3799016661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xmlns="" val="1066187811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xmlns="" val="1825751354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xmlns="" val="905248353"/>
                    </a:ext>
                  </a:extLst>
                </a:gridCol>
                <a:gridCol w="2080226">
                  <a:extLst>
                    <a:ext uri="{9D8B030D-6E8A-4147-A177-3AD203B41FA5}">
                      <a16:colId xmlns:a16="http://schemas.microsoft.com/office/drawing/2014/main" xmlns="" val="1179260709"/>
                    </a:ext>
                  </a:extLst>
                </a:gridCol>
              </a:tblGrid>
              <a:tr h="1379547">
                <a:tc>
                  <a:txBody>
                    <a:bodyPr/>
                    <a:lstStyle/>
                    <a:p>
                      <a:r>
                        <a:rPr lang="es-ES" noProof="0" dirty="0" smtClean="0">
                          <a:solidFill>
                            <a:schemeClr val="tx1"/>
                          </a:solidFill>
                        </a:rPr>
                        <a:t>Partidas de acción</a:t>
                      </a:r>
                      <a:endParaRPr lang="es-ES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 smtClean="0">
                          <a:solidFill>
                            <a:schemeClr val="tx1"/>
                          </a:solidFill>
                        </a:rPr>
                        <a:t>2019-2020 Presupuesto Suplementario</a:t>
                      </a:r>
                      <a:endParaRPr lang="es-ES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 smtClean="0">
                          <a:solidFill>
                            <a:schemeClr val="tx1"/>
                          </a:solidFill>
                        </a:rPr>
                        <a:t>2019-2020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 smtClean="0">
                          <a:solidFill>
                            <a:schemeClr val="tx1"/>
                          </a:solidFill>
                        </a:rPr>
                        <a:t>Presupuesto Base</a:t>
                      </a:r>
                      <a:endParaRPr lang="es-ES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 smtClean="0">
                          <a:solidFill>
                            <a:schemeClr val="tx1"/>
                          </a:solidFill>
                        </a:rPr>
                        <a:t>2020-2021 Presupuesto Suplementario</a:t>
                      </a:r>
                      <a:endParaRPr lang="es-ES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 smtClean="0">
                          <a:solidFill>
                            <a:schemeClr val="tx1"/>
                          </a:solidFill>
                        </a:rPr>
                        <a:t>2020-2021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 smtClean="0">
                          <a:solidFill>
                            <a:schemeClr val="tx1"/>
                          </a:solidFill>
                        </a:rPr>
                        <a:t>Presupuesto Base</a:t>
                      </a:r>
                      <a:endParaRPr lang="es-ES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14084478"/>
                  </a:ext>
                </a:extLst>
              </a:tr>
              <a:tr h="1108355">
                <a:tc>
                  <a:txBody>
                    <a:bodyPr/>
                    <a:lstStyle/>
                    <a:p>
                      <a:r>
                        <a:rPr lang="es-ES" b="1" noProof="0" dirty="0" smtClean="0"/>
                        <a:t>Psicólogos (2)</a:t>
                      </a:r>
                      <a:endParaRPr lang="es-ES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 smtClean="0"/>
                        <a:t>$293,809</a:t>
                      </a:r>
                      <a:endParaRPr lang="es-ES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 smtClean="0"/>
                        <a:t>$0</a:t>
                      </a:r>
                      <a:endParaRPr lang="es-ES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 smtClean="0"/>
                        <a:t>$293,441</a:t>
                      </a:r>
                      <a:endParaRPr lang="es-ES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 smtClean="0"/>
                        <a:t>$0</a:t>
                      </a:r>
                      <a:endParaRPr lang="es-ES" b="1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81615398"/>
                  </a:ext>
                </a:extLst>
              </a:tr>
              <a:tr h="1108355">
                <a:tc>
                  <a:txBody>
                    <a:bodyPr/>
                    <a:lstStyle/>
                    <a:p>
                      <a:r>
                        <a:rPr lang="es-ES" b="1" noProof="0" dirty="0" smtClean="0"/>
                        <a:t>Intervencionistas de Comportamiento (2)</a:t>
                      </a:r>
                      <a:endParaRPr lang="es-ES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 smtClean="0"/>
                        <a:t>$127,567</a:t>
                      </a:r>
                      <a:endParaRPr lang="es-ES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 smtClean="0"/>
                        <a:t>$0</a:t>
                      </a:r>
                      <a:endParaRPr lang="es-ES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 smtClean="0"/>
                        <a:t>$138,535</a:t>
                      </a:r>
                      <a:endParaRPr lang="es-ES" b="1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noProof="0" dirty="0" smtClean="0"/>
                        <a:t>$0</a:t>
                      </a:r>
                      <a:endParaRPr lang="es-ES" b="1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462005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3698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35471B-F5B5-4A68-9513-5D6B5DB10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PREGUNTAS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0336E5D-417A-4AE2-B59D-5E2DFC21A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49902"/>
            <a:ext cx="8535988" cy="354449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367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CA2703-D667-45A7-932D-886CAF8D5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8772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INFORMACIÓN  DE CONTACTOS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7CED41B-1667-405B-BD3D-C1042F356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21467"/>
            <a:ext cx="8535988" cy="3572933"/>
          </a:xfrm>
        </p:spPr>
        <p:txBody>
          <a:bodyPr/>
          <a:lstStyle/>
          <a:p>
            <a:r>
              <a:rPr lang="es-ES" b="1" dirty="0" smtClean="0">
                <a:solidFill>
                  <a:schemeClr val="tx1"/>
                </a:solidFill>
              </a:rPr>
              <a:t>Sharon </a:t>
            </a:r>
            <a:r>
              <a:rPr lang="es-ES" b="1" dirty="0" err="1" smtClean="0">
                <a:solidFill>
                  <a:schemeClr val="tx1"/>
                </a:solidFill>
              </a:rPr>
              <a:t>Cuseo</a:t>
            </a:r>
            <a:r>
              <a:rPr lang="es-ES" b="1" dirty="0" smtClean="0">
                <a:solidFill>
                  <a:schemeClr val="tx1"/>
                </a:solidFill>
              </a:rPr>
              <a:t>, Superintendente Adjunto, Servicios Educativos e Instrucción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818-729-4455</a:t>
            </a:r>
          </a:p>
          <a:p>
            <a:endParaRPr lang="es-ES" b="1" dirty="0" smtClean="0">
              <a:solidFill>
                <a:schemeClr val="tx1"/>
              </a:solidFill>
            </a:endParaRPr>
          </a:p>
          <a:p>
            <a:r>
              <a:rPr lang="es-ES" b="1" dirty="0" smtClean="0">
                <a:solidFill>
                  <a:schemeClr val="tx1"/>
                </a:solidFill>
              </a:rPr>
              <a:t>Tamara </a:t>
            </a:r>
            <a:r>
              <a:rPr lang="es-ES" b="1" dirty="0" err="1" smtClean="0">
                <a:solidFill>
                  <a:schemeClr val="tx1"/>
                </a:solidFill>
              </a:rPr>
              <a:t>Schiern</a:t>
            </a:r>
            <a:r>
              <a:rPr lang="es-ES" b="1" dirty="0" smtClean="0">
                <a:solidFill>
                  <a:schemeClr val="tx1"/>
                </a:solidFill>
              </a:rPr>
              <a:t>, Director de Educación Especial</a:t>
            </a:r>
          </a:p>
          <a:p>
            <a:r>
              <a:rPr lang="es-ES" b="1" dirty="0" smtClean="0">
                <a:solidFill>
                  <a:schemeClr val="tx1"/>
                </a:solidFill>
              </a:rPr>
              <a:t>818-729-4524</a:t>
            </a:r>
          </a:p>
          <a:p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073072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eathered" id="{EEC9B30E-2747-4D42-BCBE-A02BDEEEA114}" vid="{0DE630C6-BBA0-46FD-9C6B-084D4C5F4F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14702</TotalTime>
  <Words>493</Words>
  <Application>Microsoft Office PowerPoint</Application>
  <PresentationFormat>Custom</PresentationFormat>
  <Paragraphs>144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Feathered</vt:lpstr>
      <vt:lpstr>Enfoque Educación Especial…bajo al óptica del Plan de Responsabilidad y Control Local (LCAP)</vt:lpstr>
      <vt:lpstr>Organigrama</vt:lpstr>
      <vt:lpstr>Servicios Educativos e Instrucción Organigrama</vt:lpstr>
      <vt:lpstr>Servicios Educativos e Instrucción Educación Especial</vt:lpstr>
      <vt:lpstr>Servicios Educativos e Instrucción Educación Especial</vt:lpstr>
      <vt:lpstr>Servicios  Educativos  e Instrucción Educación Especial</vt:lpstr>
      <vt:lpstr>Servicios  Educativos  e Instrucción Educación Especial</vt:lpstr>
      <vt:lpstr>Servicios  Educativos  e Instrucción Educación Especial</vt:lpstr>
      <vt:lpstr>Servicios  Educativos  e Instrucción Educación Especial</vt:lpstr>
      <vt:lpstr>Servicios  Educativos  e Instrucción Educación Especial</vt:lpstr>
      <vt:lpstr>Servicios  Educativos  e Instrucción Educación Especial</vt:lpstr>
      <vt:lpstr>Servicios  Educativos  e Instrucción Educación Especial</vt:lpstr>
      <vt:lpstr>PREGUNTAS</vt:lpstr>
      <vt:lpstr>INFORMACIÓN  DE CONTACTOS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SERVICES</dc:title>
  <dc:creator>Peter Knapik</dc:creator>
  <cp:lastModifiedBy>Nuria Bo</cp:lastModifiedBy>
  <cp:revision>533</cp:revision>
  <cp:lastPrinted>2020-02-05T15:14:55Z</cp:lastPrinted>
  <dcterms:created xsi:type="dcterms:W3CDTF">2019-11-22T16:39:25Z</dcterms:created>
  <dcterms:modified xsi:type="dcterms:W3CDTF">2020-03-05T04:59:52Z</dcterms:modified>
</cp:coreProperties>
</file>