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notesMasterIdLst>
    <p:notesMasterId r:id="rId16"/>
  </p:notesMasterIdLst>
  <p:sldIdLst>
    <p:sldId id="256" r:id="rId2"/>
    <p:sldId id="312" r:id="rId3"/>
    <p:sldId id="376" r:id="rId4"/>
    <p:sldId id="352" r:id="rId5"/>
    <p:sldId id="365" r:id="rId6"/>
    <p:sldId id="366" r:id="rId7"/>
    <p:sldId id="367" r:id="rId8"/>
    <p:sldId id="364" r:id="rId9"/>
    <p:sldId id="371" r:id="rId10"/>
    <p:sldId id="370" r:id="rId11"/>
    <p:sldId id="373" r:id="rId12"/>
    <p:sldId id="353" r:id="rId13"/>
    <p:sldId id="369" r:id="rId14"/>
    <p:sldId id="328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Cuseo" initials="SC" lastIdx="1" clrIdx="0">
    <p:extLst>
      <p:ext uri="{19B8F6BF-5375-455C-9EA6-DF929625EA0E}">
        <p15:presenceInfo xmlns:p15="http://schemas.microsoft.com/office/powerpoint/2012/main" userId="S-1-5-21-3541717043-596880459-539515272-973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DCCB8A-C70B-45F3-B8B4-69A77DEE2DFC}" v="72" dt="2020-03-02T17:39:14.2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69" autoAdjust="0"/>
    <p:restoredTop sz="94660"/>
  </p:normalViewPr>
  <p:slideViewPr>
    <p:cSldViewPr snapToGrid="0">
      <p:cViewPr varScale="1">
        <p:scale>
          <a:sx n="65" d="100"/>
          <a:sy n="65" d="100"/>
        </p:scale>
        <p:origin x="78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C9874-0ECD-4680-9877-47483ADE44C3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4EED5-315E-4FCB-AB27-3EE978C2B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6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5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4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220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7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3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5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14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98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4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0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072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1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49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426659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Special Education Focus… through the lens of the Local Control Accountability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Plan (LCAP)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046" y="3580311"/>
            <a:ext cx="7210697" cy="2395946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Presented by:</a:t>
            </a:r>
          </a:p>
          <a:p>
            <a:r>
              <a:rPr lang="en-US" b="1" dirty="0">
                <a:solidFill>
                  <a:schemeClr val="tx1"/>
                </a:solidFill>
              </a:rPr>
              <a:t>Tamara Schiern, Director of Special Education</a:t>
            </a:r>
          </a:p>
          <a:p>
            <a:r>
              <a:rPr lang="en-US" b="1" dirty="0">
                <a:solidFill>
                  <a:schemeClr val="tx1"/>
                </a:solidFill>
              </a:rPr>
              <a:t>Sharon Cuseo, Assistant Superintendent, Instructional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Peter Knapik, Ed.D., Director of Elementary Education</a:t>
            </a:r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Organizational Chart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066" y="1049867"/>
            <a:ext cx="11661423" cy="580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9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5DF5-A2C2-4C45-8B5A-FE5F32BC1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40" y="419451"/>
            <a:ext cx="11200932" cy="156035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Organizational Chart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548837-FC4F-4D0A-B0A0-D026677A20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1045690"/>
              </p:ext>
            </p:extLst>
          </p:nvPr>
        </p:nvGraphicFramePr>
        <p:xfrm>
          <a:off x="2370667" y="1829776"/>
          <a:ext cx="7597421" cy="479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7421">
                  <a:extLst>
                    <a:ext uri="{9D8B030D-6E8A-4147-A177-3AD203B41FA5}">
                      <a16:colId xmlns:a16="http://schemas.microsoft.com/office/drawing/2014/main" val="1098651601"/>
                    </a:ext>
                  </a:extLst>
                </a:gridCol>
              </a:tblGrid>
              <a:tr h="48730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ASSISTANT SUPERINTENDENT     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374197"/>
                  </a:ext>
                </a:extLst>
              </a:tr>
              <a:tr h="9234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Director of Special Education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Director of Elementary Education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798563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- Elementary Administrators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544474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- Coordinator, Child Development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6004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            - ASES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2656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                                  - Instructional TOSA - ELD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691509"/>
                  </a:ext>
                </a:extLst>
              </a:tr>
              <a:tr h="13338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Coordinator, Instructional Technology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Coordinator, Arts &amp; Career Technical Education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Instructional Technology TOSA &amp; Induction TOSA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2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818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9DF60-CF7E-4013-8ED2-4F0E5C6B1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83039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0AD59-9C57-4472-85EB-182046453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05102"/>
            <a:ext cx="8535988" cy="4452897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Individualized Education Program Development and Implementation</a:t>
            </a:r>
          </a:p>
          <a:p>
            <a:r>
              <a:rPr lang="en-US" b="1" u="sng" dirty="0">
                <a:solidFill>
                  <a:schemeClr val="tx1"/>
                </a:solidFill>
              </a:rPr>
              <a:t>Services and Placements: </a:t>
            </a:r>
          </a:p>
          <a:p>
            <a:r>
              <a:rPr lang="en-US" b="1" dirty="0">
                <a:solidFill>
                  <a:schemeClr val="tx1"/>
                </a:solidFill>
              </a:rPr>
              <a:t>Specialized Academic Instruction (SAI)</a:t>
            </a:r>
          </a:p>
          <a:p>
            <a:pPr lvl="0"/>
            <a:r>
              <a:rPr lang="en-US" b="1" dirty="0">
                <a:solidFill>
                  <a:schemeClr val="tx1"/>
                </a:solidFill>
              </a:rPr>
              <a:t>Push-In Classes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Special Education Teacher goes into the General Education classroom at the Elementary Level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Collaborative classes at the Secondary Level supported by a Special Education teacher or Instructional Assistant</a:t>
            </a:r>
          </a:p>
          <a:p>
            <a:pPr lvl="0"/>
            <a:r>
              <a:rPr lang="en-US" b="1" dirty="0">
                <a:solidFill>
                  <a:schemeClr val="tx1"/>
                </a:solidFill>
              </a:rPr>
              <a:t>Pull Out Classes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Resource Specialist Program (RSP) at Elementary Level (28 student capacity)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Basic and Fundamental Classes at Secondary Level (28 student capacity)</a:t>
            </a:r>
          </a:p>
          <a:p>
            <a:pPr lvl="0"/>
            <a:r>
              <a:rPr lang="en-US" b="1" dirty="0">
                <a:solidFill>
                  <a:schemeClr val="tx1"/>
                </a:solidFill>
              </a:rPr>
              <a:t>Special Day Classes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Specialized Academic Instruction (SAI) for majority of the school day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8-15 students per class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3-6 adults per class</a:t>
            </a:r>
          </a:p>
          <a:p>
            <a:pPr lvl="0"/>
            <a:r>
              <a:rPr lang="en-US" b="1" dirty="0">
                <a:solidFill>
                  <a:schemeClr val="tx1"/>
                </a:solidFill>
              </a:rPr>
              <a:t>Non-Public School or SELPA School Placements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92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FC32C-6E34-4633-85CF-D0FD09882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930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36164-401F-47E2-AADA-3E4E32E3F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38465"/>
            <a:ext cx="8535988" cy="4182255"/>
          </a:xfrm>
        </p:spPr>
        <p:txBody>
          <a:bodyPr numCol="2">
            <a:normAutofit/>
          </a:bodyPr>
          <a:lstStyle/>
          <a:p>
            <a:r>
              <a:rPr lang="en-US" b="1" u="sng" dirty="0">
                <a:solidFill>
                  <a:schemeClr val="tx1"/>
                </a:solidFill>
              </a:rPr>
              <a:t>Special Education Related Services:</a:t>
            </a:r>
          </a:p>
          <a:p>
            <a:r>
              <a:rPr lang="en-US" b="1" dirty="0">
                <a:solidFill>
                  <a:schemeClr val="tx1"/>
                </a:solidFill>
              </a:rPr>
              <a:t>	Speech and Language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Occupational Therapy</a:t>
            </a:r>
          </a:p>
          <a:p>
            <a:r>
              <a:rPr lang="en-US" b="1" dirty="0">
                <a:solidFill>
                  <a:schemeClr val="tx1"/>
                </a:solidFill>
              </a:rPr>
              <a:t>	Adaptive Physical Education</a:t>
            </a:r>
          </a:p>
          <a:p>
            <a:r>
              <a:rPr lang="en-US" b="1" dirty="0">
                <a:solidFill>
                  <a:schemeClr val="tx1"/>
                </a:solidFill>
              </a:rPr>
              <a:t>	Individual Counseling</a:t>
            </a:r>
          </a:p>
          <a:p>
            <a:r>
              <a:rPr lang="en-US" b="1" dirty="0">
                <a:solidFill>
                  <a:schemeClr val="tx1"/>
                </a:solidFill>
              </a:rPr>
              <a:t>	Counseling and Guidance</a:t>
            </a:r>
          </a:p>
          <a:p>
            <a:r>
              <a:rPr lang="en-US" b="1" dirty="0">
                <a:solidFill>
                  <a:schemeClr val="tx1"/>
                </a:solidFill>
              </a:rPr>
              <a:t>	Parent Counseling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	Deaf and Hard of Hearing</a:t>
            </a:r>
          </a:p>
          <a:p>
            <a:r>
              <a:rPr lang="en-US" b="1" dirty="0">
                <a:solidFill>
                  <a:schemeClr val="tx1"/>
                </a:solidFill>
              </a:rPr>
              <a:t>	Transportation</a:t>
            </a:r>
          </a:p>
          <a:p>
            <a:r>
              <a:rPr lang="en-US" b="1" dirty="0">
                <a:solidFill>
                  <a:schemeClr val="tx1"/>
                </a:solidFill>
              </a:rPr>
              <a:t>	Nursing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Intensive Individual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Behavior Intervention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Sign Language Interpreting 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235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A9827-B7EC-4AEF-8C73-61F33A5CF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3313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E1E5B-0E4F-443E-BE36-50A8EA519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38466"/>
            <a:ext cx="8535988" cy="3655934"/>
          </a:xfrm>
        </p:spPr>
        <p:txBody>
          <a:bodyPr/>
          <a:lstStyle/>
          <a:p>
            <a:r>
              <a:rPr lang="en-US" b="1" u="sng" dirty="0">
                <a:solidFill>
                  <a:schemeClr val="tx1"/>
                </a:solidFill>
              </a:rPr>
              <a:t>SELPA Provided Services (District funds a portion):</a:t>
            </a:r>
          </a:p>
          <a:p>
            <a:r>
              <a:rPr lang="en-US" b="1" dirty="0">
                <a:solidFill>
                  <a:schemeClr val="tx1"/>
                </a:solidFill>
              </a:rPr>
              <a:t>	Itinerant Deaf and Hard of Hearing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Specialized Vison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Orientation and Mobility</a:t>
            </a:r>
          </a:p>
          <a:p>
            <a:r>
              <a:rPr lang="en-US" b="1" dirty="0">
                <a:solidFill>
                  <a:schemeClr val="tx1"/>
                </a:solidFill>
              </a:rPr>
              <a:t>	Early Start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282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5BB7E-2FA8-4046-980E-71F5A7EF2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808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Educational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9F91C-EFED-41C5-89EB-07058A552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93495"/>
            <a:ext cx="8535988" cy="3700905"/>
          </a:xfrm>
        </p:spPr>
        <p:txBody>
          <a:bodyPr/>
          <a:lstStyle/>
          <a:p>
            <a:r>
              <a:rPr lang="en-US" b="1" u="sng" dirty="0">
                <a:solidFill>
                  <a:schemeClr val="tx1"/>
                </a:solidFill>
              </a:rPr>
              <a:t>Contracted Out Services:  </a:t>
            </a:r>
          </a:p>
          <a:p>
            <a:r>
              <a:rPr lang="en-US" b="1" dirty="0">
                <a:solidFill>
                  <a:schemeClr val="tx1"/>
                </a:solidFill>
              </a:rPr>
              <a:t>(No District Provider, but contracted on an as-needed basis)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	Vision Therapy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Physical Therapy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	Social Work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791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2BC61-A492-483A-96A2-7065BCFEB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2307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51BC0-D3DF-4A3C-BDBD-888734A96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53456"/>
            <a:ext cx="8535988" cy="3640944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Identification and Assessment of Individuals with Disabilities</a:t>
            </a:r>
          </a:p>
          <a:p>
            <a:r>
              <a:rPr lang="en-US" b="1" dirty="0">
                <a:solidFill>
                  <a:schemeClr val="tx1"/>
                </a:solidFill>
              </a:rPr>
              <a:t>Student Progress Monitoring</a:t>
            </a:r>
            <a:endParaRPr lang="en-US" b="1" dirty="0">
              <a:solidFill>
                <a:schemeClr val="tx1"/>
              </a:solidFill>
              <a:cs typeface="Calibri"/>
            </a:endParaRPr>
          </a:p>
          <a:p>
            <a:r>
              <a:rPr lang="en-US" b="1" dirty="0">
                <a:solidFill>
                  <a:schemeClr val="tx1"/>
                </a:solidFill>
              </a:rPr>
              <a:t>Parent Involvement, Collaboration and Consultation</a:t>
            </a:r>
            <a:endParaRPr lang="en-US" b="1" dirty="0">
              <a:solidFill>
                <a:schemeClr val="tx1"/>
              </a:solidFill>
              <a:cs typeface="Calibri"/>
            </a:endParaRPr>
          </a:p>
          <a:p>
            <a:r>
              <a:rPr lang="en-US" b="1" dirty="0">
                <a:solidFill>
                  <a:schemeClr val="tx1"/>
                </a:solidFill>
              </a:rPr>
              <a:t>Professional Development </a:t>
            </a:r>
            <a:endParaRPr lang="en-US" b="1" dirty="0">
              <a:solidFill>
                <a:schemeClr val="tx1"/>
              </a:solidFill>
              <a:cs typeface="Calibri"/>
            </a:endParaRPr>
          </a:p>
          <a:p>
            <a:r>
              <a:rPr lang="en-US" b="1" dirty="0">
                <a:solidFill>
                  <a:schemeClr val="tx1"/>
                </a:solidFill>
              </a:rPr>
              <a:t>State Reporting</a:t>
            </a:r>
          </a:p>
          <a:p>
            <a:r>
              <a:rPr lang="en-US" b="1" dirty="0">
                <a:solidFill>
                  <a:schemeClr val="tx1"/>
                </a:solidFill>
                <a:ea typeface="+mn-lt"/>
                <a:cs typeface="+mn-lt"/>
              </a:rPr>
              <a:t>Implementation, Support and Oversight of All Special Education Programs and Services</a:t>
            </a:r>
            <a:endParaRPr lang="en-US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Special Education Student Count: 1,991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277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7EDB-DAFD-4DA7-B74D-02A300CA0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2223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52996-7EA2-40B7-BA01-F1AF70B38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08031"/>
            <a:ext cx="8535988" cy="514997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Administrators (2)</a:t>
            </a:r>
          </a:p>
          <a:p>
            <a:r>
              <a:rPr lang="en-US" b="1" dirty="0">
                <a:solidFill>
                  <a:schemeClr val="tx1"/>
                </a:solidFill>
              </a:rPr>
              <a:t>	$294,426</a:t>
            </a:r>
          </a:p>
          <a:p>
            <a:r>
              <a:rPr lang="en-US" b="1" dirty="0">
                <a:solidFill>
                  <a:schemeClr val="tx1"/>
                </a:solidFill>
              </a:rPr>
              <a:t>Program Specialists (5)</a:t>
            </a:r>
          </a:p>
          <a:p>
            <a:r>
              <a:rPr lang="en-US" b="1" dirty="0">
                <a:solidFill>
                  <a:schemeClr val="tx1"/>
                </a:solidFill>
              </a:rPr>
              <a:t>	$733,355</a:t>
            </a:r>
          </a:p>
          <a:p>
            <a:r>
              <a:rPr lang="en-US" b="1" dirty="0">
                <a:solidFill>
                  <a:schemeClr val="tx1"/>
                </a:solidFill>
              </a:rPr>
              <a:t>Psychologists (15)</a:t>
            </a:r>
          </a:p>
          <a:p>
            <a:r>
              <a:rPr lang="en-US" b="1" dirty="0">
                <a:solidFill>
                  <a:schemeClr val="tx1"/>
                </a:solidFill>
              </a:rPr>
              <a:t>	$1,110,739</a:t>
            </a:r>
          </a:p>
          <a:p>
            <a:r>
              <a:rPr lang="en-US" b="1" dirty="0">
                <a:solidFill>
                  <a:schemeClr val="tx1"/>
                </a:solidFill>
              </a:rPr>
              <a:t>Deaf/Hard Hearing and Assistive Technology - Teachers of Special Assignment (2)</a:t>
            </a:r>
          </a:p>
          <a:p>
            <a:r>
              <a:rPr lang="en-US" b="1" dirty="0">
                <a:solidFill>
                  <a:schemeClr val="tx1"/>
                </a:solidFill>
              </a:rPr>
              <a:t>	$186,476</a:t>
            </a:r>
          </a:p>
          <a:p>
            <a:r>
              <a:rPr lang="en-US" b="1" dirty="0">
                <a:solidFill>
                  <a:schemeClr val="tx1"/>
                </a:solidFill>
              </a:rPr>
              <a:t>APE - Teachers on Special Assignment (2)		APE Assistant (1) - $30,954</a:t>
            </a:r>
          </a:p>
          <a:p>
            <a:r>
              <a:rPr lang="en-US" b="1" dirty="0">
                <a:solidFill>
                  <a:schemeClr val="tx1"/>
                </a:solidFill>
              </a:rPr>
              <a:t>	$243,026</a:t>
            </a:r>
          </a:p>
          <a:p>
            <a:r>
              <a:rPr lang="en-US" b="1" dirty="0">
                <a:solidFill>
                  <a:schemeClr val="tx1"/>
                </a:solidFill>
              </a:rPr>
              <a:t>Speech and Language Pathologists (21.2)</a:t>
            </a:r>
          </a:p>
          <a:p>
            <a:r>
              <a:rPr lang="en-US" b="1" dirty="0">
                <a:solidFill>
                  <a:schemeClr val="tx1"/>
                </a:solidFill>
              </a:rPr>
              <a:t>	$1,492,399</a:t>
            </a:r>
          </a:p>
          <a:p>
            <a:r>
              <a:rPr lang="en-US" b="1" dirty="0">
                <a:solidFill>
                  <a:schemeClr val="tx1"/>
                </a:solidFill>
              </a:rPr>
              <a:t>Speech and Language Pathology Agency Costs		SLPA Assistant (1) - $36,157</a:t>
            </a:r>
          </a:p>
          <a:p>
            <a:r>
              <a:rPr lang="en-US" b="1" dirty="0">
                <a:solidFill>
                  <a:schemeClr val="tx1"/>
                </a:solidFill>
              </a:rPr>
              <a:t>	S911,254</a:t>
            </a:r>
          </a:p>
          <a:p>
            <a:r>
              <a:rPr lang="en-US" b="1" dirty="0">
                <a:solidFill>
                  <a:schemeClr val="tx1"/>
                </a:solidFill>
              </a:rPr>
              <a:t>Occupational Therapists (10)</a:t>
            </a:r>
          </a:p>
          <a:p>
            <a:r>
              <a:rPr lang="en-US" b="1" dirty="0">
                <a:solidFill>
                  <a:schemeClr val="tx1"/>
                </a:solidFill>
              </a:rPr>
              <a:t>	$1,298,812</a:t>
            </a:r>
          </a:p>
          <a:p>
            <a:r>
              <a:rPr lang="en-US" b="1" dirty="0">
                <a:solidFill>
                  <a:schemeClr val="tx1"/>
                </a:solidFill>
              </a:rPr>
              <a:t> Itinerant Teachers (3.32)</a:t>
            </a:r>
          </a:p>
          <a:p>
            <a:r>
              <a:rPr lang="en-US" b="1" dirty="0">
                <a:solidFill>
                  <a:schemeClr val="tx1"/>
                </a:solidFill>
              </a:rPr>
              <a:t>	$295,039</a:t>
            </a:r>
          </a:p>
        </p:txBody>
      </p:sp>
    </p:spTree>
    <p:extLst>
      <p:ext uri="{BB962C8B-B14F-4D97-AF65-F5344CB8AC3E}">
        <p14:creationId xmlns:p14="http://schemas.microsoft.com/office/powerpoint/2010/main" val="48479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42249-9D35-4DC7-BE49-40562F32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46517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1F8F32-6B74-4A32-A9FB-122A85A28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70340"/>
            <a:ext cx="8535988" cy="4787659"/>
          </a:xfrm>
        </p:spPr>
        <p:txBody>
          <a:bodyPr>
            <a:normAutofit fontScale="92500" lnSpcReduction="20000"/>
          </a:bodyPr>
          <a:lstStyle/>
          <a:p>
            <a:pPr marL="64008"/>
            <a:r>
              <a:rPr lang="en-US" b="1" dirty="0">
                <a:solidFill>
                  <a:schemeClr val="tx1"/>
                </a:solidFill>
              </a:rPr>
              <a:t>96 SPED Teachers</a:t>
            </a:r>
          </a:p>
          <a:p>
            <a:r>
              <a:rPr lang="en-US" b="1" dirty="0">
                <a:solidFill>
                  <a:schemeClr val="tx1"/>
                </a:solidFill>
              </a:rPr>
              <a:t>Special Education Preschool (SEED): 6.00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$647,394</a:t>
            </a:r>
          </a:p>
          <a:p>
            <a:r>
              <a:rPr lang="en-US" b="1" dirty="0">
                <a:solidFill>
                  <a:schemeClr val="tx1"/>
                </a:solidFill>
              </a:rPr>
              <a:t>ETK/TK-5 Teachers: 37.50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$3,930,467</a:t>
            </a:r>
          </a:p>
          <a:p>
            <a:r>
              <a:rPr lang="en-US" b="1" dirty="0">
                <a:solidFill>
                  <a:schemeClr val="tx1"/>
                </a:solidFill>
              </a:rPr>
              <a:t>6-8 Teachers 21.20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$2,324,028</a:t>
            </a:r>
          </a:p>
          <a:p>
            <a:r>
              <a:rPr lang="en-US" b="1" dirty="0">
                <a:solidFill>
                  <a:schemeClr val="tx1"/>
                </a:solidFill>
              </a:rPr>
              <a:t>9-12 Teachers: 24.30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$2,710,624</a:t>
            </a:r>
          </a:p>
          <a:p>
            <a:r>
              <a:rPr lang="en-US" b="1" dirty="0">
                <a:solidFill>
                  <a:schemeClr val="tx1"/>
                </a:solidFill>
              </a:rPr>
              <a:t>Alternative School Teachers: 3.40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$436,319</a:t>
            </a:r>
          </a:p>
          <a:p>
            <a:r>
              <a:rPr lang="en-US" b="1" dirty="0">
                <a:solidFill>
                  <a:schemeClr val="tx1"/>
                </a:solidFill>
              </a:rPr>
              <a:t>Adult Education Teachers: 3.48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$429,150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902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865A9-5A02-4D55-8E0B-D969B1AA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3693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 classified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016E5-5D40-4912-8512-A79FB1032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15920"/>
            <a:ext cx="8535988" cy="4919729"/>
          </a:xfrm>
        </p:spPr>
        <p:txBody>
          <a:bodyPr>
            <a:normAutofit fontScale="55000" lnSpcReduction="20000"/>
          </a:bodyPr>
          <a:lstStyle/>
          <a:p>
            <a:pPr marL="64008"/>
            <a:r>
              <a:rPr lang="en-US" sz="3300" b="1" dirty="0">
                <a:solidFill>
                  <a:schemeClr val="tx1"/>
                </a:solidFill>
              </a:rPr>
              <a:t>117 SPED Classified Staff</a:t>
            </a:r>
          </a:p>
          <a:p>
            <a:pPr marL="64008"/>
            <a:r>
              <a:rPr lang="en-US" sz="3300" b="1" dirty="0">
                <a:solidFill>
                  <a:schemeClr val="tx1"/>
                </a:solidFill>
              </a:rPr>
              <a:t>Special Education Preschool (SEED) Classified Staff: 4.84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$222,234</a:t>
            </a:r>
          </a:p>
          <a:p>
            <a:r>
              <a:rPr lang="en-US" sz="3300" b="1" dirty="0">
                <a:solidFill>
                  <a:schemeClr val="tx1"/>
                </a:solidFill>
              </a:rPr>
              <a:t>ETK/TK-5 Classified Staff: 46.03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$2,089,209</a:t>
            </a:r>
          </a:p>
          <a:p>
            <a:r>
              <a:rPr lang="en-US" sz="3300" b="1" dirty="0">
                <a:solidFill>
                  <a:schemeClr val="tx1"/>
                </a:solidFill>
              </a:rPr>
              <a:t>6-8 Classified Staff: 26.56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$1,217,616</a:t>
            </a:r>
          </a:p>
          <a:p>
            <a:r>
              <a:rPr lang="en-US" sz="3300" b="1" dirty="0">
                <a:solidFill>
                  <a:schemeClr val="tx1"/>
                </a:solidFill>
              </a:rPr>
              <a:t>9-12 Classified Staff: 29.31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$1,365,110</a:t>
            </a:r>
          </a:p>
          <a:p>
            <a:r>
              <a:rPr lang="en-US" sz="3300" b="1" dirty="0">
                <a:solidFill>
                  <a:schemeClr val="tx1"/>
                </a:solidFill>
              </a:rPr>
              <a:t>Alternative School Classified Staff: 3.25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$186,805</a:t>
            </a:r>
          </a:p>
          <a:p>
            <a:r>
              <a:rPr lang="en-US" sz="3300" b="1" dirty="0">
                <a:solidFill>
                  <a:schemeClr val="tx1"/>
                </a:solidFill>
              </a:rPr>
              <a:t>Adult Education Classified Staff: 7.12</a:t>
            </a:r>
          </a:p>
          <a:p>
            <a:pPr lvl="1"/>
            <a:r>
              <a:rPr lang="en-US" sz="3300" b="1" dirty="0">
                <a:solidFill>
                  <a:schemeClr val="tx1"/>
                </a:solidFill>
              </a:rPr>
              <a:t>$332,423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330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D10E2-25D8-4F6E-9818-27695D5BD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4452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Instructional services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special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112912-587E-425B-82F5-2FB86BC7D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98143"/>
            <a:ext cx="10963837" cy="359625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AC0711-84E5-4A2A-86E0-009E1A0A5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224360"/>
              </p:ext>
            </p:extLst>
          </p:nvPr>
        </p:nvGraphicFramePr>
        <p:xfrm>
          <a:off x="684210" y="2398143"/>
          <a:ext cx="10401130" cy="3596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226">
                  <a:extLst>
                    <a:ext uri="{9D8B030D-6E8A-4147-A177-3AD203B41FA5}">
                      <a16:colId xmlns:a16="http://schemas.microsoft.com/office/drawing/2014/main" val="3799016661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1066187811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1825751354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905248353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val="1179260709"/>
                    </a:ext>
                  </a:extLst>
                </a:gridCol>
              </a:tblGrid>
              <a:tr h="137954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Action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Supplemental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084478"/>
                  </a:ext>
                </a:extLst>
              </a:tr>
              <a:tr h="1108355">
                <a:tc>
                  <a:txBody>
                    <a:bodyPr/>
                    <a:lstStyle/>
                    <a:p>
                      <a:r>
                        <a:rPr lang="en-US" b="1" dirty="0"/>
                        <a:t>Psychologists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$293,809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$293,441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615398"/>
                  </a:ext>
                </a:extLst>
              </a:tr>
              <a:tr h="1108355">
                <a:tc>
                  <a:txBody>
                    <a:bodyPr/>
                    <a:lstStyle/>
                    <a:p>
                      <a:r>
                        <a:rPr lang="en-US" b="1" dirty="0"/>
                        <a:t>Behavior Interventionists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$127,567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$138,535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200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698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471B-F5B5-4A68-9513-5D6B5DB10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36E5D-417A-4AE2-B59D-5E2DFC21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9902"/>
            <a:ext cx="8535988" cy="354449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367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Contact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Sharon Cuseo, Assistant Superintendent, Instructional Services</a:t>
            </a:r>
          </a:p>
          <a:p>
            <a:r>
              <a:rPr lang="en-US" b="1" dirty="0">
                <a:solidFill>
                  <a:schemeClr val="tx1"/>
                </a:solidFill>
              </a:rPr>
              <a:t>818-729-4455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Tamara Schiern, Director of Special Education</a:t>
            </a:r>
          </a:p>
          <a:p>
            <a:r>
              <a:rPr lang="en-US" b="1" dirty="0">
                <a:solidFill>
                  <a:schemeClr val="tx1"/>
                </a:solidFill>
              </a:rPr>
              <a:t>818-729-4524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11689</TotalTime>
  <Words>663</Words>
  <Application>Microsoft Office PowerPoint</Application>
  <PresentationFormat>Widescreen</PresentationFormat>
  <Paragraphs>144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Schoolbook</vt:lpstr>
      <vt:lpstr>Corbel</vt:lpstr>
      <vt:lpstr>Feathered</vt:lpstr>
      <vt:lpstr>Special Education Focus… through the lens of the Local Control Accountability Plan (LCAP)</vt:lpstr>
      <vt:lpstr>Organizational Chart</vt:lpstr>
      <vt:lpstr>Instructional Services  Organizational Chart</vt:lpstr>
      <vt:lpstr>Instructional services special education</vt:lpstr>
      <vt:lpstr>Instructional services special education</vt:lpstr>
      <vt:lpstr>Instructional services special education</vt:lpstr>
      <vt:lpstr>Educational services special education</vt:lpstr>
      <vt:lpstr>Instructional services special education</vt:lpstr>
      <vt:lpstr>Instructional services special education</vt:lpstr>
      <vt:lpstr>Instructional services  special education</vt:lpstr>
      <vt:lpstr>Instructional services  Special education classified</vt:lpstr>
      <vt:lpstr>Instructional services special education</vt:lpstr>
      <vt:lpstr>Questions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Peter Knapik</cp:lastModifiedBy>
  <cp:revision>530</cp:revision>
  <cp:lastPrinted>2020-02-05T15:14:55Z</cp:lastPrinted>
  <dcterms:created xsi:type="dcterms:W3CDTF">2019-11-22T16:39:25Z</dcterms:created>
  <dcterms:modified xsi:type="dcterms:W3CDTF">2020-03-02T17:48:51Z</dcterms:modified>
</cp:coreProperties>
</file>