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12" r:id="rId4"/>
    <p:sldId id="341" r:id="rId5"/>
    <p:sldId id="258" r:id="rId6"/>
    <p:sldId id="313" r:id="rId7"/>
    <p:sldId id="314" r:id="rId8"/>
    <p:sldId id="315" r:id="rId9"/>
    <p:sldId id="317" r:id="rId10"/>
    <p:sldId id="318" r:id="rId11"/>
    <p:sldId id="330" r:id="rId12"/>
    <p:sldId id="335" r:id="rId13"/>
    <p:sldId id="336" r:id="rId14"/>
    <p:sldId id="337" r:id="rId15"/>
    <p:sldId id="338" r:id="rId16"/>
    <p:sldId id="316" r:id="rId17"/>
    <p:sldId id="326" r:id="rId18"/>
    <p:sldId id="319" r:id="rId19"/>
    <p:sldId id="320" r:id="rId20"/>
    <p:sldId id="321" r:id="rId21"/>
    <p:sldId id="333" r:id="rId22"/>
    <p:sldId id="339" r:id="rId23"/>
    <p:sldId id="322" r:id="rId24"/>
    <p:sldId id="332" r:id="rId25"/>
    <p:sldId id="327" r:id="rId26"/>
    <p:sldId id="323" r:id="rId27"/>
    <p:sldId id="324" r:id="rId28"/>
    <p:sldId id="331" r:id="rId29"/>
    <p:sldId id="329" r:id="rId30"/>
    <p:sldId id="32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2" autoAdjust="0"/>
    <p:restoredTop sz="94660"/>
  </p:normalViewPr>
  <p:slideViewPr>
    <p:cSldViewPr snapToGrid="0">
      <p:cViewPr varScale="1">
        <p:scale>
          <a:sx n="56" d="100"/>
          <a:sy n="56" d="100"/>
        </p:scale>
        <p:origin x="96" y="1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2971800"/>
          </a:xfrm>
        </p:spPr>
        <p:txBody>
          <a:bodyPr>
            <a:noAutofit/>
          </a:bodyPr>
          <a:lstStyle/>
          <a:p>
            <a:r>
              <a:rPr lang="hy-AM" sz="3600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ԾԱՌԱՅՈՒԹՅՈՒՆՆԵՐԸ ՏԵՂԱԿԱՆ ՎԵՐԱՀՍԿՈՂՈՒԹՅԱՆ ՀԱՇՎԵՏՎՈՂԱԿԱՆՈՒԹՅԱՆ ԾՐԱԳՐԻ </a:t>
            </a:r>
            <a:r>
              <a:rPr lang="en-US" sz="3600" b="1" dirty="0">
                <a:solidFill>
                  <a:schemeClr val="bg1"/>
                </a:solidFill>
                <a:latin typeface="Sylfaen" panose="010A0502050306030303" pitchFamily="18" charset="0"/>
              </a:rPr>
              <a:t>(LCAP) </a:t>
            </a:r>
            <a:r>
              <a:rPr lang="hy-AM" sz="3600" b="1" dirty="0">
                <a:solidFill>
                  <a:schemeClr val="bg1"/>
                </a:solidFill>
                <a:latin typeface="Sylfaen" panose="010A0502050306030303" pitchFamily="18" charset="0"/>
              </a:rPr>
              <a:t>ՏԵՍԱՆԿՅՈՒՆԻՑ </a:t>
            </a:r>
            <a:endParaRPr lang="en-US" sz="360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4145280"/>
            <a:ext cx="9588501" cy="2026920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Ներկայացնում են.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Դոկտոր Ջոն Պարամոն, գերատեսչի տեղակալ, Կրթական ծառայություններ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Դոկտոր Փիտր Քնապիկ, Տարրական կրթության վարիչ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C596-9CC6-4CD7-8294-333B6F71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22614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ակնարկ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DB339-5452-4E55-81BA-811AFD318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4501"/>
            <a:ext cx="8535988" cy="42799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 </a:t>
            </a:r>
            <a:endParaRPr lang="en-US" sz="24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2200" dirty="0">
                <a:solidFill>
                  <a:schemeClr val="bg1"/>
                </a:solidFill>
                <a:latin typeface="Sylfaen" panose="010A0502050306030303" pitchFamily="18" charset="0"/>
              </a:rPr>
              <a:t>Միջնակարգ դպրոցներ </a:t>
            </a:r>
            <a:endParaRPr lang="en-US" sz="22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2200" dirty="0">
                <a:solidFill>
                  <a:schemeClr val="bg1"/>
                </a:solidFill>
                <a:latin typeface="Sylfaen" panose="010A0502050306030303" pitchFamily="18" charset="0"/>
              </a:rPr>
              <a:t>Բրբենքի Մեծահասակների դպրոց </a:t>
            </a:r>
            <a:endParaRPr lang="en-US" sz="22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2200" dirty="0">
                <a:solidFill>
                  <a:schemeClr val="bg1"/>
                </a:solidFill>
                <a:latin typeface="Sylfaen" panose="010A0502050306030303" pitchFamily="18" charset="0"/>
              </a:rPr>
              <a:t>Ուսանողական ծառայություններ</a:t>
            </a:r>
            <a:endParaRPr lang="en-US" sz="22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2200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վիճակի պլանավորում և անվտանգություն </a:t>
            </a:r>
            <a:endParaRPr lang="en-US" sz="22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2200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 </a:t>
            </a:r>
            <a:endParaRPr lang="en-US" sz="2200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92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194" y="0"/>
            <a:ext cx="8534400" cy="1006205"/>
          </a:xfrm>
        </p:spPr>
        <p:txBody>
          <a:bodyPr>
            <a:normAutofit/>
          </a:bodyPr>
          <a:lstStyle/>
          <a:p>
            <a:pPr algn="ctr"/>
            <a:r>
              <a:rPr lang="hy-AM" sz="3200" b="1" dirty="0">
                <a:solidFill>
                  <a:schemeClr val="bg1"/>
                </a:solidFill>
                <a:latin typeface="Sylfaen" panose="010A0502050306030303" pitchFamily="18" charset="0"/>
              </a:rPr>
              <a:t>Կազմակերպչական աղյուսակ </a:t>
            </a:r>
            <a:endParaRPr lang="en-US" sz="320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9ED05DF-B728-45EA-9A02-1BD0E2C4CBB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29625" t="16844" r="29004" b="25158"/>
          <a:stretch/>
        </p:blipFill>
        <p:spPr bwMode="auto">
          <a:xfrm>
            <a:off x="304800" y="720436"/>
            <a:ext cx="11106006" cy="58881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կազմակերպչական աղյուսակ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C6860C8-6A8B-4D99-A0AC-DE86FA340306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33814" t="29345" r="40224" b="21083"/>
          <a:stretch/>
        </p:blipFill>
        <p:spPr bwMode="auto">
          <a:xfrm>
            <a:off x="2863970" y="1371602"/>
            <a:ext cx="5693434" cy="52707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762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52FD-BFB0-4883-88A2-E80835722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2955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Sylfaen" panose="010A0502050306030303" pitchFamily="18" charset="0"/>
              </a:rPr>
              <a:t>LCAP</a:t>
            </a:r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-ի հիմնական եվ լրացուցիչ ՀԻՄՆԱդրամ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8115E-6B3D-4C7F-ABE9-53118A5EC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353"/>
            <a:ext cx="9435148" cy="4179047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Հիմնական հիմնադրամ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Հաշվարկված է անցումային մանկապարտեզից (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TK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) – 3-րդ  4-6-րդ, 7-8-րդ, 9-12-րդ դասարանների աշակերտների ամենօրյա հաճախման միջին թվաբանական թվի միջոցով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(ADA))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Լրացուցիչ հիմնադրամ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աշակերտների չհրապարակված հաշվարկ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/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հաշվարկվել է մեկ անգամ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Անգլերեն սովորողներ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Ուրիշի տանը ապրող երեխաներ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Անտուն երեխաներ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Սոցիալ-տնտեսապես անապահով խավի աշակերտներ (դպրոցական ճաշի ազգային ծրագիր)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1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05AE-55F9-4E1F-9866-86CE45A2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948344" cy="1317812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պաշտոնյաները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8905D-8D88-4B30-BDA0-A5218FFF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01906"/>
            <a:ext cx="8535988" cy="4192494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Գերատեսչի տեղակալ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(1)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Քարտուղարուհի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(1)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Վարիչի և աշխատակիցների հարաբերակցություն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1:1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Աշխատավարձի և արտոնությունների արժեք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$297,735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LCAP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լրացուցիչ բյուջերի ամբողջ գումար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$3,427,485</a:t>
            </a: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LCAP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հիմնական բյուջերի ամբողջ գումար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$759,018</a:t>
            </a:r>
          </a:p>
        </p:txBody>
      </p:sp>
    </p:spTree>
    <p:extLst>
      <p:ext uri="{BB962C8B-B14F-4D97-AF65-F5344CB8AC3E}">
        <p14:creationId xmlns:p14="http://schemas.microsoft.com/office/powerpoint/2010/main" val="196936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F0F4-15D0-4F66-9F33-99D5D1FC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41294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Միջնակարգ դպրոցի պաշտոնյաները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ED1D-29AB-4F72-8A85-B9E8F723A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27094"/>
            <a:ext cx="8535988" cy="436730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6-8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ադմինիստրատոր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(8) (3,508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աշակերտ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$1,303,523</a:t>
            </a: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9-12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ադմինիստրատոր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(10) (5,270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աշակերտ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$1,729,591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Այլընտրանքային դպրոցների ադմինիստրատորներ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(2) (249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աշակերտ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$304,003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1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E263-53C1-48E2-87AC-A7AD31C0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16859"/>
            <a:ext cx="10058400" cy="1385047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Միջնակարգ դպրոցների վերահսկողության դերն ու պատասխանատվությունը </a:t>
            </a:r>
            <a:r>
              <a:rPr lang="en-US" b="1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ECC47-A293-4F60-9DD3-12F5F9F63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91871"/>
            <a:ext cx="8535988" cy="4450976"/>
          </a:xfrm>
        </p:spPr>
        <p:txBody>
          <a:bodyPr>
            <a:normAutofit lnSpcReduction="10000"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Շրջանային գրասենյակի վերահսկում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Բյուջե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Աշխատակազմ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Արձանագրություն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Ընդհանուր աջակցություն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վիճակի պատասխան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Ուսումնական ծրագիր և դասավանդում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Մասնագիտական վերապատրաստում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Հաշվետվողականություն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քննություններ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Ծնողների ներգրավում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Շինություններ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95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D0EC-3316-4AF1-8D95-06FB4100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0"/>
            <a:ext cx="10058400" cy="538480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բյուջե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3411B-EA76-4CAB-B2AD-51DBEF15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53988"/>
            <a:ext cx="8535988" cy="434041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1BA9A5-83EB-4524-A574-A7E4712C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770785"/>
              </p:ext>
            </p:extLst>
          </p:nvPr>
        </p:nvGraphicFramePr>
        <p:xfrm>
          <a:off x="573437" y="1016000"/>
          <a:ext cx="10685965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214">
                  <a:extLst>
                    <a:ext uri="{9D8B030D-6E8A-4147-A177-3AD203B41FA5}">
                      <a16:colId xmlns:a16="http://schemas.microsoft.com/office/drawing/2014/main" val="3458025727"/>
                    </a:ext>
                  </a:extLst>
                </a:gridCol>
                <a:gridCol w="1813302">
                  <a:extLst>
                    <a:ext uri="{9D8B030D-6E8A-4147-A177-3AD203B41FA5}">
                      <a16:colId xmlns:a16="http://schemas.microsoft.com/office/drawing/2014/main" val="2770777060"/>
                    </a:ext>
                  </a:extLst>
                </a:gridCol>
                <a:gridCol w="1979063">
                  <a:extLst>
                    <a:ext uri="{9D8B030D-6E8A-4147-A177-3AD203B41FA5}">
                      <a16:colId xmlns:a16="http://schemas.microsoft.com/office/drawing/2014/main" val="4188486158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1018111439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00266241"/>
                    </a:ext>
                  </a:extLst>
                </a:gridCol>
              </a:tblGrid>
              <a:tr h="1690657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Առաջարկվող լրացուցիչ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Առաջարկվող հիմնական հիմնադրամ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43725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Միջնակարգ դպրոցի խորհրդատու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$218,630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$218,630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74684"/>
                  </a:ext>
                </a:extLst>
              </a:tr>
              <a:tr h="1156766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Միջանկյալ դպրոցի խորհրդատու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$317,789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$317,789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0338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Մոնտերեյ դպրոցի ուսուցիչներ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$445,986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$445,986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02656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Մոնտերեյ դպրոցի տնօրենի տեղակալ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$172,002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$172,002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1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10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5945-F242-4DAB-A3F4-BBD4A8C3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09282"/>
            <a:ext cx="10058400" cy="833718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բյուջե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B35F-608B-4807-9222-1FDC09EA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84294"/>
            <a:ext cx="8535988" cy="3910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7038B4-178A-4ED9-A639-8CEC0454D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794142"/>
              </p:ext>
            </p:extLst>
          </p:nvPr>
        </p:nvGraphicFramePr>
        <p:xfrm>
          <a:off x="684210" y="1143001"/>
          <a:ext cx="10588840" cy="544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225142245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42062201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6134823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32900356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875125777"/>
                    </a:ext>
                  </a:extLst>
                </a:gridCol>
              </a:tblGrid>
              <a:tr h="1431686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Առաջարկված լրացուցիչ բյուջե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Առաջարկված հիմնական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45914"/>
                  </a:ext>
                </a:extLst>
              </a:tr>
              <a:tr h="805323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Համայնքային ցերեկային դպրոցի ուսուցիչներ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$221,042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$221,042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5549"/>
                  </a:ext>
                </a:extLst>
              </a:tr>
              <a:tr h="1043938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Համայնքային ցերեկային դպրոցի ուսուցչի օգնականներ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$157,314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$157,314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94274"/>
                  </a:ext>
                </a:extLst>
              </a:tr>
              <a:tr h="1282552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Անկախ կրթական ակադեմիայի համացանցային դասընթացներ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$509,994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$509,994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556408"/>
                  </a:ext>
                </a:extLst>
              </a:tr>
              <a:tr h="8422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Միջամտության մասեր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$160,000</a:t>
                      </a:r>
                    </a:p>
                    <a:p>
                      <a:pPr algn="ctr"/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$160,000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2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867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8A4B-4F9C-44DE-B1C6-9A302BC4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0"/>
            <a:ext cx="10058400" cy="894080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բյուջե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D2BA-B34E-4890-A32A-B81B8F9A0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9333"/>
            <a:ext cx="8535988" cy="45550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917AEA-1A6F-44A0-A3B9-F55B24C90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404782"/>
              </p:ext>
            </p:extLst>
          </p:nvPr>
        </p:nvGraphicFramePr>
        <p:xfrm>
          <a:off x="684211" y="863600"/>
          <a:ext cx="10602490" cy="57020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5689">
                  <a:extLst>
                    <a:ext uri="{9D8B030D-6E8A-4147-A177-3AD203B41FA5}">
                      <a16:colId xmlns:a16="http://schemas.microsoft.com/office/drawing/2014/main" val="1875001345"/>
                    </a:ext>
                  </a:extLst>
                </a:gridCol>
                <a:gridCol w="1915307">
                  <a:extLst>
                    <a:ext uri="{9D8B030D-6E8A-4147-A177-3AD203B41FA5}">
                      <a16:colId xmlns:a16="http://schemas.microsoft.com/office/drawing/2014/main" val="366885470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8199194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24805877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004353174"/>
                    </a:ext>
                  </a:extLst>
                </a:gridCol>
              </a:tblGrid>
              <a:tr h="85738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1224"/>
                  </a:ext>
                </a:extLst>
              </a:tr>
              <a:tr h="857389"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FSA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խորհրդատվական ծրագիր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15728"/>
                  </a:ext>
                </a:extLst>
              </a:tr>
              <a:tr h="144333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Առաջադեմ դասերի քննությունների համար վճարվող գումար աշակերտների համար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$40,000</a:t>
                      </a: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$40,000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32648"/>
                  </a:ext>
                </a:extLst>
              </a:tr>
              <a:tr h="110372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Անգլերեն լեզվի ամառային դպրոցի սկզբնային դասեր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$25,000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$25,000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62499"/>
                  </a:ext>
                </a:extLst>
              </a:tr>
              <a:tr h="105183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Համացանցային դասեր կրեդիտի համար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$220,478</a:t>
                      </a: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$220,478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8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850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73EFA-A726-494D-A734-86E58794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-91551"/>
            <a:ext cx="10058400" cy="790413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չափառություն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81A37-62C0-457F-AD97-3EF218235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2686"/>
            <a:ext cx="8535988" cy="428171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BE4978-5F98-4B77-A19E-C2EA0344F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711122"/>
              </p:ext>
            </p:extLst>
          </p:nvPr>
        </p:nvGraphicFramePr>
        <p:xfrm>
          <a:off x="426984" y="439554"/>
          <a:ext cx="11338032" cy="6767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2718">
                  <a:extLst>
                    <a:ext uri="{9D8B030D-6E8A-4147-A177-3AD203B41FA5}">
                      <a16:colId xmlns:a16="http://schemas.microsoft.com/office/drawing/2014/main" val="3562824816"/>
                    </a:ext>
                  </a:extLst>
                </a:gridCol>
                <a:gridCol w="3046633">
                  <a:extLst>
                    <a:ext uri="{9D8B030D-6E8A-4147-A177-3AD203B41FA5}">
                      <a16:colId xmlns:a16="http://schemas.microsoft.com/office/drawing/2014/main" val="3425691898"/>
                    </a:ext>
                  </a:extLst>
                </a:gridCol>
                <a:gridCol w="2854173">
                  <a:extLst>
                    <a:ext uri="{9D8B030D-6E8A-4147-A177-3AD203B41FA5}">
                      <a16:colId xmlns:a16="http://schemas.microsoft.com/office/drawing/2014/main" val="4241321184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505031157"/>
                    </a:ext>
                  </a:extLst>
                </a:gridCol>
              </a:tblGrid>
              <a:tr h="930227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08921"/>
                  </a:ext>
                </a:extLst>
              </a:tr>
              <a:tr h="83720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Միջամտության բաժիններ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Աշնանային արդյունքը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9.83%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Գարնանային արդյունք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13.45%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գնահատականները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2%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գնահատականները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2%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33811"/>
                  </a:ext>
                </a:extLst>
              </a:tr>
              <a:tr h="108526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Կրեդիտի համացանցային դասերի միջոցով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Կրեդիտի պակասություն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Բրբենք միջնակարգ դպրոց -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329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Բրոզ միջնակարգ դպրց -</a:t>
                      </a:r>
                    </a:p>
                    <a:p>
                      <a:r>
                        <a:rPr lang="en-US" sz="1600" dirty="0">
                          <a:latin typeface="Sylfaen" panose="010A0502050306030303" pitchFamily="18" charset="0"/>
                        </a:rPr>
                        <a:t>380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01334"/>
                  </a:ext>
                </a:extLst>
              </a:tr>
              <a:tr h="36899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Միջնակարգ դպրոցի խորհրդատուներ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(2)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Sylfaen" panose="010A0502050306030303" pitchFamily="18" charset="0"/>
                        </a:rPr>
                        <a:t>92.3%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բոլոր աշակերտները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>
                          <a:latin typeface="Sylfaen" panose="010A0502050306030303" pitchFamily="18" charset="0"/>
                        </a:rPr>
                        <a:t>անգլերեն սովորողներ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գազարագույն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Հատուկ Ուսուցում - դեղին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Ջոն Բրոզ միջնակարգ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47.41%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Բրբենք միջնակարգ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47%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Աշնանային արդյունքը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9.83%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Գարնանային արդյունք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13.45%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600" dirty="0">
                          <a:latin typeface="Sylfaen" panose="010A0502050306030303" pitchFamily="18" charset="0"/>
                        </a:rPr>
                        <a:t>2.5%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դպրոցից դուրս մնացողներ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ԿալիֆոռնիայիՆահանգի վահանակի վրա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դասընթացների պահանջները բավարարող աշակերտների թիվը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գնահատականները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2%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600" dirty="0">
                          <a:latin typeface="Sylfaen" panose="010A0502050306030303" pitchFamily="18" charset="0"/>
                        </a:rPr>
                        <a:t>1%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նվազեցնել դպրոցից դուրս մնացողների տոկոսը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ԿալիֆոռնիայիՆահանգի վահանակի վրա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դասընթացների պահանջները բավարարող աշակերտների թիվը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գնահատականները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2%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600" dirty="0">
                          <a:latin typeface="Sylfaen" panose="010A0502050306030303" pitchFamily="18" charset="0"/>
                        </a:rPr>
                        <a:t>1%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նվազեցնել դպրոցից դուրս մնացողների տոկոսը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481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95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0FA7-8FDB-492C-911E-E34133C5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-237280"/>
            <a:ext cx="10994644" cy="1251488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չափառություն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346A40-F948-40E4-8956-2622C8488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193369"/>
            <a:ext cx="8535988" cy="480103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8EDFAA-290F-4510-872D-C17C843BE0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9114355"/>
              </p:ext>
            </p:extLst>
          </p:nvPr>
        </p:nvGraphicFramePr>
        <p:xfrm>
          <a:off x="529852" y="863599"/>
          <a:ext cx="11394717" cy="5330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4750">
                  <a:extLst>
                    <a:ext uri="{9D8B030D-6E8A-4147-A177-3AD203B41FA5}">
                      <a16:colId xmlns:a16="http://schemas.microsoft.com/office/drawing/2014/main" val="3484138259"/>
                    </a:ext>
                  </a:extLst>
                </a:gridCol>
                <a:gridCol w="2981113">
                  <a:extLst>
                    <a:ext uri="{9D8B030D-6E8A-4147-A177-3AD203B41FA5}">
                      <a16:colId xmlns:a16="http://schemas.microsoft.com/office/drawing/2014/main" val="3163568492"/>
                    </a:ext>
                  </a:extLst>
                </a:gridCol>
                <a:gridCol w="2950061">
                  <a:extLst>
                    <a:ext uri="{9D8B030D-6E8A-4147-A177-3AD203B41FA5}">
                      <a16:colId xmlns:a16="http://schemas.microsoft.com/office/drawing/2014/main" val="3388918111"/>
                    </a:ext>
                  </a:extLst>
                </a:gridCol>
                <a:gridCol w="2938793">
                  <a:extLst>
                    <a:ext uri="{9D8B030D-6E8A-4147-A177-3AD203B41FA5}">
                      <a16:colId xmlns:a16="http://schemas.microsoft.com/office/drawing/2014/main" val="722153109"/>
                    </a:ext>
                  </a:extLst>
                </a:gridCol>
              </a:tblGrid>
              <a:tr h="101860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38889"/>
                  </a:ext>
                </a:extLst>
              </a:tr>
              <a:tr h="173163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Մոնտերեյ դպրոցի ուսուցիչներ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(4)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Կրեդիտի պակասություն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Բոլոր աշակերտները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Ավարտական տոկոս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00344"/>
                  </a:ext>
                </a:extLst>
              </a:tr>
              <a:tr h="166372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Մոնտերեյ դպրոցի տնօրենի տեղակալ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(1)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Կրեդիտի պակասություն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Բոլոր աշակերտները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Ավարտական տոկոս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80280"/>
                  </a:ext>
                </a:extLst>
              </a:tr>
              <a:tr h="9167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Միջանկյալ դպրոցի խորհրդատուներ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Աշնանային արդյունքը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9.83%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Գարնանային արդյունք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գնահատականները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2%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գնահատականները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2%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637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659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B3A0-24BC-49BA-8CBC-F30BA3EB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-164855"/>
            <a:ext cx="10058400" cy="792480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չափառություն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A90B6-E461-4665-BA60-0CBFB8537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18834"/>
            <a:ext cx="8535988" cy="447556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D5A1F3-32F6-4779-AA41-371CF3EF5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738876"/>
              </p:ext>
            </p:extLst>
          </p:nvPr>
        </p:nvGraphicFramePr>
        <p:xfrm>
          <a:off x="342106" y="475149"/>
          <a:ext cx="11507788" cy="6562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6947">
                  <a:extLst>
                    <a:ext uri="{9D8B030D-6E8A-4147-A177-3AD203B41FA5}">
                      <a16:colId xmlns:a16="http://schemas.microsoft.com/office/drawing/2014/main" val="1572642492"/>
                    </a:ext>
                  </a:extLst>
                </a:gridCol>
                <a:gridCol w="2743181">
                  <a:extLst>
                    <a:ext uri="{9D8B030D-6E8A-4147-A177-3AD203B41FA5}">
                      <a16:colId xmlns:a16="http://schemas.microsoft.com/office/drawing/2014/main" val="383017284"/>
                    </a:ext>
                  </a:extLst>
                </a:gridCol>
                <a:gridCol w="3010713">
                  <a:extLst>
                    <a:ext uri="{9D8B030D-6E8A-4147-A177-3AD203B41FA5}">
                      <a16:colId xmlns:a16="http://schemas.microsoft.com/office/drawing/2014/main" val="1062053000"/>
                    </a:ext>
                  </a:extLst>
                </a:gridCol>
                <a:gridCol w="2876947">
                  <a:extLst>
                    <a:ext uri="{9D8B030D-6E8A-4147-A177-3AD203B41FA5}">
                      <a16:colId xmlns:a16="http://schemas.microsoft.com/office/drawing/2014/main" val="2823661237"/>
                    </a:ext>
                  </a:extLst>
                </a:gridCol>
              </a:tblGrid>
              <a:tr h="623260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593583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Համայնքային ցերեկային դպրոցի ուսուցիչներ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(3)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Կրեդիտի պակասություն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Բոլոր աշակերտները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Վահանակ </a:t>
                      </a:r>
                      <a:r>
                        <a:rPr lang="en-US" dirty="0"/>
                        <a:t>92.3%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highlight>
                          <a:srgbClr val="FFFF00"/>
                        </a:highlight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1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1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657442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Համայնքային ցերեկային դպրոցի ուսուցիների օգնականներ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Կրեդիտի պակասություն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Բոլոր աշակերտները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Վահանակի տվյալները հայտնի չեն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1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1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85387"/>
                  </a:ext>
                </a:extLst>
              </a:tr>
              <a:tr h="128989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Առաջադեմ դասերի քննությունների համար վճարվող գումար աշակերտների համար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պահանջների բավարարումը կազմում է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դասընթացների պահանջները բավարարող աշակերտների թիվը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դասընթացների պահանջները բավարարող աշակերտների թիվը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765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78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8C5D-17A8-4DB0-9244-DABA4536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0" y="-109182"/>
            <a:ext cx="10058400" cy="55077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չափառություն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15EA1-4447-4319-9FF6-160EC2683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60A1B4-5623-4CB2-8F99-DD4C83FDB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10812"/>
              </p:ext>
            </p:extLst>
          </p:nvPr>
        </p:nvGraphicFramePr>
        <p:xfrm>
          <a:off x="684210" y="364577"/>
          <a:ext cx="10697664" cy="6393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416">
                  <a:extLst>
                    <a:ext uri="{9D8B030D-6E8A-4147-A177-3AD203B41FA5}">
                      <a16:colId xmlns:a16="http://schemas.microsoft.com/office/drawing/2014/main" val="853188865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2982442907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2610586435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969314343"/>
                    </a:ext>
                  </a:extLst>
                </a:gridCol>
              </a:tblGrid>
              <a:tr h="626841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2020-2021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99432"/>
                  </a:ext>
                </a:extLst>
              </a:tr>
              <a:tr h="14659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Ամառային դասընթացներ անգլերեն լեզվի սկզբնային կրեդիտի համար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Կրեդիտի պակաս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ԲՄԴ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382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ՋԲՄԴ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407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Ավարտական տոկոս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0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05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25941"/>
                  </a:ext>
                </a:extLst>
              </a:tr>
              <a:tr h="176112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Կրթական անկախ ակադեմիայի համացանցային դասընթացներ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Վահանակի տվյալները հայտնի չեն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Վահանակի տվյալները հայտնի չեն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05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1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92266"/>
                  </a:ext>
                </a:extLst>
              </a:tr>
              <a:tr h="11289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FSA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խորհրդակցական ծրագիր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Հարցադրել աշակերտների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63%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-ը «իմ դպրոցը ռեսուրսներ է հատկացնում հոգեկան առողջության համար» թեմայի շուրջ: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ավելացնել հարցաթերթիկին մասնակցող աշակերտների թիվը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ավելացնել հարցաթերթիկին մասնակցող աշակերտների թիվը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65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86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A68BE-8867-43F7-8DD6-2B5E8171C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60612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Բրբենքի մեծահասակների դպրոց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397A0-1823-4C94-BC95-62C0C5C13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46412"/>
            <a:ext cx="8535988" cy="4625788"/>
          </a:xfrm>
        </p:spPr>
        <p:txBody>
          <a:bodyPr>
            <a:normAutofit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Շրջանային գրասենյակի վերահսկում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Աշխատակազմ </a:t>
            </a: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Բյուջե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Արձանագրություն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Աջակցություն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վիճակի պատասխան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Ուսումնական ծրագիր և դասավանդում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Մասնագիտական վերապատրաստում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Հաշվետվողականություն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քննություններ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71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3817-E0D5-4A82-85CE-09202199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425388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Մեծահասակների դպրոցի բյուջե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48AEF-1187-4112-819E-EEE2175C4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635624"/>
            <a:ext cx="8535988" cy="2787714"/>
          </a:xfrm>
        </p:spPr>
        <p:txBody>
          <a:bodyPr>
            <a:normAutofit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Մեծահասակների կրթության ադմինիստրատոր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(1)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$216,140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Ուսուցիչներ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(XXXXXXXXXXXXXXXXXX)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Ուսուցչի օգնականներ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(XXXXXXXXXXXXXXXXX)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Գործող բյուջեն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$XXXXXXXXXXXXXXXXXX</a:t>
            </a:r>
          </a:p>
        </p:txBody>
      </p:sp>
    </p:spTree>
    <p:extLst>
      <p:ext uri="{BB962C8B-B14F-4D97-AF65-F5344CB8AC3E}">
        <p14:creationId xmlns:p14="http://schemas.microsoft.com/office/powerpoint/2010/main" val="2316557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E340-0CE0-4FB4-82AB-A9A8E06BB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636" y="83670"/>
            <a:ext cx="10058400" cy="1559859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ՈՒՍԱՆՈՂԱԿԱՆ ԾԱՌԱՅՈՒԹՅՈՒՆՆԵՐ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E9C83-4A3D-46FF-9CE2-B25E8E1A4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61565"/>
            <a:ext cx="9717088" cy="4232835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Վարիչ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(1)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Հաճախումների մասնագետ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(2.5)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վիճակի պլանավորման և անվտանգության կազմակերպիչ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(1)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Քարտուղարուհի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(1)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Ավագ քարտուղարուհի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(1)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Աշխատավարձեր և արտոնություններ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$648,807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37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9E8A-E16F-4A19-927E-187A88E9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93376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ՈՒՍԱՆՈՂԱԿԱՆ ԾԱՌԱՅՈՒԹՅՈՒՆՆԵՐԻ ԴԵՐԸ ԵՎ ՊԱՏԱսխանատվՈՒԹՅՈՒՆԸ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CDF70-9DC7-43AF-8A24-52FFC0AD6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79176"/>
            <a:ext cx="8535988" cy="4515224"/>
          </a:xfrm>
        </p:spPr>
        <p:txBody>
          <a:bodyPr>
            <a:normAutofit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Արձանագրություն և թույլտվություններ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Թույլտվություններ 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Ծնողների տվյալների հաստատում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Տարեկան ծանուցում ծնողների համար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Բնակության սահմանները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Դրական վարքի միջամտություն և աջակցություն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(PBIS)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Անտուն երեխաների կրթական ծրագիր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Ուրիշի տանը ապրող երեխաների ծրագիր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Կարգապահություն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Ծխախոտի, վայպինգի և թմրադեղերի օգտագործման ռեսուրսներ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814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FF74-1B4E-435F-BA8E-BF58627D0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07571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ԱՇԱԿԵՐՏԻ ԱՋԱԿՑՈՒԹՅՈՒՆ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F60B7-A785-4ACC-B3AD-451C471A8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59106"/>
            <a:ext cx="8535988" cy="373529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E8F720-A36D-420D-91D7-4AAEBADE1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0472249"/>
              </p:ext>
            </p:extLst>
          </p:nvPr>
        </p:nvGraphicFramePr>
        <p:xfrm>
          <a:off x="593387" y="1393372"/>
          <a:ext cx="10679665" cy="5080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2213">
                  <a:extLst>
                    <a:ext uri="{9D8B030D-6E8A-4147-A177-3AD203B41FA5}">
                      <a16:colId xmlns:a16="http://schemas.microsoft.com/office/drawing/2014/main" val="1164625539"/>
                    </a:ext>
                  </a:extLst>
                </a:gridCol>
                <a:gridCol w="1969653">
                  <a:extLst>
                    <a:ext uri="{9D8B030D-6E8A-4147-A177-3AD203B41FA5}">
                      <a16:colId xmlns:a16="http://schemas.microsoft.com/office/drawing/2014/main" val="2671426454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743004672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4201646443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1535042728"/>
                    </a:ext>
                  </a:extLst>
                </a:gridCol>
              </a:tblGrid>
              <a:tr h="96593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551635"/>
                  </a:ext>
                </a:extLst>
              </a:tr>
              <a:tr h="96593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Ռիսկի տակ գտնվող միջնակարգ դպրոցի միջամտության մասնագետ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$484,203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$484,203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5984"/>
                  </a:ext>
                </a:extLst>
              </a:tr>
              <a:tr h="96593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Ռիսկի տակ գտնվող տարրական դպրոցի միջամտության մասնագետ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$840,041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$840,041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227839"/>
                  </a:ext>
                </a:extLst>
              </a:tr>
              <a:tr h="563689"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PBIS (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փոխարինողներ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$95,000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$95,000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6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139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491E9-EB6D-47C6-A0E3-D3E978F6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40" y="0"/>
            <a:ext cx="10959919" cy="637672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ՈՒՍԱՆՈՂԱԿԱՆ ԾԱՌԱՅՈՒԹՅՈՒՆՆԵՐԻ ՉԱՓԱՌՈՒԹՅՈՒՆ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66B66-A50E-426C-8715-2187668D2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959429"/>
            <a:ext cx="8535988" cy="40349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37475E-7E62-4648-889C-7A6B94E17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002223"/>
              </p:ext>
            </p:extLst>
          </p:nvPr>
        </p:nvGraphicFramePr>
        <p:xfrm>
          <a:off x="684212" y="487680"/>
          <a:ext cx="10521064" cy="6235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478">
                  <a:extLst>
                    <a:ext uri="{9D8B030D-6E8A-4147-A177-3AD203B41FA5}">
                      <a16:colId xmlns:a16="http://schemas.microsoft.com/office/drawing/2014/main" val="3550190502"/>
                    </a:ext>
                  </a:extLst>
                </a:gridCol>
                <a:gridCol w="2833054">
                  <a:extLst>
                    <a:ext uri="{9D8B030D-6E8A-4147-A177-3AD203B41FA5}">
                      <a16:colId xmlns:a16="http://schemas.microsoft.com/office/drawing/2014/main" val="369749073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21727046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728967148"/>
                    </a:ext>
                  </a:extLst>
                </a:gridCol>
              </a:tblGrid>
              <a:tr h="891871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69229"/>
                  </a:ext>
                </a:extLst>
              </a:tr>
              <a:tr h="53215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Միջնակարգ դպրոցի ռիսկի տակ գտնվող միջամտության մասնագետ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(6)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«Դպրոցի միջավայրի» հարցաթերթիկի միջոցով, աշակերտների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60%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-ը զեկուցել է, որ «իր դպրոցը ռեսուրսներ է հատկացնում հոգեկան առողջությանը աջակցելու համար»: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Քրոնիկ բացակայությունը կազմում է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6.7%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Դասերից կասեցվողեր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2.7%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Հիսպանիկներ - դեղին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Անգլերեն սովորողներ – դեղին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Անկարողունակ աշակերտներ – դեղին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strike="sngStrike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ավելացնել այն աշակերտների թիվը, ովքեր զեկուցել են (հարցաթեթիկի միջոցով), որ «իր դպրոցը ռեսուրսներ է հատկացնում հոգեկան առողջությանը աջակցելու համար»: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նվազեցնել բացակայությունների թիվը Կալիֆոռնիայի վահանակի վրա: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նվազեցնել կասեցվող աշակերտների թիվը Կալիֆոռնիայի վահանակի վրա: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ավելացնել այն աշակերտների թիվը, ովքեր զեկուցել են (հարցաթեթիկի միջոցով), որ «իր դպրոցը ռեսուրսներ է հատկացնում հոգեկան առողջությանը աջակցելու համար»: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նվազեցնել բացակայությունների թիվը Կալիֆոռնիայի վահանակի վրա: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նվազեցնել կասեցվող աշակերտների թիվը Կալիֆոռնիայի վահանակի վրա: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94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521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4BD6-9531-49EE-A185-9DFB83184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0"/>
            <a:ext cx="11017792" cy="625642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ՈՒՍԱՆՈՂԱԿԱՆ ԾԱՌԱՅՈՒԹՅՈՒՆՆԵՐԻ ՉԱՓԱՌՈՒԹՅՈՒՆ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FD80D-0CC7-4D8D-A14F-1796AC869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03947"/>
            <a:ext cx="8535988" cy="44904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B25A90-4D24-4B9A-9401-9D12D3081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741170"/>
              </p:ext>
            </p:extLst>
          </p:nvPr>
        </p:nvGraphicFramePr>
        <p:xfrm>
          <a:off x="684212" y="625642"/>
          <a:ext cx="10457032" cy="6067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258">
                  <a:extLst>
                    <a:ext uri="{9D8B030D-6E8A-4147-A177-3AD203B41FA5}">
                      <a16:colId xmlns:a16="http://schemas.microsoft.com/office/drawing/2014/main" val="138566623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39094762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336977404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27564070"/>
                    </a:ext>
                  </a:extLst>
                </a:gridCol>
              </a:tblGrid>
              <a:tr h="889217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2020-2020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 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72914"/>
                  </a:ext>
                </a:extLst>
              </a:tr>
              <a:tr h="24722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Ռիսկի տակ գտնվող տարրական դպրոցի միջամտության մասնագետ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500" dirty="0">
                          <a:latin typeface="Sylfaen" panose="010A0502050306030303" pitchFamily="18" charset="0"/>
                        </a:rPr>
                        <a:t>Քրոնիկ բացակայությունը կազմում է </a:t>
                      </a:r>
                      <a:r>
                        <a:rPr lang="en-US" sz="1500" dirty="0">
                          <a:latin typeface="Sylfaen" panose="010A0502050306030303" pitchFamily="18" charset="0"/>
                        </a:rPr>
                        <a:t>4.16%</a:t>
                      </a: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Դասերից կասեցվողեր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2.7%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Հիսպանիկներ - դեղին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Անգլերեն սովորողներ – դեղին 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Անկարողունակ աշակերտներ – դեղին 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բացակայությունների թիվը Կալիֆոռնիայի վահանակի վրա: </a:t>
                      </a: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կասեցվող աշակերտների թիվը Կալիֆոռնիայի վահանակի վրա: </a:t>
                      </a:r>
                      <a:endParaRPr lang="en-US" sz="15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բացակայությունների թիվը Կալիֆոռնիայի վահանակի վրա: </a:t>
                      </a:r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կասեցվող աշակերտների թիվը Կալիֆոռնիայի վահանակի վրա: </a:t>
                      </a:r>
                      <a:endParaRPr lang="en-US" sz="15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3185"/>
                  </a:ext>
                </a:extLst>
              </a:tr>
              <a:tr h="263801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PBIS (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փոխարինողներ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500" dirty="0">
                          <a:latin typeface="Sylfaen" panose="010A0502050306030303" pitchFamily="18" charset="0"/>
                        </a:rPr>
                        <a:t>Քրոնիկ բացակայությունը կազմում է </a:t>
                      </a:r>
                      <a:r>
                        <a:rPr lang="en-US" sz="1500" dirty="0">
                          <a:latin typeface="Sylfaen" panose="010A0502050306030303" pitchFamily="18" charset="0"/>
                        </a:rPr>
                        <a:t>6.7%</a:t>
                      </a: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Դասերից կասեցվողեր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2.7%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Հիսպանիկներ - դեղին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Անգլերեն սովորողներ – դեղին 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Անկարողունակ աշակերտներ – դեղին </a:t>
                      </a:r>
                      <a:endParaRPr lang="en-US" sz="1400" strike="sngStrike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բացակայությունների թիվը Կալիֆոռնիայի վահանակի վրա: </a:t>
                      </a: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կասեցվող աշակերտների թիվը Կալիֆոռնիայի վահանակի վրա: </a:t>
                      </a:r>
                      <a:endParaRPr lang="en-US" sz="15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բացակայությունների թիվը Կալիֆոռնիայի վահանակի վրա: </a:t>
                      </a:r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կասեցվող աշակերտների թիվը Կալիֆոռնիայի վահանակի վրա: </a:t>
                      </a:r>
                      <a:endParaRPr lang="en-US" sz="15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46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144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F149-D6F4-4962-B722-B17FCFF2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06062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 ԵՎ ԱՆՎՏԱՆԳՈՒԹՅՈՒՆ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3A5A-2D61-49E0-9656-6D5DDEC24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2676"/>
            <a:ext cx="8535988" cy="4291724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Անվտանգության կոմիտե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Ապահով դպրոցի ծրագրեր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Անվտանգության գործընթացներ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	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երկրաշարժ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	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հրդեհ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	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մեկուսացում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իրավիճակի պատասխան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Ոստիկանության և հրշեջ բաժնի կապ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Երթևեկություն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93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605F-97B3-4033-BF11-B46358F9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09" y="-46750"/>
            <a:ext cx="10058400" cy="587078"/>
          </a:xfrm>
        </p:spPr>
        <p:txBody>
          <a:bodyPr>
            <a:normAutofit/>
          </a:bodyPr>
          <a:lstStyle/>
          <a:p>
            <a:r>
              <a:rPr lang="hy-AM" sz="2400" b="1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ՎԻՃԱԿԻ ԵՎ ԱՆՎՏԱՆԳՈՒԹՅԱՆ ՉԱՓԱՌՈՒԹՅՈՒՆ</a:t>
            </a:r>
            <a:endParaRPr lang="en-US" sz="2400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C22F5-5EA7-40F2-88C7-FF3D486E2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46514"/>
            <a:ext cx="8535988" cy="394788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3885CC-3F0D-4B9C-89B3-B07D34523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673362"/>
              </p:ext>
            </p:extLst>
          </p:nvPr>
        </p:nvGraphicFramePr>
        <p:xfrm>
          <a:off x="684209" y="572655"/>
          <a:ext cx="10823576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894">
                  <a:extLst>
                    <a:ext uri="{9D8B030D-6E8A-4147-A177-3AD203B41FA5}">
                      <a16:colId xmlns:a16="http://schemas.microsoft.com/office/drawing/2014/main" val="3458254416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564896833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11758360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82128522"/>
                    </a:ext>
                  </a:extLst>
                </a:gridCol>
              </a:tblGrid>
              <a:tr h="862212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18784"/>
                  </a:ext>
                </a:extLst>
              </a:tr>
              <a:tr h="1005914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Դպրոցի անվտանգության ծրագիր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Բոլոր դպրոցների անվտանգությունը վերանայվել է և թարմացվել: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Անվտանգության վերանայման տարեկան ծրագիր յուրաքանչյուր դպրոցի համար: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Անվտանգության վերանայման տարեկան ծրագիր յուրաքանչյուր դպրոցի համար: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46215"/>
                  </a:ext>
                </a:extLst>
              </a:tr>
              <a:tr h="1235837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Անվտանգության գործընթաց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Երկրաշարժ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Հրդեհ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Մեկուսացում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Մշակված ընթացակարգերի  հաղորդումը աշխատակազմին, աշակերտներին և ծնողներին: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Շարունակական կապ և պարզաբանում անվտանգության գործընթացի վերաբերյալ: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Շարունակական կապ և պարզաբանում անվտանգության գործընթացի վերաբերյալ: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077905"/>
                  </a:ext>
                </a:extLst>
              </a:tr>
              <a:tr h="224398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Հաղորդակցություն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/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կապ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Ոստիկանության և հրշեջ ծառայության միջև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Կապ ոստիկանության և հրշեջ ծառայության հետ, անհրաժեշտության դեպքում: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Ճգնաժամային վիճակի բավարար պատասխան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Աշխատակազմ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Ծնողներ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Դերերի և պարտականությունների պարզաբանում: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Ճգնաժամային վիճակի բավարար պատասխան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Դերերի և պարտականությունների պարզաբանում: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Ճգնաժամային վիճակի բավարար պատասխան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35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634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BCBCE-6471-4AF6-BF70-2CFE50F3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56733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ԾԱՌԱՅՈՒԹՅՈՒՆՆԵՐԻ ԲՅՈՒՋԵ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2B368-4C1A-4AA9-A9BF-69722FE87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96533"/>
            <a:ext cx="8535988" cy="4097867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Բուժքույրեր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(9.8)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Բուժքրոջ օգնականներ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(7.8) 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Աշխատավարձի և արտոնությունների արժեքը.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$1,319,484</a:t>
            </a:r>
          </a:p>
        </p:txBody>
      </p:sp>
    </p:spTree>
    <p:extLst>
      <p:ext uri="{BB962C8B-B14F-4D97-AF65-F5344CB8AC3E}">
        <p14:creationId xmlns:p14="http://schemas.microsoft.com/office/powerpoint/2010/main" val="2030076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7493-9DA5-4ACA-9B3C-C40262F9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53035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EA59A-7A87-42F2-A43E-003F316F4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8835"/>
            <a:ext cx="8535988" cy="4555565"/>
          </a:xfrm>
        </p:spPr>
        <p:txBody>
          <a:bodyPr>
            <a:normAutofit fontScale="92500" lnSpcReduction="20000"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Պատվաստումներ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/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սրսկումներ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Դեղորայք բաշխում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Առողջական քննություններ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Բերանի խոռոչի առողջություն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Վնասվածքից հետո աշխատանքի վերադառնալ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ծառայությունների աջակցություն հատուկ պայմանների դեպքում (շաքարախտ և այլն)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Ալերգիաներ, ասթմա և այլն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Ոջիլ, կարմրուկ և այլն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Մրսածություն և գրիպ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Սննդի հարմարեցումներ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Օդի որակ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720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A6B0-E13A-4708-9FEF-4719A36B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268444"/>
            <a:ext cx="10058400" cy="1007533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ԾԱՌԱՅՈՒԹՅՈՒՆՆԵՐԻ ԲՅՈՒՋԵ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C81CD-F6C0-460B-A8C9-4086D9128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528047"/>
            <a:ext cx="8535988" cy="34663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D83BC1-52D1-41C8-9E4A-C34D909DB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168225"/>
              </p:ext>
            </p:extLst>
          </p:nvPr>
        </p:nvGraphicFramePr>
        <p:xfrm>
          <a:off x="684211" y="1275977"/>
          <a:ext cx="10588840" cy="504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90861707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117526304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09158465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4137349549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77573323"/>
                    </a:ext>
                  </a:extLst>
                </a:gridCol>
              </a:tblGrid>
              <a:tr h="1193674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2019-2020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9707"/>
                  </a:ext>
                </a:extLst>
              </a:tr>
              <a:tr h="1193674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Բուժքույր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$249,024</a:t>
                      </a: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$249,024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145711"/>
                  </a:ext>
                </a:extLst>
              </a:tr>
              <a:tr h="122804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Բուժքույրեր ընդհանուր հիմնադրամից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(6.8)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$642,315</a:t>
                      </a: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$642,315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1424"/>
                  </a:ext>
                </a:extLst>
              </a:tr>
              <a:tr h="1193674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Բուժքրոջ օգնականներ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(7.8)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$428,145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$428,145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34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914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47F6-EFC4-4797-A952-7FAFBA6F6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59114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ԾԱՌԱՅՈՒԹՅՈՒՆՆԵՐԻ ՉԱՓԱՌՈՒԹՅՈՒՆ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2E2D1-6E60-4E91-9CC6-134D13466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64229"/>
            <a:ext cx="8535988" cy="37301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ECBF9B-5603-4C71-9192-AAAFF79CE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530433"/>
              </p:ext>
            </p:extLst>
          </p:nvPr>
        </p:nvGraphicFramePr>
        <p:xfrm>
          <a:off x="684212" y="2264228"/>
          <a:ext cx="10471468" cy="3730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7867">
                  <a:extLst>
                    <a:ext uri="{9D8B030D-6E8A-4147-A177-3AD203B41FA5}">
                      <a16:colId xmlns:a16="http://schemas.microsoft.com/office/drawing/2014/main" val="182205461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2472661052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1039044906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667125"/>
                    </a:ext>
                  </a:extLst>
                </a:gridCol>
              </a:tblGrid>
              <a:tr h="791248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ելակետ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49874"/>
                  </a:ext>
                </a:extLst>
              </a:tr>
              <a:tr h="146946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Բուժքույր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(3)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Քրոնիկ բացակայողների փոխարժեքը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4.16%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 բարձրացնել շրջանի դպրոցների հաճախումների թիվը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 բարձրացնել շրջանի դպրոցների հաճախումների թիվը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165597"/>
                  </a:ext>
                </a:extLst>
              </a:tr>
              <a:tr h="146946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Բուժքրոջ օգնական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(7.8)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Քրոնիկ բացակայողների փոխարժեքը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4.16%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 բարձրացնել շրջանի դպրոցների հաճախումների թիվը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 բարձրացնել շրջանի դպրոցների հաճախումների թիվը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5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202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A473A-C1DF-43BB-8B2D-B059E35D4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ՀԱՐՑԵՐ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C9B0E-AEA5-49F8-93FE-E7AD42DDC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49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ՈՒ՞Մ ԴԻՄԵԼ </a:t>
            </a:r>
            <a:endParaRPr lang="en-US" b="1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Դոկտոր Ջոն Պարամո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,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գերատեսչի տեղակալ, Կրթական ծառայություններ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818-729-4451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Դոկտոր Փիտր Քնապիկ, Տարրական կրթության վարիչ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Կրթական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/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նահանգային և դաշնային ծրագրեր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818-729-4482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3218</TotalTime>
  <Words>1937</Words>
  <Application>Microsoft Office PowerPoint</Application>
  <PresentationFormat>Widescreen</PresentationFormat>
  <Paragraphs>506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Sylfaen</vt:lpstr>
      <vt:lpstr>Wingdings 3</vt:lpstr>
      <vt:lpstr>Slice</vt:lpstr>
      <vt:lpstr>ԿՐԹԱԿԱՆ ԾԱՌԱՅՈՒԹՅՈՒՆՆԵՐԸ ՏԵՂԱԿԱՆ ՎԵՐԱՀՍԿՈՂՈՒԹՅԱՆ ՀԱՇՎԵՏՎՈՂԱԿԱՆՈՒԹՅԱՆ ԾՐԱԳՐԻ (LCAP) ՏԵՍԱՆԿՅՈՒՆԻՑ </vt:lpstr>
      <vt:lpstr>Կրթական ծառայությունների ակնարկ </vt:lpstr>
      <vt:lpstr>Կազմակերպչական աղյուսակ </vt:lpstr>
      <vt:lpstr>Կրթական ծառայությունների կազմակերպչական աղյուսակ </vt:lpstr>
      <vt:lpstr>LCAP-ի հիմնական եվ լրացուցիչ ՀԻՄՆԱդրամ </vt:lpstr>
      <vt:lpstr>Կրթական ծառայությունների պաշտոնյաները </vt:lpstr>
      <vt:lpstr>Միջնակարգ դպրոցի պաշտոնյաները </vt:lpstr>
      <vt:lpstr>Միջնակարգ դպրոցների վերահսկողության դերն ու պատասխանատվությունը  </vt:lpstr>
      <vt:lpstr>Կրթական ծառայությունների բյուջե</vt:lpstr>
      <vt:lpstr>Կրթական ծառայությունների բյուջե </vt:lpstr>
      <vt:lpstr>Կրթական ծառայությունների բյուջե</vt:lpstr>
      <vt:lpstr>Կրթական ծառայությունների չափառություն </vt:lpstr>
      <vt:lpstr>Կրթական ծառայությունների չափառություն </vt:lpstr>
      <vt:lpstr>Կրթական ծառայությունների չափառություն </vt:lpstr>
      <vt:lpstr>Կրթական ծառայությունների չափառություն </vt:lpstr>
      <vt:lpstr>Բրբենքի մեծահասակների դպրոց </vt:lpstr>
      <vt:lpstr>Մեծահասակների դպրոցի բյուջե</vt:lpstr>
      <vt:lpstr>ՈՒՍԱՆՈՂԱԿԱՆ ԾԱՌԱՅՈՒԹՅՈՒՆՆԵՐ</vt:lpstr>
      <vt:lpstr>ՈՒՍԱՆՈՂԱԿԱՆ ԾԱՌԱՅՈՒԹՅՈՒՆՆԵՐԻ ԴԵՐԸ ԵՎ ՊԱՏԱսխանատվՈՒԹՅՈՒՆԸ</vt:lpstr>
      <vt:lpstr>ԱՇԱԿԵՐՏԻ ԱՋԱԿՑՈՒԹՅՈՒՆ </vt:lpstr>
      <vt:lpstr>ՈՒՍԱՆՈՂԱԿԱՆ ԾԱՌԱՅՈՒԹՅՈՒՆՆԵՐԻ ՉԱՓԱՌՈՒԹՅՈՒՆ </vt:lpstr>
      <vt:lpstr>ՈՒՍԱՆՈՂԱԿԱՆ ԾԱՌԱՅՈՒԹՅՈՒՆՆԵՐԻ ՉԱՓԱՌՈՒԹՅՈՒՆ </vt:lpstr>
      <vt:lpstr>ՃԳՆԱԺԱՄԱՅԻՆ ՎԻՃԱԿ ԵՎ ԱՆՎՏԱՆԳՈՒԹՅՈՒՆ</vt:lpstr>
      <vt:lpstr>ՃԳՆԱԺԱՄԱՅԻՆ ՎԻՃԱԿԻ ԵՎ ԱՆՎՏԱՆԳՈՒԹՅԱՆ ՉԱՓԱՌՈՒԹՅՈՒՆ</vt:lpstr>
      <vt:lpstr>ԱՌՈՂՋԱՊԱՀԱԿԱՆ ԾԱՌԱՅՈՒԹՅՈՒՆՆԵՐԻ ԲՅՈՒՋԵ </vt:lpstr>
      <vt:lpstr>ԱՌՈՂՋԱՊԱՀԱԿԱՆ ԾԱՌԱՅՈՒԹՅՈՒՆՆԵՐ</vt:lpstr>
      <vt:lpstr>ԱՌՈՂՋԱՊԱՀԱԿԱՆ ԾԱՌԱՅՈՒԹՅՈՒՆՆԵՐԻ ԲՅՈՒՋԵ</vt:lpstr>
      <vt:lpstr>ԱՌՈՂՋԱՊԱՀԱԿԱՆ ԾԱՌԱՅՈՒԹՅՈՒՆՆԵՐԻ ՉԱՓԱՌՈՒԹՅՈՒՆ </vt:lpstr>
      <vt:lpstr>ՀԱՐՑԵՐ </vt:lpstr>
      <vt:lpstr>ՈՒ՞Մ ԴԻՄԵԼ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Anahit Arzumanyan</cp:lastModifiedBy>
  <cp:revision>225</cp:revision>
  <dcterms:created xsi:type="dcterms:W3CDTF">2019-11-22T16:39:25Z</dcterms:created>
  <dcterms:modified xsi:type="dcterms:W3CDTF">2020-01-09T15:37:51Z</dcterms:modified>
</cp:coreProperties>
</file>