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312" r:id="rId4"/>
    <p:sldId id="341" r:id="rId5"/>
    <p:sldId id="258" r:id="rId6"/>
    <p:sldId id="313" r:id="rId7"/>
    <p:sldId id="314" r:id="rId8"/>
    <p:sldId id="315" r:id="rId9"/>
    <p:sldId id="317" r:id="rId10"/>
    <p:sldId id="318" r:id="rId11"/>
    <p:sldId id="330" r:id="rId12"/>
    <p:sldId id="335" r:id="rId13"/>
    <p:sldId id="336" r:id="rId14"/>
    <p:sldId id="337" r:id="rId15"/>
    <p:sldId id="338" r:id="rId16"/>
    <p:sldId id="316" r:id="rId17"/>
    <p:sldId id="326" r:id="rId18"/>
    <p:sldId id="319" r:id="rId19"/>
    <p:sldId id="320" r:id="rId20"/>
    <p:sldId id="321" r:id="rId21"/>
    <p:sldId id="333" r:id="rId22"/>
    <p:sldId id="339" r:id="rId23"/>
    <p:sldId id="322" r:id="rId24"/>
    <p:sldId id="332" r:id="rId25"/>
    <p:sldId id="327" r:id="rId26"/>
    <p:sldId id="323" r:id="rId27"/>
    <p:sldId id="324" r:id="rId28"/>
    <p:sldId id="331" r:id="rId29"/>
    <p:sldId id="329" r:id="rId30"/>
    <p:sldId id="328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2" autoAdjust="0"/>
    <p:restoredTop sz="94660"/>
  </p:normalViewPr>
  <p:slideViewPr>
    <p:cSldViewPr snapToGrid="0">
      <p:cViewPr varScale="1">
        <p:scale>
          <a:sx n="58" d="100"/>
          <a:sy n="58" d="100"/>
        </p:scale>
        <p:origin x="102" y="10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620FE-52EC-405F-87B1-4780353CE5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1" y="644769"/>
            <a:ext cx="8881819" cy="3012831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SERVICIOS EDUCATIVOS… a través de la óptica del plan de responsabilidad y control local (LCAP)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01B4CB-F43B-4782-AED9-1311E1667D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211" y="4145280"/>
            <a:ext cx="9588501" cy="2026920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Presentado:</a:t>
            </a:r>
          </a:p>
          <a:p>
            <a:r>
              <a:rPr lang="es-ES" dirty="0">
                <a:solidFill>
                  <a:schemeClr val="bg1"/>
                </a:solidFill>
              </a:rPr>
              <a:t>John Paramo, </a:t>
            </a:r>
            <a:r>
              <a:rPr lang="es-ES" dirty="0" err="1">
                <a:solidFill>
                  <a:schemeClr val="bg1"/>
                </a:solidFill>
              </a:rPr>
              <a:t>Ed.D</a:t>
            </a:r>
            <a:r>
              <a:rPr lang="es-ES" dirty="0">
                <a:solidFill>
                  <a:schemeClr val="bg1"/>
                </a:solidFill>
              </a:rPr>
              <a:t>., Superintendente Adjunto, Servicios Educativos</a:t>
            </a:r>
          </a:p>
          <a:p>
            <a:r>
              <a:rPr lang="es-ES" dirty="0">
                <a:solidFill>
                  <a:schemeClr val="bg1"/>
                </a:solidFill>
              </a:rPr>
              <a:t>Peter </a:t>
            </a:r>
            <a:r>
              <a:rPr lang="es-ES" dirty="0" err="1">
                <a:solidFill>
                  <a:schemeClr val="bg1"/>
                </a:solidFill>
              </a:rPr>
              <a:t>Knapik</a:t>
            </a:r>
            <a:r>
              <a:rPr lang="es-ES" dirty="0">
                <a:solidFill>
                  <a:schemeClr val="bg1"/>
                </a:solidFill>
              </a:rPr>
              <a:t>, </a:t>
            </a:r>
            <a:r>
              <a:rPr lang="es-ES" dirty="0" err="1">
                <a:solidFill>
                  <a:schemeClr val="bg1"/>
                </a:solidFill>
              </a:rPr>
              <a:t>Ed.D</a:t>
            </a:r>
            <a:r>
              <a:rPr lang="es-ES" dirty="0">
                <a:solidFill>
                  <a:schemeClr val="bg1"/>
                </a:solidFill>
              </a:rPr>
              <a:t>., Director de Educación Primaria</a:t>
            </a:r>
          </a:p>
          <a:p>
            <a:pPr algn="r"/>
            <a:endParaRPr lang="es-ES" sz="900" dirty="0">
              <a:latin typeface="Lucida Calligraphy" panose="03010101010101010101" pitchFamily="66" charset="0"/>
            </a:endParaRPr>
          </a:p>
          <a:p>
            <a:pPr algn="r"/>
            <a:r>
              <a:rPr lang="es-ES" sz="1000" dirty="0">
                <a:latin typeface="Lucida Calligraphy" panose="03010101010101010101" pitchFamily="66" charset="0"/>
              </a:rPr>
              <a:t>Versión traducida al </a:t>
            </a:r>
            <a:r>
              <a:rPr lang="es-ES" sz="1000" b="1" dirty="0">
                <a:latin typeface="Lucida Calligraphy" panose="03010101010101010101" pitchFamily="66" charset="0"/>
              </a:rPr>
              <a:t>español</a:t>
            </a:r>
            <a:r>
              <a:rPr lang="es-ES" sz="1000" dirty="0">
                <a:latin typeface="Lucida Calligraphy" panose="03010101010101010101" pitchFamily="66" charset="0"/>
              </a:rPr>
              <a:t> para BUSD por </a:t>
            </a:r>
            <a:r>
              <a:rPr lang="es-ES" sz="1000" b="1" dirty="0">
                <a:latin typeface="Lucida Calligraphy" panose="03010101010101010101" pitchFamily="66" charset="0"/>
              </a:rPr>
              <a:t>Nuria </a:t>
            </a:r>
            <a:r>
              <a:rPr lang="es-ES" sz="1000" b="1" dirty="0" err="1">
                <a:latin typeface="Lucida Calligraphy" panose="03010101010101010101" pitchFamily="66" charset="0"/>
              </a:rPr>
              <a:t>Lundberg</a:t>
            </a:r>
            <a:r>
              <a:rPr lang="es-ES" sz="1000" b="1" dirty="0">
                <a:latin typeface="Lucida Calligraphy" panose="03010101010101010101" pitchFamily="66" charset="0"/>
              </a:rPr>
              <a:t> </a:t>
            </a:r>
            <a:r>
              <a:rPr lang="es-ES" sz="1000" dirty="0">
                <a:latin typeface="Lucida Calligraphy" panose="03010101010101010101" pitchFamily="66" charset="0"/>
              </a:rPr>
              <a:t>Lámina 1-30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222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C596-9CC6-4CD7-8294-333B6F71B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22614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Panorama </a:t>
            </a:r>
            <a:r>
              <a:rPr lang="es-ES" b="1" dirty="0" err="1">
                <a:solidFill>
                  <a:schemeClr val="bg1"/>
                </a:solidFill>
              </a:rPr>
              <a:t>gral.</a:t>
            </a:r>
            <a:r>
              <a:rPr lang="es-ES" b="1" dirty="0">
                <a:solidFill>
                  <a:schemeClr val="bg1"/>
                </a:solidFill>
              </a:rPr>
              <a:t>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DB339-5452-4E55-81BA-811AFD318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4501"/>
            <a:ext cx="8535988" cy="42799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chemeClr val="bg1"/>
                </a:solidFill>
              </a:rPr>
              <a:t>Servicios Educativos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Escuelas secundaria y preparatoria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Escuela para Adultos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Servicios Estudiantiles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Planeación  en Edo. De Emergencia y Seguridad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s-ES" sz="2200" dirty="0">
                <a:solidFill>
                  <a:schemeClr val="bg1"/>
                </a:solidFill>
              </a:rPr>
              <a:t>Servicios de Salud</a:t>
            </a:r>
          </a:p>
        </p:txBody>
      </p:sp>
    </p:spTree>
    <p:extLst>
      <p:ext uri="{BB962C8B-B14F-4D97-AF65-F5344CB8AC3E}">
        <p14:creationId xmlns:p14="http://schemas.microsoft.com/office/powerpoint/2010/main" val="2590927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DIAGRAMA ORGANIZACIONAL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CD47AF54-18F6-486A-8F6C-18AA0DD7D5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4212" y="1130530"/>
            <a:ext cx="10471468" cy="550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9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73F-90A0-4B87-B03A-FE96A2F2A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365396"/>
            <a:ext cx="8534400" cy="1006205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Servicios Educativos </a:t>
            </a:r>
            <a:br>
              <a:rPr lang="es-ES" b="1" dirty="0">
                <a:solidFill>
                  <a:schemeClr val="bg1"/>
                </a:solidFill>
              </a:rPr>
            </a:br>
            <a:r>
              <a:rPr lang="es-ES" b="1" dirty="0">
                <a:solidFill>
                  <a:schemeClr val="bg1"/>
                </a:solidFill>
              </a:rPr>
              <a:t>DIAGRAMA </a:t>
            </a:r>
            <a:r>
              <a:rPr lang="es-ES" b="1" dirty="0" err="1">
                <a:solidFill>
                  <a:schemeClr val="bg1"/>
                </a:solidFill>
              </a:rPr>
              <a:t>OrganizaCIONAL</a:t>
            </a:r>
            <a:endParaRPr lang="es-E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C65402-5EA3-4460-8E6D-B278EEF75A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876" t="16362" r="52822" b="42338"/>
          <a:stretch/>
        </p:blipFill>
        <p:spPr>
          <a:xfrm>
            <a:off x="3418449" y="1371602"/>
            <a:ext cx="4192173" cy="505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43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552FD-BFB0-4883-88A2-E80835722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12955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LCAP FONDOS Base Y SUPLEMENTARIO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8115E-6B3D-4C7F-ABE9-53118A5EC9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15353"/>
            <a:ext cx="9435148" cy="4179047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Subsidio Base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(</a:t>
            </a:r>
            <a:r>
              <a:rPr lang="es-ES" dirty="0">
                <a:solidFill>
                  <a:schemeClr val="bg1"/>
                </a:solidFill>
              </a:rPr>
              <a:t>Calculado en base la asistencia estudiantil promedio diaria (ADA) en grados </a:t>
            </a:r>
            <a:r>
              <a:rPr lang="en-US" dirty="0">
                <a:solidFill>
                  <a:schemeClr val="bg1"/>
                </a:solidFill>
              </a:rPr>
              <a:t>TK-3; 4-6; 7-8; 9-12)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b="1" dirty="0">
                <a:solidFill>
                  <a:schemeClr val="bg1"/>
                </a:solidFill>
              </a:rPr>
              <a:t>Subsidio Suplementario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s-ES" dirty="0">
                <a:solidFill>
                  <a:schemeClr val="bg1"/>
                </a:solidFill>
              </a:rPr>
              <a:t>(Cuenta estudiantil no duplicada/se cuenta una vez)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Alumnos del inglés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en adopción temporal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indigentes/sin hogar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Estudiantes con desventajas socioeconómicas ( Programa Nacional de Alimentación Escolar)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17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F05AE-55F9-4E1F-9866-86CE45A23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31781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dotación de personal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B8905D-8D88-4B30-BDA0-A5218FFF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01906"/>
            <a:ext cx="8535988" cy="4192494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Superintendente Adjunto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Asistente Administrativo(1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Supervisor de </a:t>
            </a:r>
            <a:r>
              <a:rPr lang="es-ES" dirty="0">
                <a:solidFill>
                  <a:schemeClr val="bg1"/>
                </a:solidFill>
              </a:rPr>
              <a:t>proporciones en dotación de personal </a:t>
            </a:r>
            <a:r>
              <a:rPr lang="en-US" dirty="0">
                <a:solidFill>
                  <a:schemeClr val="bg1"/>
                </a:solidFill>
              </a:rPr>
              <a:t>1:1</a:t>
            </a:r>
          </a:p>
          <a:p>
            <a:r>
              <a:rPr lang="es-ES" dirty="0">
                <a:solidFill>
                  <a:schemeClr val="bg1"/>
                </a:solidFill>
              </a:rPr>
              <a:t>Costo de sueldos y prestaciones/beneficios  </a:t>
            </a:r>
            <a:r>
              <a:rPr lang="en-US" dirty="0">
                <a:solidFill>
                  <a:schemeClr val="bg1"/>
                </a:solidFill>
              </a:rPr>
              <a:t>$297,735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Total LCAP </a:t>
            </a:r>
            <a:r>
              <a:rPr lang="es-ES" dirty="0">
                <a:solidFill>
                  <a:schemeClr val="bg1"/>
                </a:solidFill>
              </a:rPr>
              <a:t>Presupuesto Suplementario  </a:t>
            </a:r>
            <a:r>
              <a:rPr lang="en-US" dirty="0">
                <a:solidFill>
                  <a:schemeClr val="bg1"/>
                </a:solidFill>
              </a:rPr>
              <a:t>$3,427,485</a:t>
            </a:r>
          </a:p>
          <a:p>
            <a:r>
              <a:rPr lang="en-US" dirty="0">
                <a:solidFill>
                  <a:schemeClr val="bg1"/>
                </a:solidFill>
              </a:rPr>
              <a:t>Total LCAP </a:t>
            </a:r>
            <a:r>
              <a:rPr lang="es-ES" dirty="0">
                <a:solidFill>
                  <a:schemeClr val="bg1"/>
                </a:solidFill>
              </a:rPr>
              <a:t>Presupuesto Base </a:t>
            </a:r>
            <a:r>
              <a:rPr lang="en-US" dirty="0">
                <a:solidFill>
                  <a:schemeClr val="bg1"/>
                </a:solidFill>
              </a:rPr>
              <a:t>$759,018</a:t>
            </a:r>
          </a:p>
        </p:txBody>
      </p:sp>
    </p:spTree>
    <p:extLst>
      <p:ext uri="{BB962C8B-B14F-4D97-AF65-F5344CB8AC3E}">
        <p14:creationId xmlns:p14="http://schemas.microsoft.com/office/powerpoint/2010/main" val="1969364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F0F4-15D0-4F66-9F33-99D5D1FCC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4129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dotación</a:t>
            </a:r>
            <a:r>
              <a:rPr lang="en-US" b="1" dirty="0">
                <a:solidFill>
                  <a:schemeClr val="bg1"/>
                </a:solidFill>
              </a:rPr>
              <a:t> de personal ESCUELA SECUNDARIA Y PREPARATORIA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8AED1D-29AB-4F72-8A85-B9E8F723A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27094"/>
            <a:ext cx="8535988" cy="436730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6-8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(8) (3,508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$1,303,523</a:t>
            </a:r>
          </a:p>
          <a:p>
            <a:r>
              <a:rPr lang="en-US" dirty="0">
                <a:solidFill>
                  <a:schemeClr val="bg1"/>
                </a:solidFill>
              </a:rPr>
              <a:t>9-12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(10) (5,270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$1,729,591</a:t>
            </a:r>
          </a:p>
          <a:p>
            <a:r>
              <a:rPr lang="en-US" dirty="0">
                <a:solidFill>
                  <a:schemeClr val="bg1"/>
                </a:solidFill>
              </a:rPr>
              <a:t>Alternative Schools </a:t>
            </a:r>
            <a:r>
              <a:rPr lang="es-ES" dirty="0">
                <a:solidFill>
                  <a:schemeClr val="bg1"/>
                </a:solidFill>
              </a:rPr>
              <a:t>Administradores</a:t>
            </a:r>
            <a:r>
              <a:rPr lang="en-US" dirty="0">
                <a:solidFill>
                  <a:schemeClr val="bg1"/>
                </a:solidFill>
              </a:rPr>
              <a:t> (2) (249 </a:t>
            </a:r>
            <a:r>
              <a:rPr lang="es-ES" dirty="0">
                <a:solidFill>
                  <a:schemeClr val="bg1"/>
                </a:solidFill>
              </a:rPr>
              <a:t>estudiantes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$304,003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111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E263-53C1-48E2-87AC-A7AD31C0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416859"/>
            <a:ext cx="10058400" cy="1385047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escuelas secundaria y preparatoria FUNCIÓN DE auditoría Y RESPONSABILIDAD</a:t>
            </a:r>
            <a:br>
              <a:rPr lang="en-US" b="1" dirty="0">
                <a:solidFill>
                  <a:schemeClr val="bg1"/>
                </a:solidFill>
              </a:rPr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ECC47-A293-4F60-9DD3-12F5F9F63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191871"/>
            <a:ext cx="8535988" cy="4450976"/>
          </a:xfrm>
        </p:spPr>
        <p:txBody>
          <a:bodyPr>
            <a:normAutofit lnSpcReduction="10000"/>
          </a:bodyPr>
          <a:lstStyle/>
          <a:p>
            <a:r>
              <a:rPr lang="es-ES" dirty="0">
                <a:solidFill>
                  <a:schemeClr val="bg1"/>
                </a:solidFill>
              </a:rPr>
              <a:t>Supervisión de Oficina del Distrito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Presupuesto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Dotación de personal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Inscripción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Apoyo General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Intervención y Manejo de Crisis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Enseñanza y Plan de Estudios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Desarrollo Profesional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Responsabilidad (Evaluaciones)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Participación e intervención de Padres de Familia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Instalaciones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895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FD0EC-3316-4AF1-8D95-06FB4100E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0"/>
            <a:ext cx="10058400" cy="538480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Presupuesto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E3411B-EA76-4CAB-B2AD-51DBEF153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653988"/>
            <a:ext cx="8535988" cy="4340412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11BA9A5-83EB-4524-A574-A7E4712C78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2709531"/>
              </p:ext>
            </p:extLst>
          </p:nvPr>
        </p:nvGraphicFramePr>
        <p:xfrm>
          <a:off x="573437" y="1016000"/>
          <a:ext cx="10685965" cy="5566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7193">
                  <a:extLst>
                    <a:ext uri="{9D8B030D-6E8A-4147-A177-3AD203B41FA5}">
                      <a16:colId xmlns:a16="http://schemas.microsoft.com/office/drawing/2014/main" val="3458025727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70777060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4188486158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1018111439"/>
                    </a:ext>
                  </a:extLst>
                </a:gridCol>
                <a:gridCol w="2137193">
                  <a:extLst>
                    <a:ext uri="{9D8B030D-6E8A-4147-A177-3AD203B41FA5}">
                      <a16:colId xmlns:a16="http://schemas.microsoft.com/office/drawing/2014/main" val="2700266241"/>
                    </a:ext>
                  </a:extLst>
                </a:gridCol>
              </a:tblGrid>
              <a:tr h="1690657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Propuesta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Propuesta 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643725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s-ES" noProof="0" dirty="0"/>
                        <a:t>Consejeros/</a:t>
                      </a:r>
                    </a:p>
                    <a:p>
                      <a:r>
                        <a:rPr lang="es-ES" noProof="0" dirty="0"/>
                        <a:t>Asesores Preparatoria(2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$218,630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$218,630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74684"/>
                  </a:ext>
                </a:extLst>
              </a:tr>
              <a:tr h="1156766">
                <a:tc>
                  <a:txBody>
                    <a:bodyPr/>
                    <a:lstStyle/>
                    <a:p>
                      <a:r>
                        <a:rPr lang="es-ES" noProof="0" dirty="0"/>
                        <a:t>Consejeros/</a:t>
                      </a:r>
                    </a:p>
                    <a:p>
                      <a:r>
                        <a:rPr lang="es-ES" noProof="0" dirty="0"/>
                        <a:t>Asesores secundaria(3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$317,789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$317,789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50338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</a:t>
                      </a:r>
                      <a:r>
                        <a:rPr lang="es-ES" noProof="0" dirty="0"/>
                        <a:t>Profesores</a:t>
                      </a:r>
                      <a:r>
                        <a:rPr lang="en-US" dirty="0"/>
                        <a:t>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$445,986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$445,986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602656"/>
                  </a:ext>
                </a:extLst>
              </a:tr>
              <a:tr h="889819">
                <a:tc>
                  <a:txBody>
                    <a:bodyPr/>
                    <a:lstStyle/>
                    <a:p>
                      <a:r>
                        <a:rPr lang="en-US" dirty="0"/>
                        <a:t>Monterey </a:t>
                      </a:r>
                      <a:r>
                        <a:rPr lang="es-ES" noProof="0" dirty="0"/>
                        <a:t>Director Escolar Adjunto</a:t>
                      </a:r>
                      <a:r>
                        <a:rPr lang="en-US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$172,002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$172,002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111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10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75945-F242-4DAB-A3F4-BBD4A8C31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09282"/>
            <a:ext cx="10058400" cy="833718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Presupuesto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6DB35F-608B-4807-9222-1FDC09EA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84294"/>
            <a:ext cx="8535988" cy="391010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67038B4-178A-4ED9-A639-8CEC0454DA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583783"/>
              </p:ext>
            </p:extLst>
          </p:nvPr>
        </p:nvGraphicFramePr>
        <p:xfrm>
          <a:off x="684210" y="1143001"/>
          <a:ext cx="10588840" cy="54462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225142245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42062201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6134823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32900356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875125777"/>
                    </a:ext>
                  </a:extLst>
                </a:gridCol>
              </a:tblGrid>
              <a:tr h="1431686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</a:t>
                      </a:r>
                    </a:p>
                    <a:p>
                      <a:pPr algn="ctr"/>
                      <a:r>
                        <a:rPr lang="es-ES" noProof="0" dirty="0"/>
                        <a:t>Presupuesto suplementario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</a:p>
                    <a:p>
                      <a:pPr algn="ctr"/>
                      <a:r>
                        <a:rPr lang="es-ES" noProof="0" dirty="0"/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Propuesta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</a:p>
                    <a:p>
                      <a:pPr algn="ctr"/>
                      <a:r>
                        <a:rPr lang="es-ES" noProof="0" dirty="0"/>
                        <a:t>Propuesta Presupuesto Base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545914"/>
                  </a:ext>
                </a:extLst>
              </a:tr>
              <a:tr h="805323"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Escuela Comunitaria Diurna Profesores</a:t>
                      </a:r>
                      <a:r>
                        <a:rPr lang="en-US" sz="1600" dirty="0"/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$221,042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25549"/>
                  </a:ext>
                </a:extLst>
              </a:tr>
              <a:tr h="1043938"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Escuela Comunitaria Diurna Asistentes de Instrucción</a:t>
                      </a:r>
                      <a:r>
                        <a:rPr lang="en-US" sz="1600" dirty="0"/>
                        <a:t>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$157,314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$157,314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94274"/>
                  </a:ext>
                </a:extLst>
              </a:tr>
              <a:tr h="1282552">
                <a:tc>
                  <a:txBody>
                    <a:bodyPr/>
                    <a:lstStyle/>
                    <a:p>
                      <a:r>
                        <a:rPr lang="es-ES" sz="1600" dirty="0"/>
                        <a:t>Academia de Enseñanza Independiente Cursos en línea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$509,994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556408"/>
                  </a:ext>
                </a:extLst>
              </a:tr>
              <a:tr h="8422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Secciones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Intervención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$160,000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62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1867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48A4B-4F9C-44DE-B1C6-9A302BC4F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25121"/>
            <a:ext cx="10058400" cy="894080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Presupuesto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AD2BA-B34E-4890-A32A-B81B8F9A0B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9333"/>
            <a:ext cx="8535988" cy="4555067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917AEA-1A6F-44A0-A3B9-F55B24C90B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88397"/>
              </p:ext>
            </p:extLst>
          </p:nvPr>
        </p:nvGraphicFramePr>
        <p:xfrm>
          <a:off x="684211" y="1219202"/>
          <a:ext cx="10602490" cy="557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498">
                  <a:extLst>
                    <a:ext uri="{9D8B030D-6E8A-4147-A177-3AD203B41FA5}">
                      <a16:colId xmlns:a16="http://schemas.microsoft.com/office/drawing/2014/main" val="187500134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668854705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8199194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2480587717"/>
                    </a:ext>
                  </a:extLst>
                </a:gridCol>
                <a:gridCol w="2120498">
                  <a:extLst>
                    <a:ext uri="{9D8B030D-6E8A-4147-A177-3AD203B41FA5}">
                      <a16:colId xmlns:a16="http://schemas.microsoft.com/office/drawing/2014/main" val="3004353174"/>
                    </a:ext>
                  </a:extLst>
                </a:gridCol>
              </a:tblGrid>
              <a:tr h="923413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2019-2020 </a:t>
                      </a:r>
                      <a:r>
                        <a:rPr lang="es-ES" noProof="0" dirty="0"/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31224"/>
                  </a:ext>
                </a:extLst>
              </a:tr>
              <a:tr h="923413">
                <a:tc>
                  <a:txBody>
                    <a:bodyPr/>
                    <a:lstStyle/>
                    <a:p>
                      <a:r>
                        <a:rPr lang="es-ES" dirty="0"/>
                        <a:t>FSA Programa de Asesoría Terapéutica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$30,000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15728"/>
                  </a:ext>
                </a:extLst>
              </a:tr>
              <a:tr h="120043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Asignación Avanzada para Estudiantes/ Cuota de Exámenes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$40,000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$40,000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32648"/>
                  </a:ext>
                </a:extLst>
              </a:tr>
              <a:tr h="113357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noProof="0" dirty="0"/>
                        <a:t>Curso de Verano p Crédito Inicial de Inglés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62499"/>
                  </a:ext>
                </a:extLst>
              </a:tr>
              <a:tr h="113283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Recuperación de Créditos en Línea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$220,478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54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1850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73EFA-A726-494D-A734-86E58794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87458"/>
            <a:ext cx="10058400" cy="790413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81A37-62C0-457F-AD97-3EF218235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12686"/>
            <a:ext cx="8535988" cy="428171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BBE4978-5F98-4B77-A19E-C2EA0344FA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129018"/>
              </p:ext>
            </p:extLst>
          </p:nvPr>
        </p:nvGraphicFramePr>
        <p:xfrm>
          <a:off x="464947" y="1177873"/>
          <a:ext cx="11338032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4508">
                  <a:extLst>
                    <a:ext uri="{9D8B030D-6E8A-4147-A177-3AD203B41FA5}">
                      <a16:colId xmlns:a16="http://schemas.microsoft.com/office/drawing/2014/main" val="3562824816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3425691898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4241321184"/>
                    </a:ext>
                  </a:extLst>
                </a:gridCol>
                <a:gridCol w="2834508">
                  <a:extLst>
                    <a:ext uri="{9D8B030D-6E8A-4147-A177-3AD203B41FA5}">
                      <a16:colId xmlns:a16="http://schemas.microsoft.com/office/drawing/2014/main" val="505031157"/>
                    </a:ext>
                  </a:extLst>
                </a:gridCol>
              </a:tblGrid>
              <a:tr h="631299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08921"/>
                  </a:ext>
                </a:extLst>
              </a:tr>
              <a:tr h="8116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noProof="0" dirty="0"/>
                        <a:t>Secciones de Intervención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Otoño</a:t>
                      </a:r>
                      <a:r>
                        <a:rPr lang="en-US" sz="1600" dirty="0"/>
                        <a:t> 9.83%</a:t>
                      </a:r>
                    </a:p>
                    <a:p>
                      <a:r>
                        <a:rPr lang="es-ES" sz="1600" noProof="0" dirty="0"/>
                        <a:t>Índice</a:t>
                      </a:r>
                      <a:r>
                        <a:rPr lang="en-US" sz="1600" dirty="0"/>
                        <a:t> Primavera13.45%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noProof="0" dirty="0"/>
                        <a:t>Disminuir</a:t>
                      </a:r>
                      <a:r>
                        <a:rPr lang="en-US" sz="1600" dirty="0"/>
                        <a:t> % </a:t>
                      </a:r>
                      <a:r>
                        <a:rPr lang="es-ES" sz="1600" dirty="0"/>
                        <a:t>de F Y </a:t>
                      </a:r>
                      <a:r>
                        <a:rPr lang="es-ES" sz="1600" dirty="0" err="1"/>
                        <a:t>D´s</a:t>
                      </a:r>
                      <a:r>
                        <a:rPr lang="es-ES" sz="1600" dirty="0"/>
                        <a:t> en </a:t>
                      </a:r>
                      <a:r>
                        <a:rPr lang="en-US" sz="1600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Disminuir</a:t>
                      </a:r>
                      <a:r>
                        <a:rPr lang="en-US" sz="1600" dirty="0"/>
                        <a:t> % </a:t>
                      </a:r>
                      <a:r>
                        <a:rPr lang="es-ES" sz="1600" dirty="0"/>
                        <a:t>de F Y </a:t>
                      </a:r>
                      <a:r>
                        <a:rPr lang="es-ES" sz="1600" dirty="0" err="1"/>
                        <a:t>D´s</a:t>
                      </a:r>
                      <a:r>
                        <a:rPr lang="es-ES" sz="1600" dirty="0"/>
                        <a:t> en </a:t>
                      </a:r>
                      <a:r>
                        <a:rPr lang="en-US" sz="1600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33811"/>
                  </a:ext>
                </a:extLst>
              </a:tr>
              <a:tr h="81167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Recuperación de Créditos en Línea</a:t>
                      </a:r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noProof="0" dirty="0"/>
                        <a:t>Insuficiencia de Créditos</a:t>
                      </a:r>
                    </a:p>
                    <a:p>
                      <a:r>
                        <a:rPr lang="en-US" sz="1600" dirty="0"/>
                        <a:t>BHS 329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JBHS 380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Reducir insuficiencia de Créditos estudiantil en </a:t>
                      </a:r>
                      <a:r>
                        <a:rPr lang="en-US" sz="1600" dirty="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Reducir insuficiencia de Créditos estudiantil en </a:t>
                      </a:r>
                      <a:r>
                        <a:rPr lang="en-US" sz="1600" dirty="0"/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901334"/>
                  </a:ext>
                </a:extLst>
              </a:tr>
              <a:tr h="327757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Consejeros</a:t>
                      </a:r>
                      <a:r>
                        <a:rPr lang="en-US" sz="1600" dirty="0"/>
                        <a:t>/</a:t>
                      </a:r>
                      <a:r>
                        <a:rPr lang="en-US" sz="1600" dirty="0" err="1"/>
                        <a:t>Asesores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preparatoria</a:t>
                      </a:r>
                      <a:r>
                        <a:rPr lang="en-US" sz="1600" dirty="0"/>
                        <a:t>(2)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92.3% </a:t>
                      </a:r>
                      <a:r>
                        <a:rPr lang="en-US" sz="1600" dirty="0" err="1"/>
                        <a:t>Todos</a:t>
                      </a:r>
                      <a:r>
                        <a:rPr lang="en-US" sz="1600" dirty="0"/>
                        <a:t> los </a:t>
                      </a:r>
                      <a:r>
                        <a:rPr lang="en-US" sz="1600" dirty="0" err="1"/>
                        <a:t>estudiantes</a:t>
                      </a:r>
                      <a:endParaRPr lang="en-US" sz="1600" dirty="0"/>
                    </a:p>
                    <a:p>
                      <a:r>
                        <a:rPr lang="en-US" sz="1600" dirty="0" err="1"/>
                        <a:t>Alumnos</a:t>
                      </a:r>
                      <a:r>
                        <a:rPr lang="en-US" sz="1600" dirty="0"/>
                        <a:t> del </a:t>
                      </a:r>
                      <a:r>
                        <a:rPr lang="en-US" sz="1600" dirty="0" err="1"/>
                        <a:t>Inglés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naranja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Ed. Especial </a:t>
                      </a:r>
                      <a:r>
                        <a:rPr lang="en-US" sz="1600" dirty="0" err="1"/>
                        <a:t>amarillo</a:t>
                      </a:r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JBHS 47.41%</a:t>
                      </a:r>
                    </a:p>
                    <a:p>
                      <a:r>
                        <a:rPr lang="en-US" sz="1600" dirty="0"/>
                        <a:t>BHS 47%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Otoño</a:t>
                      </a:r>
                      <a:r>
                        <a:rPr lang="en-US" sz="1600" dirty="0"/>
                        <a:t> 9.83%</a:t>
                      </a:r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Primavera 13.45%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/>
                        <a:t>2.5% </a:t>
                      </a:r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Baja/ </a:t>
                      </a:r>
                      <a:r>
                        <a:rPr lang="en-US" sz="1600" dirty="0" err="1"/>
                        <a:t>Abandono</a:t>
                      </a:r>
                      <a:r>
                        <a:rPr lang="en-US" sz="1600" dirty="0"/>
                        <a:t> escolar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Mantener o incrementar el índice de graduación en el California </a:t>
                      </a:r>
                      <a:r>
                        <a:rPr lang="es-ES" sz="1600" dirty="0" err="1"/>
                        <a:t>Dashboard</a:t>
                      </a:r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s-ES" sz="1600" dirty="0"/>
                        <a:t>Incrementar el No. de estudiantes que alcanzan los requerimientos A-G en </a:t>
                      </a:r>
                      <a:r>
                        <a:rPr lang="en-US" sz="1600" dirty="0"/>
                        <a:t>3%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Disminuir</a:t>
                      </a:r>
                      <a:r>
                        <a:rPr lang="en-US" sz="1600" dirty="0"/>
                        <a:t> % </a:t>
                      </a:r>
                      <a:r>
                        <a:rPr lang="es-ES" sz="1600" dirty="0"/>
                        <a:t>de F Y </a:t>
                      </a:r>
                      <a:r>
                        <a:rPr lang="es-ES" sz="1600" dirty="0" err="1"/>
                        <a:t>D´s</a:t>
                      </a:r>
                      <a:r>
                        <a:rPr lang="es-ES" sz="1600" dirty="0"/>
                        <a:t> en </a:t>
                      </a:r>
                      <a:r>
                        <a:rPr lang="en-US" sz="1600" dirty="0"/>
                        <a:t>2%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s-ES" sz="1600" dirty="0"/>
                        <a:t>Disminuir el Índice de Baja escolar en</a:t>
                      </a:r>
                      <a:r>
                        <a:rPr lang="en-US" sz="1600" dirty="0"/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Mantener o incrementar el índice de graduación en el California </a:t>
                      </a:r>
                      <a:r>
                        <a:rPr lang="es-ES" sz="1600" dirty="0" err="1"/>
                        <a:t>Dashboard</a:t>
                      </a:r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s-ES" sz="1600" dirty="0"/>
                        <a:t>Incrementar el No. de estudiantes que alcanzan los requerimientos A-G en </a:t>
                      </a:r>
                      <a:r>
                        <a:rPr lang="en-US" sz="1600" dirty="0"/>
                        <a:t>3%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Disminuir</a:t>
                      </a:r>
                      <a:r>
                        <a:rPr lang="en-US" sz="1600" dirty="0"/>
                        <a:t> % </a:t>
                      </a:r>
                      <a:r>
                        <a:rPr lang="es-ES" sz="1600" dirty="0"/>
                        <a:t>de F Y </a:t>
                      </a:r>
                      <a:r>
                        <a:rPr lang="es-ES" sz="1600" dirty="0" err="1"/>
                        <a:t>D´s</a:t>
                      </a:r>
                      <a:r>
                        <a:rPr lang="es-ES" sz="1600" dirty="0"/>
                        <a:t> en </a:t>
                      </a:r>
                      <a:r>
                        <a:rPr lang="en-US" sz="1600" dirty="0"/>
                        <a:t>2%</a:t>
                      </a:r>
                    </a:p>
                    <a:p>
                      <a:endParaRPr lang="en-US" sz="1600" dirty="0"/>
                    </a:p>
                    <a:p>
                      <a:r>
                        <a:rPr lang="es-ES" sz="1600" dirty="0"/>
                        <a:t>Disminuir el Índice de Baja escolar en</a:t>
                      </a:r>
                      <a:r>
                        <a:rPr lang="en-US" sz="1600" dirty="0"/>
                        <a:t>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81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995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40FA7-8FDB-492C-911E-E34133C51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7688"/>
            <a:ext cx="10058400" cy="1251488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46A40-F948-40E4-8956-2622C8488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193369"/>
            <a:ext cx="8535988" cy="480103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8EDFAA-290F-4510-872D-C17C843BE0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570847"/>
              </p:ext>
            </p:extLst>
          </p:nvPr>
        </p:nvGraphicFramePr>
        <p:xfrm>
          <a:off x="684212" y="1047404"/>
          <a:ext cx="10823576" cy="5975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84138259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163568492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388918111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722153109"/>
                    </a:ext>
                  </a:extLst>
                </a:gridCol>
              </a:tblGrid>
              <a:tr h="656108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Partida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838889"/>
                  </a:ext>
                </a:extLst>
              </a:tr>
              <a:tr h="20620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</a:t>
                      </a:r>
                      <a:r>
                        <a:rPr lang="en-US" dirty="0" err="1"/>
                        <a:t>Profesores</a:t>
                      </a:r>
                      <a:r>
                        <a:rPr lang="en-US" dirty="0"/>
                        <a:t>(4)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noProof="0" dirty="0"/>
                        <a:t>Insuficiencia de Créditos</a:t>
                      </a:r>
                      <a:r>
                        <a:rPr lang="es-ES" sz="1800" baseline="0" noProof="0" dirty="0"/>
                        <a:t> todos los estudiantes</a:t>
                      </a:r>
                      <a:endParaRPr lang="es-ES" noProof="0" dirty="0"/>
                    </a:p>
                    <a:p>
                      <a:endParaRPr lang="en-US" dirty="0"/>
                    </a:p>
                    <a:p>
                      <a:r>
                        <a:rPr lang="en-US" dirty="0" err="1"/>
                        <a:t>Índice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Graduación</a:t>
                      </a:r>
                      <a:r>
                        <a:rPr lang="en-US" dirty="0"/>
                        <a:t>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r>
                        <a:rPr lang="es-ES" dirty="0"/>
                        <a:t>Mantener o</a:t>
                      </a:r>
                      <a:r>
                        <a:rPr lang="es-ES" baseline="0" dirty="0"/>
                        <a:t> </a:t>
                      </a:r>
                      <a:r>
                        <a:rPr lang="es-ES" dirty="0"/>
                        <a:t>incrementar el Índice de graduación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500344"/>
                  </a:ext>
                </a:extLst>
              </a:tr>
              <a:tr h="234324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Monterey Director Escolar </a:t>
                      </a:r>
                      <a:r>
                        <a:rPr lang="en-US" dirty="0" err="1"/>
                        <a:t>Adjunto</a:t>
                      </a:r>
                      <a:r>
                        <a:rPr lang="en-US" dirty="0"/>
                        <a:t>(1)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Insuficiencia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Créditos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t</a:t>
                      </a:r>
                      <a:r>
                        <a:rPr lang="en-US" sz="1800" dirty="0" err="1"/>
                        <a:t>odos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estudiantes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Índice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Graduación</a:t>
                      </a:r>
                      <a:r>
                        <a:rPr lang="en-US" dirty="0"/>
                        <a:t> 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 o incrementar el Índice de graduación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580280"/>
                  </a:ext>
                </a:extLst>
              </a:tr>
              <a:tr h="91386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Consejeros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Asesores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secundaria</a:t>
                      </a:r>
                      <a:r>
                        <a:rPr lang="en-US" dirty="0"/>
                        <a:t>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 err="1"/>
                        <a:t>Índice</a:t>
                      </a:r>
                      <a:r>
                        <a:rPr lang="en-US" sz="1750" dirty="0"/>
                        <a:t> </a:t>
                      </a:r>
                      <a:r>
                        <a:rPr lang="en-US" sz="1750" dirty="0" err="1"/>
                        <a:t>Otoño</a:t>
                      </a:r>
                      <a:r>
                        <a:rPr lang="en-US" sz="1750" dirty="0"/>
                        <a:t> 9.83%</a:t>
                      </a:r>
                    </a:p>
                    <a:p>
                      <a:r>
                        <a:rPr lang="en-US" sz="1750" dirty="0" err="1"/>
                        <a:t>Índice</a:t>
                      </a:r>
                      <a:r>
                        <a:rPr lang="en-US" sz="1750" dirty="0"/>
                        <a:t> primavera 13.45%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Disminuir</a:t>
                      </a:r>
                      <a:r>
                        <a:rPr lang="en-US" dirty="0"/>
                        <a:t> % </a:t>
                      </a:r>
                      <a:r>
                        <a:rPr lang="es-ES" dirty="0"/>
                        <a:t>de F Y </a:t>
                      </a:r>
                      <a:r>
                        <a:rPr lang="es-ES" dirty="0" err="1"/>
                        <a:t>D´s</a:t>
                      </a:r>
                      <a:r>
                        <a:rPr lang="es-ES" dirty="0"/>
                        <a:t> en </a:t>
                      </a:r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Disminuir</a:t>
                      </a:r>
                      <a:r>
                        <a:rPr lang="en-US" dirty="0"/>
                        <a:t> % </a:t>
                      </a:r>
                      <a:r>
                        <a:rPr lang="es-ES" dirty="0"/>
                        <a:t>de F Y </a:t>
                      </a:r>
                      <a:r>
                        <a:rPr lang="es-ES" dirty="0" err="1"/>
                        <a:t>D´s</a:t>
                      </a:r>
                      <a:r>
                        <a:rPr lang="es-ES" dirty="0"/>
                        <a:t> en </a:t>
                      </a:r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637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86592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6B3A0-24BC-49BA-8CBC-F30BA3EBE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528320"/>
            <a:ext cx="10058400" cy="79248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A90B6-E461-4665-BA60-0CBFB8537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18834"/>
            <a:ext cx="8535988" cy="447556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5D5A1F3-32F6-4779-AA41-371CF3EF5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006344"/>
              </p:ext>
            </p:extLst>
          </p:nvPr>
        </p:nvGraphicFramePr>
        <p:xfrm>
          <a:off x="684211" y="1320800"/>
          <a:ext cx="10950328" cy="667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7582">
                  <a:extLst>
                    <a:ext uri="{9D8B030D-6E8A-4147-A177-3AD203B41FA5}">
                      <a16:colId xmlns:a16="http://schemas.microsoft.com/office/drawing/2014/main" val="1572642492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383017284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1062053000"/>
                    </a:ext>
                  </a:extLst>
                </a:gridCol>
                <a:gridCol w="2737582">
                  <a:extLst>
                    <a:ext uri="{9D8B030D-6E8A-4147-A177-3AD203B41FA5}">
                      <a16:colId xmlns:a16="http://schemas.microsoft.com/office/drawing/2014/main" val="2823661237"/>
                    </a:ext>
                  </a:extLst>
                </a:gridCol>
              </a:tblGrid>
              <a:tr h="62326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Esperado2019-2020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Resultado</a:t>
                      </a:r>
                      <a:r>
                        <a:rPr lang="en-US" dirty="0"/>
                        <a:t> Esperado2020-2021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593583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Escuela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Comunitaria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Diurna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Profesores</a:t>
                      </a:r>
                      <a:r>
                        <a:rPr lang="en-US" sz="1800" dirty="0"/>
                        <a:t>(3)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Insuficiencia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Créditos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t</a:t>
                      </a:r>
                      <a:r>
                        <a:rPr lang="en-US" sz="1800" dirty="0" err="1"/>
                        <a:t>odos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estudiantes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 </a:t>
                      </a:r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92.3% disponible del Tablero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657442"/>
                  </a:ext>
                </a:extLst>
              </a:tr>
              <a:tr h="169170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Escuela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Comunitaria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Diurna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Asistentes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Instrucción</a:t>
                      </a:r>
                      <a:r>
                        <a:rPr lang="en-US" sz="1800" dirty="0"/>
                        <a:t>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Insuficiencia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Créditos</a:t>
                      </a:r>
                      <a:r>
                        <a:rPr lang="en-US" sz="1800" baseline="0" dirty="0"/>
                        <a:t> </a:t>
                      </a:r>
                      <a:r>
                        <a:rPr lang="en-US" sz="1800" baseline="0" dirty="0" err="1"/>
                        <a:t>t</a:t>
                      </a:r>
                      <a:r>
                        <a:rPr lang="en-US" sz="1800" dirty="0" err="1"/>
                        <a:t>odos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los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estudiantes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 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92.3% disponible del Tablero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Disminuir el número de estudiantes que tienen insuficiencia de créditos </a:t>
                      </a:r>
                      <a:r>
                        <a:rPr lang="en-US" dirty="0"/>
                        <a:t>5%</a:t>
                      </a:r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incrementar el Índice de graduación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5387"/>
                  </a:ext>
                </a:extLst>
              </a:tr>
              <a:tr h="128989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Asignación Avanzada para Estudiantes/ Cuota de Exámenes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Índice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acreditación</a:t>
                      </a:r>
                      <a:r>
                        <a:rPr lang="en-US" dirty="0"/>
                        <a:t> A-G 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el número de estudiantes que alcancen requerimientos del curso A-G en</a:t>
                      </a:r>
                      <a:r>
                        <a:rPr lang="en-US" dirty="0"/>
                        <a:t> 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el número de estudiantes que alcancen requerimientos del curso A-G en</a:t>
                      </a:r>
                      <a:r>
                        <a:rPr lang="en-US" dirty="0"/>
                        <a:t> 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765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0787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8C5D-17A8-4DB0-9244-DABA4536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12822"/>
            <a:ext cx="10058400" cy="55077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MEDICIÓN DE SERVICIOS EDUCATIVOS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F15EA1-4447-4319-9FF6-160EC2683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960A1B4-5623-4CB2-8F99-DD4C83FDB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499046"/>
              </p:ext>
            </p:extLst>
          </p:nvPr>
        </p:nvGraphicFramePr>
        <p:xfrm>
          <a:off x="684210" y="863603"/>
          <a:ext cx="10697664" cy="694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16">
                  <a:extLst>
                    <a:ext uri="{9D8B030D-6E8A-4147-A177-3AD203B41FA5}">
                      <a16:colId xmlns:a16="http://schemas.microsoft.com/office/drawing/2014/main" val="85318886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982442907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2610586435"/>
                    </a:ext>
                  </a:extLst>
                </a:gridCol>
                <a:gridCol w="2674416">
                  <a:extLst>
                    <a:ext uri="{9D8B030D-6E8A-4147-A177-3AD203B41FA5}">
                      <a16:colId xmlns:a16="http://schemas.microsoft.com/office/drawing/2014/main" val="969314343"/>
                    </a:ext>
                  </a:extLst>
                </a:gridCol>
              </a:tblGrid>
              <a:tr h="626841">
                <a:tc>
                  <a:txBody>
                    <a:bodyPr/>
                    <a:lstStyle/>
                    <a:p>
                      <a:r>
                        <a:rPr lang="en-US" dirty="0" err="1"/>
                        <a:t>Partida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de </a:t>
                      </a:r>
                      <a:r>
                        <a:rPr lang="en-US" dirty="0" err="1"/>
                        <a:t>Partida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 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Expected Outcomes </a:t>
                      </a:r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299432"/>
                  </a:ext>
                </a:extLst>
              </a:tr>
              <a:tr h="14659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Curso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Verano</a:t>
                      </a:r>
                      <a:r>
                        <a:rPr lang="en-US" sz="1800" dirty="0"/>
                        <a:t> p </a:t>
                      </a:r>
                      <a:r>
                        <a:rPr lang="en-US" sz="1800" dirty="0" err="1"/>
                        <a:t>Crédito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Inicial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Inglés</a:t>
                      </a:r>
                      <a:endParaRPr lang="en-US" sz="1800" dirty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err="1"/>
                        <a:t>Insuficiencia</a:t>
                      </a:r>
                      <a:r>
                        <a:rPr lang="en-US" sz="1800" dirty="0"/>
                        <a:t> de </a:t>
                      </a:r>
                      <a:r>
                        <a:rPr lang="en-US" sz="1800" dirty="0" err="1"/>
                        <a:t>Créditos</a:t>
                      </a:r>
                      <a:endParaRPr lang="en-US" sz="1800" dirty="0"/>
                    </a:p>
                    <a:p>
                      <a:r>
                        <a:rPr lang="en-US" sz="1800" dirty="0"/>
                        <a:t>BHS 382 </a:t>
                      </a:r>
                      <a:r>
                        <a:rPr lang="en-US" sz="1800" dirty="0" err="1"/>
                        <a:t>estudiantes</a:t>
                      </a:r>
                      <a:r>
                        <a:rPr lang="en-US" sz="1800" dirty="0"/>
                        <a:t> </a:t>
                      </a:r>
                    </a:p>
                    <a:p>
                      <a:r>
                        <a:rPr lang="en-US" sz="1800" dirty="0"/>
                        <a:t>JBHS 407 </a:t>
                      </a:r>
                      <a:r>
                        <a:rPr lang="en-US" sz="1800" dirty="0" err="1"/>
                        <a:t>estudiantes</a:t>
                      </a:r>
                      <a:endParaRPr lang="en-US" sz="1800" dirty="0"/>
                    </a:p>
                    <a:p>
                      <a:endParaRPr lang="en-US" sz="1800" dirty="0"/>
                    </a:p>
                    <a:p>
                      <a:r>
                        <a:rPr lang="en-US" sz="1800" dirty="0" err="1"/>
                        <a:t>Índice</a:t>
                      </a:r>
                      <a:r>
                        <a:rPr lang="en-US" sz="1800" dirty="0"/>
                        <a:t> de Graduación92.3%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Disminuir el número de estudiantes que tienen insuficiencia de créditos </a:t>
                      </a:r>
                      <a:r>
                        <a:rPr lang="en-US" sz="1800" dirty="0"/>
                        <a:t>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s-ES" sz="1800" dirty="0"/>
                        <a:t>Mantener o incrementar el Índice de graduación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Disminuir el número de estudiantes que tienen insuficiencia de créditos </a:t>
                      </a:r>
                      <a:r>
                        <a:rPr lang="en-US" sz="1800" dirty="0"/>
                        <a:t>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s-ES" sz="1800" dirty="0"/>
                        <a:t>Mantener o incrementar el Índice de graduación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025941"/>
                  </a:ext>
                </a:extLst>
              </a:tr>
              <a:tr h="17611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Academia de Enseñanza Independiente Cursos en línea </a:t>
                      </a:r>
                      <a:endParaRPr lang="en-US" sz="1800" dirty="0"/>
                    </a:p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Sin información disponible del Tablero</a:t>
                      </a:r>
                      <a:endParaRPr lang="en-US" sz="1800" dirty="0"/>
                    </a:p>
                    <a:p>
                      <a:endParaRPr lang="en-US" sz="1800" dirty="0"/>
                    </a:p>
                    <a:p>
                      <a:endParaRPr lang="en-US" sz="1800" dirty="0"/>
                    </a:p>
                    <a:p>
                      <a:r>
                        <a:rPr lang="es-ES" sz="1800" dirty="0"/>
                        <a:t>Sin información disponible del Tablero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Disminuir el número de estudiantes que tienen insuficiencia de créditos </a:t>
                      </a:r>
                      <a:r>
                        <a:rPr lang="en-US" sz="1800" dirty="0"/>
                        <a:t>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s-ES" sz="1800" dirty="0"/>
                        <a:t>Mantener o incrementar el Índice de graduación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/>
                        <a:t>Disminuir el número de estudiantes que tienen insuficiencia de créditos </a:t>
                      </a:r>
                      <a:r>
                        <a:rPr lang="en-US" sz="1800" dirty="0"/>
                        <a:t>5%</a:t>
                      </a:r>
                    </a:p>
                    <a:p>
                      <a:endParaRPr lang="en-US" sz="1800" dirty="0"/>
                    </a:p>
                    <a:p>
                      <a:r>
                        <a:rPr lang="es-ES" sz="1800" dirty="0"/>
                        <a:t>Mantener o incrementar el Índice de graduación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2266"/>
                  </a:ext>
                </a:extLst>
              </a:tr>
              <a:tr h="112891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FSA Programa de Asesoría Terapéutica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Encuesta</a:t>
                      </a:r>
                      <a:r>
                        <a:rPr lang="en-US" sz="1800" dirty="0"/>
                        <a:t> 63% </a:t>
                      </a:r>
                      <a:r>
                        <a:rPr lang="es-ES" sz="1800" dirty="0"/>
                        <a:t>de estudiantes “ mi escuela ofrece recursos de apoyo estudiantil sobre salud mental”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Incrementar porcentaje de estudiantes encuestados en </a:t>
                      </a:r>
                      <a:r>
                        <a:rPr lang="en-US" sz="1800" dirty="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/>
                        <a:t>Incrementar porcentaje de estudiantes encuestados en </a:t>
                      </a:r>
                      <a:r>
                        <a:rPr lang="en-US" sz="1800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65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086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A68BE-8867-43F7-8DD6-2B5E8171C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86061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Escuela para Adultos </a:t>
            </a:r>
            <a:r>
              <a:rPr lang="en-US" b="1" dirty="0">
                <a:solidFill>
                  <a:schemeClr val="bg1"/>
                </a:solidFill>
              </a:rPr>
              <a:t>de Burbank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397A0-1823-4C94-BC95-62C0C5C138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46412"/>
            <a:ext cx="8535988" cy="462578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Auditoría</a:t>
            </a:r>
            <a:r>
              <a:rPr lang="en-US" dirty="0">
                <a:solidFill>
                  <a:schemeClr val="bg1"/>
                </a:solidFill>
              </a:rPr>
              <a:t>  </a:t>
            </a:r>
            <a:r>
              <a:rPr lang="es-ES" dirty="0">
                <a:solidFill>
                  <a:schemeClr val="bg1"/>
                </a:solidFill>
              </a:rPr>
              <a:t>Oficina </a:t>
            </a:r>
            <a:r>
              <a:rPr lang="en-US" dirty="0">
                <a:solidFill>
                  <a:schemeClr val="bg1"/>
                </a:solidFill>
              </a:rPr>
              <a:t>de Distrito </a:t>
            </a:r>
          </a:p>
          <a:p>
            <a:r>
              <a:rPr lang="en-US" dirty="0">
                <a:solidFill>
                  <a:schemeClr val="bg1"/>
                </a:solidFill>
              </a:rPr>
              <a:t>	</a:t>
            </a:r>
            <a:r>
              <a:rPr lang="es-ES" dirty="0">
                <a:solidFill>
                  <a:schemeClr val="bg1"/>
                </a:solidFill>
              </a:rPr>
              <a:t>Dotación de personal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Presupuesto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Inscripción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Apoyo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Intervención y Manejo de Crisis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s-ES" dirty="0">
                <a:solidFill>
                  <a:schemeClr val="bg1"/>
                </a:solidFill>
              </a:rPr>
              <a:t>Plan de Estudios e Instrucción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es-ES" dirty="0">
                <a:solidFill>
                  <a:schemeClr val="bg1"/>
                </a:solidFill>
              </a:rPr>
              <a:t>Desarrollo Profesional</a:t>
            </a:r>
          </a:p>
          <a:p>
            <a:pPr lvl="1"/>
            <a:r>
              <a:rPr lang="es-ES" dirty="0">
                <a:solidFill>
                  <a:schemeClr val="bg1"/>
                </a:solidFill>
              </a:rPr>
              <a:t>Responsabilidad (Evaluaciones)</a:t>
            </a:r>
          </a:p>
        </p:txBody>
      </p:sp>
    </p:spTree>
    <p:extLst>
      <p:ext uri="{BB962C8B-B14F-4D97-AF65-F5344CB8AC3E}">
        <p14:creationId xmlns:p14="http://schemas.microsoft.com/office/powerpoint/2010/main" val="149671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3817-E0D5-4A82-85CE-09202199A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425388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escuela para adultos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848AEF-1187-4112-819E-EEE2175C4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635624"/>
            <a:ext cx="8535988" cy="2787714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Educación </a:t>
            </a:r>
            <a:r>
              <a:rPr lang="en-US" dirty="0">
                <a:solidFill>
                  <a:schemeClr val="bg1"/>
                </a:solidFill>
              </a:rPr>
              <a:t>para </a:t>
            </a:r>
            <a:r>
              <a:rPr lang="es-ES" dirty="0">
                <a:solidFill>
                  <a:schemeClr val="bg1"/>
                </a:solidFill>
              </a:rPr>
              <a:t>Adultos  Administradores 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$216,140</a:t>
            </a:r>
          </a:p>
          <a:p>
            <a:r>
              <a:rPr lang="es-ES" dirty="0">
                <a:solidFill>
                  <a:schemeClr val="bg1"/>
                </a:solidFill>
              </a:rPr>
              <a:t>Profesores(7.08 mas asignación por hora)</a:t>
            </a:r>
          </a:p>
          <a:p>
            <a:r>
              <a:rPr lang="es-ES" dirty="0">
                <a:solidFill>
                  <a:schemeClr val="bg1"/>
                </a:solidFill>
              </a:rPr>
              <a:t>Asistentes de Instrucción(9.2688)</a:t>
            </a:r>
          </a:p>
          <a:p>
            <a:r>
              <a:rPr lang="es-ES" dirty="0">
                <a:solidFill>
                  <a:schemeClr val="bg1"/>
                </a:solidFill>
              </a:rPr>
              <a:t>Personal de oficina (8.1687)</a:t>
            </a:r>
          </a:p>
          <a:p>
            <a:r>
              <a:rPr lang="es-ES" dirty="0">
                <a:solidFill>
                  <a:schemeClr val="bg1"/>
                </a:solidFill>
              </a:rPr>
              <a:t>Presupuesto Operativo $4,246,365</a:t>
            </a:r>
          </a:p>
        </p:txBody>
      </p:sp>
    </p:spTree>
    <p:extLst>
      <p:ext uri="{BB962C8B-B14F-4D97-AF65-F5344CB8AC3E}">
        <p14:creationId xmlns:p14="http://schemas.microsoft.com/office/powerpoint/2010/main" val="2316557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AE340-0CE0-4FB4-82AB-A9A8E06BB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636" y="83670"/>
            <a:ext cx="10058400" cy="1559859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Servicios Estudiantiles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E9C83-4A3D-46FF-9CE2-B25E8E1A4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61565"/>
            <a:ext cx="8535988" cy="423283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Director (1)</a:t>
            </a:r>
          </a:p>
          <a:p>
            <a:r>
              <a:rPr lang="es-ES" dirty="0">
                <a:solidFill>
                  <a:schemeClr val="bg1"/>
                </a:solidFill>
              </a:rPr>
              <a:t>Especialista en Asistencia Escolar</a:t>
            </a:r>
            <a:r>
              <a:rPr lang="en-US" dirty="0">
                <a:solidFill>
                  <a:schemeClr val="bg1"/>
                </a:solidFill>
              </a:rPr>
              <a:t>(2.5)</a:t>
            </a:r>
          </a:p>
          <a:p>
            <a:r>
              <a:rPr lang="es-ES" dirty="0">
                <a:solidFill>
                  <a:schemeClr val="bg1"/>
                </a:solidFill>
              </a:rPr>
              <a:t>Coordinador de Plan de Emergencias y Seguridad (1)</a:t>
            </a:r>
          </a:p>
          <a:p>
            <a:r>
              <a:rPr lang="es-ES" dirty="0">
                <a:solidFill>
                  <a:schemeClr val="bg1"/>
                </a:solidFill>
              </a:rPr>
              <a:t>Secretaria Administrativa </a:t>
            </a:r>
            <a:r>
              <a:rPr lang="en-US" dirty="0">
                <a:solidFill>
                  <a:schemeClr val="bg1"/>
                </a:solidFill>
              </a:rPr>
              <a:t>(1)</a:t>
            </a:r>
          </a:p>
          <a:p>
            <a:r>
              <a:rPr lang="es-ES" dirty="0">
                <a:solidFill>
                  <a:schemeClr val="bg1"/>
                </a:solidFill>
              </a:rPr>
              <a:t>Secretaria </a:t>
            </a:r>
            <a:r>
              <a:rPr lang="en-US" dirty="0">
                <a:solidFill>
                  <a:schemeClr val="bg1"/>
                </a:solidFill>
              </a:rPr>
              <a:t>Senior(1)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Sueldos y Prestaciones/Beneficios </a:t>
            </a:r>
            <a:r>
              <a:rPr lang="en-US" dirty="0">
                <a:solidFill>
                  <a:schemeClr val="bg1"/>
                </a:solidFill>
              </a:rPr>
              <a:t>$648,807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37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C9E8A-E16F-4A19-927E-187A88E96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93376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Servicios Estudiantiles </a:t>
            </a:r>
            <a:r>
              <a:rPr lang="en-US" b="1" dirty="0">
                <a:solidFill>
                  <a:schemeClr val="bg1"/>
                </a:solidFill>
              </a:rPr>
              <a:t>FUNCIÓN Y RESPONSABILIDAD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CDF70-9DC7-43AF-8A24-52FFC0AD64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79175"/>
            <a:ext cx="8535988" cy="4804393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Inscripción y and Permisos</a:t>
            </a:r>
          </a:p>
          <a:p>
            <a:r>
              <a:rPr lang="es-ES" dirty="0">
                <a:solidFill>
                  <a:schemeClr val="bg1"/>
                </a:solidFill>
              </a:rPr>
              <a:t>Permisos</a:t>
            </a:r>
          </a:p>
          <a:p>
            <a:r>
              <a:rPr lang="es-ES" dirty="0">
                <a:solidFill>
                  <a:schemeClr val="bg1"/>
                </a:solidFill>
              </a:rPr>
              <a:t>Confirmación de datos por parte de Padres de Familia</a:t>
            </a:r>
          </a:p>
          <a:p>
            <a:r>
              <a:rPr lang="es-ES" dirty="0">
                <a:solidFill>
                  <a:schemeClr val="bg1"/>
                </a:solidFill>
              </a:rPr>
              <a:t>Notificación Anual para Padres de Familia</a:t>
            </a:r>
          </a:p>
          <a:p>
            <a:r>
              <a:rPr lang="es-ES" dirty="0">
                <a:solidFill>
                  <a:schemeClr val="bg1"/>
                </a:solidFill>
              </a:rPr>
              <a:t>Límites de Asistencia Escolar</a:t>
            </a:r>
          </a:p>
          <a:p>
            <a:r>
              <a:rPr lang="es-ES" dirty="0">
                <a:solidFill>
                  <a:schemeClr val="bg1"/>
                </a:solidFill>
              </a:rPr>
              <a:t>Intervenciones Positivas de Comportamiento y Apoyos (PBIS)</a:t>
            </a:r>
          </a:p>
          <a:p>
            <a:r>
              <a:rPr lang="es-ES" dirty="0">
                <a:solidFill>
                  <a:schemeClr val="bg1"/>
                </a:solidFill>
              </a:rPr>
              <a:t>Programa de Educación de Indigencia/Sin hogar</a:t>
            </a:r>
          </a:p>
          <a:p>
            <a:r>
              <a:rPr lang="es-ES" dirty="0">
                <a:solidFill>
                  <a:schemeClr val="bg1"/>
                </a:solidFill>
              </a:rPr>
              <a:t>Programa de Juventud en Edo. De Adopción Temporal</a:t>
            </a:r>
          </a:p>
          <a:p>
            <a:r>
              <a:rPr lang="es-ES" dirty="0">
                <a:solidFill>
                  <a:schemeClr val="bg1"/>
                </a:solidFill>
              </a:rPr>
              <a:t>Disciplina</a:t>
            </a:r>
          </a:p>
          <a:p>
            <a:r>
              <a:rPr lang="es-ES" dirty="0">
                <a:solidFill>
                  <a:schemeClr val="bg1"/>
                </a:solidFill>
              </a:rPr>
              <a:t>Tabaco, </a:t>
            </a:r>
            <a:r>
              <a:rPr lang="es-ES" dirty="0" err="1">
                <a:solidFill>
                  <a:schemeClr val="bg1"/>
                </a:solidFill>
              </a:rPr>
              <a:t>Vaping</a:t>
            </a:r>
            <a:r>
              <a:rPr lang="es-ES" dirty="0">
                <a:solidFill>
                  <a:schemeClr val="bg1"/>
                </a:solidFill>
              </a:rPr>
              <a:t> &amp; Recursos de Uso de Estupefacientes (Drogas)</a:t>
            </a:r>
          </a:p>
        </p:txBody>
      </p:sp>
    </p:spTree>
    <p:extLst>
      <p:ext uri="{BB962C8B-B14F-4D97-AF65-F5344CB8AC3E}">
        <p14:creationId xmlns:p14="http://schemas.microsoft.com/office/powerpoint/2010/main" val="3536814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FF74-1B4E-435F-BA8E-BF58627D0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07571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Apoyo ESTUDIANTIL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5F60B7-A785-4ACC-B3AD-451C471A8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59106"/>
            <a:ext cx="8535988" cy="3735294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AE8F720-A36D-420D-91D7-4AAEBADE1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8656894"/>
              </p:ext>
            </p:extLst>
          </p:nvPr>
        </p:nvGraphicFramePr>
        <p:xfrm>
          <a:off x="593387" y="1393372"/>
          <a:ext cx="10679665" cy="4181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933">
                  <a:extLst>
                    <a:ext uri="{9D8B030D-6E8A-4147-A177-3AD203B41FA5}">
                      <a16:colId xmlns:a16="http://schemas.microsoft.com/office/drawing/2014/main" val="1164625539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2671426454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743004672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4201646443"/>
                    </a:ext>
                  </a:extLst>
                </a:gridCol>
                <a:gridCol w="2135933">
                  <a:extLst>
                    <a:ext uri="{9D8B030D-6E8A-4147-A177-3AD203B41FA5}">
                      <a16:colId xmlns:a16="http://schemas.microsoft.com/office/drawing/2014/main" val="1535042728"/>
                    </a:ext>
                  </a:extLst>
                </a:gridCol>
              </a:tblGrid>
              <a:tr h="965939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</a:t>
                      </a:r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2019-2020 </a:t>
                      </a:r>
                      <a:r>
                        <a:rPr lang="es-ES" noProof="0" dirty="0"/>
                        <a:t>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2020-2021 </a:t>
                      </a:r>
                      <a:r>
                        <a:rPr lang="es-ES" noProof="0" dirty="0"/>
                        <a:t>Presupuesto 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551635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s-ES" dirty="0"/>
                        <a:t>Especialistas de Intervención En Riesgo Secundaria y Preparatoria</a:t>
                      </a:r>
                      <a:r>
                        <a:rPr lang="en-US" dirty="0"/>
                        <a:t>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$484,203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$484,203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95984"/>
                  </a:ext>
                </a:extLst>
              </a:tr>
              <a:tr h="965939">
                <a:tc>
                  <a:txBody>
                    <a:bodyPr/>
                    <a:lstStyle/>
                    <a:p>
                      <a:r>
                        <a:rPr lang="es-ES" dirty="0"/>
                        <a:t>Especialistas de Intervención En Riesgo Primaria</a:t>
                      </a:r>
                      <a:r>
                        <a:rPr lang="en-US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$840,041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$840,041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27839"/>
                  </a:ext>
                </a:extLst>
              </a:tr>
              <a:tr h="563689">
                <a:tc>
                  <a:txBody>
                    <a:bodyPr/>
                    <a:lstStyle/>
                    <a:p>
                      <a:r>
                        <a:rPr lang="en-US" dirty="0"/>
                        <a:t>PBIS (</a:t>
                      </a:r>
                      <a:r>
                        <a:rPr lang="es-ES" noProof="0" dirty="0"/>
                        <a:t>Sustitutos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$95,000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659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4139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491E9-EB6D-47C6-A0E3-D3E978F6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85012"/>
            <a:ext cx="10058400" cy="63767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</a:t>
            </a:r>
            <a:r>
              <a:rPr lang="es-ES" b="1" dirty="0">
                <a:solidFill>
                  <a:schemeClr val="bg1"/>
                </a:solidFill>
              </a:rPr>
              <a:t>Servicios Estudiantiles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866B66-A50E-426C-8715-2187668D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959429"/>
            <a:ext cx="8535988" cy="40349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37475E-7E62-4648-889C-7A6B94E173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4013780"/>
              </p:ext>
            </p:extLst>
          </p:nvPr>
        </p:nvGraphicFramePr>
        <p:xfrm>
          <a:off x="684212" y="1022685"/>
          <a:ext cx="10521064" cy="6645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266">
                  <a:extLst>
                    <a:ext uri="{9D8B030D-6E8A-4147-A177-3AD203B41FA5}">
                      <a16:colId xmlns:a16="http://schemas.microsoft.com/office/drawing/2014/main" val="3550190502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369749073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217270468"/>
                    </a:ext>
                  </a:extLst>
                </a:gridCol>
                <a:gridCol w="2630266">
                  <a:extLst>
                    <a:ext uri="{9D8B030D-6E8A-4147-A177-3AD203B41FA5}">
                      <a16:colId xmlns:a16="http://schemas.microsoft.com/office/drawing/2014/main" val="2728967148"/>
                    </a:ext>
                  </a:extLst>
                </a:gridCol>
              </a:tblGrid>
              <a:tr h="69453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</a:t>
                      </a:r>
                      <a:r>
                        <a:rPr lang="es-ES" noProof="0" dirty="0"/>
                        <a:t>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69229"/>
                  </a:ext>
                </a:extLst>
              </a:tr>
              <a:tr h="475577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50" dirty="0"/>
                        <a:t>Especialistas de Intervención En Riesgo Secundaria y Preparatoria</a:t>
                      </a:r>
                      <a:r>
                        <a:rPr lang="en-US" sz="1750" dirty="0"/>
                        <a:t>(6)</a:t>
                      </a:r>
                    </a:p>
                    <a:p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750" dirty="0"/>
                        <a:t>60% </a:t>
                      </a:r>
                      <a:r>
                        <a:rPr lang="es-ES" sz="1750" dirty="0"/>
                        <a:t>de estudiantes reportaron en encuesta de Ambiente escolar " mi escuela ofrece recursos de apoyo estudiantil sobre salud mental"</a:t>
                      </a:r>
                      <a:endParaRPr lang="en-US" sz="1750" dirty="0"/>
                    </a:p>
                    <a:p>
                      <a:endParaRPr lang="en-US" sz="175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750" noProof="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750" noProof="0" dirty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noProof="0" dirty="0"/>
                        <a:t>Índice de Ausentismo Crónico </a:t>
                      </a:r>
                      <a:r>
                        <a:rPr lang="en-US" sz="1600" dirty="0"/>
                        <a:t>4.16%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  <a:p>
                      <a:r>
                        <a:rPr lang="en-US" sz="1600" dirty="0" err="1"/>
                        <a:t>Índice</a:t>
                      </a:r>
                      <a:r>
                        <a:rPr lang="en-US" sz="1600" dirty="0"/>
                        <a:t> de </a:t>
                      </a:r>
                      <a:r>
                        <a:rPr lang="en-US" sz="1600" dirty="0" err="1"/>
                        <a:t>Suspensión</a:t>
                      </a:r>
                      <a:r>
                        <a:rPr lang="en-US" sz="1600" dirty="0"/>
                        <a:t> 6.7%</a:t>
                      </a:r>
                    </a:p>
                    <a:p>
                      <a:r>
                        <a:rPr lang="en-US" sz="1600" dirty="0" err="1"/>
                        <a:t>Estudiante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hispano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amarillo</a:t>
                      </a:r>
                      <a:r>
                        <a:rPr lang="en-US" sz="1600" dirty="0"/>
                        <a:t> </a:t>
                      </a:r>
                    </a:p>
                    <a:p>
                      <a:r>
                        <a:rPr lang="en-US" sz="1600" dirty="0" err="1"/>
                        <a:t>Alumnos</a:t>
                      </a:r>
                      <a:r>
                        <a:rPr lang="en-US" sz="1600" dirty="0"/>
                        <a:t> del </a:t>
                      </a:r>
                      <a:r>
                        <a:rPr lang="en-US" sz="1600" dirty="0" err="1"/>
                        <a:t>Inglés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amarillo</a:t>
                      </a:r>
                      <a:endParaRPr lang="en-US" sz="1600" dirty="0"/>
                    </a:p>
                    <a:p>
                      <a:r>
                        <a:rPr lang="en-US" sz="1600" dirty="0"/>
                        <a:t>Ed. Especial </a:t>
                      </a:r>
                      <a:r>
                        <a:rPr lang="en-US" sz="1600" dirty="0" err="1"/>
                        <a:t>amarillo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50" noProof="0" dirty="0"/>
                        <a:t>Incrementar el porcentaje</a:t>
                      </a:r>
                      <a:r>
                        <a:rPr lang="es-ES" sz="1750" baseline="0" noProof="0" dirty="0"/>
                        <a:t> de estudiantes que reporten( vía encuesta)</a:t>
                      </a:r>
                      <a:r>
                        <a:rPr lang="es-ES" sz="1750" noProof="0" dirty="0"/>
                        <a:t> </a:t>
                      </a:r>
                      <a:r>
                        <a:rPr lang="es-ES" sz="1750" dirty="0"/>
                        <a:t>" mi escuela ofrece recursos de apoyo estudiantil sobre salud mental"</a:t>
                      </a:r>
                      <a:endParaRPr lang="en-US" sz="1750" dirty="0"/>
                    </a:p>
                    <a:p>
                      <a:r>
                        <a:rPr lang="en-US" sz="1750" dirty="0"/>
                        <a:t> </a:t>
                      </a:r>
                      <a:r>
                        <a:rPr lang="es-ES" sz="1750" noProof="0" dirty="0"/>
                        <a:t>en</a:t>
                      </a:r>
                      <a:r>
                        <a:rPr lang="en-US" sz="1750" dirty="0"/>
                        <a:t> 3%</a:t>
                      </a:r>
                    </a:p>
                    <a:p>
                      <a:endParaRPr lang="en-US" sz="1750" dirty="0"/>
                    </a:p>
                    <a:p>
                      <a:r>
                        <a:rPr lang="es-ES" sz="1750" noProof="0" dirty="0"/>
                        <a:t>Mantener o disminuir el Índice de Ausentismo en California </a:t>
                      </a:r>
                      <a:r>
                        <a:rPr lang="es-ES" sz="1750" noProof="0" dirty="0" err="1"/>
                        <a:t>Dashboard</a:t>
                      </a:r>
                      <a:endParaRPr lang="es-ES" sz="1750" noProof="0" dirty="0"/>
                    </a:p>
                    <a:p>
                      <a:endParaRPr lang="en-US" sz="1750" dirty="0"/>
                    </a:p>
                    <a:p>
                      <a:r>
                        <a:rPr lang="es-ES" sz="1750" dirty="0"/>
                        <a:t>Mantener o disminuir el Índice de Suspensión en California </a:t>
                      </a:r>
                      <a:r>
                        <a:rPr lang="es-ES" sz="1750" dirty="0" err="1"/>
                        <a:t>Dashboard</a:t>
                      </a:r>
                      <a:endParaRPr lang="en-US" sz="17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750" noProof="0" dirty="0"/>
                        <a:t>Incrementar el porcentaje</a:t>
                      </a:r>
                      <a:r>
                        <a:rPr lang="es-ES" sz="1750" baseline="0" noProof="0" dirty="0"/>
                        <a:t> de estudiantes que reporten( vía encuesta)</a:t>
                      </a:r>
                      <a:r>
                        <a:rPr lang="es-ES" sz="1750" noProof="0" dirty="0"/>
                        <a:t> </a:t>
                      </a:r>
                      <a:r>
                        <a:rPr lang="es-ES" sz="1750" dirty="0"/>
                        <a:t>" mi escuela ofrece recursos de apoyo estudiantil sobre salud mental"</a:t>
                      </a:r>
                      <a:endParaRPr lang="en-US" sz="1750" dirty="0"/>
                    </a:p>
                    <a:p>
                      <a:r>
                        <a:rPr lang="en-US" sz="1750" dirty="0"/>
                        <a:t> </a:t>
                      </a:r>
                      <a:r>
                        <a:rPr lang="es-ES" sz="1750" noProof="0" dirty="0"/>
                        <a:t>en</a:t>
                      </a:r>
                      <a:r>
                        <a:rPr lang="en-US" sz="1750" dirty="0"/>
                        <a:t> 3%</a:t>
                      </a:r>
                    </a:p>
                    <a:p>
                      <a:endParaRPr lang="en-US" sz="1750" dirty="0"/>
                    </a:p>
                    <a:p>
                      <a:r>
                        <a:rPr lang="es-ES" sz="1750" dirty="0"/>
                        <a:t>Mantener o disminuir el Índice de Ausentismo en California </a:t>
                      </a:r>
                      <a:r>
                        <a:rPr lang="es-ES" sz="1750" dirty="0" err="1"/>
                        <a:t>Dashboard</a:t>
                      </a:r>
                      <a:endParaRPr lang="en-US" sz="1750" dirty="0"/>
                    </a:p>
                    <a:p>
                      <a:endParaRPr lang="en-US" sz="1750" dirty="0"/>
                    </a:p>
                    <a:p>
                      <a:r>
                        <a:rPr lang="es-ES" sz="1750" dirty="0"/>
                        <a:t>Mantener o disminuir el Índice de Suspensión en California </a:t>
                      </a:r>
                      <a:r>
                        <a:rPr lang="es-ES" sz="1750" dirty="0" err="1"/>
                        <a:t>Dashboard</a:t>
                      </a:r>
                      <a:endParaRPr lang="en-US" sz="1750" dirty="0"/>
                    </a:p>
                    <a:p>
                      <a:endParaRPr lang="en-US" sz="17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89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521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B4BD6-9531-49EE-A185-9DFB83184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625642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MEDICIÓN </a:t>
            </a:r>
            <a:r>
              <a:rPr lang="es-ES" b="1" dirty="0">
                <a:solidFill>
                  <a:schemeClr val="bg1"/>
                </a:solidFill>
              </a:rPr>
              <a:t>Servicios Estudiantiles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FD80D-0CC7-4D8D-A14F-1796AC869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503947"/>
            <a:ext cx="8535988" cy="44904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5B25A90-4D24-4B9A-9401-9D12D3081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176868"/>
              </p:ext>
            </p:extLst>
          </p:nvPr>
        </p:nvGraphicFramePr>
        <p:xfrm>
          <a:off x="684212" y="1503946"/>
          <a:ext cx="10457032" cy="6387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4258">
                  <a:extLst>
                    <a:ext uri="{9D8B030D-6E8A-4147-A177-3AD203B41FA5}">
                      <a16:colId xmlns:a16="http://schemas.microsoft.com/office/drawing/2014/main" val="138566623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39094762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3369774048"/>
                    </a:ext>
                  </a:extLst>
                </a:gridCol>
                <a:gridCol w="2614258">
                  <a:extLst>
                    <a:ext uri="{9D8B030D-6E8A-4147-A177-3AD203B41FA5}">
                      <a16:colId xmlns:a16="http://schemas.microsoft.com/office/drawing/2014/main" val="127564070"/>
                    </a:ext>
                  </a:extLst>
                </a:gridCol>
              </a:tblGrid>
              <a:tr h="992605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Punto </a:t>
                      </a:r>
                      <a:r>
                        <a:rPr lang="es-ES" noProof="0" dirty="0"/>
                        <a:t>de Partida</a:t>
                      </a:r>
                    </a:p>
                    <a:p>
                      <a:pPr algn="ctr"/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Esperado</a:t>
                      </a:r>
                      <a:endParaRPr lang="en-US" dirty="0"/>
                    </a:p>
                    <a:p>
                      <a:pPr algn="ctr"/>
                      <a:r>
                        <a:rPr lang="en-US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72914"/>
                  </a:ext>
                </a:extLst>
              </a:tr>
              <a:tr h="9926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Especialistas de Intervención En Riesgo Primaria</a:t>
                      </a:r>
                      <a:r>
                        <a:rPr lang="en-US" dirty="0"/>
                        <a:t>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Índice de Ausentismo Crónico </a:t>
                      </a:r>
                      <a:r>
                        <a:rPr lang="en-US" noProof="0" dirty="0"/>
                        <a:t>6.7</a:t>
                      </a:r>
                      <a:r>
                        <a:rPr lang="en-US" dirty="0"/>
                        <a:t>%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 err="1"/>
                        <a:t>Índice</a:t>
                      </a:r>
                      <a:r>
                        <a:rPr lang="en-US" dirty="0"/>
                        <a:t> de </a:t>
                      </a:r>
                      <a:r>
                        <a:rPr lang="en-US" dirty="0" err="1"/>
                        <a:t>Suspensión</a:t>
                      </a:r>
                      <a:r>
                        <a:rPr lang="en-US" dirty="0"/>
                        <a:t> 2.7%</a:t>
                      </a:r>
                    </a:p>
                    <a:p>
                      <a:r>
                        <a:rPr lang="en-US" dirty="0" err="1"/>
                        <a:t>Alumnos</a:t>
                      </a:r>
                      <a:r>
                        <a:rPr lang="en-US" dirty="0"/>
                        <a:t> del </a:t>
                      </a:r>
                      <a:r>
                        <a:rPr lang="en-US" dirty="0" err="1"/>
                        <a:t>Inglés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/>
                        <a:t>Ed. Especial </a:t>
                      </a:r>
                      <a:r>
                        <a:rPr lang="en-US" dirty="0" err="1"/>
                        <a:t>amarillo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Mantener o disminuir el Índice de Ausentismo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disminuir el Índice de Suspensión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Mantener o disminuir el Índice de Ausentismo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disminuir el Índice de Suspensión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3185"/>
                  </a:ext>
                </a:extLst>
              </a:tr>
              <a:tr h="9926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PBIS (</a:t>
                      </a:r>
                      <a:r>
                        <a:rPr lang="en-US" dirty="0" err="1"/>
                        <a:t>Sustitutos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Índice de Ausentismo Crónico</a:t>
                      </a:r>
                      <a:r>
                        <a:rPr lang="en-US" noProof="0" dirty="0"/>
                        <a:t> 6.7</a:t>
                      </a:r>
                      <a:r>
                        <a:rPr lang="en-US" dirty="0"/>
                        <a:t>%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 err="1"/>
                        <a:t>Índice</a:t>
                      </a:r>
                      <a:r>
                        <a:rPr lang="en-US" dirty="0"/>
                        <a:t> de Suspensión2.7%</a:t>
                      </a:r>
                    </a:p>
                    <a:p>
                      <a:r>
                        <a:rPr lang="en-US" dirty="0" err="1"/>
                        <a:t>Estudiante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hispano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 err="1"/>
                        <a:t>Alumnos</a:t>
                      </a:r>
                      <a:r>
                        <a:rPr lang="en-US" dirty="0"/>
                        <a:t> del </a:t>
                      </a:r>
                      <a:r>
                        <a:rPr lang="en-US" dirty="0" err="1"/>
                        <a:t>Inglés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/>
                        <a:t>Ed. Especial </a:t>
                      </a:r>
                      <a:r>
                        <a:rPr lang="en-US" dirty="0" err="1"/>
                        <a:t>amarillo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Mantener o disminuir el Índice de Ausentismo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disminuir el Índice de Suspensión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Mantener o disminuir el Índice de Ausentismo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Mantener o disminuir el Índice de Suspensión en California </a:t>
                      </a:r>
                      <a:r>
                        <a:rPr lang="es-ES" dirty="0" err="1"/>
                        <a:t>Dashboard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646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1440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3F149-D6F4-4962-B722-B17FCFF2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06062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PLANEACIÓN EDO. DE </a:t>
            </a:r>
            <a:r>
              <a:rPr lang="es-ES" b="1" dirty="0" err="1">
                <a:solidFill>
                  <a:schemeClr val="bg1"/>
                </a:solidFill>
              </a:rPr>
              <a:t>EmergencIA</a:t>
            </a:r>
            <a:r>
              <a:rPr lang="es-ES" b="1" dirty="0">
                <a:solidFill>
                  <a:schemeClr val="bg1"/>
                </a:solidFill>
              </a:rPr>
              <a:t> Y SEGURIDAD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33A5A-2D61-49E0-9656-6D5DDEC24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702676"/>
            <a:ext cx="8535988" cy="4291724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Comité de Seguridad</a:t>
            </a:r>
          </a:p>
          <a:p>
            <a:r>
              <a:rPr lang="es-ES" dirty="0">
                <a:solidFill>
                  <a:schemeClr val="bg1"/>
                </a:solidFill>
              </a:rPr>
              <a:t>Planes Escolares Seguros</a:t>
            </a:r>
          </a:p>
          <a:p>
            <a:r>
              <a:rPr lang="es-ES" dirty="0">
                <a:solidFill>
                  <a:schemeClr val="bg1"/>
                </a:solidFill>
              </a:rPr>
              <a:t>Procedimientos de Seguridad</a:t>
            </a:r>
          </a:p>
          <a:p>
            <a:r>
              <a:rPr lang="es-ES" dirty="0">
                <a:solidFill>
                  <a:schemeClr val="bg1"/>
                </a:solidFill>
              </a:rPr>
              <a:t>	Terremotos</a:t>
            </a:r>
          </a:p>
          <a:p>
            <a:r>
              <a:rPr lang="es-ES" dirty="0">
                <a:solidFill>
                  <a:schemeClr val="bg1"/>
                </a:solidFill>
              </a:rPr>
              <a:t>	Incendios</a:t>
            </a:r>
          </a:p>
          <a:p>
            <a:r>
              <a:rPr lang="es-ES" dirty="0">
                <a:solidFill>
                  <a:schemeClr val="bg1"/>
                </a:solidFill>
              </a:rPr>
              <a:t>	Confinamiento escolar</a:t>
            </a:r>
          </a:p>
          <a:p>
            <a:r>
              <a:rPr lang="es-ES" dirty="0">
                <a:solidFill>
                  <a:schemeClr val="bg1"/>
                </a:solidFill>
              </a:rPr>
              <a:t>Intervención en Emergencias</a:t>
            </a:r>
          </a:p>
          <a:p>
            <a:r>
              <a:rPr lang="es-ES" dirty="0">
                <a:solidFill>
                  <a:schemeClr val="bg1"/>
                </a:solidFill>
              </a:rPr>
              <a:t>Alianza con Cuerpo de Orden Público y Bomberos </a:t>
            </a:r>
          </a:p>
          <a:p>
            <a:r>
              <a:rPr lang="es-ES" dirty="0">
                <a:solidFill>
                  <a:schemeClr val="bg1"/>
                </a:solidFill>
              </a:rPr>
              <a:t>Tránsito o Tráfico</a:t>
            </a:r>
          </a:p>
        </p:txBody>
      </p:sp>
    </p:spTree>
    <p:extLst>
      <p:ext uri="{BB962C8B-B14F-4D97-AF65-F5344CB8AC3E}">
        <p14:creationId xmlns:p14="http://schemas.microsoft.com/office/powerpoint/2010/main" val="205539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605F-97B3-4033-BF11-B46358F9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97042"/>
            <a:ext cx="10058400" cy="1010653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MEDICIÓN EDO. DE </a:t>
            </a:r>
            <a:r>
              <a:rPr lang="es-ES" b="1" dirty="0" err="1">
                <a:solidFill>
                  <a:schemeClr val="bg1"/>
                </a:solidFill>
              </a:rPr>
              <a:t>EmergencIA</a:t>
            </a:r>
            <a:r>
              <a:rPr lang="es-ES" b="1" dirty="0">
                <a:solidFill>
                  <a:schemeClr val="bg1"/>
                </a:solidFill>
              </a:rPr>
              <a:t> Y SEGURIDAD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C22F5-5EA7-40F2-88C7-FF3D486E2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046514"/>
            <a:ext cx="8535988" cy="3947886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03885CC-3F0D-4B9C-89B3-B07D34523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594274"/>
              </p:ext>
            </p:extLst>
          </p:nvPr>
        </p:nvGraphicFramePr>
        <p:xfrm>
          <a:off x="684209" y="1407695"/>
          <a:ext cx="10823576" cy="5577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5894">
                  <a:extLst>
                    <a:ext uri="{9D8B030D-6E8A-4147-A177-3AD203B41FA5}">
                      <a16:colId xmlns:a16="http://schemas.microsoft.com/office/drawing/2014/main" val="3458254416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3564896833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11758360"/>
                    </a:ext>
                  </a:extLst>
                </a:gridCol>
                <a:gridCol w="2705894">
                  <a:extLst>
                    <a:ext uri="{9D8B030D-6E8A-4147-A177-3AD203B41FA5}">
                      <a16:colId xmlns:a16="http://schemas.microsoft.com/office/drawing/2014/main" val="2182128522"/>
                    </a:ext>
                  </a:extLst>
                </a:gridCol>
              </a:tblGrid>
              <a:tr h="623806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s-ES" noProof="0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s-ES" noProof="0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 </a:t>
                      </a:r>
                    </a:p>
                    <a:p>
                      <a:pPr algn="ctr"/>
                      <a:r>
                        <a:rPr lang="es-ES" noProof="0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18784"/>
                  </a:ext>
                </a:extLst>
              </a:tr>
              <a:tr h="891151">
                <a:tc>
                  <a:txBody>
                    <a:bodyPr/>
                    <a:lstStyle/>
                    <a:p>
                      <a:r>
                        <a:rPr lang="es-ES" noProof="0" dirty="0"/>
                        <a:t>Planes de Seguridad Escolar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Revisión y Repaso de Seguridad Escolar</a:t>
                      </a:r>
                      <a:r>
                        <a:rPr lang="es-ES" baseline="0" noProof="0" dirty="0"/>
                        <a:t> completa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Revisión Anual de Planes de Seguridad de cada colegio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Revisión Anual de Planes de Seguridad de cada colegio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446215"/>
                  </a:ext>
                </a:extLst>
              </a:tr>
              <a:tr h="1158497">
                <a:tc>
                  <a:txBody>
                    <a:bodyPr/>
                    <a:lstStyle/>
                    <a:p>
                      <a:r>
                        <a:rPr lang="es-ES" noProof="0" dirty="0"/>
                        <a:t>Seguridad</a:t>
                      </a:r>
                      <a:r>
                        <a:rPr lang="es-ES" baseline="0" noProof="0" dirty="0"/>
                        <a:t> en Procedimiento</a:t>
                      </a:r>
                      <a:endParaRPr lang="es-ES" noProof="0" dirty="0"/>
                    </a:p>
                    <a:p>
                      <a:r>
                        <a:rPr lang="es-ES" noProof="0" dirty="0"/>
                        <a:t>Terremoto</a:t>
                      </a:r>
                    </a:p>
                    <a:p>
                      <a:r>
                        <a:rPr lang="es-ES" noProof="0" dirty="0"/>
                        <a:t>Incendios</a:t>
                      </a:r>
                    </a:p>
                    <a:p>
                      <a:r>
                        <a:rPr lang="es-ES" noProof="0" dirty="0"/>
                        <a:t>Confinamiento</a:t>
                      </a:r>
                      <a:r>
                        <a:rPr lang="es-ES" baseline="0" noProof="0" dirty="0"/>
                        <a:t> Escolar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Procedimientos comunicados</a:t>
                      </a:r>
                      <a:r>
                        <a:rPr lang="es-ES" baseline="0" noProof="0" dirty="0"/>
                        <a:t> y delineados al personal </a:t>
                      </a:r>
                      <a:r>
                        <a:rPr lang="es-ES" baseline="0" noProof="0" dirty="0" err="1"/>
                        <a:t>admin</a:t>
                      </a:r>
                      <a:r>
                        <a:rPr lang="es-ES" baseline="0" noProof="0" dirty="0"/>
                        <a:t>. , padres de familia y estudiantes.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Comunicación continua y clara sobre procedimientos de seguridad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Comunicación continua y clara sobre procedimientos de seguridad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077905"/>
                  </a:ext>
                </a:extLst>
              </a:tr>
              <a:tr h="23798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Comunicación con el Departamento</a:t>
                      </a:r>
                      <a:r>
                        <a:rPr lang="es-ES" baseline="0" noProof="0" dirty="0"/>
                        <a:t> de Policía y Departamento de Bomberos</a:t>
                      </a:r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Contactos</a:t>
                      </a:r>
                      <a:r>
                        <a:rPr lang="es-ES" baseline="0" noProof="0" dirty="0"/>
                        <a:t> con DP y DB como se requiera</a:t>
                      </a:r>
                      <a:endParaRPr lang="es-ES" noProof="0" dirty="0"/>
                    </a:p>
                    <a:p>
                      <a:endParaRPr lang="es-ES" noProof="0" dirty="0"/>
                    </a:p>
                    <a:p>
                      <a:r>
                        <a:rPr lang="es-ES" noProof="0" dirty="0"/>
                        <a:t>Satisfacción</a:t>
                      </a:r>
                      <a:r>
                        <a:rPr lang="es-ES" baseline="0" noProof="0" dirty="0"/>
                        <a:t> con intervención en emergencia</a:t>
                      </a:r>
                      <a:endParaRPr lang="es-ES" noProof="0" dirty="0"/>
                    </a:p>
                    <a:p>
                      <a:r>
                        <a:rPr lang="es-ES" noProof="0" dirty="0"/>
                        <a:t>Personal </a:t>
                      </a:r>
                      <a:r>
                        <a:rPr lang="es-ES" noProof="0" dirty="0" err="1"/>
                        <a:t>admin</a:t>
                      </a:r>
                      <a:r>
                        <a:rPr lang="es-ES" noProof="0" dirty="0"/>
                        <a:t>.</a:t>
                      </a:r>
                    </a:p>
                    <a:p>
                      <a:r>
                        <a:rPr lang="es-ES" noProof="0" dirty="0"/>
                        <a:t>Estudiantes</a:t>
                      </a:r>
                    </a:p>
                    <a:p>
                      <a:r>
                        <a:rPr lang="es-ES" noProof="0" dirty="0"/>
                        <a:t>Padres de familia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Aclaración de funciones y responsabilidades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Satisfacción con la intervención en emergencias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Aclaración de funciones y responsabilidades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s-ES" dirty="0"/>
                        <a:t>Satisfacción con la intervención en emergencias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735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56347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CBCE-6471-4AF6-BF70-2CFE50F3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95673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de Servicios de Salud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02B368-4C1A-4AA9-A9BF-69722FE8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896533"/>
            <a:ext cx="8535988" cy="4097867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Enfermeras (9.8)</a:t>
            </a:r>
          </a:p>
          <a:p>
            <a:r>
              <a:rPr lang="es-ES" dirty="0">
                <a:solidFill>
                  <a:schemeClr val="bg1"/>
                </a:solidFill>
              </a:rPr>
              <a:t>Asistentes de Salud(7.8</a:t>
            </a:r>
            <a:r>
              <a:rPr lang="en-US" dirty="0">
                <a:solidFill>
                  <a:schemeClr val="bg1"/>
                </a:solidFill>
              </a:rPr>
              <a:t>)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Total de Costos de Sueldos y Beneficios</a:t>
            </a:r>
            <a:r>
              <a:rPr lang="en-US" dirty="0">
                <a:solidFill>
                  <a:schemeClr val="bg1"/>
                </a:solidFill>
              </a:rPr>
              <a:t>: $1,319,484</a:t>
            </a:r>
          </a:p>
        </p:txBody>
      </p:sp>
    </p:spTree>
    <p:extLst>
      <p:ext uri="{BB962C8B-B14F-4D97-AF65-F5344CB8AC3E}">
        <p14:creationId xmlns:p14="http://schemas.microsoft.com/office/powerpoint/2010/main" val="203007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47493-9DA5-4ACA-9B3C-C40262F98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753035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SERVICIOS DE SALUD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EEA59A-7A87-42F2-A43E-003F316F4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1438835"/>
            <a:ext cx="8535988" cy="4555565"/>
          </a:xfrm>
        </p:spPr>
        <p:txBody>
          <a:bodyPr>
            <a:normAutofit fontScale="92500" lnSpcReduction="20000"/>
          </a:bodyPr>
          <a:lstStyle/>
          <a:p>
            <a:r>
              <a:rPr lang="es-ES" dirty="0">
                <a:solidFill>
                  <a:schemeClr val="bg1"/>
                </a:solidFill>
              </a:rPr>
              <a:t>Vacunación</a:t>
            </a:r>
          </a:p>
          <a:p>
            <a:r>
              <a:rPr lang="es-ES" dirty="0">
                <a:solidFill>
                  <a:schemeClr val="bg1"/>
                </a:solidFill>
              </a:rPr>
              <a:t>Suministro de Medicamentos</a:t>
            </a:r>
          </a:p>
          <a:p>
            <a:r>
              <a:rPr lang="es-ES" dirty="0">
                <a:solidFill>
                  <a:schemeClr val="bg1"/>
                </a:solidFill>
              </a:rPr>
              <a:t>Revisión Médica</a:t>
            </a:r>
          </a:p>
          <a:p>
            <a:r>
              <a:rPr lang="es-ES" dirty="0">
                <a:solidFill>
                  <a:schemeClr val="bg1"/>
                </a:solidFill>
              </a:rPr>
              <a:t>Higiene Oral o Bucal</a:t>
            </a:r>
          </a:p>
          <a:p>
            <a:r>
              <a:rPr lang="es-ES" dirty="0">
                <a:solidFill>
                  <a:schemeClr val="bg1"/>
                </a:solidFill>
              </a:rPr>
              <a:t>Regreso al colegio después de una lesión</a:t>
            </a:r>
          </a:p>
          <a:p>
            <a:r>
              <a:rPr lang="es-ES" dirty="0">
                <a:solidFill>
                  <a:schemeClr val="bg1"/>
                </a:solidFill>
              </a:rPr>
              <a:t>Apoyo de Servicios en Salud para Condiciones Específicas (Diabetes, et al)</a:t>
            </a:r>
          </a:p>
          <a:p>
            <a:r>
              <a:rPr lang="es-ES" dirty="0">
                <a:solidFill>
                  <a:schemeClr val="bg1"/>
                </a:solidFill>
              </a:rPr>
              <a:t>Alergias, Asma, et al</a:t>
            </a:r>
          </a:p>
          <a:p>
            <a:r>
              <a:rPr lang="es-ES" dirty="0">
                <a:solidFill>
                  <a:schemeClr val="bg1"/>
                </a:solidFill>
              </a:rPr>
              <a:t>Piojos, Varicela y Otros  </a:t>
            </a:r>
          </a:p>
          <a:p>
            <a:r>
              <a:rPr lang="es-ES" dirty="0">
                <a:solidFill>
                  <a:schemeClr val="bg1"/>
                </a:solidFill>
              </a:rPr>
              <a:t>Gripa e Influenza</a:t>
            </a:r>
          </a:p>
          <a:p>
            <a:r>
              <a:rPr lang="es-ES" dirty="0">
                <a:solidFill>
                  <a:schemeClr val="bg1"/>
                </a:solidFill>
              </a:rPr>
              <a:t>Facilidades Alimenticias</a:t>
            </a:r>
          </a:p>
          <a:p>
            <a:r>
              <a:rPr lang="es-ES" dirty="0">
                <a:solidFill>
                  <a:schemeClr val="bg1"/>
                </a:solidFill>
              </a:rPr>
              <a:t>Calidad del Aire o Ambiente</a:t>
            </a:r>
          </a:p>
        </p:txBody>
      </p:sp>
    </p:spTree>
    <p:extLst>
      <p:ext uri="{BB962C8B-B14F-4D97-AF65-F5344CB8AC3E}">
        <p14:creationId xmlns:p14="http://schemas.microsoft.com/office/powerpoint/2010/main" val="564720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A6B0-E13A-4708-9FEF-4719A36B7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007533"/>
          </a:xfrm>
        </p:spPr>
        <p:txBody>
          <a:bodyPr/>
          <a:lstStyle/>
          <a:p>
            <a:r>
              <a:rPr lang="es-ES" b="1" dirty="0">
                <a:solidFill>
                  <a:schemeClr val="bg1"/>
                </a:solidFill>
              </a:rPr>
              <a:t>Presupuesto de Servicios de Salud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3C81CD-F6C0-460B-A8C9-4086D9128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528047"/>
            <a:ext cx="8535988" cy="3466353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D83BC1-52D1-41C8-9E4A-C34D909DB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7354513"/>
              </p:ext>
            </p:extLst>
          </p:nvPr>
        </p:nvGraphicFramePr>
        <p:xfrm>
          <a:off x="684211" y="1693334"/>
          <a:ext cx="10588840" cy="4809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768">
                  <a:extLst>
                    <a:ext uri="{9D8B030D-6E8A-4147-A177-3AD203B41FA5}">
                      <a16:colId xmlns:a16="http://schemas.microsoft.com/office/drawing/2014/main" val="908617078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1175263045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091584650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4137349549"/>
                    </a:ext>
                  </a:extLst>
                </a:gridCol>
                <a:gridCol w="2117768">
                  <a:extLst>
                    <a:ext uri="{9D8B030D-6E8A-4147-A177-3AD203B41FA5}">
                      <a16:colId xmlns:a16="http://schemas.microsoft.com/office/drawing/2014/main" val="3377573323"/>
                    </a:ext>
                  </a:extLst>
                </a:gridCol>
              </a:tblGrid>
              <a:tr h="1193674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2019-2020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2019-2020 Presupuesto base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2020-2021 Presupuesto suplementario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2020-2021 Presupuesto</a:t>
                      </a:r>
                      <a:r>
                        <a:rPr lang="es-ES" baseline="0" noProof="0" dirty="0"/>
                        <a:t> </a:t>
                      </a:r>
                      <a:r>
                        <a:rPr lang="es-ES" noProof="0" dirty="0"/>
                        <a:t>base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99707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s-ES" noProof="0" dirty="0"/>
                        <a:t>Enfermeras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$249,024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$249,024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145711"/>
                  </a:ext>
                </a:extLst>
              </a:tr>
              <a:tr h="122804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Enfermeras del Fondo General (6.8)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$642,315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$642,315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1424"/>
                  </a:ext>
                </a:extLst>
              </a:tr>
              <a:tr h="1193674">
                <a:tc>
                  <a:txBody>
                    <a:bodyPr/>
                    <a:lstStyle/>
                    <a:p>
                      <a:r>
                        <a:rPr lang="es-ES" noProof="0" dirty="0"/>
                        <a:t>Asistentes de Salud (7.8)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$428,145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$428,145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034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69149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447F6-EFC4-4797-A952-7FAFBA6F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1259114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Medici</a:t>
            </a:r>
            <a:r>
              <a:rPr lang="es-ES" b="1" dirty="0" err="1">
                <a:solidFill>
                  <a:schemeClr val="bg1"/>
                </a:solidFill>
              </a:rPr>
              <a:t>ón</a:t>
            </a:r>
            <a:r>
              <a:rPr lang="es-ES" b="1" dirty="0">
                <a:solidFill>
                  <a:schemeClr val="bg1"/>
                </a:solidFill>
              </a:rPr>
              <a:t> Servicios de Salud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2E2D1-6E60-4E91-9CC6-134D13466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264229"/>
            <a:ext cx="8535988" cy="3730171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BF9B-5603-4C71-9192-AAAFF79CED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827981"/>
              </p:ext>
            </p:extLst>
          </p:nvPr>
        </p:nvGraphicFramePr>
        <p:xfrm>
          <a:off x="684212" y="2264229"/>
          <a:ext cx="10471468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7867">
                  <a:extLst>
                    <a:ext uri="{9D8B030D-6E8A-4147-A177-3AD203B41FA5}">
                      <a16:colId xmlns:a16="http://schemas.microsoft.com/office/drawing/2014/main" val="182205461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2472661052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1039044906"/>
                    </a:ext>
                  </a:extLst>
                </a:gridCol>
                <a:gridCol w="2617867">
                  <a:extLst>
                    <a:ext uri="{9D8B030D-6E8A-4147-A177-3AD203B41FA5}">
                      <a16:colId xmlns:a16="http://schemas.microsoft.com/office/drawing/2014/main" val="66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Partida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Punto de Partida</a:t>
                      </a:r>
                    </a:p>
                    <a:p>
                      <a:pPr algn="ctr"/>
                      <a:r>
                        <a:rPr lang="es-ES" noProof="0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s-ES" noProof="0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noProof="0" dirty="0"/>
                        <a:t>Resultado Esperado</a:t>
                      </a:r>
                    </a:p>
                    <a:p>
                      <a:pPr algn="ctr"/>
                      <a:r>
                        <a:rPr lang="es-ES" noProof="0" dirty="0"/>
                        <a:t>2020-2021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64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Enfermeras (3)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noProof="0" dirty="0"/>
                        <a:t>Índice de Ausentismo Crónico 6.7%</a:t>
                      </a:r>
                    </a:p>
                    <a:p>
                      <a:r>
                        <a:rPr lang="en-US" dirty="0" err="1"/>
                        <a:t>Estudiante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hispano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 err="1"/>
                        <a:t>Alumnos</a:t>
                      </a:r>
                      <a:r>
                        <a:rPr lang="en-US" dirty="0"/>
                        <a:t> del </a:t>
                      </a:r>
                      <a:r>
                        <a:rPr lang="en-US" dirty="0" err="1"/>
                        <a:t>Inglés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/>
                        <a:t>Ed. Especial </a:t>
                      </a:r>
                      <a:r>
                        <a:rPr lang="en-US" dirty="0" err="1"/>
                        <a:t>amarillo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en todo el Distrito el Índice de Asistencia Escolar en </a:t>
                      </a:r>
                      <a:r>
                        <a:rPr lang="en-US" dirty="0"/>
                        <a:t>2%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en todo el Distrito el Índice de Asistencia Escolar en </a:t>
                      </a:r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16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Asistentes de Salud(7.8)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noProof="0" dirty="0"/>
                        <a:t>Índice de Ausentismo Crónico 6.7%</a:t>
                      </a:r>
                    </a:p>
                    <a:p>
                      <a:r>
                        <a:rPr lang="en-US" dirty="0" err="1"/>
                        <a:t>Estudiante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hispano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 err="1"/>
                        <a:t>Alumnos</a:t>
                      </a:r>
                      <a:r>
                        <a:rPr lang="en-US" dirty="0"/>
                        <a:t> del </a:t>
                      </a:r>
                      <a:r>
                        <a:rPr lang="en-US" dirty="0" err="1"/>
                        <a:t>Inglés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amarillo</a:t>
                      </a:r>
                      <a:endParaRPr lang="en-US" dirty="0"/>
                    </a:p>
                    <a:p>
                      <a:r>
                        <a:rPr lang="en-US" dirty="0"/>
                        <a:t>Ed. Especial </a:t>
                      </a:r>
                      <a:r>
                        <a:rPr lang="en-US" dirty="0" err="1"/>
                        <a:t>amarillo</a:t>
                      </a:r>
                      <a:r>
                        <a:rPr lang="en-US" dirty="0"/>
                        <a:t> </a:t>
                      </a:r>
                    </a:p>
                    <a:p>
                      <a:endParaRPr lang="es-E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en todo el Distrito el Índice de Asistencia Escolar en </a:t>
                      </a:r>
                      <a:r>
                        <a:rPr lang="en-US" dirty="0"/>
                        <a:t>2%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Incrementar en todo el Distrito el Índice de Asistencia Escolar en </a:t>
                      </a:r>
                      <a:r>
                        <a:rPr lang="en-US" dirty="0"/>
                        <a:t>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57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02023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A473A-C1DF-43BB-8B2D-B059E35D4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PREGUNTAS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C9B0E-AEA5-49F8-93FE-E7AD42DDC1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4497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A2703-D667-45A7-932D-886CAF8D5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INFORMACIÓN DE CONTACTOS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ED41B-1667-405B-BD3D-C1042F356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212" y="2421467"/>
            <a:ext cx="8535988" cy="357293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John Paramo, Ed.D., </a:t>
            </a:r>
            <a:r>
              <a:rPr lang="es-ES" dirty="0">
                <a:solidFill>
                  <a:schemeClr val="bg1"/>
                </a:solidFill>
              </a:rPr>
              <a:t>Superintendente Adjunto, Servicios Educativos</a:t>
            </a:r>
          </a:p>
          <a:p>
            <a:r>
              <a:rPr lang="en-US" dirty="0">
                <a:solidFill>
                  <a:schemeClr val="bg1"/>
                </a:solidFill>
              </a:rPr>
              <a:t>818-729-4451</a:t>
            </a:r>
          </a:p>
          <a:p>
            <a:endParaRPr lang="es-ES" dirty="0">
              <a:solidFill>
                <a:schemeClr val="bg1"/>
              </a:solidFill>
            </a:endParaRPr>
          </a:p>
          <a:p>
            <a:r>
              <a:rPr lang="es-ES" dirty="0">
                <a:solidFill>
                  <a:schemeClr val="bg1"/>
                </a:solidFill>
              </a:rPr>
              <a:t>Peter </a:t>
            </a:r>
            <a:r>
              <a:rPr lang="es-ES" dirty="0" err="1">
                <a:solidFill>
                  <a:schemeClr val="bg1"/>
                </a:solidFill>
              </a:rPr>
              <a:t>Knapik</a:t>
            </a:r>
            <a:r>
              <a:rPr lang="es-ES" dirty="0">
                <a:solidFill>
                  <a:schemeClr val="bg1"/>
                </a:solidFill>
              </a:rPr>
              <a:t>, Director de Educación Primaria/Programas Estatales  &amp; Federales </a:t>
            </a:r>
          </a:p>
          <a:p>
            <a:r>
              <a:rPr lang="es-ES" dirty="0">
                <a:solidFill>
                  <a:schemeClr val="bg1"/>
                </a:solidFill>
              </a:rPr>
              <a:t>818-729-4482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7307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3458</TotalTime>
  <Words>2179</Words>
  <Application>Microsoft Office PowerPoint</Application>
  <PresentationFormat>Widescreen</PresentationFormat>
  <Paragraphs>516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Arial</vt:lpstr>
      <vt:lpstr>Century Gothic</vt:lpstr>
      <vt:lpstr>Lucida Calligraphy</vt:lpstr>
      <vt:lpstr>Wingdings 3</vt:lpstr>
      <vt:lpstr>Slice</vt:lpstr>
      <vt:lpstr>SERVICIOS EDUCATIVOS… a través de la óptica del plan de responsabilidad y control local (LCAP)</vt:lpstr>
      <vt:lpstr>Panorama gral. Servicios Educativos</vt:lpstr>
      <vt:lpstr>DIAGRAMA ORGANIZACIONAL</vt:lpstr>
      <vt:lpstr>Servicios Educativos  DIAGRAMA OrganizaCIONAL</vt:lpstr>
      <vt:lpstr>LCAP FONDOS Base Y SUPLEMENTARIO</vt:lpstr>
      <vt:lpstr>dotación de personal Servicios Educativos</vt:lpstr>
      <vt:lpstr>dotación de personal ESCUELA SECUNDARIA Y PREPARATORIA</vt:lpstr>
      <vt:lpstr>escuelas secundaria y preparatoria FUNCIÓN DE auditoría Y RESPONSABILIDAD </vt:lpstr>
      <vt:lpstr>Presupuesto Servicios Educativos</vt:lpstr>
      <vt:lpstr>Presupuesto Servicios Educativos</vt:lpstr>
      <vt:lpstr>Presupuesto Servicios Educativos</vt:lpstr>
      <vt:lpstr>MEDICIÓN DE SERVICIOS EDUCATIVOS</vt:lpstr>
      <vt:lpstr>MEDICIÓN DE SERVICIOS EDUCATIVOS</vt:lpstr>
      <vt:lpstr>MEDICIÓN DE SERVICIOS EDUCATIVOS</vt:lpstr>
      <vt:lpstr>MEDICIÓN DE SERVICIOS EDUCATIVOS</vt:lpstr>
      <vt:lpstr>Escuela para Adultos de Burbank</vt:lpstr>
      <vt:lpstr>Presupuesto escuela para adultos</vt:lpstr>
      <vt:lpstr>Servicios Estudiantiles</vt:lpstr>
      <vt:lpstr>Servicios Estudiantiles FUNCIÓN Y RESPONSABILIDAD</vt:lpstr>
      <vt:lpstr>Apoyo ESTUDIANTIL</vt:lpstr>
      <vt:lpstr>MEDICIÓN Servicios Estudiantiles</vt:lpstr>
      <vt:lpstr>MEDICIÓN Servicios Estudiantiles</vt:lpstr>
      <vt:lpstr>PLANEACIÓN EDO. DE EmergencIA Y SEGURIDAD</vt:lpstr>
      <vt:lpstr>MEDICIÓN EDO. DE EmergencIA Y SEGURIDAD</vt:lpstr>
      <vt:lpstr>Presupuesto de Servicios de Salud</vt:lpstr>
      <vt:lpstr>SERVICIOS DE SALUD</vt:lpstr>
      <vt:lpstr>Presupuesto de Servicios de Salud</vt:lpstr>
      <vt:lpstr>Medición Servicios de Salud</vt:lpstr>
      <vt:lpstr>PREGUNTAS</vt:lpstr>
      <vt:lpstr>INFORMACIÓN DE CONTACTOS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EDUCATIONAL SERVICES</dc:title>
  <dc:creator>Peter Knapik</dc:creator>
  <cp:lastModifiedBy>Peter Knapik</cp:lastModifiedBy>
  <cp:revision>227</cp:revision>
  <dcterms:created xsi:type="dcterms:W3CDTF">2019-11-22T16:39:25Z</dcterms:created>
  <dcterms:modified xsi:type="dcterms:W3CDTF">2020-01-06T17:32:37Z</dcterms:modified>
</cp:coreProperties>
</file>