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6" r:id="rId5"/>
    <p:sldId id="310" r:id="rId6"/>
    <p:sldId id="311" r:id="rId7"/>
    <p:sldId id="267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06" r:id="rId18"/>
    <p:sldId id="307" r:id="rId19"/>
    <p:sldId id="308" r:id="rId20"/>
    <p:sldId id="278" r:id="rId21"/>
    <p:sldId id="299" r:id="rId22"/>
    <p:sldId id="295" r:id="rId23"/>
    <p:sldId id="300" r:id="rId24"/>
    <p:sldId id="302" r:id="rId25"/>
    <p:sldId id="304" r:id="rId26"/>
    <p:sldId id="305" r:id="rId27"/>
    <p:sldId id="303" r:id="rId28"/>
    <p:sldId id="257" r:id="rId29"/>
    <p:sldId id="322" r:id="rId30"/>
    <p:sldId id="30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5" autoAdjust="0"/>
    <p:restoredTop sz="94660"/>
  </p:normalViewPr>
  <p:slideViewPr>
    <p:cSldViewPr>
      <p:cViewPr varScale="1">
        <p:scale>
          <a:sx n="88" d="100"/>
          <a:sy n="88" d="100"/>
        </p:scale>
        <p:origin x="114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hill\Desktop\Parcel%20Tax\2018%20LCFF%20Comparisons%200311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 w="76200">
              <a:solidFill>
                <a:schemeClr val="accent1"/>
              </a:solidFill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 w="76200">
                <a:solidFill>
                  <a:srgbClr val="FFFF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928-4AD7-9792-39A565436E37}"/>
              </c:ext>
            </c:extLst>
          </c:dPt>
          <c:dPt>
            <c:idx val="26"/>
            <c:invertIfNegative val="0"/>
            <c:bubble3D val="0"/>
            <c:spPr>
              <a:solidFill>
                <a:schemeClr val="bg1"/>
              </a:solidFill>
              <a:ln w="76200">
                <a:solidFill>
                  <a:srgbClr val="FFFF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928-4AD7-9792-39A565436E37}"/>
              </c:ext>
            </c:extLst>
          </c:dPt>
          <c:dPt>
            <c:idx val="30"/>
            <c:invertIfNegative val="0"/>
            <c:bubble3D val="0"/>
            <c:spPr>
              <a:solidFill>
                <a:schemeClr val="bg1"/>
              </a:solidFill>
              <a:ln w="762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DF-4FA6-997E-33D8359FACFC}"/>
              </c:ext>
            </c:extLst>
          </c:dPt>
          <c:dPt>
            <c:idx val="4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76200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C30-4550-90A0-F27115B94B39}"/>
              </c:ext>
            </c:extLst>
          </c:dPt>
          <c:dPt>
            <c:idx val="47"/>
            <c:invertIfNegative val="0"/>
            <c:bubble3D val="0"/>
            <c:spPr>
              <a:solidFill>
                <a:schemeClr val="bg1"/>
              </a:solidFill>
              <a:ln w="762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1DF-4FA6-997E-33D8359FACFC}"/>
              </c:ext>
            </c:extLst>
          </c:dPt>
          <c:cat>
            <c:strRef>
              <c:f>Sheet1!$A$2:$A$49</c:f>
              <c:strCache>
                <c:ptCount val="46"/>
                <c:pt idx="0">
                  <c:v>Baldwin Park</c:v>
                </c:pt>
                <c:pt idx="7">
                  <c:v>Burbank + 7.5%</c:v>
                </c:pt>
                <c:pt idx="26">
                  <c:v>Burbank + 3%</c:v>
                </c:pt>
                <c:pt idx="45">
                  <c:v>Burbank</c:v>
                </c:pt>
              </c:strCache>
            </c:str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18.059999999999999</c:v>
                </c:pt>
                <c:pt idx="1">
                  <c:v>17.61</c:v>
                </c:pt>
                <c:pt idx="2">
                  <c:v>15.76</c:v>
                </c:pt>
                <c:pt idx="3">
                  <c:v>15.55</c:v>
                </c:pt>
                <c:pt idx="4">
                  <c:v>14.39</c:v>
                </c:pt>
                <c:pt idx="5">
                  <c:v>13.78</c:v>
                </c:pt>
                <c:pt idx="6">
                  <c:v>13.04</c:v>
                </c:pt>
                <c:pt idx="7">
                  <c:v>12.5</c:v>
                </c:pt>
                <c:pt idx="8">
                  <c:v>11.99</c:v>
                </c:pt>
                <c:pt idx="9">
                  <c:v>11.96</c:v>
                </c:pt>
                <c:pt idx="10">
                  <c:v>11.55</c:v>
                </c:pt>
                <c:pt idx="11">
                  <c:v>11.42</c:v>
                </c:pt>
                <c:pt idx="12">
                  <c:v>11.42</c:v>
                </c:pt>
                <c:pt idx="13">
                  <c:v>10.95</c:v>
                </c:pt>
                <c:pt idx="14">
                  <c:v>10.94</c:v>
                </c:pt>
                <c:pt idx="15">
                  <c:v>10.88</c:v>
                </c:pt>
                <c:pt idx="16">
                  <c:v>10.24</c:v>
                </c:pt>
                <c:pt idx="17">
                  <c:v>9.85</c:v>
                </c:pt>
                <c:pt idx="18">
                  <c:v>9.08</c:v>
                </c:pt>
                <c:pt idx="19">
                  <c:v>8.75</c:v>
                </c:pt>
                <c:pt idx="20">
                  <c:v>8.73</c:v>
                </c:pt>
                <c:pt idx="21">
                  <c:v>8.64</c:v>
                </c:pt>
                <c:pt idx="22">
                  <c:v>8.1999999999999993</c:v>
                </c:pt>
                <c:pt idx="23">
                  <c:v>8.17</c:v>
                </c:pt>
                <c:pt idx="24">
                  <c:v>8.17</c:v>
                </c:pt>
                <c:pt idx="25">
                  <c:v>8.1199999999999992</c:v>
                </c:pt>
                <c:pt idx="26">
                  <c:v>8</c:v>
                </c:pt>
                <c:pt idx="27">
                  <c:v>7.97</c:v>
                </c:pt>
                <c:pt idx="28">
                  <c:v>7.15</c:v>
                </c:pt>
                <c:pt idx="29">
                  <c:v>7.12</c:v>
                </c:pt>
                <c:pt idx="30">
                  <c:v>7.1</c:v>
                </c:pt>
                <c:pt idx="31">
                  <c:v>7</c:v>
                </c:pt>
                <c:pt idx="32">
                  <c:v>6.96</c:v>
                </c:pt>
                <c:pt idx="33">
                  <c:v>6.94</c:v>
                </c:pt>
                <c:pt idx="34">
                  <c:v>6.79</c:v>
                </c:pt>
                <c:pt idx="35">
                  <c:v>6.61</c:v>
                </c:pt>
                <c:pt idx="36">
                  <c:v>6.43</c:v>
                </c:pt>
                <c:pt idx="37">
                  <c:v>6.33</c:v>
                </c:pt>
                <c:pt idx="38">
                  <c:v>6.12</c:v>
                </c:pt>
                <c:pt idx="39">
                  <c:v>6.09</c:v>
                </c:pt>
                <c:pt idx="40">
                  <c:v>6.08</c:v>
                </c:pt>
                <c:pt idx="41">
                  <c:v>6.07</c:v>
                </c:pt>
                <c:pt idx="42">
                  <c:v>6</c:v>
                </c:pt>
                <c:pt idx="43">
                  <c:v>5.65</c:v>
                </c:pt>
                <c:pt idx="44">
                  <c:v>5.57</c:v>
                </c:pt>
                <c:pt idx="45">
                  <c:v>5</c:v>
                </c:pt>
                <c:pt idx="46">
                  <c:v>3.23</c:v>
                </c:pt>
                <c:pt idx="47">
                  <c:v>3.12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71-4C4B-A0B7-64996C837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489008"/>
        <c:axId val="317487440"/>
      </c:barChart>
      <c:catAx>
        <c:axId val="31748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spcFirstLastPara="1" vertOverflow="ellipsis" wrap="square" anchor="ctr" anchorCtr="0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87440"/>
        <c:crosses val="autoZero"/>
        <c:auto val="1"/>
        <c:lblAlgn val="ctr"/>
        <c:lblOffset val="100"/>
        <c:noMultiLvlLbl val="0"/>
      </c:catAx>
      <c:valAx>
        <c:axId val="31748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8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2">
        <a:lumMod val="2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>
                <a:latin typeface="Sylfaen" panose="010A0502050306030303" pitchFamily="18" charset="0"/>
              </a:rPr>
              <a:t>2017-18 </a:t>
            </a:r>
            <a:r>
              <a:rPr lang="hy-AM" dirty="0">
                <a:latin typeface="Sylfaen" panose="010A0502050306030303" pitchFamily="18" charset="0"/>
              </a:rPr>
              <a:t>թվականների նահանգային և տեղական ֆինանսավորում՝</a:t>
            </a:r>
            <a:r>
              <a:rPr lang="hy-AM" baseline="0" dirty="0">
                <a:latin typeface="Sylfaen" panose="010A0502050306030303" pitchFamily="18" charset="0"/>
              </a:rPr>
              <a:t> ըստ 1 աշակերտի </a:t>
            </a:r>
            <a:r>
              <a:rPr lang="en-US" dirty="0">
                <a:latin typeface="Sylfaen" panose="010A0502050306030303" pitchFamily="18" charset="0"/>
              </a:rPr>
              <a:t>(</a:t>
            </a:r>
            <a:r>
              <a:rPr lang="hy-AM" dirty="0">
                <a:latin typeface="Sylfaen" panose="010A0502050306030303" pitchFamily="18" charset="0"/>
              </a:rPr>
              <a:t>աղբյուր.</a:t>
            </a:r>
            <a:r>
              <a:rPr lang="hy-AM" baseline="0" dirty="0">
                <a:latin typeface="Sylfaen" panose="010A0502050306030303" pitchFamily="18" charset="0"/>
              </a:rPr>
              <a:t> կրթական տվյալներ (</a:t>
            </a:r>
            <a:r>
              <a:rPr lang="en-US" dirty="0">
                <a:latin typeface="Sylfaen" panose="010A0502050306030303" pitchFamily="18" charset="0"/>
              </a:rPr>
              <a:t>Ed-Data</a:t>
            </a:r>
            <a:r>
              <a:rPr lang="hy-AM" dirty="0">
                <a:latin typeface="Sylfaen" panose="010A0502050306030303" pitchFamily="18" charset="0"/>
              </a:rPr>
              <a:t>)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'17_18 Chart'!$B$2</c:f>
              <c:strCache>
                <c:ptCount val="1"/>
                <c:pt idx="0">
                  <c:v>LCFF and State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0000"/>
                    <a:satMod val="160000"/>
                  </a:schemeClr>
                </a:gs>
                <a:gs pos="46000">
                  <a:schemeClr val="accent1">
                    <a:tint val="86000"/>
                    <a:satMod val="160000"/>
                  </a:schemeClr>
                </a:gs>
                <a:gs pos="100000">
                  <a:schemeClr val="accent1">
                    <a:shade val="40000"/>
                    <a:satMod val="160000"/>
                  </a:schemeClr>
                </a:gs>
              </a:gsLst>
              <a:path path="circle">
                <a:fillToRect l="110000" t="250000" r="110000" b="40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3600000"/>
              </a:lightRig>
            </a:scene3d>
            <a:sp3d prstMaterial="plastic">
              <a:bevelT w="127000" h="38200" prst="relaxedInset"/>
              <a:contourClr>
                <a:scrgbClr r="0" g="0" b="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'17_18 Chart'!$A$3:$A$13</c:f>
              <c:strCache>
                <c:ptCount val="11"/>
                <c:pt idx="0">
                  <c:v>LA Unified</c:v>
                </c:pt>
                <c:pt idx="1">
                  <c:v>San Marino Unified</c:v>
                </c:pt>
                <c:pt idx="2">
                  <c:v>Pasadena Unified</c:v>
                </c:pt>
                <c:pt idx="3">
                  <c:v>Alhambra Unified</c:v>
                </c:pt>
                <c:pt idx="4">
                  <c:v>San Gabriel Unified</c:v>
                </c:pt>
                <c:pt idx="5">
                  <c:v>La Canada Unified</c:v>
                </c:pt>
                <c:pt idx="6">
                  <c:v>Arcadia Unified</c:v>
                </c:pt>
                <c:pt idx="7">
                  <c:v>Burbank w/ Parcel Tax</c:v>
                </c:pt>
                <c:pt idx="8">
                  <c:v>Glendale Unified</c:v>
                </c:pt>
                <c:pt idx="9">
                  <c:v>Burbank Unified</c:v>
                </c:pt>
                <c:pt idx="10">
                  <c:v>South Pasadena</c:v>
                </c:pt>
              </c:strCache>
            </c:strRef>
          </c:cat>
          <c:val>
            <c:numRef>
              <c:f>'17_18 Chart'!$B$3:$B$13</c:f>
              <c:numCache>
                <c:formatCode>_("$"* #,##0_);_("$"* \(#,##0\);_("$"* "-"??_);_(@_)</c:formatCode>
                <c:ptCount val="11"/>
                <c:pt idx="0">
                  <c:v>13398</c:v>
                </c:pt>
                <c:pt idx="1">
                  <c:v>8762</c:v>
                </c:pt>
                <c:pt idx="2">
                  <c:v>12008</c:v>
                </c:pt>
                <c:pt idx="3">
                  <c:v>11312</c:v>
                </c:pt>
                <c:pt idx="4">
                  <c:v>10435</c:v>
                </c:pt>
                <c:pt idx="5">
                  <c:v>9094</c:v>
                </c:pt>
                <c:pt idx="6">
                  <c:v>9555</c:v>
                </c:pt>
                <c:pt idx="7">
                  <c:v>10063</c:v>
                </c:pt>
                <c:pt idx="8">
                  <c:v>10294</c:v>
                </c:pt>
                <c:pt idx="9">
                  <c:v>10063</c:v>
                </c:pt>
                <c:pt idx="10">
                  <c:v>8786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8B-4785-84FE-75B930D985EF}"/>
            </c:ext>
          </c:extLst>
        </c:ser>
        <c:ser>
          <c:idx val="1"/>
          <c:order val="1"/>
          <c:tx>
            <c:strRef>
              <c:f>'17_18 Chart'!$C$2</c:f>
              <c:strCache>
                <c:ptCount val="1"/>
                <c:pt idx="0">
                  <c:v>Local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0000"/>
                    <a:satMod val="160000"/>
                  </a:schemeClr>
                </a:gs>
                <a:gs pos="46000">
                  <a:schemeClr val="accent2">
                    <a:tint val="86000"/>
                    <a:satMod val="160000"/>
                  </a:schemeClr>
                </a:gs>
                <a:gs pos="100000">
                  <a:schemeClr val="accent2">
                    <a:shade val="40000"/>
                    <a:satMod val="160000"/>
                  </a:schemeClr>
                </a:gs>
              </a:gsLst>
              <a:path path="circle">
                <a:fillToRect l="110000" t="250000" r="110000" b="40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3600000"/>
              </a:lightRig>
            </a:scene3d>
            <a:sp3d prstMaterial="plastic">
              <a:bevelT w="127000" h="38200" prst="relaxedInset"/>
              <a:contourClr>
                <a:scrgbClr r="0" g="0" b="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'17_18 Chart'!$A$3:$A$13</c:f>
              <c:strCache>
                <c:ptCount val="11"/>
                <c:pt idx="0">
                  <c:v>LA Unified</c:v>
                </c:pt>
                <c:pt idx="1">
                  <c:v>San Marino Unified</c:v>
                </c:pt>
                <c:pt idx="2">
                  <c:v>Pasadena Unified</c:v>
                </c:pt>
                <c:pt idx="3">
                  <c:v>Alhambra Unified</c:v>
                </c:pt>
                <c:pt idx="4">
                  <c:v>San Gabriel Unified</c:v>
                </c:pt>
                <c:pt idx="5">
                  <c:v>La Canada Unified</c:v>
                </c:pt>
                <c:pt idx="6">
                  <c:v>Arcadia Unified</c:v>
                </c:pt>
                <c:pt idx="7">
                  <c:v>Burbank w/ Parcel Tax</c:v>
                </c:pt>
                <c:pt idx="8">
                  <c:v>Glendale Unified</c:v>
                </c:pt>
                <c:pt idx="9">
                  <c:v>Burbank Unified</c:v>
                </c:pt>
                <c:pt idx="10">
                  <c:v>South Pasadena</c:v>
                </c:pt>
              </c:strCache>
            </c:strRef>
          </c:cat>
          <c:val>
            <c:numRef>
              <c:f>'17_18 Chart'!$C$3:$C$13</c:f>
              <c:numCache>
                <c:formatCode>_("$"* #,##0_);_("$"* \(#,##0\);_("$"* "-"??_);_(@_)</c:formatCode>
                <c:ptCount val="11"/>
                <c:pt idx="0">
                  <c:v>564</c:v>
                </c:pt>
                <c:pt idx="1">
                  <c:v>4523</c:v>
                </c:pt>
                <c:pt idx="2">
                  <c:v>674</c:v>
                </c:pt>
                <c:pt idx="3">
                  <c:v>1152</c:v>
                </c:pt>
                <c:pt idx="4">
                  <c:v>1270</c:v>
                </c:pt>
                <c:pt idx="5">
                  <c:v>2164</c:v>
                </c:pt>
                <c:pt idx="6">
                  <c:v>1675</c:v>
                </c:pt>
                <c:pt idx="7">
                  <c:v>317</c:v>
                </c:pt>
                <c:pt idx="8">
                  <c:v>660</c:v>
                </c:pt>
                <c:pt idx="9">
                  <c:v>317</c:v>
                </c:pt>
                <c:pt idx="10">
                  <c:v>1450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8B-4785-84FE-75B930D985EF}"/>
            </c:ext>
          </c:extLst>
        </c:ser>
        <c:ser>
          <c:idx val="2"/>
          <c:order val="2"/>
          <c:tx>
            <c:strRef>
              <c:f>'17_18 Chart'!$D$2</c:f>
              <c:strCache>
                <c:ptCount val="1"/>
                <c:pt idx="0">
                  <c:v>Potential New 
Parcel Tax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0000"/>
                    <a:satMod val="160000"/>
                  </a:schemeClr>
                </a:gs>
                <a:gs pos="46000">
                  <a:schemeClr val="accent3">
                    <a:tint val="86000"/>
                    <a:satMod val="160000"/>
                  </a:schemeClr>
                </a:gs>
                <a:gs pos="100000">
                  <a:schemeClr val="accent3">
                    <a:shade val="40000"/>
                    <a:satMod val="160000"/>
                  </a:schemeClr>
                </a:gs>
              </a:gsLst>
              <a:path path="circle">
                <a:fillToRect l="110000" t="250000" r="110000" b="40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3600000"/>
              </a:lightRig>
            </a:scene3d>
            <a:sp3d prstMaterial="plastic">
              <a:bevelT w="127000" h="38200" prst="relaxedInset"/>
              <a:contourClr>
                <a:scrgbClr r="0" g="0" b="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'17_18 Chart'!$A$3:$A$13</c:f>
              <c:strCache>
                <c:ptCount val="11"/>
                <c:pt idx="0">
                  <c:v>LA Unified</c:v>
                </c:pt>
                <c:pt idx="1">
                  <c:v>San Marino Unified</c:v>
                </c:pt>
                <c:pt idx="2">
                  <c:v>Pasadena Unified</c:v>
                </c:pt>
                <c:pt idx="3">
                  <c:v>Alhambra Unified</c:v>
                </c:pt>
                <c:pt idx="4">
                  <c:v>San Gabriel Unified</c:v>
                </c:pt>
                <c:pt idx="5">
                  <c:v>La Canada Unified</c:v>
                </c:pt>
                <c:pt idx="6">
                  <c:v>Arcadia Unified</c:v>
                </c:pt>
                <c:pt idx="7">
                  <c:v>Burbank w/ Parcel Tax</c:v>
                </c:pt>
                <c:pt idx="8">
                  <c:v>Glendale Unified</c:v>
                </c:pt>
                <c:pt idx="9">
                  <c:v>Burbank Unified</c:v>
                </c:pt>
                <c:pt idx="10">
                  <c:v>South Pasadena</c:v>
                </c:pt>
              </c:strCache>
            </c:strRef>
          </c:cat>
          <c:val>
            <c:numRef>
              <c:f>'17_18 Chart'!$D$3:$D$13</c:f>
              <c:numCache>
                <c:formatCode>General</c:formatCode>
                <c:ptCount val="11"/>
                <c:pt idx="7" formatCode="_(&quot;$&quot;* #,##0_);_(&quot;$&quot;* \(#,##0\);_(&quot;$&quot;* &quot;-&quot;??_);_(@_)">
                  <c:v>624.39961575408256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8B-4785-84FE-75B930D985E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11649608"/>
        <c:axId val="408400240"/>
      </c:barChart>
      <c:catAx>
        <c:axId val="31164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400240"/>
        <c:crosses val="autoZero"/>
        <c:auto val="1"/>
        <c:lblAlgn val="ctr"/>
        <c:lblOffset val="100"/>
        <c:noMultiLvlLbl val="0"/>
      </c:catAx>
      <c:valAx>
        <c:axId val="408400240"/>
        <c:scaling>
          <c:orientation val="minMax"/>
          <c:max val="1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4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0.25933</cdr:x>
      <cdr:y>0.01564</cdr:y>
    </cdr:from>
    <cdr:to>
      <cdr:x>0.26026</cdr:x>
      <cdr:y>0.85826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2F30D15-FA20-B04E-A2F2-BBC5A3CF286F}"/>
            </a:ext>
          </a:extLst>
        </cdr:cNvPr>
        <cdr:cNvCxnSpPr/>
      </cdr:nvCxnSpPr>
      <cdr:spPr>
        <a:xfrm xmlns:a="http://schemas.openxmlformats.org/drawingml/2006/main">
          <a:off x="3138336" y="90308"/>
          <a:ext cx="11255" cy="486551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0.50979</cdr:x>
      <cdr:y>0.01661</cdr:y>
    </cdr:from>
    <cdr:to>
      <cdr:x>0.51073</cdr:x>
      <cdr:y>0.85923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CAFF1336-8D9F-5541-A68D-EFEB55C32412}"/>
            </a:ext>
          </a:extLst>
        </cdr:cNvPr>
        <cdr:cNvCxnSpPr/>
      </cdr:nvCxnSpPr>
      <cdr:spPr>
        <a:xfrm xmlns:a="http://schemas.openxmlformats.org/drawingml/2006/main">
          <a:off x="6169323" y="95939"/>
          <a:ext cx="11376" cy="486551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0.75793</cdr:x>
      <cdr:y>0</cdr:y>
    </cdr:from>
    <cdr:to>
      <cdr:x>0.75886</cdr:x>
      <cdr:y>0.84262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8B389CE1-0B42-244B-B480-09813D883963}"/>
            </a:ext>
          </a:extLst>
        </cdr:cNvPr>
        <cdr:cNvCxnSpPr/>
      </cdr:nvCxnSpPr>
      <cdr:spPr>
        <a:xfrm xmlns:a="http://schemas.openxmlformats.org/drawingml/2006/main">
          <a:off x="9172235" y="0"/>
          <a:ext cx="11255" cy="486551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0.6306</cdr:x>
      <cdr:y>0.07625</cdr:y>
    </cdr:from>
    <cdr:to>
      <cdr:x>0.67257</cdr:x>
      <cdr:y>0.12708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631289" y="440267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Q3</a:t>
          </a:r>
        </a:p>
      </cdr:txBody>
    </cdr:sp>
  </cdr:relSizeAnchor>
  <cdr:relSizeAnchor xmlns:cdr="http://schemas.openxmlformats.org/drawingml/2006/chartDrawing">
    <cdr:from>
      <cdr:x>0.3792</cdr:x>
      <cdr:y>0.07331</cdr:y>
    </cdr:from>
    <cdr:to>
      <cdr:x>0.42118</cdr:x>
      <cdr:y>0.12414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88934" y="423334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Q2</a:t>
          </a:r>
        </a:p>
      </cdr:txBody>
    </cdr:sp>
  </cdr:relSizeAnchor>
  <cdr:relSizeAnchor xmlns:cdr="http://schemas.openxmlformats.org/drawingml/2006/chartDrawing">
    <cdr:from>
      <cdr:x>0.16091</cdr:x>
      <cdr:y>0.07331</cdr:y>
    </cdr:from>
    <cdr:to>
      <cdr:x>0.20289</cdr:x>
      <cdr:y>0.12414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1947333" y="423334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Q1</a:t>
          </a:r>
        </a:p>
      </cdr:txBody>
    </cdr:sp>
  </cdr:relSizeAnchor>
  <cdr:relSizeAnchor xmlns:cdr="http://schemas.openxmlformats.org/drawingml/2006/chartDrawing">
    <cdr:from>
      <cdr:x>0.86054</cdr:x>
      <cdr:y>0.07527</cdr:y>
    </cdr:from>
    <cdr:to>
      <cdr:x>0.90252</cdr:x>
      <cdr:y>0.1261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10414000" y="434623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Q4</a:t>
          </a:r>
        </a:p>
      </cdr:txBody>
    </cdr:sp>
  </cdr:relSizeAnchor>
  <cdr:relSizeAnchor xmlns:cdr="http://schemas.openxmlformats.org/drawingml/2006/chartDrawing">
    <cdr:from>
      <cdr:x>0.6798</cdr:x>
      <cdr:y>0.83582</cdr:y>
    </cdr:from>
    <cdr:to>
      <cdr:x>0.90517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989648" y="4267200"/>
          <a:ext cx="1985712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>
              <a:solidFill>
                <a:schemeClr val="tx1"/>
              </a:solidFill>
            </a:rPr>
            <a:t>Burbank is 45</a:t>
          </a:r>
          <a:r>
            <a:rPr lang="en-US" baseline="30000" dirty="0">
              <a:solidFill>
                <a:schemeClr val="tx1"/>
              </a:solidFill>
            </a:rPr>
            <a:t>th</a:t>
          </a:r>
          <a:r>
            <a:rPr lang="en-US" dirty="0">
              <a:solidFill>
                <a:schemeClr val="tx1"/>
              </a:solidFill>
            </a:rPr>
            <a:t> out of 47 districts in the County for raises over the last three years. </a:t>
          </a:r>
          <a:endParaRPr lang="en-US" sz="11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3DAE18-FF53-43C8-B129-B2254E0CD3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C594C-BB62-4D1A-AA15-460CAB026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B0719-0C0B-4FCD-8C42-A758D216E1BD}" type="datetimeFigureOut">
              <a:rPr lang="en-US" smtClean="0"/>
              <a:t>11/16/2019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7CD9E3-2F3C-4226-A22C-6BC586ACB3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FA062-CF80-4049-B333-6A99FEE14B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2621-7037-4E35-B549-8255C904F6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887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25A17EF-115B-4BB9-BF42-426DFD9E898A}" type="datetimeFigureOut">
              <a:rPr lang="en-US" smtClean="0"/>
              <a:pPr/>
              <a:t>11/16/2019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C4E7652-46AF-4259-BAE2-54978EA077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C7755-2FF4-4AD3-B50D-DF338821DE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19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60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770D99E-2869-438B-B483-1F6CCD5437EE}"/>
              </a:ext>
            </a:extLst>
          </p:cNvPr>
          <p:cNvGrpSpPr/>
          <p:nvPr userDrawn="1"/>
        </p:nvGrpSpPr>
        <p:grpSpPr>
          <a:xfrm>
            <a:off x="-1" y="-10825"/>
            <a:ext cx="9144002" cy="6515395"/>
            <a:chOff x="-1" y="-10825"/>
            <a:chExt cx="9144002" cy="6515395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66236F9-EA1F-4D2A-84DE-EC04F9972C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7200" y="-10825"/>
              <a:ext cx="3429000" cy="3181546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32A12C4E-53AE-4900-9783-F619054408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95401" y="-10825"/>
              <a:ext cx="7848600" cy="3522243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14E049B-6FD4-487E-927B-506983629A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31825" y="2232482"/>
              <a:ext cx="1282976" cy="1108588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F27E3F5-0D4D-492C-8A3E-50BC30CEFD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1" y="2962082"/>
              <a:ext cx="2757625" cy="354248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36D4FF91-8818-4598-AC9F-B8C2FA867C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" y="2313169"/>
              <a:ext cx="2259131" cy="2895506"/>
            </a:xfrm>
            <a:prstGeom prst="rect">
              <a:avLst/>
            </a:prstGeom>
          </p:spPr>
        </p:pic>
      </p:grp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276600" y="1213332"/>
            <a:ext cx="5326856" cy="1425577"/>
          </a:xfrm>
        </p:spPr>
        <p:txBody>
          <a:bodyPr anchor="b"/>
          <a:lstStyle>
            <a:lvl1pPr algn="r">
              <a:defRPr sz="45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724400" y="3849666"/>
            <a:ext cx="3879056" cy="1234575"/>
          </a:xfrm>
          <a:noFill/>
        </p:spPr>
        <p:txBody>
          <a:bodyPr/>
          <a:lstStyle>
            <a:lvl1pPr marL="0" marR="36576" indent="0" algn="l">
              <a:spcBef>
                <a:spcPts val="0"/>
              </a:spcBef>
              <a:buNone/>
              <a:defRPr>
                <a:ln>
                  <a:noFill/>
                </a:ln>
                <a:solidFill>
                  <a:schemeClr val="bg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2812256" y="6322007"/>
            <a:ext cx="5791200" cy="365125"/>
          </a:xfrm>
          <a:prstGeom prst="rect">
            <a:avLst/>
          </a:prstGeom>
        </p:spPr>
        <p:txBody>
          <a:bodyPr tIns="0" bIns="0" anchor="t"/>
          <a:lstStyle>
            <a:lvl1pPr algn="r">
              <a:defRPr sz="1000"/>
            </a:lvl1pPr>
          </a:lstStyle>
          <a:p>
            <a:pPr algn="r"/>
            <a:fld id="{A2E209FB-7A34-414B-812A-BCC5C4256F49}" type="datetime1">
              <a:rPr lang="en-US" smtClean="0"/>
              <a:pPr algn="r"/>
              <a:t>11/16/2019</a:t>
            </a:fld>
            <a:endParaRPr lang="en-US" sz="10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12256" y="596005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algn="r"/>
            <a:endParaRPr lang="en-US" sz="11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395"/>
            <a:ext cx="4876800" cy="79930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173195"/>
            <a:ext cx="2468880" cy="30083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ABB0C64-AD16-4270-8323-3B986F4CAD10}"/>
              </a:ext>
            </a:extLst>
          </p:cNvPr>
          <p:cNvGrpSpPr/>
          <p:nvPr userDrawn="1"/>
        </p:nvGrpSpPr>
        <p:grpSpPr>
          <a:xfrm>
            <a:off x="5105399" y="3142"/>
            <a:ext cx="4038601" cy="1101851"/>
            <a:chOff x="5334000" y="-37306"/>
            <a:chExt cx="3281716" cy="895350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323EE1CF-2D6B-4E08-B98D-D9F9B91968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48301" y="-37306"/>
              <a:ext cx="3167415" cy="609600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AA44434-8959-4391-901A-0B056114A2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34000" y="-37306"/>
              <a:ext cx="819150" cy="89535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3133CFB-98CB-4408-8818-24F931AC1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EE7E31-13F0-404F-BFFF-EE236EB5D4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www.website.com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C6F67-BAE4-413D-8066-1E361D5891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98980-D22C-4904-9F8F-3DB09B2EC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F566D8F-E696-41DE-BA1C-A8D0C7F03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5655"/>
            <a:ext cx="7726680" cy="571500"/>
          </a:xfrm>
        </p:spPr>
        <p:txBody>
          <a:bodyPr>
            <a:normAutofit/>
          </a:bodyPr>
          <a:lstStyle>
            <a:lvl1pPr marL="64008" indent="0">
              <a:buFont typeface="Arial" panose="020B0604020202020204" pitchFamily="34" charset="0"/>
              <a:buNone/>
              <a:defRPr sz="2000"/>
            </a:lvl1pPr>
            <a:lvl2pPr marL="537210" indent="0">
              <a:buNone/>
              <a:defRPr/>
            </a:lvl2pPr>
            <a:lvl3pPr marL="877824" indent="0">
              <a:buNone/>
              <a:defRPr/>
            </a:lvl3pPr>
            <a:lvl4pPr marL="1161288" indent="0">
              <a:buNone/>
              <a:defRPr/>
            </a:lvl4pPr>
            <a:lvl5pPr marL="138988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8787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173195"/>
            <a:ext cx="2355056" cy="301752"/>
          </a:xfrm>
        </p:spPr>
        <p:txBody>
          <a:bodyPr/>
          <a:lstStyle/>
          <a:p>
            <a:r>
              <a:rPr lang="en-US" dirty="0"/>
              <a:t>www.website.com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32CA5EA-865E-4EF0-89BB-61FD6EFE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0070" y="173195"/>
            <a:ext cx="502920" cy="301752"/>
          </a:xfrm>
        </p:spPr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295400"/>
            <a:ext cx="914400" cy="5015864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5856" y="1295400"/>
            <a:ext cx="2438400" cy="5015864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1250" y="1295400"/>
            <a:ext cx="5276088" cy="501396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400" y="173195"/>
            <a:ext cx="2324196" cy="301752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D5BE3E6-AFB3-460C-834B-D73EE2A7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91596" y="173195"/>
            <a:ext cx="502920" cy="301752"/>
          </a:xfrm>
        </p:spPr>
        <p:txBody>
          <a:bodyPr/>
          <a:lstStyle>
            <a:lvl1pPr>
              <a:defRPr sz="1200"/>
            </a:lvl1pPr>
          </a:lstStyle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F85BB-86F1-498F-A11C-C4DFC72A6251}" type="datetime1">
              <a:rPr lang="en-US" smtClean="0"/>
              <a:t>11/16/2019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0B0FC-7156-40EB-8267-DD2F52922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65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CD35-B4BF-4DC6-A368-BA61C32E0B4C}" type="datetime1">
              <a:rPr lang="en-US" smtClean="0"/>
              <a:t>11/16/2019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8435" y="6430737"/>
            <a:ext cx="523681" cy="238902"/>
          </a:xfrm>
        </p:spPr>
        <p:txBody>
          <a:bodyPr/>
          <a:lstStyle>
            <a:lvl1pPr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0A06B0-A059-4593-94AE-6EF17C689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2307" t="6059" r="3676" b="4528"/>
          <a:stretch/>
        </p:blipFill>
        <p:spPr>
          <a:xfrm>
            <a:off x="7607843" y="246503"/>
            <a:ext cx="1129213" cy="89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7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8.png"/><Relationship Id="rId10" Type="http://schemas.openxmlformats.org/officeDocument/2006/relationships/image" Target="../media/image3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3E8A4-D2B7-46D2-92C3-AE6BC0B9BD06}"/>
              </a:ext>
            </a:extLst>
          </p:cNvPr>
          <p:cNvGrpSpPr/>
          <p:nvPr userDrawn="1"/>
        </p:nvGrpSpPr>
        <p:grpSpPr>
          <a:xfrm>
            <a:off x="5105399" y="3142"/>
            <a:ext cx="4038601" cy="1101851"/>
            <a:chOff x="5334000" y="-37306"/>
            <a:chExt cx="3281716" cy="89535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9309AE25-B267-4B83-A0CB-35016E70EE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48301" y="-37306"/>
              <a:ext cx="3167415" cy="609600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61BEEC28-F63A-4526-A6C3-33CFC7679C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34000" y="-37306"/>
              <a:ext cx="819150" cy="895350"/>
            </a:xfrm>
            <a:prstGeom prst="rect">
              <a:avLst/>
            </a:prstGeom>
          </p:spPr>
        </p:pic>
      </p:grp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66725" y="381198"/>
            <a:ext cx="4638674" cy="675926"/>
          </a:xfrm>
          <a:prstGeom prst="rect">
            <a:avLst/>
          </a:prstGeom>
        </p:spPr>
        <p:txBody>
          <a:bodyPr vert="horz" lIns="0" rIns="0" anchor="ctr">
            <a:noAutofit/>
          </a:bodyPr>
          <a:lstStyle/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566839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867400" y="174116"/>
            <a:ext cx="2212182" cy="300831"/>
          </a:xfrm>
          <a:prstGeom prst="rect">
            <a:avLst/>
          </a:prstGeom>
        </p:spPr>
        <p:txBody>
          <a:bodyPr vert="horz" anchor="b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83880" y="173195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>
              <a:defRPr sz="1200" b="1">
                <a:solidFill>
                  <a:schemeClr val="bg2"/>
                </a:solidFill>
              </a:defRPr>
            </a:lvl1pPr>
          </a:lstStyle>
          <a:p>
            <a:fld id="{49598980-D22C-4904-9F8F-3DB09B2ECD8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41E45D2D-0469-4652-A090-C4D13F3C150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0" y="5307178"/>
            <a:ext cx="1219200" cy="1550822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16C04FF8-AE2F-4C75-8657-A2201B95197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-16459" y="4545317"/>
            <a:ext cx="1248460" cy="1570328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2" r:id="rId4"/>
    <p:sldLayoutId id="2147483656" r:id="rId5"/>
    <p:sldLayoutId id="2147483658" r:id="rId6"/>
    <p:sldLayoutId id="2147483659" r:id="rId7"/>
  </p:sldLayoutIdLst>
  <p:txStyles>
    <p:titleStyle>
      <a:lvl1pPr marL="182880" algn="l" rtl="0" eaLnBrk="1" latinLnBrk="0" hangingPunct="1">
        <a:spcBef>
          <a:spcPct val="0"/>
        </a:spcBef>
        <a:buNone/>
        <a:defRPr sz="4000" b="1" kern="1200">
          <a:ln w="6350">
            <a:noFill/>
          </a:ln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SzPct val="80000"/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SzPct val="95000"/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276600" y="914400"/>
            <a:ext cx="5326856" cy="1806577"/>
          </a:xfrm>
        </p:spPr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Կադրերի բաժին </a:t>
            </a:r>
            <a:br>
              <a:rPr lang="en-US" dirty="0"/>
            </a:br>
            <a:r>
              <a:rPr lang="en-US" sz="3600" b="0" dirty="0">
                <a:latin typeface="Sylfaen" panose="010A0502050306030303" pitchFamily="18" charset="0"/>
              </a:rPr>
              <a:t>LCAP</a:t>
            </a:r>
            <a:r>
              <a:rPr lang="hy-AM" sz="3600" b="0" dirty="0">
                <a:latin typeface="Sylfaen" panose="010A0502050306030303" pitchFamily="18" charset="0"/>
              </a:rPr>
              <a:t>-ի ֆինանսավորած ծառայություններ</a:t>
            </a:r>
            <a:endParaRPr lang="en-US" b="0" dirty="0">
              <a:latin typeface="Sylfaen" panose="010A0502050306030303" pitchFamily="18" charset="0"/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2362200" y="3849666"/>
            <a:ext cx="6241256" cy="1234575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hy-AM" dirty="0">
                <a:latin typeface="Sylfaen" panose="010A0502050306030303" pitchFamily="18" charset="0"/>
              </a:rPr>
              <a:t>Ներկայացնում են.</a:t>
            </a:r>
            <a:endParaRPr lang="en-US" dirty="0">
              <a:latin typeface="Sylfaen" panose="010A0502050306030303" pitchFamily="18" charset="0"/>
            </a:endParaRPr>
          </a:p>
          <a:p>
            <a:pPr algn="r"/>
            <a:r>
              <a:rPr lang="hy-AM" sz="2600" dirty="0">
                <a:latin typeface="Sylfaen" panose="010A0502050306030303" pitchFamily="18" charset="0"/>
              </a:rPr>
              <a:t>Դոկտոր Սառա Նիմանը, գերատեսչի տեղակալ</a:t>
            </a:r>
            <a:endParaRPr lang="en-US" sz="2600" dirty="0">
              <a:latin typeface="Sylfaen" panose="010A0502050306030303" pitchFamily="18" charset="0"/>
            </a:endParaRPr>
          </a:p>
          <a:p>
            <a:pPr algn="r"/>
            <a:r>
              <a:rPr lang="hy-AM" sz="2600" dirty="0">
                <a:latin typeface="Sylfaen" panose="010A0502050306030303" pitchFamily="18" charset="0"/>
              </a:rPr>
              <a:t>Դոկտոր Փիտր Քնապիկը, տարրական կրթության վարիչ </a:t>
            </a:r>
            <a:r>
              <a:rPr lang="en-US" sz="2600" dirty="0">
                <a:latin typeface="Sylfaen" panose="010A0502050306030303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0247-C86F-44DB-A05D-E005F8D38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Ընդհանուր տեղեկություն </a:t>
            </a:r>
            <a:endParaRPr lang="en-US" sz="32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88917-3687-4F24-AAD0-9A7EB62E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y-AM" dirty="0">
                <a:latin typeface="Sylfaen" panose="010A0502050306030303" pitchFamily="18" charset="0"/>
              </a:rPr>
              <a:t>Կադրերի բաժնի ծախսերը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Կադրերի բաժին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-12</a:t>
            </a:r>
            <a:r>
              <a:rPr lang="hy-AM" dirty="0">
                <a:latin typeface="Sylfaen" panose="010A0502050306030303" pitchFamily="18" charset="0"/>
              </a:rPr>
              <a:t>-րդ դասարանների ադմինիստրատորներ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-12</a:t>
            </a:r>
            <a:r>
              <a:rPr lang="hy-AM" dirty="0">
                <a:latin typeface="Sylfaen" panose="010A0502050306030303" pitchFamily="18" charset="0"/>
              </a:rPr>
              <a:t>-րդ դասարանների</a:t>
            </a:r>
            <a:r>
              <a:rPr lang="en-US" dirty="0">
                <a:latin typeface="Sylfaen" panose="010A0502050306030303" pitchFamily="18" charset="0"/>
              </a:rPr>
              <a:t> </a:t>
            </a:r>
            <a:r>
              <a:rPr lang="hy-AM" dirty="0">
                <a:latin typeface="Sylfaen" panose="010A0502050306030303" pitchFamily="18" charset="0"/>
              </a:rPr>
              <a:t>ուսուցիչներ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-12</a:t>
            </a:r>
            <a:r>
              <a:rPr lang="hy-AM" dirty="0">
                <a:latin typeface="Sylfaen" panose="010A0502050306030303" pitchFamily="18" charset="0"/>
              </a:rPr>
              <a:t>-րդ դասարանների այլ աշխատակիցներ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Աշխատակազմի գործակիցներ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Աշխատավարձի համեմատություն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Առողջության և բարեկեցության նպաստներ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Ադմինիստրատոր դառնալու ոգեշնչում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Բազմազանություն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818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Կազմակերպչական աղյուսակ</a:t>
            </a:r>
            <a:endParaRPr lang="en-US" sz="3200" dirty="0">
              <a:latin typeface="Sylfaen" panose="010A0502050306030303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371601"/>
            <a:ext cx="8762999" cy="51210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00600" y="2133600"/>
            <a:ext cx="1600200" cy="2057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88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1A2A5-0545-40DB-A0A9-1B2A20E20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Դերն ու պարտականությունները</a:t>
            </a:r>
            <a:endParaRPr lang="en-US" sz="32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622C6-4FAA-4726-BB4B-D5E4AA3FE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fontScale="92500"/>
          </a:bodyPr>
          <a:lstStyle/>
          <a:p>
            <a:r>
              <a:rPr lang="hy-AM" sz="2400" dirty="0">
                <a:latin typeface="Sylfaen" panose="010A0502050306030303" pitchFamily="18" charset="0"/>
              </a:rPr>
              <a:t>Մտածված կառավարում 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400" dirty="0">
                <a:latin typeface="Sylfaen" panose="010A0502050306030303" pitchFamily="18" charset="0"/>
              </a:rPr>
              <a:t>Աշխատուժի պլանավորում և աշխատանքի ապահովում 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400" dirty="0">
                <a:latin typeface="Sylfaen" panose="010A0502050306030303" pitchFamily="18" charset="0"/>
              </a:rPr>
              <a:t>Աշխատանքի ընդունում (հավաքագրում) և ընտրություն</a:t>
            </a:r>
            <a:r>
              <a:rPr lang="en-US" sz="2400" dirty="0">
                <a:latin typeface="Sylfaen" panose="010A0502050306030303" pitchFamily="18" charset="0"/>
              </a:rPr>
              <a:t> </a:t>
            </a:r>
          </a:p>
          <a:p>
            <a:r>
              <a:rPr lang="hy-AM" sz="2400" dirty="0">
                <a:latin typeface="Sylfaen" panose="010A0502050306030303" pitchFamily="18" charset="0"/>
              </a:rPr>
              <a:t>Փոխհատուցում և արտոնություններ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400" dirty="0">
                <a:latin typeface="Sylfaen" panose="010A0502050306030303" pitchFamily="18" charset="0"/>
              </a:rPr>
              <a:t>Բանակցություններ աշխատանքային գործընկերների հետ </a:t>
            </a:r>
          </a:p>
          <a:p>
            <a:r>
              <a:rPr lang="hy-AM" sz="2400" dirty="0">
                <a:latin typeface="Sylfaen" panose="010A0502050306030303" pitchFamily="18" charset="0"/>
              </a:rPr>
              <a:t>Օրենքների ձևավորում 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400" dirty="0">
                <a:latin typeface="Sylfaen" panose="010A0502050306030303" pitchFamily="18" charset="0"/>
              </a:rPr>
              <a:t>Աշխատակիցների և աշխատանքային հարաբերությունների մասին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400" dirty="0">
                <a:latin typeface="Sylfaen" panose="010A0502050306030303" pitchFamily="18" charset="0"/>
              </a:rPr>
              <a:t>Ռիսկի կառավարում </a:t>
            </a:r>
            <a:r>
              <a:rPr lang="en-US" sz="2400" dirty="0">
                <a:latin typeface="Sylfaen" panose="010A0502050306030303" pitchFamily="18" charset="0"/>
              </a:rPr>
              <a:t>(</a:t>
            </a:r>
            <a:r>
              <a:rPr lang="hy-AM" sz="2400" dirty="0">
                <a:latin typeface="Sylfaen" panose="010A0502050306030303" pitchFamily="18" charset="0"/>
              </a:rPr>
              <a:t>աշխատակիցների անվտանգություն և առողջություն</a:t>
            </a:r>
            <a:r>
              <a:rPr lang="en-US" sz="2400" dirty="0">
                <a:latin typeface="Sylfaen" panose="010A05020503060303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01220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4B249-FC15-452A-890F-B02EB01A7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600" dirty="0">
                <a:latin typeface="Sylfaen" panose="010A0502050306030303" pitchFamily="18" charset="0"/>
              </a:rPr>
              <a:t>Կադրերի բաժնի աշխատակազմ </a:t>
            </a:r>
            <a:endParaRPr lang="en-US" sz="36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01589-CD2F-46F3-955A-46C606967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sz="2400" dirty="0">
                <a:latin typeface="Sylfaen" panose="010A0502050306030303" pitchFamily="18" charset="0"/>
              </a:rPr>
              <a:t>Գերատեսչի տեղակալ </a:t>
            </a:r>
            <a:r>
              <a:rPr lang="en-US" sz="2400" dirty="0">
                <a:latin typeface="Sylfaen" panose="010A0502050306030303" pitchFamily="18" charset="0"/>
              </a:rPr>
              <a:t>(1)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Հսկիչ</a:t>
            </a:r>
            <a:r>
              <a:rPr lang="en-US" sz="2400" dirty="0">
                <a:latin typeface="Sylfaen" panose="010A0502050306030303" pitchFamily="18" charset="0"/>
              </a:rPr>
              <a:t> (1)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Գործադիր քարտուղար </a:t>
            </a:r>
            <a:r>
              <a:rPr lang="en-US" sz="2400" dirty="0">
                <a:latin typeface="Sylfaen" panose="010A0502050306030303" pitchFamily="18" charset="0"/>
              </a:rPr>
              <a:t>(1)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Աշխատակիցներ</a:t>
            </a:r>
            <a:r>
              <a:rPr lang="en-US" sz="2400" dirty="0">
                <a:latin typeface="Sylfaen" panose="010A0502050306030303" pitchFamily="18" charset="0"/>
              </a:rPr>
              <a:t> (</a:t>
            </a:r>
            <a:r>
              <a:rPr lang="hy-AM" sz="2400" dirty="0">
                <a:latin typeface="Sylfaen" panose="010A0502050306030303" pitchFamily="18" charset="0"/>
              </a:rPr>
              <a:t>տարրական դպրոց, երեխաների խնամք</a:t>
            </a:r>
            <a:r>
              <a:rPr lang="en-US" sz="2400" dirty="0">
                <a:latin typeface="Sylfaen" panose="010A0502050306030303" pitchFamily="18" charset="0"/>
              </a:rPr>
              <a:t>, </a:t>
            </a:r>
            <a:r>
              <a:rPr lang="hy-AM" sz="2400" dirty="0">
                <a:latin typeface="Sylfaen" panose="010A0502050306030303" pitchFamily="18" charset="0"/>
              </a:rPr>
              <a:t>Սննդի բաժին</a:t>
            </a:r>
            <a:r>
              <a:rPr lang="en-US" sz="2400" dirty="0">
                <a:latin typeface="Sylfaen" panose="010A0502050306030303" pitchFamily="18" charset="0"/>
              </a:rPr>
              <a:t>) (1)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Աշխատակիցներ</a:t>
            </a:r>
            <a:r>
              <a:rPr lang="en-US" sz="2400" dirty="0">
                <a:latin typeface="Sylfaen" panose="010A0502050306030303" pitchFamily="18" charset="0"/>
              </a:rPr>
              <a:t> (</a:t>
            </a:r>
            <a:r>
              <a:rPr lang="hy-AM" sz="2400" dirty="0">
                <a:latin typeface="Sylfaen" panose="010A0502050306030303" pitchFamily="18" charset="0"/>
              </a:rPr>
              <a:t>միջնակարգ դպրոց</a:t>
            </a:r>
            <a:r>
              <a:rPr lang="en-US" sz="2400" dirty="0">
                <a:latin typeface="Sylfaen" panose="010A0502050306030303" pitchFamily="18" charset="0"/>
              </a:rPr>
              <a:t>, </a:t>
            </a:r>
            <a:r>
              <a:rPr lang="hy-AM" sz="2400" dirty="0">
                <a:latin typeface="Sylfaen" panose="010A0502050306030303" pitchFamily="18" charset="0"/>
              </a:rPr>
              <a:t>դպրոցների սպասարկում</a:t>
            </a:r>
            <a:r>
              <a:rPr lang="en-US" sz="2400" dirty="0">
                <a:latin typeface="Sylfaen" panose="010A0502050306030303" pitchFamily="18" charset="0"/>
              </a:rPr>
              <a:t>, </a:t>
            </a:r>
            <a:r>
              <a:rPr lang="hy-AM" sz="2400" dirty="0">
                <a:latin typeface="Sylfaen" panose="010A0502050306030303" pitchFamily="18" charset="0"/>
              </a:rPr>
              <a:t>Հատուկ ուսուցում)</a:t>
            </a:r>
            <a:r>
              <a:rPr lang="en-US" sz="2400" dirty="0">
                <a:latin typeface="Sylfaen" panose="010A0502050306030303" pitchFamily="18" charset="0"/>
              </a:rPr>
              <a:t> (1)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Աշխատակիցներ</a:t>
            </a:r>
            <a:r>
              <a:rPr lang="en-US" sz="2400" dirty="0">
                <a:latin typeface="Sylfaen" panose="010A0502050306030303" pitchFamily="18" charset="0"/>
              </a:rPr>
              <a:t> (</a:t>
            </a:r>
            <a:r>
              <a:rPr lang="hy-AM" sz="2400" dirty="0">
                <a:latin typeface="Sylfaen" panose="010A0502050306030303" pitchFamily="18" charset="0"/>
              </a:rPr>
              <a:t>փոխարինողներ</a:t>
            </a:r>
            <a:r>
              <a:rPr lang="en-US" sz="2400" dirty="0">
                <a:latin typeface="Sylfaen" panose="010A0502050306030303" pitchFamily="18" charset="0"/>
              </a:rPr>
              <a:t>) (1) </a:t>
            </a:r>
          </a:p>
        </p:txBody>
      </p:sp>
    </p:spTree>
    <p:extLst>
      <p:ext uri="{BB962C8B-B14F-4D97-AF65-F5344CB8AC3E}">
        <p14:creationId xmlns:p14="http://schemas.microsoft.com/office/powerpoint/2010/main" val="323263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CD959-F796-497A-84D2-3045D2353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Կադրերի բաժնի աշխատակազմ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F9427-1720-4902-8AA8-56F3AB775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sz="2400" dirty="0">
                <a:latin typeface="Sylfaen" panose="010A0502050306030303" pitchFamily="18" charset="0"/>
              </a:rPr>
              <a:t>Ուսուցիչներ </a:t>
            </a:r>
            <a:r>
              <a:rPr lang="en-US" sz="2400" dirty="0">
                <a:latin typeface="Sylfaen" panose="010A0502050306030303" pitchFamily="18" charset="0"/>
              </a:rPr>
              <a:t>(</a:t>
            </a:r>
            <a:r>
              <a:rPr lang="hy-AM" sz="2400" dirty="0">
                <a:latin typeface="Sylfaen" panose="010A0502050306030303" pitchFamily="18" charset="0"/>
              </a:rPr>
              <a:t>ԱՄ</a:t>
            </a:r>
            <a:r>
              <a:rPr lang="en-US" sz="2400" dirty="0">
                <a:latin typeface="Sylfaen" panose="010A0502050306030303" pitchFamily="18" charset="0"/>
              </a:rPr>
              <a:t>-5, </a:t>
            </a:r>
            <a:r>
              <a:rPr lang="hy-AM" sz="2400" dirty="0">
                <a:latin typeface="Sylfaen" panose="010A0502050306030303" pitchFamily="18" charset="0"/>
              </a:rPr>
              <a:t>Մեծահասակների դպրոց</a:t>
            </a:r>
            <a:r>
              <a:rPr lang="en-US" sz="2400" dirty="0">
                <a:latin typeface="Sylfaen" panose="010A0502050306030303" pitchFamily="18" charset="0"/>
              </a:rPr>
              <a:t>, </a:t>
            </a:r>
            <a:r>
              <a:rPr lang="hy-AM" sz="2400" dirty="0">
                <a:latin typeface="Sylfaen" panose="010A0502050306030303" pitchFamily="18" charset="0"/>
              </a:rPr>
              <a:t>երեխաների խնամք</a:t>
            </a:r>
            <a:r>
              <a:rPr lang="en-US" sz="2400" dirty="0">
                <a:latin typeface="Sylfaen" panose="010A0502050306030303" pitchFamily="18" charset="0"/>
              </a:rPr>
              <a:t>, </a:t>
            </a:r>
            <a:r>
              <a:rPr lang="hy-AM" sz="2400" dirty="0">
                <a:latin typeface="Sylfaen" panose="010A0502050306030303" pitchFamily="18" charset="0"/>
              </a:rPr>
              <a:t>շրջանային գրասենյակ</a:t>
            </a:r>
            <a:r>
              <a:rPr lang="en-US" sz="2400" dirty="0">
                <a:latin typeface="Sylfaen" panose="010A0502050306030303" pitchFamily="18" charset="0"/>
              </a:rPr>
              <a:t>, </a:t>
            </a:r>
            <a:r>
              <a:rPr lang="hy-AM" sz="2400" dirty="0">
                <a:latin typeface="Sylfaen" panose="010A0502050306030303" pitchFamily="18" charset="0"/>
              </a:rPr>
              <a:t>ղեկավարություն</a:t>
            </a:r>
            <a:r>
              <a:rPr lang="en-US" sz="2400" dirty="0">
                <a:latin typeface="Sylfaen" panose="010A0502050306030303" pitchFamily="18" charset="0"/>
              </a:rPr>
              <a:t>) (1)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Ուսուցիչներ </a:t>
            </a:r>
            <a:r>
              <a:rPr lang="en-US" sz="2400" dirty="0">
                <a:latin typeface="Sylfaen" panose="010A0502050306030303" pitchFamily="18" charset="0"/>
              </a:rPr>
              <a:t>(6-12, ROP, </a:t>
            </a:r>
            <a:r>
              <a:rPr lang="hy-AM" sz="2400" dirty="0">
                <a:latin typeface="Sylfaen" panose="010A0502050306030303" pitchFamily="18" charset="0"/>
              </a:rPr>
              <a:t>Հատուկ ուսուցում</a:t>
            </a:r>
            <a:r>
              <a:rPr lang="en-US" sz="2400" dirty="0">
                <a:latin typeface="Sylfaen" panose="010A0502050306030303" pitchFamily="18" charset="0"/>
              </a:rPr>
              <a:t>, </a:t>
            </a:r>
            <a:r>
              <a:rPr lang="hy-AM" sz="2400" dirty="0">
                <a:latin typeface="Sylfaen" panose="010A0502050306030303" pitchFamily="18" charset="0"/>
              </a:rPr>
              <a:t>խոսքի մասնագետ</a:t>
            </a:r>
            <a:r>
              <a:rPr lang="en-US" sz="2400" dirty="0">
                <a:latin typeface="Sylfaen" panose="010A0502050306030303" pitchFamily="18" charset="0"/>
              </a:rPr>
              <a:t>) (1)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Ուսուցիչներ </a:t>
            </a:r>
            <a:r>
              <a:rPr lang="en-US" sz="2400" dirty="0">
                <a:latin typeface="Sylfaen" panose="010A0502050306030303" pitchFamily="18" charset="0"/>
              </a:rPr>
              <a:t>(</a:t>
            </a:r>
            <a:r>
              <a:rPr lang="hy-AM" sz="2400" dirty="0">
                <a:latin typeface="Sylfaen" panose="010A0502050306030303" pitchFamily="18" charset="0"/>
              </a:rPr>
              <a:t>փոխարինողներ</a:t>
            </a:r>
            <a:r>
              <a:rPr lang="en-US" sz="2400" dirty="0">
                <a:latin typeface="Sylfaen" panose="010A0502050306030303" pitchFamily="18" charset="0"/>
              </a:rPr>
              <a:t>) (1)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Ռիսկի ղեկավարման մասնագետ </a:t>
            </a:r>
            <a:r>
              <a:rPr lang="en-US" sz="2400" dirty="0">
                <a:latin typeface="Sylfaen" panose="010A0502050306030303" pitchFamily="18" charset="0"/>
              </a:rPr>
              <a:t>(1)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Արտոնությունների բաժնի աշխատակիցներ</a:t>
            </a:r>
            <a:r>
              <a:rPr lang="en-US" sz="2400" dirty="0">
                <a:latin typeface="Sylfaen" panose="010A0502050306030303" pitchFamily="18" charset="0"/>
              </a:rPr>
              <a:t> (2)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Ընդունարանի</a:t>
            </a:r>
            <a:r>
              <a:rPr lang="en-US" sz="2400" dirty="0">
                <a:latin typeface="Sylfaen" panose="010A0502050306030303" pitchFamily="18" charset="0"/>
              </a:rPr>
              <a:t>/</a:t>
            </a:r>
            <a:r>
              <a:rPr lang="hy-AM" sz="2400" dirty="0">
                <a:latin typeface="Sylfaen" panose="010A0502050306030303" pitchFamily="18" charset="0"/>
              </a:rPr>
              <a:t>փոստի սենյակի աշխատակից</a:t>
            </a:r>
            <a:r>
              <a:rPr lang="en-US" sz="2400" dirty="0">
                <a:latin typeface="Sylfaen" panose="010A0502050306030303" pitchFamily="18" charset="0"/>
              </a:rPr>
              <a:t> (1)</a:t>
            </a:r>
          </a:p>
        </p:txBody>
      </p:sp>
    </p:spTree>
    <p:extLst>
      <p:ext uri="{BB962C8B-B14F-4D97-AF65-F5344CB8AC3E}">
        <p14:creationId xmlns:p14="http://schemas.microsoft.com/office/powerpoint/2010/main" val="1198085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03074-CAD5-42A7-B2E6-897D0044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Կադրերի բաժին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2229B-88BB-4E42-8439-89ADC6D2A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Հսկիչի և աշխատակիցների հարաբերակցությունը</a:t>
            </a:r>
            <a:r>
              <a:rPr lang="en-US" dirty="0">
                <a:latin typeface="Sylfaen" panose="010A0502050306030303" pitchFamily="18" charset="0"/>
              </a:rPr>
              <a:t> 2:5.5</a:t>
            </a:r>
          </a:p>
          <a:p>
            <a:r>
              <a:rPr lang="hy-AM" dirty="0">
                <a:latin typeface="Sylfaen" panose="010A0502050306030303" pitchFamily="18" charset="0"/>
              </a:rPr>
              <a:t>Աշխատավարձերի և արտոնությունների արժեքը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Ադմինիստրատորներ. </a:t>
            </a:r>
            <a:r>
              <a:rPr lang="en-US" dirty="0">
                <a:latin typeface="Sylfaen" panose="010A0502050306030303" pitchFamily="18" charset="0"/>
              </a:rPr>
              <a:t>$353,085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Աշխատակիցներ. </a:t>
            </a:r>
            <a:r>
              <a:rPr lang="en-US" dirty="0">
                <a:latin typeface="Sylfaen" panose="010A0502050306030303" pitchFamily="18" charset="0"/>
              </a:rPr>
              <a:t>$645,823</a:t>
            </a:r>
          </a:p>
        </p:txBody>
      </p:sp>
    </p:spTree>
    <p:extLst>
      <p:ext uri="{BB962C8B-B14F-4D97-AF65-F5344CB8AC3E}">
        <p14:creationId xmlns:p14="http://schemas.microsoft.com/office/powerpoint/2010/main" val="1178469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B979-C080-4C7F-968B-E95867A5B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4"/>
            <a:ext cx="4876800" cy="1615806"/>
          </a:xfrm>
        </p:spPr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Դպրոցի վարչական աշխատակազմ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B7812-D4F1-41BD-833F-E76CEB04B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610600" cy="4191000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hy-AM" b="1" dirty="0">
                <a:latin typeface="Sylfaen" panose="010A0502050306030303" pitchFamily="18" charset="0"/>
              </a:rPr>
              <a:t>Դպրոցների </a:t>
            </a:r>
            <a:r>
              <a:rPr lang="en-US" b="1" dirty="0">
                <a:latin typeface="Sylfaen" panose="010A0502050306030303" pitchFamily="18" charset="0"/>
              </a:rPr>
              <a:t>33 </a:t>
            </a:r>
            <a:r>
              <a:rPr lang="hy-AM" b="1" dirty="0">
                <a:latin typeface="Sylfaen" panose="010A0502050306030303" pitchFamily="18" charset="0"/>
              </a:rPr>
              <a:t>ադմինիստրատորներ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ՎԱՄ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</a:t>
            </a:r>
            <a:r>
              <a:rPr lang="hy-AM" dirty="0">
                <a:latin typeface="Sylfaen" panose="010A0502050306030303" pitchFamily="18" charset="0"/>
              </a:rPr>
              <a:t>-րդ դասարանների</a:t>
            </a:r>
            <a:r>
              <a:rPr lang="en-US" dirty="0">
                <a:latin typeface="Sylfaen" panose="010A0502050306030303" pitchFamily="18" charset="0"/>
              </a:rPr>
              <a:t> </a:t>
            </a:r>
            <a:r>
              <a:rPr lang="hy-AM" dirty="0">
                <a:latin typeface="Sylfaen" panose="010A0502050306030303" pitchFamily="18" charset="0"/>
              </a:rPr>
              <a:t>ադմինիստրատոր </a:t>
            </a:r>
            <a:r>
              <a:rPr lang="en-US" dirty="0">
                <a:latin typeface="Sylfaen" panose="010A0502050306030303" pitchFamily="18" charset="0"/>
              </a:rPr>
              <a:t>(12) (6,375 </a:t>
            </a:r>
            <a:r>
              <a:rPr lang="hy-AM" dirty="0">
                <a:latin typeface="Sylfaen" panose="010A0502050306030303" pitchFamily="18" charset="0"/>
              </a:rPr>
              <a:t>աշակերտ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$2,097,395</a:t>
            </a:r>
          </a:p>
          <a:p>
            <a:r>
              <a:rPr lang="en-US" dirty="0">
                <a:latin typeface="Sylfaen" panose="010A0502050306030303" pitchFamily="18" charset="0"/>
              </a:rPr>
              <a:t>6-8</a:t>
            </a:r>
            <a:r>
              <a:rPr lang="hy-AM" dirty="0">
                <a:latin typeface="Sylfaen" panose="010A0502050306030303" pitchFamily="18" charset="0"/>
              </a:rPr>
              <a:t>-րդ դասարանների ադմինիստրատորներ</a:t>
            </a:r>
            <a:r>
              <a:rPr lang="en-US" dirty="0">
                <a:latin typeface="Sylfaen" panose="010A0502050306030303" pitchFamily="18" charset="0"/>
              </a:rPr>
              <a:t> (8) (3,508 </a:t>
            </a:r>
            <a:r>
              <a:rPr lang="hy-AM" dirty="0">
                <a:latin typeface="Sylfaen" panose="010A0502050306030303" pitchFamily="18" charset="0"/>
              </a:rPr>
              <a:t>աշակերտ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$1,303,523</a:t>
            </a:r>
          </a:p>
          <a:p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-րդ դասարանների ադմինիստրատորներ</a:t>
            </a:r>
            <a:r>
              <a:rPr lang="en-US" dirty="0">
                <a:latin typeface="Sylfaen" panose="010A0502050306030303" pitchFamily="18" charset="0"/>
              </a:rPr>
              <a:t> (10) (5,270 </a:t>
            </a:r>
            <a:r>
              <a:rPr lang="hy-AM" dirty="0">
                <a:latin typeface="Sylfaen" panose="010A0502050306030303" pitchFamily="18" charset="0"/>
              </a:rPr>
              <a:t>աշակերտ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$1,729,591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Այլընտրանքային դպրոցների ադմինիստրատորներ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(2)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$304,003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Մեծահասակների կրթության ադմինիստրատոր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(1)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$216,140</a:t>
            </a:r>
          </a:p>
        </p:txBody>
      </p:sp>
    </p:spTree>
    <p:extLst>
      <p:ext uri="{BB962C8B-B14F-4D97-AF65-F5344CB8AC3E}">
        <p14:creationId xmlns:p14="http://schemas.microsoft.com/office/powerpoint/2010/main" val="3492953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99AB4-EC6C-415E-B60C-25808AE9E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Դպրոցի գրասենյակի աշխտակազմ </a:t>
            </a:r>
            <a:endParaRPr lang="en-US" sz="32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B7C06-19B1-4AA4-8539-DCC80E9E8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399"/>
            <a:ext cx="8229600" cy="5197205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hy-AM" b="1" dirty="0">
                <a:latin typeface="Sylfaen" panose="010A0502050306030303" pitchFamily="18" charset="0"/>
              </a:rPr>
              <a:t>Դպրոցների գրասենյակների </a:t>
            </a:r>
            <a:r>
              <a:rPr lang="en-US" b="1" dirty="0">
                <a:latin typeface="Sylfaen" panose="010A0502050306030303" pitchFamily="18" charset="0"/>
              </a:rPr>
              <a:t>70</a:t>
            </a:r>
            <a:r>
              <a:rPr lang="hy-AM" b="1" dirty="0">
                <a:latin typeface="Sylfaen" panose="010A0502050306030303" pitchFamily="18" charset="0"/>
              </a:rPr>
              <a:t> աշխատակից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ՎԱՄ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</a:t>
            </a:r>
            <a:r>
              <a:rPr lang="hy-AM" dirty="0">
                <a:latin typeface="Sylfaen" panose="010A0502050306030303" pitchFamily="18" charset="0"/>
              </a:rPr>
              <a:t>-րդ դասարանների աշխատակիցներ.</a:t>
            </a:r>
            <a:r>
              <a:rPr lang="en-US" dirty="0">
                <a:latin typeface="Sylfaen" panose="010A0502050306030303" pitchFamily="18" charset="0"/>
              </a:rPr>
              <a:t> 25.19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$1,419,002</a:t>
            </a:r>
          </a:p>
          <a:p>
            <a:r>
              <a:rPr lang="en-US" dirty="0">
                <a:latin typeface="Sylfaen" panose="010A0502050306030303" pitchFamily="18" charset="0"/>
              </a:rPr>
              <a:t>6-8</a:t>
            </a:r>
            <a:r>
              <a:rPr lang="hy-AM" dirty="0">
                <a:latin typeface="Sylfaen" panose="010A0502050306030303" pitchFamily="18" charset="0"/>
              </a:rPr>
              <a:t>-րդ դասարանների աշխատակիցներ.</a:t>
            </a:r>
            <a:r>
              <a:rPr lang="en-US" dirty="0">
                <a:latin typeface="Sylfaen" panose="010A0502050306030303" pitchFamily="18" charset="0"/>
              </a:rPr>
              <a:t> 11.78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$748,719</a:t>
            </a:r>
          </a:p>
          <a:p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-րդ դասարանների աշխատակիցներ. </a:t>
            </a:r>
            <a:r>
              <a:rPr lang="en-US" dirty="0">
                <a:latin typeface="Sylfaen" panose="010A0502050306030303" pitchFamily="18" charset="0"/>
              </a:rPr>
              <a:t>21.85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$1,397,984</a:t>
            </a:r>
          </a:p>
          <a:p>
            <a:r>
              <a:rPr lang="hy-AM" dirty="0">
                <a:latin typeface="Sylfaen" panose="010A0502050306030303" pitchFamily="18" charset="0"/>
              </a:rPr>
              <a:t>Այլընտրանքային դպրոցի աշխատակիցներ.</a:t>
            </a:r>
            <a:r>
              <a:rPr lang="en-US" dirty="0">
                <a:latin typeface="Sylfaen" panose="010A0502050306030303" pitchFamily="18" charset="0"/>
              </a:rPr>
              <a:t> 2.97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$176,379</a:t>
            </a:r>
          </a:p>
          <a:p>
            <a:r>
              <a:rPr lang="hy-AM" dirty="0">
                <a:latin typeface="Sylfaen" panose="010A0502050306030303" pitchFamily="18" charset="0"/>
              </a:rPr>
              <a:t>Մեծահասակների կրթության աշխատակիցներ.</a:t>
            </a:r>
            <a:r>
              <a:rPr lang="en-US" dirty="0">
                <a:latin typeface="Sylfaen" panose="010A0502050306030303" pitchFamily="18" charset="0"/>
              </a:rPr>
              <a:t> 8.17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$494,681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436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1480E-2124-4F54-9AD7-D90E9F691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Դպրոցների ուսուցիչներ </a:t>
            </a:r>
            <a:endParaRPr lang="en-US" sz="32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0B7BE-E31A-41C5-9BE3-609597D02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799"/>
            <a:ext cx="8229600" cy="5044805"/>
          </a:xfrm>
        </p:spPr>
        <p:txBody>
          <a:bodyPr>
            <a:normAutofit fontScale="77500" lnSpcReduction="20000"/>
          </a:bodyPr>
          <a:lstStyle/>
          <a:p>
            <a:pPr marL="64008" indent="0">
              <a:buNone/>
            </a:pPr>
            <a:r>
              <a:rPr lang="hy-AM" b="1" dirty="0">
                <a:latin typeface="Sylfaen" panose="010A0502050306030303" pitchFamily="18" charset="0"/>
              </a:rPr>
              <a:t>Ընդհանուր ուսուցման </a:t>
            </a:r>
            <a:r>
              <a:rPr lang="en-US" b="1" dirty="0">
                <a:latin typeface="Sylfaen" panose="010A0502050306030303" pitchFamily="18" charset="0"/>
              </a:rPr>
              <a:t>576 </a:t>
            </a:r>
            <a:r>
              <a:rPr lang="hy-AM" b="1" dirty="0">
                <a:latin typeface="Sylfaen" panose="010A0502050306030303" pitchFamily="18" charset="0"/>
              </a:rPr>
              <a:t>ուսուցիչ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ՎԱՄ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</a:t>
            </a:r>
            <a:r>
              <a:rPr lang="en-US" dirty="0">
                <a:latin typeface="Sylfaen" panose="010A0502050306030303" pitchFamily="18" charset="0"/>
              </a:rPr>
              <a:t> 255.4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$28,295,293</a:t>
            </a:r>
          </a:p>
          <a:p>
            <a:r>
              <a:rPr lang="en-US" dirty="0">
                <a:latin typeface="Sylfaen" panose="010A0502050306030303" pitchFamily="18" charset="0"/>
              </a:rPr>
              <a:t>6-8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 </a:t>
            </a:r>
            <a:r>
              <a:rPr lang="en-US" dirty="0">
                <a:latin typeface="Sylfaen" panose="010A0502050306030303" pitchFamily="18" charset="0"/>
              </a:rPr>
              <a:t>125.6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$13,605,115</a:t>
            </a:r>
          </a:p>
          <a:p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 </a:t>
            </a:r>
            <a:r>
              <a:rPr lang="en-US" dirty="0">
                <a:latin typeface="Sylfaen" panose="010A0502050306030303" pitchFamily="18" charset="0"/>
              </a:rPr>
              <a:t>178.2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$19,569,520</a:t>
            </a:r>
          </a:p>
          <a:p>
            <a:r>
              <a:rPr lang="hy-AM" dirty="0">
                <a:latin typeface="Sylfaen" panose="010A0502050306030303" pitchFamily="18" charset="0"/>
              </a:rPr>
              <a:t>Այլընտրանքային դպրոցի ուսուցիչներ. </a:t>
            </a:r>
            <a:r>
              <a:rPr lang="en-US" dirty="0">
                <a:latin typeface="Sylfaen" panose="010A0502050306030303" pitchFamily="18" charset="0"/>
              </a:rPr>
              <a:t>17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$1,363,063</a:t>
            </a:r>
          </a:p>
          <a:p>
            <a:r>
              <a:rPr lang="hy-AM" dirty="0">
                <a:latin typeface="Sylfaen" panose="010A0502050306030303" pitchFamily="18" charset="0"/>
              </a:rPr>
              <a:t>Մեծահասակների կրթության ուսուցիչներ. </a:t>
            </a:r>
            <a:r>
              <a:rPr lang="en-US" dirty="0">
                <a:latin typeface="Sylfaen" panose="010A0502050306030303" pitchFamily="18" charset="0"/>
              </a:rPr>
              <a:t>0.6000 + </a:t>
            </a:r>
            <a:r>
              <a:rPr lang="hy-AM" dirty="0">
                <a:latin typeface="Sylfaen" panose="010A0502050306030303" pitchFamily="18" charset="0"/>
              </a:rPr>
              <a:t>ժամականով աշխատողներ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$64,546 + $819,820</a:t>
            </a:r>
          </a:p>
        </p:txBody>
      </p:sp>
    </p:spTree>
    <p:extLst>
      <p:ext uri="{BB962C8B-B14F-4D97-AF65-F5344CB8AC3E}">
        <p14:creationId xmlns:p14="http://schemas.microsoft.com/office/powerpoint/2010/main" val="2168454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D9C06-4F20-43FE-B557-0B483559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600" dirty="0">
                <a:latin typeface="Sylfaen" panose="010A0502050306030303" pitchFamily="18" charset="0"/>
              </a:rPr>
              <a:t>Դպրոցների այլ աշխատակիցներ</a:t>
            </a:r>
            <a:endParaRPr lang="en-US" sz="36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506CB-C455-4542-B1FD-5291A5937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hy-AM" b="1" dirty="0">
                <a:latin typeface="Sylfaen" panose="010A0502050306030303" pitchFamily="18" charset="0"/>
              </a:rPr>
              <a:t>Դպրոցների </a:t>
            </a:r>
            <a:r>
              <a:rPr lang="en-US" b="1" dirty="0">
                <a:latin typeface="Sylfaen" panose="010A0502050306030303" pitchFamily="18" charset="0"/>
              </a:rPr>
              <a:t>138 </a:t>
            </a:r>
            <a:r>
              <a:rPr lang="hy-AM" b="1" dirty="0">
                <a:latin typeface="Sylfaen" panose="010A0502050306030303" pitchFamily="18" charset="0"/>
              </a:rPr>
              <a:t>այլ աշխատակիցներ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ՎԱՄ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</a:t>
            </a:r>
            <a:r>
              <a:rPr lang="hy-AM" dirty="0">
                <a:latin typeface="Sylfaen" panose="010A0502050306030303" pitchFamily="18" charset="0"/>
              </a:rPr>
              <a:t>-րդ դասարանների այլ աշխատակիցներ.</a:t>
            </a:r>
            <a:r>
              <a:rPr lang="en-US" dirty="0">
                <a:latin typeface="Sylfaen" panose="010A0502050306030303" pitchFamily="18" charset="0"/>
              </a:rPr>
              <a:t> 72.11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$2,954,742</a:t>
            </a:r>
          </a:p>
          <a:p>
            <a:r>
              <a:rPr lang="en-US" dirty="0">
                <a:latin typeface="Sylfaen" panose="010A0502050306030303" pitchFamily="18" charset="0"/>
              </a:rPr>
              <a:t>6-</a:t>
            </a:r>
            <a:r>
              <a:rPr lang="hy-AM" dirty="0">
                <a:latin typeface="Sylfaen" panose="010A0502050306030303" pitchFamily="18" charset="0"/>
              </a:rPr>
              <a:t>8-րդ դասարանների այլ աշխատակիցներ.</a:t>
            </a:r>
            <a:r>
              <a:rPr lang="en-US" dirty="0">
                <a:latin typeface="Sylfaen" panose="010A0502050306030303" pitchFamily="18" charset="0"/>
              </a:rPr>
              <a:t> 23.08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$1,379,417</a:t>
            </a:r>
          </a:p>
          <a:p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-րդ դասարանների այլ աշխատակիցներ. </a:t>
            </a:r>
            <a:r>
              <a:rPr lang="en-US" dirty="0">
                <a:latin typeface="Sylfaen" panose="010A0502050306030303" pitchFamily="18" charset="0"/>
              </a:rPr>
              <a:t>24.28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$1,342,739</a:t>
            </a:r>
          </a:p>
          <a:p>
            <a:r>
              <a:rPr lang="hy-AM" dirty="0">
                <a:latin typeface="Sylfaen" panose="010A0502050306030303" pitchFamily="18" charset="0"/>
              </a:rPr>
              <a:t>Այլընտրանքային կրթության այլ աշխատակիցներ.</a:t>
            </a:r>
            <a:r>
              <a:rPr lang="en-US" dirty="0">
                <a:latin typeface="Sylfaen" panose="010A0502050306030303" pitchFamily="18" charset="0"/>
              </a:rPr>
              <a:t> 7.60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$431,109</a:t>
            </a:r>
          </a:p>
          <a:p>
            <a:r>
              <a:rPr lang="hy-AM" dirty="0">
                <a:latin typeface="Sylfaen" panose="010A0502050306030303" pitchFamily="18" charset="0"/>
              </a:rPr>
              <a:t>Մեծահասակների կրթության այլ աշխատակիցներ.</a:t>
            </a:r>
            <a:r>
              <a:rPr lang="en-US" dirty="0">
                <a:latin typeface="Sylfaen" panose="010A0502050306030303" pitchFamily="18" charset="0"/>
              </a:rPr>
              <a:t> 6.31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$294,451</a:t>
            </a:r>
          </a:p>
        </p:txBody>
      </p:sp>
    </p:spTree>
    <p:extLst>
      <p:ext uri="{BB962C8B-B14F-4D97-AF65-F5344CB8AC3E}">
        <p14:creationId xmlns:p14="http://schemas.microsoft.com/office/powerpoint/2010/main" val="2277745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3113B-432F-4CC7-8B7B-5072A75DE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600" dirty="0">
                <a:latin typeface="Sylfaen" panose="010A0502050306030303" pitchFamily="18" charset="0"/>
              </a:rPr>
              <a:t>Հատուկ ուսուցման ուսուցիչներ</a:t>
            </a:r>
            <a:endParaRPr lang="en-US" sz="36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3CB74-65C0-4489-8E73-4212A8D1C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892406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hy-AM" b="1" dirty="0">
                <a:latin typeface="Sylfaen" panose="010A0502050306030303" pitchFamily="18" charset="0"/>
              </a:rPr>
              <a:t>Հատուկ ուսուցման </a:t>
            </a:r>
            <a:r>
              <a:rPr lang="en-US" b="1" dirty="0">
                <a:latin typeface="Sylfaen" panose="010A0502050306030303" pitchFamily="18" charset="0"/>
              </a:rPr>
              <a:t>96 </a:t>
            </a:r>
            <a:r>
              <a:rPr lang="hy-AM" b="1" dirty="0">
                <a:latin typeface="Sylfaen" panose="010A0502050306030303" pitchFamily="18" charset="0"/>
              </a:rPr>
              <a:t>ուսուցիչներ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Հատուկ ուսուցման նախակրթարան </a:t>
            </a:r>
            <a:r>
              <a:rPr lang="en-US" dirty="0">
                <a:latin typeface="Sylfaen" panose="010A0502050306030303" pitchFamily="18" charset="0"/>
              </a:rPr>
              <a:t>(SEED): 6.00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$647,394</a:t>
            </a:r>
          </a:p>
          <a:p>
            <a:r>
              <a:rPr lang="hy-AM" dirty="0">
                <a:latin typeface="Sylfaen" panose="010A0502050306030303" pitchFamily="18" charset="0"/>
              </a:rPr>
              <a:t>ԿՄ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ՎԱՄ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ԱՄ</a:t>
            </a:r>
            <a:r>
              <a:rPr lang="en-US" dirty="0">
                <a:latin typeface="Sylfaen" panose="010A0502050306030303" pitchFamily="18" charset="0"/>
              </a:rPr>
              <a:t>-5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</a:t>
            </a:r>
            <a:r>
              <a:rPr lang="en-US" dirty="0">
                <a:latin typeface="Sylfaen" panose="010A0502050306030303" pitchFamily="18" charset="0"/>
              </a:rPr>
              <a:t> 37.50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$3,930,467</a:t>
            </a:r>
          </a:p>
          <a:p>
            <a:r>
              <a:rPr lang="en-US" dirty="0">
                <a:latin typeface="Sylfaen" panose="010A0502050306030303" pitchFamily="18" charset="0"/>
              </a:rPr>
              <a:t>6-8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</a:t>
            </a:r>
            <a:r>
              <a:rPr lang="en-US" dirty="0">
                <a:latin typeface="Sylfaen" panose="010A0502050306030303" pitchFamily="18" charset="0"/>
              </a:rPr>
              <a:t> 21.20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$2,324,028</a:t>
            </a:r>
          </a:p>
          <a:p>
            <a:r>
              <a:rPr lang="en-US" dirty="0">
                <a:latin typeface="Sylfaen" panose="010A0502050306030303" pitchFamily="18" charset="0"/>
              </a:rPr>
              <a:t>9-12</a:t>
            </a:r>
            <a:r>
              <a:rPr lang="hy-AM" dirty="0">
                <a:latin typeface="Sylfaen" panose="010A0502050306030303" pitchFamily="18" charset="0"/>
              </a:rPr>
              <a:t>-րդ դասարանների ուսուցիչներ. </a:t>
            </a:r>
            <a:r>
              <a:rPr lang="en-US" dirty="0">
                <a:latin typeface="Sylfaen" panose="010A0502050306030303" pitchFamily="18" charset="0"/>
              </a:rPr>
              <a:t>24.30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$2,710,624</a:t>
            </a:r>
          </a:p>
          <a:p>
            <a:r>
              <a:rPr lang="hy-AM" dirty="0">
                <a:latin typeface="Sylfaen" panose="010A0502050306030303" pitchFamily="18" charset="0"/>
              </a:rPr>
              <a:t>Այլընտրանքային դպրոցի ուսուցիչներ.</a:t>
            </a:r>
            <a:r>
              <a:rPr lang="en-US" dirty="0">
                <a:latin typeface="Sylfaen" panose="010A0502050306030303" pitchFamily="18" charset="0"/>
              </a:rPr>
              <a:t> 3.40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$436,319</a:t>
            </a:r>
          </a:p>
          <a:p>
            <a:r>
              <a:rPr lang="hy-AM" dirty="0">
                <a:latin typeface="Sylfaen" panose="010A0502050306030303" pitchFamily="18" charset="0"/>
              </a:rPr>
              <a:t>Մեծահասակների կրթության ուսուցչներ. </a:t>
            </a:r>
            <a:r>
              <a:rPr lang="en-US" dirty="0">
                <a:latin typeface="Sylfaen" panose="010A0502050306030303" pitchFamily="18" charset="0"/>
              </a:rPr>
              <a:t>3.48</a:t>
            </a:r>
          </a:p>
          <a:p>
            <a:pPr lvl="1"/>
            <a:r>
              <a:rPr lang="en-US" dirty="0">
                <a:latin typeface="Sylfaen" panose="010A0502050306030303" pitchFamily="18" charset="0"/>
              </a:rPr>
              <a:t>$429,150</a:t>
            </a:r>
          </a:p>
        </p:txBody>
      </p:sp>
    </p:spTree>
    <p:extLst>
      <p:ext uri="{BB962C8B-B14F-4D97-AF65-F5344CB8AC3E}">
        <p14:creationId xmlns:p14="http://schemas.microsoft.com/office/powerpoint/2010/main" val="1736871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BE72E-0855-4F43-8CA2-67C0FA741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3600" dirty="0">
                <a:latin typeface="Sylfaen" panose="010A0502050306030303" pitchFamily="18" charset="0"/>
              </a:rPr>
              <a:t>Հատուկ ուսուցման այլ աշխատակիցներ</a:t>
            </a:r>
            <a:endParaRPr lang="en-US" sz="36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36636-5956-4171-9984-807A1ED1B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06071"/>
            <a:ext cx="8229600" cy="4968605"/>
          </a:xfrm>
        </p:spPr>
        <p:txBody>
          <a:bodyPr>
            <a:normAutofit fontScale="47500" lnSpcReduction="20000"/>
          </a:bodyPr>
          <a:lstStyle/>
          <a:p>
            <a:pPr marL="64008" indent="0">
              <a:buNone/>
            </a:pPr>
            <a:r>
              <a:rPr lang="hy-AM" sz="3300" b="1" dirty="0">
                <a:latin typeface="Sylfaen" panose="010A0502050306030303" pitchFamily="18" charset="0"/>
              </a:rPr>
              <a:t>Հատուկ ուսուցման </a:t>
            </a:r>
            <a:r>
              <a:rPr lang="en-US" sz="3300" b="1" dirty="0">
                <a:latin typeface="Sylfaen" panose="010A0502050306030303" pitchFamily="18" charset="0"/>
              </a:rPr>
              <a:t>117 </a:t>
            </a:r>
            <a:r>
              <a:rPr lang="hy-AM" sz="3300" b="1" dirty="0">
                <a:latin typeface="Sylfaen" panose="010A0502050306030303" pitchFamily="18" charset="0"/>
              </a:rPr>
              <a:t>այլ աշխատակից </a:t>
            </a:r>
            <a:endParaRPr lang="en-US" sz="3300" b="1" dirty="0">
              <a:latin typeface="Sylfaen" panose="010A0502050306030303" pitchFamily="18" charset="0"/>
            </a:endParaRPr>
          </a:p>
          <a:p>
            <a:pPr marL="64008" indent="0">
              <a:buNone/>
            </a:pPr>
            <a:r>
              <a:rPr lang="hy-AM" sz="3300" dirty="0">
                <a:latin typeface="Sylfaen" panose="010A0502050306030303" pitchFamily="18" charset="0"/>
              </a:rPr>
              <a:t>Հատուկ ուսուցման նախակրթարանի</a:t>
            </a:r>
            <a:r>
              <a:rPr lang="en-US" sz="3300" dirty="0">
                <a:latin typeface="Sylfaen" panose="010A0502050306030303" pitchFamily="18" charset="0"/>
              </a:rPr>
              <a:t> (SEED) </a:t>
            </a:r>
            <a:r>
              <a:rPr lang="hy-AM" sz="3300" dirty="0">
                <a:latin typeface="Sylfaen" panose="010A0502050306030303" pitchFamily="18" charset="0"/>
              </a:rPr>
              <a:t>այլ աշխատակազմ. </a:t>
            </a:r>
            <a:r>
              <a:rPr lang="en-US" sz="3300" dirty="0">
                <a:latin typeface="Sylfaen" panose="010A0502050306030303" pitchFamily="18" charset="0"/>
              </a:rPr>
              <a:t>4.84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$222,234</a:t>
            </a:r>
          </a:p>
          <a:p>
            <a:r>
              <a:rPr lang="hy-AM" sz="3600" dirty="0">
                <a:latin typeface="Sylfaen" panose="010A0502050306030303" pitchFamily="18" charset="0"/>
              </a:rPr>
              <a:t>ԿՄ</a:t>
            </a:r>
            <a:r>
              <a:rPr lang="en-US" sz="3600" dirty="0">
                <a:latin typeface="Sylfaen" panose="010A0502050306030303" pitchFamily="18" charset="0"/>
              </a:rPr>
              <a:t>/</a:t>
            </a:r>
            <a:r>
              <a:rPr lang="hy-AM" sz="3600" dirty="0">
                <a:latin typeface="Sylfaen" panose="010A0502050306030303" pitchFamily="18" charset="0"/>
              </a:rPr>
              <a:t>ՎԱՄ</a:t>
            </a:r>
            <a:r>
              <a:rPr lang="en-US" sz="3600" dirty="0">
                <a:latin typeface="Sylfaen" panose="010A0502050306030303" pitchFamily="18" charset="0"/>
              </a:rPr>
              <a:t>/</a:t>
            </a:r>
            <a:r>
              <a:rPr lang="hy-AM" sz="3600" dirty="0">
                <a:latin typeface="Sylfaen" panose="010A0502050306030303" pitchFamily="18" charset="0"/>
              </a:rPr>
              <a:t>ԱՄ</a:t>
            </a:r>
            <a:r>
              <a:rPr lang="en-US" sz="3600" dirty="0">
                <a:latin typeface="Sylfaen" panose="010A0502050306030303" pitchFamily="18" charset="0"/>
              </a:rPr>
              <a:t>-5</a:t>
            </a:r>
            <a:r>
              <a:rPr lang="hy-AM" sz="3600" dirty="0">
                <a:latin typeface="Sylfaen" panose="010A0502050306030303" pitchFamily="18" charset="0"/>
              </a:rPr>
              <a:t>-րդ դասարանների այլ աշխատակազմ.</a:t>
            </a:r>
            <a:r>
              <a:rPr lang="en-US" sz="3300" dirty="0">
                <a:latin typeface="Sylfaen" panose="010A0502050306030303" pitchFamily="18" charset="0"/>
              </a:rPr>
              <a:t> 46.03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$2,089,209</a:t>
            </a:r>
          </a:p>
          <a:p>
            <a:r>
              <a:rPr lang="en-US" sz="3300" dirty="0">
                <a:latin typeface="Sylfaen" panose="010A0502050306030303" pitchFamily="18" charset="0"/>
              </a:rPr>
              <a:t>6-8</a:t>
            </a:r>
            <a:r>
              <a:rPr lang="hy-AM" sz="3300" dirty="0">
                <a:latin typeface="Sylfaen" panose="010A0502050306030303" pitchFamily="18" charset="0"/>
              </a:rPr>
              <a:t>-րդ դասարանների այլ աշխատակազմ.</a:t>
            </a:r>
            <a:r>
              <a:rPr lang="en-US" sz="3300" dirty="0">
                <a:latin typeface="Sylfaen" panose="010A0502050306030303" pitchFamily="18" charset="0"/>
              </a:rPr>
              <a:t> 26.56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$1,217,616</a:t>
            </a:r>
          </a:p>
          <a:p>
            <a:r>
              <a:rPr lang="en-US" sz="3300" dirty="0">
                <a:latin typeface="Sylfaen" panose="010A0502050306030303" pitchFamily="18" charset="0"/>
              </a:rPr>
              <a:t>9-12</a:t>
            </a:r>
            <a:r>
              <a:rPr lang="hy-AM" sz="3300" dirty="0">
                <a:latin typeface="Sylfaen" panose="010A0502050306030303" pitchFamily="18" charset="0"/>
              </a:rPr>
              <a:t>-րդ դասարանների այլ աշխատակազմ. </a:t>
            </a:r>
            <a:r>
              <a:rPr lang="en-US" sz="3300" dirty="0">
                <a:latin typeface="Sylfaen" panose="010A0502050306030303" pitchFamily="18" charset="0"/>
              </a:rPr>
              <a:t> 29.31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$1,365,110</a:t>
            </a:r>
          </a:p>
          <a:p>
            <a:r>
              <a:rPr lang="hy-AM" sz="3300" dirty="0">
                <a:latin typeface="Sylfaen" panose="010A0502050306030303" pitchFamily="18" charset="0"/>
              </a:rPr>
              <a:t>Այլընտրանքային դպրոցի այլ աշխատակազմ.</a:t>
            </a:r>
            <a:r>
              <a:rPr lang="en-US" sz="3300" dirty="0">
                <a:latin typeface="Sylfaen" panose="010A0502050306030303" pitchFamily="18" charset="0"/>
              </a:rPr>
              <a:t> 3.25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$186,805</a:t>
            </a:r>
          </a:p>
          <a:p>
            <a:r>
              <a:rPr lang="hy-AM" sz="3300" dirty="0">
                <a:latin typeface="Sylfaen" panose="010A0502050306030303" pitchFamily="18" charset="0"/>
              </a:rPr>
              <a:t>Մեծահասակների կրթության այլ աշխատակազմ.</a:t>
            </a:r>
            <a:r>
              <a:rPr lang="en-US" sz="3300" dirty="0">
                <a:latin typeface="Sylfaen" panose="010A0502050306030303" pitchFamily="18" charset="0"/>
              </a:rPr>
              <a:t> 7.12</a:t>
            </a:r>
          </a:p>
          <a:p>
            <a:pPr lvl="1"/>
            <a:r>
              <a:rPr lang="en-US" sz="3300" dirty="0">
                <a:latin typeface="Sylfaen" panose="010A0502050306030303" pitchFamily="18" charset="0"/>
              </a:rPr>
              <a:t>$332,423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740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433BF-5583-41A4-8450-CA090FA99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114750"/>
            <a:ext cx="8229600" cy="704649"/>
          </a:xfrm>
        </p:spPr>
        <p:txBody>
          <a:bodyPr>
            <a:noAutofit/>
          </a:bodyPr>
          <a:lstStyle/>
          <a:p>
            <a:r>
              <a:rPr lang="hy-AM" sz="2400" dirty="0">
                <a:latin typeface="Sylfaen" panose="010A0502050306030303" pitchFamily="18" charset="0"/>
              </a:rPr>
              <a:t>Համեմատական խմբում ընդգրկված 21 շրջանների ցուցակ</a:t>
            </a:r>
            <a:endParaRPr lang="en-US" sz="2400" cap="none" dirty="0">
              <a:latin typeface="Sylfaen" panose="010A0502050306030303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049F0F-9D01-4959-82E6-ED1A7962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AACEDC-700F-4D58-B6B5-C3450EA73027}"/>
              </a:ext>
            </a:extLst>
          </p:cNvPr>
          <p:cNvSpPr txBox="1"/>
          <p:nvPr/>
        </p:nvSpPr>
        <p:spPr>
          <a:xfrm>
            <a:off x="1186495" y="2819400"/>
            <a:ext cx="7565621" cy="341632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Ալհամբրա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Պարամաունտ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Լինվուդ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Փլեզընտոն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Վենտուրա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Վոլնատ վալի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Օշնսայդ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Սերես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Սանտա Բարբրա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Բրբենք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Ռոուլանդ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Թրեյսի Ջոինթ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Անտիոք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Նապա վալի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Պորտերվիլ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Սենտրալ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Փասադինա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Տուլոկ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Սիմի վալի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Բալդվին պարկ միացյալ շրջան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Սանտա Ռոզա քաղաքի դպրոցներ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F94C1E2-FA7E-40C8-A56C-799AB9D58334}"/>
              </a:ext>
            </a:extLst>
          </p:cNvPr>
          <p:cNvSpPr txBox="1">
            <a:spLocks/>
          </p:cNvSpPr>
          <p:nvPr/>
        </p:nvSpPr>
        <p:spPr>
          <a:xfrm>
            <a:off x="30480" y="152400"/>
            <a:ext cx="6219095" cy="133984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y-AM" dirty="0">
                <a:latin typeface="Sylfaen" panose="010A0502050306030303" pitchFamily="18" charset="0"/>
              </a:rPr>
              <a:t>ԴՊՐՈՑԱԿԱՆ ՇՐՋԱՆՆԵՐԻ ԵԿԱՄՈՒՏՆԵՐԻ ԵՎ ԾԱԽՍԵՐԻ ՀԱՄԵՄԱՏԱԿԱՆ ՎԵՐԼՈՒԾՈՒԹՅՈՒՆ </a:t>
            </a:r>
            <a:r>
              <a:rPr lang="en-US" dirty="0">
                <a:latin typeface="Sylfaen" panose="010A0502050306030303" pitchFamily="18" charset="0"/>
              </a:rPr>
              <a:t>(CADIE)</a:t>
            </a:r>
            <a:endParaRPr lang="en-US" sz="2000" cap="none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36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260446"/>
            <a:ext cx="8077200" cy="1143000"/>
          </a:xfrm>
        </p:spPr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Աշխատակազմի գործակիցներ -</a:t>
            </a:r>
            <a:r>
              <a:rPr lang="en-US" sz="3200" dirty="0">
                <a:latin typeface="Sylfaen" panose="010A0502050306030303" pitchFamily="18" charset="0"/>
              </a:rPr>
              <a:t> 2017-18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41669819"/>
              </p:ext>
            </p:extLst>
          </p:nvPr>
        </p:nvGraphicFramePr>
        <p:xfrm>
          <a:off x="228600" y="1218951"/>
          <a:ext cx="8686800" cy="422034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49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6325520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121">
                <a:tc>
                  <a:txBody>
                    <a:bodyPr/>
                    <a:lstStyle/>
                    <a:p>
                      <a:r>
                        <a:rPr lang="hy-AM" sz="20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Վիճակագրական տվյալներ</a:t>
                      </a:r>
                      <a:endParaRPr lang="en-US" sz="200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0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Բրբենք </a:t>
                      </a:r>
                      <a:endParaRPr lang="en-US" sz="200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16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Համեմատական խումբ </a:t>
                      </a:r>
                      <a:endParaRPr lang="en-US" sz="160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16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Բրբենքի դասակարգում</a:t>
                      </a:r>
                      <a:endParaRPr lang="en-US" sz="160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2000" dirty="0">
                          <a:latin typeface="Sylfaen" panose="010A0502050306030303" pitchFamily="18" charset="0"/>
                        </a:rPr>
                        <a:t>Դասարանների միջին չափ </a:t>
                      </a:r>
                      <a:endParaRPr lang="en-US" sz="2000" dirty="0"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Sylfaen" panose="010A0502050306030303" pitchFamily="18" charset="0"/>
                        </a:rPr>
                        <a:t>27.70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26.92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10-րդ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1600" b="1" dirty="0">
                          <a:solidFill>
                            <a:srgbClr val="781A2A"/>
                          </a:solidFill>
                          <a:latin typeface="Sylfaen" panose="010A0502050306030303" pitchFamily="18" charset="0"/>
                        </a:rPr>
                        <a:t>Արձանագրված աշակերտների թիվը ըստ Ուսանողական ծառայությունների և Հատուկ ուսուցման աշխատակիցների թվի</a:t>
                      </a:r>
                      <a:endParaRPr lang="en-US" sz="1600" b="1" dirty="0">
                        <a:solidFill>
                          <a:srgbClr val="781A2A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277.39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200.22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18-րդ 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Աշակերտի արձանագրություն ըստ 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ոչ-վարչական արտոնագրված աշխատակիցների թվի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19.97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19.91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12-րդ 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Աշակերտի արձանագրություն ըստ բոլոր արտոնագրված աշխատակիցների թվի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18.61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18.48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14-րդ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57476836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1800" b="1" dirty="0">
                          <a:solidFill>
                            <a:srgbClr val="781A2A"/>
                          </a:solidFill>
                          <a:latin typeface="Sylfaen" panose="010A0502050306030303" pitchFamily="18" charset="0"/>
                        </a:rPr>
                        <a:t>Աշակերտի արձանագրություն ըստ օգնականների թվի</a:t>
                      </a:r>
                      <a:endParaRPr lang="en-US" sz="1800" b="1" dirty="0">
                        <a:solidFill>
                          <a:srgbClr val="781A2A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98.87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84.01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15-րդ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7424667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16F8C-302C-49F1-91CB-35D6FB33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20F4CF-AD94-44F5-A92D-291743A706EA}"/>
              </a:ext>
            </a:extLst>
          </p:cNvPr>
          <p:cNvSpPr txBox="1"/>
          <p:nvPr/>
        </p:nvSpPr>
        <p:spPr>
          <a:xfrm>
            <a:off x="274320" y="5926975"/>
            <a:ext cx="7039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Տվյալների աղբյուր. Դպրոցի ծառայությունների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CADIE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զեկուցում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53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299682"/>
            <a:ext cx="7696200" cy="1143000"/>
          </a:xfrm>
        </p:spPr>
        <p:txBody>
          <a:bodyPr/>
          <a:lstStyle/>
          <a:p>
            <a:r>
              <a:rPr lang="hy-AM" sz="3200" dirty="0">
                <a:latin typeface="Sylfaen" panose="010A0502050306030303" pitchFamily="18" charset="0"/>
              </a:rPr>
              <a:t>Աշխատակազմի գործակիցներ -</a:t>
            </a:r>
            <a:r>
              <a:rPr lang="en-US" sz="3200" dirty="0">
                <a:latin typeface="Sylfaen" panose="010A0502050306030303" pitchFamily="18" charset="0"/>
              </a:rPr>
              <a:t> 2017-18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5873427"/>
              </p:ext>
            </p:extLst>
          </p:nvPr>
        </p:nvGraphicFramePr>
        <p:xfrm>
          <a:off x="381000" y="1179715"/>
          <a:ext cx="8580120" cy="43815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42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6325520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121">
                <a:tc>
                  <a:txBody>
                    <a:bodyPr/>
                    <a:lstStyle/>
                    <a:p>
                      <a:r>
                        <a:rPr lang="hy-AM" sz="20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Վիճակագրական տվյալներ</a:t>
                      </a:r>
                      <a:endParaRPr lang="en-US" sz="200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20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Բրբենք </a:t>
                      </a:r>
                      <a:endParaRPr lang="en-US" sz="200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18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Համեմատական խումբ </a:t>
                      </a:r>
                      <a:endParaRPr lang="en-US" sz="180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16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Բրբենքի դասակարգում</a:t>
                      </a:r>
                      <a:endParaRPr lang="en-US" sz="160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Աշակերտի արձանագրությունը ըստ չարտոնագրված աշխատակցի թվի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116.36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105.06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14-րդ 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1800" b="1" dirty="0">
                          <a:solidFill>
                            <a:srgbClr val="781A2A"/>
                          </a:solidFill>
                          <a:latin typeface="Sylfaen" panose="010A0502050306030303" pitchFamily="18" charset="0"/>
                        </a:rPr>
                        <a:t>Աշակերտի արձանագրությունը ըստ այլ աշխատակիցների թվի</a:t>
                      </a:r>
                      <a:endParaRPr lang="en-US" sz="1800" b="1" dirty="0">
                        <a:solidFill>
                          <a:srgbClr val="781A2A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68.70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52.78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14-րդ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1600" b="1" dirty="0">
                          <a:solidFill>
                            <a:srgbClr val="781A2A"/>
                          </a:solidFill>
                          <a:latin typeface="Sylfaen" panose="010A0502050306030303" pitchFamily="18" charset="0"/>
                        </a:rPr>
                        <a:t>Աշակերտի արձանագրությունը ըստ բոլոր այլ աշխատակիցների թվի </a:t>
                      </a:r>
                      <a:endParaRPr lang="en-US" sz="1600" b="1" dirty="0">
                        <a:solidFill>
                          <a:srgbClr val="781A2A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30.06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24.87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21-րդ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Աշակերտի արձանագրություն ըստ աշակերտի հետ շփվող չափահասի թվի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16.61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16.10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15-րդ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57476836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1800" b="1" dirty="0">
                          <a:solidFill>
                            <a:srgbClr val="781A2A"/>
                          </a:solidFill>
                          <a:latin typeface="Sylfaen" panose="010A0502050306030303" pitchFamily="18" charset="0"/>
                        </a:rPr>
                        <a:t>Աշակերտի արձանագրություն ըստ դպրոցի ղեկավարության թվի </a:t>
                      </a:r>
                      <a:endParaRPr lang="en-US" sz="1800" b="1" dirty="0">
                        <a:solidFill>
                          <a:srgbClr val="781A2A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474.90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399.27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20-րդ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74246679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hy-AM" sz="1800" b="1" dirty="0">
                          <a:solidFill>
                            <a:srgbClr val="781A2A"/>
                          </a:solidFill>
                          <a:latin typeface="Sylfaen" panose="010A0502050306030303" pitchFamily="18" charset="0"/>
                        </a:rPr>
                        <a:t>Աշակերտի արձանագրություն ըստ շրջանի ղեկավարության թվի </a:t>
                      </a:r>
                      <a:endParaRPr lang="en-US" sz="1800" b="1" dirty="0">
                        <a:solidFill>
                          <a:srgbClr val="781A2A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644.29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Sylfaen" panose="010A0502050306030303" pitchFamily="18" charset="0"/>
                        </a:rPr>
                        <a:t>726.21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23</a:t>
                      </a:r>
                      <a:r>
                        <a:rPr lang="hy-AM" sz="2000" b="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-ից 4-րդ</a:t>
                      </a:r>
                      <a:endParaRPr lang="en-US" sz="2000" b="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5542386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16F8C-302C-49F1-91CB-35D6FB33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8FC97F-A2DF-45E8-8692-DFD99F75867E}"/>
              </a:ext>
            </a:extLst>
          </p:cNvPr>
          <p:cNvSpPr txBox="1"/>
          <p:nvPr/>
        </p:nvSpPr>
        <p:spPr>
          <a:xfrm>
            <a:off x="274320" y="5926975"/>
            <a:ext cx="7039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Տվյալների աղբյուր. Դպրոցի ծառայությունների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CADIE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զեկուցում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0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AB73C-2415-47B2-906C-9690E047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sz="2800" dirty="0">
                <a:latin typeface="Sylfaen" panose="010A0502050306030303" pitchFamily="18" charset="0"/>
              </a:rPr>
              <a:t>Նպատակ.</a:t>
            </a:r>
            <a:r>
              <a:rPr lang="hy-AM" sz="2400" dirty="0">
                <a:latin typeface="Sylfaen" panose="010A0502050306030303" pitchFamily="18" charset="0"/>
              </a:rPr>
              <a:t> </a:t>
            </a:r>
            <a:br>
              <a:rPr lang="en-US" sz="2400" dirty="0">
                <a:latin typeface="Sylfaen" panose="010A0502050306030303" pitchFamily="18" charset="0"/>
              </a:rPr>
            </a:br>
            <a:r>
              <a:rPr lang="hy-AM" sz="2400" dirty="0">
                <a:latin typeface="Sylfaen" panose="010A0502050306030303" pitchFamily="18" charset="0"/>
              </a:rPr>
              <a:t>Հավաքագրում և պահպանում</a:t>
            </a:r>
            <a:endParaRPr lang="en-US" sz="24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7367B-1A12-4994-8FE1-5275BF6DE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dirty="0">
                <a:latin typeface="Sylfaen" panose="010A0502050306030303" pitchFamily="18" charset="0"/>
              </a:rPr>
              <a:t>Դժվարություններ մրցակցային աշխատավարձերի շուրջ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Չկարողանալ պահպանել կենսամակարդակի ճշգրտման ծախսերը</a:t>
            </a:r>
            <a:r>
              <a:rPr lang="en-US" dirty="0">
                <a:latin typeface="Sylfaen" panose="010A0502050306030303" pitchFamily="18" charset="0"/>
              </a:rPr>
              <a:t> (COLA)</a:t>
            </a:r>
          </a:p>
          <a:p>
            <a:r>
              <a:rPr lang="hy-AM" dirty="0">
                <a:latin typeface="Sylfaen" panose="010A0502050306030303" pitchFamily="18" charset="0"/>
              </a:rPr>
              <a:t>Առողջության և բարեկեցության արտոնությունների արժեքի աճը ինչպես աշխատակցի համար՝ այնպես էլ գործատուի: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336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551" y="108101"/>
            <a:ext cx="8810897" cy="733691"/>
          </a:xfrm>
        </p:spPr>
        <p:txBody>
          <a:bodyPr>
            <a:noAutofit/>
          </a:bodyPr>
          <a:lstStyle/>
          <a:p>
            <a:pPr algn="ctr"/>
            <a:br>
              <a:rPr lang="en-US" sz="2250" dirty="0">
                <a:solidFill>
                  <a:schemeClr val="bg1"/>
                </a:solidFill>
                <a:latin typeface="+mn-lt"/>
              </a:rPr>
            </a:br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Հավաստագրերով ուսուցիչների համար առավելագույն աշխատավարձի </a:t>
            </a:r>
            <a:b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</a:br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3 տարվա աճ՝ ըստ </a:t>
            </a:r>
            <a:r>
              <a:rPr lang="en-US" sz="2000" dirty="0">
                <a:solidFill>
                  <a:schemeClr val="bg1"/>
                </a:solidFill>
                <a:latin typeface="Sylfaen" panose="010A0502050306030303" pitchFamily="18" charset="0"/>
              </a:rPr>
              <a:t>2017-18 </a:t>
            </a:r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թվականների տվյալների </a:t>
            </a:r>
            <a:endParaRPr lang="en-US" sz="2250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9692327"/>
              </p:ext>
            </p:extLst>
          </p:nvPr>
        </p:nvGraphicFramePr>
        <p:xfrm>
          <a:off x="95915" y="1066800"/>
          <a:ext cx="8810897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0B0FC-7156-40EB-8267-DD2F5292242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38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21" name="Rectangle 3"/>
          <p:cNvSpPr>
            <a:spLocks noChangeArrowheads="1"/>
          </p:cNvSpPr>
          <p:nvPr/>
        </p:nvSpPr>
        <p:spPr bwMode="auto">
          <a:xfrm>
            <a:off x="212525" y="192245"/>
            <a:ext cx="8300938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000" b="1" dirty="0">
                <a:solidFill>
                  <a:schemeClr val="bg1"/>
                </a:solidFill>
                <a:latin typeface="Sylfaen" panose="010A0502050306030303" pitchFamily="18" charset="0"/>
              </a:rPr>
              <a:t>ԲԴՄՇ-ն ավելի քիչ ֆինանսավորում է ստանում հարակից դպրոցական շրջանների համեմատությամբ </a:t>
            </a:r>
            <a:endParaRPr lang="en-US" altLang="en-US" sz="285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0B0FC-7156-40EB-8267-DD2F52922423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831985"/>
              </p:ext>
            </p:extLst>
          </p:nvPr>
        </p:nvGraphicFramePr>
        <p:xfrm>
          <a:off x="172060" y="1180791"/>
          <a:ext cx="8667139" cy="5504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83365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400" b="1" dirty="0">
                <a:solidFill>
                  <a:schemeClr val="bg1"/>
                </a:solidFill>
                <a:latin typeface="Sylfaen" panose="010A0502050306030303" pitchFamily="18" charset="0"/>
              </a:rPr>
              <a:t>Ինչպե՞ս ենք համեմատվում դպրոցական մյուս շրջանների հետ: </a:t>
            </a:r>
            <a:endParaRPr lang="en-US" altLang="en-US" sz="240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y-AM" sz="2400" dirty="0">
                <a:latin typeface="Sylfaen" panose="010A0502050306030303" pitchFamily="18" charset="0"/>
              </a:rPr>
              <a:t>Լոս Անջելեսի Կրթական գրասենյակը </a:t>
            </a:r>
            <a:r>
              <a:rPr lang="en-US" sz="2400" dirty="0">
                <a:latin typeface="Sylfaen" panose="010A0502050306030303" pitchFamily="18" charset="0"/>
              </a:rPr>
              <a:t>(LACOE</a:t>
            </a:r>
            <a:r>
              <a:rPr lang="hy-AM" sz="2400" dirty="0">
                <a:latin typeface="Sylfaen" panose="010A0502050306030303" pitchFamily="18" charset="0"/>
              </a:rPr>
              <a:t>), ամեն տարի, հրապարակում է աշխատավարձի համեմատություն հավաստագրված անձնակազմի համար: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400" dirty="0">
                <a:latin typeface="Sylfaen" panose="010A0502050306030303" pitchFamily="18" charset="0"/>
              </a:rPr>
              <a:t>Մասնակցում են </a:t>
            </a:r>
            <a:r>
              <a:rPr lang="en-US" sz="2400" dirty="0">
                <a:latin typeface="Sylfaen" panose="010A0502050306030303" pitchFamily="18" charset="0"/>
              </a:rPr>
              <a:t>47 </a:t>
            </a:r>
            <a:r>
              <a:rPr lang="hy-AM" sz="2400" dirty="0">
                <a:latin typeface="Sylfaen" panose="010A0502050306030303" pitchFamily="18" charset="0"/>
              </a:rPr>
              <a:t>միացյալ դպրոցական շրջաններ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en-US" sz="2400" dirty="0">
                <a:latin typeface="Sylfaen" panose="010A0502050306030303" pitchFamily="18" charset="0"/>
              </a:rPr>
              <a:t>LACOE</a:t>
            </a:r>
            <a:r>
              <a:rPr lang="hy-AM" sz="2400" dirty="0">
                <a:latin typeface="Sylfaen" panose="010A0502050306030303" pitchFamily="18" charset="0"/>
              </a:rPr>
              <a:t>-ն բաժանում է տվյալները 4 մասի՝ 4-րդ լինելով ամենաբարձրը: </a:t>
            </a:r>
            <a:endParaRPr lang="en-US" sz="2400" dirty="0">
              <a:latin typeface="Sylfaen" panose="010A0502050306030303" pitchFamily="18" charset="0"/>
            </a:endParaRP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-228600" y="1329690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400" b="1" dirty="0">
                <a:solidFill>
                  <a:schemeClr val="accent2">
                    <a:lumMod val="75000"/>
                  </a:schemeClr>
                </a:solidFill>
                <a:latin typeface="Sylfaen" panose="010A0502050306030303" pitchFamily="18" charset="0"/>
              </a:rPr>
              <a:t>ԱՐՏՈՆԱԳՐՎԱԾ ԱՇԽԱՏԱԿԱԶՄԻ ԱՇԽԱՏԱՎԱՐՁԵՐ </a:t>
            </a:r>
            <a:endParaRPr lang="en-US" altLang="en-US" sz="2400" b="1" dirty="0">
              <a:solidFill>
                <a:schemeClr val="accent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556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400" b="1" dirty="0">
                <a:solidFill>
                  <a:schemeClr val="bg1"/>
                </a:solidFill>
                <a:latin typeface="Sylfaen" panose="010A0502050306030303" pitchFamily="18" charset="0"/>
              </a:rPr>
              <a:t>Ինչպե՞ս ենք համեմատվում դպրոցական մյուս շրջանների հետ: </a:t>
            </a:r>
            <a:endParaRPr lang="en-US" altLang="en-US" sz="240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y-AM" sz="2000" dirty="0">
                <a:latin typeface="Sylfaen" panose="010A0502050306030303" pitchFamily="18" charset="0"/>
              </a:rPr>
              <a:t>Առանց աշխատանքային փորձի սկզբնական աշխատավարձ.</a:t>
            </a:r>
            <a:endParaRPr lang="en-US" sz="2000" dirty="0">
              <a:latin typeface="Sylfaen" panose="010A0502050306030303" pitchFamily="18" charset="0"/>
            </a:endParaRPr>
          </a:p>
          <a:p>
            <a:pPr lvl="2"/>
            <a:r>
              <a:rPr lang="hy-AM" sz="1600" dirty="0">
                <a:latin typeface="Sylfaen" panose="010A0502050306030303" pitchFamily="18" charset="0"/>
              </a:rPr>
              <a:t>Միացյալ բոլոր շրջանների և 3-րդ քառորդի միջին աշխատավարձից մի փոքր բարձր </a:t>
            </a:r>
            <a:r>
              <a:rPr lang="en-US" sz="1600" dirty="0">
                <a:latin typeface="Sylfaen" panose="010A0502050306030303" pitchFamily="18" charset="0"/>
              </a:rPr>
              <a:t>(</a:t>
            </a:r>
            <a:r>
              <a:rPr lang="hy-AM" sz="1600" dirty="0">
                <a:latin typeface="Sylfaen" panose="010A0502050306030303" pitchFamily="18" charset="0"/>
              </a:rPr>
              <a:t>գրեթե կենտրոնում</a:t>
            </a:r>
            <a:r>
              <a:rPr lang="en-US" sz="1600" dirty="0">
                <a:latin typeface="Sylfaen" panose="010A0502050306030303" pitchFamily="18" charset="0"/>
              </a:rPr>
              <a:t>)</a:t>
            </a:r>
            <a:r>
              <a:rPr lang="hy-AM" sz="1600" dirty="0">
                <a:latin typeface="Sylfaen" panose="010A0502050306030303" pitchFamily="18" charset="0"/>
              </a:rPr>
              <a:t>:</a:t>
            </a:r>
            <a:endParaRPr lang="en-US" sz="1600" dirty="0">
              <a:latin typeface="Sylfaen" panose="010A0502050306030303" pitchFamily="18" charset="0"/>
            </a:endParaRPr>
          </a:p>
          <a:p>
            <a:r>
              <a:rPr lang="hy-AM" sz="2000" dirty="0">
                <a:latin typeface="Sylfaen" panose="010A0502050306030303" pitchFamily="18" charset="0"/>
              </a:rPr>
              <a:t>Առավելագույն սյունակի և քայլի տեղաբաշխում.</a:t>
            </a:r>
            <a:endParaRPr lang="en-US" sz="2000" dirty="0">
              <a:latin typeface="Sylfaen" panose="010A0502050306030303" pitchFamily="18" charset="0"/>
            </a:endParaRPr>
          </a:p>
          <a:p>
            <a:pPr lvl="2"/>
            <a:r>
              <a:rPr lang="hy-AM" sz="1600" dirty="0">
                <a:latin typeface="Sylfaen" panose="010A0502050306030303" pitchFamily="18" charset="0"/>
              </a:rPr>
              <a:t>Ամենավերջին քառորդ: Միայն 9 միացյալ դպրոցական շրջաններ կան Լոս Անջելեսի գավառում, որոնք ԲԴՄՇ-ից ցածր աշխատավարձ են վճարում: </a:t>
            </a:r>
            <a:endParaRPr lang="en-US" sz="1600" dirty="0">
              <a:latin typeface="Sylfaen" panose="010A0502050306030303" pitchFamily="18" charset="0"/>
            </a:endParaRPr>
          </a:p>
          <a:p>
            <a:r>
              <a:rPr lang="hy-AM" sz="2000" dirty="0">
                <a:latin typeface="Sylfaen" panose="010A0502050306030303" pitchFamily="18" charset="0"/>
              </a:rPr>
              <a:t>Աշխատավարձի հնգամյա բարձրացում. </a:t>
            </a:r>
            <a:endParaRPr lang="en-US" sz="2000" dirty="0">
              <a:latin typeface="Sylfaen" panose="010A0502050306030303" pitchFamily="18" charset="0"/>
            </a:endParaRPr>
          </a:p>
          <a:p>
            <a:pPr lvl="2"/>
            <a:r>
              <a:rPr lang="hy-AM" sz="1600" dirty="0">
                <a:latin typeface="Sylfaen" panose="010A0502050306030303" pitchFamily="18" charset="0"/>
              </a:rPr>
              <a:t>Ամենավերջին քառորդ</a:t>
            </a:r>
            <a:endParaRPr lang="en-US" sz="1600" dirty="0">
              <a:latin typeface="Sylfaen" panose="010A0502050306030303" pitchFamily="18" charset="0"/>
            </a:endParaRP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152400" y="1329690"/>
            <a:ext cx="822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400" b="1" dirty="0">
                <a:solidFill>
                  <a:schemeClr val="accent2">
                    <a:lumMod val="75000"/>
                  </a:schemeClr>
                </a:solidFill>
                <a:latin typeface="Sylfaen" panose="010A0502050306030303" pitchFamily="18" charset="0"/>
              </a:rPr>
              <a:t>ԱՐՏՈՆԱԳՐՎԱԾ ԱՇԽԱՏԱԿԱԶՄԻ ԱՇԽԱՏԱՎԱՐՁԵՐ </a:t>
            </a:r>
            <a:endParaRPr lang="en-US" altLang="en-US" sz="2400" b="1" dirty="0">
              <a:solidFill>
                <a:schemeClr val="accent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460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400" b="1" dirty="0">
                <a:solidFill>
                  <a:schemeClr val="bg1"/>
                </a:solidFill>
                <a:latin typeface="Sylfaen" panose="010A0502050306030303" pitchFamily="18" charset="0"/>
              </a:rPr>
              <a:t>Ինչպե՞ս ենք համեմատվում դպրոցական մյուս շրջանների հետ: </a:t>
            </a:r>
            <a:endParaRPr lang="en-US" altLang="en-US" sz="240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y-AM" dirty="0">
                <a:latin typeface="Sylfaen" panose="010A0502050306030303" pitchFamily="18" charset="0"/>
              </a:rPr>
              <a:t>Ամեն տարի, Կալիֆոռնիայի դպրոցների աշխատակիցների ասոցիացիան (</a:t>
            </a:r>
            <a:r>
              <a:rPr lang="en-US" dirty="0">
                <a:latin typeface="Sylfaen" panose="010A0502050306030303" pitchFamily="18" charset="0"/>
              </a:rPr>
              <a:t>CSEA) </a:t>
            </a:r>
            <a:r>
              <a:rPr lang="hy-AM" dirty="0">
                <a:latin typeface="Sylfaen" panose="010A0502050306030303" pitchFamily="18" charset="0"/>
              </a:rPr>
              <a:t>նահանգային և գավառային համաեմատություն է թողարկում: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Յուրաքանչյուր դպրոցական շրջանի տրվում է նահանգային աստիճան,</a:t>
            </a:r>
            <a:r>
              <a:rPr lang="en-US" dirty="0">
                <a:latin typeface="Sylfaen" panose="010A0502050306030303" pitchFamily="18" charset="0"/>
              </a:rPr>
              <a:t> 0-100 (100 </a:t>
            </a:r>
            <a:r>
              <a:rPr lang="hy-AM" dirty="0">
                <a:latin typeface="Sylfaen" panose="010A0502050306030303" pitchFamily="18" charset="0"/>
              </a:rPr>
              <a:t>լինելով ամենաբարձրը</a:t>
            </a:r>
            <a:r>
              <a:rPr lang="en-US" dirty="0">
                <a:latin typeface="Sylfaen" panose="010A0502050306030303" pitchFamily="18" charset="0"/>
              </a:rPr>
              <a:t>)</a:t>
            </a:r>
            <a:r>
              <a:rPr lang="hy-AM" dirty="0">
                <a:latin typeface="Sylfaen" panose="010A0502050306030303" pitchFamily="18" charset="0"/>
              </a:rPr>
              <a:t>:</a:t>
            </a:r>
            <a:r>
              <a:rPr lang="en-US" dirty="0">
                <a:latin typeface="Sylfaen" panose="010A0502050306030303" pitchFamily="18" charset="0"/>
              </a:rPr>
              <a:t>  </a:t>
            </a:r>
          </a:p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-457200" y="132969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800" b="1" dirty="0">
                <a:solidFill>
                  <a:schemeClr val="accent2">
                    <a:lumMod val="75000"/>
                  </a:schemeClr>
                </a:solidFill>
                <a:latin typeface="Sylfaen" panose="010A0502050306030303" pitchFamily="18" charset="0"/>
              </a:rPr>
              <a:t>ԱՅԼ ԱՇԽԱՏԱԿԱԶՄԻ ԱՇԽԱՏՎԱՐՁԵՐ </a:t>
            </a:r>
            <a:endParaRPr lang="en-US" altLang="en-US" sz="2800" b="1" dirty="0">
              <a:solidFill>
                <a:schemeClr val="accent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628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400" b="1" dirty="0">
                <a:solidFill>
                  <a:schemeClr val="bg1"/>
                </a:solidFill>
                <a:latin typeface="Sylfaen" panose="010A0502050306030303" pitchFamily="18" charset="0"/>
              </a:rPr>
              <a:t>Ինչպե՞ս ենք համեմատվում դպրոցական մյուս շրջանների հետ: </a:t>
            </a:r>
            <a:endParaRPr lang="en-US" altLang="en-US" sz="240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-304800" y="1212331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800" b="1" dirty="0">
                <a:solidFill>
                  <a:schemeClr val="accent2">
                    <a:lumMod val="75000"/>
                  </a:schemeClr>
                </a:solidFill>
                <a:latin typeface="Sylfaen" panose="010A0502050306030303" pitchFamily="18" charset="0"/>
              </a:rPr>
              <a:t>ԱՅԼ ԱՇԽԱՏԱԿԱԶՄԻ ԱՇԽԱՏՎԱՐՁԵՐ </a:t>
            </a:r>
            <a:endParaRPr lang="en-US" altLang="en-US" sz="2800" b="1" dirty="0">
              <a:solidFill>
                <a:schemeClr val="accent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1C5C88E-734A-466A-A5E2-E17EEB9F43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224910"/>
              </p:ext>
            </p:extLst>
          </p:nvPr>
        </p:nvGraphicFramePr>
        <p:xfrm>
          <a:off x="228600" y="1852910"/>
          <a:ext cx="3733800" cy="485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815166807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539648022"/>
                    </a:ext>
                  </a:extLst>
                </a:gridCol>
              </a:tblGrid>
              <a:tr h="606586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դասակարգում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աստիճան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02302"/>
                  </a:ext>
                </a:extLst>
              </a:tr>
              <a:tr h="606586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Տպագրող ցրիչ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5.3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760853"/>
                  </a:ext>
                </a:extLst>
              </a:tr>
              <a:tr h="606586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Հաշվապահ ցրիչ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851328"/>
                  </a:ext>
                </a:extLst>
              </a:tr>
              <a:tr h="606586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Վկայագրեր ստուգող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03658"/>
                  </a:ext>
                </a:extLst>
              </a:tr>
              <a:tr h="606586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Բուժաշխատող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30.3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06836"/>
                  </a:ext>
                </a:extLst>
              </a:tr>
              <a:tr h="606586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գրադարանավար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13.2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13737"/>
                  </a:ext>
                </a:extLst>
              </a:tr>
              <a:tr h="606586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Աշխատավարձի ցրիչ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10.2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44603"/>
                  </a:ext>
                </a:extLst>
              </a:tr>
              <a:tr h="606586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Կադրերի բաժնի աշխատակից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4699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DAFA9B3-6182-4EDC-8885-4E548C510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825469"/>
              </p:ext>
            </p:extLst>
          </p:nvPr>
        </p:nvGraphicFramePr>
        <p:xfrm>
          <a:off x="4926330" y="1852911"/>
          <a:ext cx="3733800" cy="4861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815166807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539648022"/>
                    </a:ext>
                  </a:extLst>
                </a:gridCol>
              </a:tblGrid>
              <a:tr h="589978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դասակարգում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աստիճան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02302"/>
                  </a:ext>
                </a:extLst>
              </a:tr>
              <a:tr h="589978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Ընդունարանի աշխատակից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760853"/>
                  </a:ext>
                </a:extLst>
              </a:tr>
              <a:tr h="589978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Բուֆետի վարիչ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851328"/>
                  </a:ext>
                </a:extLst>
              </a:tr>
              <a:tr h="722842">
                <a:tc>
                  <a:txBody>
                    <a:bodyPr/>
                    <a:lstStyle/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Միջնակարգ դպրոցի քարտուղարուհի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33.3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03658"/>
                  </a:ext>
                </a:extLst>
              </a:tr>
              <a:tr h="589978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Սննդի բաժին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06836"/>
                  </a:ext>
                </a:extLst>
              </a:tr>
              <a:tr h="589978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Տվյալներ վերլուծող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13737"/>
                  </a:ext>
                </a:extLst>
              </a:tr>
              <a:tr h="589978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Ուսուցչի օգնական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31.7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44603"/>
                  </a:ext>
                </a:extLst>
              </a:tr>
              <a:tr h="589978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Հավաքարար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46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763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400" b="1" dirty="0">
                <a:solidFill>
                  <a:schemeClr val="bg1"/>
                </a:solidFill>
                <a:latin typeface="Sylfaen" panose="010A0502050306030303" pitchFamily="18" charset="0"/>
              </a:rPr>
              <a:t>Ինչպե՞ս ենք համեմատվում դպրոցական մյուս շրջանների հետ: </a:t>
            </a:r>
            <a:endParaRPr lang="en-US" altLang="en-US" sz="240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381000" y="2341840"/>
            <a:ext cx="8305800" cy="375416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y-AM" sz="2400" dirty="0">
                <a:latin typeface="Sylfaen" panose="010A0502050306030303" pitchFamily="18" charset="0"/>
              </a:rPr>
              <a:t>Լոս Անջելեսի Կրթական գրասենյակը </a:t>
            </a:r>
            <a:r>
              <a:rPr lang="en-US" sz="2400" dirty="0">
                <a:latin typeface="Sylfaen" panose="010A0502050306030303" pitchFamily="18" charset="0"/>
              </a:rPr>
              <a:t>(LACOE) </a:t>
            </a:r>
            <a:r>
              <a:rPr lang="hy-AM" sz="2400" dirty="0">
                <a:latin typeface="Sylfaen" panose="010A0502050306030303" pitchFamily="18" charset="0"/>
              </a:rPr>
              <a:t>նույնպես համեմատում է դպրոցական շրջանների առողջապահական և բարեկեցության ներդրումները: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400" dirty="0">
                <a:latin typeface="Sylfaen" panose="010A0502050306030303" pitchFamily="18" charset="0"/>
              </a:rPr>
              <a:t>Սա բանակցությունների առարկա է արհմիությունների հետ: 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400" dirty="0">
                <a:latin typeface="Sylfaen" panose="010A0502050306030303" pitchFamily="18" charset="0"/>
              </a:rPr>
              <a:t>ԲԴՄՇ-ն միջին ցուցանիշից ցածր է ընկնում և գտնվում է 2-րդ քառորդում: </a:t>
            </a:r>
            <a:r>
              <a:rPr lang="en-US" sz="2400" dirty="0">
                <a:latin typeface="Sylfaen" panose="010A0502050306030303" pitchFamily="18" charset="0"/>
              </a:rPr>
              <a:t>47 </a:t>
            </a:r>
            <a:r>
              <a:rPr lang="hy-AM" sz="2400" dirty="0">
                <a:latin typeface="Sylfaen" panose="010A0502050306030303" pitchFamily="18" charset="0"/>
              </a:rPr>
              <a:t>միացյալ դպրոցական շրջաններից 31-ը ավելի շատ է ապահովում առողջության և բարեկեցության արտոնություններին: </a:t>
            </a:r>
            <a:endParaRPr lang="en-US" sz="2400" dirty="0">
              <a:latin typeface="Sylfaen" panose="010A0502050306030303" pitchFamily="18" charset="0"/>
            </a:endParaRP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-152400" y="1329690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hy-AM" altLang="en-US" sz="2000" b="1" dirty="0">
                <a:solidFill>
                  <a:schemeClr val="accent2">
                    <a:lumMod val="75000"/>
                  </a:schemeClr>
                </a:solidFill>
                <a:latin typeface="Sylfaen" panose="010A0502050306030303" pitchFamily="18" charset="0"/>
              </a:rPr>
              <a:t>ԱՐՏՈՆԱԳՐՎԱԾ ԱՇԽԱՏԱԿԱԶՄԻ ԱՐՏՈՆՈՒԹՅՈՒՆՆԵՐ </a:t>
            </a:r>
            <a:endParaRPr lang="en-US" altLang="en-US" sz="2000" b="1" dirty="0">
              <a:solidFill>
                <a:schemeClr val="accent2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510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02200" y="264490"/>
            <a:ext cx="6908200" cy="1650752"/>
          </a:xfrm>
        </p:spPr>
        <p:txBody>
          <a:bodyPr/>
          <a:lstStyle/>
          <a:p>
            <a:r>
              <a:rPr lang="hy-AM" sz="2800" dirty="0">
                <a:latin typeface="Sylfaen" panose="010A0502050306030303" pitchFamily="18" charset="0"/>
              </a:rPr>
              <a:t>Նպատակ. Առողջության և բարեկեցության համատեղ առավելությունների կոմիտե ձևավորել</a:t>
            </a:r>
            <a:endParaRPr lang="en-US" sz="2800" dirty="0">
              <a:latin typeface="Sylfaen" panose="010A0502050306030303" pitchFamily="18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FCD5F1-B09D-4B0A-BB07-423B979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643B44D-2D85-4B6D-A1A4-A7C257522169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3820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r>
              <a:rPr lang="hy-AM" sz="2400" dirty="0">
                <a:latin typeface="Sylfaen" panose="010A0502050306030303" pitchFamily="18" charset="0"/>
              </a:rPr>
              <a:t>Համատեղ առավելությունների կոմիտեն .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200" dirty="0">
                <a:latin typeface="Sylfaen" panose="010A0502050306030303" pitchFamily="18" charset="0"/>
              </a:rPr>
              <a:t>Սկսել է ուսուցանել աշխատակազմին ընթացիկ առավելությունների ծրագրի շուրջ: </a:t>
            </a:r>
            <a:endParaRPr lang="en-US" sz="2200" dirty="0">
              <a:latin typeface="Sylfaen" panose="010A0502050306030303" pitchFamily="18" charset="0"/>
            </a:endParaRPr>
          </a:p>
          <a:p>
            <a:r>
              <a:rPr lang="hy-AM" sz="2200" dirty="0">
                <a:latin typeface="Sylfaen" panose="010A0502050306030303" pitchFamily="18" charset="0"/>
              </a:rPr>
              <a:t>Ուսումնասիրում է առողջական և բարեկեցության այլ տարբերակներ և վերլուծում է ընթացիկ ծրագրերը և արժեքը: </a:t>
            </a:r>
            <a:endParaRPr lang="en-US" sz="2200" dirty="0">
              <a:latin typeface="Sylfaen" panose="010A0502050306030303" pitchFamily="18" charset="0"/>
            </a:endParaRPr>
          </a:p>
          <a:p>
            <a:r>
              <a:rPr lang="hy-AM" sz="2200" dirty="0">
                <a:latin typeface="Sylfaen" panose="010A0502050306030303" pitchFamily="18" charset="0"/>
              </a:rPr>
              <a:t>Պլանավորում է առողջության ապահովման հնարավորություններ և կրթություն բոլոր աշխատակիցների համար:</a:t>
            </a:r>
            <a:endParaRPr lang="en-US" dirty="0"/>
          </a:p>
          <a:p>
            <a:pPr marL="64008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6120-AC78-48F2-8EDF-4D65615CF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86147"/>
            <a:ext cx="4876800" cy="799306"/>
          </a:xfrm>
        </p:spPr>
        <p:txBody>
          <a:bodyPr/>
          <a:lstStyle/>
          <a:p>
            <a:r>
              <a:rPr lang="hy-AM" sz="3600" dirty="0">
                <a:latin typeface="Sylfaen" panose="010A0502050306030303" pitchFamily="18" charset="0"/>
              </a:rPr>
              <a:t>Ադմինիստրատոր դառնալու ոգեշնչում </a:t>
            </a:r>
            <a:endParaRPr lang="en-US" sz="36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87AA9-F1DF-4375-A09F-5C4540D8F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sz="2400" dirty="0">
                <a:latin typeface="Sylfaen" panose="010A0502050306030303" pitchFamily="18" charset="0"/>
              </a:rPr>
              <a:t>Ծրագիրը ուսումնական հնարավորություններ է ընձեռնում այն աշխատակիցների համար, ովքեր ցանկանում են դառնալ դպրոցի ադմինիստրատոր: 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en-US" sz="2400" dirty="0">
                <a:latin typeface="Sylfaen" panose="010A0502050306030303" pitchFamily="18" charset="0"/>
              </a:rPr>
              <a:t>8 </a:t>
            </a:r>
            <a:r>
              <a:rPr lang="hy-AM" sz="2400" dirty="0">
                <a:latin typeface="Sylfaen" panose="010A0502050306030303" pitchFamily="18" charset="0"/>
              </a:rPr>
              <a:t>նստաշրջան մեկ տարվա ընթացքում: 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400" dirty="0">
                <a:latin typeface="Sylfaen" panose="010A0502050306030303" pitchFamily="18" charset="0"/>
              </a:rPr>
              <a:t>Փորձնական հարցազրույցներ և դիմումնագիր լրացնելու աջակցություն ծրագրի ավարտից հետո: </a:t>
            </a:r>
            <a:endParaRPr lang="en-US" sz="2400" dirty="0">
              <a:latin typeface="Sylfaen" panose="010A0502050306030303" pitchFamily="18" charset="0"/>
            </a:endParaRPr>
          </a:p>
          <a:p>
            <a:r>
              <a:rPr lang="hy-AM" sz="2400" dirty="0">
                <a:latin typeface="Sylfaen" panose="010A0502050306030303" pitchFamily="18" charset="0"/>
              </a:rPr>
              <a:t>Ծրագրի թեմաներից են. </a:t>
            </a:r>
            <a:endParaRPr lang="en-US" sz="2400" dirty="0">
              <a:latin typeface="Sylfaen" panose="010A0502050306030303" pitchFamily="18" charset="0"/>
            </a:endParaRPr>
          </a:p>
          <a:p>
            <a:pPr lvl="1"/>
            <a:r>
              <a:rPr lang="hy-AM" sz="2000" dirty="0">
                <a:latin typeface="Sylfaen" panose="010A0502050306030303" pitchFamily="18" charset="0"/>
              </a:rPr>
              <a:t>Դպրոցի և շրջանի ֆինանսավորում, կադրերի բաժին, Հատուկ ուսուցում, աշակերտների դաստիարակում</a:t>
            </a:r>
            <a:r>
              <a:rPr lang="en-US" sz="2000" dirty="0">
                <a:latin typeface="Sylfaen" panose="010A0502050306030303" pitchFamily="18" charset="0"/>
              </a:rPr>
              <a:t>, </a:t>
            </a:r>
            <a:r>
              <a:rPr lang="hy-AM" sz="2000" dirty="0">
                <a:latin typeface="Sylfaen" panose="010A0502050306030303" pitchFamily="18" charset="0"/>
              </a:rPr>
              <a:t>ղեկավարության մշակում, դասավանդում և այլն: </a:t>
            </a:r>
            <a:endParaRPr lang="en-US" sz="2000" dirty="0">
              <a:latin typeface="Sylfaen" panose="010A0502050306030303" pitchFamily="18" charset="0"/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835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02200" y="264490"/>
            <a:ext cx="6374800" cy="1650752"/>
          </a:xfrm>
        </p:spPr>
        <p:txBody>
          <a:bodyPr/>
          <a:lstStyle/>
          <a:p>
            <a:r>
              <a:rPr lang="hy-AM" sz="2800" b="0" dirty="0">
                <a:latin typeface="Sylfaen" panose="010A0502050306030303" pitchFamily="18" charset="0"/>
              </a:rPr>
              <a:t>Նպատակ. Կենտրոնանալ հավասարության, բազմազանության և ներառման վրա</a:t>
            </a:r>
            <a:endParaRPr lang="en-US" sz="2800" dirty="0">
              <a:latin typeface="Sylfaen" panose="010A0502050306030303" pitchFamily="18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FCD5F1-B09D-4B0A-BB07-423B979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643B44D-2D85-4B6D-A1A4-A7C257522169}"/>
              </a:ext>
            </a:extLst>
          </p:cNvPr>
          <p:cNvSpPr txBox="1">
            <a:spLocks/>
          </p:cNvSpPr>
          <p:nvPr/>
        </p:nvSpPr>
        <p:spPr>
          <a:xfrm>
            <a:off x="457200" y="2133600"/>
            <a:ext cx="8229600" cy="445991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y-AM" sz="1800" b="1" dirty="0">
                <a:latin typeface="Sylfaen" panose="010A0502050306030303" pitchFamily="18" charset="0"/>
              </a:rPr>
              <a:t>Վերլուծություն.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hy-AM" sz="1800" dirty="0">
                <a:latin typeface="Sylfaen" panose="010A0502050306030303" pitchFamily="18" charset="0"/>
              </a:rPr>
              <a:t>Աշխատել հավաքական գործարքների գործընկերների հետ՝ ընտրովի հարցաթերթիկներ մշակելու համար, որը կվերլուծի աշխատուժի և աշակերտների միջև ընկած բազմազանության համեմատությունը: </a:t>
            </a:r>
            <a:endParaRPr lang="en-US" sz="1800" dirty="0">
              <a:latin typeface="Sylfaen" panose="010A0502050306030303" pitchFamily="18" charset="0"/>
            </a:endParaRPr>
          </a:p>
          <a:p>
            <a:r>
              <a:rPr lang="hy-AM" sz="1800" b="1" dirty="0">
                <a:latin typeface="Sylfaen" panose="010A0502050306030303" pitchFamily="18" charset="0"/>
              </a:rPr>
              <a:t>Հավաքագրում. </a:t>
            </a:r>
            <a:r>
              <a:rPr lang="en-US" sz="1800" dirty="0">
                <a:latin typeface="Sylfaen" panose="010A0502050306030303" pitchFamily="18" charset="0"/>
              </a:rPr>
              <a:t> </a:t>
            </a:r>
            <a:r>
              <a:rPr lang="hy-AM" sz="1800" dirty="0">
                <a:latin typeface="Sylfaen" panose="010A0502050306030303" pitchFamily="18" charset="0"/>
              </a:rPr>
              <a:t>Գտնել լրացուցիչ հնարավորություններ բազմազգ աշխատակիգներ ներգրավելու համար: </a:t>
            </a:r>
            <a:endParaRPr lang="en-US" sz="1800" b="1" dirty="0">
              <a:latin typeface="Sylfaen" panose="010A0502050306030303" pitchFamily="18" charset="0"/>
            </a:endParaRPr>
          </a:p>
          <a:p>
            <a:r>
              <a:rPr lang="hy-AM" sz="1800" b="1" dirty="0">
                <a:latin typeface="Sylfaen" panose="010A0502050306030303" pitchFamily="18" charset="0"/>
              </a:rPr>
              <a:t>Մասնագիտական վերապատրաստում. </a:t>
            </a:r>
            <a:r>
              <a:rPr lang="en-US" sz="1800" b="1" dirty="0">
                <a:latin typeface="Sylfaen" panose="010A0502050306030303" pitchFamily="18" charset="0"/>
              </a:rPr>
              <a:t> </a:t>
            </a:r>
            <a:r>
              <a:rPr lang="en-US" sz="1800" dirty="0">
                <a:latin typeface="Sylfaen" panose="010A0502050306030303" pitchFamily="18" charset="0"/>
              </a:rPr>
              <a:t>LCAP</a:t>
            </a:r>
            <a:r>
              <a:rPr lang="hy-AM" sz="1800" dirty="0">
                <a:latin typeface="Sylfaen" panose="010A0502050306030303" pitchFamily="18" charset="0"/>
              </a:rPr>
              <a:t>-ից ֆինանսավորում հատկացնել վերապատրաստման համար</a:t>
            </a:r>
            <a:r>
              <a:rPr lang="en-US" sz="1800" dirty="0">
                <a:latin typeface="Sylfaen" panose="010A0502050306030303" pitchFamily="18" charset="0"/>
              </a:rPr>
              <a:t> – </a:t>
            </a:r>
            <a:r>
              <a:rPr lang="hy-AM" sz="1800" dirty="0">
                <a:latin typeface="Sylfaen" panose="010A0502050306030303" pitchFamily="18" charset="0"/>
              </a:rPr>
              <a:t>(օր. անգիտակից վերաբերմունք</a:t>
            </a:r>
            <a:r>
              <a:rPr lang="en-US" sz="1800" dirty="0">
                <a:latin typeface="Sylfaen" panose="010A0502050306030303" pitchFamily="18" charset="0"/>
              </a:rPr>
              <a:t>, </a:t>
            </a:r>
            <a:r>
              <a:rPr lang="hy-AM" sz="1800" dirty="0">
                <a:latin typeface="Sylfaen" panose="010A0502050306030303" pitchFamily="18" charset="0"/>
              </a:rPr>
              <a:t>բազմազանություն և մշակութային պատասխանատու ուսուցում</a:t>
            </a:r>
            <a:r>
              <a:rPr lang="en-US" sz="1800" dirty="0">
                <a:latin typeface="Sylfaen" panose="010A0502050306030303" pitchFamily="18" charset="0"/>
              </a:rPr>
              <a:t>)</a:t>
            </a:r>
            <a:r>
              <a:rPr lang="hy-AM" sz="1800" dirty="0">
                <a:latin typeface="Sylfaen" panose="010A0502050306030303" pitchFamily="18" charset="0"/>
              </a:rPr>
              <a:t>:</a:t>
            </a:r>
            <a:endParaRPr lang="en-US" sz="1800" dirty="0">
              <a:latin typeface="Sylfaen" panose="010A0502050306030303" pitchFamily="18" charset="0"/>
            </a:endParaRPr>
          </a:p>
          <a:p>
            <a:r>
              <a:rPr lang="en-US" sz="1800" b="1" dirty="0">
                <a:latin typeface="Sylfaen" panose="010A0502050306030303" pitchFamily="18" charset="0"/>
              </a:rPr>
              <a:t>**</a:t>
            </a:r>
            <a:r>
              <a:rPr lang="hy-AM" sz="1800" b="1" dirty="0">
                <a:latin typeface="Sylfaen" panose="010A0502050306030303" pitchFamily="18" charset="0"/>
              </a:rPr>
              <a:t>Անհրաժեշտություն</a:t>
            </a:r>
            <a:r>
              <a:rPr lang="en-US" sz="1800" b="1" dirty="0">
                <a:latin typeface="Sylfaen" panose="010A0502050306030303" pitchFamily="18" charset="0"/>
              </a:rPr>
              <a:t>/</a:t>
            </a:r>
            <a:r>
              <a:rPr lang="hy-AM" sz="1800" b="1" dirty="0">
                <a:latin typeface="Sylfaen" panose="010A0502050306030303" pitchFamily="18" charset="0"/>
              </a:rPr>
              <a:t>կարիք. </a:t>
            </a:r>
            <a:r>
              <a:rPr lang="en-US" sz="1800" b="1" dirty="0">
                <a:latin typeface="Sylfaen" panose="010A0502050306030303" pitchFamily="18" charset="0"/>
              </a:rPr>
              <a:t> </a:t>
            </a:r>
            <a:r>
              <a:rPr lang="hy-AM" sz="1800" dirty="0">
                <a:latin typeface="Sylfaen" panose="010A0502050306030303" pitchFamily="18" charset="0"/>
              </a:rPr>
              <a:t>Աշխատակիցների մասնագիտական վերապատրասման համար, կադրերի բաժնին հարկավոր է</a:t>
            </a:r>
            <a:r>
              <a:rPr lang="en-US" sz="1800" dirty="0">
                <a:latin typeface="Sylfaen" panose="010A0502050306030303" pitchFamily="18" charset="0"/>
              </a:rPr>
              <a:t> LCAP</a:t>
            </a:r>
            <a:r>
              <a:rPr lang="hy-AM" sz="1800" dirty="0">
                <a:latin typeface="Sylfaen" panose="010A0502050306030303" pitchFamily="18" charset="0"/>
              </a:rPr>
              <a:t>-ից վերցնել </a:t>
            </a:r>
            <a:r>
              <a:rPr lang="en-US" sz="1800" dirty="0">
                <a:latin typeface="Sylfaen" panose="010A0502050306030303" pitchFamily="18" charset="0"/>
              </a:rPr>
              <a:t>$50,000</a:t>
            </a:r>
            <a:r>
              <a:rPr lang="hy-AM" sz="1800" dirty="0">
                <a:latin typeface="Sylfaen" panose="010A0502050306030303" pitchFamily="18" charset="0"/>
              </a:rPr>
              <a:t>:</a:t>
            </a:r>
            <a:r>
              <a:rPr lang="en-US" sz="1800" dirty="0">
                <a:latin typeface="Sylfaen" panose="010A0502050306030303" pitchFamily="18" charset="0"/>
              </a:rPr>
              <a:t>  </a:t>
            </a:r>
          </a:p>
          <a:p>
            <a:endParaRPr lang="en-US" b="1" dirty="0"/>
          </a:p>
          <a:p>
            <a:pPr marL="6400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24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ustom 48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C94C25"/>
      </a:accent1>
      <a:accent2>
        <a:srgbClr val="EA8640"/>
      </a:accent2>
      <a:accent3>
        <a:srgbClr val="99D9E7"/>
      </a:accent3>
      <a:accent4>
        <a:srgbClr val="FAB17B"/>
      </a:accent4>
      <a:accent5>
        <a:srgbClr val="21B8B3"/>
      </a:accent5>
      <a:accent6>
        <a:srgbClr val="F3786E"/>
      </a:accent6>
      <a:hlink>
        <a:srgbClr val="646567"/>
      </a:hlink>
      <a:folHlink>
        <a:srgbClr val="646567"/>
      </a:folHlink>
    </a:clrScheme>
    <a:fontScheme name="Custom 27">
      <a:majorFont>
        <a:latin typeface="Segoe UI"/>
        <a:ea typeface=""/>
        <a:cs typeface=""/>
      </a:majorFont>
      <a:minorFont>
        <a:latin typeface="Arial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110000" t="250000" r="110000" b="40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110000" t="250000" r="110000" b="40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0000"/>
                <a:satMod val="130000"/>
              </a:schemeClr>
              <a:schemeClr val="phClr">
                <a:tint val="70000"/>
                <a:satMod val="1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167107_Project status report_RVA_v3.potx" id="{4F81F982-6C51-4092-B8D8-4B9E627EB026}" vid="{408BF7D7-5259-4FB8-AB61-68B3FB5EAB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C31EBE-A492-4CE5-9650-1E2C8FDDD7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B47EFB-BDBB-4CE5-A848-1507BE3B7989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16c05727-aa75-4e4a-9b5f-8a80a1165891"/>
    <ds:schemaRef ds:uri="http://purl.org/dc/terms/"/>
    <ds:schemaRef ds:uri="http://schemas.microsoft.com/office/infopath/2007/PartnerControls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1AD0D4C-03C4-489C-932A-66E2D74FA6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 status report</Template>
  <TotalTime>0</TotalTime>
  <Words>1397</Words>
  <Application>Microsoft Office PowerPoint</Application>
  <PresentationFormat>On-screen Show (4:3)</PresentationFormat>
  <Paragraphs>295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Segoe UI</vt:lpstr>
      <vt:lpstr>Sylfaen</vt:lpstr>
      <vt:lpstr>Wingdings 2</vt:lpstr>
      <vt:lpstr>Verve</vt:lpstr>
      <vt:lpstr>Կադրերի բաժին  LCAP-ի ֆինանսավորած ծառայություններ</vt:lpstr>
      <vt:lpstr>Ընդհանուր տեղեկություն </vt:lpstr>
      <vt:lpstr>Կազմակերպչական աղյուսակ</vt:lpstr>
      <vt:lpstr>Դերն ու պարտականությունները</vt:lpstr>
      <vt:lpstr>Կադրերի բաժնի աշխատակազմ </vt:lpstr>
      <vt:lpstr>Կադրերի բաժնի աշխատակազմ </vt:lpstr>
      <vt:lpstr>Կադրերի բաժին  </vt:lpstr>
      <vt:lpstr>Դպրոցի վարչական աշխատակազմ </vt:lpstr>
      <vt:lpstr>Դպրոցի գրասենյակի աշխտակազմ </vt:lpstr>
      <vt:lpstr>Դպրոցների ուսուցիչներ </vt:lpstr>
      <vt:lpstr>Դպրոցների այլ աշխատակիցներ</vt:lpstr>
      <vt:lpstr>Հատուկ ուսուցման ուսուցիչներ</vt:lpstr>
      <vt:lpstr>Հատուկ ուսուցման այլ աշխատակիցներ</vt:lpstr>
      <vt:lpstr>Համեմատական խմբում ընդգրկված 21 շրջանների ցուցակ</vt:lpstr>
      <vt:lpstr>Աշխատակազմի գործակիցներ - 2017-18</vt:lpstr>
      <vt:lpstr>Աշխատակազմի գործակիցներ - 2017-18</vt:lpstr>
      <vt:lpstr>Նպատակ.  Հավաքագրում և պահպանում</vt:lpstr>
      <vt:lpstr> Հավաստագրերով ուսուցիչների համար առավելագույն աշխատավարձի  3 տարվա աճ՝ ըստ 2017-18 թվականների տվյալների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Նպատակ. Առողջության և բարեկեցության համատեղ առավելությունների կոմիտե ձևավորել</vt:lpstr>
      <vt:lpstr>Ադմինիստրատոր դառնալու ոգեշնչում </vt:lpstr>
      <vt:lpstr>Նպատակ. Կենտրոնանալ հավասարության, բազմազանության և ներառման վրա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2019-10-02T23:14:45Z</dcterms:created>
  <dcterms:modified xsi:type="dcterms:W3CDTF">2019-11-16T22:46:07Z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