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310" r:id="rId6"/>
    <p:sldId id="311" r:id="rId7"/>
    <p:sldId id="267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06" r:id="rId18"/>
    <p:sldId id="307" r:id="rId19"/>
    <p:sldId id="308" r:id="rId20"/>
    <p:sldId id="278" r:id="rId21"/>
    <p:sldId id="299" r:id="rId22"/>
    <p:sldId id="295" r:id="rId23"/>
    <p:sldId id="300" r:id="rId24"/>
    <p:sldId id="302" r:id="rId25"/>
    <p:sldId id="304" r:id="rId26"/>
    <p:sldId id="305" r:id="rId27"/>
    <p:sldId id="303" r:id="rId28"/>
    <p:sldId id="257" r:id="rId29"/>
    <p:sldId id="322" r:id="rId30"/>
    <p:sldId id="30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>
      <p:cViewPr>
        <p:scale>
          <a:sx n="81" d="100"/>
          <a:sy n="81" d="100"/>
        </p:scale>
        <p:origin x="-87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matthill\Desktop\Parcel%20Tax\2018%20LCFF%20Comparisons%200311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 w="76200">
              <a:solidFill>
                <a:schemeClr val="accent1"/>
              </a:solidFill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 w="76200">
                <a:solidFill>
                  <a:srgbClr val="FFFF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C928-4AD7-9792-39A565436E37}"/>
              </c:ext>
            </c:extLst>
          </c:dPt>
          <c:dPt>
            <c:idx val="26"/>
            <c:invertIfNegative val="0"/>
            <c:bubble3D val="0"/>
            <c:spPr>
              <a:solidFill>
                <a:schemeClr val="bg1"/>
              </a:solidFill>
              <a:ln w="76200">
                <a:solidFill>
                  <a:srgbClr val="FFFF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928-4AD7-9792-39A565436E37}"/>
              </c:ext>
            </c:extLst>
          </c:dPt>
          <c:dPt>
            <c:idx val="3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61DF-4FA6-997E-33D8359FACFC}"/>
              </c:ext>
            </c:extLst>
          </c:dPt>
          <c:dPt>
            <c:idx val="45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76200"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C30-4550-90A0-F27115B94B39}"/>
              </c:ext>
            </c:extLst>
          </c:dPt>
          <c:dPt>
            <c:idx val="4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61DF-4FA6-997E-33D8359FACFC}"/>
              </c:ext>
            </c:extLst>
          </c:dPt>
          <c:cat>
            <c:strRef>
              <c:f>Sheet1!$A$2:$A$49</c:f>
              <c:strCache>
                <c:ptCount val="46"/>
                <c:pt idx="0">
                  <c:v>Baldwin Park</c:v>
                </c:pt>
                <c:pt idx="7">
                  <c:v>Burbank + 7.5%</c:v>
                </c:pt>
                <c:pt idx="26">
                  <c:v>Burbank + 3%</c:v>
                </c:pt>
                <c:pt idx="45">
                  <c:v>Burbank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18.059999999999999</c:v>
                </c:pt>
                <c:pt idx="1">
                  <c:v>17.61</c:v>
                </c:pt>
                <c:pt idx="2">
                  <c:v>15.76</c:v>
                </c:pt>
                <c:pt idx="3">
                  <c:v>15.55</c:v>
                </c:pt>
                <c:pt idx="4">
                  <c:v>14.39</c:v>
                </c:pt>
                <c:pt idx="5">
                  <c:v>13.78</c:v>
                </c:pt>
                <c:pt idx="6">
                  <c:v>13.04</c:v>
                </c:pt>
                <c:pt idx="7">
                  <c:v>12.5</c:v>
                </c:pt>
                <c:pt idx="8">
                  <c:v>11.99</c:v>
                </c:pt>
                <c:pt idx="9">
                  <c:v>11.96</c:v>
                </c:pt>
                <c:pt idx="10">
                  <c:v>11.55</c:v>
                </c:pt>
                <c:pt idx="11">
                  <c:v>11.42</c:v>
                </c:pt>
                <c:pt idx="12">
                  <c:v>11.42</c:v>
                </c:pt>
                <c:pt idx="13">
                  <c:v>10.95</c:v>
                </c:pt>
                <c:pt idx="14">
                  <c:v>10.94</c:v>
                </c:pt>
                <c:pt idx="15">
                  <c:v>10.88</c:v>
                </c:pt>
                <c:pt idx="16">
                  <c:v>10.24</c:v>
                </c:pt>
                <c:pt idx="17">
                  <c:v>9.85</c:v>
                </c:pt>
                <c:pt idx="18">
                  <c:v>9.08</c:v>
                </c:pt>
                <c:pt idx="19">
                  <c:v>8.75</c:v>
                </c:pt>
                <c:pt idx="20">
                  <c:v>8.73</c:v>
                </c:pt>
                <c:pt idx="21">
                  <c:v>8.64</c:v>
                </c:pt>
                <c:pt idx="22">
                  <c:v>8.1999999999999993</c:v>
                </c:pt>
                <c:pt idx="23">
                  <c:v>8.17</c:v>
                </c:pt>
                <c:pt idx="24">
                  <c:v>8.17</c:v>
                </c:pt>
                <c:pt idx="25">
                  <c:v>8.1199999999999992</c:v>
                </c:pt>
                <c:pt idx="26">
                  <c:v>8</c:v>
                </c:pt>
                <c:pt idx="27">
                  <c:v>7.97</c:v>
                </c:pt>
                <c:pt idx="28">
                  <c:v>7.15</c:v>
                </c:pt>
                <c:pt idx="29">
                  <c:v>7.12</c:v>
                </c:pt>
                <c:pt idx="30">
                  <c:v>7.1</c:v>
                </c:pt>
                <c:pt idx="31">
                  <c:v>7</c:v>
                </c:pt>
                <c:pt idx="32">
                  <c:v>6.96</c:v>
                </c:pt>
                <c:pt idx="33">
                  <c:v>6.94</c:v>
                </c:pt>
                <c:pt idx="34">
                  <c:v>6.79</c:v>
                </c:pt>
                <c:pt idx="35">
                  <c:v>6.61</c:v>
                </c:pt>
                <c:pt idx="36">
                  <c:v>6.43</c:v>
                </c:pt>
                <c:pt idx="37">
                  <c:v>6.33</c:v>
                </c:pt>
                <c:pt idx="38">
                  <c:v>6.12</c:v>
                </c:pt>
                <c:pt idx="39">
                  <c:v>6.09</c:v>
                </c:pt>
                <c:pt idx="40">
                  <c:v>6.08</c:v>
                </c:pt>
                <c:pt idx="41">
                  <c:v>6.07</c:v>
                </c:pt>
                <c:pt idx="42">
                  <c:v>6</c:v>
                </c:pt>
                <c:pt idx="43">
                  <c:v>5.65</c:v>
                </c:pt>
                <c:pt idx="44">
                  <c:v>5.57</c:v>
                </c:pt>
                <c:pt idx="45">
                  <c:v>5</c:v>
                </c:pt>
                <c:pt idx="46">
                  <c:v>3.23</c:v>
                </c:pt>
                <c:pt idx="47">
                  <c:v>3.12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71-4C4B-A0B7-64996C837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7769088"/>
        <c:axId val="87770624"/>
      </c:barChart>
      <c:catAx>
        <c:axId val="8776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0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770624"/>
        <c:crosses val="autoZero"/>
        <c:auto val="1"/>
        <c:lblAlgn val="ctr"/>
        <c:lblOffset val="100"/>
        <c:noMultiLvlLbl val="0"/>
      </c:catAx>
      <c:valAx>
        <c:axId val="8777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769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2">
        <a:lumMod val="2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2017-18 </a:t>
            </a:r>
            <a:r>
              <a:rPr lang="es-ES" noProof="0" dirty="0" smtClean="0"/>
              <a:t>Rangos de Financiación  por estudiante  </a:t>
            </a:r>
            <a:r>
              <a:rPr lang="es-ES" baseline="0" noProof="0" dirty="0" smtClean="0"/>
              <a:t> nivel estatal y local </a:t>
            </a:r>
            <a:r>
              <a:rPr lang="en-US" dirty="0" smtClean="0"/>
              <a:t>(Fuente: </a:t>
            </a:r>
            <a:r>
              <a:rPr lang="en-US" dirty="0"/>
              <a:t>Ed-Data)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'17_18 Chart'!$B$2</c:f>
              <c:strCache>
                <c:ptCount val="1"/>
                <c:pt idx="0">
                  <c:v>LCFF and State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Chart'!$B$3:$B$13</c:f>
              <c:numCache>
                <c:formatCode>_("$"* #,##0_);_("$"* \(#,##0\);_("$"* "-"??_);_(@_)</c:formatCode>
                <c:ptCount val="11"/>
                <c:pt idx="0">
                  <c:v>13398</c:v>
                </c:pt>
                <c:pt idx="1">
                  <c:v>8762</c:v>
                </c:pt>
                <c:pt idx="2">
                  <c:v>12008</c:v>
                </c:pt>
                <c:pt idx="3">
                  <c:v>11312</c:v>
                </c:pt>
                <c:pt idx="4">
                  <c:v>10435</c:v>
                </c:pt>
                <c:pt idx="5">
                  <c:v>9094</c:v>
                </c:pt>
                <c:pt idx="6">
                  <c:v>9555</c:v>
                </c:pt>
                <c:pt idx="7">
                  <c:v>10063</c:v>
                </c:pt>
                <c:pt idx="8">
                  <c:v>10294</c:v>
                </c:pt>
                <c:pt idx="9">
                  <c:v>10063</c:v>
                </c:pt>
                <c:pt idx="10">
                  <c:v>8786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8B-4785-84FE-75B930D985EF}"/>
            </c:ext>
          </c:extLst>
        </c:ser>
        <c:ser>
          <c:idx val="1"/>
          <c:order val="1"/>
          <c:tx>
            <c:strRef>
              <c:f>'17_18 Chart'!$C$2</c:f>
              <c:strCache>
                <c:ptCount val="1"/>
                <c:pt idx="0">
                  <c:v>Local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0000"/>
                    <a:satMod val="160000"/>
                  </a:schemeClr>
                </a:gs>
                <a:gs pos="46000">
                  <a:schemeClr val="accent2">
                    <a:tint val="86000"/>
                    <a:satMod val="160000"/>
                  </a:schemeClr>
                </a:gs>
                <a:gs pos="100000">
                  <a:schemeClr val="accent2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Chart'!$C$3:$C$13</c:f>
              <c:numCache>
                <c:formatCode>_("$"* #,##0_);_("$"* \(#,##0\);_("$"* "-"??_);_(@_)</c:formatCode>
                <c:ptCount val="11"/>
                <c:pt idx="0">
                  <c:v>564</c:v>
                </c:pt>
                <c:pt idx="1">
                  <c:v>4523</c:v>
                </c:pt>
                <c:pt idx="2">
                  <c:v>674</c:v>
                </c:pt>
                <c:pt idx="3">
                  <c:v>1152</c:v>
                </c:pt>
                <c:pt idx="4">
                  <c:v>1270</c:v>
                </c:pt>
                <c:pt idx="5">
                  <c:v>2164</c:v>
                </c:pt>
                <c:pt idx="6">
                  <c:v>1675</c:v>
                </c:pt>
                <c:pt idx="7">
                  <c:v>317</c:v>
                </c:pt>
                <c:pt idx="8">
                  <c:v>660</c:v>
                </c:pt>
                <c:pt idx="9">
                  <c:v>317</c:v>
                </c:pt>
                <c:pt idx="10">
                  <c:v>1450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18B-4785-84FE-75B930D985EF}"/>
            </c:ext>
          </c:extLst>
        </c:ser>
        <c:ser>
          <c:idx val="2"/>
          <c:order val="2"/>
          <c:tx>
            <c:strRef>
              <c:f>'17_18 Chart'!$D$2</c:f>
              <c:strCache>
                <c:ptCount val="1"/>
                <c:pt idx="0">
                  <c:v>Potential New 
Parcel Tax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0000"/>
                    <a:satMod val="160000"/>
                  </a:schemeClr>
                </a:gs>
                <a:gs pos="46000">
                  <a:schemeClr val="accent3">
                    <a:tint val="86000"/>
                    <a:satMod val="160000"/>
                  </a:schemeClr>
                </a:gs>
                <a:gs pos="100000">
                  <a:schemeClr val="accent3">
                    <a:shade val="40000"/>
                    <a:satMod val="160000"/>
                  </a:schemeClr>
                </a:gs>
              </a:gsLst>
              <a:path path="circle">
                <a:fillToRect l="110000" t="250000" r="110000" b="40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cene3d>
              <a:camera prst="orthographicFront" fov="0">
                <a:rot lat="0" lon="0" rev="0"/>
              </a:camera>
              <a:lightRig rig="contrasting" dir="t">
                <a:rot lat="0" lon="0" rev="3600000"/>
              </a:lightRig>
            </a:scene3d>
            <a:sp3d prstMaterial="plastic">
              <a:bevelT w="127000" h="38200" prst="relaxedInset"/>
              <a:contourClr>
                <a:scrgbClr r="0" g="0" b="0"/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'17_18 Chart'!$A$3:$A$13</c:f>
              <c:strCache>
                <c:ptCount val="11"/>
                <c:pt idx="0">
                  <c:v>LA Unified</c:v>
                </c:pt>
                <c:pt idx="1">
                  <c:v>San Marino Unified</c:v>
                </c:pt>
                <c:pt idx="2">
                  <c:v>Pasadena Unified</c:v>
                </c:pt>
                <c:pt idx="3">
                  <c:v>Alhambra Unified</c:v>
                </c:pt>
                <c:pt idx="4">
                  <c:v>San Gabriel Unified</c:v>
                </c:pt>
                <c:pt idx="5">
                  <c:v>La Canada Unified</c:v>
                </c:pt>
                <c:pt idx="6">
                  <c:v>Arcadia Unified</c:v>
                </c:pt>
                <c:pt idx="7">
                  <c:v>Burbank w/ Parcel Tax</c:v>
                </c:pt>
                <c:pt idx="8">
                  <c:v>Glendale Unified</c:v>
                </c:pt>
                <c:pt idx="9">
                  <c:v>Burbank Unified</c:v>
                </c:pt>
                <c:pt idx="10">
                  <c:v>South Pasadena</c:v>
                </c:pt>
              </c:strCache>
            </c:strRef>
          </c:cat>
          <c:val>
            <c:numRef>
              <c:f>'17_18 Chart'!$D$3:$D$13</c:f>
              <c:numCache>
                <c:formatCode>General</c:formatCode>
                <c:ptCount val="11"/>
                <c:pt idx="7" formatCode="_(&quot;$&quot;* #,##0_);_(&quot;$&quot;* \(#,##0\);_(&quot;$&quot;* &quot;-&quot;??_);_(@_)">
                  <c:v>624.39961575408256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18B-4785-84FE-75B930D985E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7825024"/>
        <c:axId val="87863680"/>
      </c:barChart>
      <c:catAx>
        <c:axId val="8782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863680"/>
        <c:crosses val="autoZero"/>
        <c:auto val="1"/>
        <c:lblAlgn val="ctr"/>
        <c:lblOffset val="100"/>
        <c:noMultiLvlLbl val="0"/>
      </c:catAx>
      <c:valAx>
        <c:axId val="87863680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82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0.25933</cdr:x>
      <cdr:y>0.01564</cdr:y>
    </cdr:from>
    <cdr:to>
      <cdr:x>0.26026</cdr:x>
      <cdr:y>0.85826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="" xmlns:a16="http://schemas.microsoft.com/office/drawing/2014/main" id="{02F30D15-FA20-B04E-A2F2-BBC5A3CF286F}"/>
            </a:ext>
          </a:extLst>
        </cdr:cNvPr>
        <cdr:cNvCxnSpPr/>
      </cdr:nvCxnSpPr>
      <cdr:spPr>
        <a:xfrm xmlns:a="http://schemas.openxmlformats.org/drawingml/2006/main">
          <a:off x="3138336" y="90308"/>
          <a:ext cx="11255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0.50979</cdr:x>
      <cdr:y>0.01661</cdr:y>
    </cdr:from>
    <cdr:to>
      <cdr:x>0.51073</cdr:x>
      <cdr:y>0.85923</cdr:y>
    </cdr:to>
    <cdr:cxnSp macro="">
      <cdr:nvCxnSpPr>
        <cdr:cNvPr id="5" name="Straight Connector 4">
          <a:extLst xmlns:a="http://schemas.openxmlformats.org/drawingml/2006/main">
            <a:ext uri="{FF2B5EF4-FFF2-40B4-BE49-F238E27FC236}">
              <a16:creationId xmlns="" xmlns:a16="http://schemas.microsoft.com/office/drawing/2014/main" id="{CAFF1336-8D9F-5541-A68D-EFEB55C32412}"/>
            </a:ext>
          </a:extLst>
        </cdr:cNvPr>
        <cdr:cNvCxnSpPr/>
      </cdr:nvCxnSpPr>
      <cdr:spPr>
        <a:xfrm xmlns:a="http://schemas.openxmlformats.org/drawingml/2006/main">
          <a:off x="6169323" y="95939"/>
          <a:ext cx="11376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0.75793</cdr:x>
      <cdr:y>0</cdr:y>
    </cdr:from>
    <cdr:to>
      <cdr:x>0.75886</cdr:x>
      <cdr:y>0.84262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="" xmlns:a16="http://schemas.microsoft.com/office/drawing/2014/main" id="{8B389CE1-0B42-244B-B480-09813D883963}"/>
            </a:ext>
          </a:extLst>
        </cdr:cNvPr>
        <cdr:cNvCxnSpPr/>
      </cdr:nvCxnSpPr>
      <cdr:spPr>
        <a:xfrm xmlns:a="http://schemas.openxmlformats.org/drawingml/2006/main">
          <a:off x="9172235" y="0"/>
          <a:ext cx="11255" cy="486551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0.6306</cdr:x>
      <cdr:y>0.07625</cdr:y>
    </cdr:from>
    <cdr:to>
      <cdr:x>0.67257</cdr:x>
      <cdr:y>0.12708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631289" y="440267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Q3</a:t>
          </a:r>
        </a:p>
      </cdr:txBody>
    </cdr:sp>
  </cdr:relSizeAnchor>
  <cdr:relSizeAnchor xmlns:cdr="http://schemas.openxmlformats.org/drawingml/2006/chartDrawing">
    <cdr:from>
      <cdr:x>0.3792</cdr:x>
      <cdr:y>0.07331</cdr:y>
    </cdr:from>
    <cdr:to>
      <cdr:x>0.42118</cdr:x>
      <cdr:y>0.12414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88934" y="423334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Q2</a:t>
          </a:r>
        </a:p>
      </cdr:txBody>
    </cdr:sp>
  </cdr:relSizeAnchor>
  <cdr:relSizeAnchor xmlns:cdr="http://schemas.openxmlformats.org/drawingml/2006/chartDrawing">
    <cdr:from>
      <cdr:x>0.16091</cdr:x>
      <cdr:y>0.07331</cdr:y>
    </cdr:from>
    <cdr:to>
      <cdr:x>0.20289</cdr:x>
      <cdr:y>0.12414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1947333" y="423334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Q1</a:t>
          </a:r>
        </a:p>
      </cdr:txBody>
    </cdr:sp>
  </cdr:relSizeAnchor>
  <cdr:relSizeAnchor xmlns:cdr="http://schemas.openxmlformats.org/drawingml/2006/chartDrawing">
    <cdr:from>
      <cdr:x>0.86054</cdr:x>
      <cdr:y>0.07527</cdr:y>
    </cdr:from>
    <cdr:to>
      <cdr:x>0.90252</cdr:x>
      <cdr:y>0.1261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10414000" y="434623"/>
          <a:ext cx="508000" cy="293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chemeClr val="tx1"/>
              </a:solidFill>
            </a:rPr>
            <a:t>Q4</a:t>
          </a:r>
        </a:p>
      </cdr:txBody>
    </cdr:sp>
  </cdr:relSizeAnchor>
  <cdr:relSizeAnchor xmlns:cdr="http://schemas.openxmlformats.org/drawingml/2006/chartDrawing">
    <cdr:from>
      <cdr:x>0.6798</cdr:x>
      <cdr:y>0.83582</cdr:y>
    </cdr:from>
    <cdr:to>
      <cdr:x>0.90517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989648" y="4267200"/>
          <a:ext cx="1985712" cy="838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dirty="0" err="1" smtClean="0">
              <a:solidFill>
                <a:schemeClr val="tx1"/>
              </a:solidFill>
            </a:rPr>
            <a:t>Burbank</a:t>
          </a:r>
          <a:r>
            <a:rPr lang="es-ES" dirty="0" smtClean="0">
              <a:solidFill>
                <a:schemeClr val="tx1"/>
              </a:solidFill>
            </a:rPr>
            <a:t>  es 45</a:t>
          </a:r>
          <a:r>
            <a:rPr lang="es-ES" baseline="30000" dirty="0" smtClean="0">
              <a:solidFill>
                <a:schemeClr val="tx1"/>
              </a:solidFill>
            </a:rPr>
            <a:t>avo</a:t>
          </a:r>
          <a:r>
            <a:rPr lang="es-ES" dirty="0" smtClean="0">
              <a:solidFill>
                <a:schemeClr val="tx1"/>
              </a:solidFill>
            </a:rPr>
            <a:t> de 47 distritos en el  Condado sobre incrementos los últimos tres años. </a:t>
          </a:r>
          <a:endParaRPr lang="es-ES" sz="11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643DAE18-FF53-43C8-B129-B2254E0CD3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84C594C-BB62-4D1A-AA15-460CAB0268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B0719-0C0B-4FCD-8C42-A758D216E1BD}" type="datetimeFigureOut">
              <a:rPr lang="en-US" smtClean="0"/>
              <a:t>11/17/2019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77CD9E3-2F3C-4226-A22C-6BC586ACB3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57FA062-CF80-4049-B333-6A99FEE14B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2621-7037-4E35-B549-8255C904F6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887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25A17EF-115B-4BB9-BF42-426DFD9E898A}" type="datetimeFigureOut">
              <a:rPr lang="en-US" smtClean="0"/>
              <a:pPr/>
              <a:t>11/17/2019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4E7652-46AF-4259-BAE2-54978EA077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956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C7755-2FF4-4AD3-B50D-DF338821DE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19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E7652-46AF-4259-BAE2-54978EA077C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0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0.png"/><Relationship Id="rId4" Type="http://schemas.openxmlformats.org/officeDocument/2006/relationships/image" Target="../media/image7.png"/><Relationship Id="rId9" Type="http://schemas.openxmlformats.org/officeDocument/2006/relationships/image" Target="../media/image17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E770D99E-2869-438B-B483-1F6CCD5437EE}"/>
              </a:ext>
            </a:extLst>
          </p:cNvPr>
          <p:cNvGrpSpPr/>
          <p:nvPr userDrawn="1"/>
        </p:nvGrpSpPr>
        <p:grpSpPr>
          <a:xfrm>
            <a:off x="-1" y="-10825"/>
            <a:ext cx="9144002" cy="6515395"/>
            <a:chOff x="-1" y="-10825"/>
            <a:chExt cx="9144002" cy="6515395"/>
          </a:xfrm>
        </p:grpSpPr>
        <p:pic>
          <p:nvPicPr>
            <p:cNvPr id="11" name="Graphic 10">
              <a:extLst>
                <a:ext uri="{FF2B5EF4-FFF2-40B4-BE49-F238E27FC236}">
                  <a16:creationId xmlns="" xmlns:a16="http://schemas.microsoft.com/office/drawing/2014/main" id="{F66236F9-EA1F-4D2A-84DE-EC04F9972C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7200" y="-10825"/>
              <a:ext cx="3429000" cy="3181546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="" xmlns:a16="http://schemas.microsoft.com/office/drawing/2014/main" id="{32A12C4E-53AE-4900-9783-F619054408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95401" y="-10825"/>
              <a:ext cx="7848600" cy="352224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="" xmlns:a16="http://schemas.microsoft.com/office/drawing/2014/main" id="{A14E049B-6FD4-487E-927B-506983629A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31825" y="2232482"/>
              <a:ext cx="1282976" cy="1108588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="" xmlns:a16="http://schemas.microsoft.com/office/drawing/2014/main" id="{EF27E3F5-0D4D-492C-8A3E-50BC30CEFD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-1" y="2962082"/>
              <a:ext cx="2757625" cy="354248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="" xmlns:a16="http://schemas.microsoft.com/office/drawing/2014/main" id="{36D4FF91-8818-4598-AC9F-B8C2FA867C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" y="2313169"/>
              <a:ext cx="2259131" cy="2895506"/>
            </a:xfrm>
            <a:prstGeom prst="rect">
              <a:avLst/>
            </a:prstGeom>
          </p:spPr>
        </p:pic>
      </p:grp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276600" y="1213332"/>
            <a:ext cx="5326856" cy="1425577"/>
          </a:xfrm>
        </p:spPr>
        <p:txBody>
          <a:bodyPr anchor="b"/>
          <a:lstStyle>
            <a:lvl1pPr algn="r">
              <a:defRPr sz="45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724400" y="3849666"/>
            <a:ext cx="3879056" cy="1234575"/>
          </a:xfrm>
          <a:noFill/>
        </p:spPr>
        <p:txBody>
          <a:bodyPr/>
          <a:lstStyle>
            <a:lvl1pPr marL="0" marR="36576" indent="0" algn="l">
              <a:spcBef>
                <a:spcPts val="0"/>
              </a:spcBef>
              <a:buNone/>
              <a:defRPr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2812256" y="6322007"/>
            <a:ext cx="5791200" cy="365125"/>
          </a:xfrm>
          <a:prstGeom prst="rect">
            <a:avLst/>
          </a:prstGeom>
        </p:spPr>
        <p:txBody>
          <a:bodyPr tIns="0" bIns="0" anchor="t"/>
          <a:lstStyle>
            <a:lvl1pPr algn="r">
              <a:defRPr sz="1000"/>
            </a:lvl1pPr>
          </a:lstStyle>
          <a:p>
            <a:pPr algn="r"/>
            <a:fld id="{A2E209FB-7A34-414B-812A-BCC5C4256F49}" type="datetime1">
              <a:rPr lang="en-US" smtClean="0"/>
              <a:pPr algn="r"/>
              <a:t>11/17/2019</a:t>
            </a:fld>
            <a:endParaRPr lang="en-US" sz="10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12256" y="596005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 algn="r"/>
            <a:endParaRPr lang="en-US" sz="11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395"/>
            <a:ext cx="4876800" cy="79930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173195"/>
            <a:ext cx="2468880" cy="300831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="" xmlns:a16="http://schemas.microsoft.com/office/drawing/2014/main" id="{CABB0C64-AD16-4270-8323-3B986F4CAD10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2" name="Graphic 11">
              <a:extLst>
                <a:ext uri="{FF2B5EF4-FFF2-40B4-BE49-F238E27FC236}">
                  <a16:creationId xmlns="" xmlns:a16="http://schemas.microsoft.com/office/drawing/2014/main" id="{323EE1CF-2D6B-4E08-B98D-D9F9B91968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="" xmlns:a16="http://schemas.microsoft.com/office/drawing/2014/main" id="{2AA44434-8959-4391-901A-0B056114A2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3133CFB-98CB-4408-8818-24F931AC1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A6EE7E31-13F0-404F-BFFF-EE236EB5D4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4FC6F67-BAE4-413D-8066-1E361D5891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DF566D8F-E696-41DE-BA1C-A8D0C7F03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5655"/>
            <a:ext cx="7726680" cy="571500"/>
          </a:xfrm>
        </p:spPr>
        <p:txBody>
          <a:bodyPr>
            <a:normAutofit/>
          </a:bodyPr>
          <a:lstStyle>
            <a:lvl1pPr marL="64008" indent="0">
              <a:buFont typeface="Arial" panose="020B0604020202020204" pitchFamily="34" charset="0"/>
              <a:buNone/>
              <a:defRPr sz="2000"/>
            </a:lvl1pPr>
            <a:lvl2pPr marL="537210" indent="0">
              <a:buNone/>
              <a:defRPr/>
            </a:lvl2pPr>
            <a:lvl3pPr marL="877824" indent="0">
              <a:buNone/>
              <a:defRPr/>
            </a:lvl3pPr>
            <a:lvl4pPr marL="1161288" indent="0">
              <a:buNone/>
              <a:defRPr/>
            </a:lvl4pPr>
            <a:lvl5pPr marL="1389888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8787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173195"/>
            <a:ext cx="2355056" cy="301752"/>
          </a:xfrm>
        </p:spPr>
        <p:txBody>
          <a:bodyPr/>
          <a:lstStyle/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B32CA5EA-865E-4EF0-89BB-61FD6EFE2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0070" y="173195"/>
            <a:ext cx="502920" cy="301752"/>
          </a:xfrm>
        </p:spPr>
        <p:txBody>
          <a:bodyPr/>
          <a:lstStyle/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295400"/>
            <a:ext cx="914400" cy="5015864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5856" y="1295400"/>
            <a:ext cx="2438400" cy="5015864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1250" y="1295400"/>
            <a:ext cx="5276088" cy="501396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400" y="173195"/>
            <a:ext cx="2324196" cy="301752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BD5BE3E6-AFB3-460C-834B-D73EE2A7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91596" y="173195"/>
            <a:ext cx="502920" cy="301752"/>
          </a:xfrm>
        </p:spPr>
        <p:txBody>
          <a:bodyPr/>
          <a:lstStyle>
            <a:lvl1pPr>
              <a:defRPr sz="1200"/>
            </a:lvl1pPr>
          </a:lstStyle>
          <a:p>
            <a:fld id="{FEA1243F-3000-4347-94A4-FBDEAD3122C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F85BB-86F1-498F-A11C-C4DFC72A6251}" type="datetime1">
              <a:rPr lang="en-US" smtClean="0"/>
              <a:t>11/17/2019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6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CD35-B4BF-4DC6-A368-BA61C32E0B4C}" type="datetime1">
              <a:rPr lang="en-US" smtClean="0"/>
              <a:t>11/17/2019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28435" y="6430737"/>
            <a:ext cx="523681" cy="238902"/>
          </a:xfrm>
        </p:spPr>
        <p:txBody>
          <a:bodyPr/>
          <a:lstStyle>
            <a:lvl1pPr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90A06B0-A059-4593-94AE-6EF17C689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 l="2307" t="6059" r="3676" b="4528"/>
          <a:stretch/>
        </p:blipFill>
        <p:spPr>
          <a:xfrm>
            <a:off x="7607843" y="246503"/>
            <a:ext cx="1129213" cy="89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Relationship Id="rId14" Type="http://schemas.openxmlformats.org/officeDocument/2006/relationships/image" Target="../media/image7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1423E8A4-D2B7-46D2-92C3-AE6BC0B9BD06}"/>
              </a:ext>
            </a:extLst>
          </p:cNvPr>
          <p:cNvGrpSpPr/>
          <p:nvPr userDrawn="1"/>
        </p:nvGrpSpPr>
        <p:grpSpPr>
          <a:xfrm>
            <a:off x="5105399" y="3142"/>
            <a:ext cx="4038601" cy="1101851"/>
            <a:chOff x="5334000" y="-37306"/>
            <a:chExt cx="3281716" cy="895350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9309AE25-B267-4B83-A0CB-35016E70E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48301" y="-37306"/>
              <a:ext cx="3167415" cy="60960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="" xmlns:a16="http://schemas.microsoft.com/office/drawing/2014/main" id="{61BEEC28-F63A-4526-A6C3-33CFC7679C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34000" y="-37306"/>
              <a:ext cx="819150" cy="895350"/>
            </a:xfrm>
            <a:prstGeom prst="rect">
              <a:avLst/>
            </a:prstGeom>
          </p:spPr>
        </p:pic>
      </p:grp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66725" y="381198"/>
            <a:ext cx="4638674" cy="675926"/>
          </a:xfrm>
          <a:prstGeom prst="rect">
            <a:avLst/>
          </a:prstGeom>
        </p:spPr>
        <p:txBody>
          <a:bodyPr vert="horz" lIns="0" rIns="0" anchor="ctr">
            <a:noAutofit/>
          </a:bodyPr>
          <a:lstStyle/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66839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867400" y="174116"/>
            <a:ext cx="2212182" cy="300831"/>
          </a:xfrm>
          <a:prstGeom prst="rect">
            <a:avLst/>
          </a:prstGeom>
        </p:spPr>
        <p:txBody>
          <a:bodyPr vert="horz" anchor="b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www.website.com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83880" y="173195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>
              <a:defRPr sz="1200" b="1">
                <a:solidFill>
                  <a:schemeClr val="bg2"/>
                </a:solidFill>
              </a:defRPr>
            </a:lvl1pPr>
          </a:lstStyle>
          <a:p>
            <a:fld id="{49598980-D22C-4904-9F8F-3DB09B2ECD8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Graphic 20">
            <a:extLst>
              <a:ext uri="{FF2B5EF4-FFF2-40B4-BE49-F238E27FC236}">
                <a16:creationId xmlns="" xmlns:a16="http://schemas.microsoft.com/office/drawing/2014/main" id="{41E45D2D-0469-4652-A090-C4D13F3C15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0" y="5307178"/>
            <a:ext cx="1219200" cy="155082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="" xmlns:a16="http://schemas.microsoft.com/office/drawing/2014/main" id="{16C04FF8-AE2F-4C75-8657-A2201B951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16459" y="4545317"/>
            <a:ext cx="1248460" cy="1570328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2" r:id="rId4"/>
    <p:sldLayoutId id="2147483656" r:id="rId5"/>
    <p:sldLayoutId id="2147483658" r:id="rId6"/>
    <p:sldLayoutId id="2147483659" r:id="rId7"/>
  </p:sldLayoutIdLst>
  <p:txStyles>
    <p:titleStyle>
      <a:lvl1pPr marL="182880" algn="l" rtl="0" eaLnBrk="1" latinLnBrk="0" hangingPunct="1">
        <a:spcBef>
          <a:spcPct val="0"/>
        </a:spcBef>
        <a:buNone/>
        <a:defRPr sz="4000" b="1" kern="1200">
          <a:ln w="6350">
            <a:noFill/>
          </a:ln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80000"/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SzPct val="95000"/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276600" y="914400"/>
            <a:ext cx="5326856" cy="1806577"/>
          </a:xfrm>
        </p:spPr>
        <p:txBody>
          <a:bodyPr/>
          <a:lstStyle/>
          <a:p>
            <a:r>
              <a:rPr lang="es-ES" dirty="0" smtClean="0"/>
              <a:t>Recursos Humanos</a:t>
            </a:r>
            <a:br>
              <a:rPr lang="es-ES" dirty="0" smtClean="0"/>
            </a:br>
            <a:r>
              <a:rPr lang="es-ES" b="0" dirty="0" smtClean="0"/>
              <a:t>LCAP Servicios Financiados</a:t>
            </a:r>
            <a:endParaRPr lang="es-ES" b="0" dirty="0"/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2362200" y="3849666"/>
            <a:ext cx="6241256" cy="1789134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es-ES" dirty="0" smtClean="0"/>
              <a:t>Presentado por:</a:t>
            </a:r>
          </a:p>
          <a:p>
            <a:pPr algn="r"/>
            <a:r>
              <a:rPr lang="es-ES" sz="2600" dirty="0" smtClean="0"/>
              <a:t>Sarah </a:t>
            </a:r>
            <a:r>
              <a:rPr lang="es-ES" sz="2600" dirty="0" err="1" smtClean="0"/>
              <a:t>Niemann</a:t>
            </a:r>
            <a:r>
              <a:rPr lang="es-ES" sz="2600" dirty="0" smtClean="0"/>
              <a:t>, </a:t>
            </a:r>
            <a:r>
              <a:rPr lang="es-ES" sz="2600" dirty="0" err="1" smtClean="0"/>
              <a:t>Ed.D</a:t>
            </a:r>
            <a:r>
              <a:rPr lang="es-ES" sz="2600" dirty="0" smtClean="0"/>
              <a:t>., Superintendente Adjunto</a:t>
            </a:r>
          </a:p>
          <a:p>
            <a:pPr algn="r"/>
            <a:r>
              <a:rPr lang="es-ES" sz="2600" dirty="0" smtClean="0"/>
              <a:t>Peter </a:t>
            </a:r>
            <a:r>
              <a:rPr lang="es-ES" sz="2600" dirty="0" err="1" smtClean="0"/>
              <a:t>Knapik</a:t>
            </a:r>
            <a:r>
              <a:rPr lang="es-ES" sz="2600" dirty="0" smtClean="0"/>
              <a:t>, </a:t>
            </a:r>
            <a:r>
              <a:rPr lang="es-ES" sz="2600" dirty="0" err="1" smtClean="0"/>
              <a:t>Ed.D</a:t>
            </a:r>
            <a:r>
              <a:rPr lang="es-ES" sz="2600" dirty="0" smtClean="0"/>
              <a:t>., Director de Educación </a:t>
            </a:r>
            <a:r>
              <a:rPr lang="es-ES" sz="2600" dirty="0" smtClean="0"/>
              <a:t>Primaria</a:t>
            </a:r>
          </a:p>
          <a:p>
            <a:pPr algn="r"/>
            <a:r>
              <a:rPr lang="es-ES" sz="1200" dirty="0">
                <a:latin typeface="Lucida Calligraphy" panose="03010101010101010101" pitchFamily="66" charset="0"/>
              </a:rPr>
              <a:t>Versión traducida al </a:t>
            </a:r>
            <a:r>
              <a:rPr lang="es-ES" sz="1200" b="1" dirty="0">
                <a:latin typeface="Lucida Calligraphy" panose="03010101010101010101" pitchFamily="66" charset="0"/>
              </a:rPr>
              <a:t>español</a:t>
            </a:r>
            <a:r>
              <a:rPr lang="es-ES" sz="1200" dirty="0">
                <a:latin typeface="Lucida Calligraphy" panose="03010101010101010101" pitchFamily="66" charset="0"/>
              </a:rPr>
              <a:t> para BUSD por </a:t>
            </a:r>
            <a:r>
              <a:rPr lang="es-ES" sz="1200" b="1" dirty="0">
                <a:latin typeface="Lucida Calligraphy" panose="03010101010101010101" pitchFamily="66" charset="0"/>
              </a:rPr>
              <a:t>Nuria </a:t>
            </a:r>
            <a:r>
              <a:rPr lang="es-ES" sz="1200" b="1" dirty="0" err="1">
                <a:latin typeface="Lucida Calligraphy" panose="03010101010101010101" pitchFamily="66" charset="0"/>
              </a:rPr>
              <a:t>Lundberg</a:t>
            </a:r>
            <a:r>
              <a:rPr lang="es-ES" sz="1200" b="1" dirty="0">
                <a:latin typeface="Lucida Calligraphy" panose="03010101010101010101" pitchFamily="66" charset="0"/>
              </a:rPr>
              <a:t> </a:t>
            </a:r>
            <a:r>
              <a:rPr lang="es-ES" sz="1200">
                <a:latin typeface="Lucida Calligraphy" panose="03010101010101010101" pitchFamily="66" charset="0"/>
              </a:rPr>
              <a:t>Lámina </a:t>
            </a:r>
            <a:r>
              <a:rPr lang="es-ES" sz="1200" smtClean="0">
                <a:latin typeface="Lucida Calligraphy" panose="03010101010101010101" pitchFamily="66" charset="0"/>
              </a:rPr>
              <a:t>1-27</a:t>
            </a:r>
            <a:endParaRPr lang="es-ES" sz="1200" dirty="0">
              <a:latin typeface="Lucida Calligraphy" panose="03010101010101010101" pitchFamily="66" charset="0"/>
            </a:endParaRPr>
          </a:p>
          <a:p>
            <a:pPr algn="r"/>
            <a:r>
              <a:rPr lang="es-ES" sz="2600" dirty="0" smtClean="0"/>
              <a:t> </a:t>
            </a:r>
            <a:endParaRPr lang="es-E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2280247-C86F-44DB-A05D-E005F8D38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Apreciación Global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8988917-3687-4F24-AAD0-9A7EB62E6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Costos</a:t>
            </a:r>
            <a:r>
              <a:rPr lang="en-US" dirty="0" smtClean="0"/>
              <a:t> de personal</a:t>
            </a:r>
            <a:endParaRPr lang="en-US" dirty="0"/>
          </a:p>
          <a:p>
            <a:pPr lvl="1"/>
            <a:r>
              <a:rPr lang="es-ES" dirty="0" smtClean="0"/>
              <a:t>División Recursos Humanos  </a:t>
            </a:r>
          </a:p>
          <a:p>
            <a:pPr lvl="1"/>
            <a:r>
              <a:rPr lang="es-ES" dirty="0" smtClean="0"/>
              <a:t>TK-12 Administradores</a:t>
            </a:r>
          </a:p>
          <a:p>
            <a:pPr lvl="1"/>
            <a:r>
              <a:rPr lang="es-ES" dirty="0" smtClean="0"/>
              <a:t>TK-12 Profesores</a:t>
            </a:r>
          </a:p>
          <a:p>
            <a:pPr lvl="1"/>
            <a:r>
              <a:rPr lang="es-ES" dirty="0" smtClean="0"/>
              <a:t>TK-12 Personal Clasificado</a:t>
            </a:r>
          </a:p>
          <a:p>
            <a:r>
              <a:rPr lang="es-ES" dirty="0" smtClean="0"/>
              <a:t>Contratación Índices</a:t>
            </a:r>
          </a:p>
          <a:p>
            <a:r>
              <a:rPr lang="es-ES" dirty="0" smtClean="0"/>
              <a:t>Comparación de Sueldos</a:t>
            </a:r>
          </a:p>
          <a:p>
            <a:r>
              <a:rPr lang="es-ES" dirty="0" smtClean="0"/>
              <a:t>Salud, Prestaciones y beneficios</a:t>
            </a:r>
          </a:p>
          <a:p>
            <a:r>
              <a:rPr lang="es-ES" dirty="0" smtClean="0"/>
              <a:t>Aspirante  a Administradores</a:t>
            </a:r>
          </a:p>
          <a:p>
            <a:r>
              <a:rPr lang="es-ES" dirty="0" smtClean="0"/>
              <a:t>Diversidad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1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5"/>
            <a:ext cx="6629400" cy="799306"/>
          </a:xfrm>
        </p:spPr>
        <p:txBody>
          <a:bodyPr/>
          <a:lstStyle/>
          <a:p>
            <a:r>
              <a:rPr lang="es-ES" dirty="0" smtClean="0"/>
              <a:t>Diagrama</a:t>
            </a:r>
            <a:r>
              <a:rPr lang="en-US" dirty="0" smtClean="0"/>
              <a:t> </a:t>
            </a:r>
            <a:r>
              <a:rPr lang="es-ES" dirty="0" smtClean="0"/>
              <a:t>Organizacional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371601"/>
            <a:ext cx="8762999" cy="51210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00600" y="2133600"/>
            <a:ext cx="1600200" cy="2057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86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F1A2A5-0545-40DB-A0A9-1B2A20E20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Cargo y </a:t>
            </a:r>
            <a:r>
              <a:rPr lang="es-ES" dirty="0" smtClean="0"/>
              <a:t>Responsabilidad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50622C6-4FAA-4726-BB4B-D5E4AA3F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Dirección Estratégica</a:t>
            </a:r>
            <a:endParaRPr lang="en-US" dirty="0"/>
          </a:p>
          <a:p>
            <a:r>
              <a:rPr lang="es-ES" dirty="0" smtClean="0"/>
              <a:t>Empleo y fuerza laboral</a:t>
            </a:r>
          </a:p>
          <a:p>
            <a:r>
              <a:rPr lang="es-ES" dirty="0" smtClean="0"/>
              <a:t>Reclutamiento y Selección </a:t>
            </a:r>
          </a:p>
          <a:p>
            <a:r>
              <a:rPr lang="es-ES" dirty="0" smtClean="0"/>
              <a:t>Compensación y Beneficios</a:t>
            </a:r>
          </a:p>
          <a:p>
            <a:r>
              <a:rPr lang="es-ES" dirty="0" smtClean="0"/>
              <a:t>Negociaciones con socios laborales</a:t>
            </a:r>
          </a:p>
          <a:p>
            <a:r>
              <a:rPr lang="es-ES" dirty="0" smtClean="0"/>
              <a:t>Elaboración de Políticas</a:t>
            </a:r>
          </a:p>
          <a:p>
            <a:r>
              <a:rPr lang="es-ES" dirty="0" smtClean="0"/>
              <a:t>Empleados y Relaciones Laborales</a:t>
            </a:r>
          </a:p>
          <a:p>
            <a:r>
              <a:rPr lang="es-ES" dirty="0" smtClean="0"/>
              <a:t>Manejo de Riesgos (Seguridad y Salud de Empleados)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0122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34B249-FC15-452A-890F-B02EB01A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Recursos Humanos Contratación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6601589-CD2F-46F3-955A-46C606967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700" dirty="0" smtClean="0"/>
              <a:t>Superintendente Adjunto</a:t>
            </a:r>
            <a:r>
              <a:rPr lang="en-US" sz="2700" dirty="0" smtClean="0"/>
              <a:t>(1</a:t>
            </a:r>
            <a:r>
              <a:rPr lang="en-US" sz="2700" dirty="0"/>
              <a:t>)</a:t>
            </a:r>
          </a:p>
          <a:p>
            <a:r>
              <a:rPr lang="es-ES" sz="2700" dirty="0" smtClean="0"/>
              <a:t>Supervisor (1)</a:t>
            </a:r>
          </a:p>
          <a:p>
            <a:r>
              <a:rPr lang="es-ES" sz="2700" dirty="0" smtClean="0"/>
              <a:t>Asistente Ejecutivo (1)</a:t>
            </a:r>
          </a:p>
          <a:p>
            <a:r>
              <a:rPr lang="es-ES" sz="2700" dirty="0" smtClean="0"/>
              <a:t>Clasificado (Primaria, CC, Servicio Alimenticio) (1)</a:t>
            </a:r>
          </a:p>
          <a:p>
            <a:r>
              <a:rPr lang="es-ES" sz="2700" dirty="0" smtClean="0"/>
              <a:t>Clasificado  (Secundaria/Preparatoria, Mantenimiento, SPED) (1)</a:t>
            </a:r>
          </a:p>
          <a:p>
            <a:r>
              <a:rPr lang="es-ES" sz="2700" dirty="0" smtClean="0"/>
              <a:t>Clasificado (</a:t>
            </a:r>
            <a:r>
              <a:rPr lang="es-ES" sz="2700" dirty="0" err="1" smtClean="0"/>
              <a:t>Subs</a:t>
            </a:r>
            <a:r>
              <a:rPr lang="es-ES" sz="2700" dirty="0" smtClean="0"/>
              <a:t>) (1) </a:t>
            </a:r>
            <a:endParaRPr lang="es-ES" sz="2700" dirty="0"/>
          </a:p>
        </p:txBody>
      </p:sp>
    </p:spTree>
    <p:extLst>
      <p:ext uri="{BB962C8B-B14F-4D97-AF65-F5344CB8AC3E}">
        <p14:creationId xmlns:p14="http://schemas.microsoft.com/office/powerpoint/2010/main" val="323263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BDCD959-F796-497A-84D2-3045D2353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Recursos Humanos Contratación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6F9427-1720-4902-8AA8-56F3AB775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Certificado (TK-5, Adulto, CC, DO, </a:t>
            </a:r>
            <a:r>
              <a:rPr lang="es-ES" dirty="0" err="1" smtClean="0"/>
              <a:t>Admin</a:t>
            </a:r>
            <a:r>
              <a:rPr lang="es-ES" dirty="0" smtClean="0"/>
              <a:t>.) (1)</a:t>
            </a:r>
          </a:p>
          <a:p>
            <a:r>
              <a:rPr lang="es-ES" dirty="0" smtClean="0"/>
              <a:t>Certificado (6-12, ROP, </a:t>
            </a:r>
            <a:r>
              <a:rPr lang="es-ES" dirty="0" err="1" smtClean="0"/>
              <a:t>SpEd</a:t>
            </a:r>
            <a:r>
              <a:rPr lang="es-ES" dirty="0" smtClean="0"/>
              <a:t>, Habla) (1)</a:t>
            </a:r>
          </a:p>
          <a:p>
            <a:r>
              <a:rPr lang="es-ES" dirty="0" smtClean="0"/>
              <a:t>Certificado (</a:t>
            </a:r>
            <a:r>
              <a:rPr lang="es-ES" dirty="0" err="1" smtClean="0"/>
              <a:t>Subs</a:t>
            </a:r>
            <a:r>
              <a:rPr lang="es-ES" dirty="0" smtClean="0"/>
              <a:t>) (1)</a:t>
            </a:r>
          </a:p>
          <a:p>
            <a:r>
              <a:rPr lang="es-ES" dirty="0" smtClean="0"/>
              <a:t>Manejo de Riesgos(1)</a:t>
            </a:r>
          </a:p>
          <a:p>
            <a:r>
              <a:rPr lang="es-ES" dirty="0" smtClean="0"/>
              <a:t>Beneficios (2)</a:t>
            </a:r>
          </a:p>
          <a:p>
            <a:r>
              <a:rPr lang="es-ES" dirty="0" smtClean="0"/>
              <a:t>Recepción/Mensajería-correo (1)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808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03074-CAD5-42A7-B2E6-897D0044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Recursos</a:t>
            </a:r>
            <a:r>
              <a:rPr lang="en-US" dirty="0" smtClean="0"/>
              <a:t> </a:t>
            </a:r>
            <a:r>
              <a:rPr lang="en-US" dirty="0" err="1" smtClean="0"/>
              <a:t>Humanos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62229B-88BB-4E42-8439-89ADC6D2A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Razón</a:t>
            </a:r>
            <a:r>
              <a:rPr lang="en-US" dirty="0" smtClean="0"/>
              <a:t> de Supervisor a Personal Admin. </a:t>
            </a:r>
            <a:r>
              <a:rPr lang="en-US" dirty="0"/>
              <a:t>2:5.5</a:t>
            </a:r>
          </a:p>
          <a:p>
            <a:r>
              <a:rPr lang="es-ES" dirty="0" smtClean="0"/>
              <a:t>Costo</a:t>
            </a:r>
            <a:r>
              <a:rPr lang="en-US" dirty="0" smtClean="0"/>
              <a:t> de </a:t>
            </a:r>
            <a:r>
              <a:rPr lang="es-ES" dirty="0" smtClean="0"/>
              <a:t>Sueldos</a:t>
            </a:r>
            <a:r>
              <a:rPr lang="en-US" dirty="0" smtClean="0"/>
              <a:t> y </a:t>
            </a:r>
            <a:r>
              <a:rPr lang="es-ES" dirty="0" smtClean="0"/>
              <a:t>Beneficios</a:t>
            </a:r>
          </a:p>
          <a:p>
            <a:pPr lvl="1"/>
            <a:r>
              <a:rPr lang="es-ES" dirty="0" smtClean="0"/>
              <a:t>Administradores</a:t>
            </a:r>
            <a:r>
              <a:rPr lang="en-US" dirty="0" smtClean="0"/>
              <a:t> </a:t>
            </a:r>
            <a:r>
              <a:rPr lang="en-US" dirty="0"/>
              <a:t>$353,085</a:t>
            </a:r>
          </a:p>
          <a:p>
            <a:pPr lvl="1"/>
            <a:r>
              <a:rPr lang="en-US" dirty="0" smtClean="0"/>
              <a:t>Personal </a:t>
            </a:r>
            <a:r>
              <a:rPr lang="es-ES" dirty="0" smtClean="0"/>
              <a:t>Administrativo</a:t>
            </a:r>
            <a:r>
              <a:rPr lang="en-US" dirty="0" smtClean="0"/>
              <a:t>: </a:t>
            </a:r>
            <a:r>
              <a:rPr lang="en-US" dirty="0"/>
              <a:t>$645,823</a:t>
            </a:r>
          </a:p>
        </p:txBody>
      </p:sp>
    </p:spTree>
    <p:extLst>
      <p:ext uri="{BB962C8B-B14F-4D97-AF65-F5344CB8AC3E}">
        <p14:creationId xmlns:p14="http://schemas.microsoft.com/office/powerpoint/2010/main" val="1178469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7A3B979-C080-4C7F-968B-E95867A5B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4"/>
            <a:ext cx="5638800" cy="1615806"/>
          </a:xfrm>
        </p:spPr>
        <p:txBody>
          <a:bodyPr/>
          <a:lstStyle/>
          <a:p>
            <a:r>
              <a:rPr lang="es-ES" dirty="0" smtClean="0"/>
              <a:t>Contratación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s-ES" dirty="0" smtClean="0"/>
              <a:t>Administración</a:t>
            </a:r>
            <a:r>
              <a:rPr lang="en-US" dirty="0" smtClean="0"/>
              <a:t> Escolar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DCB7812-D4F1-41BD-833F-E76CEB04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en-US" b="1" dirty="0"/>
              <a:t>33 </a:t>
            </a:r>
            <a:r>
              <a:rPr lang="es-ES" b="1" dirty="0" smtClean="0"/>
              <a:t>Administradores</a:t>
            </a:r>
            <a:r>
              <a:rPr lang="en-US" b="1" dirty="0" smtClean="0"/>
              <a:t> </a:t>
            </a:r>
            <a:r>
              <a:rPr lang="es-ES" b="1" dirty="0" smtClean="0"/>
              <a:t>escolares</a:t>
            </a:r>
          </a:p>
          <a:p>
            <a:r>
              <a:rPr lang="es-ES" dirty="0" smtClean="0"/>
              <a:t>JK/ETK/TK-5 Administradores (12) (6,375 estudiantes)</a:t>
            </a:r>
          </a:p>
          <a:p>
            <a:pPr lvl="1"/>
            <a:r>
              <a:rPr lang="es-ES" dirty="0" smtClean="0"/>
              <a:t>$2,097,395</a:t>
            </a:r>
          </a:p>
          <a:p>
            <a:r>
              <a:rPr lang="es-ES" dirty="0" smtClean="0"/>
              <a:t>6-8 Administradores (8) (3,508 estudiantes)</a:t>
            </a:r>
          </a:p>
          <a:p>
            <a:pPr lvl="1"/>
            <a:r>
              <a:rPr lang="es-ES" dirty="0" smtClean="0"/>
              <a:t>$1,303,523</a:t>
            </a:r>
          </a:p>
          <a:p>
            <a:r>
              <a:rPr lang="es-ES" dirty="0" smtClean="0"/>
              <a:t>9-12 Administradores (10) (5,270 estudiantes)</a:t>
            </a:r>
          </a:p>
          <a:p>
            <a:pPr lvl="1"/>
            <a:r>
              <a:rPr lang="es-ES" dirty="0" smtClean="0"/>
              <a:t>$1,729,591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Administradores Escuelas </a:t>
            </a:r>
            <a:r>
              <a:rPr lang="es-ES" dirty="0">
                <a:solidFill>
                  <a:schemeClr val="bg1"/>
                </a:solidFill>
              </a:rPr>
              <a:t>Alternas (</a:t>
            </a:r>
            <a:r>
              <a:rPr lang="es-ES" dirty="0" smtClean="0">
                <a:solidFill>
                  <a:schemeClr val="bg1"/>
                </a:solidFill>
              </a:rPr>
              <a:t>2)</a:t>
            </a:r>
          </a:p>
          <a:p>
            <a:pPr lvl="1"/>
            <a:r>
              <a:rPr lang="es-ES" dirty="0" smtClean="0">
                <a:solidFill>
                  <a:schemeClr val="bg1"/>
                </a:solidFill>
              </a:rPr>
              <a:t>$304,003</a:t>
            </a:r>
          </a:p>
          <a:p>
            <a:r>
              <a:rPr lang="es-ES" dirty="0" smtClean="0">
                <a:solidFill>
                  <a:schemeClr val="bg1"/>
                </a:solidFill>
              </a:rPr>
              <a:t>Administradores Educación para Adultos (1)</a:t>
            </a:r>
          </a:p>
          <a:p>
            <a:pPr lvl="1"/>
            <a:r>
              <a:rPr lang="es-ES" dirty="0" smtClean="0">
                <a:solidFill>
                  <a:schemeClr val="bg1"/>
                </a:solidFill>
              </a:rPr>
              <a:t>$216,140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5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3799AB4-EC6C-415E-B60C-25808AE9E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5"/>
            <a:ext cx="7010400" cy="799306"/>
          </a:xfrm>
        </p:spPr>
        <p:txBody>
          <a:bodyPr/>
          <a:lstStyle/>
          <a:p>
            <a:r>
              <a:rPr lang="es-ES" dirty="0" smtClean="0"/>
              <a:t>Personal de Oficina Escolar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ECB7C06-19B1-4AA4-8539-DCC80E9E8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197205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en-US" b="1" dirty="0"/>
              <a:t>70 </a:t>
            </a:r>
            <a:r>
              <a:rPr lang="es-ES" b="1" dirty="0" smtClean="0"/>
              <a:t>Personal de Oficina Escolar (plantel)</a:t>
            </a:r>
          </a:p>
          <a:p>
            <a:r>
              <a:rPr lang="es-ES" dirty="0" smtClean="0"/>
              <a:t>JK/ETK/TK-5 Personal Clasificado: 25.19</a:t>
            </a:r>
          </a:p>
          <a:p>
            <a:pPr lvl="1"/>
            <a:r>
              <a:rPr lang="es-ES" dirty="0" smtClean="0"/>
              <a:t>$1,419,002</a:t>
            </a:r>
          </a:p>
          <a:p>
            <a:r>
              <a:rPr lang="es-ES" dirty="0" smtClean="0"/>
              <a:t>6-8 Personal Clasificado: 11.78</a:t>
            </a:r>
          </a:p>
          <a:p>
            <a:pPr lvl="1"/>
            <a:r>
              <a:rPr lang="es-ES" dirty="0" smtClean="0"/>
              <a:t>$748,719</a:t>
            </a:r>
          </a:p>
          <a:p>
            <a:r>
              <a:rPr lang="es-ES" dirty="0" smtClean="0"/>
              <a:t>9-12 Personal Clasificado: 21.85</a:t>
            </a:r>
          </a:p>
          <a:p>
            <a:pPr lvl="1"/>
            <a:r>
              <a:rPr lang="es-ES" dirty="0" smtClean="0"/>
              <a:t>$1,397,984</a:t>
            </a:r>
          </a:p>
          <a:p>
            <a:r>
              <a:rPr lang="es-ES" dirty="0" smtClean="0"/>
              <a:t>Escuela Alterna Personal Clasificado: 2.97</a:t>
            </a:r>
          </a:p>
          <a:p>
            <a:pPr lvl="1"/>
            <a:r>
              <a:rPr lang="es-ES" dirty="0" smtClean="0"/>
              <a:t>$176,379</a:t>
            </a:r>
          </a:p>
          <a:p>
            <a:r>
              <a:rPr lang="es-ES" dirty="0" smtClean="0"/>
              <a:t>Educación para Adultos Personal Clasificado: 8.17</a:t>
            </a:r>
          </a:p>
          <a:p>
            <a:pPr lvl="1"/>
            <a:r>
              <a:rPr lang="es-ES" dirty="0" smtClean="0"/>
              <a:t>$494,681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36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C1480E-2124-4F54-9AD7-D90E9F69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5"/>
            <a:ext cx="5410200" cy="799306"/>
          </a:xfrm>
        </p:spPr>
        <p:txBody>
          <a:bodyPr/>
          <a:lstStyle/>
          <a:p>
            <a:r>
              <a:rPr lang="en-US" dirty="0" err="1" smtClean="0"/>
              <a:t>Profesores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n</a:t>
            </a:r>
            <a:r>
              <a:rPr lang="en-US" dirty="0" smtClean="0"/>
              <a:t> </a:t>
            </a:r>
            <a:r>
              <a:rPr lang="en-US" dirty="0" err="1" smtClean="0"/>
              <a:t>Plantel</a:t>
            </a:r>
            <a:r>
              <a:rPr lang="en-US" dirty="0" smtClean="0"/>
              <a:t> Escolar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0B7BE-E31A-41C5-9BE3-609597D02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799"/>
            <a:ext cx="8229600" cy="5044805"/>
          </a:xfrm>
        </p:spPr>
        <p:txBody>
          <a:bodyPr>
            <a:normAutofit fontScale="85000" lnSpcReduction="20000"/>
          </a:bodyPr>
          <a:lstStyle/>
          <a:p>
            <a:pPr marL="64008" indent="0">
              <a:buNone/>
            </a:pPr>
            <a:r>
              <a:rPr lang="en-US" b="1" dirty="0"/>
              <a:t>576 General Education </a:t>
            </a:r>
            <a:r>
              <a:rPr lang="en-US" b="1" dirty="0" err="1" smtClean="0"/>
              <a:t>Profesores</a:t>
            </a:r>
            <a:endParaRPr lang="en-US" b="1" dirty="0"/>
          </a:p>
          <a:p>
            <a:r>
              <a:rPr lang="en-US" dirty="0"/>
              <a:t>JK/ETK/TK-5 </a:t>
            </a:r>
            <a:r>
              <a:rPr lang="en-US" dirty="0" err="1" smtClean="0"/>
              <a:t>Profesores</a:t>
            </a:r>
            <a:r>
              <a:rPr lang="en-US" dirty="0" smtClean="0"/>
              <a:t>: </a:t>
            </a:r>
            <a:r>
              <a:rPr lang="en-US" dirty="0"/>
              <a:t>255.4</a:t>
            </a:r>
          </a:p>
          <a:p>
            <a:pPr lvl="1"/>
            <a:r>
              <a:rPr lang="en-US" dirty="0"/>
              <a:t>$28,295,293</a:t>
            </a:r>
          </a:p>
          <a:p>
            <a:r>
              <a:rPr lang="en-US" dirty="0"/>
              <a:t>6-8 </a:t>
            </a:r>
            <a:r>
              <a:rPr lang="en-US" dirty="0" err="1" smtClean="0"/>
              <a:t>Profesores</a:t>
            </a:r>
            <a:r>
              <a:rPr lang="en-US" dirty="0" smtClean="0"/>
              <a:t>: </a:t>
            </a:r>
            <a:r>
              <a:rPr lang="en-US" dirty="0"/>
              <a:t>125.6</a:t>
            </a:r>
          </a:p>
          <a:p>
            <a:pPr lvl="1"/>
            <a:r>
              <a:rPr lang="en-US" dirty="0"/>
              <a:t>$13,605,115</a:t>
            </a:r>
          </a:p>
          <a:p>
            <a:r>
              <a:rPr lang="en-US" dirty="0"/>
              <a:t>9-12 </a:t>
            </a:r>
            <a:r>
              <a:rPr lang="en-US" dirty="0" err="1" smtClean="0"/>
              <a:t>Profesores</a:t>
            </a:r>
            <a:r>
              <a:rPr lang="en-US" dirty="0" smtClean="0"/>
              <a:t>: </a:t>
            </a:r>
            <a:r>
              <a:rPr lang="en-US" dirty="0"/>
              <a:t>178.2</a:t>
            </a:r>
          </a:p>
          <a:p>
            <a:pPr lvl="1"/>
            <a:r>
              <a:rPr lang="en-US" dirty="0"/>
              <a:t>$19,569,520</a:t>
            </a:r>
          </a:p>
          <a:p>
            <a:r>
              <a:rPr lang="en-US" dirty="0" err="1" smtClean="0"/>
              <a:t>Escuela</a:t>
            </a:r>
            <a:r>
              <a:rPr lang="en-US" dirty="0" smtClean="0"/>
              <a:t> </a:t>
            </a:r>
            <a:r>
              <a:rPr lang="en-US" dirty="0" err="1" smtClean="0"/>
              <a:t>Alterna</a:t>
            </a:r>
            <a:r>
              <a:rPr lang="en-US" dirty="0" smtClean="0"/>
              <a:t> </a:t>
            </a:r>
            <a:r>
              <a:rPr lang="en-US" dirty="0" err="1" smtClean="0"/>
              <a:t>Profesores</a:t>
            </a:r>
            <a:r>
              <a:rPr lang="en-US" dirty="0" smtClean="0"/>
              <a:t>: </a:t>
            </a:r>
            <a:r>
              <a:rPr lang="en-US" dirty="0"/>
              <a:t>17</a:t>
            </a:r>
          </a:p>
          <a:p>
            <a:pPr lvl="1"/>
            <a:r>
              <a:rPr lang="en-US" dirty="0"/>
              <a:t>$1,363,063</a:t>
            </a:r>
          </a:p>
          <a:p>
            <a:r>
              <a:rPr lang="en-US" dirty="0" err="1" smtClean="0"/>
              <a:t>Educación</a:t>
            </a:r>
            <a:r>
              <a:rPr lang="en-US" dirty="0" smtClean="0"/>
              <a:t> para </a:t>
            </a:r>
            <a:r>
              <a:rPr lang="en-US" dirty="0" err="1" smtClean="0"/>
              <a:t>Adultos</a:t>
            </a:r>
            <a:r>
              <a:rPr lang="en-US" dirty="0" smtClean="0"/>
              <a:t> </a:t>
            </a:r>
            <a:r>
              <a:rPr lang="en-US" dirty="0" err="1" smtClean="0"/>
              <a:t>Profesores</a:t>
            </a:r>
            <a:r>
              <a:rPr lang="en-US" dirty="0" smtClean="0"/>
              <a:t>: </a:t>
            </a:r>
            <a:r>
              <a:rPr lang="en-US" dirty="0"/>
              <a:t>0.6000 + Hourly</a:t>
            </a:r>
          </a:p>
          <a:p>
            <a:pPr lvl="1"/>
            <a:r>
              <a:rPr lang="en-US" dirty="0"/>
              <a:t>$64,546 + $819,820</a:t>
            </a:r>
          </a:p>
        </p:txBody>
      </p:sp>
    </p:spTree>
    <p:extLst>
      <p:ext uri="{BB962C8B-B14F-4D97-AF65-F5344CB8AC3E}">
        <p14:creationId xmlns:p14="http://schemas.microsoft.com/office/powerpoint/2010/main" val="2168454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AD9C06-4F20-43FE-B557-0B483559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395"/>
            <a:ext cx="5486400" cy="799306"/>
          </a:xfrm>
        </p:spPr>
        <p:txBody>
          <a:bodyPr/>
          <a:lstStyle/>
          <a:p>
            <a:r>
              <a:rPr lang="en-US" dirty="0" smtClean="0"/>
              <a:t>Personal </a:t>
            </a:r>
            <a:r>
              <a:rPr lang="es-ES" dirty="0" smtClean="0"/>
              <a:t>Clasificado</a:t>
            </a:r>
            <a:r>
              <a:rPr lang="en-US" dirty="0" smtClean="0"/>
              <a:t> </a:t>
            </a:r>
            <a:r>
              <a:rPr lang="es-ES" dirty="0"/>
              <a:t>P</a:t>
            </a:r>
            <a:r>
              <a:rPr lang="es-ES" dirty="0" smtClean="0"/>
              <a:t>lantel</a:t>
            </a:r>
            <a:r>
              <a:rPr lang="en-US" dirty="0" smtClean="0"/>
              <a:t> Escolar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F7506CB-C455-4542-B1FD-5291A5937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64008" indent="0">
              <a:buNone/>
            </a:pPr>
            <a:r>
              <a:rPr lang="en-US" b="1" dirty="0"/>
              <a:t>138 </a:t>
            </a:r>
            <a:r>
              <a:rPr lang="en-US" b="1" dirty="0" smtClean="0"/>
              <a:t>Personal </a:t>
            </a:r>
            <a:r>
              <a:rPr lang="es-ES" b="1" dirty="0" smtClean="0"/>
              <a:t>Clasificado</a:t>
            </a:r>
            <a:r>
              <a:rPr lang="en-US" b="1" dirty="0" smtClean="0"/>
              <a:t> </a:t>
            </a:r>
            <a:r>
              <a:rPr lang="en-US" b="1" dirty="0"/>
              <a:t>at </a:t>
            </a:r>
            <a:r>
              <a:rPr lang="es-ES" b="1" dirty="0" smtClean="0"/>
              <a:t>Escuelas</a:t>
            </a:r>
          </a:p>
          <a:p>
            <a:r>
              <a:rPr lang="es-ES" dirty="0" smtClean="0"/>
              <a:t>ETK/TK-5 Personal Clasificado: 72.11</a:t>
            </a:r>
          </a:p>
          <a:p>
            <a:pPr lvl="1"/>
            <a:r>
              <a:rPr lang="es-ES" dirty="0" smtClean="0"/>
              <a:t>$2,954,742</a:t>
            </a:r>
          </a:p>
          <a:p>
            <a:r>
              <a:rPr lang="es-ES" dirty="0" smtClean="0"/>
              <a:t>6-8 Personal Clasificado: 23.08</a:t>
            </a:r>
          </a:p>
          <a:p>
            <a:pPr lvl="1"/>
            <a:r>
              <a:rPr lang="es-ES" dirty="0" smtClean="0"/>
              <a:t>$1,379,417</a:t>
            </a:r>
          </a:p>
          <a:p>
            <a:r>
              <a:rPr lang="es-ES" dirty="0" smtClean="0"/>
              <a:t>9-12 Personal Clasificado: 24.28</a:t>
            </a:r>
          </a:p>
          <a:p>
            <a:pPr lvl="1"/>
            <a:r>
              <a:rPr lang="es-ES" dirty="0" smtClean="0"/>
              <a:t>$1,342,739</a:t>
            </a:r>
          </a:p>
          <a:p>
            <a:r>
              <a:rPr lang="es-ES" dirty="0" smtClean="0"/>
              <a:t>Educación Alterna Personal Clasificado: 7.60</a:t>
            </a:r>
          </a:p>
          <a:p>
            <a:pPr lvl="1"/>
            <a:r>
              <a:rPr lang="es-ES" dirty="0" smtClean="0"/>
              <a:t>$431,109</a:t>
            </a:r>
          </a:p>
          <a:p>
            <a:r>
              <a:rPr lang="es-ES" dirty="0" smtClean="0"/>
              <a:t>Educación para Adultos Personal Clasificado: 6.31</a:t>
            </a:r>
          </a:p>
          <a:p>
            <a:pPr lvl="1"/>
            <a:r>
              <a:rPr lang="es-ES" dirty="0" smtClean="0"/>
              <a:t>$294,451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77745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33113B-432F-4CC7-8B7B-5072A75D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Profesores</a:t>
            </a:r>
            <a:r>
              <a:rPr lang="en-US" dirty="0" smtClean="0"/>
              <a:t> de </a:t>
            </a:r>
            <a:r>
              <a:rPr lang="es-ES" dirty="0" smtClean="0"/>
              <a:t>Educación</a:t>
            </a:r>
            <a:r>
              <a:rPr lang="en-US" dirty="0" smtClean="0"/>
              <a:t> Especial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C53CB74-65C0-4489-8E73-4212A8D1C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892406"/>
          </a:xfrm>
        </p:spPr>
        <p:txBody>
          <a:bodyPr>
            <a:normAutofit fontScale="62500" lnSpcReduction="20000"/>
          </a:bodyPr>
          <a:lstStyle/>
          <a:p>
            <a:pPr marL="64008" indent="0">
              <a:buNone/>
            </a:pPr>
            <a:r>
              <a:rPr lang="es-ES" b="1" dirty="0" smtClean="0"/>
              <a:t>96 SPED Profesores</a:t>
            </a:r>
          </a:p>
          <a:p>
            <a:r>
              <a:rPr lang="es-ES" dirty="0" smtClean="0"/>
              <a:t> Educación Especial Preescolar(SEED): 6.00</a:t>
            </a:r>
          </a:p>
          <a:p>
            <a:pPr lvl="1"/>
            <a:r>
              <a:rPr lang="es-ES" dirty="0" smtClean="0"/>
              <a:t>$647,394</a:t>
            </a:r>
          </a:p>
          <a:p>
            <a:r>
              <a:rPr lang="es-ES" dirty="0" smtClean="0"/>
              <a:t>ETK/TK-5 Profesores: 37.50</a:t>
            </a:r>
          </a:p>
          <a:p>
            <a:pPr lvl="1"/>
            <a:r>
              <a:rPr lang="es-ES" dirty="0" smtClean="0"/>
              <a:t>$3,930,467</a:t>
            </a:r>
          </a:p>
          <a:p>
            <a:r>
              <a:rPr lang="es-ES" dirty="0" smtClean="0"/>
              <a:t>6-8 Profesores 21.20</a:t>
            </a:r>
          </a:p>
          <a:p>
            <a:pPr lvl="1"/>
            <a:r>
              <a:rPr lang="es-ES" dirty="0" smtClean="0"/>
              <a:t>$2,324,028</a:t>
            </a:r>
          </a:p>
          <a:p>
            <a:r>
              <a:rPr lang="es-ES" dirty="0" smtClean="0"/>
              <a:t>9-12 Profesores: 24.30</a:t>
            </a:r>
          </a:p>
          <a:p>
            <a:pPr lvl="1"/>
            <a:r>
              <a:rPr lang="es-ES" dirty="0" smtClean="0"/>
              <a:t>$2,710,624</a:t>
            </a:r>
          </a:p>
          <a:p>
            <a:r>
              <a:rPr lang="es-ES" dirty="0" smtClean="0"/>
              <a:t>Escuela Alterna Profesores: 3.40</a:t>
            </a:r>
          </a:p>
          <a:p>
            <a:pPr lvl="1"/>
            <a:r>
              <a:rPr lang="es-ES" dirty="0" smtClean="0"/>
              <a:t>$436,319</a:t>
            </a:r>
          </a:p>
          <a:p>
            <a:r>
              <a:rPr lang="es-ES" dirty="0" smtClean="0"/>
              <a:t>Educación para Adultos Profesores: 3.48</a:t>
            </a:r>
          </a:p>
          <a:p>
            <a:pPr lvl="1"/>
            <a:r>
              <a:rPr lang="en-US" dirty="0" smtClean="0"/>
              <a:t>$</a:t>
            </a:r>
            <a:r>
              <a:rPr lang="en-US" dirty="0"/>
              <a:t>429,150</a:t>
            </a:r>
          </a:p>
        </p:txBody>
      </p:sp>
    </p:spTree>
    <p:extLst>
      <p:ext uri="{BB962C8B-B14F-4D97-AF65-F5344CB8AC3E}">
        <p14:creationId xmlns:p14="http://schemas.microsoft.com/office/powerpoint/2010/main" val="1736871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2BE72E-0855-4F43-8CA2-67C0FA741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s-ES" dirty="0" smtClean="0"/>
              <a:t>Educación</a:t>
            </a:r>
            <a:r>
              <a:rPr lang="en-US" dirty="0" smtClean="0"/>
              <a:t> Especial </a:t>
            </a:r>
            <a:r>
              <a:rPr lang="es-ES" dirty="0" smtClean="0"/>
              <a:t>Clasificado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236636-5956-4171-9984-807A1ED1B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6071"/>
            <a:ext cx="8229600" cy="4968605"/>
          </a:xfrm>
        </p:spPr>
        <p:txBody>
          <a:bodyPr>
            <a:normAutofit fontScale="47500" lnSpcReduction="20000"/>
          </a:bodyPr>
          <a:lstStyle/>
          <a:p>
            <a:pPr marL="64008" indent="0">
              <a:buNone/>
            </a:pPr>
            <a:r>
              <a:rPr lang="en-US" sz="3300" b="1" dirty="0"/>
              <a:t>117 SPED </a:t>
            </a:r>
            <a:r>
              <a:rPr lang="en-US" sz="3300" b="1" dirty="0" smtClean="0"/>
              <a:t>Personal </a:t>
            </a:r>
            <a:r>
              <a:rPr lang="es-ES" sz="3300" b="1" dirty="0" smtClean="0"/>
              <a:t>Clasificado</a:t>
            </a:r>
          </a:p>
          <a:p>
            <a:pPr marL="64008" indent="0">
              <a:buNone/>
            </a:pPr>
            <a:r>
              <a:rPr lang="en-US" sz="3300" dirty="0" smtClean="0"/>
              <a:t> </a:t>
            </a:r>
            <a:r>
              <a:rPr lang="es-ES" sz="3300" dirty="0" smtClean="0"/>
              <a:t>Educación Especial Preescolar(SEED) Personal Clasificado: 4.84</a:t>
            </a:r>
          </a:p>
          <a:p>
            <a:pPr lvl="1"/>
            <a:r>
              <a:rPr lang="es-ES" sz="3300" dirty="0" smtClean="0"/>
              <a:t>$222,234</a:t>
            </a:r>
          </a:p>
          <a:p>
            <a:r>
              <a:rPr lang="es-ES" sz="3300" dirty="0" smtClean="0"/>
              <a:t>ETK/TK-5 Personal Clasificado: 46.03</a:t>
            </a:r>
          </a:p>
          <a:p>
            <a:pPr lvl="1"/>
            <a:r>
              <a:rPr lang="es-ES" sz="3300" dirty="0" smtClean="0"/>
              <a:t>$2,089,209</a:t>
            </a:r>
          </a:p>
          <a:p>
            <a:r>
              <a:rPr lang="es-ES" sz="3300" dirty="0" smtClean="0"/>
              <a:t>6-8 Personal Clasificado: 26.56</a:t>
            </a:r>
          </a:p>
          <a:p>
            <a:pPr lvl="1"/>
            <a:r>
              <a:rPr lang="es-ES" sz="3300" dirty="0" smtClean="0"/>
              <a:t>$1,217,616</a:t>
            </a:r>
          </a:p>
          <a:p>
            <a:r>
              <a:rPr lang="es-ES" sz="3300" dirty="0" smtClean="0"/>
              <a:t>9-12 Personal Clasificado: 29.31</a:t>
            </a:r>
          </a:p>
          <a:p>
            <a:pPr lvl="1"/>
            <a:r>
              <a:rPr lang="es-ES" sz="3300" dirty="0" smtClean="0"/>
              <a:t>$1,365,110</a:t>
            </a:r>
          </a:p>
          <a:p>
            <a:r>
              <a:rPr lang="es-ES" sz="3300" dirty="0" smtClean="0"/>
              <a:t>Escuela Alterna Personal Clasificado: 3.25</a:t>
            </a:r>
          </a:p>
          <a:p>
            <a:pPr lvl="1"/>
            <a:r>
              <a:rPr lang="es-ES" sz="3300" dirty="0" smtClean="0"/>
              <a:t>$186,805</a:t>
            </a:r>
          </a:p>
          <a:p>
            <a:r>
              <a:rPr lang="es-ES" sz="3300" dirty="0" smtClean="0"/>
              <a:t>Educación para Adultos Personal Clasificado: 7.12</a:t>
            </a:r>
          </a:p>
          <a:p>
            <a:pPr lvl="1"/>
            <a:r>
              <a:rPr lang="es-ES" sz="3300" dirty="0" smtClean="0"/>
              <a:t>$332,423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74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34433BF-5583-41A4-8450-CA090FA99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114751"/>
            <a:ext cx="8229600" cy="509632"/>
          </a:xfrm>
        </p:spPr>
        <p:txBody>
          <a:bodyPr>
            <a:noAutofit/>
          </a:bodyPr>
          <a:lstStyle/>
          <a:p>
            <a:r>
              <a:rPr lang="es-ES" sz="2800" dirty="0" smtClean="0"/>
              <a:t>Lista de 21 Distritos en el Grupo Comparativo</a:t>
            </a:r>
            <a:endParaRPr lang="es-ES" sz="2800" cap="non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A049F0F-9D01-4959-82E6-ED1A7962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DAACEDC-700F-4D58-B6B5-C3450EA73027}"/>
              </a:ext>
            </a:extLst>
          </p:cNvPr>
          <p:cNvSpPr txBox="1"/>
          <p:nvPr/>
        </p:nvSpPr>
        <p:spPr>
          <a:xfrm>
            <a:off x="1186495" y="2819400"/>
            <a:ext cx="7565621" cy="341632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Alhambra Unified</a:t>
            </a:r>
          </a:p>
          <a:p>
            <a:r>
              <a:rPr lang="en-US" dirty="0">
                <a:solidFill>
                  <a:schemeClr val="bg1"/>
                </a:solidFill>
              </a:rPr>
              <a:t>Paramount Unified</a:t>
            </a:r>
          </a:p>
          <a:p>
            <a:r>
              <a:rPr lang="en-US" dirty="0">
                <a:solidFill>
                  <a:schemeClr val="bg1"/>
                </a:solidFill>
              </a:rPr>
              <a:t>Lynwood Unified</a:t>
            </a:r>
          </a:p>
          <a:p>
            <a:r>
              <a:rPr lang="en-US" dirty="0">
                <a:solidFill>
                  <a:schemeClr val="bg1"/>
                </a:solidFill>
              </a:rPr>
              <a:t>Pleasanton Unified</a:t>
            </a:r>
          </a:p>
          <a:p>
            <a:r>
              <a:rPr lang="en-US" dirty="0">
                <a:solidFill>
                  <a:schemeClr val="bg1"/>
                </a:solidFill>
              </a:rPr>
              <a:t>Ventura Unified</a:t>
            </a:r>
          </a:p>
          <a:p>
            <a:r>
              <a:rPr lang="en-US" dirty="0">
                <a:solidFill>
                  <a:schemeClr val="bg1"/>
                </a:solidFill>
              </a:rPr>
              <a:t>Walnut Valley Unified</a:t>
            </a:r>
          </a:p>
          <a:p>
            <a:r>
              <a:rPr lang="en-US" dirty="0">
                <a:solidFill>
                  <a:schemeClr val="bg1"/>
                </a:solidFill>
              </a:rPr>
              <a:t>Oceanside Unified</a:t>
            </a:r>
          </a:p>
          <a:p>
            <a:r>
              <a:rPr lang="en-US" dirty="0">
                <a:solidFill>
                  <a:schemeClr val="bg1"/>
                </a:solidFill>
              </a:rPr>
              <a:t>Ceres Unified</a:t>
            </a:r>
          </a:p>
          <a:p>
            <a:r>
              <a:rPr lang="en-US" dirty="0">
                <a:solidFill>
                  <a:schemeClr val="bg1"/>
                </a:solidFill>
              </a:rPr>
              <a:t>Santa Barbara Unified</a:t>
            </a:r>
          </a:p>
          <a:p>
            <a:r>
              <a:rPr lang="en-US" dirty="0">
                <a:solidFill>
                  <a:schemeClr val="bg1"/>
                </a:solidFill>
              </a:rPr>
              <a:t>Burbank Unified</a:t>
            </a:r>
          </a:p>
          <a:p>
            <a:r>
              <a:rPr lang="en-US" dirty="0">
                <a:solidFill>
                  <a:schemeClr val="bg1"/>
                </a:solidFill>
              </a:rPr>
              <a:t>Rowland Unified</a:t>
            </a:r>
          </a:p>
          <a:p>
            <a:r>
              <a:rPr lang="en-US" dirty="0">
                <a:solidFill>
                  <a:schemeClr val="bg1"/>
                </a:solidFill>
              </a:rPr>
              <a:t>Tracy Joint Unified</a:t>
            </a:r>
          </a:p>
          <a:p>
            <a:r>
              <a:rPr lang="en-US" dirty="0">
                <a:solidFill>
                  <a:schemeClr val="bg1"/>
                </a:solidFill>
              </a:rPr>
              <a:t>Antioch Unified</a:t>
            </a:r>
          </a:p>
          <a:p>
            <a:r>
              <a:rPr lang="en-US" dirty="0">
                <a:solidFill>
                  <a:schemeClr val="bg1"/>
                </a:solidFill>
              </a:rPr>
              <a:t>Napa Valley Unified</a:t>
            </a:r>
          </a:p>
          <a:p>
            <a:r>
              <a:rPr lang="en-US" dirty="0">
                <a:solidFill>
                  <a:schemeClr val="bg1"/>
                </a:solidFill>
              </a:rPr>
              <a:t>Porterville Unified</a:t>
            </a:r>
          </a:p>
          <a:p>
            <a:r>
              <a:rPr lang="en-US" dirty="0">
                <a:solidFill>
                  <a:schemeClr val="bg1"/>
                </a:solidFill>
              </a:rPr>
              <a:t>Central Unified</a:t>
            </a:r>
          </a:p>
          <a:p>
            <a:r>
              <a:rPr lang="en-US" dirty="0">
                <a:solidFill>
                  <a:schemeClr val="bg1"/>
                </a:solidFill>
              </a:rPr>
              <a:t>Pasadena Unified</a:t>
            </a:r>
          </a:p>
          <a:p>
            <a:r>
              <a:rPr lang="en-US" dirty="0">
                <a:solidFill>
                  <a:schemeClr val="bg1"/>
                </a:solidFill>
              </a:rPr>
              <a:t>Turlock Unified</a:t>
            </a:r>
          </a:p>
          <a:p>
            <a:r>
              <a:rPr lang="en-US" dirty="0">
                <a:solidFill>
                  <a:schemeClr val="bg1"/>
                </a:solidFill>
              </a:rPr>
              <a:t>Simi Valley Unified</a:t>
            </a:r>
          </a:p>
          <a:p>
            <a:r>
              <a:rPr lang="en-US" dirty="0">
                <a:solidFill>
                  <a:schemeClr val="bg1"/>
                </a:solidFill>
              </a:rPr>
              <a:t>Baldwin Park Unified</a:t>
            </a:r>
          </a:p>
          <a:p>
            <a:r>
              <a:rPr lang="en-US" dirty="0">
                <a:solidFill>
                  <a:schemeClr val="bg1"/>
                </a:solidFill>
              </a:rPr>
              <a:t>Santa Rosa City </a:t>
            </a:r>
            <a:r>
              <a:rPr lang="en-US" dirty="0" err="1" smtClean="0">
                <a:solidFill>
                  <a:schemeClr val="bg1"/>
                </a:solidFill>
              </a:rPr>
              <a:t>Escuelas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F94C1E2-FA7E-40C8-A56C-799AB9D58334}"/>
              </a:ext>
            </a:extLst>
          </p:cNvPr>
          <p:cNvSpPr txBox="1">
            <a:spLocks/>
          </p:cNvSpPr>
          <p:nvPr/>
        </p:nvSpPr>
        <p:spPr>
          <a:xfrm>
            <a:off x="30480" y="152400"/>
            <a:ext cx="6219095" cy="13398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ANÁLISIS COMPARATIVO DE INGRESOS Y DESEMBOLSOS POR DISTRITO (</a:t>
            </a:r>
            <a:r>
              <a:rPr lang="en-US" dirty="0"/>
              <a:t>CADIE)</a:t>
            </a:r>
            <a:endParaRPr lang="en-US" sz="2000" cap="none" dirty="0"/>
          </a:p>
        </p:txBody>
      </p:sp>
    </p:spTree>
    <p:extLst>
      <p:ext uri="{BB962C8B-B14F-4D97-AF65-F5344CB8AC3E}">
        <p14:creationId xmlns:p14="http://schemas.microsoft.com/office/powerpoint/2010/main" val="267336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16" y="76200"/>
            <a:ext cx="7200900" cy="1066800"/>
          </a:xfrm>
        </p:spPr>
        <p:txBody>
          <a:bodyPr/>
          <a:lstStyle/>
          <a:p>
            <a:r>
              <a:rPr lang="en-US" dirty="0" smtClean="0"/>
              <a:t>ÍNDICES CONTRATACIÓN </a:t>
            </a:r>
            <a:r>
              <a:rPr lang="en-US" dirty="0"/>
              <a:t>– 2017-18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23490903"/>
              </p:ext>
            </p:extLst>
          </p:nvPr>
        </p:nvGraphicFramePr>
        <p:xfrm>
          <a:off x="228600" y="1218951"/>
          <a:ext cx="8686800" cy="45872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490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3476325520"/>
                    </a:ext>
                  </a:extLst>
                </a:gridCol>
                <a:gridCol w="18440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7121">
                <a:tc>
                  <a:txBody>
                    <a:bodyPr/>
                    <a:lstStyle/>
                    <a:p>
                      <a:r>
                        <a:rPr lang="es-ES" sz="2000" noProof="0" dirty="0" smtClean="0">
                          <a:solidFill>
                            <a:schemeClr val="bg1"/>
                          </a:solidFill>
                        </a:rPr>
                        <a:t>Estadística</a:t>
                      </a:r>
                      <a:endParaRPr lang="es-ES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Burbank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>
                          <a:solidFill>
                            <a:schemeClr val="bg1"/>
                          </a:solidFill>
                        </a:rPr>
                        <a:t>Grupo Comparativo</a:t>
                      </a:r>
                      <a:endParaRPr lang="es-ES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err="1" smtClean="0">
                          <a:solidFill>
                            <a:schemeClr val="bg1"/>
                          </a:solidFill>
                        </a:rPr>
                        <a:t>Ranqueo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 Burbank’s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1800" noProof="0" dirty="0" smtClean="0"/>
                        <a:t>Tamaño de</a:t>
                      </a:r>
                      <a:r>
                        <a:rPr lang="es-ES" sz="1800" baseline="0" noProof="0" dirty="0" smtClean="0"/>
                        <a:t> grupos promedio (salón) </a:t>
                      </a:r>
                      <a:endParaRPr lang="es-ES" sz="18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/>
                        <a:t>27.70</a:t>
                      </a:r>
                      <a:endParaRPr lang="es-ES" sz="2000" b="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26.92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10 of 23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1800" b="1" noProof="0" dirty="0" smtClean="0">
                          <a:solidFill>
                            <a:srgbClr val="781A2A"/>
                          </a:solidFill>
                        </a:rPr>
                        <a:t>Inscripción estudiantil</a:t>
                      </a:r>
                      <a:r>
                        <a:rPr lang="es-ES" sz="1800" b="1" baseline="0" noProof="0" dirty="0" smtClean="0">
                          <a:solidFill>
                            <a:srgbClr val="781A2A"/>
                          </a:solidFill>
                        </a:rPr>
                        <a:t> por servicio a pupilo y empleado en </a:t>
                      </a:r>
                      <a:r>
                        <a:rPr lang="es-ES" sz="1800" b="1" noProof="0" dirty="0" smtClean="0">
                          <a:solidFill>
                            <a:srgbClr val="781A2A"/>
                          </a:solidFill>
                        </a:rPr>
                        <a:t>Educación Especial</a:t>
                      </a:r>
                      <a:endParaRPr lang="es-ES" sz="1800" b="1" noProof="0" dirty="0">
                        <a:solidFill>
                          <a:srgbClr val="781A2A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277.39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200.22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18 of 23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1800" noProof="0" dirty="0" smtClean="0"/>
                        <a:t>Inscripción estudiantil por empleado no administrativo Certificado</a:t>
                      </a:r>
                      <a:endParaRPr lang="es-ES" sz="18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19.97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19.91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12 of 23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noProof="0" dirty="0" smtClean="0"/>
                        <a:t>Inscripción estudiantil por</a:t>
                      </a:r>
                      <a:r>
                        <a:rPr lang="es-ES" sz="1800" baseline="0" noProof="0" dirty="0" smtClean="0"/>
                        <a:t> todos los </a:t>
                      </a:r>
                      <a:r>
                        <a:rPr lang="es-ES" sz="1800" noProof="0" dirty="0" smtClean="0"/>
                        <a:t> Empleados</a:t>
                      </a:r>
                      <a:r>
                        <a:rPr lang="es-ES" sz="1800" baseline="0" noProof="0" dirty="0" smtClean="0"/>
                        <a:t> </a:t>
                      </a:r>
                      <a:r>
                        <a:rPr lang="es-ES" sz="1800" noProof="0" dirty="0" smtClean="0"/>
                        <a:t>Certificados</a:t>
                      </a:r>
                      <a:endParaRPr lang="es-ES" sz="18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18.61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18.48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14 of 23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957476836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noProof="0" dirty="0" smtClean="0">
                          <a:solidFill>
                            <a:srgbClr val="781A2A"/>
                          </a:solidFill>
                        </a:rPr>
                        <a:t>Inscripción estudiantil por  Empleado profesional clasificado</a:t>
                      </a:r>
                      <a:endParaRPr lang="es-ES" sz="1800" b="1" noProof="0" dirty="0">
                        <a:solidFill>
                          <a:srgbClr val="781A2A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98.87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84.01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noProof="0" dirty="0" smtClean="0">
                          <a:solidFill>
                            <a:schemeClr val="bg1"/>
                          </a:solidFill>
                        </a:rPr>
                        <a:t>15 of 23</a:t>
                      </a:r>
                      <a:endParaRPr lang="es-ES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97424667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3D16F8C-302C-49F1-91CB-35D6FB3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720F4CF-AD94-44F5-A92D-291743A706EA}"/>
              </a:ext>
            </a:extLst>
          </p:cNvPr>
          <p:cNvSpPr txBox="1"/>
          <p:nvPr/>
        </p:nvSpPr>
        <p:spPr>
          <a:xfrm>
            <a:off x="274320" y="5926975"/>
            <a:ext cx="60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Fuente de datos:  Reporte de Servicios Escolares CADIE 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53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534400" cy="386118"/>
          </a:xfrm>
        </p:spPr>
        <p:txBody>
          <a:bodyPr/>
          <a:lstStyle/>
          <a:p>
            <a:r>
              <a:rPr lang="en-US" dirty="0" smtClean="0"/>
              <a:t>ÍNDICES CONTRATACIÓN </a:t>
            </a:r>
            <a:r>
              <a:rPr lang="en-US" dirty="0"/>
              <a:t>–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2017-18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55563631"/>
              </p:ext>
            </p:extLst>
          </p:nvPr>
        </p:nvGraphicFramePr>
        <p:xfrm>
          <a:off x="274320" y="1179715"/>
          <a:ext cx="8686800" cy="47472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8404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="" xmlns:a16="http://schemas.microsoft.com/office/drawing/2014/main" val="3476325520"/>
                    </a:ext>
                  </a:extLst>
                </a:gridCol>
                <a:gridCol w="1798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935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7121">
                <a:tc>
                  <a:txBody>
                    <a:bodyPr/>
                    <a:lstStyle/>
                    <a:p>
                      <a:r>
                        <a:rPr lang="es-ES" sz="2000" noProof="0" dirty="0" smtClean="0">
                          <a:solidFill>
                            <a:schemeClr val="bg1"/>
                          </a:solidFill>
                        </a:rPr>
                        <a:t>Estadística</a:t>
                      </a:r>
                      <a:endParaRPr lang="es-ES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Burbank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Comparative Group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Burbank </a:t>
                      </a:r>
                      <a:r>
                        <a:rPr lang="es-ES" sz="2000" noProof="0" dirty="0" err="1" smtClean="0">
                          <a:solidFill>
                            <a:schemeClr val="bg1"/>
                          </a:solidFill>
                        </a:rPr>
                        <a:t>Ranqueo</a:t>
                      </a:r>
                      <a:endParaRPr lang="es-ES" sz="20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Inscripción estudiantil por empleado administrativo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116.36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105.06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14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2000" b="1" noProof="0" dirty="0" smtClean="0">
                          <a:solidFill>
                            <a:srgbClr val="781A2A"/>
                          </a:solidFill>
                        </a:rPr>
                        <a:t>Inscripción estudiantil por Otro</a:t>
                      </a:r>
                      <a:r>
                        <a:rPr lang="es-ES" sz="2000" b="1" baseline="0" noProof="0" dirty="0" smtClean="0">
                          <a:solidFill>
                            <a:srgbClr val="781A2A"/>
                          </a:solidFill>
                        </a:rPr>
                        <a:t>s empleados c</a:t>
                      </a:r>
                      <a:r>
                        <a:rPr lang="es-ES" sz="2000" b="1" noProof="0" dirty="0" smtClean="0">
                          <a:solidFill>
                            <a:srgbClr val="781A2A"/>
                          </a:solidFill>
                        </a:rPr>
                        <a:t>lasificados</a:t>
                      </a:r>
                      <a:endParaRPr lang="es-ES" sz="2000" b="1" noProof="0" dirty="0">
                        <a:solidFill>
                          <a:srgbClr val="781A2A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68.70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52.78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21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noProof="0" dirty="0" smtClean="0">
                          <a:solidFill>
                            <a:srgbClr val="781A2A"/>
                          </a:solidFill>
                        </a:rPr>
                        <a:t>Inscripción estudiantil por todos Empleados Clasificados</a:t>
                      </a:r>
                      <a:endParaRPr lang="es-ES" sz="2000" b="1" noProof="0" dirty="0">
                        <a:solidFill>
                          <a:srgbClr val="781A2A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30.06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24.87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21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2000" noProof="0" dirty="0" smtClean="0"/>
                        <a:t>Inscripción estudiantil por</a:t>
                      </a:r>
                      <a:r>
                        <a:rPr lang="es-ES" sz="2000" baseline="0" noProof="0" dirty="0" smtClean="0"/>
                        <a:t> adultos con contacto estudiantil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16.61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16.10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15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957476836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2000" b="1" noProof="0" dirty="0" smtClean="0">
                          <a:solidFill>
                            <a:srgbClr val="781A2A"/>
                          </a:solidFill>
                        </a:rPr>
                        <a:t>Inscripción estudiantil por administrador a nivel escolar</a:t>
                      </a:r>
                      <a:endParaRPr lang="es-ES" sz="2000" b="1" noProof="0" dirty="0">
                        <a:solidFill>
                          <a:srgbClr val="781A2A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474.90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399.27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20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1974246679"/>
                  </a:ext>
                </a:extLst>
              </a:tr>
              <a:tr h="402724">
                <a:tc>
                  <a:txBody>
                    <a:bodyPr/>
                    <a:lstStyle/>
                    <a:p>
                      <a:r>
                        <a:rPr lang="es-ES" sz="2000" b="1" noProof="0" dirty="0" smtClean="0">
                          <a:solidFill>
                            <a:srgbClr val="781A2A"/>
                          </a:solidFill>
                        </a:rPr>
                        <a:t>Inscripción estudiantil por administrador a nivel Distrito</a:t>
                      </a:r>
                      <a:endParaRPr lang="es-ES" sz="2000" b="1" noProof="0" dirty="0">
                        <a:solidFill>
                          <a:srgbClr val="781A2A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noProof="0" dirty="0" smtClean="0"/>
                        <a:t>644.29</a:t>
                      </a:r>
                      <a:endParaRPr lang="es-ES" sz="2000" noProof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726.21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bg1"/>
                          </a:solidFill>
                        </a:rPr>
                        <a:t>4 of 23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35542386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3D16F8C-302C-49F1-91CB-35D6FB3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48FC97F-A2DF-45E8-8692-DFD99F75867E}"/>
              </a:ext>
            </a:extLst>
          </p:cNvPr>
          <p:cNvSpPr txBox="1"/>
          <p:nvPr/>
        </p:nvSpPr>
        <p:spPr>
          <a:xfrm>
            <a:off x="274320" y="5926975"/>
            <a:ext cx="5737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Fuente de </a:t>
            </a:r>
            <a:r>
              <a:rPr lang="es-ES" dirty="0" smtClean="0">
                <a:solidFill>
                  <a:schemeClr val="bg1"/>
                </a:solidFill>
              </a:rPr>
              <a:t>Datos</a:t>
            </a:r>
            <a:r>
              <a:rPr lang="en-US" dirty="0" smtClean="0">
                <a:solidFill>
                  <a:schemeClr val="bg1"/>
                </a:solidFill>
              </a:rPr>
              <a:t>:  </a:t>
            </a:r>
            <a:r>
              <a:rPr lang="es-ES" dirty="0" smtClean="0">
                <a:solidFill>
                  <a:schemeClr val="bg1"/>
                </a:solidFill>
              </a:rPr>
              <a:t>Servicios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s-ES" dirty="0" smtClean="0">
                <a:solidFill>
                  <a:schemeClr val="bg1"/>
                </a:solidFill>
              </a:rPr>
              <a:t>Escolares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CADIE Report</a:t>
            </a:r>
          </a:p>
        </p:txBody>
      </p:sp>
    </p:spTree>
    <p:extLst>
      <p:ext uri="{BB962C8B-B14F-4D97-AF65-F5344CB8AC3E}">
        <p14:creationId xmlns:p14="http://schemas.microsoft.com/office/powerpoint/2010/main" val="3578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50AB73C-2415-47B2-906C-9690E047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Meta:</a:t>
            </a:r>
            <a:r>
              <a:rPr lang="en-US" dirty="0"/>
              <a:t/>
            </a:r>
            <a:br>
              <a:rPr lang="en-US" dirty="0"/>
            </a:br>
            <a:r>
              <a:rPr lang="es-ES" dirty="0" smtClean="0"/>
              <a:t>Reclutar</a:t>
            </a:r>
            <a:r>
              <a:rPr lang="en-US" dirty="0" smtClean="0"/>
              <a:t> y </a:t>
            </a:r>
            <a:r>
              <a:rPr lang="es-ES" dirty="0" smtClean="0"/>
              <a:t>Retener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907367B-1A12-4994-8FE1-5275BF6DE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Retos alrededor de sueldos competitivos </a:t>
            </a:r>
          </a:p>
          <a:p>
            <a:r>
              <a:rPr lang="es-ES" dirty="0" smtClean="0"/>
              <a:t>Difícil ajustarse y sustentar el Costo de Vida (COLA)</a:t>
            </a:r>
          </a:p>
          <a:p>
            <a:r>
              <a:rPr lang="es-ES" dirty="0" smtClean="0"/>
              <a:t>Incrementos en costos de Salud, Prestaciones y beneficios tanto para el empleado como “patrón”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933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551" y="1"/>
            <a:ext cx="8810897" cy="841792"/>
          </a:xfrm>
        </p:spPr>
        <p:txBody>
          <a:bodyPr>
            <a:noAutofit/>
          </a:bodyPr>
          <a:lstStyle/>
          <a:p>
            <a:pPr algn="ctr"/>
            <a:r>
              <a:rPr lang="en-US" sz="2250" dirty="0">
                <a:solidFill>
                  <a:schemeClr val="bg1"/>
                </a:solidFill>
                <a:latin typeface="+mn-lt"/>
              </a:rPr>
              <a:t/>
            </a:r>
            <a:br>
              <a:rPr lang="en-US" sz="2250" dirty="0">
                <a:solidFill>
                  <a:schemeClr val="bg1"/>
                </a:solidFill>
                <a:latin typeface="+mn-lt"/>
              </a:rPr>
            </a:br>
            <a:r>
              <a:rPr lang="es-ES" sz="2250" dirty="0" smtClean="0">
                <a:solidFill>
                  <a:schemeClr val="bg1"/>
                </a:solidFill>
                <a:latin typeface="+mn-lt"/>
              </a:rPr>
              <a:t>Incrementos a Tres Años en Sueldos Máximos a Profesores Acreditados Basados En Datos del 2017-18 </a:t>
            </a:r>
            <a:endParaRPr lang="es-ES" sz="2250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492498"/>
              </p:ext>
            </p:extLst>
          </p:nvPr>
        </p:nvGraphicFramePr>
        <p:xfrm>
          <a:off x="95915" y="1066800"/>
          <a:ext cx="8810897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38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1" name="Rectangle 3"/>
          <p:cNvSpPr>
            <a:spLocks noChangeArrowheads="1"/>
          </p:cNvSpPr>
          <p:nvPr/>
        </p:nvSpPr>
        <p:spPr bwMode="auto">
          <a:xfrm>
            <a:off x="212525" y="192245"/>
            <a:ext cx="8300938" cy="9694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50" b="1" dirty="0">
                <a:solidFill>
                  <a:schemeClr val="bg1"/>
                </a:solidFill>
                <a:latin typeface="+mn-lt"/>
              </a:rPr>
              <a:t>BUSD </a:t>
            </a:r>
            <a:r>
              <a:rPr lang="es-ES" altLang="en-US" sz="2850" b="1" dirty="0" smtClean="0">
                <a:solidFill>
                  <a:schemeClr val="bg1"/>
                </a:solidFill>
                <a:latin typeface="+mn-lt"/>
              </a:rPr>
              <a:t>recibe menos fondos que Distritos circundantes</a:t>
            </a:r>
            <a:endParaRPr lang="es-ES" altLang="en-US" sz="285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0B0FC-7156-40EB-8267-DD2F52922423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391109"/>
              </p:ext>
            </p:extLst>
          </p:nvPr>
        </p:nvGraphicFramePr>
        <p:xfrm>
          <a:off x="172060" y="1180791"/>
          <a:ext cx="8667139" cy="550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83365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n-US" sz="2400" b="1" dirty="0" smtClean="0">
                <a:solidFill>
                  <a:schemeClr val="bg1"/>
                </a:solidFill>
              </a:rPr>
              <a:t>¿Cómo nos comparamos con otros Distritos?</a:t>
            </a:r>
            <a:endParaRPr lang="es-ES" alt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El Departamento de Educación del Condado de Los </a:t>
            </a:r>
            <a:r>
              <a:rPr lang="es-ES" dirty="0" err="1" smtClean="0"/>
              <a:t>Angeles</a:t>
            </a:r>
            <a:r>
              <a:rPr lang="es-ES" dirty="0" smtClean="0"/>
              <a:t> (LACOE) publica información anual de comparación de sueldos por Personal Administrativo Certificado.</a:t>
            </a:r>
          </a:p>
          <a:p>
            <a:r>
              <a:rPr lang="es-ES" dirty="0" smtClean="0"/>
              <a:t>47 Distritos Unificados </a:t>
            </a:r>
            <a:r>
              <a:rPr lang="es-ES" dirty="0"/>
              <a:t>E</a:t>
            </a:r>
            <a:r>
              <a:rPr lang="es-ES" dirty="0" smtClean="0"/>
              <a:t>scolares participan</a:t>
            </a:r>
          </a:p>
          <a:p>
            <a:r>
              <a:rPr lang="es-ES" dirty="0" smtClean="0"/>
              <a:t>LACOE divide los datos en cuartiles siendo el 4 Cuartil el más alto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457200" y="1329690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     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SUELDOS DE CONTRATACIÓN CERTIFICADOS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556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n-US" sz="2400" b="1" dirty="0">
                <a:solidFill>
                  <a:schemeClr val="bg1"/>
                </a:solidFill>
              </a:rPr>
              <a:t>¿Cómo nos comparamos con otros Distritos?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Sueldo inicial sin experiencia:</a:t>
            </a:r>
          </a:p>
          <a:p>
            <a:pPr lvl="2"/>
            <a:r>
              <a:rPr lang="es-ES" dirty="0" smtClean="0"/>
              <a:t>Solo arriba de la media (casi en el punto muerto) de todos los distritos unificados y en el 3er cuartil.</a:t>
            </a:r>
          </a:p>
          <a:p>
            <a:r>
              <a:rPr lang="es-ES" dirty="0" smtClean="0"/>
              <a:t>Columna Superior y asignación del peldaño o escalafón:</a:t>
            </a:r>
          </a:p>
          <a:p>
            <a:pPr lvl="2"/>
            <a:r>
              <a:rPr lang="es-ES" dirty="0" smtClean="0"/>
              <a:t>Cuartil inferior.  Solamente hay 9 distritos unificados en el condado de LA que pagan menos que BUSD.</a:t>
            </a:r>
          </a:p>
          <a:p>
            <a:r>
              <a:rPr lang="es-ES" dirty="0" smtClean="0"/>
              <a:t>Incrementos en sueldos cada cinco años</a:t>
            </a:r>
          </a:p>
          <a:p>
            <a:pPr lvl="2"/>
            <a:r>
              <a:rPr lang="es-ES" dirty="0" smtClean="0"/>
              <a:t>Cuartil inferior.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152400" y="1329690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 SUELDOS </a:t>
            </a: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DE CONTRATACIÓN CERTIFICADOS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460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n-US" sz="2400" b="1" dirty="0" smtClean="0">
                <a:solidFill>
                  <a:schemeClr val="bg1"/>
                </a:solidFill>
              </a:rPr>
              <a:t>¿Cómo nos comparamos con otros Distritos?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 smtClean="0"/>
              <a:t>Cada año, la Asociación de </a:t>
            </a:r>
            <a:r>
              <a:rPr lang="es-ES" dirty="0"/>
              <a:t>E</a:t>
            </a:r>
            <a:r>
              <a:rPr lang="es-ES" dirty="0" smtClean="0"/>
              <a:t>mpleados </a:t>
            </a:r>
            <a:r>
              <a:rPr lang="es-ES" dirty="0"/>
              <a:t>E</a:t>
            </a:r>
            <a:r>
              <a:rPr lang="es-ES" dirty="0" smtClean="0"/>
              <a:t>scolares de California (CSEA) emite sus comparativos en todo el estados y el condado.</a:t>
            </a:r>
          </a:p>
          <a:p>
            <a:r>
              <a:rPr lang="es-ES" dirty="0" smtClean="0"/>
              <a:t>A cada Distrito se le otorga un rango a nivel estatal, 0-100 (siendo100 el más alto).  </a:t>
            </a:r>
          </a:p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76200" y="1329690"/>
            <a:ext cx="883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SUELDOS DE CONTRATACIÓN CLASIFICADA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28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n-US" sz="2400" b="1" dirty="0" smtClean="0">
                <a:solidFill>
                  <a:schemeClr val="bg1"/>
                </a:solidFill>
              </a:rPr>
              <a:t>¿Cómo nos comparamos con otros Distritos?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2341840"/>
            <a:ext cx="8229600" cy="318647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0" y="132969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SUELDOS DE CONTRATACIÓN CLASIFICADA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B1C5C88E-734A-466A-A5E2-E17EEB9F4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478746"/>
              </p:ext>
            </p:extLst>
          </p:nvPr>
        </p:nvGraphicFramePr>
        <p:xfrm>
          <a:off x="228600" y="1852910"/>
          <a:ext cx="3733800" cy="4948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="" xmlns:a16="http://schemas.microsoft.com/office/drawing/2014/main" val="815166807"/>
                    </a:ext>
                  </a:extLst>
                </a:gridCol>
                <a:gridCol w="1866900">
                  <a:extLst>
                    <a:ext uri="{9D8B030D-6E8A-4147-A177-3AD203B41FA5}">
                      <a16:colId xmlns="" xmlns:a16="http://schemas.microsoft.com/office/drawing/2014/main" val="539648022"/>
                    </a:ext>
                  </a:extLst>
                </a:gridCol>
              </a:tblGrid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Clasificación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err="1" smtClean="0"/>
                        <a:t>Ranqueo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34302302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Mecanógrafo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5.3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676085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Secretario de Cuenta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6.4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985132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Credenciales </a:t>
                      </a:r>
                      <a:r>
                        <a:rPr lang="es-ES" noProof="0" dirty="0" err="1" smtClean="0"/>
                        <a:t>Tec</a:t>
                      </a:r>
                      <a:r>
                        <a:rPr lang="es-ES" noProof="0" dirty="0" smtClean="0"/>
                        <a:t>.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8.2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510365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Asistente de Salud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30.3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6506836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Librería de Medios </a:t>
                      </a:r>
                      <a:r>
                        <a:rPr lang="es-ES" noProof="0" dirty="0" err="1" smtClean="0"/>
                        <a:t>Tec</a:t>
                      </a:r>
                      <a:r>
                        <a:rPr lang="es-ES" noProof="0" dirty="0" smtClean="0"/>
                        <a:t>.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13.2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1213737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10.2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754460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err="1" smtClean="0"/>
                        <a:t>Tec</a:t>
                      </a:r>
                      <a:r>
                        <a:rPr lang="es-ES" noProof="0" dirty="0" smtClean="0"/>
                        <a:t>.</a:t>
                      </a:r>
                      <a:r>
                        <a:rPr lang="es-ES" baseline="0" noProof="0" dirty="0" smtClean="0"/>
                        <a:t> Personal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21.6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884699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="" xmlns:a16="http://schemas.microsoft.com/office/drawing/2014/main" id="{5DAFA9B3-6182-4EDC-8885-4E548C5108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574859"/>
              </p:ext>
            </p:extLst>
          </p:nvPr>
        </p:nvGraphicFramePr>
        <p:xfrm>
          <a:off x="4926330" y="1852910"/>
          <a:ext cx="3733800" cy="4948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="" xmlns:a16="http://schemas.microsoft.com/office/drawing/2014/main" val="815166807"/>
                    </a:ext>
                  </a:extLst>
                </a:gridCol>
                <a:gridCol w="1866900">
                  <a:extLst>
                    <a:ext uri="{9D8B030D-6E8A-4147-A177-3AD203B41FA5}">
                      <a16:colId xmlns="" xmlns:a16="http://schemas.microsoft.com/office/drawing/2014/main" val="539648022"/>
                    </a:ext>
                  </a:extLst>
                </a:gridCol>
              </a:tblGrid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Clasificación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err="1" smtClean="0"/>
                        <a:t>Ranqueo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34302302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Recepcionista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5.4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676085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Gerente de Cafetería 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6.2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985132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HS. Secretario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33.3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35103658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Servicio Alimenticio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21.8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6506836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Procesamiento de Datos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3.7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81213737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err="1" smtClean="0"/>
                        <a:t>Asist</a:t>
                      </a:r>
                      <a:r>
                        <a:rPr lang="es-ES" noProof="0" dirty="0" smtClean="0"/>
                        <a:t>. De Instrucción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31.7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17544603"/>
                  </a:ext>
                </a:extLst>
              </a:tr>
              <a:tr h="597061"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Conserje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 smtClean="0"/>
                        <a:t>28.8</a:t>
                      </a:r>
                      <a:endParaRPr lang="es-ES" noProof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884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763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A7CDD687-F56A-4C8C-8CAF-6E296CC85D65}"/>
              </a:ext>
            </a:extLst>
          </p:cNvPr>
          <p:cNvSpPr/>
          <p:nvPr/>
        </p:nvSpPr>
        <p:spPr>
          <a:xfrm>
            <a:off x="0" y="152400"/>
            <a:ext cx="579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ES" altLang="en-US" sz="2400" b="1" dirty="0" smtClean="0">
                <a:solidFill>
                  <a:schemeClr val="bg1"/>
                </a:solidFill>
              </a:rPr>
              <a:t>¿Cómo nos comparamos con otros Distritos?</a:t>
            </a:r>
            <a:endParaRPr lang="en-US" alt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A3AB0CE-4936-4144-A85B-3D66A3E08D47}"/>
              </a:ext>
            </a:extLst>
          </p:cNvPr>
          <p:cNvSpPr txBox="1">
            <a:spLocks/>
          </p:cNvSpPr>
          <p:nvPr/>
        </p:nvSpPr>
        <p:spPr>
          <a:xfrm>
            <a:off x="457200" y="1752600"/>
            <a:ext cx="8229600" cy="377571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El Departamento de Educación del Condado de Los </a:t>
            </a:r>
            <a:r>
              <a:rPr lang="es-ES" dirty="0" err="1" smtClean="0"/>
              <a:t>Angeles</a:t>
            </a:r>
            <a:r>
              <a:rPr lang="es-ES" dirty="0" smtClean="0"/>
              <a:t> </a:t>
            </a:r>
            <a:r>
              <a:rPr lang="en-US" dirty="0" smtClean="0"/>
              <a:t>(LACOE</a:t>
            </a:r>
            <a:r>
              <a:rPr lang="en-US" dirty="0"/>
              <a:t>) </a:t>
            </a:r>
            <a:r>
              <a:rPr lang="es-ES" dirty="0" smtClean="0"/>
              <a:t>también compara las contribuciones del Distrito de salud y prestaciones </a:t>
            </a:r>
            <a:r>
              <a:rPr lang="es-ES" dirty="0"/>
              <a:t>o</a:t>
            </a:r>
            <a:r>
              <a:rPr lang="es-ES" dirty="0" smtClean="0"/>
              <a:t> beneficios.</a:t>
            </a:r>
          </a:p>
          <a:p>
            <a:r>
              <a:rPr lang="es-ES" dirty="0" smtClean="0"/>
              <a:t>Este es un apartado negociado con el sindicato.</a:t>
            </a:r>
          </a:p>
          <a:p>
            <a:r>
              <a:rPr lang="es-ES" dirty="0" smtClean="0"/>
              <a:t>BUSD cae por debajo de la media y descansa en el cuartil 2.  31 de los 47 distrito unificados escolares en el condado de Los </a:t>
            </a:r>
            <a:r>
              <a:rPr lang="es-ES" dirty="0" err="1" smtClean="0"/>
              <a:t>Angeles</a:t>
            </a:r>
            <a:r>
              <a:rPr lang="es-ES" dirty="0" smtClean="0"/>
              <a:t> contribuyen </a:t>
            </a:r>
            <a:r>
              <a:rPr lang="es-ES" dirty="0"/>
              <a:t>mas </a:t>
            </a:r>
            <a:r>
              <a:rPr lang="es-ES" dirty="0" smtClean="0"/>
              <a:t>en </a:t>
            </a:r>
            <a:r>
              <a:rPr lang="es-ES" dirty="0"/>
              <a:t>salud y prestaciones o beneficios</a:t>
            </a:r>
            <a:r>
              <a:rPr lang="es-ES" dirty="0" smtClean="0"/>
              <a:t>.</a:t>
            </a:r>
          </a:p>
          <a:p>
            <a:pPr marL="64008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744BD4B-38AC-4409-BDCE-111C52E3DE85}"/>
              </a:ext>
            </a:extLst>
          </p:cNvPr>
          <p:cNvSpPr/>
          <p:nvPr/>
        </p:nvSpPr>
        <p:spPr>
          <a:xfrm>
            <a:off x="76200" y="1329690"/>
            <a:ext cx="891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BENEFICIOS </a:t>
            </a:r>
            <a:r>
              <a:rPr lang="en-US" altLang="en-US" sz="2800" b="1" dirty="0">
                <a:solidFill>
                  <a:schemeClr val="accent2">
                    <a:lumMod val="75000"/>
                  </a:schemeClr>
                </a:solidFill>
              </a:rPr>
              <a:t>DE 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CONTRATACIÓN CERTIFICADO </a:t>
            </a:r>
            <a:endParaRPr lang="en-US" alt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510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5917600" cy="1650752"/>
          </a:xfrm>
        </p:spPr>
        <p:txBody>
          <a:bodyPr/>
          <a:lstStyle/>
          <a:p>
            <a:r>
              <a:rPr lang="es-ES" sz="3200" dirty="0" smtClean="0"/>
              <a:t>Meta: Formar un Comité de Salud y Prestaciones o Beneficios mancomunado</a:t>
            </a:r>
            <a:endParaRPr lang="es-ES" sz="320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=""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57200" y="2057400"/>
            <a:ext cx="8229600" cy="347091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s-ES" dirty="0" smtClean="0"/>
              <a:t>El comité de Beneficios Mancomunado:</a:t>
            </a:r>
          </a:p>
          <a:p>
            <a:r>
              <a:rPr lang="es-ES" dirty="0" smtClean="0"/>
              <a:t>Empezó a capacitar a los empleados sobre planes de beneficios actuales</a:t>
            </a:r>
          </a:p>
          <a:p>
            <a:r>
              <a:rPr lang="es-ES" dirty="0" smtClean="0"/>
              <a:t>Está explorando otras opciones de salud y beneficios, analizando planes vigentes y sus costos.</a:t>
            </a:r>
          </a:p>
          <a:p>
            <a:r>
              <a:rPr lang="es-ES" dirty="0" smtClean="0"/>
              <a:t>Esta planeando oportunidades del bienestar y educativos para todos los empleados </a:t>
            </a:r>
          </a:p>
          <a:p>
            <a:endParaRPr lang="en-US" dirty="0"/>
          </a:p>
          <a:p>
            <a:pPr marL="64008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646120-AC78-48F2-8EDF-4D65615C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Aspirantes a  Administradores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3F87AA9-F1DF-4375-A09F-5C4540D8F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smtClean="0"/>
              <a:t>El programa ofrece una oportunidad de enseñanza a los empleados que estén interesados en ser administradores escolares. </a:t>
            </a:r>
          </a:p>
          <a:p>
            <a:r>
              <a:rPr lang="es-ES" dirty="0" smtClean="0"/>
              <a:t>8 sesiones en el transcurso del año.</a:t>
            </a:r>
          </a:p>
          <a:p>
            <a:r>
              <a:rPr lang="es-ES" dirty="0" smtClean="0"/>
              <a:t>Entrevistas simuladas y apoyo para aplicar al final del programa.</a:t>
            </a:r>
          </a:p>
          <a:p>
            <a:r>
              <a:rPr lang="es-ES" dirty="0" smtClean="0"/>
              <a:t>El contenido incluye temas como:</a:t>
            </a:r>
          </a:p>
          <a:p>
            <a:pPr lvl="1"/>
            <a:r>
              <a:rPr lang="es-ES" dirty="0" smtClean="0"/>
              <a:t>Finanzas escolares y del Distrito, Recursos Humanos, SPED, disciplina estudiantil, desarrollo de liderazgo, enseñanza, etc.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8351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2200" y="264490"/>
            <a:ext cx="5917600" cy="1650752"/>
          </a:xfrm>
        </p:spPr>
        <p:txBody>
          <a:bodyPr/>
          <a:lstStyle/>
          <a:p>
            <a:r>
              <a:rPr lang="es-ES" b="0" dirty="0" smtClean="0"/>
              <a:t>Meta: Enfoque en el Patrimonio, Diversidad e Inclusión</a:t>
            </a:r>
            <a:endParaRPr lang="es-E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B8FCD5F1-B09D-4B0A-BB07-423B979A6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243F-3000-4347-94A4-FBDEAD3122C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="" xmlns:a16="http://schemas.microsoft.com/office/drawing/2014/main" id="{2643B44D-2D85-4B6D-A1A4-A7C257522169}"/>
              </a:ext>
            </a:extLst>
          </p:cNvPr>
          <p:cNvSpPr txBox="1">
            <a:spLocks/>
          </p:cNvSpPr>
          <p:nvPr/>
        </p:nvSpPr>
        <p:spPr>
          <a:xfrm>
            <a:off x="457200" y="1905000"/>
            <a:ext cx="8229600" cy="4688510"/>
          </a:xfrm>
          <a:prstGeom prst="rect">
            <a:avLst/>
          </a:prstGeom>
        </p:spPr>
        <p:txBody>
          <a:bodyPr/>
          <a:lstStyle>
            <a:lvl1pPr marL="448056" indent="-384048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SzPct val="95000"/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200" b="1" dirty="0" smtClean="0"/>
              <a:t>Análisis</a:t>
            </a:r>
            <a:r>
              <a:rPr lang="es-ES" sz="2200" dirty="0" smtClean="0"/>
              <a:t>: trabajar colectivamente negociando con nuestras contrapartes para el desarrollo opcional de encuestas que analicen la diversidad de nuestra fuerza laboral en comparación con la diversidad de nuestros estudiantes.</a:t>
            </a:r>
          </a:p>
          <a:p>
            <a:r>
              <a:rPr lang="es-ES" sz="2200" b="1" dirty="0" smtClean="0"/>
              <a:t>Reclutamiento</a:t>
            </a:r>
            <a:r>
              <a:rPr lang="es-ES" sz="2200" dirty="0" smtClean="0"/>
              <a:t>: Identificación de oportunidades adicionales para reclutar de un reserva de candidatos mas diversa.</a:t>
            </a:r>
            <a:endParaRPr lang="es-ES" sz="2200" b="1" dirty="0" smtClean="0"/>
          </a:p>
          <a:p>
            <a:r>
              <a:rPr lang="es-ES" sz="2200" b="1" dirty="0" smtClean="0"/>
              <a:t>Desarrollo Profesional: </a:t>
            </a:r>
            <a:r>
              <a:rPr lang="es-ES" sz="2200" dirty="0" smtClean="0"/>
              <a:t>Asignación de fondos del LCAP para capacitación – (i.e., polarización implícita, Diversidad, y enseñanza culturalmente receptiva)</a:t>
            </a:r>
          </a:p>
          <a:p>
            <a:r>
              <a:rPr lang="es-ES" sz="2200" b="1" dirty="0" smtClean="0"/>
              <a:t>**Necesidad:  </a:t>
            </a:r>
            <a:r>
              <a:rPr lang="es-ES" sz="2200" dirty="0" smtClean="0"/>
              <a:t>RH necesitaría $50,000 del LCAP en apoyo a desarrollo profesional para </a:t>
            </a:r>
            <a:r>
              <a:rPr lang="es-ES" sz="2200" smtClean="0"/>
              <a:t>el personal </a:t>
            </a:r>
            <a:r>
              <a:rPr lang="es-ES" sz="2200" dirty="0"/>
              <a:t>a</a:t>
            </a:r>
            <a:r>
              <a:rPr lang="es-ES" sz="2200" smtClean="0"/>
              <a:t>dministrativo </a:t>
            </a:r>
            <a:endParaRPr lang="es-ES" sz="2200" dirty="0" smtClean="0"/>
          </a:p>
          <a:p>
            <a:endParaRPr lang="es-ES" sz="2200" b="1" dirty="0" smtClean="0"/>
          </a:p>
          <a:p>
            <a:pPr marL="64008" indent="0">
              <a:buNone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9914243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48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C94C25"/>
      </a:accent1>
      <a:accent2>
        <a:srgbClr val="EA8640"/>
      </a:accent2>
      <a:accent3>
        <a:srgbClr val="99D9E7"/>
      </a:accent3>
      <a:accent4>
        <a:srgbClr val="FAB17B"/>
      </a:accent4>
      <a:accent5>
        <a:srgbClr val="21B8B3"/>
      </a:accent5>
      <a:accent6>
        <a:srgbClr val="F3786E"/>
      </a:accent6>
      <a:hlink>
        <a:srgbClr val="646567"/>
      </a:hlink>
      <a:folHlink>
        <a:srgbClr val="646567"/>
      </a:folHlink>
    </a:clrScheme>
    <a:fontScheme name="Custom 27">
      <a:majorFont>
        <a:latin typeface="Segoe UI"/>
        <a:ea typeface=""/>
        <a:cs typeface=""/>
      </a:majorFont>
      <a:minorFont>
        <a:latin typeface="Arial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110000" t="250000" r="110000" b="40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110000" t="250000" r="110000" b="40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0000"/>
                <a:satMod val="130000"/>
              </a:schemeClr>
              <a:schemeClr val="phClr">
                <a:tint val="70000"/>
                <a:satMod val="130000"/>
              </a:schemeClr>
            </a:duotone>
          </a:blip>
          <a:tile tx="0" ty="0" sx="90000" sy="90000" flip="none" algn="t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F10167107_Project status report_RVA_v3.potx" id="{4F81F982-6C51-4092-B8D8-4B9E627EB026}" vid="{408BF7D7-5259-4FB8-AB61-68B3FB5EAB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AD0D4C-03C4-489C-932A-66E2D74FA6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B47EFB-BDBB-4CE5-A848-1507BE3B7989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16c05727-aa75-4e4a-9b5f-8a80a1165891"/>
    <ds:schemaRef ds:uri="http://purl.org/dc/elements/1.1/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DC31EBE-A492-4CE5-9650-1E2C8FDDD7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status report</Template>
  <TotalTime>0</TotalTime>
  <Words>1402</Words>
  <Application>Microsoft Office PowerPoint</Application>
  <PresentationFormat>On-screen Show (4:3)</PresentationFormat>
  <Paragraphs>295</Paragraphs>
  <Slides>27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Verve</vt:lpstr>
      <vt:lpstr>Recursos Humanos LCAP Servicios Financiados</vt:lpstr>
      <vt:lpstr>Apreciación Global</vt:lpstr>
      <vt:lpstr>Diagrama Organizacional </vt:lpstr>
      <vt:lpstr>Cargo y Responsabilidad</vt:lpstr>
      <vt:lpstr>Recursos Humanos Contratación</vt:lpstr>
      <vt:lpstr>Recursos Humanos Contratación</vt:lpstr>
      <vt:lpstr>Recursos Humanos </vt:lpstr>
      <vt:lpstr>Contratación Administración Escolar </vt:lpstr>
      <vt:lpstr>Personal de Oficina Escolar</vt:lpstr>
      <vt:lpstr>Profesores en Plantel Escolar</vt:lpstr>
      <vt:lpstr>Personal Clasificado Plantel Escolar</vt:lpstr>
      <vt:lpstr>Profesores de Educación Especial</vt:lpstr>
      <vt:lpstr> Educación Especial Clasificado</vt:lpstr>
      <vt:lpstr>Lista de 21 Distritos en el Grupo Comparativo</vt:lpstr>
      <vt:lpstr>ÍNDICES CONTRATACIÓN – 2017-18</vt:lpstr>
      <vt:lpstr>ÍNDICES CONTRATACIÓN –  2017-18</vt:lpstr>
      <vt:lpstr>Meta: Reclutar y Retener</vt:lpstr>
      <vt:lpstr> Incrementos a Tres Años en Sueldos Máximos a Profesores Acreditados Basados En Datos del 2017-18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Meta: Formar un Comité de Salud y Prestaciones o Beneficios mancomunado</vt:lpstr>
      <vt:lpstr>Aspirantes a  Administradores</vt:lpstr>
      <vt:lpstr>Meta: Enfoque en el Patrimonio, Diversidad e Inclusión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2019-10-02T23:14:45Z</dcterms:created>
  <dcterms:modified xsi:type="dcterms:W3CDTF">2019-11-18T03:16:16Z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