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2"/>
    <p:sldId id="283" r:id="rId3"/>
    <p:sldId id="289" r:id="rId4"/>
    <p:sldId id="258" r:id="rId5"/>
    <p:sldId id="257" r:id="rId6"/>
    <p:sldId id="272" r:id="rId7"/>
    <p:sldId id="261" r:id="rId8"/>
    <p:sldId id="273" r:id="rId9"/>
    <p:sldId id="262" r:id="rId10"/>
    <p:sldId id="274" r:id="rId11"/>
    <p:sldId id="263" r:id="rId12"/>
    <p:sldId id="275" r:id="rId13"/>
    <p:sldId id="291" r:id="rId14"/>
    <p:sldId id="276" r:id="rId15"/>
    <p:sldId id="267" r:id="rId16"/>
    <p:sldId id="278" r:id="rId17"/>
    <p:sldId id="290" r:id="rId18"/>
    <p:sldId id="285" r:id="rId19"/>
    <p:sldId id="286" r:id="rId20"/>
    <p:sldId id="268" r:id="rId21"/>
    <p:sldId id="279" r:id="rId22"/>
    <p:sldId id="269" r:id="rId23"/>
    <p:sldId id="280" r:id="rId24"/>
    <p:sldId id="271" r:id="rId25"/>
    <p:sldId id="282" r:id="rId26"/>
    <p:sldId id="287" r:id="rId27"/>
    <p:sldId id="292" r:id="rId28"/>
    <p:sldId id="288" r:id="rId29"/>
  </p:sldIdLst>
  <p:sldSz cx="12192000" cy="6858000"/>
  <p:notesSz cx="7315200" cy="9601200"/>
  <p:embeddedFontLst>
    <p:embeddedFont>
      <p:font typeface="Corbel" panose="020B0503020204020204" pitchFamily="34" charset="0"/>
      <p:regular r:id="rId32"/>
      <p:bold r:id="rId33"/>
      <p:italic r:id="rId34"/>
      <p:boldItalic r:id="rId35"/>
    </p:embeddedFont>
    <p:embeddedFont>
      <p:font typeface="Lucida Calligraphy" panose="03010101010101010101" pitchFamily="66" charset="0"/>
      <p:regular r:id="rId36"/>
    </p:embeddedFont>
    <p:embeddedFont>
      <p:font typeface="Calibri" panose="020F0502020204030204" pitchFamily="34" charset="0"/>
      <p:regular r:id="rId37"/>
      <p:bold r:id="rId38"/>
      <p:italic r:id="rId39"/>
      <p:boldItalic r:id="rId4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D7D8"/>
    <a:srgbClr val="DDDFDF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81" d="100"/>
          <a:sy n="81" d="100"/>
        </p:scale>
        <p:origin x="-228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2970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4.fntdata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BA16B65E-A9D6-4E40-B7E0-E9B9A33A064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3170583" cy="482027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56511A1C-798B-45C1-B348-A91DA5CD5A3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2962" y="1"/>
            <a:ext cx="3170583" cy="482027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r">
              <a:defRPr sz="1200"/>
            </a:lvl1pPr>
          </a:lstStyle>
          <a:p>
            <a:fld id="{579088C6-89D7-441B-AE0B-160D12EFDFF4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227A4239-045C-4EA0-BB3E-31F5EFA8851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119173"/>
            <a:ext cx="3170583" cy="482027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DFDAABF2-A04E-4AAB-A7B3-27A8B3AF961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2962" y="9119173"/>
            <a:ext cx="3170583" cy="482027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r">
              <a:defRPr sz="1200"/>
            </a:lvl1pPr>
          </a:lstStyle>
          <a:p>
            <a:fld id="{E28F6EFE-9309-4272-8F07-F43BF63DB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38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70583" cy="482027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2962" y="1"/>
            <a:ext cx="3170583" cy="482027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r">
              <a:defRPr sz="1200"/>
            </a:lvl1pPr>
          </a:lstStyle>
          <a:p>
            <a:fld id="{A54B2112-BFCF-4125-AD37-24C0BDBE3BA8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1" tIns="47425" rIns="94851" bIns="4742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2183" y="4620250"/>
            <a:ext cx="5850835" cy="3780800"/>
          </a:xfrm>
          <a:prstGeom prst="rect">
            <a:avLst/>
          </a:prstGeom>
        </p:spPr>
        <p:txBody>
          <a:bodyPr vert="horz" lIns="94851" tIns="47425" rIns="94851" bIns="47425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173"/>
            <a:ext cx="3170583" cy="482027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2962" y="9119173"/>
            <a:ext cx="3170583" cy="482027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r">
              <a:defRPr sz="1200"/>
            </a:lvl1pPr>
          </a:lstStyle>
          <a:p>
            <a:fld id="{D18EB82E-C786-4EED-AFDE-A13BA1E461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065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78F6B-C78B-45E8-8308-A382856218FE}" type="datetime1">
              <a:rPr lang="en-US" smtClean="0"/>
              <a:t>10/8/2019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B866F-66CD-49D3-B9CF-4AA16BCC9788}" type="datetime1">
              <a:rPr lang="en-US" smtClean="0"/>
              <a:t>10/8/2019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72DE722C-3322-4C11-911C-A7D00F1021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rcRect l="2307" t="6059" r="3676" b="4528"/>
          <a:stretch/>
        </p:blipFill>
        <p:spPr>
          <a:xfrm>
            <a:off x="10875656" y="258500"/>
            <a:ext cx="981075" cy="77866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4223B-1F20-4676-8709-47EB9DCC5C9C}" type="datetime1">
              <a:rPr lang="en-US" smtClean="0"/>
              <a:t>10/8/2019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2AB0C-5D51-4CA5-A47A-521DBE43AFA8}" type="datetime1">
              <a:rPr lang="en-US" smtClean="0"/>
              <a:t>10/8/2019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B70A3-F494-42CC-B75A-CA710C6D10F4}" type="datetime1">
              <a:rPr lang="en-US" smtClean="0"/>
              <a:t>10/8/2019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341FA-4A9A-4C96-9C48-5787D04AE3A4}" type="datetime1">
              <a:rPr lang="en-US" smtClean="0"/>
              <a:t>10/8/2019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62A4C-9124-4356-BDC5-6681CC2566D7}" type="datetime1">
              <a:rPr lang="en-US" smtClean="0"/>
              <a:t>10/8/2019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F2DDE-A27E-401D-B9A0-6480D4EA0512}" type="datetime1">
              <a:rPr lang="en-US" smtClean="0"/>
              <a:t>10/8/2019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74B49-A62D-4BDB-9B48-F5CF8F5FC810}" type="datetime1">
              <a:rPr lang="en-US" smtClean="0"/>
              <a:t>10/8/2019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07172-03E1-47A8-B8C1-227AB559F2CB}" type="datetime1">
              <a:rPr lang="en-US" smtClean="0"/>
              <a:t>10/8/2019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3A85A-406D-4694-AB6B-7506134998EC}" type="datetime1">
              <a:rPr lang="en-US" smtClean="0"/>
              <a:t>10/8/2019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6D866-4988-4C7A-A6F2-F2041FA4EA05}" type="datetime1">
              <a:rPr lang="en-US" smtClean="0"/>
              <a:t>10/8/2019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C1E1D-F3A1-47F2-985D-E544949D849E}" type="datetime1">
              <a:rPr lang="en-US" smtClean="0"/>
              <a:t>10/8/2019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AC685-431D-4111-8A17-DE0EA107078C}" type="datetime1">
              <a:rPr lang="en-US" smtClean="0"/>
              <a:t>10/8/2019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5AF4E-36E2-427E-A309-B919BD7C3C41}" type="datetime1">
              <a:rPr lang="en-US" smtClean="0"/>
              <a:t>10/8/2019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D09C4-965F-49C5-94E3-FBCFAFD9D6A4}" type="datetime1">
              <a:rPr lang="en-US" smtClean="0"/>
              <a:t>10/8/2019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F7E64-9B0F-4C9A-B3B4-42EE582B4584}" type="datetime1">
              <a:rPr lang="en-US" smtClean="0"/>
              <a:t>10/8/2019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AF1CEFC-7C06-45FC-8882-181AAA590642}" type="datetime1">
              <a:rPr lang="en-US" smtClean="0"/>
              <a:t>10/8/2019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bullspreadblog.blogspot.com/2009/10/como-se-mide-la-inflacion.html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lickr.com/photos/76657755@N04/7027601297/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flickr.com/photos/oyf/2295916024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ohiobankruptcysource.com/cleveland-bankruptcy-blog/page/29/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reestockphotos.biz/stockphoto/15961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administraciondeliberativa.blogspot.com/2011/10/como-te-llevas-con-el-personal-de.html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lickr.com/photos/ell-r-brown/8830479202/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martinjhoward2/6799955103" TargetMode="Externa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etail.com/jenniferf/2015/05/12/course-4-final-project-from-tinkering-to-lexicon-in-languagemakerspace/" TargetMode="Externa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echeconomy.it/2013/07/29/formazione-online-social-gaming-e-stampa-3d-i-business-in-ascesa-del-2013/" TargetMode="Externa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mailto:PeterKnapik@BurbankUSD.org" TargetMode="External"/><Relationship Id="rId2" Type="http://schemas.openxmlformats.org/officeDocument/2006/relationships/hyperlink" Target="mailto:DebbieKukta@BurbankUSD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AB75B7C-9912-4114-95C9-00B764FBB54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Servicios</a:t>
            </a:r>
            <a:r>
              <a:rPr lang="es-ES" dirty="0" smtClean="0"/>
              <a:t> Administrativos</a:t>
            </a:r>
            <a:r>
              <a:rPr lang="en-US" dirty="0"/>
              <a:t/>
            </a:r>
            <a:br>
              <a:rPr lang="en-US" dirty="0"/>
            </a:br>
            <a:r>
              <a:rPr lang="es-ES" sz="3200" i="1" dirty="0" smtClean="0"/>
              <a:t>Desde la óptica del </a:t>
            </a:r>
            <a:r>
              <a:rPr lang="es-ES" sz="3200" i="1" dirty="0" smtClean="0"/>
              <a:t>LCAP</a:t>
            </a:r>
            <a:endParaRPr lang="es-ES" i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01E1EE03-F16D-4877-B8F2-20C3EDCD654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dirty="0" smtClean="0"/>
              <a:t>Presentado por: </a:t>
            </a:r>
          </a:p>
          <a:p>
            <a:r>
              <a:rPr lang="es-ES" dirty="0" err="1" smtClean="0"/>
              <a:t>Debbie</a:t>
            </a:r>
            <a:r>
              <a:rPr lang="es-ES" dirty="0" smtClean="0"/>
              <a:t> </a:t>
            </a:r>
            <a:r>
              <a:rPr lang="es-ES" dirty="0" err="1" smtClean="0"/>
              <a:t>Kukta</a:t>
            </a:r>
            <a:r>
              <a:rPr lang="es-ES" dirty="0" smtClean="0"/>
              <a:t>, Superintendente Adjunto </a:t>
            </a:r>
          </a:p>
          <a:p>
            <a:r>
              <a:rPr lang="es-ES" dirty="0" smtClean="0"/>
              <a:t>Peter </a:t>
            </a:r>
            <a:r>
              <a:rPr lang="es-ES" dirty="0" err="1" smtClean="0"/>
              <a:t>Knapik</a:t>
            </a:r>
            <a:r>
              <a:rPr lang="es-ES" dirty="0" smtClean="0"/>
              <a:t>, Director de Educación Primaria</a:t>
            </a:r>
          </a:p>
          <a:p>
            <a:r>
              <a:rPr lang="es-ES" sz="800" dirty="0">
                <a:latin typeface="Lucida Calligraphy" panose="03010101010101010101" pitchFamily="66" charset="0"/>
              </a:rPr>
              <a:t>Versión traducida al </a:t>
            </a:r>
            <a:r>
              <a:rPr lang="es-ES" sz="800" b="1" dirty="0">
                <a:latin typeface="Lucida Calligraphy" panose="03010101010101010101" pitchFamily="66" charset="0"/>
              </a:rPr>
              <a:t>español</a:t>
            </a:r>
            <a:r>
              <a:rPr lang="es-ES" sz="800" dirty="0">
                <a:latin typeface="Lucida Calligraphy" panose="03010101010101010101" pitchFamily="66" charset="0"/>
              </a:rPr>
              <a:t> para BUSD por </a:t>
            </a:r>
            <a:r>
              <a:rPr lang="es-ES" sz="800" b="1" dirty="0">
                <a:latin typeface="Lucida Calligraphy" panose="03010101010101010101" pitchFamily="66" charset="0"/>
              </a:rPr>
              <a:t>Nuria </a:t>
            </a:r>
            <a:r>
              <a:rPr lang="es-ES" sz="800" b="1" dirty="0" err="1" smtClean="0">
                <a:latin typeface="Lucida Calligraphy" panose="03010101010101010101" pitchFamily="66" charset="0"/>
              </a:rPr>
              <a:t>Lundberg</a:t>
            </a:r>
            <a:r>
              <a:rPr lang="es-ES" sz="800" b="1" dirty="0" smtClean="0">
                <a:latin typeface="Lucida Calligraphy" panose="03010101010101010101" pitchFamily="66" charset="0"/>
              </a:rPr>
              <a:t> </a:t>
            </a:r>
            <a:r>
              <a:rPr lang="es-ES" sz="800" dirty="0" smtClean="0">
                <a:latin typeface="Lucida Calligraphy" panose="03010101010101010101" pitchFamily="66" charset="0"/>
              </a:rPr>
              <a:t>Lámina 1-28</a:t>
            </a:r>
            <a:endParaRPr lang="es-ES" sz="800" dirty="0">
              <a:latin typeface="Lucida Calligraphy" panose="03010101010101010101" pitchFamily="66" charset="0"/>
            </a:endParaRPr>
          </a:p>
          <a:p>
            <a:endParaRPr lang="es-E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95398611-A598-4736-ACF0-ECBFBC21156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rcRect l="2307" t="6059" r="3676" b="4528"/>
          <a:stretch/>
        </p:blipFill>
        <p:spPr>
          <a:xfrm>
            <a:off x="6874347" y="655239"/>
            <a:ext cx="2061157" cy="1635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651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7E37A82-FD9E-4394-8634-B9B2573B86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0"/>
            <a:ext cx="10018713" cy="990869"/>
          </a:xfrm>
        </p:spPr>
        <p:txBody>
          <a:bodyPr>
            <a:normAutofit/>
          </a:bodyPr>
          <a:lstStyle/>
          <a:p>
            <a:r>
              <a:rPr lang="en-US" dirty="0"/>
              <a:t>Organization Chart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26997A5D-F31C-4E71-863E-303C426516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14472" y="773083"/>
            <a:ext cx="10158390" cy="5821535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49B0F261-6EAC-426C-8867-DFD2D7A36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AFF97E2-F548-42B9-A866-AEF74CB61768}"/>
              </a:ext>
            </a:extLst>
          </p:cNvPr>
          <p:cNvSpPr txBox="1"/>
          <p:nvPr/>
        </p:nvSpPr>
        <p:spPr>
          <a:xfrm>
            <a:off x="8991315" y="1727858"/>
            <a:ext cx="2236124" cy="4129771"/>
          </a:xfrm>
          <a:prstGeom prst="rect">
            <a:avLst/>
          </a:prstGeom>
          <a:solidFill>
            <a:srgbClr val="FFFF99">
              <a:alpha val="16078"/>
            </a:srgbClr>
          </a:solidFill>
          <a:ln w="1905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BB0E523-A905-4EE6-AB41-555B9A45BC54}"/>
              </a:ext>
            </a:extLst>
          </p:cNvPr>
          <p:cNvSpPr txBox="1"/>
          <p:nvPr/>
        </p:nvSpPr>
        <p:spPr>
          <a:xfrm>
            <a:off x="6096000" y="5438775"/>
            <a:ext cx="900113" cy="633413"/>
          </a:xfrm>
          <a:prstGeom prst="rect">
            <a:avLst/>
          </a:prstGeom>
          <a:solidFill>
            <a:srgbClr val="D4D7D8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6FA9F945-5353-442F-928F-5A132D7D15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rcRect l="2307" t="6059" r="3676" b="4528"/>
          <a:stretch/>
        </p:blipFill>
        <p:spPr>
          <a:xfrm>
            <a:off x="6048375" y="5231606"/>
            <a:ext cx="981075" cy="778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056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7E37A82-FD9E-4394-8634-B9B2573B86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0"/>
            <a:ext cx="10018713" cy="990869"/>
          </a:xfrm>
        </p:spPr>
        <p:txBody>
          <a:bodyPr>
            <a:normAutofit/>
          </a:bodyPr>
          <a:lstStyle/>
          <a:p>
            <a:r>
              <a:rPr lang="en-US" dirty="0"/>
              <a:t>Organization Chart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26997A5D-F31C-4E71-863E-303C426516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14472" y="773083"/>
            <a:ext cx="10158390" cy="5821535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49B0F261-6EAC-426C-8867-DFD2D7A36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AFF97E2-F548-42B9-A866-AEF74CB61768}"/>
              </a:ext>
            </a:extLst>
          </p:cNvPr>
          <p:cNvSpPr txBox="1"/>
          <p:nvPr/>
        </p:nvSpPr>
        <p:spPr>
          <a:xfrm>
            <a:off x="8991315" y="1727858"/>
            <a:ext cx="2236124" cy="4129771"/>
          </a:xfrm>
          <a:prstGeom prst="rect">
            <a:avLst/>
          </a:prstGeom>
          <a:solidFill>
            <a:srgbClr val="FFFF99">
              <a:alpha val="16078"/>
            </a:srgbClr>
          </a:solidFill>
          <a:ln w="1905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BB0E523-A905-4EE6-AB41-555B9A45BC54}"/>
              </a:ext>
            </a:extLst>
          </p:cNvPr>
          <p:cNvSpPr txBox="1"/>
          <p:nvPr/>
        </p:nvSpPr>
        <p:spPr>
          <a:xfrm>
            <a:off x="6096000" y="5438775"/>
            <a:ext cx="900113" cy="633413"/>
          </a:xfrm>
          <a:prstGeom prst="rect">
            <a:avLst/>
          </a:prstGeom>
          <a:solidFill>
            <a:srgbClr val="D4D7D8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6FA9F945-5353-442F-928F-5A132D7D15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rcRect l="2307" t="6059" r="3676" b="4528"/>
          <a:stretch/>
        </p:blipFill>
        <p:spPr>
          <a:xfrm>
            <a:off x="6048375" y="5231606"/>
            <a:ext cx="981075" cy="778669"/>
          </a:xfrm>
          <a:prstGeom prst="rect">
            <a:avLst/>
          </a:prstGeom>
        </p:spPr>
      </p:pic>
      <p:sp>
        <p:nvSpPr>
          <p:cNvPr id="9" name="Callout: Right Arrow 8">
            <a:extLst>
              <a:ext uri="{FF2B5EF4-FFF2-40B4-BE49-F238E27FC236}">
                <a16:creationId xmlns:a16="http://schemas.microsoft.com/office/drawing/2014/main" xmlns="" id="{3203652B-AF3E-45E0-BCE5-8CBC980A92A6}"/>
              </a:ext>
            </a:extLst>
          </p:cNvPr>
          <p:cNvSpPr/>
          <p:nvPr/>
        </p:nvSpPr>
        <p:spPr>
          <a:xfrm>
            <a:off x="3559430" y="185906"/>
            <a:ext cx="5457429" cy="6272043"/>
          </a:xfrm>
          <a:prstGeom prst="righ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7EAB341C-13A7-46DA-9442-2ECBE3C7AE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31138" y="263382"/>
            <a:ext cx="3425180" cy="6118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109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0B18843-3053-4120-B098-3DB0492B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338349"/>
          </a:xfrm>
        </p:spPr>
        <p:txBody>
          <a:bodyPr/>
          <a:lstStyle/>
          <a:p>
            <a:r>
              <a:rPr lang="en-US" dirty="0" smtClean="0"/>
              <a:t>Panorama general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F6AF3BC-96F4-44BA-9A00-15A21E4DBB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7139" y="1188288"/>
            <a:ext cx="9574861" cy="4828905"/>
          </a:xfrm>
        </p:spPr>
        <p:txBody>
          <a:bodyPr numCol="1">
            <a:normAutofit lnSpcReduction="10000"/>
          </a:bodyPr>
          <a:lstStyle/>
          <a:p>
            <a:r>
              <a:rPr lang="es-ES" dirty="0" smtClean="0"/>
              <a:t>Servicios Administrativos</a:t>
            </a:r>
          </a:p>
          <a:p>
            <a:r>
              <a:rPr lang="es-ES" dirty="0" smtClean="0"/>
              <a:t>Servicios Fiscales:  Presupuesto  &amp; Finanzas</a:t>
            </a:r>
          </a:p>
          <a:p>
            <a:r>
              <a:rPr lang="es-ES" dirty="0" smtClean="0"/>
              <a:t>Nómina</a:t>
            </a:r>
          </a:p>
          <a:p>
            <a:r>
              <a:rPr lang="es-ES" dirty="0" smtClean="0"/>
              <a:t>Compras o adquisiciones </a:t>
            </a:r>
          </a:p>
          <a:p>
            <a:r>
              <a:rPr lang="es-ES" dirty="0" smtClean="0"/>
              <a:t>Servicios Alimenticios</a:t>
            </a:r>
          </a:p>
          <a:p>
            <a:r>
              <a:rPr lang="es-ES" dirty="0" smtClean="0"/>
              <a:t>Instalaciones</a:t>
            </a:r>
          </a:p>
          <a:p>
            <a:pPr lvl="1"/>
            <a:r>
              <a:rPr lang="es-ES" dirty="0" smtClean="0"/>
              <a:t>Conserjes &amp; Recintos</a:t>
            </a:r>
          </a:p>
          <a:p>
            <a:pPr lvl="1"/>
            <a:r>
              <a:rPr lang="es-ES" dirty="0" smtClean="0"/>
              <a:t>Edificios &amp; Operaciones</a:t>
            </a:r>
          </a:p>
          <a:p>
            <a:r>
              <a:rPr lang="es-ES" dirty="0" smtClean="0"/>
              <a:t>Servicios de Impresión &amp; Bodegas</a:t>
            </a:r>
          </a:p>
          <a:p>
            <a:r>
              <a:rPr lang="es-ES" dirty="0" smtClean="0"/>
              <a:t>Servicios Tecnológicos</a:t>
            </a:r>
            <a:endParaRPr lang="es-E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6C49E41-912E-4B25-850D-79848E587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xmlns="" id="{4760BDFB-663D-4CC9-BFF8-FEAEE388E4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7523746" y="2715635"/>
            <a:ext cx="3810000" cy="265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736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C82C2A9-617B-4E41-AAE5-50AE411F2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0510" y="0"/>
            <a:ext cx="10018713" cy="923925"/>
          </a:xfrm>
        </p:spPr>
        <p:txBody>
          <a:bodyPr/>
          <a:lstStyle/>
          <a:p>
            <a:r>
              <a:rPr lang="es-ES" dirty="0" smtClean="0"/>
              <a:t>Servicios Administrativos</a:t>
            </a:r>
            <a:endParaRPr lang="es-E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F769E36-1409-4F8C-81FE-57AE520933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6065" y="733425"/>
            <a:ext cx="9883157" cy="5715399"/>
          </a:xfrm>
        </p:spPr>
        <p:txBody>
          <a:bodyPr>
            <a:normAutofit fontScale="92500" lnSpcReduction="10000"/>
          </a:bodyPr>
          <a:lstStyle/>
          <a:p>
            <a:r>
              <a:rPr lang="es-ES" dirty="0" smtClean="0"/>
              <a:t>Responsabili</a:t>
            </a:r>
            <a:r>
              <a:rPr lang="es-ES" dirty="0" smtClean="0"/>
              <a:t>dades/</a:t>
            </a:r>
            <a:r>
              <a:rPr lang="es-ES" dirty="0" smtClean="0"/>
              <a:t>servicios</a:t>
            </a:r>
          </a:p>
          <a:p>
            <a:pPr lvl="1"/>
            <a:r>
              <a:rPr lang="es-ES" dirty="0" smtClean="0"/>
              <a:t>Responsables  del día  a día  y de todos los asuntos de incumbencia del distrito de largo alcance</a:t>
            </a:r>
            <a:r>
              <a:rPr lang="es-ES" dirty="0" smtClean="0"/>
              <a:t> </a:t>
            </a:r>
            <a:endParaRPr lang="es-ES" dirty="0" smtClean="0"/>
          </a:p>
          <a:p>
            <a:pPr lvl="1"/>
            <a:r>
              <a:rPr lang="es-ES" dirty="0" smtClean="0"/>
              <a:t>Proporcionar un sinfín de servicios en apoyo a las escuelas K-12 ,  centros de </a:t>
            </a:r>
            <a:r>
              <a:rPr lang="es-ES" dirty="0" smtClean="0"/>
              <a:t>guardería</a:t>
            </a:r>
            <a:r>
              <a:rPr lang="es-ES" dirty="0" smtClean="0"/>
              <a:t>, y escuela para adultos</a:t>
            </a:r>
          </a:p>
          <a:p>
            <a:pPr lvl="1"/>
            <a:r>
              <a:rPr lang="es-ES" dirty="0" smtClean="0"/>
              <a:t>Meta:  </a:t>
            </a:r>
            <a:r>
              <a:rPr lang="es-ES" dirty="0" smtClean="0"/>
              <a:t>Brindar servicios  empresariales que apoyan y enriquecen el ambiente educativo de una manera responsable y económicamente efectiva. </a:t>
            </a:r>
            <a:endParaRPr lang="es-ES" dirty="0" smtClean="0"/>
          </a:p>
          <a:p>
            <a:r>
              <a:rPr lang="es-ES" dirty="0" smtClean="0"/>
              <a:t>Número de miembros </a:t>
            </a:r>
            <a:r>
              <a:rPr lang="es-ES" smtClean="0"/>
              <a:t>del personal equivalente </a:t>
            </a:r>
            <a:r>
              <a:rPr lang="es-ES" dirty="0" smtClean="0"/>
              <a:t>a tiempo completo en el departamento</a:t>
            </a:r>
          </a:p>
          <a:p>
            <a:pPr lvl="1"/>
            <a:r>
              <a:rPr lang="es-ES" dirty="0" smtClean="0"/>
              <a:t>2</a:t>
            </a:r>
          </a:p>
          <a:p>
            <a:r>
              <a:rPr lang="es-ES" dirty="0" smtClean="0"/>
              <a:t>Costo estimado de sueldos y beneficios </a:t>
            </a:r>
            <a:r>
              <a:rPr lang="es-ES" dirty="0"/>
              <a:t> </a:t>
            </a:r>
            <a:r>
              <a:rPr lang="es-ES" dirty="0" smtClean="0"/>
              <a:t>para cada departamento </a:t>
            </a:r>
          </a:p>
          <a:p>
            <a:pPr lvl="1"/>
            <a:r>
              <a:rPr lang="es-ES" dirty="0" smtClean="0"/>
              <a:t>$362,098</a:t>
            </a:r>
          </a:p>
          <a:p>
            <a:r>
              <a:rPr lang="es-ES" dirty="0" smtClean="0"/>
              <a:t>Razón o proporción</a:t>
            </a:r>
            <a:r>
              <a:rPr lang="es-ES" dirty="0" smtClean="0"/>
              <a:t> de </a:t>
            </a:r>
            <a:r>
              <a:rPr lang="es-ES" dirty="0" smtClean="0"/>
              <a:t>Supervisores </a:t>
            </a:r>
            <a:r>
              <a:rPr lang="es-ES" smtClean="0"/>
              <a:t>a personal administrativo</a:t>
            </a:r>
            <a:endParaRPr lang="es-ES" dirty="0" smtClean="0"/>
          </a:p>
          <a:p>
            <a:pPr lvl="1"/>
            <a:r>
              <a:rPr lang="es-ES" dirty="0" smtClean="0"/>
              <a:t>1:1</a:t>
            </a:r>
          </a:p>
          <a:p>
            <a:r>
              <a:rPr lang="es-ES" dirty="0" smtClean="0"/>
              <a:t>Categoría de financiamiento</a:t>
            </a:r>
            <a:r>
              <a:rPr lang="es-ES" dirty="0" smtClean="0"/>
              <a:t>:  Sin restricción</a:t>
            </a:r>
            <a:endParaRPr lang="es-E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D91BDCD-2F04-4F8A-A4A5-01F12303A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59C0F0D-974C-4423-80B9-636F65FD3A2B}"/>
              </a:ext>
            </a:extLst>
          </p:cNvPr>
          <p:cNvSpPr txBox="1"/>
          <p:nvPr/>
        </p:nvSpPr>
        <p:spPr>
          <a:xfrm>
            <a:off x="0" y="6448824"/>
            <a:ext cx="121920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>
                <a:solidFill>
                  <a:srgbClr val="FF0000"/>
                </a:solidFill>
              </a:rPr>
              <a:t>Servicios Admón. </a:t>
            </a:r>
            <a:r>
              <a:rPr lang="es-ES" sz="1600" dirty="0" smtClean="0"/>
              <a:t>Servicios Fiscales   Nómina    </a:t>
            </a:r>
            <a:r>
              <a:rPr lang="es-ES" sz="1600" dirty="0" smtClean="0"/>
              <a:t>Compras   Servicios  Alimenticios   Instalaciones </a:t>
            </a:r>
            <a:r>
              <a:rPr lang="es-ES" sz="1600" dirty="0" err="1" smtClean="0"/>
              <a:t>Serv</a:t>
            </a:r>
            <a:r>
              <a:rPr lang="es-ES" sz="1600" dirty="0" smtClean="0"/>
              <a:t>. Impresión/Almacenaje Servicios </a:t>
            </a:r>
            <a:r>
              <a:rPr lang="es-ES" sz="1600" dirty="0" err="1" smtClean="0"/>
              <a:t>Tec</a:t>
            </a:r>
            <a:r>
              <a:rPr lang="es-ES" sz="1700" dirty="0" smtClean="0"/>
              <a:t>.</a:t>
            </a:r>
            <a:endParaRPr lang="es-ES" sz="1700" dirty="0"/>
          </a:p>
        </p:txBody>
      </p:sp>
    </p:spTree>
    <p:extLst>
      <p:ext uri="{BB962C8B-B14F-4D97-AF65-F5344CB8AC3E}">
        <p14:creationId xmlns:p14="http://schemas.microsoft.com/office/powerpoint/2010/main" val="2700158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0E616CE-874D-47DA-960A-65EDF8F6B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8488" y="45981"/>
            <a:ext cx="10018713" cy="963670"/>
          </a:xfrm>
        </p:spPr>
        <p:txBody>
          <a:bodyPr/>
          <a:lstStyle/>
          <a:p>
            <a:r>
              <a:rPr lang="es-ES" dirty="0" smtClean="0"/>
              <a:t>Servicios Administrativos</a:t>
            </a:r>
            <a:endParaRPr lang="es-E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9596549-542D-426D-8211-F03BB7A98C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5954" y="1043656"/>
            <a:ext cx="9787069" cy="5188599"/>
          </a:xfrm>
        </p:spPr>
        <p:txBody>
          <a:bodyPr>
            <a:normAutofit fontScale="92500" lnSpcReduction="20000"/>
          </a:bodyPr>
          <a:lstStyle/>
          <a:p>
            <a:r>
              <a:rPr lang="es-ES" dirty="0" smtClean="0"/>
              <a:t>Servicios programados para 2020-2021 </a:t>
            </a:r>
          </a:p>
          <a:p>
            <a:pPr lvl="1"/>
            <a:r>
              <a:rPr lang="es-ES" dirty="0" smtClean="0"/>
              <a:t>Implementar procedimientos y prácticas sobre  control de costos  de compensaciones del trabajador  </a:t>
            </a:r>
          </a:p>
          <a:p>
            <a:pPr lvl="1"/>
            <a:r>
              <a:rPr lang="es-ES" dirty="0" smtClean="0"/>
              <a:t>Implementar un horario o calendario de capacitación de áreas  funcionales para miembros de división</a:t>
            </a:r>
          </a:p>
          <a:p>
            <a:pPr lvl="1"/>
            <a:r>
              <a:rPr lang="es-ES" dirty="0" smtClean="0"/>
              <a:t>Trabajar en conjunto con el Comité Asesor Presupuestario </a:t>
            </a:r>
            <a:r>
              <a:rPr lang="es-ES" dirty="0" smtClean="0"/>
              <a:t>del Superintendente para identificar  eficiencia potencial y optimización </a:t>
            </a:r>
            <a:r>
              <a:rPr lang="es-ES" dirty="0"/>
              <a:t>de costos </a:t>
            </a:r>
            <a:endParaRPr lang="es-ES" dirty="0" smtClean="0"/>
          </a:p>
          <a:p>
            <a:r>
              <a:rPr lang="es-ES" dirty="0" smtClean="0"/>
              <a:t>Servicios continuos</a:t>
            </a:r>
          </a:p>
          <a:p>
            <a:pPr lvl="1"/>
            <a:r>
              <a:rPr lang="es-ES" dirty="0" smtClean="0"/>
              <a:t>Manejo de riesgos</a:t>
            </a:r>
          </a:p>
          <a:p>
            <a:pPr lvl="1"/>
            <a:r>
              <a:rPr lang="es-ES" dirty="0" smtClean="0"/>
              <a:t>“Negocios” apoyo para otras áreas funcionales (</a:t>
            </a:r>
            <a:r>
              <a:rPr lang="es-ES" dirty="0" err="1" smtClean="0"/>
              <a:t>e.j</a:t>
            </a:r>
            <a:r>
              <a:rPr lang="es-ES" dirty="0" smtClean="0"/>
              <a:t>.  Revisión de contrato)</a:t>
            </a:r>
          </a:p>
          <a:p>
            <a:pPr lvl="1"/>
            <a:r>
              <a:rPr lang="es-ES" dirty="0" smtClean="0"/>
              <a:t>Negociaciones</a:t>
            </a:r>
          </a:p>
          <a:p>
            <a:pPr lvl="1"/>
            <a:r>
              <a:rPr lang="es-ES" dirty="0" smtClean="0"/>
              <a:t>Comité  de Apoyo a la Seguridad</a:t>
            </a:r>
          </a:p>
          <a:p>
            <a:r>
              <a:rPr lang="es-ES" dirty="0" smtClean="0"/>
              <a:t>Servicios/Proyectos </a:t>
            </a:r>
            <a:r>
              <a:rPr lang="es-ES" dirty="0" smtClean="0"/>
              <a:t>nuevos dependiendo  de los recursos disponibles para financiarlos</a:t>
            </a:r>
            <a:endParaRPr lang="es-ES" dirty="0" smtClean="0"/>
          </a:p>
          <a:p>
            <a:pPr lvl="1"/>
            <a:r>
              <a:rPr lang="es-ES" dirty="0" smtClean="0"/>
              <a:t>Completar la experiencia de Compensación Laboral </a:t>
            </a:r>
            <a:r>
              <a:rPr lang="es-ES" dirty="0" err="1" smtClean="0"/>
              <a:t>mod</a:t>
            </a:r>
            <a:r>
              <a:rPr lang="es-ES" dirty="0" smtClean="0"/>
              <a:t> </a:t>
            </a:r>
            <a:r>
              <a:rPr lang="es-ES" dirty="0" err="1" smtClean="0"/>
              <a:t>audit</a:t>
            </a:r>
            <a:endParaRPr lang="es-E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7F7B647-2FA2-4534-A99E-39C1F8067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792809B-1595-4AD8-83DC-54CD2B587535}"/>
              </a:ext>
            </a:extLst>
          </p:cNvPr>
          <p:cNvSpPr txBox="1"/>
          <p:nvPr/>
        </p:nvSpPr>
        <p:spPr>
          <a:xfrm>
            <a:off x="0" y="6448824"/>
            <a:ext cx="1219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>
                <a:solidFill>
                  <a:srgbClr val="FF0000"/>
                </a:solidFill>
              </a:rPr>
              <a:t>Servicios Admón. </a:t>
            </a:r>
            <a:r>
              <a:rPr lang="es-ES" sz="1600" dirty="0"/>
              <a:t>Servicios Fiscales   Nómina    Compras   Servicios  Alimenticios   Instalaciones </a:t>
            </a:r>
            <a:r>
              <a:rPr lang="es-ES" sz="1600" dirty="0" err="1"/>
              <a:t>Serv</a:t>
            </a:r>
            <a:r>
              <a:rPr lang="es-ES" sz="1600" dirty="0"/>
              <a:t>. Impresión/Almacenaje Servicios </a:t>
            </a:r>
            <a:r>
              <a:rPr lang="es-ES" sz="1600" dirty="0" err="1"/>
              <a:t>Tec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927662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31E881A-804F-4864-ABAE-CA6F17C82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0" y="11108"/>
            <a:ext cx="10018713" cy="1331917"/>
          </a:xfrm>
        </p:spPr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s-ES" sz="4400" dirty="0" smtClean="0"/>
              <a:t>Servicios Fiscales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sz="3600" dirty="0" smtClean="0"/>
              <a:t>Presupuesto </a:t>
            </a:r>
            <a:r>
              <a:rPr lang="es-ES" sz="3600" dirty="0" smtClean="0"/>
              <a:t>&amp; Finanzas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14CF3AE-A7CA-43E1-AA51-29C5E9A4D4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4949" y="1206443"/>
            <a:ext cx="10018713" cy="5042815"/>
          </a:xfrm>
        </p:spPr>
        <p:txBody>
          <a:bodyPr>
            <a:normAutofit fontScale="92500" lnSpcReduction="20000"/>
          </a:bodyPr>
          <a:lstStyle/>
          <a:p>
            <a:r>
              <a:rPr lang="es-ES" dirty="0" smtClean="0"/>
              <a:t>Panorama general de responsabilidades/servicios proporcionados</a:t>
            </a:r>
          </a:p>
          <a:p>
            <a:pPr lvl="1"/>
            <a:r>
              <a:rPr lang="es-ES" dirty="0" smtClean="0"/>
              <a:t>Desarrollar la política para y operar la infraestructura financiera del distrito, incluyendo procesamiento de pagos, cobros, manejo de efectivo, financiamiento, contabilidad central, y cobro de cuentas morosas.</a:t>
            </a:r>
            <a:endParaRPr lang="es-ES" dirty="0" smtClean="0"/>
          </a:p>
          <a:p>
            <a:r>
              <a:rPr lang="es-ES" dirty="0" smtClean="0"/>
              <a:t>Número de </a:t>
            </a:r>
            <a:r>
              <a:rPr lang="es-ES" dirty="0" smtClean="0"/>
              <a:t>miembros </a:t>
            </a:r>
            <a:r>
              <a:rPr lang="es-ES" smtClean="0"/>
              <a:t>del personal equivalente </a:t>
            </a:r>
            <a:r>
              <a:rPr lang="es-ES" dirty="0" smtClean="0"/>
              <a:t>a tiempo completo en el departamento</a:t>
            </a:r>
            <a:endParaRPr lang="es-ES" dirty="0" smtClean="0"/>
          </a:p>
          <a:p>
            <a:pPr lvl="1"/>
            <a:r>
              <a:rPr lang="es-ES" dirty="0" smtClean="0"/>
              <a:t>14.5</a:t>
            </a:r>
          </a:p>
          <a:p>
            <a:r>
              <a:rPr lang="es-ES" dirty="0" smtClean="0"/>
              <a:t>Costo estimado de sueldos y prestaciones por cada departamento</a:t>
            </a:r>
          </a:p>
          <a:p>
            <a:pPr lvl="1"/>
            <a:r>
              <a:rPr lang="es-ES" dirty="0" smtClean="0"/>
              <a:t>$1,503,132</a:t>
            </a:r>
          </a:p>
          <a:p>
            <a:r>
              <a:rPr lang="es-ES" dirty="0" smtClean="0"/>
              <a:t>Supervisión a razón de índices </a:t>
            </a:r>
            <a:r>
              <a:rPr lang="es-ES" smtClean="0"/>
              <a:t>de personal admón</a:t>
            </a:r>
            <a:r>
              <a:rPr lang="es-ES" dirty="0" smtClean="0"/>
              <a:t>.</a:t>
            </a:r>
          </a:p>
          <a:p>
            <a:pPr lvl="1"/>
            <a:r>
              <a:rPr lang="es-ES" dirty="0" smtClean="0"/>
              <a:t>2 : 12.5</a:t>
            </a:r>
          </a:p>
          <a:p>
            <a:r>
              <a:rPr lang="es-ES" dirty="0" smtClean="0"/>
              <a:t>Categoría de financiamiento: </a:t>
            </a:r>
            <a:r>
              <a:rPr lang="es-ES" dirty="0" smtClean="0"/>
              <a:t> </a:t>
            </a:r>
          </a:p>
          <a:p>
            <a:pPr lvl="1"/>
            <a:r>
              <a:rPr lang="es-ES" dirty="0" smtClean="0"/>
              <a:t>Restringido/programa especial: $144,118</a:t>
            </a:r>
          </a:p>
          <a:p>
            <a:pPr lvl="1"/>
            <a:r>
              <a:rPr lang="es-ES" dirty="0" smtClean="0"/>
              <a:t>Sin restricción: $1,359,014</a:t>
            </a:r>
            <a:endParaRPr lang="es-E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914BCFF-5DBB-4977-B4C3-1EC399884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E7A9F0C-50E3-46CD-8914-40FB0A6A846F}"/>
              </a:ext>
            </a:extLst>
          </p:cNvPr>
          <p:cNvSpPr txBox="1"/>
          <p:nvPr/>
        </p:nvSpPr>
        <p:spPr>
          <a:xfrm>
            <a:off x="0" y="6448824"/>
            <a:ext cx="1219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/>
              <a:t>Servicios Admón. </a:t>
            </a:r>
            <a:r>
              <a:rPr lang="es-ES" sz="1600" dirty="0">
                <a:solidFill>
                  <a:srgbClr val="FF0000"/>
                </a:solidFill>
              </a:rPr>
              <a:t>Servicios Fiscales   </a:t>
            </a:r>
            <a:r>
              <a:rPr lang="es-ES" sz="1600" dirty="0"/>
              <a:t>Nómina    Compras   Servicios  Alimenticios   Instalaciones </a:t>
            </a:r>
            <a:r>
              <a:rPr lang="es-ES" sz="1600" dirty="0" err="1"/>
              <a:t>Serv</a:t>
            </a:r>
            <a:r>
              <a:rPr lang="es-ES" sz="1600" dirty="0"/>
              <a:t>. Impresión/Almacenaje Servicios </a:t>
            </a:r>
            <a:r>
              <a:rPr lang="es-ES" sz="1600" dirty="0" err="1"/>
              <a:t>Tec</a:t>
            </a:r>
            <a:endParaRPr lang="en-US" sz="1600" dirty="0"/>
          </a:p>
        </p:txBody>
      </p:sp>
      <p:pic>
        <p:nvPicPr>
          <p:cNvPr id="6" name="Picture 5" descr="A picture containing indoor, table, plate, cake&#10;&#10;Description automatically generated">
            <a:extLst>
              <a:ext uri="{FF2B5EF4-FFF2-40B4-BE49-F238E27FC236}">
                <a16:creationId xmlns:a16="http://schemas.microsoft.com/office/drawing/2014/main" xmlns="" id="{AD0364D0-F5B8-4AA7-BB1D-392CA2A178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8407658" y="3859599"/>
            <a:ext cx="2763825" cy="2418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156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8E43B95-C5E0-4D4B-9807-CA3359B8A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0" y="-55405"/>
            <a:ext cx="10018713" cy="1420388"/>
          </a:xfrm>
        </p:spPr>
        <p:txBody>
          <a:bodyPr>
            <a:normAutofit/>
          </a:bodyPr>
          <a:lstStyle/>
          <a:p>
            <a:r>
              <a:rPr lang="es-ES" sz="4400" dirty="0"/>
              <a:t>Servicios Fiscales</a:t>
            </a:r>
            <a:r>
              <a:rPr lang="es-ES" sz="4800" dirty="0"/>
              <a:t/>
            </a:r>
            <a:br>
              <a:rPr lang="es-ES" sz="4800" dirty="0"/>
            </a:br>
            <a:r>
              <a:rPr lang="es-ES" sz="3600" dirty="0" smtClean="0"/>
              <a:t>Presupuesto &amp; Finanzas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B8AAE14-04A6-4491-83CE-78D4A4D90F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9241" y="1364983"/>
            <a:ext cx="9708849" cy="4975557"/>
          </a:xfrm>
        </p:spPr>
        <p:txBody>
          <a:bodyPr>
            <a:normAutofit fontScale="77500" lnSpcReduction="20000"/>
          </a:bodyPr>
          <a:lstStyle/>
          <a:p>
            <a:r>
              <a:rPr lang="es-ES" dirty="0" smtClean="0"/>
              <a:t>Servicios planeados para 2020-2021 </a:t>
            </a:r>
          </a:p>
          <a:p>
            <a:pPr lvl="1"/>
            <a:r>
              <a:rPr lang="es-ES" dirty="0" smtClean="0"/>
              <a:t>Implementación continua del  nuevo </a:t>
            </a:r>
            <a:r>
              <a:rPr lang="es-ES" dirty="0" smtClean="0"/>
              <a:t>software escolar para distritos del Condado de los Ángeles</a:t>
            </a:r>
            <a:r>
              <a:rPr lang="es-ES" dirty="0" smtClean="0"/>
              <a:t>, BEST</a:t>
            </a:r>
          </a:p>
          <a:p>
            <a:pPr lvl="1"/>
            <a:r>
              <a:rPr lang="es-ES" dirty="0" smtClean="0"/>
              <a:t>Anticipar el despliegue de la nueva estructura de contabilidad SACS por parte del Departamento de Educación de California</a:t>
            </a:r>
          </a:p>
          <a:p>
            <a:pPr lvl="1"/>
            <a:r>
              <a:rPr lang="es-ES" dirty="0" smtClean="0"/>
              <a:t>Asistir en el despliegue sobre el </a:t>
            </a:r>
            <a:r>
              <a:rPr lang="es-ES" dirty="0" smtClean="0"/>
              <a:t>financiamiento nuevo </a:t>
            </a:r>
            <a:r>
              <a:rPr lang="es-ES" dirty="0" smtClean="0"/>
              <a:t>potencial del Impuesto por Parcela o predial</a:t>
            </a:r>
          </a:p>
          <a:p>
            <a:r>
              <a:rPr lang="es-ES" dirty="0" smtClean="0"/>
              <a:t>Continuación de </a:t>
            </a:r>
            <a:r>
              <a:rPr lang="es-ES" dirty="0" smtClean="0"/>
              <a:t>Servicios</a:t>
            </a:r>
          </a:p>
          <a:p>
            <a:pPr lvl="1"/>
            <a:r>
              <a:rPr lang="es-ES" dirty="0" smtClean="0"/>
              <a:t>Reportes financieros y presupuestarios</a:t>
            </a:r>
          </a:p>
          <a:p>
            <a:pPr lvl="1"/>
            <a:r>
              <a:rPr lang="es-ES" dirty="0" smtClean="0"/>
              <a:t>Supervisión de flujo de caja, </a:t>
            </a:r>
            <a:r>
              <a:rPr lang="es-ES" dirty="0" smtClean="0"/>
              <a:t>incluyendo expedición de </a:t>
            </a:r>
            <a:r>
              <a:rPr lang="es-ES" dirty="0" err="1" smtClean="0"/>
              <a:t>TRANs</a:t>
            </a:r>
            <a:r>
              <a:rPr lang="es-ES" dirty="0" smtClean="0"/>
              <a:t> (Notas </a:t>
            </a:r>
            <a:r>
              <a:rPr lang="es-ES" dirty="0" smtClean="0"/>
              <a:t>de Anticipación sobre ingresos fiscales</a:t>
            </a:r>
            <a:r>
              <a:rPr lang="es-ES" dirty="0" smtClean="0"/>
              <a:t>) </a:t>
            </a:r>
          </a:p>
          <a:p>
            <a:pPr lvl="1"/>
            <a:r>
              <a:rPr lang="es-ES" dirty="0" smtClean="0"/>
              <a:t>Apoyo y  Asistencia para comités de recaudación de fondos</a:t>
            </a:r>
            <a:endParaRPr lang="es-ES" dirty="0" smtClean="0"/>
          </a:p>
          <a:p>
            <a:r>
              <a:rPr lang="es-ES" dirty="0"/>
              <a:t>Servicios/Proyectos nuevos dependiendo  de los recursos disponibles para financiarlos</a:t>
            </a:r>
          </a:p>
          <a:p>
            <a:pPr lvl="1"/>
            <a:r>
              <a:rPr lang="es-ES" dirty="0" smtClean="0"/>
              <a:t>Enfocar esfuerzos hacia el reconocimiento “Premio benemérito de presentación presupuestaria,” </a:t>
            </a:r>
            <a:r>
              <a:rPr lang="es-ES" dirty="0" smtClean="0"/>
              <a:t>reflejando las mejores prácticas en presupuesto escolar a través de</a:t>
            </a:r>
            <a:r>
              <a:rPr lang="es-ES" dirty="0" smtClean="0"/>
              <a:t> GFOA (Asociación de Oficiales </a:t>
            </a:r>
            <a:r>
              <a:rPr lang="es-ES" dirty="0" smtClean="0"/>
              <a:t>en Finanzas Gubernamentales</a:t>
            </a:r>
            <a:r>
              <a:rPr lang="es-ES" dirty="0" smtClean="0"/>
              <a:t>)</a:t>
            </a:r>
          </a:p>
          <a:p>
            <a:pPr lvl="1"/>
            <a:r>
              <a:rPr lang="es-ES" dirty="0" smtClean="0"/>
              <a:t>Proporcionar oportunidades para </a:t>
            </a:r>
            <a:r>
              <a:rPr lang="es-ES" dirty="0" smtClean="0"/>
              <a:t>empleados de desarrollo profesional</a:t>
            </a:r>
            <a:endParaRPr lang="es-ES" dirty="0" smtClean="0"/>
          </a:p>
          <a:p>
            <a:pPr lvl="1"/>
            <a:r>
              <a:rPr lang="es-ES" dirty="0" smtClean="0"/>
              <a:t>Agregar </a:t>
            </a:r>
            <a:r>
              <a:rPr lang="es-ES" dirty="0" smtClean="0"/>
              <a:t>una plaza laboral de medio tiempo o tiempo completo que maneje actividades de recaudación de fondos.</a:t>
            </a:r>
            <a:endParaRPr lang="es-E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08E181F-F742-430C-803D-2318E8938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E6FA7AD-3BA4-497A-9812-14766BC7DBBE}"/>
              </a:ext>
            </a:extLst>
          </p:cNvPr>
          <p:cNvSpPr txBox="1"/>
          <p:nvPr/>
        </p:nvSpPr>
        <p:spPr>
          <a:xfrm>
            <a:off x="0" y="6448824"/>
            <a:ext cx="1219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/>
              <a:t>Servicios Admón. </a:t>
            </a:r>
            <a:r>
              <a:rPr lang="es-ES" sz="1600" dirty="0">
                <a:solidFill>
                  <a:srgbClr val="FF0000"/>
                </a:solidFill>
              </a:rPr>
              <a:t>Servicios Fiscales   </a:t>
            </a:r>
            <a:r>
              <a:rPr lang="es-ES" sz="1600" dirty="0"/>
              <a:t>Nómina    Compras   Servicios  Alimenticios   Instalaciones </a:t>
            </a:r>
            <a:r>
              <a:rPr lang="es-ES" sz="1600" dirty="0" err="1"/>
              <a:t>Serv</a:t>
            </a:r>
            <a:r>
              <a:rPr lang="es-ES" sz="1600" dirty="0"/>
              <a:t>. Impresión/Almacenaje Servicios </a:t>
            </a:r>
            <a:r>
              <a:rPr lang="es-ES" sz="1600" dirty="0" err="1"/>
              <a:t>Tec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691660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1820A17-07C0-4D9D-8C10-D3C66ED856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9536" y="39844"/>
            <a:ext cx="10018713" cy="1050235"/>
          </a:xfrm>
        </p:spPr>
        <p:txBody>
          <a:bodyPr/>
          <a:lstStyle/>
          <a:p>
            <a:r>
              <a:rPr lang="es-ES" dirty="0" smtClean="0"/>
              <a:t>Nómina</a:t>
            </a:r>
            <a:endParaRPr lang="es-E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89417CA-E3BD-44E9-9EE2-71E1E8783F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6253" y="858703"/>
            <a:ext cx="10342230" cy="5008428"/>
          </a:xfrm>
        </p:spPr>
        <p:txBody>
          <a:bodyPr>
            <a:normAutofit/>
          </a:bodyPr>
          <a:lstStyle/>
          <a:p>
            <a:r>
              <a:rPr lang="es-ES" dirty="0" smtClean="0"/>
              <a:t>Responsabilidades/servicios</a:t>
            </a:r>
          </a:p>
          <a:p>
            <a:pPr lvl="1"/>
            <a:r>
              <a:rPr lang="es-ES" dirty="0" smtClean="0"/>
              <a:t>Proceso de pagos (sueldos y </a:t>
            </a:r>
            <a:r>
              <a:rPr lang="es-ES" dirty="0" smtClean="0"/>
              <a:t>prestaciones</a:t>
            </a:r>
            <a:r>
              <a:rPr lang="es-ES" dirty="0" smtClean="0"/>
              <a:t>) para más de 2,100 empleados (incluye contrataciones de sustitutos y por hora)</a:t>
            </a:r>
          </a:p>
          <a:p>
            <a:r>
              <a:rPr lang="es-ES" dirty="0"/>
              <a:t>Número de miembros </a:t>
            </a:r>
            <a:r>
              <a:rPr lang="es-ES"/>
              <a:t>del </a:t>
            </a:r>
            <a:r>
              <a:rPr lang="es-ES" smtClean="0"/>
              <a:t>personal equivalente </a:t>
            </a:r>
            <a:r>
              <a:rPr lang="es-ES" dirty="0"/>
              <a:t>a tiempo completo en el </a:t>
            </a:r>
            <a:r>
              <a:rPr lang="es-ES" dirty="0" smtClean="0"/>
              <a:t>departamento </a:t>
            </a:r>
            <a:endParaRPr lang="es-ES" dirty="0" smtClean="0"/>
          </a:p>
          <a:p>
            <a:pPr lvl="1"/>
            <a:r>
              <a:rPr lang="es-ES" dirty="0" smtClean="0"/>
              <a:t>4</a:t>
            </a:r>
          </a:p>
          <a:p>
            <a:r>
              <a:rPr lang="es-ES" dirty="0" smtClean="0"/>
              <a:t>Costo estimado de sueldos y prestaciones por cada departamento</a:t>
            </a:r>
            <a:endParaRPr lang="es-ES" dirty="0" smtClean="0"/>
          </a:p>
          <a:p>
            <a:pPr lvl="1"/>
            <a:r>
              <a:rPr lang="es-ES" dirty="0" smtClean="0"/>
              <a:t>$347,820</a:t>
            </a:r>
          </a:p>
          <a:p>
            <a:r>
              <a:rPr lang="es-ES" dirty="0"/>
              <a:t> Supervisión a razón de índices </a:t>
            </a:r>
            <a:r>
              <a:rPr lang="es-ES"/>
              <a:t>de </a:t>
            </a:r>
            <a:r>
              <a:rPr lang="es-ES" smtClean="0"/>
              <a:t>personal admón</a:t>
            </a:r>
            <a:r>
              <a:rPr lang="es-ES" dirty="0" smtClean="0"/>
              <a:t>.</a:t>
            </a:r>
            <a:endParaRPr lang="es-ES" dirty="0" smtClean="0"/>
          </a:p>
          <a:p>
            <a:pPr lvl="1"/>
            <a:r>
              <a:rPr lang="es-ES" dirty="0" smtClean="0"/>
              <a:t>1:3</a:t>
            </a:r>
          </a:p>
          <a:p>
            <a:r>
              <a:rPr lang="es-ES" dirty="0" smtClean="0"/>
              <a:t>Categoría de financiamiento:  Sin restricción</a:t>
            </a:r>
            <a:endParaRPr lang="es-E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DEA1498-1D5C-4458-9D14-E3C456935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8A43364-7C0C-4F0C-9F3B-56294F56609A}"/>
              </a:ext>
            </a:extLst>
          </p:cNvPr>
          <p:cNvSpPr txBox="1"/>
          <p:nvPr/>
        </p:nvSpPr>
        <p:spPr>
          <a:xfrm>
            <a:off x="0" y="6448824"/>
            <a:ext cx="1219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/>
              <a:t>Servicios Admón. Servicios Fiscales   </a:t>
            </a:r>
            <a:r>
              <a:rPr lang="es-ES" sz="1600" dirty="0">
                <a:solidFill>
                  <a:srgbClr val="FF0000"/>
                </a:solidFill>
              </a:rPr>
              <a:t>Nómina</a:t>
            </a:r>
            <a:r>
              <a:rPr lang="es-ES" sz="1600" dirty="0"/>
              <a:t>    Compras   Servicios  Alimenticios   Instalaciones </a:t>
            </a:r>
            <a:r>
              <a:rPr lang="es-ES" sz="1600" dirty="0" err="1"/>
              <a:t>Serv</a:t>
            </a:r>
            <a:r>
              <a:rPr lang="es-ES" sz="1600" dirty="0"/>
              <a:t>. Impresión/Almacenaje Servicios </a:t>
            </a:r>
            <a:r>
              <a:rPr lang="es-ES" sz="1600" dirty="0" err="1"/>
              <a:t>Tec</a:t>
            </a:r>
            <a:endParaRPr lang="en-US" sz="1600" dirty="0"/>
          </a:p>
        </p:txBody>
      </p:sp>
      <p:pic>
        <p:nvPicPr>
          <p:cNvPr id="10" name="Picture 9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xmlns="" id="{6409E069-DF1E-473A-A9CD-BBE3133712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8733692" y="3935585"/>
            <a:ext cx="3062225" cy="229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868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FE03A96-C2F7-48A6-A889-4A7222103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0" y="39845"/>
            <a:ext cx="10018713" cy="1016475"/>
          </a:xfrm>
        </p:spPr>
        <p:txBody>
          <a:bodyPr/>
          <a:lstStyle/>
          <a:p>
            <a:r>
              <a:rPr lang="es-ES" dirty="0"/>
              <a:t>Nómina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27FB354-A457-485A-A9D1-B22F6AF592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1740041"/>
            <a:ext cx="8963526" cy="3782189"/>
          </a:xfrm>
        </p:spPr>
        <p:txBody>
          <a:bodyPr>
            <a:normAutofit fontScale="92500" lnSpcReduction="10000"/>
          </a:bodyPr>
          <a:lstStyle/>
          <a:p>
            <a:r>
              <a:rPr lang="es-ES" dirty="0" smtClean="0"/>
              <a:t>Servicios Planeados para 2020-2021 </a:t>
            </a:r>
          </a:p>
          <a:p>
            <a:pPr lvl="1"/>
            <a:r>
              <a:rPr lang="es-ES" dirty="0" smtClean="0"/>
              <a:t>Implementación de BEST e integración de servicios</a:t>
            </a:r>
          </a:p>
          <a:p>
            <a:r>
              <a:rPr lang="es-ES" dirty="0" smtClean="0"/>
              <a:t>Servicios continuos</a:t>
            </a:r>
          </a:p>
          <a:p>
            <a:pPr lvl="1"/>
            <a:r>
              <a:rPr lang="es-ES" dirty="0" smtClean="0"/>
              <a:t>Nómina</a:t>
            </a:r>
          </a:p>
          <a:p>
            <a:pPr lvl="1"/>
            <a:r>
              <a:rPr lang="es-ES" dirty="0" smtClean="0"/>
              <a:t>Nómina declaraciones tributarias ( impuestos)</a:t>
            </a:r>
          </a:p>
          <a:p>
            <a:r>
              <a:rPr lang="es-ES" dirty="0"/>
              <a:t>Servicios/Proyectos nuevos dependiendo  de los recursos disponibles para </a:t>
            </a:r>
            <a:r>
              <a:rPr lang="es-ES" dirty="0" smtClean="0"/>
              <a:t>financiarlos</a:t>
            </a:r>
            <a:endParaRPr lang="es-ES" dirty="0" smtClean="0"/>
          </a:p>
          <a:p>
            <a:pPr lvl="1"/>
            <a:r>
              <a:rPr lang="es-ES" dirty="0" smtClean="0"/>
              <a:t>Explorar software sobre control de horas laborales</a:t>
            </a:r>
          </a:p>
          <a:p>
            <a:pPr lvl="1"/>
            <a:r>
              <a:rPr lang="es-ES" dirty="0" smtClean="0"/>
              <a:t>Creación de manual de procedimientos</a:t>
            </a:r>
            <a:endParaRPr lang="es-E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134D569F-D5B6-472B-AE2D-F2D4AE198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C02E177-3E2F-4E7D-8EED-B0BBE83F2A89}"/>
              </a:ext>
            </a:extLst>
          </p:cNvPr>
          <p:cNvSpPr txBox="1"/>
          <p:nvPr/>
        </p:nvSpPr>
        <p:spPr>
          <a:xfrm>
            <a:off x="0" y="6448824"/>
            <a:ext cx="1219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/>
              <a:t>Servicios Admón. Servicios Fiscales   </a:t>
            </a:r>
            <a:r>
              <a:rPr lang="es-ES" sz="1600" dirty="0">
                <a:solidFill>
                  <a:srgbClr val="FF0000"/>
                </a:solidFill>
              </a:rPr>
              <a:t>Nómina</a:t>
            </a:r>
            <a:r>
              <a:rPr lang="es-ES" sz="1600" dirty="0"/>
              <a:t>    Compras   Servicios  Alimenticios   Instalaciones </a:t>
            </a:r>
            <a:r>
              <a:rPr lang="es-ES" sz="1600" dirty="0" err="1"/>
              <a:t>Serv</a:t>
            </a:r>
            <a:r>
              <a:rPr lang="es-ES" sz="1600" dirty="0"/>
              <a:t>. Impresión/Almacenaje Servicios </a:t>
            </a:r>
            <a:r>
              <a:rPr lang="es-ES" sz="1600" dirty="0" err="1"/>
              <a:t>Tec</a:t>
            </a:r>
            <a:endParaRPr lang="en-US" sz="1600" dirty="0"/>
          </a:p>
        </p:txBody>
      </p:sp>
      <p:pic>
        <p:nvPicPr>
          <p:cNvPr id="7" name="Picture 6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xmlns="" id="{39011935-BA51-4CE9-BC8A-6F7C1E32FA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8144384" y="1624692"/>
            <a:ext cx="2658979" cy="1904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59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AB9F043-7A53-4BB4-922C-E63A24758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09" y="39844"/>
            <a:ext cx="10018713" cy="1010477"/>
          </a:xfrm>
        </p:spPr>
        <p:txBody>
          <a:bodyPr/>
          <a:lstStyle/>
          <a:p>
            <a:r>
              <a:rPr lang="es-ES" dirty="0" smtClean="0"/>
              <a:t>Compras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66DA192-501B-439E-B66D-B4A2B32D23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4058" y="1088286"/>
            <a:ext cx="9223381" cy="4740880"/>
          </a:xfrm>
        </p:spPr>
        <p:txBody>
          <a:bodyPr>
            <a:normAutofit fontScale="92500" lnSpcReduction="20000"/>
          </a:bodyPr>
          <a:lstStyle/>
          <a:p>
            <a:r>
              <a:rPr lang="es-ES" dirty="0" smtClean="0"/>
              <a:t>Responsabilidades/servicios</a:t>
            </a:r>
            <a:endParaRPr lang="en-US" dirty="0"/>
          </a:p>
          <a:p>
            <a:pPr lvl="1"/>
            <a:r>
              <a:rPr lang="es-ES" dirty="0" smtClean="0"/>
              <a:t>Proporcionar productos y servicios al mejor precio con los requisitos de entrega que se necesitan mientras se adquieren a las políticas de </a:t>
            </a:r>
            <a:r>
              <a:rPr lang="es-ES" dirty="0" smtClean="0"/>
              <a:t>BUSD</a:t>
            </a:r>
            <a:r>
              <a:rPr lang="es-ES" dirty="0" smtClean="0"/>
              <a:t>,  </a:t>
            </a:r>
            <a:r>
              <a:rPr lang="es-ES" dirty="0" smtClean="0"/>
              <a:t>regulaciones  de Código Ed California</a:t>
            </a:r>
            <a:r>
              <a:rPr lang="es-ES" dirty="0"/>
              <a:t>, </a:t>
            </a:r>
            <a:r>
              <a:rPr lang="es-ES" dirty="0" smtClean="0"/>
              <a:t>y  de todas las demás disposiciones estatales y federales , leyes, reglamentos, políticas y procedimientos</a:t>
            </a:r>
            <a:endParaRPr lang="es-ES" dirty="0" smtClean="0"/>
          </a:p>
          <a:p>
            <a:r>
              <a:rPr lang="es-ES" dirty="0" smtClean="0"/>
              <a:t>Número </a:t>
            </a:r>
            <a:r>
              <a:rPr lang="es-ES" dirty="0"/>
              <a:t>de miembros del </a:t>
            </a:r>
            <a:r>
              <a:rPr lang="es-ES" dirty="0" smtClean="0"/>
              <a:t>personal equivalente </a:t>
            </a:r>
            <a:r>
              <a:rPr lang="es-ES" dirty="0"/>
              <a:t>a tiempo completo en el departamento </a:t>
            </a:r>
            <a:endParaRPr lang="en-US" dirty="0"/>
          </a:p>
          <a:p>
            <a:pPr lvl="1"/>
            <a:r>
              <a:rPr lang="en-US" dirty="0"/>
              <a:t>3</a:t>
            </a:r>
          </a:p>
          <a:p>
            <a:r>
              <a:rPr lang="es-ES" dirty="0" smtClean="0"/>
              <a:t>Costo estimado de sueldos y prestaciones por cada departamento</a:t>
            </a:r>
            <a:endParaRPr lang="en-US" dirty="0"/>
          </a:p>
          <a:p>
            <a:pPr lvl="1"/>
            <a:r>
              <a:rPr lang="en-US" dirty="0"/>
              <a:t>$211,373</a:t>
            </a:r>
          </a:p>
          <a:p>
            <a:r>
              <a:rPr lang="es-ES" dirty="0" smtClean="0"/>
              <a:t>Supervisión </a:t>
            </a:r>
            <a:r>
              <a:rPr lang="es-ES" dirty="0"/>
              <a:t>a razón de índices de </a:t>
            </a:r>
            <a:r>
              <a:rPr lang="es-ES" dirty="0" smtClean="0"/>
              <a:t>personal admón.</a:t>
            </a:r>
            <a:endParaRPr lang="en-US" dirty="0"/>
          </a:p>
          <a:p>
            <a:pPr lvl="1"/>
            <a:r>
              <a:rPr lang="en-US" dirty="0"/>
              <a:t>1:3</a:t>
            </a:r>
          </a:p>
          <a:p>
            <a:r>
              <a:rPr lang="es-ES" dirty="0" smtClean="0"/>
              <a:t>Categoría de financiamiento:  </a:t>
            </a:r>
            <a:r>
              <a:rPr lang="es-ES" dirty="0"/>
              <a:t>Sin restricción</a:t>
            </a:r>
            <a:endParaRPr lang="es-E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5670A14-5FF1-448E-AD80-B753746EB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24E506E-35A2-4BC6-9F2A-2174C9C6D646}"/>
              </a:ext>
            </a:extLst>
          </p:cNvPr>
          <p:cNvSpPr txBox="1"/>
          <p:nvPr/>
        </p:nvSpPr>
        <p:spPr>
          <a:xfrm>
            <a:off x="0" y="6448824"/>
            <a:ext cx="1219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/>
              <a:t>Servicios Admón. Servicios Fiscales   Nómina    </a:t>
            </a:r>
            <a:r>
              <a:rPr lang="es-ES" sz="1600" dirty="0">
                <a:solidFill>
                  <a:srgbClr val="FF0000"/>
                </a:solidFill>
              </a:rPr>
              <a:t>Compras </a:t>
            </a:r>
            <a:r>
              <a:rPr lang="es-ES" sz="1600" dirty="0"/>
              <a:t>  Servicios  Alimenticios   Instalaciones </a:t>
            </a:r>
            <a:r>
              <a:rPr lang="es-ES" sz="1600" dirty="0" err="1"/>
              <a:t>Serv</a:t>
            </a:r>
            <a:r>
              <a:rPr lang="es-ES" sz="1600" dirty="0"/>
              <a:t>. Impresión/Almacenaje Servicios </a:t>
            </a:r>
            <a:r>
              <a:rPr lang="es-ES" sz="1600" dirty="0" err="1"/>
              <a:t>Tec</a:t>
            </a:r>
            <a:endParaRPr lang="en-US" sz="1600" dirty="0"/>
          </a:p>
        </p:txBody>
      </p:sp>
      <p:pic>
        <p:nvPicPr>
          <p:cNvPr id="7" name="Picture 6" descr="A picture containing food, light&#10;&#10;Description automatically generated">
            <a:extLst>
              <a:ext uri="{FF2B5EF4-FFF2-40B4-BE49-F238E27FC236}">
                <a16:creationId xmlns:a16="http://schemas.microsoft.com/office/drawing/2014/main" xmlns="" id="{E3C759A5-C9BC-4A0F-85DE-116B1320B9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8042428" y="3962037"/>
            <a:ext cx="2378503" cy="2378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437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F1462F7-60C3-4754-A834-75E34C03D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0" y="1"/>
            <a:ext cx="10018713" cy="757987"/>
          </a:xfrm>
        </p:spPr>
        <p:txBody>
          <a:bodyPr/>
          <a:lstStyle/>
          <a:p>
            <a:r>
              <a:rPr lang="es-ES" dirty="0" smtClean="0"/>
              <a:t>Compras</a:t>
            </a:r>
            <a:endParaRPr lang="es-E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6DFE420-E708-40F4-949F-6432D116D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0506" y="410308"/>
            <a:ext cx="10391105" cy="6038516"/>
          </a:xfrm>
        </p:spPr>
        <p:txBody>
          <a:bodyPr>
            <a:normAutofit fontScale="85000" lnSpcReduction="20000"/>
          </a:bodyPr>
          <a:lstStyle/>
          <a:p>
            <a:r>
              <a:rPr lang="es-ES" dirty="0" smtClean="0"/>
              <a:t>Servicios </a:t>
            </a:r>
            <a:r>
              <a:rPr lang="es-ES" dirty="0"/>
              <a:t>planeados para 2020-2021 </a:t>
            </a:r>
            <a:endParaRPr lang="en-US" dirty="0"/>
          </a:p>
          <a:p>
            <a:pPr lvl="1"/>
            <a:r>
              <a:rPr lang="es-ES" dirty="0" smtClean="0"/>
              <a:t>Desarrollo de manual de compras y abastecimiento </a:t>
            </a:r>
          </a:p>
          <a:p>
            <a:pPr lvl="1"/>
            <a:r>
              <a:rPr lang="es-ES" dirty="0" smtClean="0"/>
              <a:t>Creación de resumen ejecutivos de una hoja de aprobación de jerarquía/prácticas</a:t>
            </a:r>
          </a:p>
          <a:p>
            <a:pPr lvl="1"/>
            <a:r>
              <a:rPr lang="es-ES" dirty="0" smtClean="0"/>
              <a:t>Explorar nuevas oportunidades de ahorro de costos, </a:t>
            </a:r>
            <a:r>
              <a:rPr lang="es-ES" dirty="0" err="1" smtClean="0"/>
              <a:t>e.j</a:t>
            </a:r>
            <a:r>
              <a:rPr lang="es-ES" dirty="0" smtClean="0"/>
              <a:t>. </a:t>
            </a:r>
            <a:r>
              <a:rPr lang="es-ES" dirty="0" smtClean="0"/>
              <a:t>ofrecimiento de servicios en conjunto con la ciudad de </a:t>
            </a:r>
            <a:r>
              <a:rPr lang="es-ES" dirty="0" err="1" smtClean="0"/>
              <a:t>Burbank</a:t>
            </a:r>
            <a:r>
              <a:rPr lang="es-ES" dirty="0" smtClean="0"/>
              <a:t>, descuentos por volumen a granel y apalancamiento de RFP </a:t>
            </a:r>
            <a:endParaRPr lang="es-ES" dirty="0" smtClean="0"/>
          </a:p>
          <a:p>
            <a:r>
              <a:rPr lang="es-ES" dirty="0" smtClean="0"/>
              <a:t>Continuación de Servicios</a:t>
            </a:r>
            <a:endParaRPr lang="en-US" dirty="0" smtClean="0"/>
          </a:p>
          <a:p>
            <a:pPr lvl="1"/>
            <a:r>
              <a:rPr lang="es-ES" dirty="0" smtClean="0"/>
              <a:t>Abastecimiento de equipo, materiales, y servicios consistentes en calidad, cantidad, y requisitos de entrega</a:t>
            </a:r>
          </a:p>
          <a:p>
            <a:pPr lvl="1"/>
            <a:r>
              <a:rPr lang="es-ES" dirty="0" smtClean="0"/>
              <a:t>Obtención del valor máximo sobre el dólar gravado dentro de un proceso justo, eficiente y equitativo     dentro del proceso</a:t>
            </a:r>
          </a:p>
          <a:p>
            <a:pPr lvl="1"/>
            <a:r>
              <a:rPr lang="es-ES" dirty="0" smtClean="0"/>
              <a:t>Asistir a la facultad </a:t>
            </a:r>
            <a:r>
              <a:rPr lang="es-ES" smtClean="0"/>
              <a:t>y personal al </a:t>
            </a:r>
            <a:r>
              <a:rPr lang="es-ES" dirty="0" smtClean="0"/>
              <a:t>proporcionarle especificaciones, información sobre producto, nombres de proveedores, y precio aproximado del equipo, materiales y servicios</a:t>
            </a:r>
          </a:p>
          <a:p>
            <a:pPr lvl="1"/>
            <a:r>
              <a:rPr lang="es-ES" dirty="0" smtClean="0"/>
              <a:t>Promover relaciones laborales sanas entre la facultad y </a:t>
            </a:r>
            <a:r>
              <a:rPr lang="es-ES" smtClean="0"/>
              <a:t>el personal</a:t>
            </a:r>
            <a:r>
              <a:rPr lang="es-ES" dirty="0" smtClean="0"/>
              <a:t>, </a:t>
            </a:r>
            <a:r>
              <a:rPr lang="es-ES" dirty="0" smtClean="0"/>
              <a:t>al proporcionar capacitación sobre procedimientos de compras y sobre el software de compras dentro del Distrito </a:t>
            </a:r>
            <a:endParaRPr lang="es-ES" dirty="0" smtClean="0"/>
          </a:p>
          <a:p>
            <a:pPr lvl="1"/>
            <a:r>
              <a:rPr lang="es-ES" dirty="0" smtClean="0"/>
              <a:t>Identificar la compra de activo fijo  y facilitar el etiquetado y rastreo de esos activos </a:t>
            </a:r>
          </a:p>
          <a:p>
            <a:pPr lvl="1"/>
            <a:r>
              <a:rPr lang="es-ES" dirty="0" smtClean="0"/>
              <a:t>Fomentar prácticas comerciales justas, éticas, y legales que desarrollen una comunidad leal de proveedores y promocionen la confianza del público hacia el BUSD. </a:t>
            </a:r>
          </a:p>
          <a:p>
            <a:r>
              <a:rPr lang="es-ES" dirty="0" smtClean="0"/>
              <a:t>Servicios/Proyectos </a:t>
            </a:r>
            <a:r>
              <a:rPr lang="es-ES" dirty="0"/>
              <a:t>nuevos dependiendo  de los recursos disponibles para </a:t>
            </a:r>
            <a:r>
              <a:rPr lang="es-ES" dirty="0" smtClean="0"/>
              <a:t>financiarlos</a:t>
            </a:r>
            <a:endParaRPr lang="en-US" dirty="0"/>
          </a:p>
          <a:p>
            <a:pPr lvl="1"/>
            <a:r>
              <a:rPr lang="es-ES" dirty="0" smtClean="0"/>
              <a:t>Proporcionar </a:t>
            </a:r>
            <a:r>
              <a:rPr lang="es-ES" dirty="0" smtClean="0"/>
              <a:t>oportunidades de desarrollo profesional para </a:t>
            </a:r>
            <a:r>
              <a:rPr lang="es-ES" smtClean="0"/>
              <a:t>el personal laboral</a:t>
            </a:r>
            <a:endParaRPr lang="es-E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E9D7DFA-87C9-46CA-BC37-040BD2C5A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55F661A-A299-4E78-AF16-AE8578226CF4}"/>
              </a:ext>
            </a:extLst>
          </p:cNvPr>
          <p:cNvSpPr txBox="1"/>
          <p:nvPr/>
        </p:nvSpPr>
        <p:spPr>
          <a:xfrm>
            <a:off x="0" y="6448824"/>
            <a:ext cx="1219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/>
              <a:t>Servicios Admón. Servicios Fiscales   Nómina    </a:t>
            </a:r>
            <a:r>
              <a:rPr lang="es-ES" sz="1600" dirty="0">
                <a:solidFill>
                  <a:srgbClr val="FF0000"/>
                </a:solidFill>
              </a:rPr>
              <a:t>Compras </a:t>
            </a:r>
            <a:r>
              <a:rPr lang="es-ES" sz="1600" dirty="0"/>
              <a:t>  Servicios  Alimenticios   Instalaciones </a:t>
            </a:r>
            <a:r>
              <a:rPr lang="es-ES" sz="1600" dirty="0" err="1"/>
              <a:t>Serv</a:t>
            </a:r>
            <a:r>
              <a:rPr lang="es-ES" sz="1600" dirty="0"/>
              <a:t>. Impresión/Almacenaje Servicios </a:t>
            </a:r>
            <a:r>
              <a:rPr lang="es-ES" sz="1600" dirty="0" err="1"/>
              <a:t>Tec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872512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7EE13D8-DD77-4DCF-8AAE-9FDCE93C7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09" y="3314"/>
            <a:ext cx="10018713" cy="675470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Servicios Alimenticios</a:t>
            </a:r>
            <a:endParaRPr lang="es-E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1434B77-B106-4C75-BDD5-46E663E22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5360" y="625743"/>
            <a:ext cx="10018713" cy="5823081"/>
          </a:xfrm>
        </p:spPr>
        <p:txBody>
          <a:bodyPr>
            <a:normAutofit/>
          </a:bodyPr>
          <a:lstStyle/>
          <a:p>
            <a:r>
              <a:rPr lang="es-ES" dirty="0" smtClean="0"/>
              <a:t>Responsabilidades/servicios proporcionados</a:t>
            </a:r>
          </a:p>
          <a:p>
            <a:pPr lvl="1"/>
            <a:r>
              <a:rPr lang="es-ES" dirty="0" smtClean="0"/>
              <a:t>Servir alimentos  adecuados, nutritivos y de calidad </a:t>
            </a:r>
            <a:r>
              <a:rPr lang="es-ES" dirty="0" smtClean="0"/>
              <a:t> con el esfuerzo de apoyar el desarrollo académico y éxito de todos los estudiantes de BUSD</a:t>
            </a:r>
            <a:endParaRPr lang="es-ES" dirty="0" smtClean="0"/>
          </a:p>
          <a:p>
            <a:r>
              <a:rPr lang="es-ES" dirty="0" smtClean="0"/>
              <a:t>Número de miembros </a:t>
            </a:r>
            <a:r>
              <a:rPr lang="es-ES" smtClean="0"/>
              <a:t>del personal equivalente </a:t>
            </a:r>
            <a:r>
              <a:rPr lang="es-ES" dirty="0" smtClean="0"/>
              <a:t>a tiempo completo en el departamento </a:t>
            </a:r>
            <a:endParaRPr lang="en-US" dirty="0"/>
          </a:p>
          <a:p>
            <a:pPr lvl="1"/>
            <a:r>
              <a:rPr lang="en-US" dirty="0"/>
              <a:t>45.2195</a:t>
            </a:r>
          </a:p>
          <a:p>
            <a:r>
              <a:rPr lang="es-ES" dirty="0" smtClean="0"/>
              <a:t>Costo estimado de sueldos y prestaciones por cada departamento</a:t>
            </a:r>
            <a:endParaRPr lang="en-US" dirty="0"/>
          </a:p>
          <a:p>
            <a:pPr lvl="1"/>
            <a:r>
              <a:rPr lang="en-US" dirty="0"/>
              <a:t>$2,193,212</a:t>
            </a:r>
          </a:p>
          <a:p>
            <a:r>
              <a:rPr lang="es-ES" dirty="0" smtClean="0"/>
              <a:t>Supervisión a razón de índices </a:t>
            </a:r>
            <a:r>
              <a:rPr lang="es-ES" smtClean="0"/>
              <a:t>de personal admón</a:t>
            </a:r>
            <a:r>
              <a:rPr lang="es-ES" dirty="0" smtClean="0"/>
              <a:t>.</a:t>
            </a:r>
            <a:endParaRPr lang="en-US" dirty="0"/>
          </a:p>
          <a:p>
            <a:pPr lvl="1"/>
            <a:r>
              <a:rPr lang="en-US" dirty="0"/>
              <a:t>8 :  37.2195</a:t>
            </a:r>
          </a:p>
          <a:p>
            <a:r>
              <a:rPr lang="es-ES" dirty="0" smtClean="0"/>
              <a:t>Categoría de financiamiento:  </a:t>
            </a:r>
            <a:r>
              <a:rPr lang="es-ES" dirty="0" smtClean="0"/>
              <a:t>Programa c</a:t>
            </a:r>
            <a:r>
              <a:rPr lang="es-ES" dirty="0" smtClean="0"/>
              <a:t>on restricción</a:t>
            </a:r>
            <a:r>
              <a:rPr lang="en-US" dirty="0" smtClean="0"/>
              <a:t>, </a:t>
            </a:r>
            <a:r>
              <a:rPr lang="es-ES" dirty="0" smtClean="0"/>
              <a:t>cuota </a:t>
            </a:r>
            <a:r>
              <a:rPr lang="es-ES" dirty="0" smtClean="0"/>
              <a:t>x servicio</a:t>
            </a:r>
            <a:endParaRPr lang="es-ES" dirty="0" smtClean="0"/>
          </a:p>
          <a:p>
            <a:r>
              <a:rPr lang="es-ES" dirty="0" smtClean="0"/>
              <a:t>Presupuesto Operacional- $4,149,099</a:t>
            </a:r>
            <a:endParaRPr lang="es-E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5F89B98-4A04-4E01-84F4-5A4F2F763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97BBB17-DA54-4A0D-B5C6-2F2296DB5E42}"/>
              </a:ext>
            </a:extLst>
          </p:cNvPr>
          <p:cNvSpPr txBox="1"/>
          <p:nvPr/>
        </p:nvSpPr>
        <p:spPr>
          <a:xfrm>
            <a:off x="0" y="6448824"/>
            <a:ext cx="1219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smtClean="0"/>
              <a:t>Servicios Admón    Servicios Fiscales    Nómina    Compras    </a:t>
            </a:r>
            <a:r>
              <a:rPr lang="es-ES" sz="1600" smtClean="0">
                <a:solidFill>
                  <a:srgbClr val="FF0000"/>
                </a:solidFill>
              </a:rPr>
              <a:t>Servicios Alimenticios    </a:t>
            </a:r>
            <a:r>
              <a:rPr lang="es-ES" sz="1600" smtClean="0"/>
              <a:t>Instalaciones    Serv Impresión/Almacenaje </a:t>
            </a:r>
            <a:r>
              <a:rPr lang="es-ES" sz="1600" dirty="0" smtClean="0"/>
              <a:t>Servicios </a:t>
            </a:r>
            <a:r>
              <a:rPr lang="es-ES" sz="1600" dirty="0" err="1" smtClean="0"/>
              <a:t>Tec</a:t>
            </a: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3608600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90D0F83-7691-409F-B7CB-A0D7962EF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0" y="18653"/>
            <a:ext cx="10018713" cy="1162448"/>
          </a:xfrm>
        </p:spPr>
        <p:txBody>
          <a:bodyPr/>
          <a:lstStyle/>
          <a:p>
            <a:r>
              <a:rPr lang="es-ES" dirty="0" smtClean="0"/>
              <a:t>Servicios Alimenticios</a:t>
            </a:r>
            <a:endParaRPr lang="es-E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566F7C4-5620-423F-82EA-BAF6365021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7185" y="1547812"/>
            <a:ext cx="10018713" cy="4176713"/>
          </a:xfrm>
        </p:spPr>
        <p:txBody>
          <a:bodyPr>
            <a:normAutofit fontScale="92500" lnSpcReduction="10000"/>
          </a:bodyPr>
          <a:lstStyle/>
          <a:p>
            <a:r>
              <a:rPr lang="es-ES" dirty="0" smtClean="0"/>
              <a:t>Servicios</a:t>
            </a:r>
            <a:r>
              <a:rPr lang="en-US" dirty="0" smtClean="0"/>
              <a:t> </a:t>
            </a:r>
            <a:r>
              <a:rPr lang="es-ES" dirty="0" smtClean="0"/>
              <a:t>planeados</a:t>
            </a:r>
            <a:r>
              <a:rPr lang="en-US" dirty="0" smtClean="0"/>
              <a:t> para 2020-2021 </a:t>
            </a:r>
            <a:endParaRPr lang="en-US" dirty="0"/>
          </a:p>
          <a:p>
            <a:pPr lvl="1"/>
            <a:r>
              <a:rPr lang="es-ES" dirty="0" smtClean="0"/>
              <a:t>Trabajar junto con Recursos Humanos para desarrollar un sub catálogo completo, así como, cubrir todas las vacantes</a:t>
            </a:r>
          </a:p>
          <a:p>
            <a:pPr lvl="1"/>
            <a:r>
              <a:rPr lang="es-ES" dirty="0" smtClean="0"/>
              <a:t>Actualizar software integrando inventario, Compras, recetas y valor nutricional</a:t>
            </a:r>
          </a:p>
          <a:p>
            <a:r>
              <a:rPr lang="es-ES" dirty="0" smtClean="0"/>
              <a:t>Continuación de Servicios</a:t>
            </a:r>
          </a:p>
          <a:p>
            <a:pPr lvl="1"/>
            <a:r>
              <a:rPr lang="es-ES" dirty="0" smtClean="0"/>
              <a:t>Cumplir con todos los lineamientos de nutrición federales, estatales, y de salud alimenticia </a:t>
            </a:r>
          </a:p>
          <a:p>
            <a:pPr lvl="1"/>
            <a:r>
              <a:rPr lang="es-ES" dirty="0" smtClean="0"/>
              <a:t>Control de Costos sobre compras, </a:t>
            </a:r>
            <a:r>
              <a:rPr lang="es-ES" dirty="0" err="1" smtClean="0"/>
              <a:t>e.j</a:t>
            </a:r>
            <a:r>
              <a:rPr lang="es-ES" dirty="0" smtClean="0"/>
              <a:t>. Grupo  Cooperativa de Compras de San Gabriel Preparación diario de alimentos  (promedio diario 5,900 colaciones alimenticias)</a:t>
            </a:r>
          </a:p>
          <a:p>
            <a:r>
              <a:rPr lang="es-ES" dirty="0" smtClean="0"/>
              <a:t>Servicios/Proyectos nuevos dependiendo  de los recursos disponibles para financiarlos</a:t>
            </a:r>
            <a:endParaRPr lang="en-US" dirty="0"/>
          </a:p>
          <a:p>
            <a:pPr lvl="1"/>
            <a:r>
              <a:rPr lang="es-ES" dirty="0" smtClean="0"/>
              <a:t>Renovación de Equipo</a:t>
            </a:r>
            <a:endParaRPr lang="es-E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1906998-F0A6-4D39-AEB8-15BCE4203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6AC6F4D-97DD-4A7B-9607-99BEA1867D75}"/>
              </a:ext>
            </a:extLst>
          </p:cNvPr>
          <p:cNvSpPr txBox="1"/>
          <p:nvPr/>
        </p:nvSpPr>
        <p:spPr>
          <a:xfrm>
            <a:off x="0" y="6448824"/>
            <a:ext cx="1219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smtClean="0"/>
              <a:t>Servicios Admón    Servicios Fiscales    Nómina    Compras    </a:t>
            </a:r>
            <a:r>
              <a:rPr lang="es-ES" sz="1600" smtClean="0">
                <a:solidFill>
                  <a:srgbClr val="FF0000"/>
                </a:solidFill>
              </a:rPr>
              <a:t>Servicios Alimenticios    </a:t>
            </a:r>
            <a:r>
              <a:rPr lang="es-ES" sz="1600" smtClean="0"/>
              <a:t>Instalaciones    Serv Impresión/Almacenaje </a:t>
            </a:r>
            <a:r>
              <a:rPr lang="es-ES" sz="1600" dirty="0" smtClean="0"/>
              <a:t>Servicios </a:t>
            </a:r>
            <a:r>
              <a:rPr lang="es-ES" sz="1600" dirty="0" err="1" smtClean="0"/>
              <a:t>Tec</a:t>
            </a: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3289784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5F696E4-E8EB-46BE-9244-E67E8EE8A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412600"/>
          </a:xfrm>
        </p:spPr>
        <p:txBody>
          <a:bodyPr>
            <a:normAutofit/>
          </a:bodyPr>
          <a:lstStyle/>
          <a:p>
            <a:r>
              <a:rPr lang="es-ES" dirty="0" smtClean="0"/>
              <a:t>Servicios de Instalación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sz="3200" dirty="0" smtClean="0"/>
              <a:t>Conserjería y Recintos</a:t>
            </a:r>
            <a:endParaRPr lang="es-E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870E851-D025-4D4B-B762-4139C2E3BA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1317076"/>
            <a:ext cx="7890541" cy="4840901"/>
          </a:xfrm>
        </p:spPr>
        <p:txBody>
          <a:bodyPr>
            <a:normAutofit fontScale="92500" lnSpcReduction="10000"/>
          </a:bodyPr>
          <a:lstStyle/>
          <a:p>
            <a:r>
              <a:rPr lang="es-ES" dirty="0" smtClean="0"/>
              <a:t>Responsabilidades/servicios proporcionados</a:t>
            </a:r>
          </a:p>
          <a:p>
            <a:pPr lvl="1"/>
            <a:r>
              <a:rPr lang="es-ES" dirty="0" smtClean="0"/>
              <a:t>Conserjería:  Mantener y limpiar edificios/salones, </a:t>
            </a:r>
            <a:r>
              <a:rPr lang="es-ES" dirty="0" smtClean="0"/>
              <a:t>equipo, y muebles</a:t>
            </a:r>
            <a:endParaRPr lang="es-ES" dirty="0" smtClean="0"/>
          </a:p>
          <a:p>
            <a:pPr lvl="1"/>
            <a:r>
              <a:rPr lang="es-ES" dirty="0" smtClean="0"/>
              <a:t>Recintos:  Mantener recintos en condiciones atractivas y seguras</a:t>
            </a:r>
          </a:p>
          <a:p>
            <a:r>
              <a:rPr lang="es-ES" dirty="0" smtClean="0"/>
              <a:t>Número de miembros </a:t>
            </a:r>
            <a:r>
              <a:rPr lang="es-ES" smtClean="0"/>
              <a:t>del personal equivalente </a:t>
            </a:r>
            <a:r>
              <a:rPr lang="es-ES" dirty="0" smtClean="0"/>
              <a:t>a tiempo completo en el departamento </a:t>
            </a:r>
            <a:endParaRPr lang="en-US" dirty="0"/>
          </a:p>
          <a:p>
            <a:pPr lvl="1"/>
            <a:r>
              <a:rPr lang="en-US" dirty="0"/>
              <a:t>75</a:t>
            </a:r>
          </a:p>
          <a:p>
            <a:r>
              <a:rPr lang="es-ES" dirty="0" smtClean="0"/>
              <a:t>Costo estimado de sueldos y prestaciones por cada departamento</a:t>
            </a:r>
            <a:endParaRPr lang="en-US" dirty="0"/>
          </a:p>
          <a:p>
            <a:pPr lvl="1"/>
            <a:r>
              <a:rPr lang="en-US" dirty="0"/>
              <a:t>$4,947,048</a:t>
            </a:r>
          </a:p>
          <a:p>
            <a:r>
              <a:rPr lang="es-ES" dirty="0" smtClean="0"/>
              <a:t>Supervisión a razón de índices </a:t>
            </a:r>
            <a:r>
              <a:rPr lang="es-ES" smtClean="0"/>
              <a:t>de personal admón</a:t>
            </a:r>
            <a:r>
              <a:rPr lang="es-ES" dirty="0" smtClean="0"/>
              <a:t>.</a:t>
            </a:r>
            <a:endParaRPr lang="en-US" dirty="0"/>
          </a:p>
          <a:p>
            <a:pPr lvl="1"/>
            <a:r>
              <a:rPr lang="en-US" dirty="0"/>
              <a:t>3.5 : 70.5</a:t>
            </a:r>
          </a:p>
          <a:p>
            <a:r>
              <a:rPr lang="es-ES" dirty="0" smtClean="0"/>
              <a:t>Categoría de financiamiento</a:t>
            </a:r>
            <a:r>
              <a:rPr lang="en-US" dirty="0" smtClean="0"/>
              <a:t>:</a:t>
            </a:r>
            <a:r>
              <a:rPr lang="en-US" dirty="0"/>
              <a:t>  </a:t>
            </a:r>
            <a:r>
              <a:rPr lang="es-ES" dirty="0" smtClean="0"/>
              <a:t>Sin restricción</a:t>
            </a:r>
            <a:endParaRPr lang="es-E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A90E02D-1646-47D4-9434-8EA92E0F6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3AC9169-BB0D-4381-BB1C-8D81F70D22D6}"/>
              </a:ext>
            </a:extLst>
          </p:cNvPr>
          <p:cNvSpPr txBox="1"/>
          <p:nvPr/>
        </p:nvSpPr>
        <p:spPr>
          <a:xfrm>
            <a:off x="0" y="6448824"/>
            <a:ext cx="1219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smtClean="0"/>
              <a:t>Servicios Admón    Servicios Fiscales    Nómina    Compras    Servicios Alimenticios    </a:t>
            </a:r>
            <a:r>
              <a:rPr lang="es-ES" sz="1600" smtClean="0">
                <a:solidFill>
                  <a:srgbClr val="FF0000"/>
                </a:solidFill>
              </a:rPr>
              <a:t>Instalaciones</a:t>
            </a:r>
            <a:r>
              <a:rPr lang="es-ES" sz="1600" smtClean="0"/>
              <a:t>    Serv Impresión/Almacenaje </a:t>
            </a:r>
            <a:r>
              <a:rPr lang="es-ES" sz="1600" dirty="0" smtClean="0"/>
              <a:t>Servicios </a:t>
            </a:r>
            <a:r>
              <a:rPr lang="es-ES" sz="1600" dirty="0" err="1" smtClean="0"/>
              <a:t>Tec</a:t>
            </a:r>
            <a:endParaRPr lang="es-ES" sz="1600" dirty="0"/>
          </a:p>
        </p:txBody>
      </p:sp>
      <p:pic>
        <p:nvPicPr>
          <p:cNvPr id="9" name="Picture 8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xmlns="" id="{686AC870-90DF-40B9-94E1-0D9FFF204E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rcRect l="6481" r="13208"/>
          <a:stretch/>
        </p:blipFill>
        <p:spPr>
          <a:xfrm>
            <a:off x="8519286" y="2509902"/>
            <a:ext cx="3343851" cy="3357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126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A65321E-A45B-4628-BD39-7E6E3BA00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8111" y="-142272"/>
            <a:ext cx="6412415" cy="1536031"/>
          </a:xfrm>
        </p:spPr>
        <p:txBody>
          <a:bodyPr/>
          <a:lstStyle/>
          <a:p>
            <a:r>
              <a:rPr lang="en-US" dirty="0" smtClean="0"/>
              <a:t> </a:t>
            </a:r>
            <a:r>
              <a:rPr lang="es-ES" dirty="0" smtClean="0"/>
              <a:t>Servicios de Instalación</a:t>
            </a:r>
            <a:br>
              <a:rPr lang="es-ES" dirty="0" smtClean="0"/>
            </a:br>
            <a:r>
              <a:rPr lang="es-ES" sz="3200" dirty="0" smtClean="0"/>
              <a:t>Conserjería y Recintos</a:t>
            </a:r>
            <a:endParaRPr lang="es-E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91AF923-BF16-4410-BA2A-C095F4AACF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8035" y="1393759"/>
            <a:ext cx="7364457" cy="4586174"/>
          </a:xfrm>
        </p:spPr>
        <p:txBody>
          <a:bodyPr>
            <a:normAutofit fontScale="92500" lnSpcReduction="10000"/>
          </a:bodyPr>
          <a:lstStyle/>
          <a:p>
            <a:r>
              <a:rPr lang="es-ES" dirty="0" smtClean="0"/>
              <a:t>Servicios planeados para 2020-2021 </a:t>
            </a:r>
          </a:p>
          <a:p>
            <a:pPr lvl="1"/>
            <a:r>
              <a:rPr lang="es-ES" dirty="0" smtClean="0"/>
              <a:t>Trabajar  junto con Recursos Humanos para desarrollar un sub catálogo completo</a:t>
            </a:r>
          </a:p>
          <a:p>
            <a:r>
              <a:rPr lang="es-ES" dirty="0" smtClean="0"/>
              <a:t>Continuación de Servicios</a:t>
            </a:r>
          </a:p>
          <a:p>
            <a:pPr lvl="1"/>
            <a:r>
              <a:rPr lang="es-ES" dirty="0" smtClean="0"/>
              <a:t>Mantener Instalaciones </a:t>
            </a:r>
            <a:r>
              <a:rPr lang="es-ES" dirty="0" smtClean="0"/>
              <a:t>y </a:t>
            </a:r>
            <a:r>
              <a:rPr lang="es-ES" dirty="0" smtClean="0"/>
              <a:t>Recintos</a:t>
            </a:r>
          </a:p>
          <a:p>
            <a:pPr lvl="1"/>
            <a:r>
              <a:rPr lang="es-ES" dirty="0" smtClean="0"/>
              <a:t>Continuar  expandiendo paisajes naturales resistentes a sequías</a:t>
            </a:r>
          </a:p>
          <a:p>
            <a:r>
              <a:rPr lang="es-ES" dirty="0" smtClean="0"/>
              <a:t>Servicios/Proyectos nuevos dependiendo  de los recursos disponibles para financiarlos</a:t>
            </a:r>
            <a:endParaRPr lang="en-US" dirty="0"/>
          </a:p>
          <a:p>
            <a:pPr lvl="1"/>
            <a:r>
              <a:rPr lang="es-ES" dirty="0" smtClean="0"/>
              <a:t>Catálogo de Conserjería </a:t>
            </a:r>
            <a:r>
              <a:rPr lang="es-ES" dirty="0" smtClean="0"/>
              <a:t>con buena proporción</a:t>
            </a:r>
            <a:endParaRPr lang="es-ES" dirty="0" smtClean="0"/>
          </a:p>
          <a:p>
            <a:pPr lvl="1"/>
            <a:r>
              <a:rPr lang="es-ES" dirty="0" smtClean="0"/>
              <a:t>Llevar acabo una </a:t>
            </a:r>
            <a:r>
              <a:rPr lang="es-ES" dirty="0" smtClean="0"/>
              <a:t>auditoría de instalaciones de acuerdo a</a:t>
            </a:r>
            <a:r>
              <a:rPr lang="es-ES" dirty="0" smtClean="0"/>
              <a:t> NCES (Centro Nacional de Estadística Educativa) estándares y disposiciones</a:t>
            </a:r>
            <a:endParaRPr lang="es-E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07FB76C-66C3-4EE1-B959-9D08AD538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AB6F187-0D28-4B38-81C0-F5BB2679726D}"/>
              </a:ext>
            </a:extLst>
          </p:cNvPr>
          <p:cNvSpPr txBox="1"/>
          <p:nvPr/>
        </p:nvSpPr>
        <p:spPr>
          <a:xfrm>
            <a:off x="0" y="6448824"/>
            <a:ext cx="1219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smtClean="0"/>
              <a:t>Servicios Admón    Servicios Fiscales    Nómina    Compras    Servicios Alimenticios    </a:t>
            </a:r>
            <a:r>
              <a:rPr lang="es-ES" sz="1600" smtClean="0">
                <a:solidFill>
                  <a:srgbClr val="FF0000"/>
                </a:solidFill>
              </a:rPr>
              <a:t>Instalaciones</a:t>
            </a:r>
            <a:r>
              <a:rPr lang="es-ES" sz="1600" smtClean="0"/>
              <a:t>    Serv Impresión/Almacenaje </a:t>
            </a:r>
            <a:r>
              <a:rPr lang="es-ES" sz="1600" dirty="0" smtClean="0"/>
              <a:t>Servicios </a:t>
            </a:r>
            <a:r>
              <a:rPr lang="es-ES" sz="1600" dirty="0" err="1" smtClean="0"/>
              <a:t>Tec</a:t>
            </a:r>
            <a:endParaRPr lang="es-ES" sz="1600" dirty="0"/>
          </a:p>
        </p:txBody>
      </p:sp>
      <p:pic>
        <p:nvPicPr>
          <p:cNvPr id="10" name="Picture 9" descr="A picture containing grass, outdoor, mower, field&#10;&#10;Description automatically generated">
            <a:extLst>
              <a:ext uri="{FF2B5EF4-FFF2-40B4-BE49-F238E27FC236}">
                <a16:creationId xmlns:a16="http://schemas.microsoft.com/office/drawing/2014/main" xmlns="" id="{A747366F-A81F-47CD-8FA3-EDC23C4696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1408111" y="2566374"/>
            <a:ext cx="2880893" cy="2160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005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4C539CE-8B6D-40E6-88C6-34A0C797A4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78955" y="4072443"/>
            <a:ext cx="6788945" cy="1667282"/>
          </a:xfrm>
          <a:ln w="31750">
            <a:solidFill>
              <a:schemeClr val="accent1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xmlns="" sd="1219033472">
                  <a:custGeom>
                    <a:avLst/>
                    <a:gdLst>
                      <a:gd name="connsiteX0" fmla="*/ 0 w 6788945"/>
                      <a:gd name="connsiteY0" fmla="*/ 0 h 1904870"/>
                      <a:gd name="connsiteX1" fmla="*/ 429967 w 6788945"/>
                      <a:gd name="connsiteY1" fmla="*/ 0 h 1904870"/>
                      <a:gd name="connsiteX2" fmla="*/ 995712 w 6788945"/>
                      <a:gd name="connsiteY2" fmla="*/ 0 h 1904870"/>
                      <a:gd name="connsiteX3" fmla="*/ 1697236 w 6788945"/>
                      <a:gd name="connsiteY3" fmla="*/ 0 h 1904870"/>
                      <a:gd name="connsiteX4" fmla="*/ 2127203 w 6788945"/>
                      <a:gd name="connsiteY4" fmla="*/ 0 h 1904870"/>
                      <a:gd name="connsiteX5" fmla="*/ 2760838 w 6788945"/>
                      <a:gd name="connsiteY5" fmla="*/ 0 h 1904870"/>
                      <a:gd name="connsiteX6" fmla="*/ 3190804 w 6788945"/>
                      <a:gd name="connsiteY6" fmla="*/ 0 h 1904870"/>
                      <a:gd name="connsiteX7" fmla="*/ 3756550 w 6788945"/>
                      <a:gd name="connsiteY7" fmla="*/ 0 h 1904870"/>
                      <a:gd name="connsiteX8" fmla="*/ 4390184 w 6788945"/>
                      <a:gd name="connsiteY8" fmla="*/ 0 h 1904870"/>
                      <a:gd name="connsiteX9" fmla="*/ 4752262 w 6788945"/>
                      <a:gd name="connsiteY9" fmla="*/ 0 h 1904870"/>
                      <a:gd name="connsiteX10" fmla="*/ 5114339 w 6788945"/>
                      <a:gd name="connsiteY10" fmla="*/ 0 h 1904870"/>
                      <a:gd name="connsiteX11" fmla="*/ 5815863 w 6788945"/>
                      <a:gd name="connsiteY11" fmla="*/ 0 h 1904870"/>
                      <a:gd name="connsiteX12" fmla="*/ 6788945 w 6788945"/>
                      <a:gd name="connsiteY12" fmla="*/ 0 h 1904870"/>
                      <a:gd name="connsiteX13" fmla="*/ 6788945 w 6788945"/>
                      <a:gd name="connsiteY13" fmla="*/ 419071 h 1904870"/>
                      <a:gd name="connsiteX14" fmla="*/ 6788945 w 6788945"/>
                      <a:gd name="connsiteY14" fmla="*/ 876240 h 1904870"/>
                      <a:gd name="connsiteX15" fmla="*/ 6788945 w 6788945"/>
                      <a:gd name="connsiteY15" fmla="*/ 1371506 h 1904870"/>
                      <a:gd name="connsiteX16" fmla="*/ 6788945 w 6788945"/>
                      <a:gd name="connsiteY16" fmla="*/ 1904870 h 1904870"/>
                      <a:gd name="connsiteX17" fmla="*/ 6223200 w 6788945"/>
                      <a:gd name="connsiteY17" fmla="*/ 1904870 h 1904870"/>
                      <a:gd name="connsiteX18" fmla="*/ 5521675 w 6788945"/>
                      <a:gd name="connsiteY18" fmla="*/ 1904870 h 1904870"/>
                      <a:gd name="connsiteX19" fmla="*/ 4820151 w 6788945"/>
                      <a:gd name="connsiteY19" fmla="*/ 1904870 h 1904870"/>
                      <a:gd name="connsiteX20" fmla="*/ 4186516 w 6788945"/>
                      <a:gd name="connsiteY20" fmla="*/ 1904870 h 1904870"/>
                      <a:gd name="connsiteX21" fmla="*/ 3552881 w 6788945"/>
                      <a:gd name="connsiteY21" fmla="*/ 1904870 h 1904870"/>
                      <a:gd name="connsiteX22" fmla="*/ 2919246 w 6788945"/>
                      <a:gd name="connsiteY22" fmla="*/ 1904870 h 1904870"/>
                      <a:gd name="connsiteX23" fmla="*/ 2489280 w 6788945"/>
                      <a:gd name="connsiteY23" fmla="*/ 1904870 h 1904870"/>
                      <a:gd name="connsiteX24" fmla="*/ 1787756 w 6788945"/>
                      <a:gd name="connsiteY24" fmla="*/ 1904870 h 1904870"/>
                      <a:gd name="connsiteX25" fmla="*/ 1222010 w 6788945"/>
                      <a:gd name="connsiteY25" fmla="*/ 1904870 h 1904870"/>
                      <a:gd name="connsiteX26" fmla="*/ 859933 w 6788945"/>
                      <a:gd name="connsiteY26" fmla="*/ 1904870 h 1904870"/>
                      <a:gd name="connsiteX27" fmla="*/ 0 w 6788945"/>
                      <a:gd name="connsiteY27" fmla="*/ 1904870 h 1904870"/>
                      <a:gd name="connsiteX28" fmla="*/ 0 w 6788945"/>
                      <a:gd name="connsiteY28" fmla="*/ 1447701 h 1904870"/>
                      <a:gd name="connsiteX29" fmla="*/ 0 w 6788945"/>
                      <a:gd name="connsiteY29" fmla="*/ 971484 h 1904870"/>
                      <a:gd name="connsiteX30" fmla="*/ 0 w 6788945"/>
                      <a:gd name="connsiteY30" fmla="*/ 457169 h 1904870"/>
                      <a:gd name="connsiteX31" fmla="*/ 0 w 6788945"/>
                      <a:gd name="connsiteY31" fmla="*/ 0 h 19048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</a:cxnLst>
                    <a:rect l="l" t="t" r="r" b="b"/>
                    <a:pathLst>
                      <a:path w="6788945" h="1904870" fill="none" extrusionOk="0">
                        <a:moveTo>
                          <a:pt x="0" y="0"/>
                        </a:moveTo>
                        <a:cubicBezTo>
                          <a:pt x="98967" y="-21755"/>
                          <a:pt x="298496" y="25947"/>
                          <a:pt x="429967" y="0"/>
                        </a:cubicBezTo>
                        <a:cubicBezTo>
                          <a:pt x="561438" y="-25947"/>
                          <a:pt x="741495" y="35777"/>
                          <a:pt x="995712" y="0"/>
                        </a:cubicBezTo>
                        <a:cubicBezTo>
                          <a:pt x="1249930" y="-35777"/>
                          <a:pt x="1422457" y="79403"/>
                          <a:pt x="1697236" y="0"/>
                        </a:cubicBezTo>
                        <a:cubicBezTo>
                          <a:pt x="1972015" y="-79403"/>
                          <a:pt x="2009708" y="194"/>
                          <a:pt x="2127203" y="0"/>
                        </a:cubicBezTo>
                        <a:cubicBezTo>
                          <a:pt x="2244698" y="-194"/>
                          <a:pt x="2582754" y="32962"/>
                          <a:pt x="2760838" y="0"/>
                        </a:cubicBezTo>
                        <a:cubicBezTo>
                          <a:pt x="2938923" y="-32962"/>
                          <a:pt x="2985363" y="41394"/>
                          <a:pt x="3190804" y="0"/>
                        </a:cubicBezTo>
                        <a:cubicBezTo>
                          <a:pt x="3396245" y="-41394"/>
                          <a:pt x="3578745" y="35617"/>
                          <a:pt x="3756550" y="0"/>
                        </a:cubicBezTo>
                        <a:cubicBezTo>
                          <a:pt x="3934355" y="-35617"/>
                          <a:pt x="4234163" y="3355"/>
                          <a:pt x="4390184" y="0"/>
                        </a:cubicBezTo>
                        <a:cubicBezTo>
                          <a:pt x="4546205" y="-3355"/>
                          <a:pt x="4576961" y="4466"/>
                          <a:pt x="4752262" y="0"/>
                        </a:cubicBezTo>
                        <a:cubicBezTo>
                          <a:pt x="4927563" y="-4466"/>
                          <a:pt x="5006347" y="39967"/>
                          <a:pt x="5114339" y="0"/>
                        </a:cubicBezTo>
                        <a:cubicBezTo>
                          <a:pt x="5222331" y="-39967"/>
                          <a:pt x="5516827" y="10522"/>
                          <a:pt x="5815863" y="0"/>
                        </a:cubicBezTo>
                        <a:cubicBezTo>
                          <a:pt x="6114899" y="-10522"/>
                          <a:pt x="6385785" y="25394"/>
                          <a:pt x="6788945" y="0"/>
                        </a:cubicBezTo>
                        <a:cubicBezTo>
                          <a:pt x="6830876" y="158396"/>
                          <a:pt x="6742157" y="299487"/>
                          <a:pt x="6788945" y="419071"/>
                        </a:cubicBezTo>
                        <a:cubicBezTo>
                          <a:pt x="6835733" y="538655"/>
                          <a:pt x="6773819" y="653662"/>
                          <a:pt x="6788945" y="876240"/>
                        </a:cubicBezTo>
                        <a:cubicBezTo>
                          <a:pt x="6804071" y="1098818"/>
                          <a:pt x="6752937" y="1158277"/>
                          <a:pt x="6788945" y="1371506"/>
                        </a:cubicBezTo>
                        <a:cubicBezTo>
                          <a:pt x="6824953" y="1584735"/>
                          <a:pt x="6766317" y="1776618"/>
                          <a:pt x="6788945" y="1904870"/>
                        </a:cubicBezTo>
                        <a:cubicBezTo>
                          <a:pt x="6614445" y="1917622"/>
                          <a:pt x="6387503" y="1885835"/>
                          <a:pt x="6223200" y="1904870"/>
                        </a:cubicBezTo>
                        <a:cubicBezTo>
                          <a:pt x="6058898" y="1923905"/>
                          <a:pt x="5870260" y="1851538"/>
                          <a:pt x="5521675" y="1904870"/>
                        </a:cubicBezTo>
                        <a:cubicBezTo>
                          <a:pt x="5173091" y="1958202"/>
                          <a:pt x="5082423" y="1824720"/>
                          <a:pt x="4820151" y="1904870"/>
                        </a:cubicBezTo>
                        <a:cubicBezTo>
                          <a:pt x="4557879" y="1985020"/>
                          <a:pt x="4351165" y="1886554"/>
                          <a:pt x="4186516" y="1904870"/>
                        </a:cubicBezTo>
                        <a:cubicBezTo>
                          <a:pt x="4021868" y="1923186"/>
                          <a:pt x="3684913" y="1832737"/>
                          <a:pt x="3552881" y="1904870"/>
                        </a:cubicBezTo>
                        <a:cubicBezTo>
                          <a:pt x="3420849" y="1977003"/>
                          <a:pt x="3080876" y="1898304"/>
                          <a:pt x="2919246" y="1904870"/>
                        </a:cubicBezTo>
                        <a:cubicBezTo>
                          <a:pt x="2757617" y="1911436"/>
                          <a:pt x="2625602" y="1861073"/>
                          <a:pt x="2489280" y="1904870"/>
                        </a:cubicBezTo>
                        <a:cubicBezTo>
                          <a:pt x="2352958" y="1948667"/>
                          <a:pt x="1983162" y="1843855"/>
                          <a:pt x="1787756" y="1904870"/>
                        </a:cubicBezTo>
                        <a:cubicBezTo>
                          <a:pt x="1592350" y="1965885"/>
                          <a:pt x="1372600" y="1898279"/>
                          <a:pt x="1222010" y="1904870"/>
                        </a:cubicBezTo>
                        <a:cubicBezTo>
                          <a:pt x="1071420" y="1911461"/>
                          <a:pt x="1004586" y="1887836"/>
                          <a:pt x="859933" y="1904870"/>
                        </a:cubicBezTo>
                        <a:cubicBezTo>
                          <a:pt x="715280" y="1921904"/>
                          <a:pt x="243859" y="1870641"/>
                          <a:pt x="0" y="1904870"/>
                        </a:cubicBezTo>
                        <a:cubicBezTo>
                          <a:pt x="-51925" y="1791774"/>
                          <a:pt x="21396" y="1629225"/>
                          <a:pt x="0" y="1447701"/>
                        </a:cubicBezTo>
                        <a:cubicBezTo>
                          <a:pt x="-21396" y="1266177"/>
                          <a:pt x="31280" y="1115560"/>
                          <a:pt x="0" y="971484"/>
                        </a:cubicBezTo>
                        <a:cubicBezTo>
                          <a:pt x="-31280" y="827408"/>
                          <a:pt x="32010" y="703431"/>
                          <a:pt x="0" y="457169"/>
                        </a:cubicBezTo>
                        <a:cubicBezTo>
                          <a:pt x="-32010" y="210908"/>
                          <a:pt x="10581" y="154619"/>
                          <a:pt x="0" y="0"/>
                        </a:cubicBezTo>
                        <a:close/>
                      </a:path>
                      <a:path w="6788945" h="1904870" stroke="0" extrusionOk="0">
                        <a:moveTo>
                          <a:pt x="0" y="0"/>
                        </a:moveTo>
                        <a:cubicBezTo>
                          <a:pt x="113155" y="-2104"/>
                          <a:pt x="303177" y="18229"/>
                          <a:pt x="497856" y="0"/>
                        </a:cubicBezTo>
                        <a:cubicBezTo>
                          <a:pt x="692535" y="-18229"/>
                          <a:pt x="716083" y="6081"/>
                          <a:pt x="859933" y="0"/>
                        </a:cubicBezTo>
                        <a:cubicBezTo>
                          <a:pt x="1003783" y="-6081"/>
                          <a:pt x="1263606" y="33236"/>
                          <a:pt x="1561457" y="0"/>
                        </a:cubicBezTo>
                        <a:cubicBezTo>
                          <a:pt x="1859308" y="-33236"/>
                          <a:pt x="1866212" y="55609"/>
                          <a:pt x="2059313" y="0"/>
                        </a:cubicBezTo>
                        <a:cubicBezTo>
                          <a:pt x="2252414" y="-55609"/>
                          <a:pt x="2377125" y="29934"/>
                          <a:pt x="2557169" y="0"/>
                        </a:cubicBezTo>
                        <a:cubicBezTo>
                          <a:pt x="2737213" y="-29934"/>
                          <a:pt x="3025356" y="7183"/>
                          <a:pt x="3258694" y="0"/>
                        </a:cubicBezTo>
                        <a:cubicBezTo>
                          <a:pt x="3492032" y="-7183"/>
                          <a:pt x="3549382" y="30487"/>
                          <a:pt x="3688660" y="0"/>
                        </a:cubicBezTo>
                        <a:cubicBezTo>
                          <a:pt x="3827938" y="-30487"/>
                          <a:pt x="4174412" y="69398"/>
                          <a:pt x="4390184" y="0"/>
                        </a:cubicBezTo>
                        <a:cubicBezTo>
                          <a:pt x="4605956" y="-69398"/>
                          <a:pt x="4920867" y="8473"/>
                          <a:pt x="5091709" y="0"/>
                        </a:cubicBezTo>
                        <a:cubicBezTo>
                          <a:pt x="5262552" y="-8473"/>
                          <a:pt x="5381741" y="53442"/>
                          <a:pt x="5657454" y="0"/>
                        </a:cubicBezTo>
                        <a:cubicBezTo>
                          <a:pt x="5933167" y="-53442"/>
                          <a:pt x="6325165" y="79884"/>
                          <a:pt x="6788945" y="0"/>
                        </a:cubicBezTo>
                        <a:cubicBezTo>
                          <a:pt x="6797368" y="105332"/>
                          <a:pt x="6753478" y="298220"/>
                          <a:pt x="6788945" y="457169"/>
                        </a:cubicBezTo>
                        <a:cubicBezTo>
                          <a:pt x="6824412" y="616118"/>
                          <a:pt x="6786774" y="727591"/>
                          <a:pt x="6788945" y="876240"/>
                        </a:cubicBezTo>
                        <a:cubicBezTo>
                          <a:pt x="6791116" y="1024889"/>
                          <a:pt x="6786281" y="1197454"/>
                          <a:pt x="6788945" y="1352458"/>
                        </a:cubicBezTo>
                        <a:cubicBezTo>
                          <a:pt x="6791609" y="1507462"/>
                          <a:pt x="6733943" y="1708134"/>
                          <a:pt x="6788945" y="1904870"/>
                        </a:cubicBezTo>
                        <a:cubicBezTo>
                          <a:pt x="6553423" y="1905481"/>
                          <a:pt x="6422023" y="1868613"/>
                          <a:pt x="6223200" y="1904870"/>
                        </a:cubicBezTo>
                        <a:cubicBezTo>
                          <a:pt x="6024377" y="1941127"/>
                          <a:pt x="5831224" y="1865733"/>
                          <a:pt x="5521675" y="1904870"/>
                        </a:cubicBezTo>
                        <a:cubicBezTo>
                          <a:pt x="5212127" y="1944007"/>
                          <a:pt x="5087566" y="1850852"/>
                          <a:pt x="4955930" y="1904870"/>
                        </a:cubicBezTo>
                        <a:cubicBezTo>
                          <a:pt x="4824295" y="1958888"/>
                          <a:pt x="4743016" y="1871393"/>
                          <a:pt x="4593853" y="1904870"/>
                        </a:cubicBezTo>
                        <a:cubicBezTo>
                          <a:pt x="4444690" y="1938347"/>
                          <a:pt x="4284343" y="1900111"/>
                          <a:pt x="4163886" y="1904870"/>
                        </a:cubicBezTo>
                        <a:cubicBezTo>
                          <a:pt x="4043429" y="1909629"/>
                          <a:pt x="3711290" y="1846496"/>
                          <a:pt x="3462362" y="1904870"/>
                        </a:cubicBezTo>
                        <a:cubicBezTo>
                          <a:pt x="3213434" y="1963244"/>
                          <a:pt x="3178224" y="1859279"/>
                          <a:pt x="2896617" y="1904870"/>
                        </a:cubicBezTo>
                        <a:cubicBezTo>
                          <a:pt x="2615011" y="1950461"/>
                          <a:pt x="2598949" y="1861212"/>
                          <a:pt x="2466650" y="1904870"/>
                        </a:cubicBezTo>
                        <a:cubicBezTo>
                          <a:pt x="2334351" y="1948528"/>
                          <a:pt x="2149114" y="1880494"/>
                          <a:pt x="1900905" y="1904870"/>
                        </a:cubicBezTo>
                        <a:cubicBezTo>
                          <a:pt x="1652696" y="1929246"/>
                          <a:pt x="1648168" y="1896840"/>
                          <a:pt x="1538828" y="1904870"/>
                        </a:cubicBezTo>
                        <a:cubicBezTo>
                          <a:pt x="1429488" y="1912900"/>
                          <a:pt x="1313088" y="1870874"/>
                          <a:pt x="1176750" y="1904870"/>
                        </a:cubicBezTo>
                        <a:cubicBezTo>
                          <a:pt x="1040412" y="1938866"/>
                          <a:pt x="809503" y="1853631"/>
                          <a:pt x="611005" y="1904870"/>
                        </a:cubicBezTo>
                        <a:cubicBezTo>
                          <a:pt x="412508" y="1956109"/>
                          <a:pt x="236796" y="1841492"/>
                          <a:pt x="0" y="1904870"/>
                        </a:cubicBezTo>
                        <a:cubicBezTo>
                          <a:pt x="-32180" y="1765104"/>
                          <a:pt x="48307" y="1580334"/>
                          <a:pt x="0" y="1409604"/>
                        </a:cubicBezTo>
                        <a:cubicBezTo>
                          <a:pt x="-48307" y="1238874"/>
                          <a:pt x="46179" y="1064558"/>
                          <a:pt x="0" y="952435"/>
                        </a:cubicBezTo>
                        <a:cubicBezTo>
                          <a:pt x="-46179" y="840312"/>
                          <a:pt x="352" y="673478"/>
                          <a:pt x="0" y="533364"/>
                        </a:cubicBezTo>
                        <a:cubicBezTo>
                          <a:pt x="-352" y="393250"/>
                          <a:pt x="9" y="226430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"/>
            </a:pPr>
            <a:r>
              <a:rPr lang="es-ES" dirty="0" smtClean="0"/>
              <a:t>Un conserje por cada 13 salones/profesores</a:t>
            </a:r>
          </a:p>
          <a:p>
            <a:pPr>
              <a:buFont typeface="Wingdings" panose="05000000000000000000" pitchFamily="2" charset="2"/>
              <a:buChar char=""/>
            </a:pPr>
            <a:r>
              <a:rPr lang="es-ES" dirty="0" smtClean="0"/>
              <a:t>Un conserje por cada 325 </a:t>
            </a:r>
            <a:r>
              <a:rPr lang="es-ES" dirty="0" smtClean="0"/>
              <a:t>estudiantes</a:t>
            </a:r>
            <a:endParaRPr lang="es-ES" dirty="0" smtClean="0"/>
          </a:p>
          <a:p>
            <a:pPr>
              <a:buFont typeface="Wingdings" panose="05000000000000000000" pitchFamily="2" charset="2"/>
              <a:buChar char=""/>
            </a:pPr>
            <a:r>
              <a:rPr lang="es-ES" dirty="0" smtClean="0"/>
              <a:t>Un conserje por cada 18,000 metros cuadrados</a:t>
            </a:r>
            <a:endParaRPr lang="es-E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C91F053-BA76-4656-8BB0-D2366C877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BED76F9-3191-4780-B67D-8C473BD53313}"/>
              </a:ext>
            </a:extLst>
          </p:cNvPr>
          <p:cNvSpPr txBox="1"/>
          <p:nvPr/>
        </p:nvSpPr>
        <p:spPr>
          <a:xfrm>
            <a:off x="0" y="6448824"/>
            <a:ext cx="1219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smtClean="0"/>
              <a:t>Servicios Admón    Servicios Fiscales    Nómina    Compras    Servicios Alimenticios    </a:t>
            </a:r>
            <a:r>
              <a:rPr lang="es-ES" sz="1600" smtClean="0">
                <a:solidFill>
                  <a:srgbClr val="FF0000"/>
                </a:solidFill>
              </a:rPr>
              <a:t>Instalaciones</a:t>
            </a:r>
            <a:r>
              <a:rPr lang="es-ES" sz="1600" smtClean="0"/>
              <a:t>    Serv Impresión/Almacenaje </a:t>
            </a:r>
            <a:r>
              <a:rPr lang="es-ES" sz="1600" dirty="0" smtClean="0"/>
              <a:t>Servicios </a:t>
            </a:r>
            <a:r>
              <a:rPr lang="es-ES" sz="1600" dirty="0" err="1" smtClean="0"/>
              <a:t>Tec</a:t>
            </a:r>
            <a:endParaRPr lang="es-ES" sz="16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xmlns="" id="{94666B45-5D25-4440-8FD0-04D8500AE917}"/>
              </a:ext>
            </a:extLst>
          </p:cNvPr>
          <p:cNvSpPr txBox="1">
            <a:spLocks/>
          </p:cNvSpPr>
          <p:nvPr/>
        </p:nvSpPr>
        <p:spPr>
          <a:xfrm>
            <a:off x="1408111" y="39844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/>
              <a:t> </a:t>
            </a:r>
            <a:r>
              <a:rPr lang="es-ES" dirty="0" smtClean="0"/>
              <a:t>Servicios de Instalación</a:t>
            </a:r>
            <a:br>
              <a:rPr lang="es-ES" dirty="0" smtClean="0"/>
            </a:br>
            <a:r>
              <a:rPr lang="es-ES" sz="3200" dirty="0"/>
              <a:t>Estándares </a:t>
            </a:r>
            <a:r>
              <a:rPr lang="es-ES" sz="3200" dirty="0" smtClean="0"/>
              <a:t>Adquisición </a:t>
            </a:r>
            <a:r>
              <a:rPr lang="es-ES" sz="3200"/>
              <a:t>de </a:t>
            </a:r>
            <a:r>
              <a:rPr lang="es-ES" sz="3200" smtClean="0"/>
              <a:t>personal en </a:t>
            </a:r>
            <a:r>
              <a:rPr lang="es-ES" sz="3200" dirty="0" smtClean="0"/>
              <a:t>Conserjería</a:t>
            </a:r>
            <a:endParaRPr lang="es-ES" sz="32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D8F8CD30-14C6-429F-8AD1-7355D84DE0C7}"/>
              </a:ext>
            </a:extLst>
          </p:cNvPr>
          <p:cNvSpPr/>
          <p:nvPr/>
        </p:nvSpPr>
        <p:spPr>
          <a:xfrm>
            <a:off x="2412204" y="2133451"/>
            <a:ext cx="7972425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dirty="0" smtClean="0">
                <a:solidFill>
                  <a:schemeClr val="accent1">
                    <a:lumMod val="75000"/>
                  </a:schemeClr>
                </a:solidFill>
              </a:rPr>
              <a:t>Estándares </a:t>
            </a:r>
            <a:r>
              <a:rPr lang="es-ES" sz="3600" dirty="0">
                <a:solidFill>
                  <a:schemeClr val="accent1">
                    <a:lumMod val="75000"/>
                  </a:schemeClr>
                </a:solidFill>
              </a:rPr>
              <a:t>Adquisición </a:t>
            </a:r>
            <a:r>
              <a:rPr lang="es-ES" sz="3600">
                <a:solidFill>
                  <a:schemeClr val="accent1">
                    <a:lumMod val="75000"/>
                  </a:schemeClr>
                </a:solidFill>
              </a:rPr>
              <a:t>de </a:t>
            </a:r>
            <a:r>
              <a:rPr lang="es-ES" sz="3600" smtClean="0">
                <a:solidFill>
                  <a:schemeClr val="accent1">
                    <a:lumMod val="75000"/>
                  </a:schemeClr>
                </a:solidFill>
              </a:rPr>
              <a:t>personal en </a:t>
            </a:r>
            <a:r>
              <a:rPr lang="es-ES" sz="3600" dirty="0" smtClean="0">
                <a:solidFill>
                  <a:schemeClr val="accent1">
                    <a:lumMod val="75000"/>
                  </a:schemeClr>
                </a:solidFill>
              </a:rPr>
              <a:t>Conserjería</a:t>
            </a:r>
          </a:p>
          <a:p>
            <a:pPr algn="ctr"/>
            <a:r>
              <a:rPr lang="es-ES" sz="2200" dirty="0" smtClean="0"/>
              <a:t>CASBO (California Asociación de oficiales sobre asuntos escolares)</a:t>
            </a:r>
            <a:r>
              <a:rPr lang="es-ES" sz="2400" dirty="0" smtClean="0"/>
              <a:t/>
            </a:r>
            <a:br>
              <a:rPr lang="es-ES" sz="2400" dirty="0" smtClean="0"/>
            </a:br>
            <a:r>
              <a:rPr lang="es-ES" sz="2200" dirty="0" smtClean="0"/>
              <a:t>FCMAT (Crisis  Fiscal&amp; Grupo de Asistencia )</a:t>
            </a:r>
            <a:endParaRPr lang="es-ES" sz="2200" dirty="0"/>
          </a:p>
        </p:txBody>
      </p:sp>
    </p:spTree>
    <p:extLst>
      <p:ext uri="{BB962C8B-B14F-4D97-AF65-F5344CB8AC3E}">
        <p14:creationId xmlns:p14="http://schemas.microsoft.com/office/powerpoint/2010/main" val="2529117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982F3CA-9292-47F5-9470-4EF565E49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0" y="39844"/>
            <a:ext cx="10018713" cy="142319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</a:t>
            </a:r>
            <a:r>
              <a:rPr lang="es-ES" dirty="0" smtClean="0"/>
              <a:t>Servicios de Instalación</a:t>
            </a:r>
            <a:r>
              <a:rPr lang="en-US" dirty="0"/>
              <a:t/>
            </a:r>
            <a:br>
              <a:rPr lang="en-US" dirty="0"/>
            </a:br>
            <a:r>
              <a:rPr lang="es-ES" sz="3200" dirty="0" smtClean="0"/>
              <a:t>Estándares Adquisición </a:t>
            </a:r>
            <a:r>
              <a:rPr lang="es-ES" sz="3200" smtClean="0"/>
              <a:t>de personal en </a:t>
            </a:r>
            <a:r>
              <a:rPr lang="es-ES" sz="3200" dirty="0" smtClean="0"/>
              <a:t>Conserjería- </a:t>
            </a:r>
            <a:r>
              <a:rPr lang="es-ES" sz="3200" dirty="0" smtClean="0"/>
              <a:t>Primaria</a:t>
            </a:r>
            <a:endParaRPr lang="es-ES" sz="32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CCC24166-D5C2-4EFC-BCBE-27A0F9588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903306E-24B1-43CD-9C1A-63D1408EF839}"/>
              </a:ext>
            </a:extLst>
          </p:cNvPr>
          <p:cNvSpPr txBox="1"/>
          <p:nvPr/>
        </p:nvSpPr>
        <p:spPr>
          <a:xfrm>
            <a:off x="0" y="6448824"/>
            <a:ext cx="1219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smtClean="0"/>
              <a:t>Servicios Admón    Servicios Fiscales    Nómina    Compras    Servicios Alimenticios    </a:t>
            </a:r>
            <a:r>
              <a:rPr lang="es-ES" sz="1600" smtClean="0">
                <a:solidFill>
                  <a:srgbClr val="FF0000"/>
                </a:solidFill>
              </a:rPr>
              <a:t>Instalaciones</a:t>
            </a:r>
            <a:r>
              <a:rPr lang="es-ES" sz="1600" smtClean="0"/>
              <a:t>    Serv Impresión/Almacenaje </a:t>
            </a:r>
            <a:r>
              <a:rPr lang="es-ES" sz="1600" dirty="0" smtClean="0"/>
              <a:t>Servicios </a:t>
            </a:r>
            <a:r>
              <a:rPr lang="es-ES" sz="1600" dirty="0" err="1" smtClean="0"/>
              <a:t>Tec</a:t>
            </a:r>
            <a:endParaRPr lang="es-ES" sz="16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7D098789-7C95-427F-B432-8EA610124D2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53053" y="1685924"/>
            <a:ext cx="10929838" cy="3964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44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5A3203BD-8A68-478D-B606-9DE00F5BC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E788DCF-7D12-4751-AFA6-FDBFFA51A350}"/>
              </a:ext>
            </a:extLst>
          </p:cNvPr>
          <p:cNvSpPr txBox="1"/>
          <p:nvPr/>
        </p:nvSpPr>
        <p:spPr>
          <a:xfrm>
            <a:off x="0" y="6448824"/>
            <a:ext cx="1219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/>
              <a:t>Servicios </a:t>
            </a:r>
            <a:r>
              <a:rPr lang="es-ES" sz="1600" dirty="0" err="1" smtClean="0"/>
              <a:t>Admón</a:t>
            </a:r>
            <a:r>
              <a:rPr lang="es-ES" sz="1600" dirty="0" smtClean="0"/>
              <a:t>    Servicios Fiscales    Nómina    Compras    Servicios Alimenticios    </a:t>
            </a:r>
            <a:r>
              <a:rPr lang="es-ES" sz="1600" dirty="0" smtClean="0">
                <a:solidFill>
                  <a:srgbClr val="FF0000"/>
                </a:solidFill>
              </a:rPr>
              <a:t>Instalaciones</a:t>
            </a:r>
            <a:r>
              <a:rPr lang="es-ES" sz="1600" dirty="0" smtClean="0"/>
              <a:t>    </a:t>
            </a:r>
            <a:r>
              <a:rPr lang="es-ES" sz="1600" dirty="0" err="1" smtClean="0"/>
              <a:t>Serv</a:t>
            </a:r>
            <a:r>
              <a:rPr lang="es-ES" sz="1600" dirty="0" smtClean="0"/>
              <a:t> Impresión/Almacenaje Servicios </a:t>
            </a:r>
            <a:r>
              <a:rPr lang="es-ES" sz="1600" dirty="0" err="1" smtClean="0"/>
              <a:t>Tec</a:t>
            </a:r>
            <a:endParaRPr lang="es-ES" sz="160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xmlns="" id="{C178AD4C-758D-432E-9221-3D78AC911EC9}"/>
              </a:ext>
            </a:extLst>
          </p:cNvPr>
          <p:cNvSpPr txBox="1">
            <a:spLocks/>
          </p:cNvSpPr>
          <p:nvPr/>
        </p:nvSpPr>
        <p:spPr>
          <a:xfrm>
            <a:off x="1484310" y="39844"/>
            <a:ext cx="10018713" cy="142319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/>
              <a:t> </a:t>
            </a:r>
            <a:r>
              <a:rPr lang="es-ES" dirty="0" smtClean="0"/>
              <a:t>Servicios de Instalación</a:t>
            </a:r>
            <a:r>
              <a:rPr lang="en-US" dirty="0"/>
              <a:t/>
            </a:r>
            <a:br>
              <a:rPr lang="en-US" dirty="0"/>
            </a:br>
            <a:r>
              <a:rPr lang="es-ES" sz="3200" dirty="0" smtClean="0"/>
              <a:t>Estándares Adquisición </a:t>
            </a:r>
            <a:r>
              <a:rPr lang="es-ES" sz="3200" smtClean="0"/>
              <a:t>de personal en </a:t>
            </a:r>
            <a:r>
              <a:rPr lang="es-ES" sz="3200" dirty="0" smtClean="0"/>
              <a:t>Conserjería</a:t>
            </a:r>
            <a:r>
              <a:rPr lang="en-US" sz="3200" dirty="0" smtClean="0"/>
              <a:t>- </a:t>
            </a:r>
            <a:r>
              <a:rPr lang="es-ES" sz="3200" dirty="0" smtClean="0"/>
              <a:t>Secundaria/Preparatoria</a:t>
            </a:r>
            <a:endParaRPr lang="es-ES" sz="32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829C3519-06BA-42A2-9FF5-24ED6230C57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97778" y="1345263"/>
            <a:ext cx="10708242" cy="4436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994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6769947-2F29-4F15-AEC9-E73265DC8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0" y="1"/>
            <a:ext cx="10018713" cy="1238249"/>
          </a:xfrm>
        </p:spPr>
        <p:txBody>
          <a:bodyPr>
            <a:normAutofit/>
          </a:bodyPr>
          <a:lstStyle/>
          <a:p>
            <a:r>
              <a:rPr lang="es-ES" dirty="0" smtClean="0"/>
              <a:t>Instalaciones</a:t>
            </a:r>
            <a:r>
              <a:rPr lang="en-US" dirty="0"/>
              <a:t/>
            </a:r>
            <a:br>
              <a:rPr lang="en-US" dirty="0"/>
            </a:br>
            <a:r>
              <a:rPr lang="es-ES" sz="3200" dirty="0" smtClean="0"/>
              <a:t>Edificios e intercambios</a:t>
            </a:r>
            <a:endParaRPr lang="es-E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369EBF4-7E5A-4EDE-8D6D-1CD1BA8BE9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3860" y="1238250"/>
            <a:ext cx="10018713" cy="5210574"/>
          </a:xfrm>
        </p:spPr>
        <p:txBody>
          <a:bodyPr>
            <a:normAutofit fontScale="92500" lnSpcReduction="20000"/>
          </a:bodyPr>
          <a:lstStyle/>
          <a:p>
            <a:r>
              <a:rPr lang="es-ES" dirty="0" smtClean="0"/>
              <a:t>Panorama Gral.  responsabilidades/servicios proporcionados</a:t>
            </a:r>
          </a:p>
          <a:p>
            <a:pPr lvl="1"/>
            <a:r>
              <a:rPr lang="es-ES" dirty="0" smtClean="0"/>
              <a:t>Mantener recintos a través de mantenimiento planificado y órdenes de trabajo</a:t>
            </a:r>
          </a:p>
          <a:p>
            <a:pPr lvl="1"/>
            <a:r>
              <a:rPr lang="es-ES" dirty="0" smtClean="0"/>
              <a:t>Vigilar planeación, financiamiento, construcción, modernización, expansión, y rentas de instalaciones para el distrito</a:t>
            </a:r>
          </a:p>
          <a:p>
            <a:pPr lvl="1"/>
            <a:r>
              <a:rPr lang="es-ES" dirty="0" smtClean="0"/>
              <a:t>Interactuar con agencias locales, </a:t>
            </a:r>
            <a:r>
              <a:rPr lang="es-ES" dirty="0" smtClean="0"/>
              <a:t>estatales, federales relacionadas con asuntos correspondientes a planeación, desarrollo, finanzas, impacto ambiental, desarrollo demográfico, y construcción.</a:t>
            </a:r>
            <a:endParaRPr lang="es-ES" dirty="0" smtClean="0"/>
          </a:p>
          <a:p>
            <a:r>
              <a:rPr lang="es-ES" dirty="0" smtClean="0"/>
              <a:t>Número de miembros </a:t>
            </a:r>
            <a:r>
              <a:rPr lang="es-ES" smtClean="0"/>
              <a:t>del personal equivalente </a:t>
            </a:r>
            <a:r>
              <a:rPr lang="es-ES" dirty="0" smtClean="0"/>
              <a:t>a tiempo completo en el departamento </a:t>
            </a:r>
            <a:endParaRPr lang="en-US" dirty="0" smtClean="0"/>
          </a:p>
          <a:p>
            <a:pPr lvl="1"/>
            <a:r>
              <a:rPr lang="en-US" dirty="0" smtClean="0"/>
              <a:t>39.5</a:t>
            </a:r>
            <a:endParaRPr lang="en-US" dirty="0"/>
          </a:p>
          <a:p>
            <a:r>
              <a:rPr lang="es-ES" dirty="0" smtClean="0"/>
              <a:t>Costo estimado de sueldos y prestaciones por cada departamento</a:t>
            </a:r>
            <a:endParaRPr lang="en-US" dirty="0"/>
          </a:p>
          <a:p>
            <a:pPr lvl="1"/>
            <a:r>
              <a:rPr lang="en-US" dirty="0"/>
              <a:t>$3,402,616</a:t>
            </a:r>
          </a:p>
          <a:p>
            <a:r>
              <a:rPr lang="es-ES" dirty="0" smtClean="0"/>
              <a:t>Supervisión a razón de índices </a:t>
            </a:r>
            <a:r>
              <a:rPr lang="es-ES" smtClean="0"/>
              <a:t>de personal admón</a:t>
            </a:r>
            <a:r>
              <a:rPr lang="es-ES" dirty="0" smtClean="0"/>
              <a:t>.</a:t>
            </a:r>
            <a:endParaRPr lang="en-US" dirty="0"/>
          </a:p>
          <a:p>
            <a:pPr lvl="1"/>
            <a:r>
              <a:rPr lang="en-US" dirty="0"/>
              <a:t>1.5 : 38</a:t>
            </a:r>
          </a:p>
          <a:p>
            <a:r>
              <a:rPr lang="es-ES" dirty="0" smtClean="0"/>
              <a:t>Categoría de financiamiento:  Restringido/Programa Especial</a:t>
            </a:r>
            <a:endParaRPr lang="es-E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B569DB5-F3CF-47C7-997C-9F21B7C62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03B1B0E-0CF5-4004-8125-1577C3F4D83B}"/>
              </a:ext>
            </a:extLst>
          </p:cNvPr>
          <p:cNvSpPr txBox="1"/>
          <p:nvPr/>
        </p:nvSpPr>
        <p:spPr>
          <a:xfrm>
            <a:off x="0" y="6448824"/>
            <a:ext cx="1219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/>
              <a:t>Servicios Admón.    Servicios Fiscales    Nómina    Compras    Servicios Alimenticios    </a:t>
            </a:r>
            <a:r>
              <a:rPr lang="es-ES" sz="1600" dirty="0" smtClean="0">
                <a:solidFill>
                  <a:srgbClr val="FF0000"/>
                </a:solidFill>
              </a:rPr>
              <a:t>Instalaciones</a:t>
            </a:r>
            <a:r>
              <a:rPr lang="es-ES" sz="1600" dirty="0" smtClean="0"/>
              <a:t>    </a:t>
            </a:r>
            <a:r>
              <a:rPr lang="es-ES" sz="1600" dirty="0" err="1" smtClean="0"/>
              <a:t>Serv</a:t>
            </a:r>
            <a:r>
              <a:rPr lang="es-ES" sz="1600" dirty="0" smtClean="0"/>
              <a:t>. Impresión/Almacenaje Servicios </a:t>
            </a:r>
            <a:r>
              <a:rPr lang="es-ES" sz="1600" dirty="0" err="1" smtClean="0"/>
              <a:t>Tec</a:t>
            </a:r>
            <a:r>
              <a:rPr lang="es-ES" sz="1600" dirty="0" smtClean="0"/>
              <a:t>.</a:t>
            </a: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2869186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727A849-4200-4E5D-9D80-C129AAFA6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9869" y="1"/>
            <a:ext cx="10018713" cy="1104900"/>
          </a:xfrm>
        </p:spPr>
        <p:txBody>
          <a:bodyPr>
            <a:normAutofit fontScale="90000"/>
          </a:bodyPr>
          <a:lstStyle/>
          <a:p>
            <a:r>
              <a:rPr lang="es-ES" sz="4400" dirty="0" smtClean="0"/>
              <a:t>Instalaciones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sz="3600" dirty="0" smtClean="0"/>
              <a:t>Edificios e intercambios</a:t>
            </a:r>
            <a:endParaRPr lang="es-E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8082B3B-1D80-40D4-9CB3-7C6809CD57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0307" y="1108810"/>
            <a:ext cx="10337556" cy="5231730"/>
          </a:xfrm>
        </p:spPr>
        <p:txBody>
          <a:bodyPr>
            <a:normAutofit fontScale="92500" lnSpcReduction="20000"/>
          </a:bodyPr>
          <a:lstStyle/>
          <a:p>
            <a:r>
              <a:rPr lang="es-ES" dirty="0" smtClean="0"/>
              <a:t>Servicios planeados para 2020-2021 </a:t>
            </a:r>
          </a:p>
          <a:p>
            <a:pPr lvl="1"/>
            <a:r>
              <a:rPr lang="es-ES" dirty="0" smtClean="0"/>
              <a:t>Construcción </a:t>
            </a:r>
            <a:r>
              <a:rPr lang="es-ES" dirty="0" smtClean="0"/>
              <a:t>modular de dos plantas en </a:t>
            </a:r>
            <a:r>
              <a:rPr lang="es-ES" dirty="0" smtClean="0"/>
              <a:t> Disney </a:t>
            </a:r>
            <a:r>
              <a:rPr lang="es-ES" dirty="0" err="1" smtClean="0"/>
              <a:t>Elementary</a:t>
            </a:r>
            <a:r>
              <a:rPr lang="es-ES" dirty="0" smtClean="0"/>
              <a:t> (proyecto de bonos)</a:t>
            </a:r>
          </a:p>
          <a:p>
            <a:pPr lvl="1"/>
            <a:r>
              <a:rPr lang="es-ES" dirty="0" smtClean="0"/>
              <a:t>Crear un calendario </a:t>
            </a:r>
            <a:r>
              <a:rPr lang="es-ES" dirty="0" smtClean="0"/>
              <a:t>sobre mantenimiento diferido de proyectos, priorizar proyectos en función de criterios establecidos, </a:t>
            </a:r>
            <a:r>
              <a:rPr lang="es-ES" dirty="0" err="1" smtClean="0"/>
              <a:t>e.j</a:t>
            </a:r>
            <a:r>
              <a:rPr lang="es-ES" dirty="0" smtClean="0"/>
              <a:t>. asuntos de seguridad, disponibilidad de fondos</a:t>
            </a:r>
          </a:p>
          <a:p>
            <a:r>
              <a:rPr lang="es-ES" dirty="0" smtClean="0"/>
              <a:t>Continuación de Servicios</a:t>
            </a:r>
          </a:p>
          <a:p>
            <a:pPr lvl="1"/>
            <a:r>
              <a:rPr lang="es-ES" dirty="0" smtClean="0"/>
              <a:t>Mantener recintos escolares </a:t>
            </a:r>
            <a:r>
              <a:rPr lang="es-ES" dirty="0"/>
              <a:t>a través de mantenimiento planificado y órdenes de trabajo</a:t>
            </a:r>
          </a:p>
          <a:p>
            <a:pPr lvl="1"/>
            <a:r>
              <a:rPr lang="es-ES" dirty="0"/>
              <a:t>Vigilar planeación, financiamiento, construcción, modernización, expansión, y rentas de instalaciones para el distrito</a:t>
            </a:r>
          </a:p>
          <a:p>
            <a:pPr lvl="1"/>
            <a:r>
              <a:rPr lang="es-ES" dirty="0"/>
              <a:t>Interactuar con agencias locales, estatales, federales relacionadas con asuntos correspondientes a planeación, desarrollo, finanzas, impacto ambiental, desarrollo demográfico, y construcción.</a:t>
            </a:r>
          </a:p>
          <a:p>
            <a:r>
              <a:rPr lang="es-ES" dirty="0" smtClean="0"/>
              <a:t>Servicios/Proyectos nuevos dependiendo  de los recursos disponibles para financiarlos</a:t>
            </a:r>
            <a:endParaRPr lang="en-US" dirty="0"/>
          </a:p>
          <a:p>
            <a:pPr lvl="1"/>
            <a:r>
              <a:rPr lang="es-ES" dirty="0" smtClean="0"/>
              <a:t>Explorar la transición de hospedaje cibern</a:t>
            </a:r>
            <a:r>
              <a:rPr lang="es-ES" dirty="0" smtClean="0"/>
              <a:t>ético software sobre</a:t>
            </a:r>
            <a:r>
              <a:rPr lang="es-ES" dirty="0" smtClean="0"/>
              <a:t> Uso de reservación y control de Instalaciones (</a:t>
            </a:r>
            <a:r>
              <a:rPr lang="es-ES" dirty="0" err="1" smtClean="0"/>
              <a:t>Eleyo</a:t>
            </a:r>
            <a:r>
              <a:rPr lang="es-ES" dirty="0" smtClean="0"/>
              <a:t>) </a:t>
            </a:r>
          </a:p>
          <a:p>
            <a:pPr lvl="1"/>
            <a:r>
              <a:rPr lang="es-ES" dirty="0" smtClean="0"/>
              <a:t>Depuración de órdenes de trabajo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F5A67AD5-4B11-4113-A93B-D8CB6EC42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8AE567B-E705-4B2F-A28B-CA15E2D5BBD8}"/>
              </a:ext>
            </a:extLst>
          </p:cNvPr>
          <p:cNvSpPr txBox="1"/>
          <p:nvPr/>
        </p:nvSpPr>
        <p:spPr>
          <a:xfrm>
            <a:off x="0" y="6448824"/>
            <a:ext cx="1219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/>
              <a:t>Servicios Admón.    Servicios Fiscales    Nómina    Compras    Servicios Alimenticios    </a:t>
            </a:r>
            <a:r>
              <a:rPr lang="es-ES" sz="1600" dirty="0" smtClean="0">
                <a:solidFill>
                  <a:srgbClr val="FF0000"/>
                </a:solidFill>
              </a:rPr>
              <a:t>Instalaciones</a:t>
            </a:r>
            <a:r>
              <a:rPr lang="es-ES" sz="1600" dirty="0" smtClean="0"/>
              <a:t>    </a:t>
            </a:r>
            <a:r>
              <a:rPr lang="es-ES" sz="1600" dirty="0" err="1" smtClean="0"/>
              <a:t>Serv</a:t>
            </a:r>
            <a:r>
              <a:rPr lang="es-ES" sz="1600" dirty="0" smtClean="0"/>
              <a:t>. Impresión/Almacenaje Servicios </a:t>
            </a:r>
            <a:r>
              <a:rPr lang="es-ES" sz="1600" dirty="0" err="1" smtClean="0"/>
              <a:t>Tec</a:t>
            </a:r>
            <a:r>
              <a:rPr lang="es-ES" sz="1600" dirty="0" smtClean="0"/>
              <a:t>.</a:t>
            </a: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2213329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9B0F905-BF53-44EB-A725-284EE70FC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9061" y="3176"/>
            <a:ext cx="10018713" cy="1047750"/>
          </a:xfrm>
        </p:spPr>
        <p:txBody>
          <a:bodyPr/>
          <a:lstStyle/>
          <a:p>
            <a:r>
              <a:rPr lang="es-ES" dirty="0" smtClean="0"/>
              <a:t>Servicios de impresión y Almacenaje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ACA9757-8F83-429B-924B-B35134093E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1960" y="1011103"/>
            <a:ext cx="10018713" cy="5221153"/>
          </a:xfrm>
        </p:spPr>
        <p:txBody>
          <a:bodyPr>
            <a:normAutofit fontScale="92500" lnSpcReduction="10000"/>
          </a:bodyPr>
          <a:lstStyle/>
          <a:p>
            <a:r>
              <a:rPr lang="es-ES" dirty="0" smtClean="0"/>
              <a:t>Panorama Gral. Responsabilidades/servicios proporcionados</a:t>
            </a:r>
          </a:p>
          <a:p>
            <a:pPr lvl="1"/>
            <a:r>
              <a:rPr lang="es-ES" dirty="0" smtClean="0"/>
              <a:t>Operar Centro de Impresión Gral.</a:t>
            </a:r>
          </a:p>
          <a:p>
            <a:pPr lvl="1"/>
            <a:r>
              <a:rPr lang="es-ES" dirty="0" smtClean="0"/>
              <a:t>Recibir y almacenar </a:t>
            </a:r>
            <a:r>
              <a:rPr lang="es-ES" dirty="0" smtClean="0"/>
              <a:t>materiales del distrito</a:t>
            </a:r>
            <a:endParaRPr lang="es-ES" dirty="0" smtClean="0"/>
          </a:p>
          <a:p>
            <a:pPr lvl="1"/>
            <a:r>
              <a:rPr lang="es-ES" dirty="0" smtClean="0"/>
              <a:t>Entregar  trabajos de impresión completos y abastecer órdenes en los recintos escolares</a:t>
            </a:r>
          </a:p>
          <a:p>
            <a:r>
              <a:rPr lang="es-ES" dirty="0" smtClean="0"/>
              <a:t>Número de miembros </a:t>
            </a:r>
            <a:r>
              <a:rPr lang="es-ES" smtClean="0"/>
              <a:t>del personal equivalente </a:t>
            </a:r>
            <a:r>
              <a:rPr lang="es-ES" dirty="0" smtClean="0"/>
              <a:t>a tiempo completo en el departamento </a:t>
            </a:r>
            <a:endParaRPr lang="en-US" dirty="0"/>
          </a:p>
          <a:p>
            <a:pPr lvl="1"/>
            <a:r>
              <a:rPr lang="en-US" dirty="0"/>
              <a:t>3.6250</a:t>
            </a:r>
          </a:p>
          <a:p>
            <a:r>
              <a:rPr lang="es-ES" dirty="0" smtClean="0"/>
              <a:t>Costo estimado de sueldos y prestaciones por cada departamento</a:t>
            </a:r>
            <a:endParaRPr lang="en-US" dirty="0"/>
          </a:p>
          <a:p>
            <a:pPr lvl="1"/>
            <a:r>
              <a:rPr lang="en-US" dirty="0"/>
              <a:t>$315,771</a:t>
            </a:r>
          </a:p>
          <a:p>
            <a:r>
              <a:rPr lang="es-ES" dirty="0" smtClean="0"/>
              <a:t>Supervisión a razón de índices </a:t>
            </a:r>
            <a:r>
              <a:rPr lang="es-ES" smtClean="0"/>
              <a:t>de personal admón</a:t>
            </a:r>
            <a:r>
              <a:rPr lang="es-ES" dirty="0" smtClean="0"/>
              <a:t>.</a:t>
            </a:r>
            <a:endParaRPr lang="en-US" dirty="0"/>
          </a:p>
          <a:p>
            <a:pPr lvl="1"/>
            <a:r>
              <a:rPr lang="en-US" dirty="0"/>
              <a:t>1 : 2.6250 </a:t>
            </a:r>
            <a:r>
              <a:rPr lang="es-ES" dirty="0" smtClean="0"/>
              <a:t>(más un empleado proporcionado bajo contrato laboral con Sharp </a:t>
            </a:r>
            <a:r>
              <a:rPr lang="es-ES" dirty="0" err="1" smtClean="0"/>
              <a:t>for</a:t>
            </a:r>
            <a:r>
              <a:rPr lang="es-ES" dirty="0" smtClean="0"/>
              <a:t> </a:t>
            </a:r>
            <a:r>
              <a:rPr lang="es-ES" dirty="0" err="1" smtClean="0"/>
              <a:t>Print</a:t>
            </a:r>
            <a:r>
              <a:rPr lang="es-ES" dirty="0" smtClean="0"/>
              <a:t> Center)</a:t>
            </a:r>
          </a:p>
          <a:p>
            <a:r>
              <a:rPr lang="es-ES" dirty="0" smtClean="0"/>
              <a:t>Categoría de financiamiento:  Sin restricción</a:t>
            </a:r>
            <a:endParaRPr lang="es-E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1ADBA07-3237-4FE5-8958-AE5C9A9FD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1A97406-841D-4D13-81C6-B6FDFF643272}"/>
              </a:ext>
            </a:extLst>
          </p:cNvPr>
          <p:cNvSpPr txBox="1"/>
          <p:nvPr/>
        </p:nvSpPr>
        <p:spPr>
          <a:xfrm>
            <a:off x="0" y="6448824"/>
            <a:ext cx="1219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/>
              <a:t>Servicios Admón.    Servicios Fiscales    Nómina    Compras    Servicios Alimenticios    Instalaciones    </a:t>
            </a:r>
            <a:r>
              <a:rPr lang="es-ES" sz="1600" dirty="0" err="1" smtClean="0">
                <a:solidFill>
                  <a:srgbClr val="FF0000"/>
                </a:solidFill>
              </a:rPr>
              <a:t>Serv</a:t>
            </a:r>
            <a:r>
              <a:rPr lang="es-ES" sz="1600" dirty="0" smtClean="0">
                <a:solidFill>
                  <a:srgbClr val="FF0000"/>
                </a:solidFill>
              </a:rPr>
              <a:t>. </a:t>
            </a:r>
            <a:r>
              <a:rPr lang="es-ES" sz="1600" dirty="0" smtClean="0">
                <a:solidFill>
                  <a:srgbClr val="FF0000"/>
                </a:solidFill>
              </a:rPr>
              <a:t>Impresión/Almacenaje </a:t>
            </a:r>
            <a:r>
              <a:rPr lang="es-ES" sz="1600" dirty="0" smtClean="0"/>
              <a:t>Servicios </a:t>
            </a:r>
            <a:r>
              <a:rPr lang="es-ES" sz="1600" dirty="0" err="1" smtClean="0"/>
              <a:t>Tec</a:t>
            </a:r>
            <a:r>
              <a:rPr lang="es-ES" sz="1600" dirty="0" smtClean="0"/>
              <a:t>.</a:t>
            </a: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339543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xmlns="" id="{429DFE6C-0DC4-4A21-9E8F-0280FDFEDB4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8302793" y="2059713"/>
            <a:ext cx="3607350" cy="218404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96E580C3-1C6F-48FD-8652-05E792C61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9061" y="39844"/>
            <a:ext cx="10018713" cy="1284131"/>
          </a:xfrm>
        </p:spPr>
        <p:txBody>
          <a:bodyPr/>
          <a:lstStyle/>
          <a:p>
            <a:r>
              <a:rPr lang="es-ES" dirty="0" smtClean="0"/>
              <a:t>Servicios de impresión y Almacenaje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C903FF8-43FD-4B7B-9F8D-58D0A9D043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1382868"/>
            <a:ext cx="10018713" cy="4267695"/>
          </a:xfrm>
        </p:spPr>
        <p:txBody>
          <a:bodyPr>
            <a:normAutofit fontScale="92500" lnSpcReduction="10000"/>
          </a:bodyPr>
          <a:lstStyle/>
          <a:p>
            <a:r>
              <a:rPr lang="es-ES" dirty="0" smtClean="0"/>
              <a:t>Servicios planeados para 2020-2021 </a:t>
            </a:r>
          </a:p>
          <a:p>
            <a:pPr lvl="1"/>
            <a:r>
              <a:rPr lang="es-ES" dirty="0" smtClean="0"/>
              <a:t>Perfeccionar servicio de entregas  bajo el contrato de equipo nuevo Sharp</a:t>
            </a:r>
          </a:p>
          <a:p>
            <a:r>
              <a:rPr lang="es-ES" dirty="0" smtClean="0"/>
              <a:t>Continuación de Servicios</a:t>
            </a:r>
          </a:p>
          <a:p>
            <a:pPr lvl="1"/>
            <a:r>
              <a:rPr lang="es-ES" dirty="0"/>
              <a:t>Operar Centro de Impresión Gral.</a:t>
            </a:r>
          </a:p>
          <a:p>
            <a:pPr lvl="1"/>
            <a:r>
              <a:rPr lang="es-ES" dirty="0"/>
              <a:t>Recibir y almacenar materiales del distrito</a:t>
            </a:r>
          </a:p>
          <a:p>
            <a:pPr lvl="1"/>
            <a:r>
              <a:rPr lang="es-ES" dirty="0"/>
              <a:t>Entregar  trabajos de impresión completos y abastecer órdenes en los recintos escolares</a:t>
            </a:r>
          </a:p>
          <a:p>
            <a:r>
              <a:rPr lang="es-ES" dirty="0" smtClean="0"/>
              <a:t>Servicios/Proyectos nuevos dependiendo  de los recursos disponibles para financiarlos </a:t>
            </a:r>
            <a:endParaRPr lang="en-US" dirty="0"/>
          </a:p>
          <a:p>
            <a:pPr lvl="1"/>
            <a:r>
              <a:rPr lang="es-ES" dirty="0" smtClean="0"/>
              <a:t>Actualización de equipos de formato amplio para aprovechar el margen extenso de estos trabajos</a:t>
            </a:r>
          </a:p>
          <a:p>
            <a:pPr lvl="1"/>
            <a:r>
              <a:rPr lang="es-ES" smtClean="0"/>
              <a:t>Contratar personal adicional </a:t>
            </a:r>
            <a:r>
              <a:rPr lang="es-ES" dirty="0" smtClean="0"/>
              <a:t>que se enfoque en diseño gráfico.</a:t>
            </a:r>
            <a:endParaRPr lang="es-E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837A1FB-3E4E-41F7-B4A1-16368939D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5C1C508-F3CC-4951-8E3F-4AF6B8BAD93A}"/>
              </a:ext>
            </a:extLst>
          </p:cNvPr>
          <p:cNvSpPr txBox="1"/>
          <p:nvPr/>
        </p:nvSpPr>
        <p:spPr>
          <a:xfrm>
            <a:off x="0" y="6448824"/>
            <a:ext cx="1219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/>
              <a:t>Servicios Admón</a:t>
            </a:r>
            <a:r>
              <a:rPr lang="es-ES" sz="1600" dirty="0" smtClean="0"/>
              <a:t>.</a:t>
            </a:r>
            <a:r>
              <a:rPr lang="es-ES" sz="1600" dirty="0" smtClean="0"/>
              <a:t>   Servicios Fiscales    Nómina    Compras    Servicios Alimenticios    Instalaciones    </a:t>
            </a:r>
            <a:r>
              <a:rPr lang="es-ES" sz="1600" dirty="0" err="1" smtClean="0">
                <a:solidFill>
                  <a:srgbClr val="FF0000"/>
                </a:solidFill>
              </a:rPr>
              <a:t>Serv</a:t>
            </a:r>
            <a:r>
              <a:rPr lang="es-ES" sz="1600" dirty="0" smtClean="0">
                <a:solidFill>
                  <a:srgbClr val="FF0000"/>
                </a:solidFill>
              </a:rPr>
              <a:t>. Impresión/Almacenaje </a:t>
            </a:r>
            <a:r>
              <a:rPr lang="es-ES" sz="1600" dirty="0" smtClean="0"/>
              <a:t>Servicios </a:t>
            </a:r>
            <a:r>
              <a:rPr lang="es-ES" sz="1600" dirty="0" err="1" smtClean="0"/>
              <a:t>Tec</a:t>
            </a:r>
            <a:r>
              <a:rPr lang="es-ES" sz="1600" dirty="0" smtClean="0"/>
              <a:t>.</a:t>
            </a: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2210800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167B01E-7A5D-4A80-9A68-A8489CD15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811" y="19050"/>
            <a:ext cx="10018713" cy="904875"/>
          </a:xfrm>
        </p:spPr>
        <p:txBody>
          <a:bodyPr/>
          <a:lstStyle/>
          <a:p>
            <a:r>
              <a:rPr lang="en-US" dirty="0" err="1" smtClean="0"/>
              <a:t>Servicios</a:t>
            </a:r>
            <a:r>
              <a:rPr lang="en-US" dirty="0" smtClean="0"/>
              <a:t> </a:t>
            </a:r>
            <a:r>
              <a:rPr lang="en-US" dirty="0" err="1" smtClean="0"/>
              <a:t>Tecnológicos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CF15DB2-7741-42C4-A2C9-4A545F74DC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923925"/>
            <a:ext cx="10018713" cy="524827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Panorama </a:t>
            </a:r>
            <a:r>
              <a:rPr lang="en-US" dirty="0" err="1" smtClean="0"/>
              <a:t>gral</a:t>
            </a:r>
            <a:r>
              <a:rPr lang="en-US" dirty="0" smtClean="0"/>
              <a:t>. </a:t>
            </a:r>
            <a:r>
              <a:rPr lang="en-US" dirty="0" err="1" smtClean="0"/>
              <a:t>Responsabilidades</a:t>
            </a:r>
            <a:r>
              <a:rPr lang="en-US" dirty="0" smtClean="0"/>
              <a:t>/</a:t>
            </a:r>
            <a:r>
              <a:rPr lang="en-US" dirty="0" err="1" smtClean="0"/>
              <a:t>servicios</a:t>
            </a:r>
            <a:r>
              <a:rPr lang="en-US" dirty="0" smtClean="0"/>
              <a:t> </a:t>
            </a:r>
            <a:r>
              <a:rPr lang="en-US" dirty="0" err="1" smtClean="0"/>
              <a:t>proporcionados</a:t>
            </a:r>
            <a:endParaRPr lang="en-US" dirty="0"/>
          </a:p>
          <a:p>
            <a:pPr lvl="1"/>
            <a:r>
              <a:rPr lang="en-US" dirty="0"/>
              <a:t>Supports all computers, networks, and telephones throughout the district</a:t>
            </a:r>
          </a:p>
          <a:p>
            <a:pPr lvl="1"/>
            <a:r>
              <a:rPr lang="en-US" dirty="0"/>
              <a:t>Works closely with teachers, staff, administrators, and community members to provide support for a positive instructional and administrative setting</a:t>
            </a:r>
          </a:p>
          <a:p>
            <a:r>
              <a:rPr lang="es-ES" dirty="0" smtClean="0"/>
              <a:t>Número de miembros </a:t>
            </a:r>
            <a:r>
              <a:rPr lang="es-ES" smtClean="0"/>
              <a:t>del personal equivalente </a:t>
            </a:r>
            <a:r>
              <a:rPr lang="es-ES" dirty="0" smtClean="0"/>
              <a:t>a tiempo completo en el departamento </a:t>
            </a:r>
            <a:endParaRPr lang="en-US" dirty="0"/>
          </a:p>
          <a:p>
            <a:pPr lvl="1"/>
            <a:r>
              <a:rPr lang="en-US" dirty="0"/>
              <a:t>19</a:t>
            </a:r>
          </a:p>
          <a:p>
            <a:r>
              <a:rPr lang="es-ES" dirty="0" smtClean="0"/>
              <a:t>Costo estimado de sueldos y prestaciones por cada departamento</a:t>
            </a:r>
            <a:endParaRPr lang="en-US" dirty="0"/>
          </a:p>
          <a:p>
            <a:pPr lvl="1"/>
            <a:r>
              <a:rPr lang="en-US" dirty="0"/>
              <a:t>$2,034,991</a:t>
            </a:r>
          </a:p>
          <a:p>
            <a:r>
              <a:rPr lang="es-ES" dirty="0" smtClean="0"/>
              <a:t>Supervisión a razón de índices </a:t>
            </a:r>
            <a:r>
              <a:rPr lang="es-ES" smtClean="0"/>
              <a:t>de personal admón</a:t>
            </a:r>
            <a:r>
              <a:rPr lang="es-ES" dirty="0" smtClean="0"/>
              <a:t>.</a:t>
            </a:r>
            <a:endParaRPr lang="en-US" dirty="0"/>
          </a:p>
          <a:p>
            <a:pPr lvl="1"/>
            <a:r>
              <a:rPr lang="en-US" dirty="0"/>
              <a:t>2:17	</a:t>
            </a:r>
          </a:p>
          <a:p>
            <a:r>
              <a:rPr lang="es-ES" dirty="0" smtClean="0"/>
              <a:t>Categoría de financiamiento</a:t>
            </a:r>
            <a:r>
              <a:rPr lang="en-US" dirty="0" smtClean="0"/>
              <a:t>:</a:t>
            </a:r>
            <a:r>
              <a:rPr lang="en-US" dirty="0"/>
              <a:t>  </a:t>
            </a:r>
            <a:r>
              <a:rPr lang="en-US" dirty="0" smtClean="0"/>
              <a:t>Sin</a:t>
            </a:r>
            <a:r>
              <a:rPr lang="es-ES" dirty="0" smtClean="0"/>
              <a:t> restricción</a:t>
            </a:r>
            <a:r>
              <a:rPr lang="en-US" dirty="0" smtClean="0"/>
              <a:t>; </a:t>
            </a:r>
            <a:r>
              <a:rPr lang="en-US" dirty="0" err="1"/>
              <a:t>eRate</a:t>
            </a:r>
            <a:r>
              <a:rPr lang="en-US" dirty="0"/>
              <a:t>; </a:t>
            </a:r>
            <a:r>
              <a:rPr lang="en-US" dirty="0" err="1" smtClean="0"/>
              <a:t>bonos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4557E8C-8DA6-4501-AADD-7CC2331BE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370FC8E-7336-47BA-A3A6-E7A245B13B3B}"/>
              </a:ext>
            </a:extLst>
          </p:cNvPr>
          <p:cNvSpPr txBox="1"/>
          <p:nvPr/>
        </p:nvSpPr>
        <p:spPr>
          <a:xfrm>
            <a:off x="0" y="6448824"/>
            <a:ext cx="1219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/>
              <a:t>Servicios Admón.    Servicios Fiscales    Nómina    Compras    Servicios Alimenticios    Instalaciones    </a:t>
            </a:r>
            <a:r>
              <a:rPr lang="es-ES" sz="1600" dirty="0" err="1" smtClean="0"/>
              <a:t>Serv</a:t>
            </a:r>
            <a:r>
              <a:rPr lang="es-ES" sz="1600" dirty="0" smtClean="0"/>
              <a:t>. Impresión/Almacenaje </a:t>
            </a:r>
            <a:r>
              <a:rPr lang="es-ES" sz="1600" dirty="0" smtClean="0">
                <a:solidFill>
                  <a:srgbClr val="FF0000"/>
                </a:solidFill>
              </a:rPr>
              <a:t>Servicios </a:t>
            </a:r>
            <a:r>
              <a:rPr lang="es-ES" sz="1600" dirty="0" err="1" smtClean="0">
                <a:solidFill>
                  <a:srgbClr val="FF0000"/>
                </a:solidFill>
              </a:rPr>
              <a:t>Tec</a:t>
            </a:r>
            <a:r>
              <a:rPr lang="es-ES" sz="1600" dirty="0" smtClean="0">
                <a:solidFill>
                  <a:srgbClr val="FF0000"/>
                </a:solidFill>
              </a:rPr>
              <a:t>.</a:t>
            </a:r>
            <a:endParaRPr lang="es-ES" sz="1600" dirty="0">
              <a:solidFill>
                <a:srgbClr val="FF0000"/>
              </a:solidFill>
            </a:endParaRPr>
          </a:p>
        </p:txBody>
      </p:sp>
      <p:pic>
        <p:nvPicPr>
          <p:cNvPr id="7" name="Picture 6" descr="A picture containing box, room, people, computer&#10;&#10;Description automatically generated">
            <a:extLst>
              <a:ext uri="{FF2B5EF4-FFF2-40B4-BE49-F238E27FC236}">
                <a16:creationId xmlns:a16="http://schemas.microsoft.com/office/drawing/2014/main" xmlns="" id="{590CB364-BE41-442E-BFC0-1C516BA22BF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BF9FA"/>
              </a:clrFrom>
              <a:clrTo>
                <a:srgbClr val="FBF9FA">
                  <a:alpha val="0"/>
                </a:srgbClr>
              </a:clrTo>
            </a:clrChange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7890550" y="3141829"/>
            <a:ext cx="3802972" cy="2508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422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5E54E50-7387-4276-BFF3-E4B3F0B1A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8111" y="135"/>
            <a:ext cx="10018713" cy="971415"/>
          </a:xfrm>
        </p:spPr>
        <p:txBody>
          <a:bodyPr/>
          <a:lstStyle/>
          <a:p>
            <a:r>
              <a:rPr lang="es-ES" dirty="0" smtClean="0"/>
              <a:t>Servicios Tecnológicos</a:t>
            </a:r>
            <a:endParaRPr lang="es-E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0B394A7-5170-4563-9FBE-8E642CC465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812800"/>
            <a:ext cx="10018713" cy="5376212"/>
          </a:xfrm>
        </p:spPr>
        <p:txBody>
          <a:bodyPr>
            <a:normAutofit fontScale="92500" lnSpcReduction="20000"/>
          </a:bodyPr>
          <a:lstStyle/>
          <a:p>
            <a:r>
              <a:rPr lang="es-ES" dirty="0" smtClean="0"/>
              <a:t>Servicios planeados para 2020-2021 </a:t>
            </a:r>
          </a:p>
          <a:p>
            <a:pPr lvl="1"/>
            <a:r>
              <a:rPr lang="es-ES" dirty="0" smtClean="0"/>
              <a:t>Explorar el inscribirse ante </a:t>
            </a:r>
            <a:r>
              <a:rPr lang="es-ES" dirty="0" err="1" smtClean="0"/>
              <a:t>EdTech</a:t>
            </a:r>
            <a:r>
              <a:rPr lang="es-ES" dirty="0" smtClean="0"/>
              <a:t> </a:t>
            </a:r>
            <a:r>
              <a:rPr lang="es-ES" dirty="0" err="1" smtClean="0"/>
              <a:t>Joint</a:t>
            </a:r>
            <a:r>
              <a:rPr lang="es-ES" dirty="0" smtClean="0"/>
              <a:t> </a:t>
            </a:r>
            <a:r>
              <a:rPr lang="es-ES" dirty="0" err="1" smtClean="0"/>
              <a:t>Power</a:t>
            </a:r>
            <a:r>
              <a:rPr lang="es-ES" dirty="0" smtClean="0"/>
              <a:t> </a:t>
            </a:r>
            <a:r>
              <a:rPr lang="es-ES" dirty="0" err="1" smtClean="0"/>
              <a:t>Authority</a:t>
            </a:r>
            <a:r>
              <a:rPr lang="es-ES" dirty="0" smtClean="0"/>
              <a:t> </a:t>
            </a:r>
            <a:r>
              <a:rPr lang="es-ES" dirty="0" smtClean="0"/>
              <a:t>reduciendo el precio que se paga por productos/</a:t>
            </a:r>
            <a:r>
              <a:rPr lang="es-ES" dirty="0" smtClean="0"/>
              <a:t>servicios</a:t>
            </a:r>
          </a:p>
          <a:p>
            <a:pPr lvl="1"/>
            <a:r>
              <a:rPr lang="es-ES" dirty="0" smtClean="0"/>
              <a:t>Nuevos salones modulares de Disney– Cableado de datos, Trabajo en redes, Salones del siglo 21 </a:t>
            </a:r>
          </a:p>
          <a:p>
            <a:pPr lvl="1"/>
            <a:r>
              <a:rPr lang="es-ES" dirty="0" smtClean="0"/>
              <a:t>Continuación de Servicios</a:t>
            </a:r>
          </a:p>
          <a:p>
            <a:pPr lvl="1"/>
            <a:r>
              <a:rPr lang="es-ES" dirty="0" smtClean="0"/>
              <a:t>Apoyo a todas las computadoras, redes, y teléfonos a los largo del Distrito</a:t>
            </a:r>
          </a:p>
          <a:p>
            <a:pPr lvl="1"/>
            <a:r>
              <a:rPr lang="es-ES" dirty="0" smtClean="0"/>
              <a:t>Trabajar de cerca con profesores</a:t>
            </a:r>
            <a:r>
              <a:rPr lang="es-ES" smtClean="0"/>
              <a:t>, personal</a:t>
            </a:r>
            <a:r>
              <a:rPr lang="es-ES" dirty="0" smtClean="0"/>
              <a:t>, administradores, y miembros de la comunidad proporcionándoles una enseñanza y plataforma administrativa positiva </a:t>
            </a:r>
          </a:p>
          <a:p>
            <a:pPr lvl="1"/>
            <a:r>
              <a:rPr lang="es-ES" dirty="0" smtClean="0"/>
              <a:t>Servicios/Proyectos nuevos dependiendo  de los recursos disponibles para financiarlos</a:t>
            </a:r>
            <a:endParaRPr lang="en-US" dirty="0"/>
          </a:p>
          <a:p>
            <a:pPr lvl="1"/>
            <a:r>
              <a:rPr lang="es-ES" dirty="0" smtClean="0"/>
              <a:t>Desarrollar e implementar un horario o calendarización renovada para reemplazar computadoras antiguas y equipo de redes. </a:t>
            </a:r>
          </a:p>
          <a:p>
            <a:pPr lvl="1"/>
            <a:r>
              <a:rPr lang="es-ES" dirty="0" smtClean="0"/>
              <a:t>Tener el tamaño adecuado de catálogo de técnicos disponibles para servir recintos escolares</a:t>
            </a:r>
            <a:endParaRPr lang="es-ES" dirty="0" smtClean="0"/>
          </a:p>
          <a:p>
            <a:pPr lvl="1"/>
            <a:r>
              <a:rPr lang="es-ES" dirty="0" smtClean="0"/>
              <a:t>Actualización de cámara de seguridad para escuelas que aún no las tienen</a:t>
            </a:r>
            <a:endParaRPr lang="es-ES" dirty="0" smtClean="0"/>
          </a:p>
          <a:p>
            <a:pPr lvl="1"/>
            <a:r>
              <a:rPr lang="es-ES" dirty="0" smtClean="0"/>
              <a:t>Perfeccionamiento de seguridad </a:t>
            </a:r>
            <a:r>
              <a:rPr lang="es-ES" dirty="0" err="1" smtClean="0"/>
              <a:t>cibérnetica</a:t>
            </a:r>
            <a:r>
              <a:rPr lang="es-ES" dirty="0" smtClean="0"/>
              <a:t> a través de evaluaciones/auditorías</a:t>
            </a:r>
            <a:endParaRPr lang="es-E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53481CD-4E1D-4487-8C96-356DACB43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4E3D99D-35C9-4235-B432-73A5C491C44A}"/>
              </a:ext>
            </a:extLst>
          </p:cNvPr>
          <p:cNvSpPr txBox="1"/>
          <p:nvPr/>
        </p:nvSpPr>
        <p:spPr>
          <a:xfrm>
            <a:off x="0" y="6448824"/>
            <a:ext cx="1219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/>
              <a:t>Servicios Admón</a:t>
            </a:r>
            <a:r>
              <a:rPr lang="es-ES" sz="1600" dirty="0"/>
              <a:t>.</a:t>
            </a:r>
            <a:r>
              <a:rPr lang="es-ES" sz="1600" dirty="0" smtClean="0"/>
              <a:t>   Servicios Fiscales    Nómina    Compras    Servicios Alimenticios    Instalaciones    </a:t>
            </a:r>
            <a:r>
              <a:rPr lang="es-ES" sz="1600" dirty="0" err="1" smtClean="0"/>
              <a:t>Serv</a:t>
            </a:r>
            <a:r>
              <a:rPr lang="es-ES" sz="1600" dirty="0" smtClean="0"/>
              <a:t>. Impresión/Almacenaje </a:t>
            </a:r>
            <a:r>
              <a:rPr lang="es-ES" sz="1600" dirty="0" smtClean="0">
                <a:solidFill>
                  <a:srgbClr val="FF0000"/>
                </a:solidFill>
              </a:rPr>
              <a:t>Servicios </a:t>
            </a:r>
            <a:r>
              <a:rPr lang="es-ES" sz="1600" dirty="0" err="1" smtClean="0">
                <a:solidFill>
                  <a:srgbClr val="FF0000"/>
                </a:solidFill>
              </a:rPr>
              <a:t>Tec</a:t>
            </a:r>
            <a:r>
              <a:rPr lang="es-ES" sz="1600" dirty="0" smtClean="0">
                <a:solidFill>
                  <a:srgbClr val="FF0000"/>
                </a:solidFill>
              </a:rPr>
              <a:t>.</a:t>
            </a:r>
            <a:endParaRPr lang="es-E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0460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41CDC8E-592A-4002-B945-AA4367B6D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7571" y="0"/>
            <a:ext cx="4794004" cy="1116496"/>
          </a:xfrm>
        </p:spPr>
        <p:txBody>
          <a:bodyPr>
            <a:normAutofit fontScale="90000"/>
          </a:bodyPr>
          <a:lstStyle/>
          <a:p>
            <a:pPr algn="l"/>
            <a:r>
              <a:rPr lang="es-ES" dirty="0" smtClean="0"/>
              <a:t>Días de Servicios</a:t>
            </a:r>
            <a:r>
              <a:rPr lang="es-ES" dirty="0" smtClean="0"/>
              <a:t> </a:t>
            </a:r>
            <a:r>
              <a:rPr lang="es-ES" dirty="0" err="1" smtClean="0"/>
              <a:t>Tecn</a:t>
            </a:r>
            <a:r>
              <a:rPr lang="es-ES" dirty="0" smtClean="0"/>
              <a:t>.</a:t>
            </a:r>
            <a:r>
              <a:rPr lang="es-ES" dirty="0" smtClean="0"/>
              <a:t> II</a:t>
            </a:r>
            <a:endParaRPr lang="es-E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C9819E6-AE31-497F-B22C-56211CA8C4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4136" y="1309781"/>
            <a:ext cx="5791555" cy="7468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dirty="0" smtClean="0"/>
              <a:t>Días de Servicio a Escuelas/Departamentos</a:t>
            </a:r>
            <a:endParaRPr lang="es-E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xmlns="" id="{12C4095D-8D8C-4AC1-BBB6-24E80FEF08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8725310"/>
              </p:ext>
            </p:extLst>
          </p:nvPr>
        </p:nvGraphicFramePr>
        <p:xfrm>
          <a:off x="4809403" y="2056644"/>
          <a:ext cx="2716698" cy="397565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58349">
                  <a:extLst>
                    <a:ext uri="{9D8B030D-6E8A-4147-A177-3AD203B41FA5}">
                      <a16:colId xmlns:a16="http://schemas.microsoft.com/office/drawing/2014/main" xmlns="" val="83266730"/>
                    </a:ext>
                  </a:extLst>
                </a:gridCol>
                <a:gridCol w="1358349">
                  <a:extLst>
                    <a:ext uri="{9D8B030D-6E8A-4147-A177-3AD203B41FA5}">
                      <a16:colId xmlns:a16="http://schemas.microsoft.com/office/drawing/2014/main" xmlns="" val="3508518871"/>
                    </a:ext>
                  </a:extLst>
                </a:gridCol>
              </a:tblGrid>
              <a:tr h="56795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Persona </a:t>
                      </a:r>
                      <a:r>
                        <a:rPr lang="en-US" sz="1800" u="none" strike="noStrike" dirty="0">
                          <a:effectLst/>
                        </a:rPr>
                        <a:t>#1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650400255"/>
                  </a:ext>
                </a:extLst>
              </a:tr>
              <a:tr h="56795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Persona </a:t>
                      </a:r>
                      <a:r>
                        <a:rPr lang="en-US" sz="1800" u="none" strike="noStrike" dirty="0">
                          <a:effectLst/>
                        </a:rPr>
                        <a:t>#2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458308289"/>
                  </a:ext>
                </a:extLst>
              </a:tr>
              <a:tr h="56795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Persona</a:t>
                      </a:r>
                      <a:r>
                        <a:rPr lang="en-US" sz="1800" u="none" strike="noStrike" baseline="0" dirty="0" smtClean="0">
                          <a:effectLst/>
                        </a:rPr>
                        <a:t> </a:t>
                      </a:r>
                      <a:r>
                        <a:rPr lang="en-US" sz="1800" u="none" strike="noStrike" dirty="0" smtClean="0">
                          <a:effectLst/>
                        </a:rPr>
                        <a:t>#3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068323375"/>
                  </a:ext>
                </a:extLst>
              </a:tr>
              <a:tr h="56795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Persona </a:t>
                      </a:r>
                      <a:r>
                        <a:rPr lang="en-US" sz="1800" u="none" strike="noStrike" dirty="0">
                          <a:effectLst/>
                        </a:rPr>
                        <a:t>#4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423440463"/>
                  </a:ext>
                </a:extLst>
              </a:tr>
              <a:tr h="56795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Persona </a:t>
                      </a:r>
                      <a:r>
                        <a:rPr lang="en-US" sz="1800" u="none" strike="noStrike" dirty="0">
                          <a:effectLst/>
                        </a:rPr>
                        <a:t>#5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722844085"/>
                  </a:ext>
                </a:extLst>
              </a:tr>
              <a:tr h="56795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Persona </a:t>
                      </a:r>
                      <a:r>
                        <a:rPr lang="en-US" sz="1800" u="none" strike="noStrike" dirty="0">
                          <a:effectLst/>
                        </a:rPr>
                        <a:t>#6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44154340"/>
                  </a:ext>
                </a:extLst>
              </a:tr>
              <a:tr h="56795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Persona </a:t>
                      </a:r>
                      <a:r>
                        <a:rPr lang="en-US" sz="1800" u="none" strike="noStrike" dirty="0">
                          <a:effectLst/>
                        </a:rPr>
                        <a:t>#7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878909963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6D1EC7C-4552-4C25-8FB1-F936F1540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21451BC-22D0-4C67-A4CB-9E43A04EC2DA}"/>
              </a:ext>
            </a:extLst>
          </p:cNvPr>
          <p:cNvSpPr txBox="1"/>
          <p:nvPr/>
        </p:nvSpPr>
        <p:spPr>
          <a:xfrm>
            <a:off x="0" y="6448824"/>
            <a:ext cx="1219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/>
              <a:t>Servicios Admón.    Servicios Fiscales    Nómina    Compras    Servicios Alimenticios    Instalaciones    </a:t>
            </a:r>
            <a:r>
              <a:rPr lang="es-ES" sz="1600" dirty="0" err="1" smtClean="0"/>
              <a:t>Serv</a:t>
            </a:r>
            <a:r>
              <a:rPr lang="es-ES" sz="1600" dirty="0" smtClean="0"/>
              <a:t>. Impresión/Almacenaje </a:t>
            </a:r>
            <a:r>
              <a:rPr lang="es-ES" sz="1600" dirty="0" smtClean="0">
                <a:solidFill>
                  <a:srgbClr val="FF0000"/>
                </a:solidFill>
              </a:rPr>
              <a:t>Servicios </a:t>
            </a:r>
            <a:r>
              <a:rPr lang="es-ES" sz="1600" dirty="0" err="1" smtClean="0">
                <a:solidFill>
                  <a:srgbClr val="FF0000"/>
                </a:solidFill>
              </a:rPr>
              <a:t>Tec</a:t>
            </a:r>
            <a:r>
              <a:rPr lang="es-ES" sz="1600" dirty="0" smtClean="0">
                <a:solidFill>
                  <a:srgbClr val="FF0000"/>
                </a:solidFill>
              </a:rPr>
              <a:t>.</a:t>
            </a:r>
            <a:endParaRPr lang="es-E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0634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ACE5409-73AF-43B9-9973-63CF8BEA2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9086" y="509587"/>
            <a:ext cx="10018713" cy="1114425"/>
          </a:xfrm>
        </p:spPr>
        <p:txBody>
          <a:bodyPr/>
          <a:lstStyle/>
          <a:p>
            <a:pPr algn="l"/>
            <a:r>
              <a:rPr lang="es-ES" dirty="0" smtClean="0"/>
              <a:t>Esperando poder….</a:t>
            </a:r>
            <a:endParaRPr lang="es-E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971B9ED-B451-4D2C-8905-F5B1473E5E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9085" y="1303066"/>
            <a:ext cx="10018713" cy="23764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4000" i="1" dirty="0" smtClean="0">
                <a:solidFill>
                  <a:schemeClr val="accent1">
                    <a:lumMod val="75000"/>
                  </a:schemeClr>
                </a:solidFill>
              </a:rPr>
              <a:t>Desarrollar parámetros, cuantitativos y/o cualitativos según sea apropiado, para medir el progreso obtenido</a:t>
            </a:r>
            <a:endParaRPr lang="es-ES" sz="4000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F9B97BE-E13D-4DA1-878C-7145D1674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5DC8452F-37F4-4F75-ADBB-FA6371DC758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5431147" y="2885917"/>
            <a:ext cx="5538809" cy="3461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811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41CDC8E-592A-4002-B945-AA4367B6D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0" y="954290"/>
            <a:ext cx="10018713" cy="1116496"/>
          </a:xfrm>
        </p:spPr>
        <p:txBody>
          <a:bodyPr/>
          <a:lstStyle/>
          <a:p>
            <a:r>
              <a:rPr lang="es-ES" dirty="0" smtClean="0"/>
              <a:t>¿ Preguntas ?</a:t>
            </a:r>
            <a:endParaRPr lang="es-E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6D1EC7C-4552-4C25-8FB1-F936F1540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="" id="{CCD1C5BB-BA93-4E52-9F4A-F19F5AA61B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2281989"/>
            <a:ext cx="10018713" cy="3124201"/>
          </a:xfrm>
        </p:spPr>
        <p:txBody>
          <a:bodyPr/>
          <a:lstStyle/>
          <a:p>
            <a:pPr marL="0" indent="0" algn="ctr">
              <a:buNone/>
            </a:pPr>
            <a:r>
              <a:rPr lang="es-ES" dirty="0" err="1" smtClean="0"/>
              <a:t>Debbie</a:t>
            </a:r>
            <a:r>
              <a:rPr lang="es-ES" dirty="0" smtClean="0"/>
              <a:t> </a:t>
            </a:r>
            <a:r>
              <a:rPr lang="es-ES" dirty="0" err="1" smtClean="0"/>
              <a:t>Kukta</a:t>
            </a:r>
            <a:r>
              <a:rPr lang="es-ES" dirty="0" smtClean="0"/>
              <a:t>, Superintendente Adjunto, Servicios Administrativos</a:t>
            </a:r>
          </a:p>
          <a:p>
            <a:pPr marL="0" indent="0" algn="ctr">
              <a:buNone/>
            </a:pPr>
            <a:r>
              <a:rPr lang="en-US" dirty="0" smtClean="0">
                <a:hlinkClick r:id="rId2"/>
              </a:rPr>
              <a:t>DebbieKukta@BurbankUSD.org</a:t>
            </a:r>
            <a:r>
              <a:rPr lang="en-US" dirty="0" smtClean="0"/>
              <a:t>     </a:t>
            </a:r>
            <a:r>
              <a:rPr lang="en-US" dirty="0"/>
              <a:t>(818)729-4473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s-ES" dirty="0" smtClean="0"/>
              <a:t>Dr. Peter </a:t>
            </a:r>
            <a:r>
              <a:rPr lang="es-ES" dirty="0" err="1" smtClean="0"/>
              <a:t>Knapik</a:t>
            </a:r>
            <a:r>
              <a:rPr lang="es-ES" dirty="0" smtClean="0"/>
              <a:t>, Director de Educación Primaria</a:t>
            </a:r>
          </a:p>
          <a:p>
            <a:pPr marL="0" indent="0" algn="ctr">
              <a:buNone/>
            </a:pPr>
            <a:r>
              <a:rPr lang="en-US" dirty="0" smtClean="0">
                <a:hlinkClick r:id="rId3"/>
              </a:rPr>
              <a:t>PeterKnapik@BurbankUSD.org</a:t>
            </a:r>
            <a:r>
              <a:rPr lang="en-US" dirty="0" smtClean="0"/>
              <a:t>   </a:t>
            </a:r>
            <a:r>
              <a:rPr lang="en-US" dirty="0"/>
              <a:t>(818)729-4492</a:t>
            </a:r>
          </a:p>
        </p:txBody>
      </p:sp>
    </p:spTree>
    <p:extLst>
      <p:ext uri="{BB962C8B-B14F-4D97-AF65-F5344CB8AC3E}">
        <p14:creationId xmlns:p14="http://schemas.microsoft.com/office/powerpoint/2010/main" val="4290998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7764</TotalTime>
  <Words>2305</Words>
  <Application>Microsoft Office PowerPoint</Application>
  <PresentationFormat>Custom</PresentationFormat>
  <Paragraphs>299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Corbel</vt:lpstr>
      <vt:lpstr>Wingdings</vt:lpstr>
      <vt:lpstr>Lucida Calligraphy</vt:lpstr>
      <vt:lpstr>Calibri</vt:lpstr>
      <vt:lpstr>Parallax</vt:lpstr>
      <vt:lpstr>Servicios Administrativos Desde la óptica del LCAP</vt:lpstr>
      <vt:lpstr>Organization Chart</vt:lpstr>
      <vt:lpstr>Organization Chart</vt:lpstr>
      <vt:lpstr>Panorama general</vt:lpstr>
      <vt:lpstr>Servicios Administrativos</vt:lpstr>
      <vt:lpstr>Servicios Administrativos</vt:lpstr>
      <vt:lpstr> Servicios Fiscales Presupuesto &amp; Finanzas </vt:lpstr>
      <vt:lpstr>Servicios Fiscales Presupuesto &amp; Finanzas</vt:lpstr>
      <vt:lpstr>Nómina</vt:lpstr>
      <vt:lpstr>Nómina</vt:lpstr>
      <vt:lpstr>Compras </vt:lpstr>
      <vt:lpstr>Compras</vt:lpstr>
      <vt:lpstr>Servicios Alimenticios</vt:lpstr>
      <vt:lpstr>Servicios Alimenticios</vt:lpstr>
      <vt:lpstr>Servicios de Instalación Conserjería y Recintos</vt:lpstr>
      <vt:lpstr> Servicios de Instalación Conserjería y Recintos</vt:lpstr>
      <vt:lpstr>PowerPoint Presentation</vt:lpstr>
      <vt:lpstr> Servicios de Instalación Estándares Adquisición de personal en Conserjería- Primaria</vt:lpstr>
      <vt:lpstr>PowerPoint Presentation</vt:lpstr>
      <vt:lpstr>Instalaciones Edificios e intercambios</vt:lpstr>
      <vt:lpstr>Instalaciones Edificios e intercambios</vt:lpstr>
      <vt:lpstr>Servicios de impresión y Almacenaje</vt:lpstr>
      <vt:lpstr>Servicios de impresión y Almacenaje</vt:lpstr>
      <vt:lpstr>Servicios Tecnológicos</vt:lpstr>
      <vt:lpstr>Servicios Tecnológicos</vt:lpstr>
      <vt:lpstr>Días de Servicios Tecn. II</vt:lpstr>
      <vt:lpstr>Esperando poder….</vt:lpstr>
      <vt:lpstr>¿ Preguntas 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Administrative Services</dc:title>
  <dc:creator>Peter Knapik</dc:creator>
  <cp:lastModifiedBy>Nuria Bo</cp:lastModifiedBy>
  <cp:revision>253</cp:revision>
  <cp:lastPrinted>2019-10-07T00:26:53Z</cp:lastPrinted>
  <dcterms:created xsi:type="dcterms:W3CDTF">2019-09-17T14:26:49Z</dcterms:created>
  <dcterms:modified xsi:type="dcterms:W3CDTF">2019-10-12T00:09:06Z</dcterms:modified>
</cp:coreProperties>
</file>