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3"/>
  </p:notesMasterIdLst>
  <p:sldIdLst>
    <p:sldId id="256" r:id="rId2"/>
    <p:sldId id="274" r:id="rId3"/>
    <p:sldId id="262" r:id="rId4"/>
    <p:sldId id="263" r:id="rId5"/>
    <p:sldId id="267" r:id="rId6"/>
    <p:sldId id="272" r:id="rId7"/>
    <p:sldId id="266" r:id="rId8"/>
    <p:sldId id="273" r:id="rId9"/>
    <p:sldId id="259" r:id="rId10"/>
    <p:sldId id="275" r:id="rId11"/>
    <p:sldId id="264" r:id="rId12"/>
    <p:sldId id="260" r:id="rId13"/>
    <p:sldId id="276" r:id="rId14"/>
    <p:sldId id="257" r:id="rId15"/>
    <p:sldId id="258" r:id="rId16"/>
    <p:sldId id="265" r:id="rId17"/>
    <p:sldId id="270" r:id="rId18"/>
    <p:sldId id="271" r:id="rId19"/>
    <p:sldId id="269" r:id="rId20"/>
    <p:sldId id="261" r:id="rId21"/>
    <p:sldId id="268" r:id="rId22"/>
  </p:sldIdLst>
  <p:sldSz cx="12192000" cy="6858000"/>
  <p:notesSz cx="6985000" cy="92837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63" d="100"/>
          <a:sy n="63" d="100"/>
        </p:scale>
        <p:origin x="78" y="10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05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675E3D-3317-4DEC-9A80-FD2774E9535D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60463"/>
            <a:ext cx="5572125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225"/>
            <a:ext cx="5588000" cy="3656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050" y="88185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688A42-2AB3-42F8-82FF-56A2BAEE1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054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BF583-FC4A-438F-A0BE-F1446A9EEDF6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CB311-2553-499D-8E8C-48394B1BC08C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01C46-9D76-4904-995F-67B484B363DC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544C9-B019-4A9E-8ADF-1D5946DC0C56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F478F-4B11-4237-894F-1C0ED67DDD0D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8085-61E4-4B74-A582-66F7466ABD1D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20099-EE42-4454-BFDE-5F1848E4EA70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28C0D-8A9C-4285-87C9-892D9CD2A48A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DE220-7792-442D-B54C-9D862D7A4906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D0BF2-FE46-4576-A788-0FF244D67CC6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1F5D8-D32A-46F7-A62B-595635952243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2C05F-D591-4029-BB7C-7EEBA8DFC521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3125E-44A9-42FF-9824-BA57F5136211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01925-B513-458D-924A-7236E9E4639B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42DF5-6E15-4180-8547-9D5F9D6A9B21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D1F71-ADD9-4FB8-B7D9-498D3D91F3E7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BB007-57C2-4963-8A32-B3FA87D24159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su3wIGyZSl4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urbankusd.org/lcap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schooldashboard.org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e.ca.gov/fg/aa/lc/lcfffaq.asp" TargetMode="External"/><Relationship Id="rId2" Type="http://schemas.openxmlformats.org/officeDocument/2006/relationships/hyperlink" Target="http://www.cde.ca.gov/fg/aa/lc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apta.org/focus-areas/lcfflcap/" TargetMode="External"/><Relationship Id="rId4" Type="http://schemas.openxmlformats.org/officeDocument/2006/relationships/hyperlink" Target="https://ed100.org/blog/lcap-hub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54A78-664D-4442-B321-8B89E3F4DB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1961804"/>
            <a:ext cx="8915399" cy="2815577"/>
          </a:xfrm>
        </p:spPr>
        <p:txBody>
          <a:bodyPr>
            <a:normAutofit fontScale="90000"/>
          </a:bodyPr>
          <a:lstStyle/>
          <a:p>
            <a:r>
              <a:rPr lang="en-US" sz="4400" b="1" dirty="0">
                <a:solidFill>
                  <a:schemeClr val="tx1"/>
                </a:solidFill>
                <a:latin typeface="Sylfaen" panose="010A0502050306030303" pitchFamily="18" charset="0"/>
              </a:rPr>
              <a:t>2020-2021 </a:t>
            </a:r>
            <a:r>
              <a:rPr lang="hy-AM" sz="4400" b="1" dirty="0">
                <a:solidFill>
                  <a:schemeClr val="tx1"/>
                </a:solidFill>
                <a:latin typeface="Sylfaen" panose="010A0502050306030303" pitchFamily="18" charset="0"/>
              </a:rPr>
              <a:t>Տեղական Հսկողության և Հաշվետվողականության Ծրագիր</a:t>
            </a:r>
            <a:r>
              <a:rPr lang="en-US" sz="4400" b="1" dirty="0">
                <a:solidFill>
                  <a:schemeClr val="tx1"/>
                </a:solidFill>
                <a:latin typeface="Sylfaen" panose="010A0502050306030303" pitchFamily="18" charset="0"/>
              </a:rPr>
              <a:t> (LCAP) </a:t>
            </a:r>
            <a:br>
              <a:rPr lang="en-US" b="1" i="1" dirty="0">
                <a:solidFill>
                  <a:schemeClr val="accent3">
                    <a:lumMod val="75000"/>
                  </a:schemeClr>
                </a:solidFill>
                <a:latin typeface="Sylfaen" panose="010A0502050306030303" pitchFamily="18" charset="0"/>
              </a:rPr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9E3173-4A65-4242-B23B-319E4016D5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y-AM" sz="2000" dirty="0">
                <a:latin typeface="Sylfaen" panose="010A0502050306030303" pitchFamily="18" charset="0"/>
              </a:rPr>
              <a:t>Ներկայացնում են դոկտոր Փիտր Քնապիկը և Բաբ Մարտենը </a:t>
            </a:r>
            <a:endParaRPr lang="en-US" sz="2000" dirty="0">
              <a:latin typeface="Sylfaen" panose="010A0502050306030303" pitchFamily="18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FE00CB-C0DA-4D56-89E3-8A271ECEA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F72BA-3837-41AF-A964-0C7A841FF53A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7A254B-7FED-4902-916E-6DCD45A91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9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F6B3A-CF25-432E-B290-EF9145F4C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969798"/>
          </a:xfrm>
        </p:spPr>
        <p:txBody>
          <a:bodyPr/>
          <a:lstStyle/>
          <a:p>
            <a:r>
              <a:rPr lang="hy-AM" dirty="0">
                <a:latin typeface="Sylfaen" panose="010A0502050306030303" pitchFamily="18" charset="0"/>
              </a:rPr>
              <a:t>Օրակարգ </a:t>
            </a: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D519F-9EB5-45CA-8D6B-DE4C5379F8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93908"/>
            <a:ext cx="8915400" cy="4317314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Sylfaen" panose="010A0502050306030303" pitchFamily="18" charset="0"/>
              </a:rPr>
              <a:t>LCAP – </a:t>
            </a:r>
            <a:r>
              <a:rPr lang="hy-AM" dirty="0">
                <a:latin typeface="Sylfaen" panose="010A0502050306030303" pitchFamily="18" charset="0"/>
              </a:rPr>
              <a:t>Ի՞նչ է սա: 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Նահանգային 8 առաջնահերթություններ 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en-US" dirty="0">
                <a:latin typeface="Sylfaen" panose="010A0502050306030303" pitchFamily="18" charset="0"/>
              </a:rPr>
              <a:t>2020-21 LCAP </a:t>
            </a:r>
            <a:r>
              <a:rPr lang="hy-AM" dirty="0">
                <a:latin typeface="Sylfaen" panose="010A0502050306030303" pitchFamily="18" charset="0"/>
              </a:rPr>
              <a:t>նպատակներ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Տեղական վերահսկողության ֆինանսավորման բանաձև</a:t>
            </a:r>
            <a:r>
              <a:rPr lang="en-US" dirty="0">
                <a:latin typeface="Sylfaen" panose="010A0502050306030303" pitchFamily="18" charset="0"/>
              </a:rPr>
              <a:t> (LCFF)</a:t>
            </a:r>
          </a:p>
          <a:p>
            <a:r>
              <a:rPr lang="en-US" dirty="0">
                <a:latin typeface="Sylfaen" panose="010A0502050306030303" pitchFamily="18" charset="0"/>
              </a:rPr>
              <a:t>LCAP </a:t>
            </a:r>
            <a:r>
              <a:rPr lang="hy-AM" dirty="0">
                <a:latin typeface="Sylfaen" panose="010A0502050306030303" pitchFamily="18" charset="0"/>
              </a:rPr>
              <a:t>հիմնական հիմնադրամ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en-US" dirty="0">
                <a:latin typeface="Sylfaen" panose="010A0502050306030303" pitchFamily="18" charset="0"/>
              </a:rPr>
              <a:t>LCAP </a:t>
            </a:r>
            <a:r>
              <a:rPr lang="hy-AM" dirty="0">
                <a:latin typeface="Sylfaen" panose="010A0502050306030303" pitchFamily="18" charset="0"/>
              </a:rPr>
              <a:t>լրացուցիչ հիմնադրամ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ԲԴՄՇ-ի</a:t>
            </a:r>
            <a:r>
              <a:rPr lang="en-US" dirty="0">
                <a:latin typeface="Sylfaen" panose="010A0502050306030303" pitchFamily="18" charset="0"/>
              </a:rPr>
              <a:t> 2019-20 </a:t>
            </a:r>
            <a:r>
              <a:rPr lang="hy-AM" dirty="0">
                <a:latin typeface="Sylfaen" panose="010A0502050306030303" pitchFamily="18" charset="0"/>
              </a:rPr>
              <a:t>բյուջե</a:t>
            </a:r>
            <a:r>
              <a:rPr lang="en-US" dirty="0">
                <a:latin typeface="Sylfaen" panose="010A0502050306030303" pitchFamily="18" charset="0"/>
              </a:rPr>
              <a:t> – </a:t>
            </a:r>
            <a:r>
              <a:rPr lang="hy-AM" dirty="0">
                <a:latin typeface="Sylfaen" panose="010A0502050306030303" pitchFamily="18" charset="0"/>
              </a:rPr>
              <a:t>սահմանափակ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ԲԴՄՇ-ի</a:t>
            </a:r>
            <a:r>
              <a:rPr lang="en-US" dirty="0">
                <a:latin typeface="Sylfaen" panose="010A0502050306030303" pitchFamily="18" charset="0"/>
              </a:rPr>
              <a:t>  2019-20 </a:t>
            </a:r>
            <a:r>
              <a:rPr lang="hy-AM" dirty="0">
                <a:latin typeface="Sylfaen" panose="010A0502050306030303" pitchFamily="18" charset="0"/>
              </a:rPr>
              <a:t>բյուջե</a:t>
            </a:r>
            <a:r>
              <a:rPr lang="en-US" dirty="0">
                <a:latin typeface="Sylfaen" panose="010A0502050306030303" pitchFamily="18" charset="0"/>
              </a:rPr>
              <a:t> – </a:t>
            </a:r>
            <a:r>
              <a:rPr lang="hy-AM" dirty="0">
                <a:latin typeface="Sylfaen" panose="010A0502050306030303" pitchFamily="18" charset="0"/>
              </a:rPr>
              <a:t>ոչ-սահմանափակ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Հունիս </a:t>
            </a:r>
            <a:r>
              <a:rPr lang="en-US" dirty="0">
                <a:latin typeface="Sylfaen" panose="010A0502050306030303" pitchFamily="18" charset="0"/>
              </a:rPr>
              <a:t>2019 – </a:t>
            </a:r>
            <a:r>
              <a:rPr lang="hy-AM" dirty="0">
                <a:latin typeface="Sylfaen" panose="010A0502050306030303" pitchFamily="18" charset="0"/>
              </a:rPr>
              <a:t>Ներկա ժամանակացույց և նորություններ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en-US" dirty="0">
                <a:latin typeface="Sylfaen" panose="010A0502050306030303" pitchFamily="18" charset="0"/>
              </a:rPr>
              <a:t>LCAP</a:t>
            </a:r>
            <a:r>
              <a:rPr lang="hy-AM" dirty="0">
                <a:latin typeface="Sylfaen" panose="010A0502050306030303" pitchFamily="18" charset="0"/>
              </a:rPr>
              <a:t>-ի 9 նպատակներից դեպի </a:t>
            </a:r>
            <a:r>
              <a:rPr lang="en-US" dirty="0">
                <a:latin typeface="Sylfaen" panose="010A0502050306030303" pitchFamily="18" charset="0"/>
              </a:rPr>
              <a:t>4 LCAP </a:t>
            </a:r>
            <a:r>
              <a:rPr lang="hy-AM" dirty="0">
                <a:latin typeface="Sylfaen" panose="010A0502050306030303" pitchFamily="18" charset="0"/>
              </a:rPr>
              <a:t>նպատակի ուղղորդում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en-US" dirty="0">
                <a:latin typeface="Sylfaen" panose="010A0502050306030303" pitchFamily="18" charset="0"/>
              </a:rPr>
              <a:t>2019-20 LCAP</a:t>
            </a:r>
            <a:r>
              <a:rPr lang="hy-AM" dirty="0">
                <a:latin typeface="Sylfaen" panose="010A0502050306030303" pitchFamily="18" charset="0"/>
              </a:rPr>
              <a:t> ծրագրի զարգացման ժամանակացույց և նախագիծ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Կալիֆոռնիայի վահանակ</a:t>
            </a:r>
            <a:endParaRPr lang="en-US" dirty="0">
              <a:latin typeface="Sylfaen" panose="010A0502050306030303" pitchFamily="18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11551C-931E-467A-844C-656A3140B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8D585-B680-45CD-BD0A-2FAEC50A71BD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15B490-E4B4-472F-9C74-3F8C05F31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210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A1EC1-8F2B-4963-9047-7FFE3EB29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ylfaen" panose="010A0502050306030303" pitchFamily="18" charset="0"/>
              </a:rPr>
              <a:t>LCAP</a:t>
            </a:r>
            <a:r>
              <a:rPr lang="en-US" dirty="0"/>
              <a:t> – </a:t>
            </a:r>
            <a:r>
              <a:rPr lang="hy-AM" dirty="0">
                <a:latin typeface="Sylfaen" panose="010A0502050306030303" pitchFamily="18" charset="0"/>
              </a:rPr>
              <a:t>Ի՞նչ է սա: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95D7F-C165-46DE-A067-7F1A1A0D34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dirty="0">
                <a:latin typeface="Sylfaen" panose="010A0502050306030303" pitchFamily="18" charset="0"/>
              </a:rPr>
              <a:t>Տեղական Հսկողության Հաշվետվողականության ծրագիր </a:t>
            </a:r>
            <a:r>
              <a:rPr lang="en-US" dirty="0">
                <a:latin typeface="Sylfaen" panose="010A0502050306030303" pitchFamily="18" charset="0"/>
              </a:rPr>
              <a:t>(LCAP)</a:t>
            </a:r>
          </a:p>
          <a:p>
            <a:r>
              <a:rPr lang="hy-AM" dirty="0">
                <a:latin typeface="Sylfaen" panose="010A0502050306030303" pitchFamily="18" charset="0"/>
              </a:rPr>
              <a:t>Տեսաժապավեն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endParaRPr lang="en-US" dirty="0"/>
          </a:p>
          <a:p>
            <a:pPr lvl="1"/>
            <a:r>
              <a:rPr lang="en-US" dirty="0">
                <a:hlinkClick r:id="rId2"/>
              </a:rPr>
              <a:t>https://youtu.be/su3wIGyZSl4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6DE482-64DB-445E-B14F-288F7B883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DF733-A5AE-4212-9C23-78FA012AA07A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678A51-EB14-4227-8193-DDEB22925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879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74B37-72E1-4BE0-9CF8-E02FED39B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>
                <a:latin typeface="Sylfaen" panose="010A0502050306030303" pitchFamily="18" charset="0"/>
              </a:rPr>
              <a:t>Տեղական վերահսկողության ֆինանսավորման բանաձև</a:t>
            </a:r>
            <a:r>
              <a:rPr lang="en-US" dirty="0">
                <a:latin typeface="Sylfaen" panose="010A0502050306030303" pitchFamily="18" charset="0"/>
              </a:rPr>
              <a:t> (LCFF)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001ED-6987-4776-A15C-F4A4AF9B72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y-AM" dirty="0">
                <a:latin typeface="Sylfaen" panose="010A0502050306030303" pitchFamily="18" charset="0"/>
              </a:rPr>
              <a:t>Տեղական վերահսկողության ֆինանսավորման բանաձև</a:t>
            </a:r>
            <a:r>
              <a:rPr lang="en-US" dirty="0">
                <a:latin typeface="Sylfaen" panose="010A0502050306030303" pitchFamily="18" charset="0"/>
              </a:rPr>
              <a:t> (LCFF)</a:t>
            </a:r>
          </a:p>
          <a:p>
            <a:pPr lvl="1"/>
            <a:r>
              <a:rPr lang="hy-AM" dirty="0">
                <a:latin typeface="Sylfaen" panose="010A0502050306030303" pitchFamily="18" charset="0"/>
              </a:rPr>
              <a:t>Կալիֆոռնիայի Նահանգի ֆինանսավորման բանաձև դպրոցական շրջանները ֆինանսավորելու համար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Հիմնական հիմնադրամ</a:t>
            </a:r>
            <a:r>
              <a:rPr lang="en-US" dirty="0">
                <a:latin typeface="Sylfaen" panose="010A0502050306030303" pitchFamily="18" charset="0"/>
              </a:rPr>
              <a:t> (</a:t>
            </a:r>
            <a:r>
              <a:rPr lang="hy-AM" dirty="0">
                <a:latin typeface="Sylfaen" panose="010A0502050306030303" pitchFamily="18" charset="0"/>
              </a:rPr>
              <a:t>հաշվարկվում է ԱՄ-3-րդ, 4-6-րդ, 7-8-րդ, 9-12-րդ դասարանների աշակերտների օրական հաճախման թվով </a:t>
            </a:r>
            <a:r>
              <a:rPr lang="en-US" dirty="0">
                <a:latin typeface="Sylfaen" panose="010A0502050306030303" pitchFamily="18" charset="0"/>
              </a:rPr>
              <a:t>(ADA))</a:t>
            </a:r>
          </a:p>
          <a:p>
            <a:pPr lvl="1"/>
            <a:r>
              <a:rPr lang="hy-AM" dirty="0">
                <a:latin typeface="Sylfaen" panose="010A0502050306030303" pitchFamily="18" charset="0"/>
              </a:rPr>
              <a:t>Լրացուցիչ հիմնադրամ</a:t>
            </a:r>
            <a:r>
              <a:rPr lang="en-US" dirty="0">
                <a:latin typeface="Sylfaen" panose="010A0502050306030303" pitchFamily="18" charset="0"/>
              </a:rPr>
              <a:t> (</a:t>
            </a:r>
            <a:r>
              <a:rPr lang="hy-AM" dirty="0">
                <a:latin typeface="Sylfaen" panose="010A0502050306030303" pitchFamily="18" charset="0"/>
              </a:rPr>
              <a:t>աշակերտների չհրապարակված հաշվարկ</a:t>
            </a:r>
            <a:r>
              <a:rPr lang="en-US" dirty="0">
                <a:latin typeface="Sylfaen" panose="010A0502050306030303" pitchFamily="18" charset="0"/>
              </a:rPr>
              <a:t>/</a:t>
            </a:r>
            <a:r>
              <a:rPr lang="hy-AM" dirty="0">
                <a:latin typeface="Sylfaen" panose="010A0502050306030303" pitchFamily="18" charset="0"/>
              </a:rPr>
              <a:t>հաշվել 1 անգամ)</a:t>
            </a:r>
            <a:endParaRPr lang="en-US" dirty="0">
              <a:latin typeface="Sylfaen" panose="010A0502050306030303" pitchFamily="18" charset="0"/>
            </a:endParaRPr>
          </a:p>
          <a:p>
            <a:pPr lvl="2"/>
            <a:r>
              <a:rPr lang="hy-AM" dirty="0">
                <a:latin typeface="Sylfaen" panose="010A0502050306030303" pitchFamily="18" charset="0"/>
              </a:rPr>
              <a:t>Անգլերեն սովորողներ </a:t>
            </a:r>
            <a:endParaRPr lang="en-US" dirty="0">
              <a:latin typeface="Sylfaen" panose="010A0502050306030303" pitchFamily="18" charset="0"/>
            </a:endParaRPr>
          </a:p>
          <a:p>
            <a:pPr lvl="2"/>
            <a:r>
              <a:rPr lang="hy-AM" dirty="0">
                <a:latin typeface="Sylfaen" panose="010A0502050306030303" pitchFamily="18" charset="0"/>
              </a:rPr>
              <a:t>Ուրիշի տանը ապրող աշակերտներ</a:t>
            </a:r>
            <a:endParaRPr lang="en-US" dirty="0">
              <a:latin typeface="Sylfaen" panose="010A0502050306030303" pitchFamily="18" charset="0"/>
            </a:endParaRPr>
          </a:p>
          <a:p>
            <a:pPr lvl="2"/>
            <a:r>
              <a:rPr lang="hy-AM" dirty="0">
                <a:latin typeface="Sylfaen" panose="010A0502050306030303" pitchFamily="18" charset="0"/>
              </a:rPr>
              <a:t>Անտուն աշակերտներ</a:t>
            </a:r>
            <a:endParaRPr lang="en-US" dirty="0">
              <a:latin typeface="Sylfaen" panose="010A0502050306030303" pitchFamily="18" charset="0"/>
            </a:endParaRPr>
          </a:p>
          <a:p>
            <a:pPr lvl="2"/>
            <a:r>
              <a:rPr lang="hy-AM" dirty="0">
                <a:latin typeface="Sylfaen" panose="010A0502050306030303" pitchFamily="18" charset="0"/>
              </a:rPr>
              <a:t>Սոցիալ տնտեսապես անապահով խավի աշակերտներ </a:t>
            </a:r>
            <a:r>
              <a:rPr lang="en-US" dirty="0">
                <a:latin typeface="Sylfaen" panose="010A0502050306030303" pitchFamily="18" charset="0"/>
              </a:rPr>
              <a:t>(</a:t>
            </a:r>
            <a:r>
              <a:rPr lang="hy-AM" dirty="0">
                <a:latin typeface="Sylfaen" panose="010A0502050306030303" pitchFamily="18" charset="0"/>
              </a:rPr>
              <a:t>Դպրոցական ճաշի ազգային ծրագիր</a:t>
            </a:r>
            <a:r>
              <a:rPr lang="en-US" dirty="0">
                <a:latin typeface="Sylfaen" panose="010A0502050306030303" pitchFamily="18" charset="0"/>
              </a:rPr>
              <a:t>)</a:t>
            </a:r>
          </a:p>
          <a:p>
            <a:pPr lvl="1"/>
            <a:r>
              <a:rPr lang="hy-AM" dirty="0">
                <a:latin typeface="Sylfaen" panose="010A0502050306030303" pitchFamily="18" charset="0"/>
              </a:rPr>
              <a:t>Համակենտրոնացած ֆինանսավորում </a:t>
            </a:r>
            <a:endParaRPr lang="en-US" dirty="0">
              <a:latin typeface="Sylfaen" panose="010A0502050306030303" pitchFamily="18" charset="0"/>
            </a:endParaRPr>
          </a:p>
          <a:p>
            <a:pPr lvl="2"/>
            <a:r>
              <a:rPr lang="hy-AM" dirty="0">
                <a:latin typeface="Sylfaen" panose="010A0502050306030303" pitchFamily="18" charset="0"/>
              </a:rPr>
              <a:t>Նպատակաուղղված չհրապարակված աշակերտները, որոնք գերազանցում են շրջանի արձանագրության </a:t>
            </a:r>
            <a:r>
              <a:rPr lang="en-US" dirty="0">
                <a:latin typeface="Sylfaen" panose="010A0502050306030303" pitchFamily="18" charset="0"/>
              </a:rPr>
              <a:t>55%</a:t>
            </a:r>
            <a:r>
              <a:rPr lang="hy-AM" dirty="0">
                <a:latin typeface="Sylfaen" panose="010A0502050306030303" pitchFamily="18" charset="0"/>
              </a:rPr>
              <a:t>-ը</a:t>
            </a:r>
            <a:endParaRPr lang="en-US" dirty="0">
              <a:latin typeface="Sylfaen" panose="010A0502050306030303" pitchFamily="18" charset="0"/>
            </a:endParaRP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749032-AA10-4E0A-9555-E548CEE39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BB53A-4F87-4BC6-970A-0A070A61EE5F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F1B528-8EB5-41A8-A581-63EDF5AAD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349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5B0AE-74CB-4268-A386-B3D943B3C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ylfaen" panose="010A0502050306030303" pitchFamily="18" charset="0"/>
              </a:rPr>
              <a:t>LCAP</a:t>
            </a:r>
            <a:r>
              <a:rPr lang="hy-AM" dirty="0">
                <a:latin typeface="Sylfaen" panose="010A0502050306030303" pitchFamily="18" charset="0"/>
              </a:rPr>
              <a:t>-ի լրացուցիչ բանաձև </a:t>
            </a: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C0AF2-FF34-40BA-B45D-D8A5A5D62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dirty="0">
                <a:latin typeface="Sylfaen" panose="010A0502050306030303" pitchFamily="18" charset="0"/>
              </a:rPr>
              <a:t>Լրացուցիչ հիմնադրամի բանաձև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Լրացուցիչ դրամաշնորհ է տրամադրում, որը հավասար է հիմնական հիմնադրամի ճշգրտված գումարի 20</a:t>
            </a:r>
            <a:r>
              <a:rPr lang="en-US" dirty="0">
                <a:latin typeface="Sylfaen" panose="010A0502050306030303" pitchFamily="18" charset="0"/>
              </a:rPr>
              <a:t>%</a:t>
            </a:r>
            <a:r>
              <a:rPr lang="hy-AM" dirty="0">
                <a:latin typeface="Sylfaen" panose="010A0502050306030303" pitchFamily="18" charset="0"/>
              </a:rPr>
              <a:t>-ի և աշակերտի ամենօրյա հաճախման թվի ու նպատակաուղղված աշակերտների չհրատարակված  թվի արտադրյալին: </a:t>
            </a:r>
            <a:r>
              <a:rPr lang="en-US" dirty="0">
                <a:latin typeface="Sylfaen" panose="010A0502050306030303" pitchFamily="18" charset="0"/>
              </a:rPr>
              <a:t> </a:t>
            </a:r>
          </a:p>
          <a:p>
            <a:pPr lvl="2"/>
            <a:r>
              <a:rPr lang="hy-AM" dirty="0">
                <a:latin typeface="Sylfaen" panose="010A0502050306030303" pitchFamily="18" charset="0"/>
              </a:rPr>
              <a:t>Անգլերեն սովորողներ </a:t>
            </a:r>
            <a:endParaRPr lang="en-US" dirty="0">
              <a:latin typeface="Sylfaen" panose="010A0502050306030303" pitchFamily="18" charset="0"/>
            </a:endParaRPr>
          </a:p>
          <a:p>
            <a:pPr lvl="2"/>
            <a:r>
              <a:rPr lang="hy-AM" dirty="0">
                <a:latin typeface="Sylfaen" panose="010A0502050306030303" pitchFamily="18" charset="0"/>
              </a:rPr>
              <a:t>Ուրիշի տանը ապրող երեխաներ </a:t>
            </a:r>
            <a:endParaRPr lang="en-US" dirty="0">
              <a:latin typeface="Sylfaen" panose="010A0502050306030303" pitchFamily="18" charset="0"/>
            </a:endParaRPr>
          </a:p>
          <a:p>
            <a:pPr lvl="2"/>
            <a:r>
              <a:rPr lang="hy-AM" dirty="0">
                <a:latin typeface="Sylfaen" panose="010A0502050306030303" pitchFamily="18" charset="0"/>
              </a:rPr>
              <a:t>Անտուն աշակերտներ</a:t>
            </a:r>
            <a:endParaRPr lang="en-US" dirty="0">
              <a:latin typeface="Sylfaen" panose="010A0502050306030303" pitchFamily="18" charset="0"/>
            </a:endParaRPr>
          </a:p>
          <a:p>
            <a:pPr lvl="2"/>
            <a:r>
              <a:rPr lang="hy-AM" dirty="0">
                <a:latin typeface="Sylfaen" panose="010A0502050306030303" pitchFamily="18" charset="0"/>
              </a:rPr>
              <a:t>Սոցիալ տնտեսապես անապահով խավի աշակերտներ </a:t>
            </a:r>
            <a:r>
              <a:rPr lang="en-US" dirty="0">
                <a:latin typeface="Sylfaen" panose="010A0502050306030303" pitchFamily="18" charset="0"/>
              </a:rPr>
              <a:t>(</a:t>
            </a:r>
            <a:r>
              <a:rPr lang="hy-AM" dirty="0">
                <a:latin typeface="Sylfaen" panose="010A0502050306030303" pitchFamily="18" charset="0"/>
              </a:rPr>
              <a:t>Դպրոցական ճաշի ազգային ծրագիր</a:t>
            </a:r>
            <a:r>
              <a:rPr lang="en-US" dirty="0">
                <a:latin typeface="Sylfaen" panose="010A0502050306030303" pitchFamily="18" charset="0"/>
              </a:rPr>
              <a:t>)</a:t>
            </a:r>
          </a:p>
          <a:p>
            <a:pPr lvl="2"/>
            <a:r>
              <a:rPr lang="en-US" dirty="0">
                <a:latin typeface="Sylfaen" panose="010A0502050306030303" pitchFamily="18" charset="0"/>
              </a:rPr>
              <a:t>2019-2020 </a:t>
            </a:r>
            <a:r>
              <a:rPr lang="hy-AM" dirty="0">
                <a:latin typeface="Sylfaen" panose="010A0502050306030303" pitchFamily="18" charset="0"/>
              </a:rPr>
              <a:t> ուսումնական տարվա համար հատկացված գումար</a:t>
            </a:r>
            <a:r>
              <a:rPr lang="en-US" dirty="0">
                <a:latin typeface="Sylfaen" panose="010A0502050306030303" pitchFamily="18" charset="0"/>
              </a:rPr>
              <a:t> $10,328,113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D1A521-3713-40E2-9F0D-694E22198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E0A4F-355D-49CA-87BB-58F23C17EF9C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5B0BA0-F103-4A5D-82A7-57FC6B8D0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352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B9BB0-049B-4ADD-8315-ACBA961B2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ylfaen" panose="010A0502050306030303" pitchFamily="18" charset="0"/>
              </a:rPr>
              <a:t>LCAP – </a:t>
            </a:r>
            <a:r>
              <a:rPr lang="hy-AM" dirty="0">
                <a:latin typeface="Sylfaen" panose="010A0502050306030303" pitchFamily="18" charset="0"/>
              </a:rPr>
              <a:t>սահմանափակ եկամուտ</a:t>
            </a:r>
            <a:r>
              <a:rPr lang="en-US" dirty="0">
                <a:latin typeface="Sylfaen" panose="010A0502050306030303" pitchFamily="18" charset="0"/>
              </a:rPr>
              <a:t>(2019-20)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82B18-B52D-457A-9CF1-AD0801319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14732"/>
            <a:ext cx="8915400" cy="4496490"/>
          </a:xfrm>
        </p:spPr>
        <p:txBody>
          <a:bodyPr>
            <a:normAutofit/>
          </a:bodyPr>
          <a:lstStyle/>
          <a:p>
            <a:r>
              <a:rPr lang="hy-AM" dirty="0">
                <a:latin typeface="Sylfaen" panose="010A0502050306030303" pitchFamily="18" charset="0"/>
              </a:rPr>
              <a:t>Տիտղոս</a:t>
            </a:r>
            <a:r>
              <a:rPr lang="en-US" dirty="0">
                <a:latin typeface="Sylfaen" panose="010A0502050306030303" pitchFamily="18" charset="0"/>
              </a:rPr>
              <a:t> I - $1,726,764</a:t>
            </a:r>
          </a:p>
          <a:p>
            <a:r>
              <a:rPr lang="hy-AM" dirty="0">
                <a:latin typeface="Sylfaen" panose="010A0502050306030303" pitchFamily="18" charset="0"/>
              </a:rPr>
              <a:t>Տիտղոս</a:t>
            </a:r>
            <a:r>
              <a:rPr lang="en-US" dirty="0">
                <a:latin typeface="Sylfaen" panose="010A0502050306030303" pitchFamily="18" charset="0"/>
              </a:rPr>
              <a:t> II - $297,914</a:t>
            </a:r>
          </a:p>
          <a:p>
            <a:r>
              <a:rPr lang="hy-AM" dirty="0">
                <a:latin typeface="Sylfaen" panose="010A0502050306030303" pitchFamily="18" charset="0"/>
              </a:rPr>
              <a:t>Տիտղոս</a:t>
            </a:r>
            <a:r>
              <a:rPr lang="en-US" dirty="0">
                <a:latin typeface="Sylfaen" panose="010A0502050306030303" pitchFamily="18" charset="0"/>
              </a:rPr>
              <a:t> III </a:t>
            </a:r>
            <a:r>
              <a:rPr lang="hy-AM" dirty="0">
                <a:latin typeface="Sylfaen" panose="010A0502050306030303" pitchFamily="18" charset="0"/>
              </a:rPr>
              <a:t>էմիգրանտների կրթություն</a:t>
            </a:r>
            <a:r>
              <a:rPr lang="en-US" dirty="0">
                <a:latin typeface="Sylfaen" panose="010A0502050306030303" pitchFamily="18" charset="0"/>
              </a:rPr>
              <a:t>- $57,323</a:t>
            </a:r>
          </a:p>
          <a:p>
            <a:r>
              <a:rPr lang="hy-AM" dirty="0">
                <a:latin typeface="Sylfaen" panose="010A0502050306030303" pitchFamily="18" charset="0"/>
              </a:rPr>
              <a:t>Տիտղոս</a:t>
            </a:r>
            <a:r>
              <a:rPr lang="en-US" dirty="0">
                <a:latin typeface="Sylfaen" panose="010A0502050306030303" pitchFamily="18" charset="0"/>
              </a:rPr>
              <a:t> III </a:t>
            </a:r>
            <a:r>
              <a:rPr lang="hy-AM" dirty="0">
                <a:latin typeface="Sylfaen" panose="010A0502050306030303" pitchFamily="18" charset="0"/>
              </a:rPr>
              <a:t>անգլերեն սովորողներ </a:t>
            </a:r>
            <a:r>
              <a:rPr lang="en-US" dirty="0">
                <a:latin typeface="Sylfaen" panose="010A0502050306030303" pitchFamily="18" charset="0"/>
              </a:rPr>
              <a:t> - $170,245</a:t>
            </a:r>
          </a:p>
          <a:p>
            <a:r>
              <a:rPr lang="hy-AM" dirty="0">
                <a:latin typeface="Sylfaen" panose="010A0502050306030303" pitchFamily="18" charset="0"/>
              </a:rPr>
              <a:t>Տիտղոս</a:t>
            </a:r>
            <a:r>
              <a:rPr lang="en-US" dirty="0">
                <a:latin typeface="Sylfaen" panose="010A0502050306030303" pitchFamily="18" charset="0"/>
              </a:rPr>
              <a:t> IV – $111,031</a:t>
            </a:r>
          </a:p>
          <a:p>
            <a:r>
              <a:rPr lang="hy-AM" dirty="0">
                <a:latin typeface="Sylfaen" panose="010A0502050306030303" pitchFamily="18" charset="0"/>
              </a:rPr>
              <a:t>Պերկինս</a:t>
            </a:r>
            <a:r>
              <a:rPr lang="en-US" dirty="0">
                <a:latin typeface="Sylfaen" panose="010A0502050306030303" pitchFamily="18" charset="0"/>
              </a:rPr>
              <a:t> - $76,715</a:t>
            </a:r>
          </a:p>
          <a:p>
            <a:r>
              <a:rPr lang="en-US" dirty="0">
                <a:latin typeface="Sylfaen" panose="010A0502050306030303" pitchFamily="18" charset="0"/>
              </a:rPr>
              <a:t>CTE (</a:t>
            </a:r>
            <a:r>
              <a:rPr lang="hy-AM" dirty="0">
                <a:latin typeface="Sylfaen" panose="010A0502050306030303" pitchFamily="18" charset="0"/>
              </a:rPr>
              <a:t>վերցված է ընդհանուր հիմնադրամից</a:t>
            </a:r>
            <a:r>
              <a:rPr lang="en-US" dirty="0">
                <a:latin typeface="Sylfaen" panose="010A0502050306030303" pitchFamily="18" charset="0"/>
              </a:rPr>
              <a:t>) - $820,000</a:t>
            </a:r>
          </a:p>
          <a:p>
            <a:r>
              <a:rPr lang="en-US" dirty="0">
                <a:latin typeface="Sylfaen" panose="010A0502050306030303" pitchFamily="18" charset="0"/>
              </a:rPr>
              <a:t>CTIEG - $434,779</a:t>
            </a:r>
          </a:p>
          <a:p>
            <a:r>
              <a:rPr lang="en-US" dirty="0">
                <a:latin typeface="Sylfaen" panose="010A0502050306030303" pitchFamily="18" charset="0"/>
              </a:rPr>
              <a:t>ASES - $557,043</a:t>
            </a:r>
          </a:p>
          <a:p>
            <a:r>
              <a:rPr lang="hy-AM" dirty="0">
                <a:latin typeface="Sylfaen" panose="010A0502050306030303" pitchFamily="18" charset="0"/>
              </a:rPr>
              <a:t>Աշխատակիցների ամառային օգնության հիմնադրամ (</a:t>
            </a:r>
            <a:r>
              <a:rPr lang="en-US" dirty="0">
                <a:latin typeface="Sylfaen" panose="010A0502050306030303" pitchFamily="18" charset="0"/>
              </a:rPr>
              <a:t>CSEA</a:t>
            </a:r>
            <a:r>
              <a:rPr lang="hy-AM" dirty="0">
                <a:latin typeface="Sylfaen" panose="010A0502050306030303" pitchFamily="18" charset="0"/>
              </a:rPr>
              <a:t>)</a:t>
            </a:r>
            <a:r>
              <a:rPr lang="en-US" dirty="0">
                <a:latin typeface="Sylfaen" panose="010A0502050306030303" pitchFamily="18" charset="0"/>
              </a:rPr>
              <a:t> - $451,050</a:t>
            </a:r>
          </a:p>
          <a:p>
            <a:r>
              <a:rPr lang="hy-AM" dirty="0">
                <a:latin typeface="Sylfaen" panose="010A0502050306030303" pitchFamily="18" charset="0"/>
              </a:rPr>
              <a:t>Ցածր առաջադիմություն ցուցաբերող աշակերտների հիմնադրամ</a:t>
            </a:r>
            <a:r>
              <a:rPr lang="en-US" dirty="0">
                <a:latin typeface="Sylfaen" panose="010A0502050306030303" pitchFamily="18" charset="0"/>
              </a:rPr>
              <a:t>- $492,030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C4AEED-0068-40FB-822D-2A2CC0D5E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EFDA2-993C-40DA-A68D-41655DA9EAB9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7CDB74-48C0-452E-9FEF-8B8E3A97F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830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B239E-6A41-4DD0-8B2E-CB5F4DF71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1225" y="624110"/>
            <a:ext cx="8820150" cy="110309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Sylfaen" panose="010A0502050306030303" pitchFamily="18" charset="0"/>
              </a:rPr>
              <a:t>LCAP – </a:t>
            </a:r>
            <a:r>
              <a:rPr lang="hy-AM" dirty="0">
                <a:latin typeface="Sylfaen" panose="010A0502050306030303" pitchFamily="18" charset="0"/>
              </a:rPr>
              <a:t>ոչ-սահմանափակ եկամուտ </a:t>
            </a:r>
            <a:r>
              <a:rPr lang="en-US" dirty="0">
                <a:latin typeface="Sylfaen" panose="010A0502050306030303" pitchFamily="18" charset="0"/>
              </a:rPr>
              <a:t>(2019-20)</a:t>
            </a:r>
            <a:br>
              <a:rPr lang="en-US" dirty="0">
                <a:latin typeface="Sylfaen" panose="010A0502050306030303" pitchFamily="18" charset="0"/>
              </a:rPr>
            </a:b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E4AC8-31EB-460D-801A-AAAA4554B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27200"/>
            <a:ext cx="8915400" cy="4506690"/>
          </a:xfrm>
        </p:spPr>
        <p:txBody>
          <a:bodyPr>
            <a:normAutofit lnSpcReduction="10000"/>
          </a:bodyPr>
          <a:lstStyle/>
          <a:p>
            <a:r>
              <a:rPr lang="hy-AM" dirty="0">
                <a:latin typeface="Sylfaen" panose="010A0502050306030303" pitchFamily="18" charset="0"/>
              </a:rPr>
              <a:t>Հիմնական հիմնադրամ </a:t>
            </a:r>
            <a:r>
              <a:rPr lang="en-US" dirty="0">
                <a:latin typeface="Sylfaen" panose="010A0502050306030303" pitchFamily="18" charset="0"/>
              </a:rPr>
              <a:t>(2019-20) - $138,940,768</a:t>
            </a:r>
          </a:p>
          <a:p>
            <a:pPr lvl="1"/>
            <a:r>
              <a:rPr lang="hy-AM" dirty="0">
                <a:latin typeface="Sylfaen" panose="010A0502050306030303" pitchFamily="18" charset="0"/>
              </a:rPr>
              <a:t>Մ</a:t>
            </a:r>
            <a:r>
              <a:rPr lang="en-US" dirty="0">
                <a:latin typeface="Sylfaen" panose="010A0502050306030303" pitchFamily="18" charset="0"/>
              </a:rPr>
              <a:t>-3 </a:t>
            </a:r>
            <a:r>
              <a:rPr lang="hy-AM" dirty="0">
                <a:latin typeface="Sylfaen" panose="010A0502050306030303" pitchFamily="18" charset="0"/>
              </a:rPr>
              <a:t>դասարաններ</a:t>
            </a:r>
            <a:r>
              <a:rPr lang="en-US" dirty="0">
                <a:latin typeface="Sylfaen" panose="010A0502050306030303" pitchFamily="18" charset="0"/>
              </a:rPr>
              <a:t>- $8,503 </a:t>
            </a:r>
            <a:r>
              <a:rPr lang="hy-AM" dirty="0">
                <a:latin typeface="Sylfaen" panose="010A0502050306030303" pitchFamily="18" charset="0"/>
              </a:rPr>
              <a:t>յուրաքանչյուր աշակերտի համար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en-US" dirty="0">
                <a:latin typeface="Sylfaen" panose="010A0502050306030303" pitchFamily="18" charset="0"/>
              </a:rPr>
              <a:t>4-6 </a:t>
            </a:r>
            <a:r>
              <a:rPr lang="hy-AM" dirty="0">
                <a:latin typeface="Sylfaen" panose="010A0502050306030303" pitchFamily="18" charset="0"/>
              </a:rPr>
              <a:t>դասարաններ </a:t>
            </a:r>
            <a:r>
              <a:rPr lang="en-US" dirty="0">
                <a:latin typeface="Sylfaen" panose="010A0502050306030303" pitchFamily="18" charset="0"/>
              </a:rPr>
              <a:t>- $7,818 </a:t>
            </a:r>
            <a:r>
              <a:rPr lang="hy-AM" dirty="0">
                <a:latin typeface="Sylfaen" panose="010A0502050306030303" pitchFamily="18" charset="0"/>
              </a:rPr>
              <a:t>յուրաքանչյուր աշակերտի համար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en-US" dirty="0">
                <a:latin typeface="Sylfaen" panose="010A0502050306030303" pitchFamily="18" charset="0"/>
              </a:rPr>
              <a:t>7-8 </a:t>
            </a:r>
            <a:r>
              <a:rPr lang="hy-AM" dirty="0">
                <a:latin typeface="Sylfaen" panose="010A0502050306030303" pitchFamily="18" charset="0"/>
              </a:rPr>
              <a:t>դասարաններ </a:t>
            </a:r>
            <a:r>
              <a:rPr lang="en-US" dirty="0">
                <a:latin typeface="Sylfaen" panose="010A0502050306030303" pitchFamily="18" charset="0"/>
              </a:rPr>
              <a:t>- $8,050 </a:t>
            </a:r>
            <a:r>
              <a:rPr lang="hy-AM" dirty="0">
                <a:latin typeface="Sylfaen" panose="010A0502050306030303" pitchFamily="18" charset="0"/>
              </a:rPr>
              <a:t>յուրաքանչյուր աշակերտի համար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en-US" dirty="0">
                <a:latin typeface="Sylfaen" panose="010A0502050306030303" pitchFamily="18" charset="0"/>
              </a:rPr>
              <a:t>9-12</a:t>
            </a:r>
            <a:r>
              <a:rPr lang="hy-AM" dirty="0">
                <a:latin typeface="Sylfaen" panose="010A0502050306030303" pitchFamily="18" charset="0"/>
              </a:rPr>
              <a:t> դասարաններ</a:t>
            </a:r>
            <a:r>
              <a:rPr lang="en-US" dirty="0">
                <a:latin typeface="Sylfaen" panose="010A0502050306030303" pitchFamily="18" charset="0"/>
              </a:rPr>
              <a:t> - $9,572 </a:t>
            </a:r>
            <a:r>
              <a:rPr lang="hy-AM" dirty="0">
                <a:latin typeface="Sylfaen" panose="010A0502050306030303" pitchFamily="18" charset="0"/>
              </a:rPr>
              <a:t>յուրաքանչյուր աշակերտի համար 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Լրացուցիչ հիմնադրամ </a:t>
            </a:r>
            <a:r>
              <a:rPr lang="en-US" dirty="0">
                <a:latin typeface="Sylfaen" panose="010A0502050306030303" pitchFamily="18" charset="0"/>
              </a:rPr>
              <a:t>(2019-20) - $10,328,113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40.53% </a:t>
            </a:r>
            <a:r>
              <a:rPr lang="hy-AM" dirty="0">
                <a:latin typeface="Sylfaen" panose="010A0502050306030303" pitchFamily="18" charset="0"/>
              </a:rPr>
              <a:t>- աշակերտների չհրապարակված հաշվարկ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Նախագծված տարածահարկ և տեղական այլ եկամուտներ </a:t>
            </a:r>
            <a:r>
              <a:rPr lang="en-US" dirty="0">
                <a:latin typeface="Sylfaen" panose="010A0502050306030303" pitchFamily="18" charset="0"/>
              </a:rPr>
              <a:t>(2019-20)</a:t>
            </a:r>
          </a:p>
          <a:p>
            <a:pPr lvl="1"/>
            <a:r>
              <a:rPr lang="en-US" sz="1800" dirty="0">
                <a:latin typeface="Sylfaen" panose="010A0502050306030303" pitchFamily="18" charset="0"/>
              </a:rPr>
              <a:t>$48,484,571</a:t>
            </a:r>
          </a:p>
          <a:p>
            <a:r>
              <a:rPr lang="hy-AM" dirty="0">
                <a:latin typeface="Sylfaen" panose="010A0502050306030303" pitchFamily="18" charset="0"/>
              </a:rPr>
              <a:t>Վիճակախաղի նախագծեր </a:t>
            </a:r>
            <a:r>
              <a:rPr lang="en-US" dirty="0">
                <a:latin typeface="Sylfaen" panose="010A0502050306030303" pitchFamily="18" charset="0"/>
              </a:rPr>
              <a:t>(2019-20)</a:t>
            </a:r>
          </a:p>
          <a:p>
            <a:pPr lvl="1"/>
            <a:r>
              <a:rPr lang="en-US" sz="1800" dirty="0">
                <a:latin typeface="Sylfaen" panose="010A0502050306030303" pitchFamily="18" charset="0"/>
              </a:rPr>
              <a:t>$2,217,984 (</a:t>
            </a:r>
            <a:r>
              <a:rPr lang="hy-AM" sz="1800" dirty="0">
                <a:latin typeface="Sylfaen" panose="010A0502050306030303" pitchFamily="18" charset="0"/>
              </a:rPr>
              <a:t>ոչ-սահամափակ</a:t>
            </a:r>
            <a:r>
              <a:rPr lang="en-US" sz="1800" dirty="0">
                <a:latin typeface="Sylfaen" panose="010A0502050306030303" pitchFamily="18" charset="0"/>
              </a:rPr>
              <a:t>)</a:t>
            </a:r>
          </a:p>
          <a:p>
            <a:pPr lvl="1"/>
            <a:r>
              <a:rPr lang="en-US" sz="1800" dirty="0">
                <a:latin typeface="Sylfaen" panose="010A0502050306030303" pitchFamily="18" charset="0"/>
              </a:rPr>
              <a:t> $778,497 (</a:t>
            </a:r>
            <a:r>
              <a:rPr lang="hy-AM" sz="1800" dirty="0">
                <a:latin typeface="Sylfaen" panose="010A0502050306030303" pitchFamily="18" charset="0"/>
              </a:rPr>
              <a:t>սահմանափակ</a:t>
            </a:r>
            <a:r>
              <a:rPr lang="en-US" sz="1800" dirty="0">
                <a:latin typeface="Sylfaen" panose="010A0502050306030303" pitchFamily="18" charset="0"/>
              </a:rPr>
              <a:t>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83D46C-F41F-486D-9B58-CA9CDC6F5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DB264-0D7F-4295-81AA-F25F2DEFEC6A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C7788F-8398-4324-9066-29D97F0F1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144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473F2-7E09-44FC-B21C-4E3FB4747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>
                <a:latin typeface="Sylfaen" panose="010A0502050306030303" pitchFamily="18" charset="0"/>
              </a:rPr>
              <a:t>Հունիս </a:t>
            </a:r>
            <a:r>
              <a:rPr lang="en-US" dirty="0">
                <a:latin typeface="Sylfaen" panose="010A0502050306030303" pitchFamily="18" charset="0"/>
              </a:rPr>
              <a:t>2019 – </a:t>
            </a:r>
            <a:r>
              <a:rPr lang="hy-AM" dirty="0">
                <a:latin typeface="Sylfaen" panose="010A0502050306030303" pitchFamily="18" charset="0"/>
              </a:rPr>
              <a:t>ներկա ժամանակացույց</a:t>
            </a: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CE050-152E-4726-859E-D530B04A46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dirty="0">
                <a:latin typeface="Sylfaen" panose="010A0502050306030303" pitchFamily="18" charset="0"/>
              </a:rPr>
              <a:t>Կրթական գրասենյակը հաստատեց </a:t>
            </a:r>
            <a:r>
              <a:rPr lang="en-US" dirty="0">
                <a:latin typeface="Sylfaen" panose="010A0502050306030303" pitchFamily="18" charset="0"/>
              </a:rPr>
              <a:t>LCAP</a:t>
            </a:r>
            <a:r>
              <a:rPr lang="hy-AM" dirty="0">
                <a:latin typeface="Sylfaen" panose="010A0502050306030303" pitchFamily="18" charset="0"/>
              </a:rPr>
              <a:t> ծրագիրը -հունիսի</a:t>
            </a:r>
            <a:r>
              <a:rPr lang="en-US" dirty="0">
                <a:latin typeface="Sylfaen" panose="010A0502050306030303" pitchFamily="18" charset="0"/>
              </a:rPr>
              <a:t> 20, 2019</a:t>
            </a:r>
          </a:p>
          <a:p>
            <a:r>
              <a:rPr lang="en-US" dirty="0">
                <a:latin typeface="Sylfaen" panose="010A0502050306030303" pitchFamily="18" charset="0"/>
              </a:rPr>
              <a:t>LCAP</a:t>
            </a:r>
            <a:r>
              <a:rPr lang="hy-AM" dirty="0">
                <a:latin typeface="Sylfaen" panose="010A0502050306030303" pitchFamily="18" charset="0"/>
              </a:rPr>
              <a:t> ծրագիրը ներկայացվեց </a:t>
            </a:r>
            <a:r>
              <a:rPr lang="en-US" dirty="0">
                <a:latin typeface="Sylfaen" panose="010A0502050306030303" pitchFamily="18" charset="0"/>
              </a:rPr>
              <a:t>LACOE</a:t>
            </a:r>
            <a:r>
              <a:rPr lang="hy-AM" dirty="0">
                <a:latin typeface="Sylfaen" panose="010A0502050306030303" pitchFamily="18" charset="0"/>
              </a:rPr>
              <a:t>-ին – հունիս </a:t>
            </a:r>
            <a:r>
              <a:rPr lang="en-US" dirty="0">
                <a:latin typeface="Sylfaen" panose="010A0502050306030303" pitchFamily="18" charset="0"/>
              </a:rPr>
              <a:t>2019</a:t>
            </a:r>
          </a:p>
          <a:p>
            <a:r>
              <a:rPr lang="en-US" dirty="0">
                <a:latin typeface="Sylfaen" panose="010A0502050306030303" pitchFamily="18" charset="0"/>
              </a:rPr>
              <a:t>LACOE</a:t>
            </a:r>
            <a:r>
              <a:rPr lang="hy-AM" dirty="0">
                <a:latin typeface="Sylfaen" panose="010A0502050306030303" pitchFamily="18" charset="0"/>
              </a:rPr>
              <a:t>-ն կատարեց իր ուղղումները – հուլիս </a:t>
            </a:r>
            <a:r>
              <a:rPr lang="en-US" dirty="0">
                <a:latin typeface="Sylfaen" panose="010A0502050306030303" pitchFamily="18" charset="0"/>
              </a:rPr>
              <a:t>2019</a:t>
            </a:r>
          </a:p>
          <a:p>
            <a:r>
              <a:rPr lang="hy-AM" dirty="0">
                <a:latin typeface="Sylfaen" panose="010A0502050306030303" pitchFamily="18" charset="0"/>
              </a:rPr>
              <a:t>ԲԴՄՇ-ն- վերանայեց և </a:t>
            </a:r>
            <a:r>
              <a:rPr lang="en-US" dirty="0">
                <a:latin typeface="Sylfaen" panose="010A0502050306030303" pitchFamily="18" charset="0"/>
              </a:rPr>
              <a:t>LCAP</a:t>
            </a:r>
            <a:r>
              <a:rPr lang="hy-AM" dirty="0">
                <a:latin typeface="Sylfaen" panose="010A0502050306030303" pitchFamily="18" charset="0"/>
              </a:rPr>
              <a:t>-ի ուղղված ծրագիրը ետ ուղարկեց </a:t>
            </a:r>
            <a:r>
              <a:rPr lang="en-US" dirty="0">
                <a:latin typeface="Sylfaen" panose="010A0502050306030303" pitchFamily="18" charset="0"/>
              </a:rPr>
              <a:t>LACOE</a:t>
            </a:r>
            <a:r>
              <a:rPr lang="hy-AM" dirty="0">
                <a:latin typeface="Sylfaen" panose="010A0502050306030303" pitchFamily="18" charset="0"/>
              </a:rPr>
              <a:t> - հուլիս</a:t>
            </a:r>
            <a:r>
              <a:rPr lang="en-US" dirty="0">
                <a:latin typeface="Sylfaen" panose="010A0502050306030303" pitchFamily="18" charset="0"/>
              </a:rPr>
              <a:t> 2019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42B529-9CF7-4803-9345-347B49AA7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BA61F-E2EC-43BE-AF9C-D08AC1382EC4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7792B0-1542-4F6B-9813-E6562BD47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567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045A8-C69B-4406-9538-3DFB30DF3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ylfaen" panose="010A0502050306030303" pitchFamily="18" charset="0"/>
              </a:rPr>
              <a:t>2019-2020 </a:t>
            </a:r>
            <a:r>
              <a:rPr lang="hy-AM" dirty="0">
                <a:latin typeface="Sylfaen" panose="010A0502050306030303" pitchFamily="18" charset="0"/>
              </a:rPr>
              <a:t>ուս. տարվա </a:t>
            </a:r>
            <a:r>
              <a:rPr lang="en-US" dirty="0">
                <a:latin typeface="Sylfaen" panose="010A0502050306030303" pitchFamily="18" charset="0"/>
              </a:rPr>
              <a:t>LCAP </a:t>
            </a:r>
            <a:r>
              <a:rPr lang="hy-AM" dirty="0">
                <a:latin typeface="Sylfaen" panose="010A0502050306030303" pitchFamily="18" charset="0"/>
              </a:rPr>
              <a:t>ծրագրի ուղղումներ </a:t>
            </a: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DD14F-16C2-422F-927B-CD570B22C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dirty="0">
                <a:latin typeface="Sylfaen" panose="010A0502050306030303" pitchFamily="18" charset="0"/>
              </a:rPr>
              <a:t>Կանգնեցվել է </a:t>
            </a:r>
            <a:r>
              <a:rPr lang="en-US" dirty="0">
                <a:latin typeface="Sylfaen" panose="010A0502050306030303" pitchFamily="18" charset="0"/>
              </a:rPr>
              <a:t>GATE </a:t>
            </a:r>
            <a:r>
              <a:rPr lang="hy-AM" dirty="0">
                <a:latin typeface="Sylfaen" panose="010A0502050306030303" pitchFamily="18" charset="0"/>
              </a:rPr>
              <a:t>ծրագրի կազմակերպչի աշխատավարձը -</a:t>
            </a:r>
            <a:r>
              <a:rPr lang="en-US" dirty="0">
                <a:latin typeface="Sylfaen" panose="010A0502050306030303" pitchFamily="18" charset="0"/>
              </a:rPr>
              <a:t> $87,534</a:t>
            </a:r>
          </a:p>
          <a:p>
            <a:r>
              <a:rPr lang="hy-AM" dirty="0">
                <a:latin typeface="Sylfaen" panose="010A0502050306030303" pitchFamily="18" charset="0"/>
              </a:rPr>
              <a:t>Ավելացվել է միջանկյալ դպրոցի նախանշված </a:t>
            </a:r>
            <a:r>
              <a:rPr lang="en-US" dirty="0">
                <a:latin typeface="Sylfaen" panose="010A0502050306030303" pitchFamily="18" charset="0"/>
              </a:rPr>
              <a:t>ELD </a:t>
            </a:r>
            <a:r>
              <a:rPr lang="hy-AM" dirty="0">
                <a:latin typeface="Sylfaen" panose="010A0502050306030303" pitchFamily="18" charset="0"/>
              </a:rPr>
              <a:t> դասընթաց -</a:t>
            </a:r>
            <a:r>
              <a:rPr lang="en-US" dirty="0">
                <a:latin typeface="Sylfaen" panose="010A0502050306030303" pitchFamily="18" charset="0"/>
              </a:rPr>
              <a:t> $20,000</a:t>
            </a:r>
          </a:p>
          <a:p>
            <a:r>
              <a:rPr lang="hy-AM" dirty="0">
                <a:latin typeface="Sylfaen" panose="010A0502050306030303" pitchFamily="18" charset="0"/>
              </a:rPr>
              <a:t>Ավելացվել է միջնակարգ դպրոցի նպատակաուղղված միջամտությունը -</a:t>
            </a:r>
            <a:r>
              <a:rPr lang="en-US" dirty="0">
                <a:latin typeface="Sylfaen" panose="010A0502050306030303" pitchFamily="18" charset="0"/>
              </a:rPr>
              <a:t>$47,000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8CA249-8FFD-4D5E-9A6C-2236CE8DB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E78AA-44B1-46A6-B562-D05DE9D23CD4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749EF7-A25C-4106-996F-E288C6176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494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542B0-3162-4B32-8129-F126B9E54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ylfaen" panose="010A0502050306030303" pitchFamily="18" charset="0"/>
              </a:rPr>
              <a:t>2020-2021</a:t>
            </a:r>
            <a:r>
              <a:rPr lang="hy-AM" dirty="0">
                <a:latin typeface="Sylfaen" panose="010A0502050306030303" pitchFamily="18" charset="0"/>
              </a:rPr>
              <a:t>ուս. տարվա </a:t>
            </a:r>
            <a:r>
              <a:rPr lang="en-US" dirty="0">
                <a:latin typeface="Sylfaen" panose="010A0502050306030303" pitchFamily="18" charset="0"/>
              </a:rPr>
              <a:t>LCAP</a:t>
            </a:r>
            <a:r>
              <a:rPr lang="hy-AM" dirty="0">
                <a:latin typeface="Sylfaen" panose="010A0502050306030303" pitchFamily="18" charset="0"/>
              </a:rPr>
              <a:t> ծրագիր </a:t>
            </a: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F146D5-0640-4C90-8405-67EB63815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dirty="0">
                <a:latin typeface="Sylfaen" panose="010A0502050306030303" pitchFamily="18" charset="0"/>
              </a:rPr>
              <a:t>Մշակել </a:t>
            </a:r>
            <a:r>
              <a:rPr lang="en-US" dirty="0">
                <a:latin typeface="Sylfaen" panose="010A0502050306030303" pitchFamily="18" charset="0"/>
              </a:rPr>
              <a:t>2020-2021</a:t>
            </a:r>
            <a:r>
              <a:rPr lang="hy-AM" dirty="0">
                <a:latin typeface="Sylfaen" panose="010A0502050306030303" pitchFamily="18" charset="0"/>
              </a:rPr>
              <a:t> ուսումնական տարվա</a:t>
            </a:r>
            <a:r>
              <a:rPr lang="en-US" dirty="0">
                <a:latin typeface="Sylfaen" panose="010A0502050306030303" pitchFamily="18" charset="0"/>
              </a:rPr>
              <a:t> LCAP </a:t>
            </a:r>
            <a:r>
              <a:rPr lang="hy-AM" dirty="0">
                <a:latin typeface="Sylfaen" panose="010A0502050306030303" pitchFamily="18" charset="0"/>
              </a:rPr>
              <a:t>ծրագիրը</a:t>
            </a: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C5B777-D77C-4EFB-94E7-6013C25E8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D1DFE-7687-4D67-8A55-A36663F92800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C4E00B-1079-457A-AECF-B06871F37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181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2DE04-9A34-412D-B2EE-AFDDEE235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>
                <a:latin typeface="Sylfaen" panose="010A0502050306030303" pitchFamily="18" charset="0"/>
              </a:rPr>
              <a:t>Նահանգային 8 առաջնահերթություններ </a:t>
            </a: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17F8C-8D05-4039-8F53-D0ADE780F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230923"/>
            <a:ext cx="8915400" cy="4680299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latin typeface="Sylfaen" panose="010A0502050306030303" pitchFamily="18" charset="0"/>
              </a:rPr>
              <a:t>1.) </a:t>
            </a:r>
            <a:r>
              <a:rPr lang="hy-AM" dirty="0">
                <a:latin typeface="Sylfaen" panose="010A0502050306030303" pitchFamily="18" charset="0"/>
              </a:rPr>
              <a:t>Աշակերտներին պետք է հասանելի լինեն դպրոցական հիմնական ծառայություններ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Ուսուցիչների տեղավորումը պետք է հիմնված լինի արտոնագրերի վրա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Դասագրքեր և կրթական նյութեր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Վերանորոգված շինություններ 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en-US" dirty="0">
                <a:latin typeface="Sylfaen" panose="010A0502050306030303" pitchFamily="18" charset="0"/>
              </a:rPr>
              <a:t>2.) </a:t>
            </a:r>
            <a:r>
              <a:rPr lang="hy-AM" dirty="0">
                <a:latin typeface="Sylfaen" panose="010A0502050306030303" pitchFamily="18" charset="0"/>
              </a:rPr>
              <a:t>Կրթական չափանիշների իրականացում 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en-US" dirty="0">
                <a:latin typeface="Sylfaen" panose="010A0502050306030303" pitchFamily="18" charset="0"/>
              </a:rPr>
              <a:t>3.) </a:t>
            </a:r>
            <a:r>
              <a:rPr lang="hy-AM" dirty="0">
                <a:latin typeface="Sylfaen" panose="010A0502050306030303" pitchFamily="18" charset="0"/>
              </a:rPr>
              <a:t>Ծնողների ներգրավում և մասնակցություն 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en-US" dirty="0">
                <a:latin typeface="Sylfaen" panose="010A0502050306030303" pitchFamily="18" charset="0"/>
              </a:rPr>
              <a:t>4.) </a:t>
            </a:r>
            <a:r>
              <a:rPr lang="hy-AM" dirty="0">
                <a:latin typeface="Sylfaen" panose="010A0502050306030303" pitchFamily="18" charset="0"/>
              </a:rPr>
              <a:t>Աշակերտների ձեռքբերումներ և բազմաթիվ չափանիշների արդյունքներ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en-US" dirty="0">
                <a:latin typeface="Sylfaen" panose="010A0502050306030303" pitchFamily="18" charset="0"/>
              </a:rPr>
              <a:t>5.) </a:t>
            </a:r>
            <a:r>
              <a:rPr lang="hy-AM" dirty="0">
                <a:latin typeface="Sylfaen" panose="010A0502050306030303" pitchFamily="18" charset="0"/>
              </a:rPr>
              <a:t>Աշակերտների ներգրավվածություն, հաճախում</a:t>
            </a:r>
            <a:r>
              <a:rPr lang="en-US" dirty="0">
                <a:latin typeface="Sylfaen" panose="010A0502050306030303" pitchFamily="18" charset="0"/>
              </a:rPr>
              <a:t>, </a:t>
            </a:r>
            <a:r>
              <a:rPr lang="hy-AM" dirty="0">
                <a:latin typeface="Sylfaen" panose="010A0502050306030303" pitchFamily="18" charset="0"/>
              </a:rPr>
              <a:t>բացակայություններ, ավարտական և դպրոցը չավարտելու տոկոս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en-US" dirty="0">
                <a:latin typeface="Sylfaen" panose="010A0502050306030303" pitchFamily="18" charset="0"/>
              </a:rPr>
              <a:t>6.) </a:t>
            </a:r>
            <a:r>
              <a:rPr lang="hy-AM" dirty="0">
                <a:latin typeface="Sylfaen" panose="010A0502050306030303" pitchFamily="18" charset="0"/>
              </a:rPr>
              <a:t>Դպրոցի մթնոլորտ, կասեցումների տոկոս, հեռացումների տոկոս և այլ տեղական չափանիշեր 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en-US" dirty="0">
                <a:latin typeface="Sylfaen" panose="010A0502050306030303" pitchFamily="18" charset="0"/>
              </a:rPr>
              <a:t>7.) </a:t>
            </a:r>
            <a:r>
              <a:rPr lang="hy-AM" dirty="0">
                <a:latin typeface="Sylfaen" panose="010A0502050306030303" pitchFamily="18" charset="0"/>
              </a:rPr>
              <a:t>Բազմաթիվ դասընթացների հասանելիություն և արձանագրություն աշակերտների կողմից 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en-US" dirty="0">
                <a:latin typeface="Sylfaen" panose="010A0502050306030303" pitchFamily="18" charset="0"/>
              </a:rPr>
              <a:t>8.) </a:t>
            </a:r>
            <a:r>
              <a:rPr lang="hy-AM" dirty="0">
                <a:latin typeface="Sylfaen" panose="010A0502050306030303" pitchFamily="18" charset="0"/>
              </a:rPr>
              <a:t>Այլ դասընթացների աշակերտների արդյունքներ </a:t>
            </a:r>
            <a:endParaRPr lang="en-US" dirty="0">
              <a:latin typeface="Sylfaen" panose="010A0502050306030303" pitchFamily="18" charset="0"/>
            </a:endParaRP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1240A0-3163-4EDF-9CDE-CF7B2DF29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431FC-9BD0-4335-9964-6F5D1FBD9F75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FBD9DD-F95F-41E5-A8E7-48AD1769B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533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2A634-7D0F-4F67-A6B0-482A0D83E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ylfaen" panose="010A0502050306030303" pitchFamily="18" charset="0"/>
              </a:rPr>
              <a:t>2020-2021 LCAP</a:t>
            </a:r>
            <a:r>
              <a:rPr lang="hy-AM" dirty="0">
                <a:latin typeface="Sylfaen" panose="010A0502050306030303" pitchFamily="18" charset="0"/>
              </a:rPr>
              <a:t> նպատակներ</a:t>
            </a: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58319-D58D-4FA8-A7DB-10E41D4B62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5000"/>
            <a:ext cx="8915400" cy="4328890"/>
          </a:xfrm>
        </p:spPr>
        <p:txBody>
          <a:bodyPr/>
          <a:lstStyle/>
          <a:p>
            <a:r>
              <a:rPr lang="hy-AM" dirty="0">
                <a:latin typeface="Sylfaen" panose="010A0502050306030303" pitchFamily="18" charset="0"/>
              </a:rPr>
              <a:t>Ուսուցողական ծառայություններ</a:t>
            </a:r>
            <a:r>
              <a:rPr lang="en-US" dirty="0">
                <a:latin typeface="Sylfaen" panose="010A0502050306030303" pitchFamily="18" charset="0"/>
              </a:rPr>
              <a:t> – </a:t>
            </a:r>
            <a:r>
              <a:rPr lang="hy-AM" dirty="0">
                <a:latin typeface="Sylfaen" panose="010A0502050306030303" pitchFamily="18" charset="0"/>
              </a:rPr>
              <a:t>Շերոն Քուսեո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en-US" dirty="0">
                <a:latin typeface="Sylfaen" panose="010A0502050306030303" pitchFamily="18" charset="0"/>
              </a:rPr>
              <a:t>1.) </a:t>
            </a:r>
            <a:r>
              <a:rPr lang="hy-AM" dirty="0">
                <a:latin typeface="Sylfaen" panose="010A0502050306030303" pitchFamily="18" charset="0"/>
              </a:rPr>
              <a:t>Բարձրորակ ուսուցման շնորհիվ աշակերտները պատրաստ կլինեն մասնագիտություն ընտրելու</a:t>
            </a:r>
            <a:r>
              <a:rPr lang="en-US" dirty="0">
                <a:latin typeface="Sylfaen" panose="010A0502050306030303" pitchFamily="18" charset="0"/>
              </a:rPr>
              <a:t>/</a:t>
            </a:r>
            <a:r>
              <a:rPr lang="hy-AM" dirty="0">
                <a:latin typeface="Sylfaen" panose="010A0502050306030303" pitchFamily="18" charset="0"/>
              </a:rPr>
              <a:t>համալսարան ընդունվելու: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Կրթական ծառայություններ</a:t>
            </a:r>
            <a:r>
              <a:rPr lang="en-US" dirty="0">
                <a:latin typeface="Sylfaen" panose="010A0502050306030303" pitchFamily="18" charset="0"/>
              </a:rPr>
              <a:t> – </a:t>
            </a:r>
            <a:r>
              <a:rPr lang="hy-AM" dirty="0">
                <a:latin typeface="Sylfaen" panose="010A0502050306030303" pitchFamily="18" charset="0"/>
              </a:rPr>
              <a:t>Ջոն Պարամո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en-US" dirty="0">
                <a:latin typeface="Sylfaen" panose="010A0502050306030303" pitchFamily="18" charset="0"/>
              </a:rPr>
              <a:t>2.) </a:t>
            </a:r>
            <a:r>
              <a:rPr lang="hy-AM" dirty="0">
                <a:latin typeface="Sylfaen" panose="010A0502050306030303" pitchFamily="18" charset="0"/>
              </a:rPr>
              <a:t>Աշակերտները կլինեն ֆիզիկապես և հոգեպես առողջ 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Կադրերի բաժին </a:t>
            </a:r>
            <a:r>
              <a:rPr lang="en-US" dirty="0">
                <a:latin typeface="Sylfaen" panose="010A0502050306030303" pitchFamily="18" charset="0"/>
              </a:rPr>
              <a:t>– </a:t>
            </a:r>
            <a:r>
              <a:rPr lang="hy-AM" dirty="0">
                <a:latin typeface="Sylfaen" panose="010A0502050306030303" pitchFamily="18" charset="0"/>
              </a:rPr>
              <a:t>Սառա Նիման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en-US" dirty="0">
                <a:latin typeface="Sylfaen" panose="010A0502050306030303" pitchFamily="18" charset="0"/>
              </a:rPr>
              <a:t>3.) </a:t>
            </a:r>
            <a:r>
              <a:rPr lang="hy-AM" dirty="0">
                <a:latin typeface="Sylfaen" panose="010A0502050306030303" pitchFamily="18" charset="0"/>
              </a:rPr>
              <a:t>Աշխատանքի ընդունել և պահպանել որակյալ աշխատակիցների 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Գործարքների բաժին </a:t>
            </a:r>
            <a:r>
              <a:rPr lang="en-US" dirty="0">
                <a:latin typeface="Sylfaen" panose="010A0502050306030303" pitchFamily="18" charset="0"/>
              </a:rPr>
              <a:t>– </a:t>
            </a:r>
            <a:r>
              <a:rPr lang="hy-AM" dirty="0">
                <a:latin typeface="Sylfaen" panose="010A0502050306030303" pitchFamily="18" charset="0"/>
              </a:rPr>
              <a:t>Դեբի Քակտա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en-US" dirty="0">
                <a:latin typeface="Sylfaen" panose="010A0502050306030303" pitchFamily="18" charset="0"/>
              </a:rPr>
              <a:t>4.) </a:t>
            </a:r>
            <a:r>
              <a:rPr lang="hy-AM" dirty="0">
                <a:latin typeface="Sylfaen" panose="010A0502050306030303" pitchFamily="18" charset="0"/>
              </a:rPr>
              <a:t>Արդյունավետ գործարքներ </a:t>
            </a:r>
            <a:endParaRPr lang="en-US" dirty="0">
              <a:latin typeface="Sylfaen" panose="010A0502050306030303" pitchFamily="18" charset="0"/>
            </a:endParaRP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0588B1-B9C7-4009-9522-31DB3D57D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5F530-30F8-4DB2-B969-BCE99D1F2351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29C37D-3CF2-4367-8700-F1D1B6E20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6799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1614E-F4F3-4F68-A8B1-00A784D3E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ylfaen" panose="010A0502050306030303" pitchFamily="18" charset="0"/>
              </a:rPr>
              <a:t>LCAP</a:t>
            </a:r>
            <a:r>
              <a:rPr lang="hy-AM" dirty="0">
                <a:latin typeface="Sylfaen" panose="010A0502050306030303" pitchFamily="18" charset="0"/>
              </a:rPr>
              <a:t>-ի գործունեություն</a:t>
            </a: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B9B74-CD50-4971-89B6-D7D418F8B0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dirty="0">
                <a:latin typeface="Sylfaen" panose="010A0502050306030303" pitchFamily="18" charset="0"/>
              </a:rPr>
              <a:t>Գործունեություն </a:t>
            </a:r>
            <a:r>
              <a:rPr lang="en-US" dirty="0">
                <a:latin typeface="Sylfaen" panose="010A0502050306030303" pitchFamily="18" charset="0"/>
              </a:rPr>
              <a:t> </a:t>
            </a:r>
          </a:p>
          <a:p>
            <a:r>
              <a:rPr lang="en-US" dirty="0">
                <a:latin typeface="Sylfaen" panose="010A0502050306030303" pitchFamily="18" charset="0"/>
              </a:rPr>
              <a:t>LCAP</a:t>
            </a:r>
            <a:r>
              <a:rPr lang="hy-AM" dirty="0">
                <a:latin typeface="Sylfaen" panose="010A0502050306030303" pitchFamily="18" charset="0"/>
              </a:rPr>
              <a:t>-ի 9 նպատակներից դեպի </a:t>
            </a:r>
            <a:r>
              <a:rPr lang="en-US" dirty="0">
                <a:latin typeface="Sylfaen" panose="010A0502050306030303" pitchFamily="18" charset="0"/>
              </a:rPr>
              <a:t>4 LCAP </a:t>
            </a:r>
            <a:r>
              <a:rPr lang="hy-AM" dirty="0">
                <a:latin typeface="Sylfaen" panose="010A0502050306030303" pitchFamily="18" charset="0"/>
              </a:rPr>
              <a:t>նպատակի ուղղորդում</a:t>
            </a: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55C3E-67F6-43B4-8BA9-753A85936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2EEAB-2C0E-4713-BC1F-F31DE49CBF4A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BA8B27-6F20-4CBB-9A83-5C9A8593B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1613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475B4-ABA1-4589-A8B8-94A7FFAD2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ylfaen" panose="010A0502050306030303" pitchFamily="18" charset="0"/>
              </a:rPr>
              <a:t>LCAP</a:t>
            </a:r>
            <a:r>
              <a:rPr lang="hy-AM" dirty="0">
                <a:latin typeface="Sylfaen" panose="010A0502050306030303" pitchFamily="18" charset="0"/>
              </a:rPr>
              <a:t>-ի ժամանակացույց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24475-212D-4327-9AD5-C66B6DE31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39229"/>
            <a:ext cx="8915400" cy="4271993"/>
          </a:xfrm>
        </p:spPr>
        <p:txBody>
          <a:bodyPr>
            <a:normAutofit/>
          </a:bodyPr>
          <a:lstStyle/>
          <a:p>
            <a:r>
              <a:rPr lang="hy-AM" dirty="0">
                <a:latin typeface="Sylfaen" panose="010A0502050306030303" pitchFamily="18" charset="0"/>
              </a:rPr>
              <a:t>Չորեքշաբթի, սեպտեմբերի</a:t>
            </a:r>
            <a:r>
              <a:rPr lang="en-US" dirty="0">
                <a:latin typeface="Sylfaen" panose="010A0502050306030303" pitchFamily="18" charset="0"/>
              </a:rPr>
              <a:t> 18 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2019-2020</a:t>
            </a:r>
            <a:r>
              <a:rPr lang="hy-AM" dirty="0">
                <a:latin typeface="Sylfaen" panose="010A0502050306030303" pitchFamily="18" charset="0"/>
              </a:rPr>
              <a:t> ուս. տարվա փոփոխությունների ամփոփում,</a:t>
            </a:r>
            <a:r>
              <a:rPr lang="en-US" dirty="0">
                <a:latin typeface="Sylfaen" panose="010A0502050306030303" pitchFamily="18" charset="0"/>
              </a:rPr>
              <a:t> 2020-2021</a:t>
            </a:r>
            <a:r>
              <a:rPr lang="hy-AM" dirty="0">
                <a:latin typeface="Sylfaen" panose="010A0502050306030303" pitchFamily="18" charset="0"/>
              </a:rPr>
              <a:t> ուս. տարվա վերանայում 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Չորեքշաբթի,</a:t>
            </a:r>
            <a:r>
              <a:rPr lang="en-US" dirty="0">
                <a:latin typeface="Sylfaen" panose="010A0502050306030303" pitchFamily="18" charset="0"/>
              </a:rPr>
              <a:t> </a:t>
            </a:r>
            <a:r>
              <a:rPr lang="hy-AM" dirty="0">
                <a:latin typeface="Sylfaen" panose="010A0502050306030303" pitchFamily="18" charset="0"/>
              </a:rPr>
              <a:t>հոկտեմբերի</a:t>
            </a:r>
            <a:r>
              <a:rPr lang="en-US" dirty="0">
                <a:latin typeface="Sylfaen" panose="010A0502050306030303" pitchFamily="18" charset="0"/>
              </a:rPr>
              <a:t> 16 – </a:t>
            </a:r>
            <a:r>
              <a:rPr lang="hy-AM" dirty="0">
                <a:latin typeface="Sylfaen" panose="010A0502050306030303" pitchFamily="18" charset="0"/>
              </a:rPr>
              <a:t>Գործարքների ծառայություններ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Չորեքշաբթի,</a:t>
            </a:r>
            <a:r>
              <a:rPr lang="en-US" dirty="0">
                <a:latin typeface="Sylfaen" panose="010A0502050306030303" pitchFamily="18" charset="0"/>
              </a:rPr>
              <a:t> </a:t>
            </a:r>
            <a:r>
              <a:rPr lang="hy-AM" dirty="0">
                <a:latin typeface="Sylfaen" panose="010A0502050306030303" pitchFamily="18" charset="0"/>
              </a:rPr>
              <a:t>նոյեմբերի</a:t>
            </a:r>
            <a:r>
              <a:rPr lang="en-US" dirty="0">
                <a:latin typeface="Sylfaen" panose="010A0502050306030303" pitchFamily="18" charset="0"/>
              </a:rPr>
              <a:t> 20 – </a:t>
            </a:r>
            <a:r>
              <a:rPr lang="hy-AM" dirty="0">
                <a:latin typeface="Sylfaen" panose="010A0502050306030303" pitchFamily="18" charset="0"/>
              </a:rPr>
              <a:t>Կադրերի բաժին 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Չորեքշաբթի,</a:t>
            </a:r>
            <a:r>
              <a:rPr lang="en-US" dirty="0">
                <a:latin typeface="Sylfaen" panose="010A0502050306030303" pitchFamily="18" charset="0"/>
              </a:rPr>
              <a:t> </a:t>
            </a:r>
            <a:r>
              <a:rPr lang="hy-AM" dirty="0">
                <a:latin typeface="Sylfaen" panose="010A0502050306030303" pitchFamily="18" charset="0"/>
              </a:rPr>
              <a:t>հունվարի</a:t>
            </a:r>
            <a:r>
              <a:rPr lang="en-US" dirty="0">
                <a:latin typeface="Sylfaen" panose="010A0502050306030303" pitchFamily="18" charset="0"/>
              </a:rPr>
              <a:t> 22 – </a:t>
            </a:r>
            <a:r>
              <a:rPr lang="hy-AM" dirty="0">
                <a:latin typeface="Sylfaen" panose="010A0502050306030303" pitchFamily="18" charset="0"/>
              </a:rPr>
              <a:t>Սոցիալ հուզական կրթություն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Չորեքշաբթի,</a:t>
            </a:r>
            <a:r>
              <a:rPr lang="en-US" dirty="0">
                <a:latin typeface="Sylfaen" panose="010A0502050306030303" pitchFamily="18" charset="0"/>
              </a:rPr>
              <a:t> </a:t>
            </a:r>
            <a:r>
              <a:rPr lang="hy-AM" dirty="0">
                <a:latin typeface="Sylfaen" panose="010A0502050306030303" pitchFamily="18" charset="0"/>
              </a:rPr>
              <a:t>փետրվարի</a:t>
            </a:r>
            <a:r>
              <a:rPr lang="en-US" dirty="0">
                <a:latin typeface="Sylfaen" panose="010A0502050306030303" pitchFamily="18" charset="0"/>
              </a:rPr>
              <a:t> 19 – </a:t>
            </a:r>
            <a:r>
              <a:rPr lang="hy-AM" dirty="0">
                <a:latin typeface="Sylfaen" panose="010A0502050306030303" pitchFamily="18" charset="0"/>
              </a:rPr>
              <a:t>Ուսուցողական ծառայություններ</a:t>
            </a: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43A5A-3009-4D51-AFF4-A24C71275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70A13-B182-4F9B-81D6-0942FDF3B21B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AD5BCD-3525-4830-8262-10BAD6F10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5490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3CF9A-E944-4E76-A465-2E4A8049D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ylfaen" panose="010A0502050306030303" pitchFamily="18" charset="0"/>
              </a:rPr>
              <a:t>LCAP</a:t>
            </a:r>
            <a:r>
              <a:rPr lang="hy-AM" dirty="0">
                <a:latin typeface="Sylfaen" panose="010A0502050306030303" pitchFamily="18" charset="0"/>
              </a:rPr>
              <a:t>-ի ժամանակացույց </a:t>
            </a: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260036-AC83-44A8-880D-B54F6CAF84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61532"/>
            <a:ext cx="8915400" cy="4249690"/>
          </a:xfrm>
        </p:spPr>
        <p:txBody>
          <a:bodyPr>
            <a:normAutofit/>
          </a:bodyPr>
          <a:lstStyle/>
          <a:p>
            <a:r>
              <a:rPr lang="hy-AM" dirty="0">
                <a:latin typeface="Sylfaen" panose="010A0502050306030303" pitchFamily="18" charset="0"/>
              </a:rPr>
              <a:t>Երեքշաբթի</a:t>
            </a:r>
            <a:r>
              <a:rPr lang="en-US" dirty="0">
                <a:latin typeface="Sylfaen" panose="010A0502050306030303" pitchFamily="18" charset="0"/>
              </a:rPr>
              <a:t>, </a:t>
            </a:r>
            <a:r>
              <a:rPr lang="hy-AM" dirty="0">
                <a:latin typeface="Sylfaen" panose="010A0502050306030303" pitchFamily="18" charset="0"/>
              </a:rPr>
              <a:t>մարտի</a:t>
            </a:r>
            <a:r>
              <a:rPr lang="en-US" dirty="0">
                <a:latin typeface="Sylfaen" panose="010A0502050306030303" pitchFamily="18" charset="0"/>
              </a:rPr>
              <a:t> 17 – </a:t>
            </a:r>
            <a:r>
              <a:rPr lang="hy-AM" dirty="0">
                <a:latin typeface="Sylfaen" panose="010A0502050306030303" pitchFamily="18" charset="0"/>
              </a:rPr>
              <a:t>Ուսուցողական ծառայություններ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Չորեքշաբթի, ապրիլի</a:t>
            </a:r>
            <a:r>
              <a:rPr lang="en-US" dirty="0">
                <a:latin typeface="Sylfaen" panose="010A0502050306030303" pitchFamily="18" charset="0"/>
              </a:rPr>
              <a:t> 15 – </a:t>
            </a:r>
            <a:r>
              <a:rPr lang="hy-AM" dirty="0">
                <a:latin typeface="Sylfaen" panose="010A0502050306030303" pitchFamily="18" charset="0"/>
              </a:rPr>
              <a:t>Ուսուցողական ծառայություններ</a:t>
            </a:r>
          </a:p>
          <a:p>
            <a:r>
              <a:rPr lang="hy-AM" dirty="0">
                <a:latin typeface="Sylfaen" panose="010A0502050306030303" pitchFamily="18" charset="0"/>
              </a:rPr>
              <a:t>Չորեքշաբթի, մայիսի</a:t>
            </a:r>
            <a:r>
              <a:rPr lang="en-US" dirty="0">
                <a:latin typeface="Sylfaen" panose="010A0502050306030303" pitchFamily="18" charset="0"/>
              </a:rPr>
              <a:t> 6 – </a:t>
            </a:r>
            <a:r>
              <a:rPr lang="hy-AM" dirty="0">
                <a:latin typeface="Sylfaen" panose="010A0502050306030303" pitchFamily="18" charset="0"/>
              </a:rPr>
              <a:t>քաղաքապետարան 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Կրթական գրասենյակ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մայիս</a:t>
            </a:r>
            <a:r>
              <a:rPr lang="en-US" dirty="0">
                <a:latin typeface="Sylfaen" panose="010A0502050306030303" pitchFamily="18" charset="0"/>
              </a:rPr>
              <a:t>/</a:t>
            </a:r>
            <a:r>
              <a:rPr lang="hy-AM" dirty="0">
                <a:latin typeface="Sylfaen" panose="010A0502050306030303" pitchFamily="18" charset="0"/>
              </a:rPr>
              <a:t>հունիս</a:t>
            </a:r>
            <a:r>
              <a:rPr lang="en-US" dirty="0">
                <a:latin typeface="Sylfaen" panose="010A0502050306030303" pitchFamily="18" charset="0"/>
              </a:rPr>
              <a:t> LCAP</a:t>
            </a:r>
            <a:r>
              <a:rPr lang="hy-AM" dirty="0">
                <a:latin typeface="Sylfaen" panose="010A0502050306030303" pitchFamily="18" charset="0"/>
              </a:rPr>
              <a:t>- կրթական գրասենյակի նի՞ստ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Կրթական գրասենյակ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Հունիսին </a:t>
            </a:r>
            <a:r>
              <a:rPr lang="en-US" dirty="0">
                <a:latin typeface="Sylfaen" panose="010A0502050306030303" pitchFamily="18" charset="0"/>
              </a:rPr>
              <a:t>LCAP</a:t>
            </a:r>
            <a:r>
              <a:rPr lang="hy-AM" dirty="0">
                <a:latin typeface="Sylfaen" panose="010A0502050306030303" pitchFamily="18" charset="0"/>
              </a:rPr>
              <a:t>-ի հաստատման ամսաթի՞վ</a:t>
            </a: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593D17-EFC6-49C0-AD87-D29160491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D41EE-35E0-43E1-8532-8CB0C9BC7226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CF8660-59B7-45C0-9C81-B26D16863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7812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EE3A7-E749-4BA5-8539-B938245D4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ylfaen" panose="010A0502050306030303" pitchFamily="18" charset="0"/>
              </a:rPr>
              <a:t>LCAP </a:t>
            </a:r>
            <a:r>
              <a:rPr lang="hy-AM" dirty="0">
                <a:latin typeface="Sylfaen" panose="010A0502050306030303" pitchFamily="18" charset="0"/>
              </a:rPr>
              <a:t>ժողովներ</a:t>
            </a:r>
            <a:r>
              <a:rPr lang="en-US" dirty="0">
                <a:latin typeface="Sylfaen" panose="010A0502050306030303" pitchFamily="18" charset="0"/>
              </a:rPr>
              <a:t>/</a:t>
            </a:r>
            <a:r>
              <a:rPr lang="hy-AM" dirty="0">
                <a:latin typeface="Sylfaen" panose="010A0502050306030303" pitchFamily="18" charset="0"/>
              </a:rPr>
              <a:t>հանդիպումներ </a:t>
            </a: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DB64D5-D6C3-4309-84CC-220809F1FD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5526" y="2133600"/>
            <a:ext cx="9399086" cy="3777622"/>
          </a:xfrm>
        </p:spPr>
        <p:txBody>
          <a:bodyPr/>
          <a:lstStyle/>
          <a:p>
            <a:r>
              <a:rPr lang="hy-AM" dirty="0">
                <a:latin typeface="Sylfaen" panose="010A0502050306030303" pitchFamily="18" charset="0"/>
              </a:rPr>
              <a:t>Ամենամսյա ժողովներ </a:t>
            </a:r>
            <a:r>
              <a:rPr lang="en-US" dirty="0">
                <a:latin typeface="Sylfaen" panose="010A0502050306030303" pitchFamily="18" charset="0"/>
              </a:rPr>
              <a:t>LCAP</a:t>
            </a:r>
            <a:r>
              <a:rPr lang="hy-AM" dirty="0">
                <a:latin typeface="Sylfaen" panose="010A0502050306030303" pitchFamily="18" charset="0"/>
              </a:rPr>
              <a:t>–ի մեկ կամ ավելի նպատակները քննարկելու համար</a:t>
            </a:r>
            <a:r>
              <a:rPr lang="en-US" dirty="0">
                <a:latin typeface="Sylfaen" panose="010A0502050306030303" pitchFamily="18" charset="0"/>
              </a:rPr>
              <a:t> </a:t>
            </a:r>
          </a:p>
          <a:p>
            <a:pPr lvl="1"/>
            <a:r>
              <a:rPr lang="hy-AM" dirty="0">
                <a:latin typeface="Sylfaen" panose="010A0502050306030303" pitchFamily="18" charset="0"/>
              </a:rPr>
              <a:t>Տվյալների վերանայում նպատակի առաջընթացը ստուգելու համար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Տվյալների քննարկում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Նպատակների իրականացման միջոցառումների քննարկում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Առաջարկություններ գերատեսչի համար </a:t>
            </a: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D1FC31-16EB-40DE-979A-1FE78CA84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12688-255C-4AD3-9985-9C195891116D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D5FCC4-5E31-458F-A130-1930D8F6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7861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E8FCF-E478-4D62-98C7-3A9A8CC55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Sylfaen" panose="010A0502050306030303" pitchFamily="18" charset="0"/>
              </a:rPr>
              <a:t>LCAP</a:t>
            </a:r>
            <a:r>
              <a:rPr lang="hy-AM" dirty="0">
                <a:latin typeface="Sylfaen" panose="010A0502050306030303" pitchFamily="18" charset="0"/>
              </a:rPr>
              <a:t>-ի ծրագրավորում հիմնվելով գլխավոր ծրագրի վրա</a:t>
            </a: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F5ABD-C1EF-4DA1-9804-5C80575F9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 fontScale="92500" lnSpcReduction="10000"/>
          </a:bodyPr>
          <a:lstStyle/>
          <a:p>
            <a:r>
              <a:rPr lang="hy-AM" dirty="0">
                <a:latin typeface="Sylfaen" panose="010A0502050306030303" pitchFamily="18" charset="0"/>
              </a:rPr>
              <a:t>Ուշադրությունը դարձվում է շարունակական բարելավումների վրա 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Կառուցել </a:t>
            </a:r>
            <a:r>
              <a:rPr lang="en-US" dirty="0">
                <a:latin typeface="Sylfaen" panose="010A0502050306030303" pitchFamily="18" charset="0"/>
              </a:rPr>
              <a:t>LCAP</a:t>
            </a:r>
            <a:r>
              <a:rPr lang="hy-AM" dirty="0">
                <a:latin typeface="Sylfaen" panose="010A0502050306030303" pitchFamily="18" charset="0"/>
              </a:rPr>
              <a:t> ծրագիրը օգտվելով գլխավոր ծրագրից</a:t>
            </a:r>
            <a:endParaRPr lang="en-US" dirty="0">
              <a:latin typeface="Sylfaen" panose="010A0502050306030303" pitchFamily="18" charset="0"/>
            </a:endParaRPr>
          </a:p>
          <a:p>
            <a:pPr marL="0" indent="0">
              <a:buNone/>
            </a:pP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en-US" dirty="0">
                <a:latin typeface="Sylfaen" panose="010A0502050306030303" pitchFamily="18" charset="0"/>
              </a:rPr>
              <a:t>GATE</a:t>
            </a:r>
            <a:r>
              <a:rPr lang="hy-AM" dirty="0">
                <a:latin typeface="Sylfaen" panose="010A0502050306030303" pitchFamily="18" charset="0"/>
              </a:rPr>
              <a:t> ծրագիր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Անգլերեն սովորողներ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Տեխնոլոգիա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Հատուկ ուսուցում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Դպրոցների ծրագրեր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endParaRPr lang="en-US" dirty="0">
              <a:latin typeface="Sylfaen" panose="010A0502050306030303" pitchFamily="18" charset="0"/>
            </a:endParaRPr>
          </a:p>
          <a:p>
            <a:pPr lvl="1"/>
            <a:endParaRPr lang="en-US" dirty="0">
              <a:latin typeface="Sylfaen" panose="010A0502050306030303" pitchFamily="18" charset="0"/>
            </a:endParaRPr>
          </a:p>
          <a:p>
            <a:pPr lvl="1"/>
            <a:endParaRPr lang="en-US" dirty="0">
              <a:latin typeface="Sylfaen" panose="010A0502050306030303" pitchFamily="18" charset="0"/>
            </a:endParaRPr>
          </a:p>
          <a:p>
            <a:pPr lvl="1"/>
            <a:endParaRPr lang="en-US" dirty="0">
              <a:latin typeface="Sylfaen" panose="010A0502050306030303" pitchFamily="18" charset="0"/>
            </a:endParaRPr>
          </a:p>
          <a:p>
            <a:pPr marL="457200" lvl="1" indent="0">
              <a:buNone/>
            </a:pP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Ծայրահեղ ծրագրեր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ԲԴՄՇ-ի արվեստի ծրագիր բոլորի համար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Այլընտրանքային կրթություն</a:t>
            </a:r>
            <a:r>
              <a:rPr lang="en-US" dirty="0">
                <a:latin typeface="Sylfaen" panose="010A0502050306030303" pitchFamily="18" charset="0"/>
              </a:rPr>
              <a:t> </a:t>
            </a:r>
          </a:p>
          <a:p>
            <a:pPr lvl="1"/>
            <a:r>
              <a:rPr lang="hy-AM" dirty="0">
                <a:latin typeface="Sylfaen" panose="010A0502050306030303" pitchFamily="18" charset="0"/>
              </a:rPr>
              <a:t>Մասնագիտական տեխնոլոգիական կրթություն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Խորհրդատվություն </a:t>
            </a:r>
            <a:r>
              <a:rPr lang="en-US" dirty="0">
                <a:latin typeface="Sylfaen" panose="010A0502050306030303" pitchFamily="18" charset="0"/>
              </a:rPr>
              <a:t> 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CD1DD8-63B3-456C-B0CA-A94458F49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810A2-829F-44A7-AF37-B3738AA12B0C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614844-4657-4594-8DD8-70B12387A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1750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35FC6-6373-4A29-B0DD-888FA3926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ylfaen" panose="010A0502050306030303" pitchFamily="18" charset="0"/>
              </a:rPr>
              <a:t>2020-2021</a:t>
            </a:r>
            <a:r>
              <a:rPr lang="hy-AM" dirty="0">
                <a:latin typeface="Sylfaen" panose="010A0502050306030303" pitchFamily="18" charset="0"/>
              </a:rPr>
              <a:t> ուսումնական տարվա </a:t>
            </a:r>
            <a:r>
              <a:rPr lang="en-US" dirty="0">
                <a:latin typeface="Sylfaen" panose="010A0502050306030303" pitchFamily="18" charset="0"/>
              </a:rPr>
              <a:t>LCAP</a:t>
            </a:r>
            <a:r>
              <a:rPr lang="hy-AM" dirty="0">
                <a:latin typeface="Sylfaen" panose="010A0502050306030303" pitchFamily="18" charset="0"/>
              </a:rPr>
              <a:t> ծրագիր</a:t>
            </a:r>
            <a:r>
              <a:rPr lang="en-US" dirty="0">
                <a:latin typeface="Sylfaen" panose="010A0502050306030303" pitchFamily="18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A460F-5A4D-4729-A281-D96C5F7EC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217822"/>
            <a:ext cx="8915400" cy="3777622"/>
          </a:xfrm>
        </p:spPr>
        <p:txBody>
          <a:bodyPr/>
          <a:lstStyle/>
          <a:p>
            <a:r>
              <a:rPr lang="hy-AM" dirty="0">
                <a:latin typeface="Sylfaen" panose="010A0502050306030303" pitchFamily="18" charset="0"/>
              </a:rPr>
              <a:t>Բյուջեի 2 աղբյուր.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Հողատարածքի հարկի հաստատում</a:t>
            </a:r>
            <a:endParaRPr lang="en-US" dirty="0">
              <a:latin typeface="Sylfaen" panose="010A0502050306030303" pitchFamily="18" charset="0"/>
            </a:endParaRPr>
          </a:p>
          <a:p>
            <a:pPr lvl="2"/>
            <a:r>
              <a:rPr lang="hy-AM" dirty="0">
                <a:latin typeface="Sylfaen" panose="010A0502050306030303" pitchFamily="18" charset="0"/>
              </a:rPr>
              <a:t>Պետք է </a:t>
            </a:r>
            <a:r>
              <a:rPr lang="en-US" dirty="0">
                <a:latin typeface="Sylfaen" panose="010A0502050306030303" pitchFamily="18" charset="0"/>
              </a:rPr>
              <a:t>LCAP </a:t>
            </a:r>
            <a:r>
              <a:rPr lang="hy-AM" dirty="0">
                <a:latin typeface="Sylfaen" panose="010A0502050306030303" pitchFamily="18" charset="0"/>
              </a:rPr>
              <a:t>հիմնական և լրացուցիչ հիմնադրամների ծախսերը տեղափոխել հողատարածքի հարկի բյուջե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Հողատարածքի հարկի մերժում </a:t>
            </a:r>
            <a:endParaRPr lang="en-US" dirty="0">
              <a:latin typeface="Sylfaen" panose="010A0502050306030303" pitchFamily="18" charset="0"/>
            </a:endParaRPr>
          </a:p>
          <a:p>
            <a:pPr lvl="2"/>
            <a:r>
              <a:rPr lang="hy-AM" dirty="0">
                <a:latin typeface="Sylfaen" panose="010A0502050306030303" pitchFamily="18" charset="0"/>
              </a:rPr>
              <a:t>Պետք է կրճատել </a:t>
            </a:r>
            <a:r>
              <a:rPr lang="en-US" dirty="0">
                <a:latin typeface="Sylfaen" panose="010A0502050306030303" pitchFamily="18" charset="0"/>
              </a:rPr>
              <a:t>LCAP </a:t>
            </a:r>
            <a:r>
              <a:rPr lang="hy-AM" dirty="0">
                <a:latin typeface="Sylfaen" panose="010A0502050306030303" pitchFamily="18" charset="0"/>
              </a:rPr>
              <a:t>բյուջեն</a:t>
            </a: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E84C1-960D-4970-A99E-C3C4E3403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8AD5C-4C06-4EBE-99C6-1963A5605DD4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2C56D3-73D1-4F87-8637-FA14C3B40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0754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321F6-02F6-48E1-A581-E4AE47612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>
                <a:latin typeface="Sylfaen" panose="010A0502050306030303" pitchFamily="18" charset="0"/>
              </a:rPr>
              <a:t>ԲԴՄՇ-ի </a:t>
            </a:r>
            <a:r>
              <a:rPr lang="en-US" dirty="0">
                <a:latin typeface="Sylfaen" panose="010A0502050306030303" pitchFamily="18" charset="0"/>
              </a:rPr>
              <a:t>LCAP</a:t>
            </a:r>
            <a:r>
              <a:rPr lang="hy-AM" dirty="0">
                <a:latin typeface="Sylfaen" panose="010A0502050306030303" pitchFamily="18" charset="0"/>
              </a:rPr>
              <a:t> ծրագրի կայք</a:t>
            </a: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59F141-0F5E-4BC1-8270-EB60B1924C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https://www.burbankusd.org/lcap</a:t>
            </a:r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525D1F-EAE3-48B4-8352-459A918A4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DC40E-5C43-4C89-863B-C5BDE928F30F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8D3977-875E-41FD-8789-0D78441EC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2761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4C232-D81D-4A11-84CC-DAB69392D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>
                <a:latin typeface="Sylfaen" panose="010A0502050306030303" pitchFamily="18" charset="0"/>
              </a:rPr>
              <a:t>Կալիֆոռնիայի վահանակ</a:t>
            </a: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1EE81B-3C36-498D-BC5A-5A41F0224D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hlinkClick r:id="rId2"/>
              </a:rPr>
              <a:t>https://www.caschooldashboard.org/</a:t>
            </a:r>
            <a:endParaRPr lang="en-US"/>
          </a:p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A4F39C-91F8-4937-ACE1-2EFD399E5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765D8-E712-4958-B553-E87C7770FB4D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E76C97-1E67-4020-96BF-00FBFB731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1570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EE4C4-1269-41B2-925B-8E5EE278A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>
                <a:latin typeface="Sylfaen" panose="010A0502050306030303" pitchFamily="18" charset="0"/>
              </a:rPr>
              <a:t>Ռեսուրսներ </a:t>
            </a: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7540F-324F-42C4-8727-236C118C4C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3996837"/>
          </a:xfrm>
        </p:spPr>
        <p:txBody>
          <a:bodyPr/>
          <a:lstStyle/>
          <a:p>
            <a:r>
              <a:rPr lang="hy-AM" b="1" dirty="0">
                <a:latin typeface="Sylfaen" panose="010A0502050306030303" pitchFamily="18" charset="0"/>
              </a:rPr>
              <a:t>Կալիֆոռնիայի Կրթական գրասենյակի </a:t>
            </a:r>
            <a:r>
              <a:rPr lang="en-US" b="1" dirty="0">
                <a:latin typeface="Sylfaen" panose="010A0502050306030303" pitchFamily="18" charset="0"/>
              </a:rPr>
              <a:t>LCFF </a:t>
            </a:r>
            <a:r>
              <a:rPr lang="hy-AM" b="1" dirty="0">
                <a:latin typeface="Sylfaen" panose="010A0502050306030303" pitchFamily="18" charset="0"/>
              </a:rPr>
              <a:t>կայք</a:t>
            </a:r>
            <a:endParaRPr lang="en-US" b="1" dirty="0">
              <a:latin typeface="Sylfaen" panose="010A0502050306030303" pitchFamily="18" charset="0"/>
            </a:endParaRPr>
          </a:p>
          <a:p>
            <a:r>
              <a:rPr lang="en-US" dirty="0">
                <a:latin typeface="Sylfaen" panose="010A0502050306030303" pitchFamily="18" charset="0"/>
                <a:hlinkClick r:id="rId2"/>
              </a:rPr>
              <a:t>http://www.cde.ca.gov/fg/aa/lc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b="1" dirty="0">
                <a:latin typeface="Sylfaen" panose="010A0502050306030303" pitchFamily="18" charset="0"/>
              </a:rPr>
              <a:t>Կալիֆոռնիայի կրթական գրասենյակի </a:t>
            </a:r>
            <a:r>
              <a:rPr lang="en-US" b="1" dirty="0">
                <a:latin typeface="Sylfaen" panose="010A0502050306030303" pitchFamily="18" charset="0"/>
              </a:rPr>
              <a:t>LCFF</a:t>
            </a:r>
            <a:r>
              <a:rPr lang="hy-AM" b="1" dirty="0">
                <a:latin typeface="Sylfaen" panose="010A0502050306030303" pitchFamily="18" charset="0"/>
              </a:rPr>
              <a:t>-ը վերաբերյալ հաճախակի տրվող հարցեր </a:t>
            </a:r>
            <a:endParaRPr lang="en-US" b="1" dirty="0">
              <a:latin typeface="Sylfaen" panose="010A0502050306030303" pitchFamily="18" charset="0"/>
            </a:endParaRPr>
          </a:p>
          <a:p>
            <a:r>
              <a:rPr lang="en-US" dirty="0">
                <a:latin typeface="Sylfaen" panose="010A0502050306030303" pitchFamily="18" charset="0"/>
                <a:hlinkClick r:id="rId3"/>
              </a:rPr>
              <a:t>https://www.cde.ca.gov/fg/aa/lc/lcfffaq.asp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en-US" b="1" dirty="0">
                <a:latin typeface="Sylfaen" panose="010A0502050306030303" pitchFamily="18" charset="0"/>
              </a:rPr>
              <a:t>Ed100</a:t>
            </a:r>
            <a:r>
              <a:rPr lang="hy-AM" b="1" dirty="0">
                <a:latin typeface="Sylfaen" panose="010A0502050306030303" pitchFamily="18" charset="0"/>
              </a:rPr>
              <a:t>.</a:t>
            </a:r>
            <a:r>
              <a:rPr lang="en-US" b="1" dirty="0">
                <a:latin typeface="Sylfaen" panose="010A0502050306030303" pitchFamily="18" charset="0"/>
              </a:rPr>
              <a:t> </a:t>
            </a:r>
            <a:r>
              <a:rPr lang="hy-AM" b="1" dirty="0">
                <a:latin typeface="Sylfaen" panose="010A0502050306030303" pitchFamily="18" charset="0"/>
              </a:rPr>
              <a:t>Ի՞նչ է </a:t>
            </a:r>
            <a:r>
              <a:rPr lang="en-US" b="1" dirty="0">
                <a:latin typeface="Sylfaen" panose="010A0502050306030303" pitchFamily="18" charset="0"/>
              </a:rPr>
              <a:t>LCAP</a:t>
            </a:r>
            <a:r>
              <a:rPr lang="hy-AM" b="1" dirty="0">
                <a:latin typeface="Sylfaen" panose="010A0502050306030303" pitchFamily="18" charset="0"/>
              </a:rPr>
              <a:t>-ը: </a:t>
            </a:r>
            <a:endParaRPr lang="en-US" b="1" dirty="0">
              <a:latin typeface="Sylfaen" panose="010A0502050306030303" pitchFamily="18" charset="0"/>
            </a:endParaRPr>
          </a:p>
          <a:p>
            <a:r>
              <a:rPr lang="en-US" dirty="0">
                <a:latin typeface="Sylfaen" panose="010A0502050306030303" pitchFamily="18" charset="0"/>
                <a:hlinkClick r:id="rId4"/>
              </a:rPr>
              <a:t>https://ed100.org/blog/lcap-hub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b="1" dirty="0">
                <a:latin typeface="Sylfaen" panose="010A0502050306030303" pitchFamily="18" charset="0"/>
              </a:rPr>
              <a:t>Տեղեկություն Կալիֆոռնիայի </a:t>
            </a:r>
            <a:r>
              <a:rPr lang="it-IT" b="1" dirty="0">
                <a:latin typeface="Sylfaen" panose="010A0502050306030303" pitchFamily="18" charset="0"/>
              </a:rPr>
              <a:t>PTA LCAP/LCFF</a:t>
            </a:r>
            <a:r>
              <a:rPr lang="hy-AM" b="1" dirty="0">
                <a:latin typeface="Sylfaen" panose="010A0502050306030303" pitchFamily="18" charset="0"/>
              </a:rPr>
              <a:t>-ի վերաբերյալ</a:t>
            </a:r>
            <a:endParaRPr lang="it-IT" b="1" dirty="0">
              <a:latin typeface="Sylfaen" panose="010A0502050306030303" pitchFamily="18" charset="0"/>
            </a:endParaRPr>
          </a:p>
          <a:p>
            <a:r>
              <a:rPr lang="it-IT" dirty="0">
                <a:latin typeface="Sylfaen" panose="010A0502050306030303" pitchFamily="18" charset="0"/>
                <a:hlinkClick r:id="rId5"/>
              </a:rPr>
              <a:t>https://capta.org/focus-areas/lcfflcap/</a:t>
            </a:r>
            <a:endParaRPr lang="it-IT" dirty="0">
              <a:latin typeface="Sylfaen" panose="010A0502050306030303" pitchFamily="18" charset="0"/>
            </a:endParaRP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BC3A6E-DF88-4C5B-A6DF-4D80F50E7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40594-38B5-439D-B5B2-0C22C0785C70}" type="datetime1">
              <a:rPr lang="en-US" smtClean="0"/>
              <a:t>9/16/2019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D9F401-2C92-4E4F-A429-C1A9281E3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741207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1445</TotalTime>
  <Words>1012</Words>
  <Application>Microsoft Office PowerPoint</Application>
  <PresentationFormat>Widescreen</PresentationFormat>
  <Paragraphs>206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Century Gothic</vt:lpstr>
      <vt:lpstr>Sylfaen</vt:lpstr>
      <vt:lpstr>Wingdings 3</vt:lpstr>
      <vt:lpstr>Wisp</vt:lpstr>
      <vt:lpstr>2020-2021 Տեղական Հսկողության և Հաշվետվողականության Ծրագիր (LCAP)  </vt:lpstr>
      <vt:lpstr>Օրակարգ </vt:lpstr>
      <vt:lpstr>LCAP – Ի՞նչ է սա: </vt:lpstr>
      <vt:lpstr>Տեղական վերահսկողության ֆինանսավորման բանաձև (LCFF)</vt:lpstr>
      <vt:lpstr>LCAP-ի լրացուցիչ բանաձև </vt:lpstr>
      <vt:lpstr>LCAP – սահմանափակ եկամուտ(2019-20)</vt:lpstr>
      <vt:lpstr>LCAP – ոչ-սահմանափակ եկամուտ (2019-20) </vt:lpstr>
      <vt:lpstr>Հունիս 2019 – ներկա ժամանակացույց</vt:lpstr>
      <vt:lpstr>2019-2020 ուս. տարվա LCAP ծրագրի ուղղումներ </vt:lpstr>
      <vt:lpstr>2020-2021ուս. տարվա LCAP ծրագիր </vt:lpstr>
      <vt:lpstr>Նահանգային 8 առաջնահերթություններ </vt:lpstr>
      <vt:lpstr>2020-2021 LCAP նպատակներ</vt:lpstr>
      <vt:lpstr>LCAP-ի գործունեություն</vt:lpstr>
      <vt:lpstr>LCAP-ի ժամանակացույց </vt:lpstr>
      <vt:lpstr>LCAP-ի ժամանակացույց </vt:lpstr>
      <vt:lpstr>LCAP ժողովներ/հանդիպումներ </vt:lpstr>
      <vt:lpstr>LCAP-ի ծրագրավորում հիմնվելով գլխավոր ծրագրի վրա</vt:lpstr>
      <vt:lpstr>2020-2021 ուսումնական տարվա LCAP ծրագիր </vt:lpstr>
      <vt:lpstr>ԲԴՄՇ-ի LCAP ծրագրի կայք</vt:lpstr>
      <vt:lpstr>Կալիֆոռնիայի վահանակ</vt:lpstr>
      <vt:lpstr>Ռեսուրսներ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Local Control Accountability Plan (LCAP)</dc:title>
  <dc:creator>Peter Knapik</dc:creator>
  <cp:lastModifiedBy>Peter Knapik</cp:lastModifiedBy>
  <cp:revision>90</cp:revision>
  <cp:lastPrinted>2019-09-03T15:17:33Z</cp:lastPrinted>
  <dcterms:created xsi:type="dcterms:W3CDTF">2019-08-29T19:34:36Z</dcterms:created>
  <dcterms:modified xsi:type="dcterms:W3CDTF">2019-09-16T14:02:35Z</dcterms:modified>
</cp:coreProperties>
</file>