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74" r:id="rId3"/>
    <p:sldId id="262" r:id="rId4"/>
    <p:sldId id="263" r:id="rId5"/>
    <p:sldId id="267" r:id="rId6"/>
    <p:sldId id="272" r:id="rId7"/>
    <p:sldId id="266" r:id="rId8"/>
    <p:sldId id="273" r:id="rId9"/>
    <p:sldId id="259" r:id="rId10"/>
    <p:sldId id="275" r:id="rId11"/>
    <p:sldId id="264" r:id="rId12"/>
    <p:sldId id="260" r:id="rId13"/>
    <p:sldId id="276" r:id="rId14"/>
    <p:sldId id="257" r:id="rId15"/>
    <p:sldId id="258" r:id="rId16"/>
    <p:sldId id="265" r:id="rId17"/>
    <p:sldId id="270" r:id="rId18"/>
    <p:sldId id="271" r:id="rId19"/>
    <p:sldId id="269" r:id="rId20"/>
    <p:sldId id="261" r:id="rId21"/>
    <p:sldId id="268" r:id="rId22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51" d="100"/>
          <a:sy n="51" d="100"/>
        </p:scale>
        <p:origin x="96" y="13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675E3D-3317-4DEC-9A80-FD2774E9535D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225"/>
            <a:ext cx="5588000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050" y="8818563"/>
            <a:ext cx="3027363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88A42-2AB3-42F8-82FF-56A2BAEE1C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54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BF583-FC4A-438F-A0BE-F1446A9EEDF6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CB311-2553-499D-8E8C-48394B1BC08C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01C46-9D76-4904-995F-67B484B363DC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544C9-B019-4A9E-8ADF-1D5946DC0C56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F478F-4B11-4237-894F-1C0ED67DDD0D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8085-61E4-4B74-A582-66F7466ABD1D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20099-EE42-4454-BFDE-5F1848E4EA70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C0D-8A9C-4285-87C9-892D9CD2A48A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DE220-7792-442D-B54C-9D862D7A4906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D0BF2-FE46-4576-A788-0FF244D67CC6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1F5D8-D32A-46F7-A62B-595635952243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2C05F-D591-4029-BB7C-7EEBA8DFC521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3125E-44A9-42FF-9824-BA57F5136211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01925-B513-458D-924A-7236E9E4639B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2DF5-6E15-4180-8547-9D5F9D6A9B21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D1F71-ADD9-4FB8-B7D9-498D3D91F3E7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9BB007-57C2-4963-8A32-B3FA87D24159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su3wIGyZSl4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urbankusd.org/lcap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schooldashboard.org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e.ca.gov/fg/aa/lc/lcfffaq.asp" TargetMode="External"/><Relationship Id="rId2" Type="http://schemas.openxmlformats.org/officeDocument/2006/relationships/hyperlink" Target="http://www.cde.ca.gov/fg/aa/lc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apta.org/focus-areas/lcfflcap/" TargetMode="External"/><Relationship Id="rId4" Type="http://schemas.openxmlformats.org/officeDocument/2006/relationships/hyperlink" Target="https://ed100.org/blog/lcap-hu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54A78-664D-4442-B321-8B89E3F4DB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2020-2021 Plan de Responsabilidad y Control Local 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9E3173-4A65-4242-B23B-319E4016D5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/>
              <a:t>Presentado por: Peter </a:t>
            </a:r>
            <a:r>
              <a:rPr lang="es-ES" dirty="0" err="1"/>
              <a:t>Knapik</a:t>
            </a:r>
            <a:r>
              <a:rPr lang="es-ES" dirty="0"/>
              <a:t>, </a:t>
            </a:r>
            <a:r>
              <a:rPr lang="es-ES" dirty="0" err="1"/>
              <a:t>Ed.D</a:t>
            </a:r>
            <a:r>
              <a:rPr lang="es-ES" dirty="0"/>
              <a:t>. y Bob Martin</a:t>
            </a:r>
          </a:p>
          <a:p>
            <a:r>
              <a:rPr lang="es-ES" sz="900" dirty="0">
                <a:latin typeface="Lucida Calligraphy" panose="03010101010101010101" pitchFamily="66" charset="0"/>
              </a:rPr>
              <a:t>Versión traducida al español para BUSD por Nuria </a:t>
            </a:r>
            <a:r>
              <a:rPr lang="es-ES" sz="900" dirty="0" err="1">
                <a:latin typeface="Lucida Calligraphy" panose="03010101010101010101" pitchFamily="66" charset="0"/>
              </a:rPr>
              <a:t>Lundberg</a:t>
            </a:r>
            <a:endParaRPr lang="es-ES" sz="900" dirty="0">
              <a:latin typeface="Lucida Calligraphy" panose="03010101010101010101" pitchFamily="66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E00CB-C0DA-4D56-89E3-8A271ECEA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F72BA-3837-41AF-A964-0C7A841FF53A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7A254B-7FED-4902-916E-6DCD45A9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F6B3A-CF25-432E-B290-EF9145F4C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Perspectiva Gral. de la Presentación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D519F-9EB5-45CA-8D6B-DE4C5379F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93908"/>
            <a:ext cx="8915400" cy="4317314"/>
          </a:xfrm>
        </p:spPr>
        <p:txBody>
          <a:bodyPr>
            <a:normAutofit fontScale="92500" lnSpcReduction="10000"/>
          </a:bodyPr>
          <a:lstStyle/>
          <a:p>
            <a:r>
              <a:rPr lang="es-ES" dirty="0"/>
              <a:t>LCAP – ¿ Que es?</a:t>
            </a:r>
          </a:p>
          <a:p>
            <a:r>
              <a:rPr lang="es-ES" dirty="0"/>
              <a:t>Las ocho prioridades Estatales</a:t>
            </a:r>
          </a:p>
          <a:p>
            <a:r>
              <a:rPr lang="es-ES" dirty="0"/>
              <a:t>Metas de LCAP 2020-21 </a:t>
            </a:r>
          </a:p>
          <a:p>
            <a:r>
              <a:rPr lang="es-ES" dirty="0"/>
              <a:t>Fórmula de Financiación y Control Local (LCFF)</a:t>
            </a:r>
          </a:p>
          <a:p>
            <a:r>
              <a:rPr lang="es-ES" dirty="0"/>
              <a:t>Base LCAP </a:t>
            </a:r>
          </a:p>
          <a:p>
            <a:r>
              <a:rPr lang="es-ES" dirty="0"/>
              <a:t>LCAP Suplementario</a:t>
            </a:r>
          </a:p>
          <a:p>
            <a:r>
              <a:rPr lang="es-ES" dirty="0"/>
              <a:t>BUSD 2019-20 Presupuesto – Restringido</a:t>
            </a:r>
          </a:p>
          <a:p>
            <a:r>
              <a:rPr lang="es-ES" dirty="0"/>
              <a:t>BUSD  2019-20 Presupuesto– Non-Restringido</a:t>
            </a:r>
          </a:p>
          <a:p>
            <a:r>
              <a:rPr lang="es-ES" dirty="0"/>
              <a:t>Junio 2019 –  Línea de Tiempo Vigente y Actualización </a:t>
            </a:r>
          </a:p>
          <a:p>
            <a:r>
              <a:rPr lang="es-ES" dirty="0"/>
              <a:t>Simplificación desde Meta LCAP 9 hasta Meta LCAP 4</a:t>
            </a:r>
          </a:p>
          <a:p>
            <a:r>
              <a:rPr lang="es-ES" dirty="0"/>
              <a:t>2019-20 LCAP  Desarrollo de línea de tiempo y esquematización</a:t>
            </a:r>
          </a:p>
          <a:p>
            <a:r>
              <a:rPr lang="es-ES" dirty="0"/>
              <a:t>Tablero de California “</a:t>
            </a:r>
            <a:r>
              <a:rPr lang="es-ES" dirty="0" err="1"/>
              <a:t>Dashboard</a:t>
            </a:r>
            <a:r>
              <a:rPr lang="es-ES" dirty="0"/>
              <a:t>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1551C-931E-467A-844C-656A3140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8D585-B680-45CD-BD0A-2FAEC50A71BD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15B490-E4B4-472F-9C74-3F8C05F31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210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A1EC1-8F2B-4963-9047-7FFE3EB2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LCAP – ¿ Que 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95D7F-C165-46DE-A067-7F1A1A0D3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Plan de Responsabilidad y Control  Local (LCAP)</a:t>
            </a:r>
          </a:p>
          <a:p>
            <a:r>
              <a:rPr lang="es-ES" dirty="0"/>
              <a:t>Clip de Video en inglés 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https://youtu.be/su3wIGyZSl4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DE482-64DB-445E-B14F-288F7B883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DF733-A5AE-4212-9C23-78FA012AA07A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678A51-EB14-4227-8193-DDEB2292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8879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74B37-72E1-4BE0-9CF8-E02FED39B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Fórmula de Financiación y Control Local (LCFF)</a:t>
            </a:r>
            <a:br>
              <a:rPr lang="es-E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001ED-6987-4776-A15C-F4A4AF9B7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Fórmula de Financiación y Control Local (LCFF)</a:t>
            </a:r>
          </a:p>
          <a:p>
            <a:pPr lvl="1"/>
            <a:r>
              <a:rPr lang="es-ES" dirty="0"/>
              <a:t>Una formula del Estado de California sobre financiación  para otorgar fondos a los distritos escolares</a:t>
            </a:r>
          </a:p>
          <a:p>
            <a:pPr lvl="1"/>
            <a:r>
              <a:rPr lang="es-ES" dirty="0"/>
              <a:t>Fondos Base/Financiación(Cálculo a partir del promedio diario de asistencia estudiantil (ADA) en grados TK-3; 4-6; 7-8; 9-12)</a:t>
            </a:r>
          </a:p>
          <a:p>
            <a:pPr lvl="1"/>
            <a:r>
              <a:rPr lang="es-ES" dirty="0"/>
              <a:t>Fondos suplementarios/Financiación (cuenta  estudiantil no duplicada/ una vez contado)</a:t>
            </a:r>
          </a:p>
          <a:p>
            <a:pPr lvl="2"/>
            <a:r>
              <a:rPr lang="es-ES" dirty="0"/>
              <a:t>Alumnos del inglés ( como segundo idioma)</a:t>
            </a:r>
          </a:p>
          <a:p>
            <a:pPr lvl="2"/>
            <a:r>
              <a:rPr lang="es-ES" dirty="0"/>
              <a:t>Estudiantes cuidado y  adopción temporal </a:t>
            </a:r>
          </a:p>
          <a:p>
            <a:pPr lvl="2"/>
            <a:r>
              <a:rPr lang="es-ES" dirty="0"/>
              <a:t>Estudiantes indigentes ( sin hogar)</a:t>
            </a:r>
          </a:p>
          <a:p>
            <a:pPr lvl="2"/>
            <a:r>
              <a:rPr lang="es-ES" dirty="0"/>
              <a:t>Estudiantes que tienen desventajas socio-económicas ( Programa Escolar Alimenticio Nacional)</a:t>
            </a:r>
          </a:p>
          <a:p>
            <a:pPr lvl="1"/>
            <a:r>
              <a:rPr lang="es-ES" dirty="0"/>
              <a:t>Concentración de Financiación o Fondos</a:t>
            </a:r>
          </a:p>
          <a:p>
            <a:pPr lvl="2"/>
            <a:r>
              <a:rPr lang="es-ES" dirty="0"/>
              <a:t>Pupilos  objetivo  no duplicados  exceden el 55% de las inscripciones del distrito</a:t>
            </a:r>
          </a:p>
          <a:p>
            <a:endParaRPr lang="es-E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49032-AA10-4E0A-9555-E548CEE3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BB53A-4F87-4BC6-970A-0A070A61EE5F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1B528-8EB5-41A8-A581-63EDF5AAD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49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B0AE-74CB-4268-A386-B3D943B3C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Fórmula suplementaria LCAP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4C0AF2-FF34-40BA-B45D-D8A5A5D62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Fórmula de Subsidio Suplementario </a:t>
            </a:r>
          </a:p>
          <a:p>
            <a:pPr lvl="1"/>
            <a:r>
              <a:rPr lang="es-ES" dirty="0"/>
              <a:t>Proporciona un subsidio suplementario que equivale al 20 por ciento del subsidio base ajustado multiplicado por ADA y el porcentaje de pupilos objetivo no duplicados. </a:t>
            </a:r>
          </a:p>
          <a:p>
            <a:pPr lvl="2"/>
            <a:r>
              <a:rPr lang="es-ES" dirty="0"/>
              <a:t>Alumnos del inglés ( como segundo idioma)</a:t>
            </a:r>
          </a:p>
          <a:p>
            <a:pPr lvl="2"/>
            <a:r>
              <a:rPr lang="es-ES" dirty="0"/>
              <a:t>Estudiantes cuidado y  adopción temporal </a:t>
            </a:r>
          </a:p>
          <a:p>
            <a:pPr lvl="2"/>
            <a:r>
              <a:rPr lang="es-ES" dirty="0"/>
              <a:t>Estudiantes indigentes ( sin hogar)</a:t>
            </a:r>
          </a:p>
          <a:p>
            <a:pPr lvl="2"/>
            <a:r>
              <a:rPr lang="es-ES" dirty="0"/>
              <a:t>Estudiantes en desventaja socio-económica ( Programa Escolar Alimenticio Nacional)</a:t>
            </a:r>
          </a:p>
          <a:p>
            <a:pPr lvl="2"/>
            <a:r>
              <a:rPr lang="es-ES" dirty="0"/>
              <a:t>2019-2020  Asignación </a:t>
            </a:r>
            <a:r>
              <a:rPr lang="es-ES"/>
              <a:t>$10,328,113</a:t>
            </a:r>
            <a:endParaRPr lang="es-E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1A521-3713-40E2-9F0D-694E2219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0A4F-355D-49CA-87BB-58F23C17EF9C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5B0BA0-F103-4A5D-82A7-57FC6B8D0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52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B9BB0-049B-4ADD-8315-ACBA961B2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LCAP – Ingresos Restringidos (2019-20)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82B18-B52D-457A-9CF1-AD0801319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14732"/>
            <a:ext cx="8915400" cy="4496490"/>
          </a:xfrm>
        </p:spPr>
        <p:txBody>
          <a:bodyPr>
            <a:normAutofit/>
          </a:bodyPr>
          <a:lstStyle/>
          <a:p>
            <a:r>
              <a:rPr lang="es-ES" dirty="0"/>
              <a:t>Título I - $1,726,764</a:t>
            </a:r>
          </a:p>
          <a:p>
            <a:r>
              <a:rPr lang="es-ES" dirty="0"/>
              <a:t>Título II - $297,914</a:t>
            </a:r>
          </a:p>
          <a:p>
            <a:r>
              <a:rPr lang="es-ES" dirty="0"/>
              <a:t>Título III  Educación de Inmigrantes - $57,323</a:t>
            </a:r>
          </a:p>
          <a:p>
            <a:r>
              <a:rPr lang="es-ES" dirty="0"/>
              <a:t>Título III Alumnos del inglés- $170,245</a:t>
            </a:r>
          </a:p>
          <a:p>
            <a:r>
              <a:rPr lang="es-ES" dirty="0"/>
              <a:t>Título IV – $111,031</a:t>
            </a:r>
          </a:p>
          <a:p>
            <a:r>
              <a:rPr lang="es-ES" dirty="0" err="1"/>
              <a:t>Perkins</a:t>
            </a:r>
            <a:r>
              <a:rPr lang="es-ES" dirty="0"/>
              <a:t> - $76,715</a:t>
            </a:r>
          </a:p>
          <a:p>
            <a:r>
              <a:rPr lang="es-ES" dirty="0"/>
              <a:t>CTE (se toma de los fondos generales) - $820,000</a:t>
            </a:r>
          </a:p>
          <a:p>
            <a:r>
              <a:rPr lang="es-ES" dirty="0"/>
              <a:t>CTIEG - $434,779</a:t>
            </a:r>
          </a:p>
          <a:p>
            <a:r>
              <a:rPr lang="es-ES" dirty="0"/>
              <a:t>ASES - $557,043</a:t>
            </a:r>
          </a:p>
          <a:p>
            <a:r>
              <a:rPr lang="es-ES" dirty="0"/>
              <a:t>CSEA Subsidio para Asistencia en Curso de Verano - $451,050</a:t>
            </a:r>
          </a:p>
          <a:p>
            <a:r>
              <a:rPr lang="es-ES" dirty="0"/>
              <a:t>Subsidio de Bloque Bajo desempeño estudiantil - $492,030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C4AEED-0068-40FB-822D-2A2CC0D5E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EFDA2-993C-40DA-A68D-41655DA9EAB9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CDB74-48C0-452E-9FEF-8B8E3A97F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30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B239E-6A41-4DD0-8B2E-CB5F4DF71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103090"/>
          </a:xfrm>
        </p:spPr>
        <p:txBody>
          <a:bodyPr>
            <a:normAutofit fontScale="90000"/>
          </a:bodyPr>
          <a:lstStyle/>
          <a:p>
            <a:r>
              <a:rPr lang="en-US" dirty="0"/>
              <a:t>LCAP –</a:t>
            </a:r>
            <a:r>
              <a:rPr lang="es-ES" dirty="0"/>
              <a:t>Ingresos No Restringidos</a:t>
            </a:r>
            <a:r>
              <a:rPr lang="en-US" dirty="0"/>
              <a:t> (2019-20)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E4AC8-31EB-460D-801A-AAAA4554B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27200"/>
            <a:ext cx="8915400" cy="4506690"/>
          </a:xfrm>
        </p:spPr>
        <p:txBody>
          <a:bodyPr>
            <a:normAutofit lnSpcReduction="10000"/>
          </a:bodyPr>
          <a:lstStyle/>
          <a:p>
            <a:r>
              <a:rPr lang="es-ES" dirty="0"/>
              <a:t>Subsidio Base (2019-20) - $132,436,360</a:t>
            </a:r>
          </a:p>
          <a:p>
            <a:pPr lvl="1"/>
            <a:r>
              <a:rPr lang="es-ES" dirty="0"/>
              <a:t>K-3 - $8,503 por Estudiante</a:t>
            </a:r>
          </a:p>
          <a:p>
            <a:pPr lvl="1"/>
            <a:r>
              <a:rPr lang="es-ES" dirty="0"/>
              <a:t>4-6 - $7,818 por Estudiante</a:t>
            </a:r>
          </a:p>
          <a:p>
            <a:pPr lvl="1"/>
            <a:r>
              <a:rPr lang="es-ES" dirty="0"/>
              <a:t>7-8 - $8,050 por  Estudiante</a:t>
            </a:r>
          </a:p>
          <a:p>
            <a:pPr lvl="1"/>
            <a:r>
              <a:rPr lang="es-ES" dirty="0"/>
              <a:t>9-12 - $9,572 por Estudiante</a:t>
            </a:r>
          </a:p>
          <a:p>
            <a:r>
              <a:rPr lang="es-ES" dirty="0"/>
              <a:t>Subsidio Suplementario (2019-20) - $10,328,113</a:t>
            </a:r>
          </a:p>
          <a:p>
            <a:pPr lvl="1"/>
            <a:r>
              <a:rPr lang="es-ES" dirty="0"/>
              <a:t>40.53% Cuenta estudiante no duplicado </a:t>
            </a:r>
          </a:p>
          <a:p>
            <a:r>
              <a:rPr lang="es-ES" dirty="0"/>
              <a:t>Impuestos prediales proyectados  y otro ingreso local (2019-20)</a:t>
            </a:r>
          </a:p>
          <a:p>
            <a:pPr lvl="1"/>
            <a:r>
              <a:rPr lang="es-ES" sz="1800" dirty="0"/>
              <a:t>$48,484,571</a:t>
            </a:r>
          </a:p>
          <a:p>
            <a:r>
              <a:rPr lang="es-ES" dirty="0"/>
              <a:t>Proyección de Sorteos (2019-20)</a:t>
            </a:r>
          </a:p>
          <a:p>
            <a:pPr lvl="1"/>
            <a:r>
              <a:rPr lang="es-ES" sz="1800" dirty="0"/>
              <a:t>$2,217,984 (No Restringidos)</a:t>
            </a:r>
          </a:p>
          <a:p>
            <a:pPr lvl="1"/>
            <a:r>
              <a:rPr lang="es-ES" sz="1800" dirty="0"/>
              <a:t>$778,497 (Restringidos)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3D46C-F41F-486D-9B58-CA9CDC6F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DB264-0D7F-4295-81AA-F25F2DEFEC6A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7788F-8398-4324-9066-29D97F0F1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144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73F2-7E09-44FC-B21C-4E3FB4747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Junio 2019 – Línea de tiempo Actual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E050-152E-4726-859E-D530B04A46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Adopción del LCAP por parte de la Mesa Directiva de la Educación Junio 20, 2019</a:t>
            </a:r>
          </a:p>
          <a:p>
            <a:r>
              <a:rPr lang="es-ES" dirty="0"/>
              <a:t>LCAP presentado ante LACOE Junio 2019</a:t>
            </a:r>
          </a:p>
          <a:p>
            <a:r>
              <a:rPr lang="es-ES" dirty="0"/>
              <a:t>LACOE Revisiones enviadas Julio 2019</a:t>
            </a:r>
          </a:p>
          <a:p>
            <a:r>
              <a:rPr lang="es-ES" dirty="0"/>
              <a:t>BUSD Revisión y envió de versión revisada de LCAP a LACOE Julio 2019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2B529-9CF7-4803-9345-347B49AA7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BA61F-E2EC-43BE-AF9C-D08AC1382EC4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7792B0-1542-4F6B-9813-E6562BD47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567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045A8-C69B-4406-9538-3DFB30DF3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LCAP 2019-2020 Ajustes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DD14F-16C2-422F-927B-CD570B22C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Sueldo Congelado del Coordinador GATE  $87,534</a:t>
            </a:r>
          </a:p>
          <a:p>
            <a:r>
              <a:rPr lang="es-ES" dirty="0"/>
              <a:t>Se agrega Clase de ELD Designado en Escuela Secundaria $20,000</a:t>
            </a:r>
          </a:p>
          <a:p>
            <a:r>
              <a:rPr lang="es-ES" dirty="0"/>
              <a:t>Se agrega intervenciones objetivo a nivel superior(secundaria-preparatoria) $47,000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CA249-8FFD-4D5E-9A6C-2236CE8DB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78AA-44B1-46A6-B562-D05DE9D23CD4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749EF7-A25C-4106-996F-E288C617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494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42B0-3162-4B32-8129-F126B9E54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2020-2021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146D5-0640-4C90-8405-67EB63815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Desarrollo de LCAP Plan 2020-2021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5B777-D77C-4EFB-94E7-6013C25E8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D1DFE-7687-4D67-8A55-A36663F92800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C4E00B-1079-457A-AECF-B06871F3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181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DE04-9A34-412D-B2EE-AFDDEE235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Ocho prioridades estatales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17F8C-8D05-4039-8F53-D0ADE780F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30923"/>
            <a:ext cx="8915400" cy="4680299"/>
          </a:xfrm>
        </p:spPr>
        <p:txBody>
          <a:bodyPr>
            <a:normAutofit lnSpcReduction="10000"/>
          </a:bodyPr>
          <a:lstStyle/>
          <a:p>
            <a:r>
              <a:rPr lang="es-ES" dirty="0"/>
              <a:t>1.) Acceso estudiantil a servicios escolares básicos.</a:t>
            </a:r>
          </a:p>
          <a:p>
            <a:pPr lvl="1"/>
            <a:r>
              <a:rPr lang="es-ES" dirty="0"/>
              <a:t>Asignación de profesores basado en su acreditación profesional</a:t>
            </a:r>
          </a:p>
          <a:p>
            <a:pPr lvl="1"/>
            <a:r>
              <a:rPr lang="es-ES" dirty="0"/>
              <a:t>Libros de texto y materiales de enseñanza-instrucción</a:t>
            </a:r>
          </a:p>
          <a:p>
            <a:pPr lvl="1"/>
            <a:r>
              <a:rPr lang="es-ES" dirty="0"/>
              <a:t>Instalaciones en buenas reparaciones</a:t>
            </a:r>
          </a:p>
          <a:p>
            <a:r>
              <a:rPr lang="es-ES" dirty="0"/>
              <a:t>2.) Implementación de estándares académicos.</a:t>
            </a:r>
          </a:p>
          <a:p>
            <a:r>
              <a:rPr lang="es-ES" dirty="0"/>
              <a:t>3.) Padres de familia involucrados y su participación.</a:t>
            </a:r>
          </a:p>
          <a:p>
            <a:r>
              <a:rPr lang="es-ES" dirty="0"/>
              <a:t>4.) Aprovechamiento estudiantil y resultados junto con múltiples medidas. </a:t>
            </a:r>
          </a:p>
          <a:p>
            <a:r>
              <a:rPr lang="es-ES" dirty="0"/>
              <a:t>5.) Colaboración estudiantil, asistencia escolar, ausentismo, índice de graduación, índice de bajas escolar.</a:t>
            </a:r>
          </a:p>
          <a:p>
            <a:r>
              <a:rPr lang="es-ES" dirty="0"/>
              <a:t>6.) Ambiente escolar, índice de suspensión, índice de expulsión, y otros medios identificados localmente. </a:t>
            </a:r>
          </a:p>
          <a:p>
            <a:r>
              <a:rPr lang="es-ES" dirty="0"/>
              <a:t>7.) Acceso de pupilos e inscripción en un curso de estudio amplio. </a:t>
            </a:r>
          </a:p>
          <a:p>
            <a:r>
              <a:rPr lang="es-ES" dirty="0"/>
              <a:t>8.) Otros resultados estudiantiles en un curso de estudio amplio. </a:t>
            </a:r>
          </a:p>
          <a:p>
            <a:endParaRPr lang="es-E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240A0-3163-4EDF-9CDE-CF7B2DF29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431FC-9BD0-4335-9964-6F5D1FBD9F75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FBD9DD-F95F-41E5-A8E7-48AD1769B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33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2A634-7D0F-4F67-A6B0-482A0D83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2020-2021 Metas LCAP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58319-D58D-4FA8-A7DB-10E41D4B6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328890"/>
          </a:xfrm>
        </p:spPr>
        <p:txBody>
          <a:bodyPr/>
          <a:lstStyle/>
          <a:p>
            <a:r>
              <a:rPr lang="es-ES" dirty="0"/>
              <a:t>Servicios de Enseñanza e Instrucción – Sharon </a:t>
            </a:r>
            <a:r>
              <a:rPr lang="es-ES" dirty="0" err="1"/>
              <a:t>Cuseo</a:t>
            </a:r>
            <a:endParaRPr lang="es-ES" dirty="0"/>
          </a:p>
          <a:p>
            <a:pPr lvl="1"/>
            <a:r>
              <a:rPr lang="es-ES" dirty="0"/>
              <a:t>1.) Estudiantes  estarán listos para su carrera profesional/universitaria por medio de una enseñanza de alta calidad</a:t>
            </a:r>
          </a:p>
          <a:p>
            <a:r>
              <a:rPr lang="es-ES" dirty="0"/>
              <a:t>Servicios Educativos – John Paramo</a:t>
            </a:r>
          </a:p>
          <a:p>
            <a:pPr lvl="1"/>
            <a:r>
              <a:rPr lang="es-ES" dirty="0"/>
              <a:t>2.) Estudiantes estarán saludables física, emocional y mentalmente.</a:t>
            </a:r>
          </a:p>
          <a:p>
            <a:r>
              <a:rPr lang="es-ES" dirty="0"/>
              <a:t>Recursos Humanos – Sarah </a:t>
            </a:r>
            <a:r>
              <a:rPr lang="es-ES" dirty="0" err="1"/>
              <a:t>Niemann</a:t>
            </a:r>
            <a:endParaRPr lang="es-ES" dirty="0"/>
          </a:p>
          <a:p>
            <a:pPr lvl="1"/>
            <a:r>
              <a:rPr lang="es-ES" dirty="0"/>
              <a:t>3.) Reclutamiento y retención de empleados de calidad.</a:t>
            </a:r>
          </a:p>
          <a:p>
            <a:r>
              <a:rPr lang="es-ES" dirty="0"/>
              <a:t>Servicios de Negocios – </a:t>
            </a:r>
            <a:r>
              <a:rPr lang="es-ES" dirty="0" err="1"/>
              <a:t>Debbie</a:t>
            </a:r>
            <a:r>
              <a:rPr lang="es-ES" dirty="0"/>
              <a:t> </a:t>
            </a:r>
            <a:r>
              <a:rPr lang="es-ES" dirty="0" err="1"/>
              <a:t>Kukta</a:t>
            </a:r>
            <a:endParaRPr lang="es-ES" dirty="0"/>
          </a:p>
          <a:p>
            <a:pPr lvl="1"/>
            <a:r>
              <a:rPr lang="es-ES" dirty="0"/>
              <a:t>4.) Operaciones eficientes y efectivas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588B1-B9C7-4009-9522-31DB3D57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5F530-30F8-4DB2-B969-BCE99D1F2351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29C37D-3CF2-4367-8700-F1D1B6E20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79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1614E-F4F3-4F68-A8B1-00A784D3E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Actividad LCAP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B9B74-CD50-4971-89B6-D7D418F8B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Actividad</a:t>
            </a:r>
          </a:p>
          <a:p>
            <a:r>
              <a:rPr lang="es-ES" dirty="0"/>
              <a:t>Simplificación de 9 Metas  de la Mesa Directiva de la Educación a 4 Metas LCAP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55C3E-67F6-43B4-8BA9-753A85936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2EEAB-2C0E-4713-BC1F-F31DE49CBF4A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BA8B27-6F20-4CBB-9A83-5C9A8593B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613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75B4-ABA1-4589-A8B8-94A7FFAD2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</a:t>
            </a:r>
            <a:r>
              <a:rPr lang="es-ES" dirty="0"/>
              <a:t>Línea de Tiempo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24475-212D-4327-9AD5-C66B6DE31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39229"/>
            <a:ext cx="8915400" cy="4271993"/>
          </a:xfrm>
        </p:spPr>
        <p:txBody>
          <a:bodyPr>
            <a:normAutofit/>
          </a:bodyPr>
          <a:lstStyle/>
          <a:p>
            <a:r>
              <a:rPr lang="es-ES" dirty="0"/>
              <a:t>Miércoles, Septiembre 18 </a:t>
            </a:r>
          </a:p>
          <a:p>
            <a:pPr lvl="1"/>
            <a:r>
              <a:rPr lang="es-ES" dirty="0"/>
              <a:t>Recapitulación de Cambios  2019-2020;  Perspectiva general del 2020-2021</a:t>
            </a:r>
          </a:p>
          <a:p>
            <a:r>
              <a:rPr lang="es-ES" dirty="0"/>
              <a:t>Miércoles, Octubre 16 – Servicios de Negocios</a:t>
            </a:r>
          </a:p>
          <a:p>
            <a:r>
              <a:rPr lang="es-ES" dirty="0"/>
              <a:t>Miércoles, Noviembre 20 – Recursos Humanos</a:t>
            </a:r>
          </a:p>
          <a:p>
            <a:r>
              <a:rPr lang="es-ES" dirty="0"/>
              <a:t>Miércoles, Enero 22 </a:t>
            </a:r>
            <a:r>
              <a:rPr lang="es-ES"/>
              <a:t>– Servicios </a:t>
            </a:r>
            <a:r>
              <a:rPr lang="es-ES" dirty="0" err="1"/>
              <a:t>Educativios</a:t>
            </a:r>
            <a:endParaRPr lang="es-ES" dirty="0"/>
          </a:p>
          <a:p>
            <a:r>
              <a:rPr lang="es-ES" dirty="0"/>
              <a:t>Miércoles, Febrero 19 –  Servicios Enseñanza e Instrucción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3A5A-3009-4D51-AFF4-A24C7127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0A13-B182-4F9B-81D6-0942FDF3B21B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D5BCD-3525-4830-8262-10BAD6F10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49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CF9A-E944-4E76-A465-2E4A8049D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</a:t>
            </a:r>
            <a:r>
              <a:rPr lang="es-ES" dirty="0"/>
              <a:t>Línea de Tiempo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60036-AC83-44A8-880D-B54F6CAF8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61532"/>
            <a:ext cx="8915400" cy="4249690"/>
          </a:xfrm>
        </p:spPr>
        <p:txBody>
          <a:bodyPr>
            <a:normAutofit/>
          </a:bodyPr>
          <a:lstStyle/>
          <a:p>
            <a:r>
              <a:rPr lang="es-ES" dirty="0"/>
              <a:t>Martes, Marzo17 – Servicios Enseñanza e Instrucción</a:t>
            </a:r>
          </a:p>
          <a:p>
            <a:r>
              <a:rPr lang="es-ES" dirty="0"/>
              <a:t>Miércoles, Abril 15 – Servicios Enseñanza e Instrucción</a:t>
            </a:r>
          </a:p>
          <a:p>
            <a:r>
              <a:rPr lang="es-ES" dirty="0"/>
              <a:t>Miércoles, Mayo 6 – Ayuntamiento</a:t>
            </a:r>
          </a:p>
          <a:p>
            <a:r>
              <a:rPr lang="es-ES" dirty="0"/>
              <a:t>Mesa Directiva de la Educación</a:t>
            </a:r>
          </a:p>
          <a:p>
            <a:pPr lvl="1"/>
            <a:r>
              <a:rPr lang="es-ES" dirty="0"/>
              <a:t>Mayo/Junio LCAP ¿Fecha de Sesión con la Mesa Directiva de la Educación?</a:t>
            </a:r>
          </a:p>
          <a:p>
            <a:r>
              <a:rPr lang="es-ES" dirty="0"/>
              <a:t>Mesa Directiva de la Educación</a:t>
            </a:r>
          </a:p>
          <a:p>
            <a:pPr lvl="1"/>
            <a:r>
              <a:rPr lang="es-ES" dirty="0"/>
              <a:t>Junio LCAP ¿Fecha de Aprobación?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593D17-EFC6-49C0-AD87-D29160491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D41EE-35E0-43E1-8532-8CB0C9BC7226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F8660-59B7-45C0-9C81-B26D16863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7812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EE3A7-E749-4BA5-8539-B938245D4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LCAP Juntas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B64D5-D6C3-4309-84CC-220809F1F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Juntas mensuales para revisar una o más metas LCAP</a:t>
            </a:r>
          </a:p>
          <a:p>
            <a:pPr lvl="1"/>
            <a:r>
              <a:rPr lang="es-ES" dirty="0"/>
              <a:t>Revisión de información midiendo el progreso de la meta </a:t>
            </a:r>
          </a:p>
          <a:p>
            <a:pPr lvl="1"/>
            <a:r>
              <a:rPr lang="es-ES" dirty="0"/>
              <a:t>Diálogo sobre la información</a:t>
            </a:r>
          </a:p>
          <a:p>
            <a:pPr lvl="1"/>
            <a:r>
              <a:rPr lang="es-ES" dirty="0"/>
              <a:t>Diálogo sobre las actividades designadas para llevar acabo la meta</a:t>
            </a:r>
          </a:p>
          <a:p>
            <a:pPr lvl="1"/>
            <a:r>
              <a:rPr lang="es-ES" dirty="0"/>
              <a:t>Recomendaciones adicionales al Superintendente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1FC31-16EB-40DE-979A-1FE78CA84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12688-255C-4AD3-9985-9C195891116D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5FCC4-5E31-458F-A130-1930D8F6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86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E8FCF-E478-4D62-98C7-3A9A8CC55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Planeación de LCAP en función de Planes Maestros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F5ABD-C1EF-4DA1-9804-5C80575F9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4915" y="2133600"/>
            <a:ext cx="10043886" cy="3777622"/>
          </a:xfrm>
        </p:spPr>
        <p:txBody>
          <a:bodyPr numCol="2">
            <a:normAutofit/>
          </a:bodyPr>
          <a:lstStyle/>
          <a:p>
            <a:r>
              <a:rPr lang="en-US" dirty="0"/>
              <a:t>El </a:t>
            </a:r>
            <a:r>
              <a:rPr lang="es-ES" dirty="0"/>
              <a:t>enfoque es </a:t>
            </a:r>
            <a:r>
              <a:rPr lang="en-US" dirty="0"/>
              <a:t>el </a:t>
            </a:r>
            <a:r>
              <a:rPr lang="es-ES" dirty="0"/>
              <a:t>progreso </a:t>
            </a:r>
            <a:r>
              <a:rPr lang="en-US" dirty="0"/>
              <a:t>continuo</a:t>
            </a:r>
          </a:p>
          <a:p>
            <a:r>
              <a:rPr lang="es-ES" dirty="0"/>
              <a:t>La construcción de LCAP para Planes Maestros</a:t>
            </a:r>
          </a:p>
          <a:p>
            <a:pPr marL="0" indent="0">
              <a:buNone/>
            </a:pPr>
            <a:endParaRPr lang="es-ES" dirty="0"/>
          </a:p>
          <a:p>
            <a:pPr lvl="1"/>
            <a:r>
              <a:rPr lang="es-ES" dirty="0"/>
              <a:t>GATE</a:t>
            </a:r>
          </a:p>
          <a:p>
            <a:pPr lvl="1"/>
            <a:r>
              <a:rPr lang="es-ES" dirty="0"/>
              <a:t>Alumnos del Inglés</a:t>
            </a:r>
          </a:p>
          <a:p>
            <a:pPr lvl="1"/>
            <a:r>
              <a:rPr lang="es-ES" dirty="0"/>
              <a:t>Tecnología</a:t>
            </a:r>
          </a:p>
          <a:p>
            <a:pPr lvl="1"/>
            <a:r>
              <a:rPr lang="es-ES" dirty="0"/>
              <a:t>Educación Especial</a:t>
            </a:r>
          </a:p>
          <a:p>
            <a:pPr lvl="1"/>
            <a:r>
              <a:rPr lang="es-ES" dirty="0"/>
              <a:t>Planes Escolares</a:t>
            </a:r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lvl="1"/>
            <a:endParaRPr lang="es-ES" dirty="0"/>
          </a:p>
          <a:p>
            <a:pPr marL="457200" lvl="1" indent="0">
              <a:buNone/>
            </a:pPr>
            <a:endParaRPr lang="es-ES" dirty="0"/>
          </a:p>
          <a:p>
            <a:pPr lvl="1"/>
            <a:r>
              <a:rPr lang="es-ES" dirty="0"/>
              <a:t>Planes Categóricos</a:t>
            </a:r>
          </a:p>
          <a:p>
            <a:pPr lvl="1"/>
            <a:r>
              <a:rPr lang="es-ES" dirty="0"/>
              <a:t>BUSD Artes para Todos</a:t>
            </a:r>
          </a:p>
          <a:p>
            <a:pPr lvl="1"/>
            <a:r>
              <a:rPr lang="es-ES" dirty="0"/>
              <a:t>Educación Alternativa</a:t>
            </a:r>
          </a:p>
          <a:p>
            <a:pPr lvl="1"/>
            <a:r>
              <a:rPr lang="es-ES" dirty="0"/>
              <a:t>Carrera Profesional Educación Tecnológica</a:t>
            </a:r>
          </a:p>
          <a:p>
            <a:pPr lvl="1"/>
            <a:r>
              <a:rPr lang="es-ES" dirty="0"/>
              <a:t>Orientación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1DD8-63B3-456C-B0CA-A94458F49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810A2-829F-44A7-AF37-B3738AA12B0C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14844-4657-4594-8DD8-70B12387A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175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5FC6-6373-4A29-B0DD-888FA3926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Planeación de LCAP 2020-2021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A460F-5A4D-4729-A281-D96C5F7EC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Dos rumbos presupuestarios </a:t>
            </a:r>
          </a:p>
          <a:p>
            <a:pPr lvl="1"/>
            <a:r>
              <a:rPr lang="es-ES" dirty="0"/>
              <a:t>Aprobación del Impuesto sobre Parcela o Predio</a:t>
            </a:r>
          </a:p>
          <a:p>
            <a:pPr lvl="2"/>
            <a:r>
              <a:rPr lang="es-ES" dirty="0"/>
              <a:t>Se necesitará mover los desembolsos de la BASE LCAP y Suplementario al Fondo del Impuesto por parcela o predio. </a:t>
            </a:r>
          </a:p>
          <a:p>
            <a:pPr lvl="1"/>
            <a:r>
              <a:rPr lang="es-ES" dirty="0"/>
              <a:t>El impuesto sobre Parcela o Predio no Aprobada</a:t>
            </a:r>
          </a:p>
          <a:p>
            <a:pPr lvl="2"/>
            <a:r>
              <a:rPr lang="es-ES" dirty="0"/>
              <a:t>Se necesitará reducir el presupuesto de LCAP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E84C1-960D-4970-A99E-C3C4E3403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AD5C-4C06-4EBE-99C6-1963A5605DD4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2C56D3-73D1-4F87-8637-FA14C3B40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075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321F6-02F6-48E1-A581-E4AE47612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BUSD LCAP Página de internet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9F141-0F5E-4BC1-8270-EB60B1924C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https://www.burbankusd.org/lcap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5D1F-EAE3-48B4-8352-459A918A4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DC40E-5C43-4C89-863B-C5BDE928F30F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D3977-875E-41FD-8789-0D78441EC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276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4C232-D81D-4A11-84CC-DAB69392D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California </a:t>
            </a:r>
            <a:r>
              <a:rPr lang="es-ES" dirty="0" err="1"/>
              <a:t>Dashboard</a:t>
            </a:r>
            <a:r>
              <a:rPr lang="es-ES" dirty="0"/>
              <a:t> (Tablero)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EE81B-3C36-498D-BC5A-5A41F0224D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https://www.caschooldashboard.org/</a:t>
            </a:r>
            <a:endParaRPr lang="en-US" dirty="0"/>
          </a:p>
          <a:p>
            <a:endParaRPr lang="en-US"/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4F39C-91F8-4937-ACE1-2EFD399E5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765D8-E712-4958-B553-E87C7770FB4D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E76C97-1E67-4020-96BF-00FBFB731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157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EE4C4-1269-41B2-925B-8E5EE278A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Recursos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7540F-324F-42C4-8727-236C118C4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99771"/>
            <a:ext cx="8915400" cy="4455885"/>
          </a:xfrm>
        </p:spPr>
        <p:txBody>
          <a:bodyPr/>
          <a:lstStyle/>
          <a:p>
            <a:r>
              <a:rPr lang="es-ES" b="1" dirty="0"/>
              <a:t>Sitio del Departamento de la  Educación </a:t>
            </a:r>
            <a:r>
              <a:rPr lang="en-US" b="1" dirty="0"/>
              <a:t>de California /California Department of Education's LCFF Site</a:t>
            </a:r>
          </a:p>
          <a:p>
            <a:r>
              <a:rPr lang="en-US" dirty="0">
                <a:hlinkClick r:id="rId2"/>
              </a:rPr>
              <a:t>http://www.cde.ca.gov/fg/aa/lc</a:t>
            </a:r>
            <a:endParaRPr lang="en-US" dirty="0"/>
          </a:p>
          <a:p>
            <a:r>
              <a:rPr lang="en-US" b="1" dirty="0"/>
              <a:t>California Department of Education LCFF Frequently Asked Questions/ </a:t>
            </a:r>
            <a:r>
              <a:rPr lang="es-ES" b="1" dirty="0"/>
              <a:t>Preguntas Frecuentes del Departamento de </a:t>
            </a:r>
            <a:r>
              <a:rPr lang="es-ES" b="1"/>
              <a:t>la Educación </a:t>
            </a:r>
            <a:r>
              <a:rPr lang="es-ES" b="1" dirty="0"/>
              <a:t>de California</a:t>
            </a:r>
          </a:p>
          <a:p>
            <a:r>
              <a:rPr lang="en-US" dirty="0">
                <a:hlinkClick r:id="rId3"/>
              </a:rPr>
              <a:t>https://www.cde.ca.gov/fg/aa/lc/lcfffaq.asp</a:t>
            </a:r>
            <a:endParaRPr lang="en-US" dirty="0"/>
          </a:p>
          <a:p>
            <a:r>
              <a:rPr lang="en-US" b="1" dirty="0"/>
              <a:t>Ed100: What is an LCAP? Ed100: </a:t>
            </a:r>
            <a:r>
              <a:rPr lang="es-ES" b="1" dirty="0"/>
              <a:t>¿Qué es un LCAP?</a:t>
            </a:r>
          </a:p>
          <a:p>
            <a:r>
              <a:rPr lang="en-US" dirty="0">
                <a:hlinkClick r:id="rId4"/>
              </a:rPr>
              <a:t>https://ed100.org/blog/lcap-hub</a:t>
            </a:r>
            <a:endParaRPr lang="en-US" dirty="0"/>
          </a:p>
          <a:p>
            <a:r>
              <a:rPr lang="it-IT" b="1" dirty="0"/>
              <a:t>California PTA LCAP/LCFF Information/California PTA LCAP/LCFF Información</a:t>
            </a:r>
          </a:p>
          <a:p>
            <a:r>
              <a:rPr lang="it-IT" dirty="0">
                <a:hlinkClick r:id="rId5"/>
              </a:rPr>
              <a:t>https://capta.org/focus-areas/lcfflcap/</a:t>
            </a:r>
            <a:endParaRPr lang="it-IT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BC3A6E-DF88-4C5B-A6DF-4D80F50E7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40594-38B5-439D-B5B2-0C22C0785C70}" type="datetime1">
              <a:rPr lang="en-US" smtClean="0"/>
              <a:t>9/18/2019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9F401-2C92-4E4F-A429-C1A9281E3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4120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2246</TotalTime>
  <Words>1210</Words>
  <Application>Microsoft Office PowerPoint</Application>
  <PresentationFormat>Widescreen</PresentationFormat>
  <Paragraphs>206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Century Gothic</vt:lpstr>
      <vt:lpstr>Lucida Calligraphy</vt:lpstr>
      <vt:lpstr>Wingdings 3</vt:lpstr>
      <vt:lpstr>Wisp</vt:lpstr>
      <vt:lpstr>2020-2021 Plan de Responsabilidad y Control Local (LCAP)</vt:lpstr>
      <vt:lpstr>Perspectiva Gral. de la Presentación</vt:lpstr>
      <vt:lpstr>LCAP – ¿ Que es?</vt:lpstr>
      <vt:lpstr>Fórmula de Financiación y Control Local (LCFF) </vt:lpstr>
      <vt:lpstr>Fórmula suplementaria LCAP</vt:lpstr>
      <vt:lpstr>LCAP – Ingresos Restringidos (2019-20)</vt:lpstr>
      <vt:lpstr>LCAP –Ingresos No Restringidos (2019-20) </vt:lpstr>
      <vt:lpstr>Junio 2019 – Línea de tiempo Actual</vt:lpstr>
      <vt:lpstr>LCAP 2019-2020 Ajustes</vt:lpstr>
      <vt:lpstr>LCAP 2020-2021</vt:lpstr>
      <vt:lpstr>Ocho prioridades estatales</vt:lpstr>
      <vt:lpstr>2020-2021 Metas LCAP</vt:lpstr>
      <vt:lpstr>Actividad LCAP</vt:lpstr>
      <vt:lpstr>LCAP Línea de Tiempo</vt:lpstr>
      <vt:lpstr>LCAP Línea de Tiempo</vt:lpstr>
      <vt:lpstr>LCAP Juntas</vt:lpstr>
      <vt:lpstr>Planeación de LCAP en función de Planes Maestros</vt:lpstr>
      <vt:lpstr>Planeación de LCAP 2020-2021</vt:lpstr>
      <vt:lpstr>BUSD LCAP Página de internet </vt:lpstr>
      <vt:lpstr>California Dashboard (Tablero)</vt:lpstr>
      <vt:lpstr>Recursos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Control Accountability Plan (LCAP)</dc:title>
  <dc:creator>Peter Knapik</dc:creator>
  <cp:lastModifiedBy>Peter Knapik</cp:lastModifiedBy>
  <cp:revision>123</cp:revision>
  <cp:lastPrinted>2019-09-03T15:17:33Z</cp:lastPrinted>
  <dcterms:created xsi:type="dcterms:W3CDTF">2019-08-29T19:34:36Z</dcterms:created>
  <dcterms:modified xsi:type="dcterms:W3CDTF">2019-09-18T14:31:13Z</dcterms:modified>
</cp:coreProperties>
</file>