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256" r:id="rId2"/>
    <p:sldId id="274" r:id="rId3"/>
    <p:sldId id="262" r:id="rId4"/>
    <p:sldId id="263" r:id="rId5"/>
    <p:sldId id="267" r:id="rId6"/>
    <p:sldId id="272" r:id="rId7"/>
    <p:sldId id="266" r:id="rId8"/>
    <p:sldId id="273" r:id="rId9"/>
    <p:sldId id="259" r:id="rId10"/>
    <p:sldId id="275" r:id="rId11"/>
    <p:sldId id="264" r:id="rId12"/>
    <p:sldId id="260" r:id="rId13"/>
    <p:sldId id="276" r:id="rId14"/>
    <p:sldId id="257" r:id="rId15"/>
    <p:sldId id="258" r:id="rId16"/>
    <p:sldId id="265" r:id="rId17"/>
    <p:sldId id="270" r:id="rId18"/>
    <p:sldId id="271" r:id="rId19"/>
    <p:sldId id="269" r:id="rId20"/>
    <p:sldId id="261" r:id="rId21"/>
    <p:sldId id="268" r:id="rId22"/>
  </p:sldIdLst>
  <p:sldSz cx="12192000" cy="6858000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51" d="100"/>
          <a:sy n="51" d="100"/>
        </p:scale>
        <p:origin x="96" y="13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75E3D-3317-4DEC-9A80-FD2774E9535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225"/>
            <a:ext cx="5588000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88A42-2AB3-42F8-82FF-56A2BAEE1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054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BF583-FC4A-438F-A0BE-F1446A9EEDF6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CB311-2553-499D-8E8C-48394B1BC08C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1C46-9D76-4904-995F-67B484B363DC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544C9-B019-4A9E-8ADF-1D5946DC0C56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F478F-4B11-4237-894F-1C0ED67DDD0D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8085-61E4-4B74-A582-66F7466ABD1D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20099-EE42-4454-BFDE-5F1848E4EA70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8C0D-8A9C-4285-87C9-892D9CD2A48A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DE220-7792-442D-B54C-9D862D7A4906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0BF2-FE46-4576-A788-0FF244D67CC6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1F5D8-D32A-46F7-A62B-595635952243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2C05F-D591-4029-BB7C-7EEBA8DFC521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3125E-44A9-42FF-9824-BA57F5136211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1925-B513-458D-924A-7236E9E4639B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2DF5-6E15-4180-8547-9D5F9D6A9B21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1F71-ADD9-4FB8-B7D9-498D3D91F3E7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BB007-57C2-4963-8A32-B3FA87D24159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su3wIGyZSl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urbankusd.org/lcap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schooldashboard.org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ca.gov/fg/aa/lc/lcfffaq.asp" TargetMode="External"/><Relationship Id="rId2" Type="http://schemas.openxmlformats.org/officeDocument/2006/relationships/hyperlink" Target="http://www.cde.ca.gov/fg/aa/l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apta.org/focus-areas/lcfflcap/" TargetMode="External"/><Relationship Id="rId4" Type="http://schemas.openxmlformats.org/officeDocument/2006/relationships/hyperlink" Target="https://ed100.org/blog/lcap-hu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54A78-664D-4442-B321-8B89E3F4D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2020-2021 Local Control Accountability Plan (LCAP)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9E3173-4A65-4242-B23B-319E4016D5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Presented by: Peter Knapik, Ed.D. and Bob Martin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E00CB-C0DA-4D56-89E3-8A271ECEA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F72BA-3837-41AF-A964-0C7A841FF53A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7A254B-7FED-4902-916E-6DCD45A91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9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F6B3A-CF25-432E-B290-EF9145F4C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D519F-9EB5-45CA-8D6B-DE4C5379F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93908"/>
            <a:ext cx="8915400" cy="431731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LCAP – What is it?</a:t>
            </a:r>
          </a:p>
          <a:p>
            <a:r>
              <a:rPr lang="en-US" dirty="0"/>
              <a:t>Eight State Priorities</a:t>
            </a:r>
          </a:p>
          <a:p>
            <a:r>
              <a:rPr lang="en-US" dirty="0"/>
              <a:t>2020-21 LCAP Goals</a:t>
            </a:r>
          </a:p>
          <a:p>
            <a:r>
              <a:rPr lang="en-US" dirty="0"/>
              <a:t>Local Control Funding Formula (LCFF)</a:t>
            </a:r>
          </a:p>
          <a:p>
            <a:r>
              <a:rPr lang="en-US" dirty="0"/>
              <a:t>LCAP Base</a:t>
            </a:r>
          </a:p>
          <a:p>
            <a:r>
              <a:rPr lang="en-US" dirty="0"/>
              <a:t>LCAP Supplemental</a:t>
            </a:r>
          </a:p>
          <a:p>
            <a:r>
              <a:rPr lang="en-US" dirty="0"/>
              <a:t>BUSD 2019-20 Budget – Restricted</a:t>
            </a:r>
          </a:p>
          <a:p>
            <a:r>
              <a:rPr lang="en-US" dirty="0"/>
              <a:t>BUSD  2019-20 Budget – Non-Restricted</a:t>
            </a:r>
          </a:p>
          <a:p>
            <a:r>
              <a:rPr lang="en-US" dirty="0"/>
              <a:t>June 2019 – Current Timeline and Update</a:t>
            </a:r>
          </a:p>
          <a:p>
            <a:r>
              <a:rPr lang="en-US"/>
              <a:t>Streamlining </a:t>
            </a:r>
            <a:r>
              <a:rPr lang="en-US" dirty="0"/>
              <a:t>from 9 LCAP Goals to 4 LCAP Goals</a:t>
            </a:r>
          </a:p>
          <a:p>
            <a:r>
              <a:rPr lang="en-US" dirty="0"/>
              <a:t>2019-20 LCAP Development Timeline and Outline</a:t>
            </a:r>
          </a:p>
          <a:p>
            <a:r>
              <a:rPr lang="en-US" dirty="0"/>
              <a:t>California Dashboard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1551C-931E-467A-844C-656A3140B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8D585-B680-45CD-BD0A-2FAEC50A71BD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15B490-E4B4-472F-9C74-3F8C05F31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210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A1EC1-8F2B-4963-9047-7FFE3EB29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– 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95D7F-C165-46DE-A067-7F1A1A0D3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Local Control Accountability Plan (LCAP)</a:t>
            </a:r>
          </a:p>
          <a:p>
            <a:r>
              <a:rPr lang="en-US" dirty="0"/>
              <a:t>Video clip</a:t>
            </a:r>
          </a:p>
          <a:p>
            <a:pPr lvl="1"/>
            <a:endParaRPr lang="en-US" dirty="0"/>
          </a:p>
          <a:p>
            <a:pPr lvl="1"/>
            <a:r>
              <a:rPr lang="en-US" dirty="0">
                <a:hlinkClick r:id="rId2"/>
              </a:rPr>
              <a:t>https://youtu.be/su3wIGyZSl4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DE482-64DB-445E-B14F-288F7B883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F733-A5AE-4212-9C23-78FA012AA07A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78A51-EB14-4227-8193-DDEB22925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879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74B37-72E1-4BE0-9CF8-E02FED39B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Control Funding Formula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001ED-6987-4776-A15C-F4A4AF9B7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Local Control Funding Formula (LCFF)</a:t>
            </a:r>
          </a:p>
          <a:p>
            <a:pPr lvl="1"/>
            <a:r>
              <a:rPr lang="en-US" dirty="0"/>
              <a:t>A State of California funding formula to fund school districts</a:t>
            </a:r>
          </a:p>
          <a:p>
            <a:pPr lvl="1"/>
            <a:r>
              <a:rPr lang="en-US" dirty="0"/>
              <a:t>Base Funding (Calculated with Student Average Daily Attendance (ADA) in grades TK-3; 4-6; 7-8; 9-12)</a:t>
            </a:r>
          </a:p>
          <a:p>
            <a:pPr lvl="1"/>
            <a:r>
              <a:rPr lang="en-US" dirty="0"/>
              <a:t>Supplemental Funding (Unduplicated student count/Counted once)</a:t>
            </a:r>
          </a:p>
          <a:p>
            <a:pPr lvl="2"/>
            <a:r>
              <a:rPr lang="en-US" dirty="0"/>
              <a:t>English Language Learners</a:t>
            </a:r>
          </a:p>
          <a:p>
            <a:pPr lvl="2"/>
            <a:r>
              <a:rPr lang="en-US" dirty="0"/>
              <a:t>Students in Foster Care</a:t>
            </a:r>
          </a:p>
          <a:p>
            <a:pPr lvl="2"/>
            <a:r>
              <a:rPr lang="en-US" dirty="0"/>
              <a:t>Students who are Homeless</a:t>
            </a:r>
          </a:p>
          <a:p>
            <a:pPr lvl="2"/>
            <a:r>
              <a:rPr lang="en-US" dirty="0"/>
              <a:t>Students who are socio-economically disadvantaged (National School Lunch Program)</a:t>
            </a:r>
          </a:p>
          <a:p>
            <a:pPr lvl="1"/>
            <a:r>
              <a:rPr lang="en-US" dirty="0"/>
              <a:t>Concentration Funding</a:t>
            </a:r>
          </a:p>
          <a:p>
            <a:pPr lvl="2"/>
            <a:r>
              <a:rPr lang="en-US" dirty="0"/>
              <a:t>Targeted Unduplicated Pupils exceeding 55% of district enrollment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49032-AA10-4E0A-9555-E548CEE39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B53A-4F87-4BC6-970A-0A070A61EE5F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F1B528-8EB5-41A8-A581-63EDF5AAD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349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B0AE-74CB-4268-A386-B3D943B3C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Supplemental Formula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C0AF2-FF34-40BA-B45D-D8A5A5D62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Supplemental Grant Formula</a:t>
            </a:r>
          </a:p>
          <a:p>
            <a:pPr lvl="1"/>
            <a:r>
              <a:rPr lang="en-US" dirty="0"/>
              <a:t>Provides a supplemental grant equal to 20 percent of the adjusted base grant multiplied by ADA and the unduplicated percentage of targeted pupils. </a:t>
            </a:r>
          </a:p>
          <a:p>
            <a:pPr lvl="2"/>
            <a:r>
              <a:rPr lang="en-US" dirty="0"/>
              <a:t>English Language Learners</a:t>
            </a:r>
          </a:p>
          <a:p>
            <a:pPr lvl="2"/>
            <a:r>
              <a:rPr lang="en-US" dirty="0"/>
              <a:t>Students in Foster Care</a:t>
            </a:r>
          </a:p>
          <a:p>
            <a:pPr lvl="2"/>
            <a:r>
              <a:rPr lang="en-US" dirty="0"/>
              <a:t>Students who are Homeless</a:t>
            </a:r>
          </a:p>
          <a:p>
            <a:pPr lvl="2"/>
            <a:r>
              <a:rPr lang="en-US" dirty="0"/>
              <a:t>Students who are socio-economically disadvantaged (National School Lunch Program) </a:t>
            </a:r>
          </a:p>
          <a:p>
            <a:pPr lvl="2"/>
            <a:r>
              <a:rPr lang="en-US" dirty="0"/>
              <a:t>2019-2020 Allocation $10,328,113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1A521-3713-40E2-9F0D-694E2219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0A4F-355D-49CA-87BB-58F23C17EF9C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5B0BA0-F103-4A5D-82A7-57FC6B8D0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352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B9BB0-049B-4ADD-8315-ACBA961B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– Restricted Revenue (2019-20)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82B18-B52D-457A-9CF1-AD0801319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14732"/>
            <a:ext cx="8915400" cy="4496490"/>
          </a:xfrm>
        </p:spPr>
        <p:txBody>
          <a:bodyPr/>
          <a:lstStyle/>
          <a:p>
            <a:r>
              <a:rPr lang="en-US" dirty="0"/>
              <a:t>Title I - $1,726,764</a:t>
            </a:r>
          </a:p>
          <a:p>
            <a:r>
              <a:rPr lang="en-US" dirty="0"/>
              <a:t>Title II - $297,914</a:t>
            </a:r>
          </a:p>
          <a:p>
            <a:r>
              <a:rPr lang="en-US" dirty="0"/>
              <a:t>Title III Immigrant Education - $57,323</a:t>
            </a:r>
          </a:p>
          <a:p>
            <a:r>
              <a:rPr lang="en-US" dirty="0"/>
              <a:t>Title III English Learners - $170,245</a:t>
            </a:r>
          </a:p>
          <a:p>
            <a:r>
              <a:rPr lang="en-US" dirty="0"/>
              <a:t>Title IV – $111,031</a:t>
            </a:r>
          </a:p>
          <a:p>
            <a:r>
              <a:rPr lang="en-US" dirty="0"/>
              <a:t>Perkins - $76,715</a:t>
            </a:r>
          </a:p>
          <a:p>
            <a:r>
              <a:rPr lang="en-US" dirty="0"/>
              <a:t>CTE (taken from general fund) - $820,000</a:t>
            </a:r>
          </a:p>
          <a:p>
            <a:r>
              <a:rPr lang="en-US" dirty="0"/>
              <a:t>CTIEG - $434,779</a:t>
            </a:r>
          </a:p>
          <a:p>
            <a:r>
              <a:rPr lang="en-US" dirty="0"/>
              <a:t>ASES - $557,043</a:t>
            </a:r>
          </a:p>
          <a:p>
            <a:r>
              <a:rPr lang="en-US" dirty="0"/>
              <a:t>CSEA Summer Assistance Grant - $451,050</a:t>
            </a:r>
          </a:p>
          <a:p>
            <a:r>
              <a:rPr lang="en-US" dirty="0"/>
              <a:t>Low Performing Student Block Grant - $492,030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4AEED-0068-40FB-822D-2A2CC0D5E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EFDA2-993C-40DA-A68D-41655DA9EAB9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7CDB74-48C0-452E-9FEF-8B8E3A97F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830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B239E-6A41-4DD0-8B2E-CB5F4DF71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03090"/>
          </a:xfrm>
        </p:spPr>
        <p:txBody>
          <a:bodyPr>
            <a:normAutofit fontScale="90000"/>
          </a:bodyPr>
          <a:lstStyle/>
          <a:p>
            <a:r>
              <a:rPr lang="en-US" dirty="0"/>
              <a:t>LCAP – Unrestricted Revenue (2019-20)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E4AC8-31EB-460D-801A-AAAA4554B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27200"/>
            <a:ext cx="8915400" cy="450669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Base Grant (2019-20) - $138,940,768</a:t>
            </a:r>
          </a:p>
          <a:p>
            <a:pPr lvl="1"/>
            <a:r>
              <a:rPr lang="en-US" dirty="0"/>
              <a:t>K-3 - $8,503 per student</a:t>
            </a:r>
          </a:p>
          <a:p>
            <a:pPr lvl="1"/>
            <a:r>
              <a:rPr lang="en-US" dirty="0"/>
              <a:t>4-6 - $7,818 per student</a:t>
            </a:r>
          </a:p>
          <a:p>
            <a:pPr lvl="1"/>
            <a:r>
              <a:rPr lang="en-US" dirty="0"/>
              <a:t>7-8 - $8,050 per student</a:t>
            </a:r>
          </a:p>
          <a:p>
            <a:pPr lvl="1"/>
            <a:r>
              <a:rPr lang="en-US" dirty="0"/>
              <a:t>9-12 - $9,572 per student</a:t>
            </a:r>
          </a:p>
          <a:p>
            <a:r>
              <a:rPr lang="en-US" dirty="0"/>
              <a:t>Supplemental Grant (2019-20) - $10,328,113</a:t>
            </a:r>
          </a:p>
          <a:p>
            <a:pPr lvl="1"/>
            <a:r>
              <a:rPr lang="en-US" dirty="0"/>
              <a:t>40.53% Unduplicated Student Count </a:t>
            </a:r>
          </a:p>
          <a:p>
            <a:r>
              <a:rPr lang="en-US" dirty="0"/>
              <a:t>Projected Property Taxes and Other Local Revenue (2019-20)</a:t>
            </a:r>
          </a:p>
          <a:p>
            <a:pPr lvl="1"/>
            <a:r>
              <a:rPr lang="en-US" sz="1800" dirty="0"/>
              <a:t>$48,484,571</a:t>
            </a:r>
          </a:p>
          <a:p>
            <a:r>
              <a:rPr lang="en-US" dirty="0"/>
              <a:t>Lottery Projection (2019-20)</a:t>
            </a:r>
          </a:p>
          <a:p>
            <a:pPr lvl="1"/>
            <a:r>
              <a:rPr lang="en-US" sz="1800" dirty="0"/>
              <a:t>$2,217,984 (unrestricted)</a:t>
            </a:r>
          </a:p>
          <a:p>
            <a:pPr lvl="1"/>
            <a:r>
              <a:rPr lang="en-US" sz="1800" dirty="0"/>
              <a:t> $778,497 </a:t>
            </a:r>
            <a:r>
              <a:rPr lang="en-US" sz="1800"/>
              <a:t>(restricted)</a:t>
            </a:r>
            <a:endParaRPr lang="en-US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3D46C-F41F-486D-9B58-CA9CDC6F5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DB264-0D7F-4295-81AA-F25F2DEFEC6A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C7788F-8398-4324-9066-29D97F0F1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144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473F2-7E09-44FC-B21C-4E3FB4747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June 2019 – Current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CE050-152E-4726-859E-D530B04A4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Board Adopted LCAP June 20, 2019</a:t>
            </a:r>
          </a:p>
          <a:p>
            <a:r>
              <a:rPr lang="en-US" dirty="0"/>
              <a:t>LCAP Submitted to LACOE June 2019</a:t>
            </a:r>
          </a:p>
          <a:p>
            <a:r>
              <a:rPr lang="en-US" dirty="0"/>
              <a:t>LACOE Revisions Sent July 2019</a:t>
            </a:r>
          </a:p>
          <a:p>
            <a:r>
              <a:rPr lang="en-US" dirty="0"/>
              <a:t>BUSD Revised and Returned Revised LCAP to LACOE July 2019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2B529-9CF7-4803-9345-347B49AA7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BA61F-E2EC-43BE-AF9C-D08AC1382EC4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7792B0-1542-4F6B-9813-E6562BD4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567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045A8-C69B-4406-9538-3DFB30DF3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2019-2020 Adjustments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DD14F-16C2-422F-927B-CD570B22C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Froze GATE Coordinator Salary $87,534</a:t>
            </a:r>
          </a:p>
          <a:p>
            <a:r>
              <a:rPr lang="en-US" dirty="0"/>
              <a:t>Added Middle School Designated ELD Class $20,000</a:t>
            </a:r>
          </a:p>
          <a:p>
            <a:r>
              <a:rPr lang="en-US" dirty="0"/>
              <a:t>Added Secondary Targeted Interventions $47,000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CA249-8FFD-4D5E-9A6C-2236CE8DB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E78AA-44B1-46A6-B562-D05DE9D23CD4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749EF7-A25C-4106-996F-E288C617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494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542B0-3162-4B32-8129-F126B9E54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2020-2021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146D5-0640-4C90-8405-67EB63815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Developing the 2020-2021 LCAP Plan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5B777-D77C-4EFB-94E7-6013C25E8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D1DFE-7687-4D67-8A55-A36663F92800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C4E00B-1079-457A-AECF-B06871F3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181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2DE04-9A34-412D-B2EE-AFDDEE23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 State Priorities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17F8C-8D05-4039-8F53-D0ADE780F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30923"/>
            <a:ext cx="8915400" cy="46802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1.) Student access to basic school services.</a:t>
            </a:r>
          </a:p>
          <a:p>
            <a:pPr lvl="1"/>
            <a:r>
              <a:rPr lang="en-US" dirty="0"/>
              <a:t>Teacher assignments based on credentials</a:t>
            </a:r>
          </a:p>
          <a:p>
            <a:pPr lvl="1"/>
            <a:r>
              <a:rPr lang="en-US" dirty="0"/>
              <a:t>Textbooks and instructional materials</a:t>
            </a:r>
          </a:p>
          <a:p>
            <a:pPr lvl="1"/>
            <a:r>
              <a:rPr lang="en-US" dirty="0"/>
              <a:t>Facilities in good repair</a:t>
            </a:r>
          </a:p>
          <a:p>
            <a:r>
              <a:rPr lang="en-US" dirty="0"/>
              <a:t>2.) Implementation of academic standards.</a:t>
            </a:r>
          </a:p>
          <a:p>
            <a:r>
              <a:rPr lang="en-US" dirty="0"/>
              <a:t>3.) Parent involvement and participation.</a:t>
            </a:r>
          </a:p>
          <a:p>
            <a:r>
              <a:rPr lang="en-US" dirty="0"/>
              <a:t>4.) Student achievement and outcomes along multiple measures.</a:t>
            </a:r>
          </a:p>
          <a:p>
            <a:r>
              <a:rPr lang="en-US" dirty="0"/>
              <a:t>5.) Student engagement, attendance, absenteeism, graduation rate, drop out rate.</a:t>
            </a:r>
          </a:p>
          <a:p>
            <a:r>
              <a:rPr lang="en-US" dirty="0"/>
              <a:t>6.) School climate, suspension rate, expulsion rate, and other locally identified means.</a:t>
            </a:r>
          </a:p>
          <a:p>
            <a:r>
              <a:rPr lang="en-US" dirty="0"/>
              <a:t>7.) Pupil access and enrollment in a broad course of study.</a:t>
            </a:r>
          </a:p>
          <a:p>
            <a:r>
              <a:rPr lang="en-US" dirty="0"/>
              <a:t>8.) Other student outcomes in subjects in a broad course of study.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1240A0-3163-4EDF-9CDE-CF7B2DF2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431FC-9BD0-4335-9964-6F5D1FBD9F75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FBD9DD-F95F-41E5-A8E7-48AD1769B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533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2A634-7D0F-4F67-A6B0-482A0D83E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2020-2021 LCAP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58319-D58D-4FA8-A7DB-10E41D4B6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328890"/>
          </a:xfrm>
        </p:spPr>
        <p:txBody>
          <a:bodyPr/>
          <a:lstStyle/>
          <a:p>
            <a:r>
              <a:rPr lang="en-US" dirty="0"/>
              <a:t>Instructional Services – Sharon Cuseo</a:t>
            </a:r>
          </a:p>
          <a:p>
            <a:pPr lvl="1"/>
            <a:r>
              <a:rPr lang="en-US" dirty="0"/>
              <a:t>1.) Students will be career/college ready via high quality instruction</a:t>
            </a:r>
          </a:p>
          <a:p>
            <a:r>
              <a:rPr lang="en-US" dirty="0"/>
              <a:t>Educational Services – John Paramo</a:t>
            </a:r>
          </a:p>
          <a:p>
            <a:pPr lvl="1"/>
            <a:r>
              <a:rPr lang="en-US" dirty="0"/>
              <a:t>2.) Students will be physically, emotionally and mentally healthy</a:t>
            </a:r>
          </a:p>
          <a:p>
            <a:r>
              <a:rPr lang="en-US" dirty="0"/>
              <a:t>Human Resources – Sarah Niemann</a:t>
            </a:r>
          </a:p>
          <a:p>
            <a:pPr lvl="1"/>
            <a:r>
              <a:rPr lang="en-US" dirty="0"/>
              <a:t>3.) Recruit and retain quality employees</a:t>
            </a:r>
          </a:p>
          <a:p>
            <a:r>
              <a:rPr lang="en-US" dirty="0"/>
              <a:t>Business Services – Debbie Kukta</a:t>
            </a:r>
          </a:p>
          <a:p>
            <a:pPr lvl="1"/>
            <a:r>
              <a:rPr lang="en-US" dirty="0"/>
              <a:t>4.) Efficient and effective operations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588B1-B9C7-4009-9522-31DB3D57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5F530-30F8-4DB2-B969-BCE99D1F2351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29C37D-3CF2-4367-8700-F1D1B6E20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679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1614E-F4F3-4F68-A8B1-00A784D3E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B9B74-CD50-4971-89B6-D7D418F8B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Activity </a:t>
            </a:r>
          </a:p>
          <a:p>
            <a:r>
              <a:rPr lang="en-US" dirty="0"/>
              <a:t>Streamlining 9 Board Goals into 4 LCAP Goals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55C3E-67F6-43B4-8BA9-753A85936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2EEAB-2C0E-4713-BC1F-F31DE49CBF4A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BA8B27-6F20-4CBB-9A83-5C9A8593B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161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475B4-ABA1-4589-A8B8-94A7FFAD2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24475-212D-4327-9AD5-C66B6DE31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39229"/>
            <a:ext cx="8915400" cy="4271993"/>
          </a:xfrm>
        </p:spPr>
        <p:txBody>
          <a:bodyPr>
            <a:normAutofit/>
          </a:bodyPr>
          <a:lstStyle/>
          <a:p>
            <a:r>
              <a:rPr lang="en-US" dirty="0"/>
              <a:t>Wednesday, September 18 </a:t>
            </a:r>
          </a:p>
          <a:p>
            <a:pPr lvl="1"/>
            <a:r>
              <a:rPr lang="en-US" dirty="0"/>
              <a:t>Recap of Changes 2019-2020; Overview of 2020-2021</a:t>
            </a:r>
          </a:p>
          <a:p>
            <a:r>
              <a:rPr lang="en-US" dirty="0"/>
              <a:t>Wednesday, October 16 – Business Services</a:t>
            </a:r>
          </a:p>
          <a:p>
            <a:r>
              <a:rPr lang="en-US" dirty="0"/>
              <a:t>Wednesday, November 20 – Human Resources</a:t>
            </a:r>
          </a:p>
          <a:p>
            <a:r>
              <a:rPr lang="en-US" dirty="0"/>
              <a:t>Wednesday, January 22 – Educational Services</a:t>
            </a:r>
          </a:p>
          <a:p>
            <a:r>
              <a:rPr lang="en-US" dirty="0"/>
              <a:t>Wednesday, February 19 – Instructional Services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3A5A-3009-4D51-AFF4-A24C71275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0A13-B182-4F9B-81D6-0942FDF3B21B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AD5BCD-3525-4830-8262-10BAD6F10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549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3CF9A-E944-4E76-A465-2E4A8049D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60036-AC83-44A8-880D-B54F6CAF8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61532"/>
            <a:ext cx="8915400" cy="4249690"/>
          </a:xfrm>
        </p:spPr>
        <p:txBody>
          <a:bodyPr>
            <a:normAutofit/>
          </a:bodyPr>
          <a:lstStyle/>
          <a:p>
            <a:r>
              <a:rPr lang="en-US" dirty="0"/>
              <a:t>Tuesday, March 17 – Instructional Services</a:t>
            </a:r>
          </a:p>
          <a:p>
            <a:r>
              <a:rPr lang="en-US" dirty="0"/>
              <a:t>Wednesday, April 15 – Instructional Services</a:t>
            </a:r>
          </a:p>
          <a:p>
            <a:r>
              <a:rPr lang="en-US" dirty="0"/>
              <a:t>Wednesday, May 6 – Town Hall</a:t>
            </a:r>
          </a:p>
          <a:p>
            <a:r>
              <a:rPr lang="en-US" dirty="0"/>
              <a:t>Board of Education</a:t>
            </a:r>
          </a:p>
          <a:p>
            <a:pPr lvl="1"/>
            <a:r>
              <a:rPr lang="en-US" dirty="0"/>
              <a:t>May/June LCAP Board Hearing Date?</a:t>
            </a:r>
          </a:p>
          <a:p>
            <a:r>
              <a:rPr lang="en-US" dirty="0"/>
              <a:t>Board of Education </a:t>
            </a:r>
          </a:p>
          <a:p>
            <a:pPr lvl="1"/>
            <a:r>
              <a:rPr lang="en-US" dirty="0"/>
              <a:t>June LCAP Approval Date?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93D17-EFC6-49C0-AD87-D29160491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D41EE-35E0-43E1-8532-8CB0C9BC7226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F8660-59B7-45C0-9C81-B26D16863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781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EE3A7-E749-4BA5-8539-B938245D4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B64D5-D6C3-4309-84CC-220809F1F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Monthly meetings to review one or more of the LCAP Goals</a:t>
            </a:r>
          </a:p>
          <a:p>
            <a:pPr lvl="1"/>
            <a:r>
              <a:rPr lang="en-US" dirty="0"/>
              <a:t>Data review to measure progress of the goal</a:t>
            </a:r>
          </a:p>
          <a:p>
            <a:pPr lvl="1"/>
            <a:r>
              <a:rPr lang="en-US" dirty="0"/>
              <a:t>Discussion on the data</a:t>
            </a:r>
          </a:p>
          <a:p>
            <a:pPr lvl="1"/>
            <a:r>
              <a:rPr lang="en-US" dirty="0"/>
              <a:t>Discussion on the activities designed to carry out the goal</a:t>
            </a:r>
          </a:p>
          <a:p>
            <a:pPr lvl="1"/>
            <a:r>
              <a:rPr lang="en-US" dirty="0"/>
              <a:t>Further recommendations to the Superintendent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1FC31-16EB-40DE-979A-1FE78CA84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12688-255C-4AD3-9985-9C195891116D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D5FCC4-5E31-458F-A130-1930D8F6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786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E8FCF-E478-4D62-98C7-3A9A8CC55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Planning Based on Master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F5ABD-C1EF-4DA1-9804-5C80575F9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/>
              <a:t>Focus is on continuous improvement</a:t>
            </a:r>
          </a:p>
          <a:p>
            <a:r>
              <a:rPr lang="en-US" dirty="0"/>
              <a:t>Build LCAP from the master plans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GATE</a:t>
            </a:r>
          </a:p>
          <a:p>
            <a:pPr lvl="1"/>
            <a:r>
              <a:rPr lang="en-US" dirty="0"/>
              <a:t>English Learners</a:t>
            </a:r>
          </a:p>
          <a:p>
            <a:pPr lvl="1"/>
            <a:r>
              <a:rPr lang="en-US" dirty="0"/>
              <a:t>Technology</a:t>
            </a:r>
          </a:p>
          <a:p>
            <a:pPr lvl="1"/>
            <a:r>
              <a:rPr lang="en-US" dirty="0"/>
              <a:t>Special Education</a:t>
            </a:r>
          </a:p>
          <a:p>
            <a:pPr lvl="1"/>
            <a:r>
              <a:rPr lang="en-US" dirty="0"/>
              <a:t>School Plans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Categorical Plans</a:t>
            </a:r>
          </a:p>
          <a:p>
            <a:pPr lvl="1"/>
            <a:r>
              <a:rPr lang="en-US" dirty="0"/>
              <a:t>BUSD Arts for All</a:t>
            </a:r>
          </a:p>
          <a:p>
            <a:pPr lvl="1"/>
            <a:r>
              <a:rPr lang="en-US" dirty="0"/>
              <a:t>Alternative Education </a:t>
            </a:r>
          </a:p>
          <a:p>
            <a:pPr lvl="1"/>
            <a:r>
              <a:rPr lang="en-US" dirty="0"/>
              <a:t>Career Technology Education</a:t>
            </a:r>
          </a:p>
          <a:p>
            <a:pPr lvl="1"/>
            <a:r>
              <a:rPr lang="en-US" dirty="0"/>
              <a:t>Guidance 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D1DD8-63B3-456C-B0CA-A94458F49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810A2-829F-44A7-AF37-B3738AA12B0C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614844-4657-4594-8DD8-70B12387A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175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35FC6-6373-4A29-B0DD-888FA3926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Planning for 2020-2021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A460F-5A4D-4729-A281-D96C5F7EC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budget routes </a:t>
            </a:r>
          </a:p>
          <a:p>
            <a:pPr lvl="1"/>
            <a:r>
              <a:rPr lang="en-US" dirty="0"/>
              <a:t>Parcel Tax Approved</a:t>
            </a:r>
          </a:p>
          <a:p>
            <a:pPr lvl="2"/>
            <a:r>
              <a:rPr lang="en-US" dirty="0"/>
              <a:t>Will need to move expenditures from LCAP BASE and Supplemental to Parcel Tax Fund</a:t>
            </a:r>
          </a:p>
          <a:p>
            <a:pPr lvl="1"/>
            <a:r>
              <a:rPr lang="en-US" dirty="0"/>
              <a:t>Parcel Tax Not Approved</a:t>
            </a:r>
          </a:p>
          <a:p>
            <a:pPr lvl="2"/>
            <a:r>
              <a:rPr lang="en-US" dirty="0"/>
              <a:t>Will need to reduce the </a:t>
            </a:r>
            <a:r>
              <a:rPr lang="en-US"/>
              <a:t>LCAP budget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E84C1-960D-4970-A99E-C3C4E3403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8AD5C-4C06-4EBE-99C6-1963A5605DD4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2C56D3-73D1-4F87-8637-FA14C3B40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075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321F6-02F6-48E1-A581-E4AE47612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BUSD LCAP 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9F141-0F5E-4BC1-8270-EB60B1924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https://www.burbankusd.org/lcap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25D1F-EAE3-48B4-8352-459A918A4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DC40E-5C43-4C89-863B-C5BDE928F30F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8D3977-875E-41FD-8789-0D78441EC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276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4C232-D81D-4A11-84CC-DAB69392D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California Dashboard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EE81B-3C36-498D-BC5A-5A41F0224D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https://www.caschooldashboard.org/</a:t>
            </a:r>
            <a:endParaRPr lang="en-US"/>
          </a:p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4F39C-91F8-4937-ACE1-2EFD399E5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65D8-E712-4958-B553-E87C7770FB4D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E76C97-1E67-4020-96BF-00FBFB73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157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EE4C4-1269-41B2-925B-8E5EE278A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7540F-324F-42C4-8727-236C118C4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California Department of Education's LCFF Site</a:t>
            </a:r>
          </a:p>
          <a:p>
            <a:r>
              <a:rPr lang="en-US" dirty="0">
                <a:hlinkClick r:id="rId2"/>
              </a:rPr>
              <a:t>http://www.cde.ca.gov/fg/aa/lc</a:t>
            </a:r>
            <a:endParaRPr lang="en-US" dirty="0"/>
          </a:p>
          <a:p>
            <a:r>
              <a:rPr lang="en-US" b="1" dirty="0"/>
              <a:t>California Department of Education LCFF Frequently Asked Questions</a:t>
            </a:r>
          </a:p>
          <a:p>
            <a:r>
              <a:rPr lang="en-US" dirty="0">
                <a:hlinkClick r:id="rId3"/>
              </a:rPr>
              <a:t>https://www.cde.ca.gov/fg/aa/lc/lcfffaq.asp</a:t>
            </a:r>
            <a:endParaRPr lang="en-US" dirty="0"/>
          </a:p>
          <a:p>
            <a:r>
              <a:rPr lang="en-US" b="1" dirty="0"/>
              <a:t>Ed100: What is an LCAP?</a:t>
            </a:r>
          </a:p>
          <a:p>
            <a:r>
              <a:rPr lang="en-US" dirty="0">
                <a:hlinkClick r:id="rId4"/>
              </a:rPr>
              <a:t>https://ed100.org/blog/lcap-hub</a:t>
            </a:r>
            <a:endParaRPr lang="en-US" dirty="0"/>
          </a:p>
          <a:p>
            <a:r>
              <a:rPr lang="it-IT" b="1" dirty="0"/>
              <a:t>California PTA LCAP/LCFF Information</a:t>
            </a:r>
          </a:p>
          <a:p>
            <a:r>
              <a:rPr lang="it-IT" dirty="0">
                <a:hlinkClick r:id="rId5"/>
              </a:rPr>
              <a:t>https://capta.org/focus-areas/lcfflcap/</a:t>
            </a:r>
            <a:endParaRPr lang="it-IT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C3A6E-DF88-4C5B-A6DF-4D80F50E7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0594-38B5-439D-B5B2-0C22C0785C70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D9F401-2C92-4E4F-A429-C1A9281E3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74120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1299</TotalTime>
  <Words>982</Words>
  <Application>Microsoft Office PowerPoint</Application>
  <PresentationFormat>Widescreen</PresentationFormat>
  <Paragraphs>206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Century Gothic</vt:lpstr>
      <vt:lpstr>Wingdings 3</vt:lpstr>
      <vt:lpstr>Wisp</vt:lpstr>
      <vt:lpstr>2020-2021 Local Control Accountability Plan (LCAP)</vt:lpstr>
      <vt:lpstr>Overview of Presentation</vt:lpstr>
      <vt:lpstr>LCAP – What is it?</vt:lpstr>
      <vt:lpstr>Local Control Funding Formula</vt:lpstr>
      <vt:lpstr>LCAP Supplemental Formula</vt:lpstr>
      <vt:lpstr>LCAP – Restricted Revenue (2019-20)</vt:lpstr>
      <vt:lpstr>LCAP – Unrestricted Revenue (2019-20) </vt:lpstr>
      <vt:lpstr>June 2019 – Current Timeline</vt:lpstr>
      <vt:lpstr>LCAP 2019-2020 Adjustments</vt:lpstr>
      <vt:lpstr>LCAP 2020-2021</vt:lpstr>
      <vt:lpstr>Eight State Priorities</vt:lpstr>
      <vt:lpstr>2020-2021 LCAP Goals</vt:lpstr>
      <vt:lpstr>LCAP Activity</vt:lpstr>
      <vt:lpstr>LCAP Timeline</vt:lpstr>
      <vt:lpstr>LCAP Timeline</vt:lpstr>
      <vt:lpstr>LCAP Meetings</vt:lpstr>
      <vt:lpstr>LCAP Planning Based on Master Plans</vt:lpstr>
      <vt:lpstr>LCAP Planning for 2020-2021</vt:lpstr>
      <vt:lpstr>BUSD LCAP Website</vt:lpstr>
      <vt:lpstr>California Dashboard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Control Accountability Plan (LCAP)</dc:title>
  <dc:creator>Peter Knapik</dc:creator>
  <cp:lastModifiedBy>Peter Knapik</cp:lastModifiedBy>
  <cp:revision>75</cp:revision>
  <cp:lastPrinted>2019-09-03T15:17:33Z</cp:lastPrinted>
  <dcterms:created xsi:type="dcterms:W3CDTF">2019-08-29T19:34:36Z</dcterms:created>
  <dcterms:modified xsi:type="dcterms:W3CDTF">2019-09-18T14:13:21Z</dcterms:modified>
</cp:coreProperties>
</file>