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86" r:id="rId1"/>
  </p:sldMasterIdLst>
  <p:notesMasterIdLst>
    <p:notesMasterId r:id="rId15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5" r:id="rId10"/>
    <p:sldId id="276" r:id="rId11"/>
    <p:sldId id="277" r:id="rId12"/>
    <p:sldId id="278" r:id="rId13"/>
    <p:sldId id="264" r:id="rId1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8A4584-79B3-4419-8E1F-B525833093C5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99313-C0F1-40B7-88C6-CDCC9A0DD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370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941B-9065-4258-986E-93DA2DBF4C91}" type="datetime1">
              <a:rPr lang="en-US" smtClean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77080" y="6275841"/>
            <a:ext cx="811019" cy="50357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157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E4925-6B31-44EF-914A-76FF8060E9F3}" type="datetime1">
              <a:rPr lang="en-US" smtClean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51498" y="6275841"/>
            <a:ext cx="811019" cy="50357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146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D299-D7E4-4FD5-8EB1-352380A175D1}" type="datetime1">
              <a:rPr lang="en-US" smtClean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48907" y="6211232"/>
            <a:ext cx="811019" cy="50357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022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68F9-A0B5-4BC4-A941-4BB709690031}" type="datetime1">
              <a:rPr lang="en-US" smtClean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76211" y="6192031"/>
            <a:ext cx="811019" cy="50357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873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088F8-F33F-4F04-AFD3-03EEE0285208}" type="datetime1">
              <a:rPr lang="en-US" smtClean="0"/>
              <a:t>5/10/2021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88424" y="6257350"/>
            <a:ext cx="811019" cy="50357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318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D933B-652F-4CD0-BD88-3FFBFEB80E4D}" type="datetime1">
              <a:rPr lang="en-US" smtClean="0"/>
              <a:t>5/10/2021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02071" y="6194757"/>
            <a:ext cx="811019" cy="50357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365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474B-8520-44FD-BC92-B65184446829}" type="datetime1">
              <a:rPr lang="en-US" smtClean="0"/>
              <a:t>5/10/2021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835022" y="6211232"/>
            <a:ext cx="811019" cy="50357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633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F88B-33F4-47B8-A52F-CB294C25B2BB}" type="datetime1">
              <a:rPr lang="en-US" smtClean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76212" y="6275841"/>
            <a:ext cx="811019" cy="50357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4239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7A5A087A-0DAE-45D4-8688-B8685482B1D4}" type="datetime1">
              <a:rPr lang="en-US" smtClean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15560" y="6211232"/>
            <a:ext cx="811019" cy="50357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03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6431D-2339-4D41-A821-113E728219B2}" type="datetime1">
              <a:rPr lang="en-US" smtClean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57145" y="6275841"/>
            <a:ext cx="811019" cy="50357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527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931A-57AE-48D5-84A4-1E04D9C5E63A}" type="datetime1">
              <a:rPr lang="en-US" smtClean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5160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EA780-CF1C-4EE0-AA8F-3ECF34A6D525}" type="datetime1">
              <a:rPr lang="en-US" smtClean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30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schooldashboard.org/" TargetMode="External"/><Relationship Id="rId7" Type="http://schemas.openxmlformats.org/officeDocument/2006/relationships/hyperlink" Target="https://capta.org/focus-areas/lcfflcap/" TargetMode="External"/><Relationship Id="rId2" Type="http://schemas.openxmlformats.org/officeDocument/2006/relationships/hyperlink" Target="https://www.burbankusd.org/lca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d100.org/blog/lcap-hub" TargetMode="External"/><Relationship Id="rId5" Type="http://schemas.openxmlformats.org/officeDocument/2006/relationships/hyperlink" Target="https://www.cde.ca.gov/fg/aa/lc/lcfffaq.asp" TargetMode="External"/><Relationship Id="rId4" Type="http://schemas.openxmlformats.org/officeDocument/2006/relationships/hyperlink" Target="http://www.cde.ca.gov/fg/aa/l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821AF-A382-406A-B8D5-725CB60AF5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529" y="802298"/>
            <a:ext cx="10927828" cy="254143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Local Control Accountability Plan (LCAP) Supplemental Town Hall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119F83-1E48-46A2-81B7-DCB88B88AD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by: Peter Knapik, Director of Elementary Education</a:t>
            </a:r>
          </a:p>
          <a:p>
            <a:pPr algn="r"/>
            <a:r>
              <a:rPr lang="en-US" dirty="0"/>
              <a:t>May 15, 2021</a:t>
            </a:r>
          </a:p>
        </p:txBody>
      </p:sp>
    </p:spTree>
    <p:extLst>
      <p:ext uri="{BB962C8B-B14F-4D97-AF65-F5344CB8AC3E}">
        <p14:creationId xmlns:p14="http://schemas.microsoft.com/office/powerpoint/2010/main" val="3088012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C253E-8746-47B9-A0AF-F3414340D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Budgeted Expenditures for 2021-2022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6FA6D4C-ED1F-450F-A23F-D8ACBAF810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8494211"/>
              </p:ext>
            </p:extLst>
          </p:nvPr>
        </p:nvGraphicFramePr>
        <p:xfrm>
          <a:off x="1097279" y="1998617"/>
          <a:ext cx="10202092" cy="3708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6878">
                  <a:extLst>
                    <a:ext uri="{9D8B030D-6E8A-4147-A177-3AD203B41FA5}">
                      <a16:colId xmlns:a16="http://schemas.microsoft.com/office/drawing/2014/main" val="925346016"/>
                    </a:ext>
                  </a:extLst>
                </a:gridCol>
                <a:gridCol w="2395214">
                  <a:extLst>
                    <a:ext uri="{9D8B030D-6E8A-4147-A177-3AD203B41FA5}">
                      <a16:colId xmlns:a16="http://schemas.microsoft.com/office/drawing/2014/main" val="3316826099"/>
                    </a:ext>
                  </a:extLst>
                </a:gridCol>
              </a:tblGrid>
              <a:tr h="36488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Budgeted Expenditure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Allocation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018526"/>
                  </a:ext>
                </a:extLst>
              </a:tr>
              <a:tr h="364887">
                <a:tc>
                  <a:txBody>
                    <a:bodyPr/>
                    <a:lstStyle/>
                    <a:p>
                      <a:r>
                        <a:rPr lang="en-US" dirty="0"/>
                        <a:t>Curriculum Specialists, Elementary (11 Full Time Equivalents </a:t>
                      </a:r>
                      <a:r>
                        <a:rPr lang="en-US"/>
                        <a:t>(FTEs))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dirty="0"/>
                        <a:t>1,308,283</a:t>
                      </a:r>
                    </a:p>
                  </a:txBody>
                  <a:tcPr marR="640080"/>
                </a:tc>
                <a:extLst>
                  <a:ext uri="{0D108BD9-81ED-4DB2-BD59-A6C34878D82A}">
                    <a16:rowId xmlns:a16="http://schemas.microsoft.com/office/drawing/2014/main" val="1901707467"/>
                  </a:ext>
                </a:extLst>
              </a:tr>
              <a:tr h="364887">
                <a:tc>
                  <a:txBody>
                    <a:bodyPr/>
                    <a:lstStyle/>
                    <a:p>
                      <a:r>
                        <a:rPr lang="en-US" dirty="0"/>
                        <a:t>Library Assistants, Elementary (11 FTEs)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dirty="0"/>
                        <a:t>345,063</a:t>
                      </a:r>
                    </a:p>
                  </a:txBody>
                  <a:tcPr marR="640080"/>
                </a:tc>
                <a:extLst>
                  <a:ext uri="{0D108BD9-81ED-4DB2-BD59-A6C34878D82A}">
                    <a16:rowId xmlns:a16="http://schemas.microsoft.com/office/drawing/2014/main" val="2601266821"/>
                  </a:ext>
                </a:extLst>
              </a:tr>
              <a:tr h="364887">
                <a:tc>
                  <a:txBody>
                    <a:bodyPr/>
                    <a:lstStyle/>
                    <a:p>
                      <a:r>
                        <a:rPr lang="en-US" dirty="0"/>
                        <a:t>Elementary Response to Intervention for English &amp; Math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dirty="0"/>
                        <a:t>500,840</a:t>
                      </a:r>
                    </a:p>
                  </a:txBody>
                  <a:tcPr marR="640080"/>
                </a:tc>
                <a:extLst>
                  <a:ext uri="{0D108BD9-81ED-4DB2-BD59-A6C34878D82A}">
                    <a16:rowId xmlns:a16="http://schemas.microsoft.com/office/drawing/2014/main" val="910167150"/>
                  </a:ext>
                </a:extLst>
              </a:tr>
              <a:tr h="364887">
                <a:tc>
                  <a:txBody>
                    <a:bodyPr/>
                    <a:lstStyle/>
                    <a:p>
                      <a:r>
                        <a:rPr lang="en-US" dirty="0"/>
                        <a:t>Secondary Summer School Program (Credit Recovery)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dirty="0"/>
                        <a:t>366,732</a:t>
                      </a:r>
                    </a:p>
                  </a:txBody>
                  <a:tcPr marR="640080"/>
                </a:tc>
                <a:extLst>
                  <a:ext uri="{0D108BD9-81ED-4DB2-BD59-A6C34878D82A}">
                    <a16:rowId xmlns:a16="http://schemas.microsoft.com/office/drawing/2014/main" val="478912533"/>
                  </a:ext>
                </a:extLst>
              </a:tr>
              <a:tr h="364887">
                <a:tc>
                  <a:txBody>
                    <a:bodyPr/>
                    <a:lstStyle/>
                    <a:p>
                      <a:r>
                        <a:rPr lang="en-US" dirty="0"/>
                        <a:t>Extended School Year (Summer School for English Learners)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dirty="0"/>
                        <a:t>52,000</a:t>
                      </a:r>
                    </a:p>
                  </a:txBody>
                  <a:tcPr marR="640080"/>
                </a:tc>
                <a:extLst>
                  <a:ext uri="{0D108BD9-81ED-4DB2-BD59-A6C34878D82A}">
                    <a16:rowId xmlns:a16="http://schemas.microsoft.com/office/drawing/2014/main" val="2769949929"/>
                  </a:ext>
                </a:extLst>
              </a:tr>
              <a:tr h="364887">
                <a:tc>
                  <a:txBody>
                    <a:bodyPr/>
                    <a:lstStyle/>
                    <a:p>
                      <a:r>
                        <a:rPr lang="en-US" dirty="0"/>
                        <a:t>English Learner Program, Maintenance of Effort (formerly EIA/LEP funding)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dirty="0"/>
                        <a:t>1,246,322</a:t>
                      </a:r>
                    </a:p>
                  </a:txBody>
                  <a:tcPr marR="640080"/>
                </a:tc>
                <a:extLst>
                  <a:ext uri="{0D108BD9-81ED-4DB2-BD59-A6C34878D82A}">
                    <a16:rowId xmlns:a16="http://schemas.microsoft.com/office/drawing/2014/main" val="2559930499"/>
                  </a:ext>
                </a:extLst>
              </a:tr>
              <a:tr h="364887">
                <a:tc>
                  <a:txBody>
                    <a:bodyPr/>
                    <a:lstStyle/>
                    <a:p>
                      <a:r>
                        <a:rPr lang="en-US" dirty="0"/>
                        <a:t>English Language Development Specialists, Elementary (4 FTEs)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dirty="0"/>
                        <a:t>454,560</a:t>
                      </a:r>
                    </a:p>
                  </a:txBody>
                  <a:tcPr marR="640080"/>
                </a:tc>
                <a:extLst>
                  <a:ext uri="{0D108BD9-81ED-4DB2-BD59-A6C34878D82A}">
                    <a16:rowId xmlns:a16="http://schemas.microsoft.com/office/drawing/2014/main" val="1505728154"/>
                  </a:ext>
                </a:extLst>
              </a:tr>
              <a:tr h="416798">
                <a:tc>
                  <a:txBody>
                    <a:bodyPr/>
                    <a:lstStyle/>
                    <a:p>
                      <a:r>
                        <a:rPr lang="en-US" dirty="0"/>
                        <a:t>English Language Development Instructional Assistants, Elementary (23 positions)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dirty="0"/>
                        <a:t>388,998</a:t>
                      </a:r>
                    </a:p>
                  </a:txBody>
                  <a:tcPr marR="640080"/>
                </a:tc>
                <a:extLst>
                  <a:ext uri="{0D108BD9-81ED-4DB2-BD59-A6C34878D82A}">
                    <a16:rowId xmlns:a16="http://schemas.microsoft.com/office/drawing/2014/main" val="3182583922"/>
                  </a:ext>
                </a:extLst>
              </a:tr>
              <a:tr h="364887">
                <a:tc>
                  <a:txBody>
                    <a:bodyPr/>
                    <a:lstStyle/>
                    <a:p>
                      <a:r>
                        <a:rPr lang="en-US" dirty="0"/>
                        <a:t>Interpreters for Parents/Families of Second Language Learners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dirty="0"/>
                        <a:t>65,000</a:t>
                      </a:r>
                    </a:p>
                  </a:txBody>
                  <a:tcPr marR="640080"/>
                </a:tc>
                <a:extLst>
                  <a:ext uri="{0D108BD9-81ED-4DB2-BD59-A6C34878D82A}">
                    <a16:rowId xmlns:a16="http://schemas.microsoft.com/office/drawing/2014/main" val="2984511070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BC7873-4497-45A7-B1E0-C43C471D4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884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505AD-AD55-4CF6-94E8-A42D73E5A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Budgeted Expenditures for 2021-2022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6136B78-2FA3-4C5F-A8D4-43B358F258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8073700"/>
              </p:ext>
            </p:extLst>
          </p:nvPr>
        </p:nvGraphicFramePr>
        <p:xfrm>
          <a:off x="679269" y="1972491"/>
          <a:ext cx="10607040" cy="3506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99708">
                  <a:extLst>
                    <a:ext uri="{9D8B030D-6E8A-4147-A177-3AD203B41FA5}">
                      <a16:colId xmlns:a16="http://schemas.microsoft.com/office/drawing/2014/main" val="2270957083"/>
                    </a:ext>
                  </a:extLst>
                </a:gridCol>
                <a:gridCol w="2107332">
                  <a:extLst>
                    <a:ext uri="{9D8B030D-6E8A-4147-A177-3AD203B41FA5}">
                      <a16:colId xmlns:a16="http://schemas.microsoft.com/office/drawing/2014/main" val="2895607633"/>
                    </a:ext>
                  </a:extLst>
                </a:gridCol>
              </a:tblGrid>
              <a:tr h="3896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Budgeted Expenditures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Allocation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366332"/>
                  </a:ext>
                </a:extLst>
              </a:tr>
              <a:tr h="389650">
                <a:tc>
                  <a:txBody>
                    <a:bodyPr/>
                    <a:lstStyle/>
                    <a:p>
                      <a:r>
                        <a:rPr lang="fr-FR" dirty="0"/>
                        <a:t>Spanish Dual Immersion Instructional Assistants (8 positions)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109,078</a:t>
                      </a:r>
                    </a:p>
                  </a:txBody>
                  <a:tcPr marR="548640"/>
                </a:tc>
                <a:extLst>
                  <a:ext uri="{0D108BD9-81ED-4DB2-BD59-A6C34878D82A}">
                    <a16:rowId xmlns:a16="http://schemas.microsoft.com/office/drawing/2014/main" val="1986836227"/>
                  </a:ext>
                </a:extLst>
              </a:tr>
              <a:tr h="389650">
                <a:tc>
                  <a:txBody>
                    <a:bodyPr/>
                    <a:lstStyle/>
                    <a:p>
                      <a:r>
                        <a:rPr lang="en-US" dirty="0"/>
                        <a:t>Designated English Language Development (One period per day teaching) (10 positions)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212,203</a:t>
                      </a:r>
                    </a:p>
                  </a:txBody>
                  <a:tcPr marR="548640"/>
                </a:tc>
                <a:extLst>
                  <a:ext uri="{0D108BD9-81ED-4DB2-BD59-A6C34878D82A}">
                    <a16:rowId xmlns:a16="http://schemas.microsoft.com/office/drawing/2014/main" val="366665117"/>
                  </a:ext>
                </a:extLst>
              </a:tr>
              <a:tr h="389650">
                <a:tc>
                  <a:txBody>
                    <a:bodyPr/>
                    <a:lstStyle/>
                    <a:p>
                      <a:r>
                        <a:rPr lang="en-US" dirty="0"/>
                        <a:t>Secondary Online Credit Recovery Program for Targeted Subgroups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220,478</a:t>
                      </a:r>
                    </a:p>
                  </a:txBody>
                  <a:tcPr marR="548640"/>
                </a:tc>
                <a:extLst>
                  <a:ext uri="{0D108BD9-81ED-4DB2-BD59-A6C34878D82A}">
                    <a16:rowId xmlns:a16="http://schemas.microsoft.com/office/drawing/2014/main" val="172893243"/>
                  </a:ext>
                </a:extLst>
              </a:tr>
              <a:tr h="389650">
                <a:tc>
                  <a:txBody>
                    <a:bodyPr/>
                    <a:lstStyle/>
                    <a:p>
                      <a:r>
                        <a:rPr lang="en-US" dirty="0"/>
                        <a:t>Class Size Reduction for Grades 4 &amp; 5 at Disney &amp; McKinley (4  0.5 FTEs)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208,324</a:t>
                      </a:r>
                    </a:p>
                  </a:txBody>
                  <a:tcPr marR="548640"/>
                </a:tc>
                <a:extLst>
                  <a:ext uri="{0D108BD9-81ED-4DB2-BD59-A6C34878D82A}">
                    <a16:rowId xmlns:a16="http://schemas.microsoft.com/office/drawing/2014/main" val="1332979435"/>
                  </a:ext>
                </a:extLst>
              </a:tr>
              <a:tr h="389650">
                <a:tc>
                  <a:txBody>
                    <a:bodyPr/>
                    <a:lstStyle/>
                    <a:p>
                      <a:r>
                        <a:rPr lang="en-US" dirty="0"/>
                        <a:t>Dual Immersion Teachers prorated salary 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525,498</a:t>
                      </a:r>
                    </a:p>
                  </a:txBody>
                  <a:tcPr marR="548640"/>
                </a:tc>
                <a:extLst>
                  <a:ext uri="{0D108BD9-81ED-4DB2-BD59-A6C34878D82A}">
                    <a16:rowId xmlns:a16="http://schemas.microsoft.com/office/drawing/2014/main" val="3430328931"/>
                  </a:ext>
                </a:extLst>
              </a:tr>
              <a:tr h="389650">
                <a:tc>
                  <a:txBody>
                    <a:bodyPr/>
                    <a:lstStyle/>
                    <a:p>
                      <a:r>
                        <a:rPr lang="en-US" dirty="0"/>
                        <a:t>Washington Preschool one classroom unduplicated students (1 teacher; 1 aide)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40,000</a:t>
                      </a:r>
                    </a:p>
                  </a:txBody>
                  <a:tcPr marR="54864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385612"/>
                  </a:ext>
                </a:extLst>
              </a:tr>
              <a:tr h="389650">
                <a:tc>
                  <a:txBody>
                    <a:bodyPr/>
                    <a:lstStyle/>
                    <a:p>
                      <a:r>
                        <a:rPr lang="en-US" dirty="0"/>
                        <a:t>Extended Transitional Kindergarten Teachers 2 classrooms for at</a:t>
                      </a:r>
                      <a:r>
                        <a:rPr lang="en-US" baseline="0" dirty="0"/>
                        <a:t> promise</a:t>
                      </a:r>
                      <a:r>
                        <a:rPr lang="en-US" dirty="0"/>
                        <a:t> 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127,583</a:t>
                      </a:r>
                    </a:p>
                  </a:txBody>
                  <a:tcPr marR="548640"/>
                </a:tc>
                <a:extLst>
                  <a:ext uri="{0D108BD9-81ED-4DB2-BD59-A6C34878D82A}">
                    <a16:rowId xmlns:a16="http://schemas.microsoft.com/office/drawing/2014/main" val="2884588175"/>
                  </a:ext>
                </a:extLst>
              </a:tr>
              <a:tr h="389650">
                <a:tc>
                  <a:txBody>
                    <a:bodyPr/>
                    <a:lstStyle/>
                    <a:p>
                      <a:r>
                        <a:rPr lang="en-US" dirty="0"/>
                        <a:t>Professional Development Day for all teachers  2 1/2 days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1,000,000</a:t>
                      </a:r>
                    </a:p>
                  </a:txBody>
                  <a:tcPr marR="54864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662255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79095F-74C3-4A0A-BBC3-2DCCBE4D0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710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EFCE7-4BC3-4DDC-A1D3-A56565127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Budgeted Expenditures for 2021-2022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21CADD7-4797-4D8F-A700-B21489E809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211629"/>
              </p:ext>
            </p:extLst>
          </p:nvPr>
        </p:nvGraphicFramePr>
        <p:xfrm>
          <a:off x="1175657" y="2016125"/>
          <a:ext cx="10293532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7759">
                  <a:extLst>
                    <a:ext uri="{9D8B030D-6E8A-4147-A177-3AD203B41FA5}">
                      <a16:colId xmlns:a16="http://schemas.microsoft.com/office/drawing/2014/main" val="2747732345"/>
                    </a:ext>
                  </a:extLst>
                </a:gridCol>
                <a:gridCol w="1435773">
                  <a:extLst>
                    <a:ext uri="{9D8B030D-6E8A-4147-A177-3AD203B41FA5}">
                      <a16:colId xmlns:a16="http://schemas.microsoft.com/office/drawing/2014/main" val="545428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Budgeted Expenditures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Allocation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77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Monterey Teachers (4 FTEs)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445,096</a:t>
                      </a:r>
                    </a:p>
                  </a:txBody>
                  <a:tcPr marR="274320"/>
                </a:tc>
                <a:extLst>
                  <a:ext uri="{0D108BD9-81ED-4DB2-BD59-A6C34878D82A}">
                    <a16:rowId xmlns:a16="http://schemas.microsoft.com/office/drawing/2014/main" val="1239573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Monterey Assistant Principal (1 FTE)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173,899</a:t>
                      </a:r>
                    </a:p>
                  </a:txBody>
                  <a:tcPr marR="274320"/>
                </a:tc>
                <a:extLst>
                  <a:ext uri="{0D108BD9-81ED-4DB2-BD59-A6C34878D82A}">
                    <a16:rowId xmlns:a16="http://schemas.microsoft.com/office/drawing/2014/main" val="388095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Community Day School Teachers (2 FTEs)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225,522</a:t>
                      </a:r>
                    </a:p>
                  </a:txBody>
                  <a:tcPr marR="274320"/>
                </a:tc>
                <a:extLst>
                  <a:ext uri="{0D108BD9-81ED-4DB2-BD59-A6C34878D82A}">
                    <a16:rowId xmlns:a16="http://schemas.microsoft.com/office/drawing/2014/main" val="223006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Community Day School Instructional Assistants (4 FTEs)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151,142</a:t>
                      </a:r>
                    </a:p>
                  </a:txBody>
                  <a:tcPr marR="274320"/>
                </a:tc>
                <a:extLst>
                  <a:ext uri="{0D108BD9-81ED-4DB2-BD59-A6C34878D82A}">
                    <a16:rowId xmlns:a16="http://schemas.microsoft.com/office/drawing/2014/main" val="314980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High School Counselors for Targeted Subgroups (2 FTEs)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234,251</a:t>
                      </a:r>
                    </a:p>
                  </a:txBody>
                  <a:tcPr marR="274320"/>
                </a:tc>
                <a:extLst>
                  <a:ext uri="{0D108BD9-81ED-4DB2-BD59-A6C34878D82A}">
                    <a16:rowId xmlns:a16="http://schemas.microsoft.com/office/drawing/2014/main" val="2564040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Middle School Counselors for Targeted Subgroups (2 FTEs)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335,231</a:t>
                      </a:r>
                    </a:p>
                  </a:txBody>
                  <a:tcPr marR="274320"/>
                </a:tc>
                <a:extLst>
                  <a:ext uri="{0D108BD9-81ED-4DB2-BD59-A6C34878D82A}">
                    <a16:rowId xmlns:a16="http://schemas.microsoft.com/office/drawing/2014/main" val="137992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Induction and Professional Development Teacher on Specialist Assignment (TOSA) (0.2 FTE)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21,567</a:t>
                      </a:r>
                    </a:p>
                  </a:txBody>
                  <a:tcPr marR="274320"/>
                </a:tc>
                <a:extLst>
                  <a:ext uri="{0D108BD9-81ED-4DB2-BD59-A6C34878D82A}">
                    <a16:rowId xmlns:a16="http://schemas.microsoft.com/office/drawing/2014/main" val="417966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Peer Assistance and Review (PAR) Teacher on Special Assignment (TOSA) (0.2 FTE)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21,486</a:t>
                      </a:r>
                    </a:p>
                  </a:txBody>
                  <a:tcPr marR="27432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091480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196736-4220-452A-A926-EF2C816CB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089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A4866-A0BF-468E-80BA-BD49C52DD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Budgeted Expenditures for 2021-2022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A50616E-3673-449F-8E0A-367AC6549C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1892374"/>
              </p:ext>
            </p:extLst>
          </p:nvPr>
        </p:nvGraphicFramePr>
        <p:xfrm>
          <a:off x="1093304" y="2016125"/>
          <a:ext cx="10316818" cy="3361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98166">
                  <a:extLst>
                    <a:ext uri="{9D8B030D-6E8A-4147-A177-3AD203B41FA5}">
                      <a16:colId xmlns:a16="http://schemas.microsoft.com/office/drawing/2014/main" val="2201458976"/>
                    </a:ext>
                  </a:extLst>
                </a:gridCol>
                <a:gridCol w="3718652">
                  <a:extLst>
                    <a:ext uri="{9D8B030D-6E8A-4147-A177-3AD203B41FA5}">
                      <a16:colId xmlns:a16="http://schemas.microsoft.com/office/drawing/2014/main" val="3257651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Budgeted Expenditures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Allocation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10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Elementary At-Risk Intervention Specialists (11 FTEs)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716,604</a:t>
                      </a:r>
                    </a:p>
                  </a:txBody>
                  <a:tcPr marR="1371600"/>
                </a:tc>
                <a:extLst>
                  <a:ext uri="{0D108BD9-81ED-4DB2-BD59-A6C34878D82A}">
                    <a16:rowId xmlns:a16="http://schemas.microsoft.com/office/drawing/2014/main" val="303647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Secondary At-Risk Intervention Specialists (6 FTEs)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471,733</a:t>
                      </a:r>
                    </a:p>
                  </a:txBody>
                  <a:tcPr marR="1371600"/>
                </a:tc>
                <a:extLst>
                  <a:ext uri="{0D108BD9-81ED-4DB2-BD59-A6C34878D82A}">
                    <a16:rowId xmlns:a16="http://schemas.microsoft.com/office/drawing/2014/main" val="2115256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Family Services Agency of Burbank Counseling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30,000</a:t>
                      </a:r>
                    </a:p>
                  </a:txBody>
                  <a:tcPr marR="1371600"/>
                </a:tc>
                <a:extLst>
                  <a:ext uri="{0D108BD9-81ED-4DB2-BD59-A6C34878D82A}">
                    <a16:rowId xmlns:a16="http://schemas.microsoft.com/office/drawing/2014/main" val="660150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Foster Youth, Homeless Specialist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100,000</a:t>
                      </a:r>
                    </a:p>
                  </a:txBody>
                  <a:tcPr marR="137160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8114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Psychologist at Title I Schools (2 FTEs)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292,070</a:t>
                      </a:r>
                    </a:p>
                  </a:txBody>
                  <a:tcPr marR="1371600"/>
                </a:tc>
                <a:extLst>
                  <a:ext uri="{0D108BD9-81ED-4DB2-BD59-A6C34878D82A}">
                    <a16:rowId xmlns:a16="http://schemas.microsoft.com/office/drawing/2014/main" val="3733763538"/>
                  </a:ext>
                </a:extLst>
              </a:tr>
              <a:tr h="395229">
                <a:tc>
                  <a:txBody>
                    <a:bodyPr/>
                    <a:lstStyle/>
                    <a:p>
                      <a:r>
                        <a:rPr lang="en-US" dirty="0"/>
                        <a:t>Positive</a:t>
                      </a:r>
                      <a:r>
                        <a:rPr lang="en-US" baseline="0" dirty="0"/>
                        <a:t> Behavioral Interventions and Supports (PBIS)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5,000</a:t>
                      </a:r>
                    </a:p>
                  </a:txBody>
                  <a:tcPr marR="1371600"/>
                </a:tc>
                <a:extLst>
                  <a:ext uri="{0D108BD9-81ED-4DB2-BD59-A6C34878D82A}">
                    <a16:rowId xmlns:a16="http://schemas.microsoft.com/office/drawing/2014/main" val="143181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Special Education Behavior Interventionist (2 FTEs)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140,496</a:t>
                      </a:r>
                    </a:p>
                  </a:txBody>
                  <a:tcPr marR="1371600"/>
                </a:tc>
                <a:extLst>
                  <a:ext uri="{0D108BD9-81ED-4DB2-BD59-A6C34878D82A}">
                    <a16:rowId xmlns:a16="http://schemas.microsoft.com/office/drawing/2014/main" val="312727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Instructional Technology Teacher on Special Assignment (0.2 FTE)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23,134</a:t>
                      </a:r>
                    </a:p>
                  </a:txBody>
                  <a:tcPr marR="1371600"/>
                </a:tc>
                <a:extLst>
                  <a:ext uri="{0D108BD9-81ED-4DB2-BD59-A6C34878D82A}">
                    <a16:rowId xmlns:a16="http://schemas.microsoft.com/office/drawing/2014/main" val="4109799983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F31AE4-BB90-4193-9090-D3583BD1B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740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0A29C-E996-4676-9578-51EB1CE96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Budgeted Expenditures for 2021-2022</a:t>
            </a:r>
            <a:r>
              <a:rPr lang="en-US" b="1" dirty="0"/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D65B842-9BE4-48BE-82EA-0B0B566798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8686532"/>
              </p:ext>
            </p:extLst>
          </p:nvPr>
        </p:nvGraphicFramePr>
        <p:xfrm>
          <a:off x="1005840" y="2016125"/>
          <a:ext cx="1040587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3124">
                  <a:extLst>
                    <a:ext uri="{9D8B030D-6E8A-4147-A177-3AD203B41FA5}">
                      <a16:colId xmlns:a16="http://schemas.microsoft.com/office/drawing/2014/main" val="2614347642"/>
                    </a:ext>
                  </a:extLst>
                </a:gridCol>
                <a:gridCol w="2212748">
                  <a:extLst>
                    <a:ext uri="{9D8B030D-6E8A-4147-A177-3AD203B41FA5}">
                      <a16:colId xmlns:a16="http://schemas.microsoft.com/office/drawing/2014/main" val="1562557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Budgeted Expenditures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Allocation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97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Diversity, Equity, Inclusion (DEI) Consultant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175,000</a:t>
                      </a:r>
                    </a:p>
                  </a:txBody>
                  <a:tcPr marR="64008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18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Professional Development costs for DEI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50,000</a:t>
                      </a:r>
                    </a:p>
                  </a:txBody>
                  <a:tcPr marR="64008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56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Planning for Specialized Middle School Program at Luther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50,000</a:t>
                      </a:r>
                    </a:p>
                  </a:txBody>
                  <a:tcPr marR="64008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04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Teacher on Special Assignment</a:t>
                      </a:r>
                      <a:r>
                        <a:rPr lang="en-US" baseline="0" dirty="0"/>
                        <a:t> (TOSA) </a:t>
                      </a:r>
                      <a:r>
                        <a:rPr lang="en-US" dirty="0"/>
                        <a:t>for Specialized program</a:t>
                      </a:r>
                      <a:r>
                        <a:rPr lang="en-US" baseline="0" dirty="0"/>
                        <a:t> at Luther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100,000</a:t>
                      </a:r>
                    </a:p>
                  </a:txBody>
                  <a:tcPr marR="64008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16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Professional Development Teacher on Special Assignment (0.2 FTE)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20,000</a:t>
                      </a:r>
                    </a:p>
                  </a:txBody>
                  <a:tcPr marR="64008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46445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582675-7F50-49E0-A37B-A1D25D32F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624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83172-6117-4F56-8E37-ABD4F6155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Appendix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5B5EC-C2B6-42C8-9449-5D17B4A92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300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A2F0A-D6C6-42CF-AA6D-0CAB6098C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640232"/>
          </a:xfrm>
        </p:spPr>
        <p:txBody>
          <a:bodyPr/>
          <a:lstStyle/>
          <a:p>
            <a:r>
              <a:rPr lang="en-US" b="1" dirty="0"/>
              <a:t>Local Control Funding Formula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76F46-8401-42A4-961F-369B8F3C9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47087"/>
            <a:ext cx="8596668" cy="440131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Local Control Funding Formula (LCFF)</a:t>
            </a:r>
          </a:p>
          <a:p>
            <a:pPr lvl="1"/>
            <a:r>
              <a:rPr lang="en-US" sz="1800" dirty="0"/>
              <a:t>A State of California funding formula to fund school districts</a:t>
            </a:r>
          </a:p>
          <a:p>
            <a:pPr lvl="1"/>
            <a:r>
              <a:rPr lang="en-US" sz="1800" dirty="0"/>
              <a:t>Base Funding (Calculated with Student Average Daily Attendance (ADA) in grades TK-3; 4-6; 7-8; 9-12)</a:t>
            </a:r>
          </a:p>
          <a:p>
            <a:pPr lvl="1"/>
            <a:r>
              <a:rPr lang="en-US" sz="1800" dirty="0"/>
              <a:t>Supplemental Funding (Unduplicated student count/Counted once)</a:t>
            </a:r>
          </a:p>
          <a:p>
            <a:pPr lvl="2"/>
            <a:r>
              <a:rPr lang="en-US" sz="1800" dirty="0"/>
              <a:t>English Language Learners</a:t>
            </a:r>
          </a:p>
          <a:p>
            <a:pPr lvl="2"/>
            <a:r>
              <a:rPr lang="en-US" sz="1800" dirty="0"/>
              <a:t>Students in Foster Care</a:t>
            </a:r>
          </a:p>
          <a:p>
            <a:pPr lvl="2"/>
            <a:r>
              <a:rPr lang="en-US" sz="1800" dirty="0"/>
              <a:t>Students who are Experiencing Homeless</a:t>
            </a:r>
          </a:p>
          <a:p>
            <a:pPr lvl="2"/>
            <a:r>
              <a:rPr lang="en-US" sz="1800" dirty="0"/>
              <a:t>Students who are socio-economically disadvantaged (based on participation in the National School Lunch Program)</a:t>
            </a:r>
          </a:p>
          <a:p>
            <a:pPr lvl="1"/>
            <a:r>
              <a:rPr lang="en-US" sz="1800" dirty="0"/>
              <a:t>Concentration Funding</a:t>
            </a:r>
          </a:p>
          <a:p>
            <a:pPr lvl="2"/>
            <a:r>
              <a:rPr lang="en-US" sz="1800" dirty="0"/>
              <a:t>Targeted Unduplicated Pupils exceeding 55% of district enrollment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35122C-509B-4CE3-A0D9-4AEB39F0E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964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619BB-2D2E-419A-AD91-F784E0C0A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LCAP Meetings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93632-9EB8-4AFB-9FD3-227E5872E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Meetings to review one or more of the LCAP Goals</a:t>
            </a:r>
          </a:p>
          <a:p>
            <a:pPr lvl="1"/>
            <a:r>
              <a:rPr lang="en-US" sz="1800" dirty="0"/>
              <a:t>Data review to measure progress of the goal</a:t>
            </a:r>
          </a:p>
          <a:p>
            <a:pPr lvl="1"/>
            <a:r>
              <a:rPr lang="en-US" sz="1800" dirty="0"/>
              <a:t>Discussion on the data</a:t>
            </a:r>
          </a:p>
          <a:p>
            <a:pPr lvl="1"/>
            <a:r>
              <a:rPr lang="en-US" sz="1800" dirty="0"/>
              <a:t>Discussion on the activities designed to carry out the goal</a:t>
            </a:r>
          </a:p>
          <a:p>
            <a:pPr lvl="1"/>
            <a:r>
              <a:rPr lang="en-US" sz="1800" dirty="0"/>
              <a:t>Finalize recommendations to the Superintendent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D7028D-370B-40E5-A696-0336BE599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739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871B2-D80E-4A5F-82BE-AAE063D9A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2021-2022 LCAP MEETINGS 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1D78F-3FFA-4F06-81A8-8A5770946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Human Resources - January 27 – Sarah Niemann</a:t>
            </a:r>
          </a:p>
          <a:p>
            <a:pPr lvl="1"/>
            <a:r>
              <a:rPr lang="en-US" sz="1800" dirty="0"/>
              <a:t>3.) Recruit and retain quality employees</a:t>
            </a:r>
          </a:p>
          <a:p>
            <a:r>
              <a:rPr lang="en-US" dirty="0"/>
              <a:t>Business Services – February 10 – Debbie Kukta</a:t>
            </a:r>
          </a:p>
          <a:p>
            <a:pPr lvl="1"/>
            <a:r>
              <a:rPr lang="en-US" sz="1800" dirty="0"/>
              <a:t>4.) Efficient and effective operations</a:t>
            </a:r>
          </a:p>
          <a:p>
            <a:r>
              <a:rPr lang="en-US" dirty="0"/>
              <a:t>Educational Services – February 24 – John Paramo</a:t>
            </a:r>
          </a:p>
          <a:p>
            <a:pPr lvl="1"/>
            <a:r>
              <a:rPr lang="en-US" sz="1800" dirty="0"/>
              <a:t>2.) Students will be physically, emotionally and mentally healthy</a:t>
            </a:r>
          </a:p>
          <a:p>
            <a:r>
              <a:rPr lang="en-US" dirty="0"/>
              <a:t>Instructional Services – March 10 – Sharon Cuseo</a:t>
            </a:r>
          </a:p>
          <a:p>
            <a:pPr lvl="1"/>
            <a:r>
              <a:rPr lang="en-US" sz="1800" dirty="0"/>
              <a:t>1.) Students will be career/college ready via high quality instruction</a:t>
            </a:r>
          </a:p>
          <a:p>
            <a:r>
              <a:rPr lang="en-US" dirty="0"/>
              <a:t>Special Education Focus – March 31 – Tamara Schiern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D5B030-63EE-4A27-8AC7-E2D8E97E5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099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6FE5E-7896-49F3-B3FF-94EA04C65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LCAP INCLUDES Eight State Priorities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E5556-55E1-4B89-8BCF-0E9527E64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72638"/>
            <a:ext cx="8596668" cy="387335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1.) Student access to basic school services.</a:t>
            </a:r>
          </a:p>
          <a:p>
            <a:pPr lvl="1"/>
            <a:r>
              <a:rPr lang="en-US" dirty="0"/>
              <a:t>Teacher assignments based on credentials</a:t>
            </a:r>
          </a:p>
          <a:p>
            <a:pPr lvl="1"/>
            <a:r>
              <a:rPr lang="en-US" dirty="0"/>
              <a:t>Textbooks and instructional materials</a:t>
            </a:r>
          </a:p>
          <a:p>
            <a:pPr lvl="1"/>
            <a:r>
              <a:rPr lang="en-US" dirty="0"/>
              <a:t>Facilities in good repair</a:t>
            </a:r>
          </a:p>
          <a:p>
            <a:r>
              <a:rPr lang="en-US" dirty="0"/>
              <a:t>2.) Implementation of academic standards.</a:t>
            </a:r>
          </a:p>
          <a:p>
            <a:r>
              <a:rPr lang="en-US" dirty="0"/>
              <a:t>3.) Parent involvement and participation.</a:t>
            </a:r>
          </a:p>
          <a:p>
            <a:r>
              <a:rPr lang="en-US" dirty="0"/>
              <a:t>4.) Student achievement and outcomes along multiple measures.</a:t>
            </a:r>
          </a:p>
          <a:p>
            <a:r>
              <a:rPr lang="en-US" dirty="0"/>
              <a:t>5.) Student engagement, attendance, absenteeism, graduation rate, drop out rate.</a:t>
            </a:r>
          </a:p>
          <a:p>
            <a:r>
              <a:rPr lang="en-US" dirty="0"/>
              <a:t>6.) School climate, suspension rate, expulsion rate, and other locally identified means.</a:t>
            </a:r>
          </a:p>
          <a:p>
            <a:r>
              <a:rPr lang="en-US" dirty="0"/>
              <a:t>7.) Pupil access and enrollment in a broad course of study.</a:t>
            </a:r>
          </a:p>
          <a:p>
            <a:r>
              <a:rPr lang="en-US" dirty="0"/>
              <a:t>8.) Other student outcomes in subjects in a broad course of study.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85432B-36C4-4C79-916D-964C38FFF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09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EBB1F-0690-4629-872D-681613E06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LCAP Planning Based on Master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F78F7-75FA-4B75-8B02-957172758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20000"/>
          </a:bodyPr>
          <a:lstStyle/>
          <a:p>
            <a:r>
              <a:rPr lang="en-US" dirty="0"/>
              <a:t>Focus is on continuous improvement</a:t>
            </a:r>
          </a:p>
          <a:p>
            <a:r>
              <a:rPr lang="en-US" dirty="0"/>
              <a:t>Build LCAP from the master plans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GATE</a:t>
            </a:r>
          </a:p>
          <a:p>
            <a:pPr lvl="1"/>
            <a:r>
              <a:rPr lang="en-US" dirty="0"/>
              <a:t>English Learners</a:t>
            </a:r>
          </a:p>
          <a:p>
            <a:pPr lvl="1"/>
            <a:r>
              <a:rPr lang="en-US" dirty="0"/>
              <a:t>Technology</a:t>
            </a:r>
          </a:p>
          <a:p>
            <a:pPr lvl="1"/>
            <a:r>
              <a:rPr lang="en-US" dirty="0"/>
              <a:t>Special Education</a:t>
            </a:r>
          </a:p>
          <a:p>
            <a:pPr lvl="1"/>
            <a:r>
              <a:rPr lang="en-US" dirty="0"/>
              <a:t>School Plans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Categorical Plans</a:t>
            </a:r>
          </a:p>
          <a:p>
            <a:pPr lvl="1"/>
            <a:r>
              <a:rPr lang="en-US" dirty="0"/>
              <a:t>BUSD Arts for All</a:t>
            </a:r>
          </a:p>
          <a:p>
            <a:pPr lvl="1"/>
            <a:r>
              <a:rPr lang="en-US" dirty="0"/>
              <a:t>Alternative Education </a:t>
            </a:r>
          </a:p>
          <a:p>
            <a:pPr lvl="1"/>
            <a:r>
              <a:rPr lang="en-US" dirty="0"/>
              <a:t>Career Technology Education</a:t>
            </a:r>
          </a:p>
          <a:p>
            <a:pPr lvl="1"/>
            <a:r>
              <a:rPr lang="en-US" dirty="0"/>
              <a:t>Guidance 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7A9BC7-5537-4304-B8C6-C74DD31DE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3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83172-6117-4F56-8E37-ABD4F6155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Websites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FD3D9-61C6-427B-B300-685D1932A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BUSD LCAP Website: </a:t>
            </a:r>
            <a:r>
              <a:rPr lang="en-US" dirty="0">
                <a:hlinkClick r:id="rId2"/>
              </a:rPr>
              <a:t>https://www.burbankusd.org/lcap</a:t>
            </a:r>
            <a:endParaRPr lang="en-US" dirty="0"/>
          </a:p>
          <a:p>
            <a:r>
              <a:rPr lang="en-US" b="1" dirty="0"/>
              <a:t>California School Dashboard: </a:t>
            </a:r>
            <a:r>
              <a:rPr lang="en-US" dirty="0">
                <a:hlinkClick r:id="rId3"/>
              </a:rPr>
              <a:t>https://www.caschooldashboard.org/</a:t>
            </a:r>
            <a:endParaRPr lang="en-US" dirty="0"/>
          </a:p>
          <a:p>
            <a:r>
              <a:rPr lang="en-US" b="1" dirty="0"/>
              <a:t>California Department of Education's LCFF Site </a:t>
            </a:r>
            <a:r>
              <a:rPr lang="en-US" dirty="0">
                <a:hlinkClick r:id="rId4"/>
              </a:rPr>
              <a:t>http://www.cde.ca.gov/fg/aa/lc</a:t>
            </a:r>
            <a:endParaRPr lang="en-US" dirty="0"/>
          </a:p>
          <a:p>
            <a:r>
              <a:rPr lang="en-US" b="1" dirty="0"/>
              <a:t>California Department of Education LCFF Frequently Asked Questions </a:t>
            </a:r>
            <a:r>
              <a:rPr lang="en-US" dirty="0">
                <a:hlinkClick r:id="rId5"/>
              </a:rPr>
              <a:t>https://www.cde.ca.gov/fg/aa/lc/lcfffaq.asp</a:t>
            </a:r>
            <a:endParaRPr lang="en-US" dirty="0"/>
          </a:p>
          <a:p>
            <a:r>
              <a:rPr lang="en-US" b="1" dirty="0"/>
              <a:t>Ed100: What is an LCAP? </a:t>
            </a:r>
            <a:r>
              <a:rPr lang="en-US" dirty="0">
                <a:hlinkClick r:id="rId6"/>
              </a:rPr>
              <a:t>https://ed100.org/blog/lcap-hub</a:t>
            </a:r>
            <a:endParaRPr lang="en-US" dirty="0"/>
          </a:p>
          <a:p>
            <a:r>
              <a:rPr lang="it-IT" b="1" dirty="0"/>
              <a:t>California PTA LCAP/LCFF Information </a:t>
            </a:r>
            <a:r>
              <a:rPr lang="it-IT" dirty="0">
                <a:hlinkClick r:id="rId7"/>
              </a:rPr>
              <a:t>https://capta.org/focus-areas/lcfflcap/</a:t>
            </a:r>
            <a:endParaRPr lang="it-IT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C2399-0F4B-4572-A061-7238C9FAC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32876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613</TotalTime>
  <Words>946</Words>
  <Application>Microsoft Office PowerPoint</Application>
  <PresentationFormat>Widescreen</PresentationFormat>
  <Paragraphs>174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Gill Sans MT</vt:lpstr>
      <vt:lpstr>Gallery</vt:lpstr>
      <vt:lpstr>Local Control Accountability Plan (LCAP) Supplemental Town Hall</vt:lpstr>
      <vt:lpstr>Budgeted Expenditures for 2021-2022</vt:lpstr>
      <vt:lpstr>Budgeted Expenditures for 2021-2022</vt:lpstr>
      <vt:lpstr>Budgeted Expenditures for 2021-2022</vt:lpstr>
      <vt:lpstr>Budgeted Expenditures for 2021-2022</vt:lpstr>
      <vt:lpstr>Budgeted Expenditures for 2021-2022 </vt:lpstr>
      <vt:lpstr>Appendix</vt:lpstr>
      <vt:lpstr>Local Control Funding Formula</vt:lpstr>
      <vt:lpstr>LCAP Meetings OVERVIEW</vt:lpstr>
      <vt:lpstr>2021-2022 LCAP MEETINGS  Timeline</vt:lpstr>
      <vt:lpstr>LCAP INCLUDES Eight State Priorities</vt:lpstr>
      <vt:lpstr>LCAP Planning Based on Master Plans</vt:lpstr>
      <vt:lpstr>Websites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Control Accountability Plan (LCAP) Supplemental Town Hall</dc:title>
  <dc:creator>Peter Knapik</dc:creator>
  <cp:lastModifiedBy>Debbie Kukta</cp:lastModifiedBy>
  <cp:revision>56</cp:revision>
  <cp:lastPrinted>2021-05-07T20:51:18Z</cp:lastPrinted>
  <dcterms:created xsi:type="dcterms:W3CDTF">2021-05-05T14:37:07Z</dcterms:created>
  <dcterms:modified xsi:type="dcterms:W3CDTF">2021-05-10T16:13:54Z</dcterms:modified>
</cp:coreProperties>
</file>