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80" r:id="rId5"/>
    <p:sldId id="283" r:id="rId6"/>
    <p:sldId id="278" r:id="rId7"/>
    <p:sldId id="279" r:id="rId8"/>
    <p:sldId id="262" r:id="rId9"/>
    <p:sldId id="281" r:id="rId10"/>
    <p:sldId id="282" r:id="rId11"/>
    <p:sldId id="265" r:id="rId12"/>
    <p:sldId id="284" r:id="rId13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31" autoAdjust="0"/>
    <p:restoredTop sz="94660"/>
  </p:normalViewPr>
  <p:slideViewPr>
    <p:cSldViewPr snapToGrid="0">
      <p:cViewPr>
        <p:scale>
          <a:sx n="79" d="100"/>
          <a:sy n="79" d="100"/>
        </p:scale>
        <p:origin x="-372" y="1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3F781B-A16C-3643-A303-CF3141A1DD83}" type="datetimeFigureOut">
              <a:rPr lang="en-US" smtClean="0"/>
              <a:t>5/4/2021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A57EDD-E0E6-A140-A058-F2F7139F3D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35067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38590A65-2FCB-1049-8FC8-9917A2FC1449}" type="datetime1">
              <a:rPr lang="en-US" smtClean="0"/>
              <a:t>5/4/2021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Documento traducido al idioma español exclusivamente para BUSD por Nuria Lundberg (Mayo 2021) aclaraciones sobre la traducción: nurialundberg@burbankusd.org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0F7A8-2751-8444-BA54-4A40953033CF}" type="datetime1">
              <a:rPr lang="en-US" smtClean="0"/>
              <a:t>5/4/2021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Documento traducido al idioma español exclusivamente para BUSD por Nuria Lundberg (Mayo 2021) aclaraciones sobre la traducción: nurialundberg@burbankusd.org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5E42C60F-E806-874D-BD1D-4EAB7E142437}" type="datetime1">
              <a:rPr lang="en-US" smtClean="0"/>
              <a:t>5/4/2021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Documento traducido al idioma español exclusivamente para BUSD por Nuria Lundberg (Mayo 2021) aclaraciones sobre la traducción: nurialundberg@burbankusd.org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6CAFC-404A-1042-BEDE-74D479FC1775}" type="datetime1">
              <a:rPr lang="en-US" smtClean="0"/>
              <a:t>5/4/2021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Documento traducido al idioma español exclusivamente para BUSD por Nuria Lundberg (Mayo 2021) aclaraciones sobre la traducción: nurialundberg@burbankusd.org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10A0B-9243-464F-82BE-D4C0563CEE05}" type="datetime1">
              <a:rPr lang="en-US" smtClean="0"/>
              <a:t>5/4/2021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Documento traducido al idioma español exclusivamente para BUSD por Nuria Lundberg (Mayo 2021) aclaraciones sobre la traducción: nurialundberg@burbankusd.org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B710F-01DA-9347-AB54-13E848B3E276}" type="datetime1">
              <a:rPr lang="en-US" smtClean="0"/>
              <a:t>5/4/2021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Documento traducido al idioma español exclusivamente para BUSD por Nuria Lundberg (Mayo 2021) aclaraciones sobre la traducción: nurialundberg@burbankusd.org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5F82F-8836-614F-A93F-13CDE3ADC959}" type="datetime1">
              <a:rPr lang="en-US" smtClean="0"/>
              <a:t>5/4/2021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Documento traducido al idioma español exclusivamente para BUSD por Nuria Lundberg (Mayo 2021) aclaraciones sobre la traducción: nurialundberg@burbankusd.org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438A7857-5744-0547-A9A4-52D6E183DB02}" type="datetime1">
              <a:rPr lang="en-US" smtClean="0"/>
              <a:t>5/4/2021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Documento traducido al idioma español exclusivamente para BUSD por Nuria Lundberg (Mayo 2021) aclaraciones sobre la traducción: nurialundberg@burbankusd.org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272EF-5729-6544-8FF3-B92B5C2E83CD}" type="datetime1">
              <a:rPr lang="en-US" smtClean="0"/>
              <a:t>5/4/2021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Documento traducido al idioma español exclusivamente para BUSD por Nuria Lundberg (Mayo 2021) aclaraciones sobre la traducción: nurialundberg@burbankusd.org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14169-97AC-9B4B-BD1B-F789705DB23E}" type="datetime1">
              <a:rPr lang="en-US" smtClean="0"/>
              <a:t>5/4/2021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Documento traducido al idioma español exclusivamente para BUSD por Nuria Lundberg (Mayo 2021) aclaraciones sobre la traducción: nurialundberg@burbankusd.org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4774450B-F5B8-4740-AA4A-17D6255B5A5C}" type="datetime1">
              <a:rPr lang="en-US" smtClean="0"/>
              <a:t>5/4/2021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r>
              <a:rPr lang="en-US"/>
              <a:t>Documento traducido al idioma español exclusivamente para BUSD por Nuria Lundberg (Mayo 2021) aclaraciones sobre la traducción: nurialundberg@burbankusd.org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995212D1-1FD6-8F4A-BE36-C4F5C53004F1}" type="datetime1">
              <a:rPr lang="en-US" smtClean="0"/>
              <a:t>5/4/2021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r>
              <a:rPr lang="en-US"/>
              <a:t>Documento traducido al idioma español exclusivamente para BUSD por Nuria Lundberg (Mayo 2021) aclaraciones sobre la traducción: nurialundberg@burbankusd.org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A2896BC-1D37-4EEC-801E-CE736797B7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5169" y="915109"/>
            <a:ext cx="11393905" cy="1054250"/>
          </a:xfrm>
        </p:spPr>
        <p:txBody>
          <a:bodyPr>
            <a:noAutofit/>
          </a:bodyPr>
          <a:lstStyle/>
          <a:p>
            <a:r>
              <a:rPr lang="en-US" sz="3100" dirty="0"/>
              <a:t>DISTRITO ESCOLAR UNIFICADO DE Burbank </a:t>
            </a:r>
            <a:br>
              <a:rPr lang="en-US" sz="3100" dirty="0"/>
            </a:br>
            <a:r>
              <a:rPr lang="en-US" sz="3100" dirty="0"/>
              <a:t>plan </a:t>
            </a:r>
            <a:r>
              <a:rPr lang="en-US" sz="3100" dirty="0" err="1" smtClean="0"/>
              <a:t>concesión</a:t>
            </a:r>
            <a:r>
              <a:rPr lang="en-US" sz="3100" dirty="0" smtClean="0"/>
              <a:t> de </a:t>
            </a:r>
            <a:r>
              <a:rPr lang="en-US" sz="3100" dirty="0" err="1" smtClean="0"/>
              <a:t>oportunidades</a:t>
            </a:r>
            <a:r>
              <a:rPr lang="en-US" sz="3100" dirty="0" smtClean="0"/>
              <a:t> </a:t>
            </a:r>
            <a:r>
              <a:rPr lang="en-US" sz="3100" dirty="0" err="1" smtClean="0"/>
              <a:t>educativas</a:t>
            </a:r>
            <a:r>
              <a:rPr lang="en-US" sz="3100" dirty="0" smtClean="0"/>
              <a:t> </a:t>
            </a:r>
            <a:r>
              <a:rPr lang="en-US" sz="3100" dirty="0" err="1" smtClean="0"/>
              <a:t>expandidas</a:t>
            </a:r>
            <a:endParaRPr lang="en-US" sz="31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E9A92DDD-6E06-40D0-A9A2-09889FEE5D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7200" y="1971479"/>
            <a:ext cx="10993546" cy="590321"/>
          </a:xfrm>
        </p:spPr>
        <p:txBody>
          <a:bodyPr>
            <a:normAutofit/>
          </a:bodyPr>
          <a:lstStyle/>
          <a:p>
            <a:r>
              <a:rPr lang="en-US" sz="3200" dirty="0"/>
              <a:t>AB86 </a:t>
            </a:r>
            <a:r>
              <a:rPr lang="en-US" sz="3200" dirty="0" err="1" smtClean="0"/>
              <a:t>paquete</a:t>
            </a:r>
            <a:r>
              <a:rPr lang="en-US" sz="3200" dirty="0" smtClean="0"/>
              <a:t> </a:t>
            </a:r>
            <a:r>
              <a:rPr lang="en-US" sz="3200" dirty="0"/>
              <a:t>de </a:t>
            </a:r>
            <a:r>
              <a:rPr lang="en-US" sz="3200" dirty="0" err="1" smtClean="0"/>
              <a:t>asistencia</a:t>
            </a:r>
            <a:r>
              <a:rPr lang="en-US" sz="3200" dirty="0" smtClean="0"/>
              <a:t> COVID-19</a:t>
            </a:r>
            <a:endParaRPr lang="en-US" sz="32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C8327003-EDD7-4218-90C7-B6879DE4F1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17" y="3429000"/>
            <a:ext cx="3026710" cy="2494800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1421D2C6-726F-3744-A578-6A25E4C206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10993546" cy="365125"/>
          </a:xfrm>
        </p:spPr>
        <p:txBody>
          <a:bodyPr/>
          <a:lstStyle/>
          <a:p>
            <a:pPr algn="ctr"/>
            <a:r>
              <a:rPr lang="en-US" sz="800" cap="none" dirty="0" err="1">
                <a:latin typeface="Lucida Calligraphy" panose="03010101010101010101" pitchFamily="66" charset="77"/>
              </a:rPr>
              <a:t>Traducción</a:t>
            </a:r>
            <a:r>
              <a:rPr lang="en-US" sz="800" cap="none" dirty="0">
                <a:latin typeface="Lucida Calligraphy" panose="03010101010101010101" pitchFamily="66" charset="77"/>
              </a:rPr>
              <a:t> de </a:t>
            </a:r>
            <a:r>
              <a:rPr lang="en-US" sz="800" cap="none" dirty="0" err="1">
                <a:latin typeface="Lucida Calligraphy" panose="03010101010101010101" pitchFamily="66" charset="77"/>
              </a:rPr>
              <a:t>diapositivas</a:t>
            </a:r>
            <a:r>
              <a:rPr lang="en-US" sz="800" cap="none" dirty="0">
                <a:latin typeface="Lucida Calligraphy" panose="03010101010101010101" pitchFamily="66" charset="77"/>
              </a:rPr>
              <a:t>  al </a:t>
            </a:r>
            <a:r>
              <a:rPr lang="en-US" sz="800" cap="none" dirty="0" err="1">
                <a:latin typeface="Lucida Calligraphy" panose="03010101010101010101" pitchFamily="66" charset="77"/>
              </a:rPr>
              <a:t>idioma</a:t>
            </a:r>
            <a:r>
              <a:rPr lang="en-US" sz="800" cap="none" dirty="0">
                <a:latin typeface="Lucida Calligraphy" panose="03010101010101010101" pitchFamily="66" charset="77"/>
              </a:rPr>
              <a:t> </a:t>
            </a:r>
            <a:r>
              <a:rPr lang="en-US" sz="800" cap="none" dirty="0" err="1">
                <a:latin typeface="Lucida Calligraphy" panose="03010101010101010101" pitchFamily="66" charset="77"/>
              </a:rPr>
              <a:t>español</a:t>
            </a:r>
            <a:r>
              <a:rPr lang="en-US" sz="800" cap="none" dirty="0">
                <a:latin typeface="Lucida Calligraphy" panose="03010101010101010101" pitchFamily="66" charset="77"/>
              </a:rPr>
              <a:t> </a:t>
            </a:r>
            <a:r>
              <a:rPr lang="en-US" sz="800" cap="none" dirty="0" err="1">
                <a:latin typeface="Lucida Calligraphy" panose="03010101010101010101" pitchFamily="66" charset="77"/>
              </a:rPr>
              <a:t>exclusivamente</a:t>
            </a:r>
            <a:r>
              <a:rPr lang="en-US" sz="800" cap="none" dirty="0">
                <a:latin typeface="Lucida Calligraphy" panose="03010101010101010101" pitchFamily="66" charset="77"/>
              </a:rPr>
              <a:t> para BUSD por Nuria Lundberg (mayo 2021/ 1-12 original </a:t>
            </a:r>
            <a:r>
              <a:rPr lang="en-US" sz="800" cap="none" dirty="0" err="1">
                <a:latin typeface="Lucida Calligraphy" panose="03010101010101010101" pitchFamily="66" charset="77"/>
              </a:rPr>
              <a:t>inglés</a:t>
            </a:r>
            <a:r>
              <a:rPr lang="en-US" sz="800" cap="none" dirty="0">
                <a:latin typeface="Lucida Calligraphy" panose="03010101010101010101" pitchFamily="66" charset="77"/>
              </a:rPr>
              <a:t>) </a:t>
            </a:r>
            <a:r>
              <a:rPr lang="en-US" sz="800" cap="none" dirty="0" err="1">
                <a:latin typeface="Lucida Calligraphy" panose="03010101010101010101" pitchFamily="66" charset="77"/>
              </a:rPr>
              <a:t>aclaraciones</a:t>
            </a:r>
            <a:r>
              <a:rPr lang="en-US" sz="800" cap="none" dirty="0">
                <a:latin typeface="Lucida Calligraphy" panose="03010101010101010101" pitchFamily="66" charset="77"/>
              </a:rPr>
              <a:t> </a:t>
            </a:r>
            <a:r>
              <a:rPr lang="en-US" sz="800" cap="none" dirty="0" err="1">
                <a:latin typeface="Lucida Calligraphy" panose="03010101010101010101" pitchFamily="66" charset="77"/>
              </a:rPr>
              <a:t>sobre</a:t>
            </a:r>
            <a:r>
              <a:rPr lang="en-US" sz="800" cap="none" dirty="0">
                <a:latin typeface="Lucida Calligraphy" panose="03010101010101010101" pitchFamily="66" charset="77"/>
              </a:rPr>
              <a:t> la </a:t>
            </a:r>
            <a:r>
              <a:rPr lang="en-US" sz="800" cap="none" dirty="0" err="1">
                <a:latin typeface="Lucida Calligraphy" panose="03010101010101010101" pitchFamily="66" charset="77"/>
              </a:rPr>
              <a:t>traducción</a:t>
            </a:r>
            <a:r>
              <a:rPr lang="en-US" sz="800" cap="none" dirty="0">
                <a:latin typeface="Lucida Calligraphy" panose="03010101010101010101" pitchFamily="66" charset="77"/>
              </a:rPr>
              <a:t>: </a:t>
            </a:r>
            <a:r>
              <a:rPr lang="en-US" sz="800" cap="none" dirty="0" err="1">
                <a:latin typeface="Lucida Calligraphy" panose="03010101010101010101" pitchFamily="66" charset="77"/>
              </a:rPr>
              <a:t>nurialundberg@burbankusd.org</a:t>
            </a:r>
            <a:endParaRPr lang="en-US" sz="800" cap="none" dirty="0">
              <a:latin typeface="Lucida Calligraphy" panose="03010101010101010101" pitchFamily="66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861937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xmlns="" id="{6D39D8E0-C882-4367-AE58-EF1FF7B406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Ley de la </a:t>
            </a:r>
            <a:r>
              <a:rPr lang="en-US" sz="3200" dirty="0" err="1" smtClean="0"/>
              <a:t>asamblea</a:t>
            </a:r>
            <a:r>
              <a:rPr lang="en-US" sz="3200" dirty="0" smtClean="0"/>
              <a:t> 86  </a:t>
            </a:r>
            <a:r>
              <a:rPr lang="en-US" sz="3200" dirty="0" err="1" smtClean="0"/>
              <a:t>Explicada</a:t>
            </a:r>
            <a:endParaRPr lang="en-US" sz="3200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xmlns="" id="{24504231-8C59-49D2-8EF0-A42372AD3D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>
            <a:normAutofit fontScale="92500" lnSpcReduction="20000"/>
          </a:bodyPr>
          <a:lstStyle/>
          <a:p>
            <a:r>
              <a:rPr lang="en-US" sz="3200" dirty="0" smtClean="0">
                <a:solidFill>
                  <a:schemeClr val="tx1"/>
                </a:solidFill>
              </a:rPr>
              <a:t>La </a:t>
            </a:r>
            <a:r>
              <a:rPr lang="en-US" sz="3200" dirty="0" err="1" smtClean="0">
                <a:solidFill>
                  <a:schemeClr val="tx1"/>
                </a:solidFill>
              </a:rPr>
              <a:t>legislatura</a:t>
            </a:r>
            <a:r>
              <a:rPr lang="en-US" sz="3200" dirty="0" smtClean="0">
                <a:solidFill>
                  <a:schemeClr val="tx1"/>
                </a:solidFill>
              </a:rPr>
              <a:t> de California </a:t>
            </a:r>
            <a:r>
              <a:rPr lang="en-US" sz="3200" dirty="0" err="1" smtClean="0">
                <a:solidFill>
                  <a:schemeClr val="tx1"/>
                </a:solidFill>
              </a:rPr>
              <a:t>proporcionó</a:t>
            </a:r>
            <a:r>
              <a:rPr lang="en-US" sz="3200" dirty="0" smtClean="0">
                <a:solidFill>
                  <a:schemeClr val="tx1"/>
                </a:solidFill>
              </a:rPr>
              <a:t>  $</a:t>
            </a:r>
            <a:r>
              <a:rPr lang="en-US" sz="3200" dirty="0">
                <a:solidFill>
                  <a:schemeClr val="tx1"/>
                </a:solidFill>
              </a:rPr>
              <a:t>6.6 </a:t>
            </a:r>
            <a:r>
              <a:rPr lang="en-US" sz="3200" dirty="0" smtClean="0">
                <a:solidFill>
                  <a:schemeClr val="tx1"/>
                </a:solidFill>
              </a:rPr>
              <a:t>mil </a:t>
            </a:r>
            <a:r>
              <a:rPr lang="en-US" sz="3200" dirty="0" err="1" smtClean="0">
                <a:solidFill>
                  <a:schemeClr val="tx1"/>
                </a:solidFill>
              </a:rPr>
              <a:t>mdd</a:t>
            </a:r>
            <a:r>
              <a:rPr lang="en-US" sz="3200" dirty="0" smtClean="0">
                <a:solidFill>
                  <a:schemeClr val="tx1"/>
                </a:solidFill>
              </a:rPr>
              <a:t> para la </a:t>
            </a:r>
            <a:r>
              <a:rPr lang="en-US" sz="3200" dirty="0" smtClean="0">
                <a:solidFill>
                  <a:schemeClr val="tx1"/>
                </a:solidFill>
              </a:rPr>
              <a:t>Ley de la </a:t>
            </a:r>
            <a:r>
              <a:rPr lang="en-US" sz="3200" dirty="0" err="1" smtClean="0">
                <a:solidFill>
                  <a:schemeClr val="tx1"/>
                </a:solidFill>
              </a:rPr>
              <a:t>Asamblea</a:t>
            </a:r>
            <a:r>
              <a:rPr lang="en-US" sz="3200" dirty="0" smtClean="0">
                <a:solidFill>
                  <a:schemeClr val="tx1"/>
                </a:solidFill>
              </a:rPr>
              <a:t> 86 </a:t>
            </a:r>
            <a:r>
              <a:rPr lang="en-US" sz="3200" dirty="0">
                <a:solidFill>
                  <a:schemeClr val="tx1"/>
                </a:solidFill>
              </a:rPr>
              <a:t>del </a:t>
            </a:r>
            <a:r>
              <a:rPr lang="en-US" sz="3200" dirty="0" err="1">
                <a:solidFill>
                  <a:schemeClr val="tx1"/>
                </a:solidFill>
              </a:rPr>
              <a:t>paquete</a:t>
            </a:r>
            <a:r>
              <a:rPr lang="en-US" sz="3200" dirty="0">
                <a:solidFill>
                  <a:schemeClr val="tx1"/>
                </a:solidFill>
              </a:rPr>
              <a:t> de </a:t>
            </a:r>
            <a:r>
              <a:rPr lang="en-US" sz="3200" dirty="0" err="1">
                <a:solidFill>
                  <a:schemeClr val="tx1"/>
                </a:solidFill>
              </a:rPr>
              <a:t>asistencia</a:t>
            </a:r>
            <a:r>
              <a:rPr lang="en-US" sz="3200" dirty="0">
                <a:solidFill>
                  <a:schemeClr val="tx1"/>
                </a:solidFill>
              </a:rPr>
              <a:t> COVID-19, </a:t>
            </a:r>
            <a:r>
              <a:rPr lang="en-US" sz="3200" dirty="0" err="1" smtClean="0">
                <a:solidFill>
                  <a:schemeClr val="tx1"/>
                </a:solidFill>
              </a:rPr>
              <a:t>incluyendo</a:t>
            </a:r>
            <a:r>
              <a:rPr lang="en-US" sz="3200" dirty="0" smtClean="0">
                <a:solidFill>
                  <a:schemeClr val="tx1"/>
                </a:solidFill>
              </a:rPr>
              <a:t> </a:t>
            </a:r>
            <a:r>
              <a:rPr lang="en-US" sz="3200" dirty="0">
                <a:solidFill>
                  <a:schemeClr val="tx1"/>
                </a:solidFill>
              </a:rPr>
              <a:t>$</a:t>
            </a:r>
            <a:r>
              <a:rPr lang="en-US" sz="3200" dirty="0" smtClean="0">
                <a:solidFill>
                  <a:schemeClr val="tx1"/>
                </a:solidFill>
              </a:rPr>
              <a:t>2 mil </a:t>
            </a:r>
            <a:r>
              <a:rPr lang="en-US" sz="3200" dirty="0" err="1" smtClean="0">
                <a:solidFill>
                  <a:schemeClr val="tx1"/>
                </a:solidFill>
              </a:rPr>
              <a:t>mdd</a:t>
            </a:r>
            <a:r>
              <a:rPr lang="en-US" sz="3200" dirty="0" smtClean="0">
                <a:solidFill>
                  <a:schemeClr val="tx1"/>
                </a:solidFill>
              </a:rPr>
              <a:t> </a:t>
            </a:r>
            <a:r>
              <a:rPr lang="en-US" sz="3200" b="1" dirty="0" smtClean="0">
                <a:solidFill>
                  <a:schemeClr val="tx1"/>
                </a:solidFill>
              </a:rPr>
              <a:t>para </a:t>
            </a:r>
            <a:r>
              <a:rPr lang="en-US" sz="3200" b="1" dirty="0" err="1" smtClean="0">
                <a:solidFill>
                  <a:schemeClr val="tx1"/>
                </a:solidFill>
              </a:rPr>
              <a:t>concesiones</a:t>
            </a:r>
            <a:r>
              <a:rPr lang="en-US" sz="3200" b="1" dirty="0" smtClean="0">
                <a:solidFill>
                  <a:schemeClr val="tx1"/>
                </a:solidFill>
              </a:rPr>
              <a:t> de </a:t>
            </a:r>
            <a:r>
              <a:rPr lang="en-US" sz="3200" b="1" dirty="0" err="1">
                <a:solidFill>
                  <a:schemeClr val="tx1"/>
                </a:solidFill>
              </a:rPr>
              <a:t>i</a:t>
            </a:r>
            <a:r>
              <a:rPr lang="en-US" sz="3200" b="1" dirty="0" err="1" smtClean="0">
                <a:solidFill>
                  <a:schemeClr val="tx1"/>
                </a:solidFill>
              </a:rPr>
              <a:t>nstrucción</a:t>
            </a:r>
            <a:r>
              <a:rPr lang="en-US" sz="3200" b="1" dirty="0" smtClean="0">
                <a:solidFill>
                  <a:schemeClr val="tx1"/>
                </a:solidFill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</a:rPr>
              <a:t>presencial</a:t>
            </a:r>
            <a:r>
              <a:rPr lang="en-US" sz="3200" b="1" dirty="0" smtClean="0">
                <a:solidFill>
                  <a:schemeClr val="tx1"/>
                </a:solidFill>
              </a:rPr>
              <a:t> </a:t>
            </a:r>
            <a:r>
              <a:rPr lang="en-US" sz="3200" b="1" dirty="0" smtClean="0">
                <a:solidFill>
                  <a:schemeClr val="tx1"/>
                </a:solidFill>
              </a:rPr>
              <a:t>(</a:t>
            </a:r>
            <a:r>
              <a:rPr lang="en-US" sz="3200" b="1" dirty="0">
                <a:solidFill>
                  <a:schemeClr val="tx1"/>
                </a:solidFill>
              </a:rPr>
              <a:t>IPI</a:t>
            </a:r>
            <a:r>
              <a:rPr lang="en-US" sz="3200" b="1" dirty="0" smtClean="0">
                <a:solidFill>
                  <a:schemeClr val="tx1"/>
                </a:solidFill>
              </a:rPr>
              <a:t>) </a:t>
            </a:r>
            <a:r>
              <a:rPr lang="en-US" sz="3200" dirty="0" smtClean="0">
                <a:solidFill>
                  <a:schemeClr val="tx1"/>
                </a:solidFill>
              </a:rPr>
              <a:t>y </a:t>
            </a:r>
            <a:r>
              <a:rPr lang="en-US" sz="3200" dirty="0" smtClean="0">
                <a:solidFill>
                  <a:schemeClr val="tx1"/>
                </a:solidFill>
              </a:rPr>
              <a:t> </a:t>
            </a:r>
            <a:r>
              <a:rPr lang="en-US" sz="3200" dirty="0">
                <a:solidFill>
                  <a:schemeClr val="tx1"/>
                </a:solidFill>
              </a:rPr>
              <a:t>$4.6 </a:t>
            </a:r>
            <a:r>
              <a:rPr lang="en-US" sz="3200" dirty="0" smtClean="0">
                <a:solidFill>
                  <a:schemeClr val="tx1"/>
                </a:solidFill>
              </a:rPr>
              <a:t>mil </a:t>
            </a:r>
            <a:r>
              <a:rPr lang="en-US" sz="3200" dirty="0" err="1" smtClean="0">
                <a:solidFill>
                  <a:schemeClr val="tx1"/>
                </a:solidFill>
              </a:rPr>
              <a:t>mdd</a:t>
            </a:r>
            <a:r>
              <a:rPr lang="en-US" sz="3200" dirty="0" smtClean="0">
                <a:solidFill>
                  <a:schemeClr val="tx1"/>
                </a:solidFill>
              </a:rPr>
              <a:t> para </a:t>
            </a:r>
            <a:r>
              <a:rPr lang="en-US" sz="3200" b="1" dirty="0" err="1" smtClean="0">
                <a:solidFill>
                  <a:schemeClr val="tx1"/>
                </a:solidFill>
              </a:rPr>
              <a:t>concesiones</a:t>
            </a:r>
            <a:r>
              <a:rPr lang="en-US" sz="3200" b="1" dirty="0" smtClean="0">
                <a:solidFill>
                  <a:schemeClr val="tx1"/>
                </a:solidFill>
              </a:rPr>
              <a:t> de </a:t>
            </a:r>
            <a:r>
              <a:rPr lang="en-US" sz="3200" b="1" dirty="0" err="1" smtClean="0">
                <a:solidFill>
                  <a:schemeClr val="tx1"/>
                </a:solidFill>
              </a:rPr>
              <a:t>oportunidades</a:t>
            </a:r>
            <a:r>
              <a:rPr lang="en-US" sz="3200" b="1" dirty="0" smtClean="0">
                <a:solidFill>
                  <a:schemeClr val="tx1"/>
                </a:solidFill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</a:rPr>
              <a:t>educativas</a:t>
            </a:r>
            <a:r>
              <a:rPr lang="en-US" sz="3200" b="1" dirty="0" smtClean="0">
                <a:solidFill>
                  <a:schemeClr val="tx1"/>
                </a:solidFill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</a:rPr>
              <a:t>expandidas</a:t>
            </a:r>
            <a:r>
              <a:rPr lang="en-US" sz="3200" b="1" dirty="0" smtClean="0">
                <a:solidFill>
                  <a:schemeClr val="tx1"/>
                </a:solidFill>
              </a:rPr>
              <a:t> </a:t>
            </a:r>
            <a:r>
              <a:rPr lang="en-US" sz="3200" b="1" dirty="0" smtClean="0">
                <a:solidFill>
                  <a:schemeClr val="tx1"/>
                </a:solidFill>
              </a:rPr>
              <a:t>(ELO)</a:t>
            </a:r>
            <a:endParaRPr lang="en-US" sz="3200" dirty="0">
              <a:solidFill>
                <a:schemeClr val="tx1"/>
              </a:solidFill>
            </a:endParaRPr>
          </a:p>
          <a:p>
            <a:r>
              <a:rPr lang="en-US" sz="3200" dirty="0" smtClean="0">
                <a:solidFill>
                  <a:schemeClr val="tx1"/>
                </a:solidFill>
              </a:rPr>
              <a:t>No se </a:t>
            </a:r>
            <a:r>
              <a:rPr lang="en-US" sz="3200" dirty="0" err="1" smtClean="0">
                <a:solidFill>
                  <a:schemeClr val="tx1"/>
                </a:solidFill>
              </a:rPr>
              <a:t>necesita</a:t>
            </a:r>
            <a:r>
              <a:rPr lang="en-US" sz="3200" dirty="0" smtClean="0">
                <a:solidFill>
                  <a:schemeClr val="tx1"/>
                </a:solidFill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</a:rPr>
              <a:t>ninguna</a:t>
            </a:r>
            <a:r>
              <a:rPr lang="en-US" sz="3200" dirty="0" smtClean="0">
                <a:solidFill>
                  <a:schemeClr val="tx1"/>
                </a:solidFill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</a:rPr>
              <a:t>aplicación</a:t>
            </a:r>
            <a:r>
              <a:rPr lang="en-US" sz="3200" dirty="0" smtClean="0">
                <a:solidFill>
                  <a:schemeClr val="tx1"/>
                </a:solidFill>
              </a:rPr>
              <a:t> para </a:t>
            </a:r>
            <a:r>
              <a:rPr lang="en-US" sz="3200" dirty="0" err="1" smtClean="0">
                <a:solidFill>
                  <a:schemeClr val="tx1"/>
                </a:solidFill>
              </a:rPr>
              <a:t>recibir</a:t>
            </a:r>
            <a:r>
              <a:rPr lang="en-US" sz="3200" dirty="0" smtClean="0">
                <a:solidFill>
                  <a:schemeClr val="tx1"/>
                </a:solidFill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</a:rPr>
              <a:t>los</a:t>
            </a:r>
            <a:r>
              <a:rPr lang="en-US" sz="3200" dirty="0" smtClean="0">
                <a:solidFill>
                  <a:schemeClr val="tx1"/>
                </a:solidFill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</a:rPr>
              <a:t>fondos</a:t>
            </a:r>
            <a:r>
              <a:rPr lang="en-US" sz="3200" dirty="0" smtClean="0">
                <a:solidFill>
                  <a:schemeClr val="tx1"/>
                </a:solidFill>
              </a:rPr>
              <a:t> que </a:t>
            </a:r>
            <a:r>
              <a:rPr lang="en-US" sz="3200" dirty="0" err="1" smtClean="0">
                <a:solidFill>
                  <a:schemeClr val="tx1"/>
                </a:solidFill>
              </a:rPr>
              <a:t>incluye</a:t>
            </a:r>
            <a:r>
              <a:rPr lang="en-US" sz="3200" dirty="0" smtClean="0">
                <a:solidFill>
                  <a:schemeClr val="tx1"/>
                </a:solidFill>
              </a:rPr>
              <a:t> AB 86. La </a:t>
            </a:r>
            <a:r>
              <a:rPr lang="en-US" sz="3200" dirty="0" err="1" smtClean="0">
                <a:solidFill>
                  <a:schemeClr val="tx1"/>
                </a:solidFill>
              </a:rPr>
              <a:t>remuneración</a:t>
            </a:r>
            <a:r>
              <a:rPr lang="en-US" sz="3200" dirty="0" smtClean="0">
                <a:solidFill>
                  <a:schemeClr val="tx1"/>
                </a:solidFill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</a:rPr>
              <a:t>anticipada</a:t>
            </a:r>
            <a:r>
              <a:rPr lang="en-US" sz="3200" dirty="0" smtClean="0">
                <a:solidFill>
                  <a:schemeClr val="tx1"/>
                </a:solidFill>
              </a:rPr>
              <a:t> para el Distrito </a:t>
            </a:r>
            <a:r>
              <a:rPr lang="en-US" sz="3200" dirty="0" err="1" smtClean="0">
                <a:solidFill>
                  <a:schemeClr val="tx1"/>
                </a:solidFill>
              </a:rPr>
              <a:t>es</a:t>
            </a:r>
            <a:r>
              <a:rPr lang="en-US" sz="3200" dirty="0" smtClean="0">
                <a:solidFill>
                  <a:schemeClr val="tx1"/>
                </a:solidFill>
              </a:rPr>
              <a:t> de $</a:t>
            </a:r>
            <a:r>
              <a:rPr lang="en-US" sz="3200" dirty="0">
                <a:solidFill>
                  <a:schemeClr val="tx1"/>
                </a:solidFill>
              </a:rPr>
              <a:t>14,126,108. </a:t>
            </a:r>
          </a:p>
          <a:p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xmlns="" id="{6EF91676-9D6A-6B46-A006-C2E0363850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9842968" cy="365125"/>
          </a:xfrm>
        </p:spPr>
        <p:txBody>
          <a:bodyPr/>
          <a:lstStyle/>
          <a:p>
            <a:pPr algn="ctr"/>
            <a:r>
              <a:rPr lang="en-US" sz="700" cap="none" dirty="0" err="1">
                <a:latin typeface="Lucida Calligraphy" panose="03010101010101010101" pitchFamily="66" charset="77"/>
              </a:rPr>
              <a:t>Traducción</a:t>
            </a:r>
            <a:r>
              <a:rPr lang="en-US" sz="700" cap="none" dirty="0">
                <a:latin typeface="Lucida Calligraphy" panose="03010101010101010101" pitchFamily="66" charset="77"/>
              </a:rPr>
              <a:t> de </a:t>
            </a:r>
            <a:r>
              <a:rPr lang="en-US" sz="700" cap="none" dirty="0" err="1">
                <a:latin typeface="Lucida Calligraphy" panose="03010101010101010101" pitchFamily="66" charset="77"/>
              </a:rPr>
              <a:t>diapositivas</a:t>
            </a:r>
            <a:r>
              <a:rPr lang="en-US" sz="700" cap="none" dirty="0">
                <a:latin typeface="Lucida Calligraphy" panose="03010101010101010101" pitchFamily="66" charset="77"/>
              </a:rPr>
              <a:t>  al </a:t>
            </a:r>
            <a:r>
              <a:rPr lang="en-US" sz="700" cap="none" dirty="0" err="1">
                <a:latin typeface="Lucida Calligraphy" panose="03010101010101010101" pitchFamily="66" charset="77"/>
              </a:rPr>
              <a:t>idioma</a:t>
            </a:r>
            <a:r>
              <a:rPr lang="en-US" sz="700" cap="none" dirty="0">
                <a:latin typeface="Lucida Calligraphy" panose="03010101010101010101" pitchFamily="66" charset="77"/>
              </a:rPr>
              <a:t> </a:t>
            </a:r>
            <a:r>
              <a:rPr lang="en-US" sz="700" cap="none" dirty="0" err="1">
                <a:latin typeface="Lucida Calligraphy" panose="03010101010101010101" pitchFamily="66" charset="77"/>
              </a:rPr>
              <a:t>español</a:t>
            </a:r>
            <a:r>
              <a:rPr lang="en-US" sz="700" cap="none" dirty="0">
                <a:latin typeface="Lucida Calligraphy" panose="03010101010101010101" pitchFamily="66" charset="77"/>
              </a:rPr>
              <a:t> </a:t>
            </a:r>
            <a:r>
              <a:rPr lang="en-US" sz="700" cap="none" dirty="0" err="1">
                <a:latin typeface="Lucida Calligraphy" panose="03010101010101010101" pitchFamily="66" charset="77"/>
              </a:rPr>
              <a:t>exclusivamente</a:t>
            </a:r>
            <a:r>
              <a:rPr lang="en-US" sz="700" cap="none" dirty="0">
                <a:latin typeface="Lucida Calligraphy" panose="03010101010101010101" pitchFamily="66" charset="77"/>
              </a:rPr>
              <a:t> para BUSD por Nuria Lundberg (mayo 2021/ 1-12 original </a:t>
            </a:r>
            <a:r>
              <a:rPr lang="en-US" sz="700" cap="none" dirty="0" err="1">
                <a:latin typeface="Lucida Calligraphy" panose="03010101010101010101" pitchFamily="66" charset="77"/>
              </a:rPr>
              <a:t>inglés</a:t>
            </a:r>
            <a:r>
              <a:rPr lang="en-US" sz="700" cap="none" dirty="0">
                <a:latin typeface="Lucida Calligraphy" panose="03010101010101010101" pitchFamily="66" charset="77"/>
              </a:rPr>
              <a:t>) </a:t>
            </a:r>
            <a:r>
              <a:rPr lang="en-US" sz="700" cap="none" dirty="0" err="1">
                <a:latin typeface="Lucida Calligraphy" panose="03010101010101010101" pitchFamily="66" charset="77"/>
              </a:rPr>
              <a:t>aclaraciones</a:t>
            </a:r>
            <a:r>
              <a:rPr lang="en-US" sz="700" cap="none" dirty="0">
                <a:latin typeface="Lucida Calligraphy" panose="03010101010101010101" pitchFamily="66" charset="77"/>
              </a:rPr>
              <a:t> </a:t>
            </a:r>
            <a:r>
              <a:rPr lang="en-US" sz="700" cap="none" dirty="0" err="1">
                <a:latin typeface="Lucida Calligraphy" panose="03010101010101010101" pitchFamily="66" charset="77"/>
              </a:rPr>
              <a:t>sobre</a:t>
            </a:r>
            <a:r>
              <a:rPr lang="en-US" sz="700" cap="none" dirty="0">
                <a:latin typeface="Lucida Calligraphy" panose="03010101010101010101" pitchFamily="66" charset="77"/>
              </a:rPr>
              <a:t> la </a:t>
            </a:r>
            <a:r>
              <a:rPr lang="en-US" sz="700" cap="none" dirty="0" err="1">
                <a:latin typeface="Lucida Calligraphy" panose="03010101010101010101" pitchFamily="66" charset="77"/>
              </a:rPr>
              <a:t>traducción</a:t>
            </a:r>
            <a:r>
              <a:rPr lang="en-US" sz="700" cap="none" dirty="0">
                <a:latin typeface="Lucida Calligraphy" panose="03010101010101010101" pitchFamily="66" charset="77"/>
              </a:rPr>
              <a:t>: </a:t>
            </a:r>
            <a:r>
              <a:rPr lang="en-US" sz="700" cap="none" dirty="0" err="1">
                <a:latin typeface="Lucida Calligraphy" panose="03010101010101010101" pitchFamily="66" charset="77"/>
              </a:rPr>
              <a:t>nurialundberg@burbankusd.org</a:t>
            </a:r>
            <a:endParaRPr lang="en-US" sz="700" cap="none" dirty="0">
              <a:latin typeface="Lucida Calligraphy" panose="03010101010101010101" pitchFamily="66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7690850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xmlns="" id="{CDFF7BD5-0EF2-42A8-B41E-44A4B0324C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733382"/>
          </a:xfrm>
        </p:spPr>
        <p:txBody>
          <a:bodyPr>
            <a:normAutofit/>
          </a:bodyPr>
          <a:lstStyle/>
          <a:p>
            <a:r>
              <a:rPr lang="en-US" sz="3200" dirty="0" smtClean="0"/>
              <a:t>CONCESIONES DE INSTRUCCIÓN PRESENCIAL (</a:t>
            </a:r>
            <a:r>
              <a:rPr lang="en-US" sz="3200" dirty="0"/>
              <a:t>IPI)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xmlns="" id="{0D49AB79-32A6-4DD3-84EC-3778002EEB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81719" y="2498331"/>
            <a:ext cx="10580433" cy="536005"/>
          </a:xfrm>
        </p:spPr>
        <p:txBody>
          <a:bodyPr/>
          <a:lstStyle/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  <a:p>
            <a:pPr algn="ctr"/>
            <a:endParaRPr lang="en-US" sz="3200" dirty="0">
              <a:solidFill>
                <a:schemeClr val="tx1"/>
              </a:solidFill>
              <a:latin typeface="+mj-lt"/>
            </a:endParaRPr>
          </a:p>
          <a:p>
            <a:pPr algn="ctr"/>
            <a:endParaRPr lang="en-US" sz="3200" dirty="0" smtClean="0">
              <a:solidFill>
                <a:schemeClr val="tx1"/>
              </a:solidFill>
              <a:latin typeface="+mj-lt"/>
            </a:endParaRPr>
          </a:p>
          <a:p>
            <a:pPr algn="ctr"/>
            <a:r>
              <a:rPr lang="en-US" sz="3200" dirty="0" smtClean="0">
                <a:solidFill>
                  <a:schemeClr val="tx1"/>
                </a:solidFill>
                <a:latin typeface="+mj-lt"/>
              </a:rPr>
              <a:t>ADJUDICACIÓN DE CONCESIÓN A</a:t>
            </a:r>
          </a:p>
          <a:p>
            <a:pPr algn="ctr"/>
            <a:r>
              <a:rPr lang="en-US" sz="3200" dirty="0" smtClean="0">
                <a:solidFill>
                  <a:schemeClr val="tx1"/>
                </a:solidFill>
                <a:latin typeface="+mj-lt"/>
              </a:rPr>
              <a:t> LA INSTRUCCIÓN PRESENCIAL) </a:t>
            </a:r>
            <a:r>
              <a:rPr lang="en-US" sz="3200" dirty="0">
                <a:solidFill>
                  <a:schemeClr val="tx1"/>
                </a:solidFill>
                <a:latin typeface="+mj-lt"/>
              </a:rPr>
              <a:t>-$4,517,601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xmlns="" id="{F89DCBC6-72AA-4B0D-BB81-F0A195B68A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1193" y="2926052"/>
            <a:ext cx="11144641" cy="3202289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chemeClr val="tx1"/>
                </a:solidFill>
              </a:rPr>
              <a:t>Los </a:t>
            </a:r>
            <a:r>
              <a:rPr lang="en-US" sz="3200" dirty="0" err="1" smtClean="0">
                <a:solidFill>
                  <a:schemeClr val="tx1"/>
                </a:solidFill>
              </a:rPr>
              <a:t>Distritos</a:t>
            </a:r>
            <a:r>
              <a:rPr lang="en-US" sz="3200" dirty="0" smtClean="0">
                <a:solidFill>
                  <a:schemeClr val="tx1"/>
                </a:solidFill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</a:rPr>
              <a:t>deben</a:t>
            </a:r>
            <a:r>
              <a:rPr lang="en-US" sz="3200" dirty="0" smtClean="0">
                <a:solidFill>
                  <a:schemeClr val="tx1"/>
                </a:solidFill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</a:rPr>
              <a:t>ofrecer</a:t>
            </a:r>
            <a:r>
              <a:rPr lang="en-US" sz="3200" dirty="0" smtClean="0">
                <a:solidFill>
                  <a:schemeClr val="tx1"/>
                </a:solidFill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</a:rPr>
              <a:t>instrucción</a:t>
            </a:r>
            <a:r>
              <a:rPr lang="en-US" sz="3200" dirty="0" smtClean="0">
                <a:solidFill>
                  <a:schemeClr val="tx1"/>
                </a:solidFill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</a:rPr>
              <a:t>presencial</a:t>
            </a:r>
            <a:r>
              <a:rPr lang="en-US" sz="3200" dirty="0" smtClean="0">
                <a:solidFill>
                  <a:schemeClr val="tx1"/>
                </a:solidFill>
              </a:rPr>
              <a:t> </a:t>
            </a:r>
            <a:endParaRPr lang="en-US" sz="3200" dirty="0">
              <a:solidFill>
                <a:schemeClr val="tx1"/>
              </a:solidFill>
            </a:endParaRPr>
          </a:p>
          <a:p>
            <a:r>
              <a:rPr lang="en-US" sz="3200" dirty="0" smtClean="0">
                <a:solidFill>
                  <a:schemeClr val="tx1"/>
                </a:solidFill>
              </a:rPr>
              <a:t>La </a:t>
            </a:r>
            <a:r>
              <a:rPr lang="en-US" sz="3200" dirty="0" err="1" smtClean="0">
                <a:solidFill>
                  <a:schemeClr val="tx1"/>
                </a:solidFill>
              </a:rPr>
              <a:t>concesión</a:t>
            </a:r>
            <a:r>
              <a:rPr lang="en-US" sz="3200" dirty="0" smtClean="0">
                <a:solidFill>
                  <a:schemeClr val="tx1"/>
                </a:solidFill>
              </a:rPr>
              <a:t> se </a:t>
            </a:r>
            <a:r>
              <a:rPr lang="en-US" sz="3200" dirty="0" err="1" smtClean="0">
                <a:solidFill>
                  <a:schemeClr val="tx1"/>
                </a:solidFill>
              </a:rPr>
              <a:t>puede</a:t>
            </a:r>
            <a:r>
              <a:rPr lang="en-US" sz="3200" dirty="0" smtClean="0">
                <a:solidFill>
                  <a:schemeClr val="tx1"/>
                </a:solidFill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</a:rPr>
              <a:t>utilizar</a:t>
            </a:r>
            <a:r>
              <a:rPr lang="en-US" sz="3200" dirty="0" smtClean="0">
                <a:solidFill>
                  <a:schemeClr val="tx1"/>
                </a:solidFill>
              </a:rPr>
              <a:t> para </a:t>
            </a:r>
            <a:r>
              <a:rPr lang="en-US" sz="3200" dirty="0" err="1" smtClean="0">
                <a:solidFill>
                  <a:schemeClr val="tx1"/>
                </a:solidFill>
              </a:rPr>
              <a:t>cualquier</a:t>
            </a:r>
            <a:r>
              <a:rPr lang="en-US" sz="3200" dirty="0" smtClean="0">
                <a:solidFill>
                  <a:schemeClr val="tx1"/>
                </a:solidFill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</a:rPr>
              <a:t>propósito</a:t>
            </a:r>
            <a:r>
              <a:rPr lang="en-US" sz="3200" dirty="0" smtClean="0">
                <a:solidFill>
                  <a:schemeClr val="tx1"/>
                </a:solidFill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</a:rPr>
              <a:t>consistente</a:t>
            </a:r>
            <a:r>
              <a:rPr lang="en-US" sz="3200" dirty="0" smtClean="0">
                <a:solidFill>
                  <a:schemeClr val="tx1"/>
                </a:solidFill>
              </a:rPr>
              <a:t> con </a:t>
            </a:r>
            <a:r>
              <a:rPr lang="en-US" sz="3200" dirty="0" err="1" smtClean="0">
                <a:solidFill>
                  <a:schemeClr val="tx1"/>
                </a:solidFill>
              </a:rPr>
              <a:t>proporcionar</a:t>
            </a:r>
            <a:r>
              <a:rPr lang="en-US" sz="3200" dirty="0" smtClean="0">
                <a:solidFill>
                  <a:schemeClr val="tx1"/>
                </a:solidFill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</a:rPr>
              <a:t>enseñanza</a:t>
            </a:r>
            <a:r>
              <a:rPr lang="en-US" sz="3200" dirty="0" smtClean="0">
                <a:solidFill>
                  <a:schemeClr val="tx1"/>
                </a:solidFill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</a:rPr>
              <a:t>presencial</a:t>
            </a:r>
            <a:r>
              <a:rPr lang="en-US" sz="3200" dirty="0" smtClean="0">
                <a:solidFill>
                  <a:schemeClr val="tx1"/>
                </a:solidFill>
              </a:rPr>
              <a:t> a </a:t>
            </a:r>
            <a:r>
              <a:rPr lang="en-US" sz="3200" dirty="0" err="1" smtClean="0">
                <a:solidFill>
                  <a:schemeClr val="tx1"/>
                </a:solidFill>
              </a:rPr>
              <a:t>cualquier</a:t>
            </a:r>
            <a:r>
              <a:rPr lang="en-US" sz="3200" dirty="0" smtClean="0">
                <a:solidFill>
                  <a:schemeClr val="tx1"/>
                </a:solidFill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</a:rPr>
              <a:t>pupilo</a:t>
            </a:r>
            <a:r>
              <a:rPr lang="en-US" sz="3200" dirty="0" smtClean="0">
                <a:solidFill>
                  <a:schemeClr val="tx1"/>
                </a:solidFill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</a:rPr>
              <a:t>participando</a:t>
            </a:r>
            <a:r>
              <a:rPr lang="en-US" sz="3200" dirty="0" smtClean="0">
                <a:solidFill>
                  <a:schemeClr val="tx1"/>
                </a:solidFill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</a:rPr>
              <a:t>dentro</a:t>
            </a:r>
            <a:r>
              <a:rPr lang="en-US" sz="3200" dirty="0" smtClean="0">
                <a:solidFill>
                  <a:schemeClr val="tx1"/>
                </a:solidFill>
              </a:rPr>
              <a:t> de la </a:t>
            </a:r>
            <a:r>
              <a:rPr lang="en-US" sz="3200" dirty="0" err="1" smtClean="0">
                <a:solidFill>
                  <a:schemeClr val="tx1"/>
                </a:solidFill>
              </a:rPr>
              <a:t>instrucción</a:t>
            </a:r>
            <a:r>
              <a:rPr lang="en-US" sz="3200" dirty="0" smtClean="0">
                <a:solidFill>
                  <a:schemeClr val="tx1"/>
                </a:solidFill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</a:rPr>
              <a:t>presencial</a:t>
            </a:r>
            <a:r>
              <a:rPr lang="en-US" sz="3200" dirty="0">
                <a:solidFill>
                  <a:schemeClr val="tx1"/>
                </a:solidFill>
              </a:rPr>
              <a:t>.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xmlns="" id="{FCECD991-6C9B-BE4E-862F-8188D8A1F5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1191" y="5951811"/>
            <a:ext cx="11029615" cy="365125"/>
          </a:xfrm>
        </p:spPr>
        <p:txBody>
          <a:bodyPr/>
          <a:lstStyle/>
          <a:p>
            <a:pPr algn="ctr"/>
            <a:r>
              <a:rPr lang="en-US" sz="800" cap="none" dirty="0" err="1">
                <a:latin typeface="Lucida Calligraphy" panose="03010101010101010101" pitchFamily="66" charset="77"/>
              </a:rPr>
              <a:t>Traducción</a:t>
            </a:r>
            <a:r>
              <a:rPr lang="en-US" sz="800" cap="none" dirty="0">
                <a:latin typeface="Lucida Calligraphy" panose="03010101010101010101" pitchFamily="66" charset="77"/>
              </a:rPr>
              <a:t> de </a:t>
            </a:r>
            <a:r>
              <a:rPr lang="en-US" sz="800" cap="none" dirty="0" err="1">
                <a:latin typeface="Lucida Calligraphy" panose="03010101010101010101" pitchFamily="66" charset="77"/>
              </a:rPr>
              <a:t>diapositivas</a:t>
            </a:r>
            <a:r>
              <a:rPr lang="en-US" sz="800" cap="none" dirty="0">
                <a:latin typeface="Lucida Calligraphy" panose="03010101010101010101" pitchFamily="66" charset="77"/>
              </a:rPr>
              <a:t>  al </a:t>
            </a:r>
            <a:r>
              <a:rPr lang="en-US" sz="800" cap="none" dirty="0" err="1">
                <a:latin typeface="Lucida Calligraphy" panose="03010101010101010101" pitchFamily="66" charset="77"/>
              </a:rPr>
              <a:t>idioma</a:t>
            </a:r>
            <a:r>
              <a:rPr lang="en-US" sz="800" cap="none" dirty="0">
                <a:latin typeface="Lucida Calligraphy" panose="03010101010101010101" pitchFamily="66" charset="77"/>
              </a:rPr>
              <a:t> </a:t>
            </a:r>
            <a:r>
              <a:rPr lang="en-US" sz="800" cap="none" dirty="0" err="1">
                <a:latin typeface="Lucida Calligraphy" panose="03010101010101010101" pitchFamily="66" charset="77"/>
              </a:rPr>
              <a:t>español</a:t>
            </a:r>
            <a:r>
              <a:rPr lang="en-US" sz="800" cap="none" dirty="0">
                <a:latin typeface="Lucida Calligraphy" panose="03010101010101010101" pitchFamily="66" charset="77"/>
              </a:rPr>
              <a:t> </a:t>
            </a:r>
            <a:r>
              <a:rPr lang="en-US" sz="800" cap="none" dirty="0" err="1">
                <a:latin typeface="Lucida Calligraphy" panose="03010101010101010101" pitchFamily="66" charset="77"/>
              </a:rPr>
              <a:t>exclusivamente</a:t>
            </a:r>
            <a:r>
              <a:rPr lang="en-US" sz="800" cap="none" dirty="0">
                <a:latin typeface="Lucida Calligraphy" panose="03010101010101010101" pitchFamily="66" charset="77"/>
              </a:rPr>
              <a:t> para BUSD por Nuria Lundberg (mayo 2021/ 1-12 original </a:t>
            </a:r>
            <a:r>
              <a:rPr lang="en-US" sz="800" cap="none" dirty="0" err="1">
                <a:latin typeface="Lucida Calligraphy" panose="03010101010101010101" pitchFamily="66" charset="77"/>
              </a:rPr>
              <a:t>inglés</a:t>
            </a:r>
            <a:r>
              <a:rPr lang="en-US" sz="800" cap="none" dirty="0">
                <a:latin typeface="Lucida Calligraphy" panose="03010101010101010101" pitchFamily="66" charset="77"/>
              </a:rPr>
              <a:t>) </a:t>
            </a:r>
            <a:r>
              <a:rPr lang="en-US" sz="800" cap="none" dirty="0" err="1">
                <a:latin typeface="Lucida Calligraphy" panose="03010101010101010101" pitchFamily="66" charset="77"/>
              </a:rPr>
              <a:t>aclaraciones</a:t>
            </a:r>
            <a:r>
              <a:rPr lang="en-US" sz="800" cap="none" dirty="0">
                <a:latin typeface="Lucida Calligraphy" panose="03010101010101010101" pitchFamily="66" charset="77"/>
              </a:rPr>
              <a:t> </a:t>
            </a:r>
            <a:r>
              <a:rPr lang="en-US" sz="800" cap="none" dirty="0" err="1">
                <a:latin typeface="Lucida Calligraphy" panose="03010101010101010101" pitchFamily="66" charset="77"/>
              </a:rPr>
              <a:t>sobre</a:t>
            </a:r>
            <a:r>
              <a:rPr lang="en-US" sz="800" cap="none" dirty="0">
                <a:latin typeface="Lucida Calligraphy" panose="03010101010101010101" pitchFamily="66" charset="77"/>
              </a:rPr>
              <a:t> la </a:t>
            </a:r>
            <a:r>
              <a:rPr lang="en-US" sz="800" cap="none" dirty="0" err="1">
                <a:latin typeface="Lucida Calligraphy" panose="03010101010101010101" pitchFamily="66" charset="77"/>
              </a:rPr>
              <a:t>traducción</a:t>
            </a:r>
            <a:r>
              <a:rPr lang="en-US" sz="800" cap="none" dirty="0">
                <a:latin typeface="Lucida Calligraphy" panose="03010101010101010101" pitchFamily="66" charset="77"/>
              </a:rPr>
              <a:t>: </a:t>
            </a:r>
            <a:r>
              <a:rPr lang="en-US" sz="800" cap="none" dirty="0" err="1">
                <a:latin typeface="Lucida Calligraphy" panose="03010101010101010101" pitchFamily="66" charset="77"/>
              </a:rPr>
              <a:t>nurialundberg@burbankusd.org</a:t>
            </a:r>
            <a:endParaRPr lang="en-US" sz="800" cap="none" dirty="0">
              <a:latin typeface="Lucida Calligraphy" panose="03010101010101010101" pitchFamily="66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4519745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065C46B-9B14-44E8-94CD-E12ACAB39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750126"/>
          </a:xfrm>
        </p:spPr>
        <p:txBody>
          <a:bodyPr>
            <a:normAutofit/>
          </a:bodyPr>
          <a:lstStyle/>
          <a:p>
            <a:r>
              <a:rPr lang="en-US" dirty="0" smtClean="0"/>
              <a:t>CONCESIÓN DE INSTRUCCIÓN PRESENCIAL </a:t>
            </a:r>
            <a:r>
              <a:rPr lang="en-US" dirty="0"/>
              <a:t>(IPI)- </a:t>
            </a:r>
            <a:r>
              <a:rPr lang="en-US" dirty="0" smtClean="0"/>
              <a:t>PRESUPUESTO</a:t>
            </a:r>
            <a:endParaRPr lang="en-US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xmlns="" id="{93EBE5D4-EDEA-46EE-B90E-DA6B8ED545E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73075882"/>
              </p:ext>
            </p:extLst>
          </p:nvPr>
        </p:nvGraphicFramePr>
        <p:xfrm>
          <a:off x="441286" y="2210188"/>
          <a:ext cx="11309427" cy="4241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20465">
                  <a:extLst>
                    <a:ext uri="{9D8B030D-6E8A-4147-A177-3AD203B41FA5}">
                      <a16:colId xmlns:a16="http://schemas.microsoft.com/office/drawing/2014/main" xmlns="" val="628665683"/>
                    </a:ext>
                  </a:extLst>
                </a:gridCol>
                <a:gridCol w="4688962">
                  <a:extLst>
                    <a:ext uri="{9D8B030D-6E8A-4147-A177-3AD203B41FA5}">
                      <a16:colId xmlns:a16="http://schemas.microsoft.com/office/drawing/2014/main" xmlns="" val="27918691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Partida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Costo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136853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 err="1" smtClean="0"/>
                        <a:t>Remuneración</a:t>
                      </a:r>
                      <a:r>
                        <a:rPr lang="en-US" sz="2800" baseline="0" dirty="0" smtClean="0"/>
                        <a:t> x </a:t>
                      </a:r>
                      <a:r>
                        <a:rPr lang="en-US" sz="2800" baseline="0" dirty="0" err="1" smtClean="0"/>
                        <a:t>preparación</a:t>
                      </a:r>
                      <a:r>
                        <a:rPr lang="en-US" sz="2800" baseline="0" dirty="0" smtClean="0"/>
                        <a:t> de </a:t>
                      </a:r>
                      <a:r>
                        <a:rPr lang="en-US" sz="2800" baseline="0" dirty="0" err="1" smtClean="0"/>
                        <a:t>reapertura</a:t>
                      </a:r>
                      <a:r>
                        <a:rPr lang="en-US" sz="2800" dirty="0" smtClean="0"/>
                        <a:t>- </a:t>
                      </a:r>
                      <a:r>
                        <a:rPr lang="en-US" sz="2800" dirty="0" err="1" smtClean="0"/>
                        <a:t>todos</a:t>
                      </a:r>
                      <a:r>
                        <a:rPr lang="en-US" sz="2800" dirty="0" smtClean="0"/>
                        <a:t> </a:t>
                      </a:r>
                      <a:r>
                        <a:rPr lang="en-US" sz="2800" dirty="0" err="1" smtClean="0"/>
                        <a:t>los</a:t>
                      </a:r>
                      <a:r>
                        <a:rPr lang="en-US" sz="2800" dirty="0" smtClean="0"/>
                        <a:t> </a:t>
                      </a:r>
                      <a:r>
                        <a:rPr lang="en-US" sz="2800" dirty="0" err="1" smtClean="0"/>
                        <a:t>empleados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$3,316,233- </a:t>
                      </a:r>
                      <a:r>
                        <a:rPr lang="en-US" sz="2800" dirty="0" err="1" smtClean="0"/>
                        <a:t>sujeto</a:t>
                      </a:r>
                      <a:r>
                        <a:rPr lang="en-US" sz="2800" dirty="0" smtClean="0"/>
                        <a:t> a </a:t>
                      </a:r>
                      <a:r>
                        <a:rPr lang="en-US" sz="2800" dirty="0" err="1" smtClean="0"/>
                        <a:t>negociación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99151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 err="1" smtClean="0"/>
                        <a:t>Coordinadores</a:t>
                      </a:r>
                      <a:r>
                        <a:rPr lang="en-US" sz="2800" baseline="0" dirty="0" smtClean="0"/>
                        <a:t> x </a:t>
                      </a:r>
                      <a:r>
                        <a:rPr lang="en-US" sz="2800" baseline="0" dirty="0" err="1" smtClean="0"/>
                        <a:t>pérdida</a:t>
                      </a:r>
                      <a:r>
                        <a:rPr lang="en-US" sz="2800" baseline="0" dirty="0" smtClean="0"/>
                        <a:t> </a:t>
                      </a:r>
                      <a:r>
                        <a:rPr lang="en-US" sz="2800" baseline="0" dirty="0" err="1" smtClean="0"/>
                        <a:t>educativa</a:t>
                      </a:r>
                      <a:r>
                        <a:rPr lang="en-US" sz="2800" baseline="0" dirty="0" smtClean="0"/>
                        <a:t> (</a:t>
                      </a:r>
                      <a:r>
                        <a:rPr lang="en-US" sz="2800" baseline="0" dirty="0" err="1" smtClean="0"/>
                        <a:t>oportunidad</a:t>
                      </a:r>
                      <a:r>
                        <a:rPr lang="en-US" sz="2800" baseline="0" dirty="0" smtClean="0"/>
                        <a:t> de </a:t>
                      </a:r>
                      <a:r>
                        <a:rPr lang="en-US" sz="2800" baseline="0" dirty="0" err="1" smtClean="0"/>
                        <a:t>aprender</a:t>
                      </a:r>
                      <a:r>
                        <a:rPr lang="en-US" sz="2800" baseline="0" dirty="0" smtClean="0"/>
                        <a:t>)</a:t>
                      </a:r>
                      <a:r>
                        <a:rPr lang="en-US" sz="2800" dirty="0" smtClean="0"/>
                        <a:t> </a:t>
                      </a:r>
                      <a:r>
                        <a:rPr lang="en-US" sz="2800" dirty="0"/>
                        <a:t>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$250,000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7737039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 err="1" smtClean="0"/>
                        <a:t>Desarrollo</a:t>
                      </a:r>
                      <a:r>
                        <a:rPr lang="en-US" sz="2800" dirty="0" smtClean="0"/>
                        <a:t> </a:t>
                      </a:r>
                      <a:r>
                        <a:rPr lang="en-US" sz="2800" dirty="0" err="1" smtClean="0"/>
                        <a:t>Profesional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$209,368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037757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 err="1" smtClean="0"/>
                        <a:t>Expansión</a:t>
                      </a:r>
                      <a:r>
                        <a:rPr lang="en-US" sz="2800" dirty="0" smtClean="0"/>
                        <a:t> </a:t>
                      </a:r>
                      <a:r>
                        <a:rPr lang="en-US" sz="2800" dirty="0" err="1" smtClean="0"/>
                        <a:t>Agencia</a:t>
                      </a:r>
                      <a:r>
                        <a:rPr lang="en-US" sz="2800" dirty="0" smtClean="0"/>
                        <a:t> de </a:t>
                      </a:r>
                      <a:r>
                        <a:rPr lang="en-US" sz="2800" dirty="0" err="1" smtClean="0"/>
                        <a:t>Servicios</a:t>
                      </a:r>
                      <a:r>
                        <a:rPr lang="en-US" sz="2800" dirty="0" smtClean="0"/>
                        <a:t> </a:t>
                      </a:r>
                      <a:r>
                        <a:rPr lang="en-US" sz="2800" dirty="0" err="1" smtClean="0"/>
                        <a:t>Familiares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$200,000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044223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Horas extras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$90,000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2783055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251571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694A8FE-FEEF-4D70-8642-9A627EA1F6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CONCESIÓN DE INSTRUCCIÓN PRESENCIAL (IPI)- PRESUPUESTO cont.</a:t>
            </a:r>
            <a:endParaRPr lang="en-US" sz="3200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xmlns="" id="{656974D7-C101-42AA-988B-68456710061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50575348"/>
              </p:ext>
            </p:extLst>
          </p:nvPr>
        </p:nvGraphicFramePr>
        <p:xfrm>
          <a:off x="581025" y="2181225"/>
          <a:ext cx="11029950" cy="35282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14975">
                  <a:extLst>
                    <a:ext uri="{9D8B030D-6E8A-4147-A177-3AD203B41FA5}">
                      <a16:colId xmlns:a16="http://schemas.microsoft.com/office/drawing/2014/main" xmlns="" val="2285265263"/>
                    </a:ext>
                  </a:extLst>
                </a:gridCol>
                <a:gridCol w="5514975">
                  <a:extLst>
                    <a:ext uri="{9D8B030D-6E8A-4147-A177-3AD203B41FA5}">
                      <a16:colId xmlns:a16="http://schemas.microsoft.com/office/drawing/2014/main" xmlns="" val="256173089"/>
                    </a:ext>
                  </a:extLst>
                </a:gridCol>
              </a:tblGrid>
              <a:tr h="602168">
                <a:tc>
                  <a:txBody>
                    <a:bodyPr/>
                    <a:lstStyle/>
                    <a:p>
                      <a:r>
                        <a:rPr lang="en-US" sz="2800" dirty="0" err="1" smtClean="0"/>
                        <a:t>Partida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err="1" smtClean="0"/>
                        <a:t>Costo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0989648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 err="1" smtClean="0"/>
                        <a:t>Intervenciones</a:t>
                      </a:r>
                      <a:r>
                        <a:rPr lang="en-US" sz="2800" dirty="0" smtClean="0"/>
                        <a:t> </a:t>
                      </a:r>
                      <a:r>
                        <a:rPr lang="en-US" sz="2800" dirty="0" err="1" smtClean="0"/>
                        <a:t>después</a:t>
                      </a:r>
                      <a:r>
                        <a:rPr lang="en-US" sz="2800" dirty="0" smtClean="0"/>
                        <a:t> del </a:t>
                      </a:r>
                      <a:r>
                        <a:rPr lang="en-US" sz="2800" dirty="0" err="1" smtClean="0"/>
                        <a:t>horario</a:t>
                      </a:r>
                      <a:r>
                        <a:rPr lang="en-US" sz="2800" dirty="0" smtClean="0"/>
                        <a:t> escolar</a:t>
                      </a:r>
                      <a:r>
                        <a:rPr lang="en-US" sz="2800" baseline="0" dirty="0" smtClean="0"/>
                        <a:t> normal (after school)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$352,000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8641408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 err="1" smtClean="0"/>
                        <a:t>Apoyo</a:t>
                      </a:r>
                      <a:r>
                        <a:rPr lang="en-US" sz="2800" baseline="0" dirty="0" smtClean="0"/>
                        <a:t> </a:t>
                      </a:r>
                      <a:r>
                        <a:rPr lang="en-US" sz="2800" baseline="0" dirty="0" err="1" smtClean="0"/>
                        <a:t>alumnos</a:t>
                      </a:r>
                      <a:r>
                        <a:rPr lang="en-US" sz="2800" baseline="0" dirty="0" smtClean="0"/>
                        <a:t> del </a:t>
                      </a:r>
                      <a:r>
                        <a:rPr lang="en-US" sz="2800" baseline="0" dirty="0" err="1" smtClean="0"/>
                        <a:t>inglés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$50,000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5197782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 err="1" smtClean="0"/>
                        <a:t>Materiales</a:t>
                      </a:r>
                      <a:r>
                        <a:rPr lang="en-US" sz="2800" dirty="0" smtClean="0"/>
                        <a:t> </a:t>
                      </a:r>
                      <a:r>
                        <a:rPr lang="en-US" sz="2800" dirty="0"/>
                        <a:t>&amp; </a:t>
                      </a:r>
                      <a:r>
                        <a:rPr lang="en-US" sz="2800" dirty="0" err="1" smtClean="0"/>
                        <a:t>suministros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$50,000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14517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800" dirty="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$4,517,601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34697392"/>
                  </a:ext>
                </a:extLst>
              </a:tr>
            </a:tbl>
          </a:graphicData>
        </a:graphic>
      </p:graphicFrame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47CB56A6-1A9A-5E4F-8734-2ECFF50B77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11354776" cy="365125"/>
          </a:xfrm>
        </p:spPr>
        <p:txBody>
          <a:bodyPr/>
          <a:lstStyle/>
          <a:p>
            <a:pPr algn="ctr"/>
            <a:r>
              <a:rPr lang="en-US" sz="800" cap="none" dirty="0" err="1">
                <a:latin typeface="Lucida Calligraphy" panose="03010101010101010101" pitchFamily="66" charset="77"/>
              </a:rPr>
              <a:t>Traducción</a:t>
            </a:r>
            <a:r>
              <a:rPr lang="en-US" sz="800" cap="none" dirty="0">
                <a:latin typeface="Lucida Calligraphy" panose="03010101010101010101" pitchFamily="66" charset="77"/>
              </a:rPr>
              <a:t> de </a:t>
            </a:r>
            <a:r>
              <a:rPr lang="en-US" sz="800" cap="none" dirty="0" err="1">
                <a:latin typeface="Lucida Calligraphy" panose="03010101010101010101" pitchFamily="66" charset="77"/>
              </a:rPr>
              <a:t>diapositivas</a:t>
            </a:r>
            <a:r>
              <a:rPr lang="en-US" sz="800" cap="none" dirty="0">
                <a:latin typeface="Lucida Calligraphy" panose="03010101010101010101" pitchFamily="66" charset="77"/>
              </a:rPr>
              <a:t>  al </a:t>
            </a:r>
            <a:r>
              <a:rPr lang="en-US" sz="800" cap="none" dirty="0" err="1">
                <a:latin typeface="Lucida Calligraphy" panose="03010101010101010101" pitchFamily="66" charset="77"/>
              </a:rPr>
              <a:t>idioma</a:t>
            </a:r>
            <a:r>
              <a:rPr lang="en-US" sz="800" cap="none" dirty="0">
                <a:latin typeface="Lucida Calligraphy" panose="03010101010101010101" pitchFamily="66" charset="77"/>
              </a:rPr>
              <a:t> </a:t>
            </a:r>
            <a:r>
              <a:rPr lang="en-US" sz="800" cap="none" dirty="0" err="1">
                <a:latin typeface="Lucida Calligraphy" panose="03010101010101010101" pitchFamily="66" charset="77"/>
              </a:rPr>
              <a:t>español</a:t>
            </a:r>
            <a:r>
              <a:rPr lang="en-US" sz="800" cap="none" dirty="0">
                <a:latin typeface="Lucida Calligraphy" panose="03010101010101010101" pitchFamily="66" charset="77"/>
              </a:rPr>
              <a:t> </a:t>
            </a:r>
            <a:r>
              <a:rPr lang="en-US" sz="800" cap="none" dirty="0" err="1">
                <a:latin typeface="Lucida Calligraphy" panose="03010101010101010101" pitchFamily="66" charset="77"/>
              </a:rPr>
              <a:t>exclusivamente</a:t>
            </a:r>
            <a:r>
              <a:rPr lang="en-US" sz="800" cap="none" dirty="0">
                <a:latin typeface="Lucida Calligraphy" panose="03010101010101010101" pitchFamily="66" charset="77"/>
              </a:rPr>
              <a:t> para BUSD por Nuria Lundberg (mayo 2021/ 1-12 original </a:t>
            </a:r>
            <a:r>
              <a:rPr lang="en-US" sz="800" cap="none" dirty="0" err="1">
                <a:latin typeface="Lucida Calligraphy" panose="03010101010101010101" pitchFamily="66" charset="77"/>
              </a:rPr>
              <a:t>inglés</a:t>
            </a:r>
            <a:r>
              <a:rPr lang="en-US" sz="800" cap="none" dirty="0">
                <a:latin typeface="Lucida Calligraphy" panose="03010101010101010101" pitchFamily="66" charset="77"/>
              </a:rPr>
              <a:t>) </a:t>
            </a:r>
            <a:r>
              <a:rPr lang="en-US" sz="800" cap="none" dirty="0" err="1">
                <a:latin typeface="Lucida Calligraphy" panose="03010101010101010101" pitchFamily="66" charset="77"/>
              </a:rPr>
              <a:t>aclaraciones</a:t>
            </a:r>
            <a:r>
              <a:rPr lang="en-US" sz="800" cap="none" dirty="0">
                <a:latin typeface="Lucida Calligraphy" panose="03010101010101010101" pitchFamily="66" charset="77"/>
              </a:rPr>
              <a:t> </a:t>
            </a:r>
            <a:r>
              <a:rPr lang="en-US" sz="800" cap="none" dirty="0" err="1">
                <a:latin typeface="Lucida Calligraphy" panose="03010101010101010101" pitchFamily="66" charset="77"/>
              </a:rPr>
              <a:t>sobre</a:t>
            </a:r>
            <a:r>
              <a:rPr lang="en-US" sz="800" cap="none" dirty="0">
                <a:latin typeface="Lucida Calligraphy" panose="03010101010101010101" pitchFamily="66" charset="77"/>
              </a:rPr>
              <a:t> la </a:t>
            </a:r>
            <a:r>
              <a:rPr lang="en-US" sz="800" cap="none" dirty="0" err="1">
                <a:latin typeface="Lucida Calligraphy" panose="03010101010101010101" pitchFamily="66" charset="77"/>
              </a:rPr>
              <a:t>traducción</a:t>
            </a:r>
            <a:r>
              <a:rPr lang="en-US" sz="800" cap="none" dirty="0">
                <a:latin typeface="Lucida Calligraphy" panose="03010101010101010101" pitchFamily="66" charset="77"/>
              </a:rPr>
              <a:t>: </a:t>
            </a:r>
            <a:r>
              <a:rPr lang="en-US" sz="800" cap="none" dirty="0" err="1">
                <a:latin typeface="Lucida Calligraphy" panose="03010101010101010101" pitchFamily="66" charset="77"/>
              </a:rPr>
              <a:t>nurialundberg@burbankusd.org</a:t>
            </a:r>
            <a:endParaRPr lang="en-US" sz="800" cap="none" dirty="0">
              <a:latin typeface="Lucida Calligraphy" panose="03010101010101010101" pitchFamily="66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3723547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CA1BE4FE-77E1-44B4-9EE2-284D75EC5670}"/>
              </a:ext>
            </a:extLst>
          </p:cNvPr>
          <p:cNvSpPr/>
          <p:nvPr/>
        </p:nvSpPr>
        <p:spPr>
          <a:xfrm>
            <a:off x="874207" y="1781454"/>
            <a:ext cx="106112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/>
              <a:t>ELO </a:t>
            </a:r>
            <a:r>
              <a:rPr lang="en-US" sz="3200" dirty="0" smtClean="0"/>
              <a:t>ADJUDICACIÓN </a:t>
            </a:r>
            <a:r>
              <a:rPr lang="en-US" sz="3200" dirty="0"/>
              <a:t>- $9,608,507</a:t>
            </a:r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xmlns="" id="{AFCB0300-A758-46AE-8495-2BC92531549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19953" y="890359"/>
            <a:ext cx="11672047" cy="750607"/>
          </a:xfrm>
          <a:prstGeom prst="rect">
            <a:avLst/>
          </a:prstGeom>
        </p:spPr>
        <p:txBody>
          <a:bodyPr>
            <a:no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dirty="0" smtClean="0">
                <a:solidFill>
                  <a:schemeClr val="bg1"/>
                </a:solidFill>
                <a:latin typeface="+mj-lt"/>
              </a:rPr>
              <a:t>CONCESIÓN DE </a:t>
            </a:r>
            <a:r>
              <a:rPr lang="en-US" sz="3200" dirty="0" err="1" smtClean="0">
                <a:solidFill>
                  <a:schemeClr val="bg1"/>
                </a:solidFill>
                <a:latin typeface="+mj-lt"/>
              </a:rPr>
              <a:t>oportunidades</a:t>
            </a:r>
            <a:r>
              <a:rPr lang="en-US" sz="3200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+mj-lt"/>
              </a:rPr>
              <a:t>educativas</a:t>
            </a:r>
            <a:r>
              <a:rPr lang="en-US" sz="320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+mj-lt"/>
              </a:rPr>
              <a:t>expandidas</a:t>
            </a:r>
            <a:r>
              <a:rPr lang="en-US" sz="320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3200" dirty="0" smtClean="0">
                <a:solidFill>
                  <a:schemeClr val="bg1"/>
                </a:solidFill>
                <a:latin typeface="+mj-lt"/>
              </a:rPr>
              <a:t>(</a:t>
            </a:r>
            <a:r>
              <a:rPr lang="en-US" sz="3200" dirty="0">
                <a:solidFill>
                  <a:schemeClr val="bg1"/>
                </a:solidFill>
                <a:latin typeface="+mj-lt"/>
              </a:rPr>
              <a:t>ELO)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xmlns="" id="{3A9927C1-2C36-41FF-918E-5C861E1214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5015138"/>
              </p:ext>
            </p:extLst>
          </p:nvPr>
        </p:nvGraphicFramePr>
        <p:xfrm>
          <a:off x="901589" y="2602012"/>
          <a:ext cx="11029949" cy="4069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29949">
                  <a:extLst>
                    <a:ext uri="{9D8B030D-6E8A-4147-A177-3AD203B41FA5}">
                      <a16:colId xmlns:a16="http://schemas.microsoft.com/office/drawing/2014/main" xmlns="" val="26866832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971550" lvl="1" indent="-514350">
                        <a:buFont typeface="+mj-lt"/>
                        <a:buAutoNum type="arabicPeriod"/>
                      </a:pPr>
                      <a:r>
                        <a:rPr lang="en-US" sz="29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Extender el </a:t>
                      </a:r>
                      <a:r>
                        <a:rPr lang="en-US" sz="2900" b="0" dirty="0" err="1" smtClean="0">
                          <a:solidFill>
                            <a:schemeClr val="tx1"/>
                          </a:solidFill>
                          <a:latin typeface="+mn-lt"/>
                        </a:rPr>
                        <a:t>tiempo</a:t>
                      </a:r>
                      <a:r>
                        <a:rPr lang="en-US" sz="29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de </a:t>
                      </a:r>
                      <a:r>
                        <a:rPr lang="en-US" sz="2900" b="0" dirty="0" err="1" smtClean="0">
                          <a:solidFill>
                            <a:schemeClr val="tx1"/>
                          </a:solidFill>
                          <a:latin typeface="+mn-lt"/>
                        </a:rPr>
                        <a:t>enseñanza</a:t>
                      </a:r>
                      <a:endParaRPr lang="en-US" sz="2900" b="0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marL="971550" lvl="1" indent="-514350">
                        <a:buFont typeface="+mj-lt"/>
                        <a:buAutoNum type="arabicPeriod"/>
                      </a:pPr>
                      <a:r>
                        <a:rPr lang="en-US" sz="2900" b="0" dirty="0" err="1" smtClean="0">
                          <a:solidFill>
                            <a:schemeClr val="tx1"/>
                          </a:solidFill>
                          <a:latin typeface="+mn-lt"/>
                        </a:rPr>
                        <a:t>Acelerar</a:t>
                      </a:r>
                      <a:r>
                        <a:rPr lang="en-US" sz="2900" b="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el </a:t>
                      </a:r>
                      <a:r>
                        <a:rPr lang="en-US" sz="2900" b="0" baseline="0" dirty="0" err="1" smtClean="0">
                          <a:solidFill>
                            <a:schemeClr val="tx1"/>
                          </a:solidFill>
                          <a:latin typeface="+mn-lt"/>
                        </a:rPr>
                        <a:t>progreso</a:t>
                      </a:r>
                      <a:r>
                        <a:rPr lang="en-US" sz="2900" b="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para </a:t>
                      </a:r>
                      <a:r>
                        <a:rPr lang="en-US" sz="2900" b="0" baseline="0" dirty="0" err="1" smtClean="0">
                          <a:solidFill>
                            <a:schemeClr val="tx1"/>
                          </a:solidFill>
                          <a:latin typeface="+mn-lt"/>
                        </a:rPr>
                        <a:t>cerrar</a:t>
                      </a:r>
                      <a:r>
                        <a:rPr lang="en-US" sz="2900" b="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las </a:t>
                      </a:r>
                      <a:r>
                        <a:rPr lang="en-US" sz="2900" b="0" baseline="0" dirty="0" err="1" smtClean="0">
                          <a:solidFill>
                            <a:schemeClr val="tx1"/>
                          </a:solidFill>
                          <a:latin typeface="+mn-lt"/>
                        </a:rPr>
                        <a:t>brechas</a:t>
                      </a:r>
                      <a:r>
                        <a:rPr lang="en-US" sz="2900" b="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US" sz="2900" b="0" baseline="0" dirty="0" err="1" smtClean="0">
                          <a:solidFill>
                            <a:schemeClr val="tx1"/>
                          </a:solidFill>
                          <a:latin typeface="+mn-lt"/>
                        </a:rPr>
                        <a:t>en</a:t>
                      </a:r>
                      <a:r>
                        <a:rPr lang="en-US" sz="2900" b="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el </a:t>
                      </a:r>
                      <a:r>
                        <a:rPr lang="en-US" sz="2900" b="0" baseline="0" dirty="0" err="1" smtClean="0">
                          <a:solidFill>
                            <a:schemeClr val="tx1"/>
                          </a:solidFill>
                          <a:latin typeface="+mn-lt"/>
                        </a:rPr>
                        <a:t>aprendizaje</a:t>
                      </a:r>
                      <a:endParaRPr lang="en-US" sz="2900" b="0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marL="971550" lvl="1" indent="-514350">
                        <a:buFont typeface="+mj-lt"/>
                        <a:buAutoNum type="arabicPeriod"/>
                      </a:pPr>
                      <a:r>
                        <a:rPr lang="en-US" sz="2900" b="0" dirty="0" err="1" smtClean="0">
                          <a:solidFill>
                            <a:schemeClr val="tx1"/>
                          </a:solidFill>
                          <a:latin typeface="+mn-lt"/>
                        </a:rPr>
                        <a:t>Integrar</a:t>
                      </a:r>
                      <a:r>
                        <a:rPr lang="en-US" sz="29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US" sz="2900" b="0" dirty="0" err="1" smtClean="0">
                          <a:solidFill>
                            <a:schemeClr val="tx1"/>
                          </a:solidFill>
                          <a:latin typeface="+mn-lt"/>
                        </a:rPr>
                        <a:t>soportes</a:t>
                      </a:r>
                      <a:r>
                        <a:rPr lang="en-US" sz="29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para </a:t>
                      </a:r>
                      <a:r>
                        <a:rPr lang="en-US" sz="2900" b="0" dirty="0" err="1" smtClean="0">
                          <a:solidFill>
                            <a:schemeClr val="tx1"/>
                          </a:solidFill>
                          <a:latin typeface="+mn-lt"/>
                        </a:rPr>
                        <a:t>pupilos</a:t>
                      </a:r>
                      <a:endParaRPr lang="en-US" sz="29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marL="971550" lvl="1" indent="-514350">
                        <a:buFont typeface="+mj-lt"/>
                        <a:buAutoNum type="arabicPeriod"/>
                      </a:pPr>
                      <a:r>
                        <a:rPr lang="en-US" sz="2900" b="0" dirty="0" err="1" smtClean="0">
                          <a:solidFill>
                            <a:schemeClr val="tx1"/>
                          </a:solidFill>
                          <a:latin typeface="+mn-lt"/>
                        </a:rPr>
                        <a:t>Centros</a:t>
                      </a:r>
                      <a:r>
                        <a:rPr lang="en-US" sz="29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US" sz="2900" b="0" dirty="0" err="1" smtClean="0">
                          <a:solidFill>
                            <a:schemeClr val="tx1"/>
                          </a:solidFill>
                          <a:latin typeface="+mn-lt"/>
                        </a:rPr>
                        <a:t>comunitarios</a:t>
                      </a:r>
                      <a:r>
                        <a:rPr lang="en-US" sz="2900" b="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de </a:t>
                      </a:r>
                      <a:r>
                        <a:rPr lang="en-US" sz="2900" b="0" baseline="0" dirty="0" err="1" smtClean="0">
                          <a:solidFill>
                            <a:schemeClr val="tx1"/>
                          </a:solidFill>
                          <a:latin typeface="+mn-lt"/>
                        </a:rPr>
                        <a:t>enseñanza</a:t>
                      </a:r>
                      <a:endParaRPr lang="en-US" sz="29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marL="971550" lvl="1" indent="-514350">
                        <a:buFont typeface="+mj-lt"/>
                        <a:buAutoNum type="arabicPeriod"/>
                      </a:pPr>
                      <a:r>
                        <a:rPr lang="en-US" sz="2900" b="0" dirty="0" err="1" smtClean="0">
                          <a:solidFill>
                            <a:schemeClr val="tx1"/>
                          </a:solidFill>
                          <a:latin typeface="+mn-lt"/>
                        </a:rPr>
                        <a:t>Apoyo</a:t>
                      </a:r>
                      <a:r>
                        <a:rPr lang="en-US" sz="29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para </a:t>
                      </a:r>
                      <a:r>
                        <a:rPr lang="en-US" sz="2900" b="0" dirty="0" err="1" smtClean="0">
                          <a:solidFill>
                            <a:schemeClr val="tx1"/>
                          </a:solidFill>
                          <a:latin typeface="+mn-lt"/>
                        </a:rPr>
                        <a:t>pupilos</a:t>
                      </a:r>
                      <a:r>
                        <a:rPr lang="en-US" sz="2900" b="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con </a:t>
                      </a:r>
                      <a:r>
                        <a:rPr lang="en-US" sz="2900" b="0" baseline="0" dirty="0" err="1" smtClean="0">
                          <a:solidFill>
                            <a:schemeClr val="tx1"/>
                          </a:solidFill>
                          <a:latin typeface="+mn-lt"/>
                        </a:rPr>
                        <a:t>déficit</a:t>
                      </a:r>
                      <a:r>
                        <a:rPr lang="en-US" sz="2900" b="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de </a:t>
                      </a:r>
                      <a:r>
                        <a:rPr lang="en-US" sz="2900" b="0" baseline="0" dirty="0" err="1" smtClean="0">
                          <a:solidFill>
                            <a:schemeClr val="tx1"/>
                          </a:solidFill>
                          <a:latin typeface="+mn-lt"/>
                        </a:rPr>
                        <a:t>créditos</a:t>
                      </a:r>
                      <a:endParaRPr lang="en-US" sz="2900" b="0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marL="971550" lvl="1" indent="-514350">
                        <a:buFont typeface="+mj-lt"/>
                        <a:buAutoNum type="arabicPeriod"/>
                      </a:pPr>
                      <a:r>
                        <a:rPr lang="en-US" sz="2900" b="0" dirty="0" err="1" smtClean="0">
                          <a:solidFill>
                            <a:schemeClr val="tx1"/>
                          </a:solidFill>
                          <a:latin typeface="+mn-lt"/>
                        </a:rPr>
                        <a:t>Servicios</a:t>
                      </a:r>
                      <a:r>
                        <a:rPr lang="en-US" sz="29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US" sz="2900" b="0" dirty="0" err="1" smtClean="0">
                          <a:solidFill>
                            <a:schemeClr val="tx1"/>
                          </a:solidFill>
                          <a:latin typeface="+mn-lt"/>
                        </a:rPr>
                        <a:t>académicos</a:t>
                      </a:r>
                      <a:r>
                        <a:rPr lang="en-US" sz="2900" b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US" sz="2900" b="0" dirty="0" err="1" smtClean="0">
                          <a:solidFill>
                            <a:schemeClr val="tx1"/>
                          </a:solidFill>
                          <a:latin typeface="+mn-lt"/>
                        </a:rPr>
                        <a:t>adicionales</a:t>
                      </a:r>
                      <a:endParaRPr lang="en-US" sz="2900" b="0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marL="971550" lvl="1" indent="-514350">
                        <a:buFont typeface="+mj-lt"/>
                        <a:buAutoNum type="arabicPeriod"/>
                      </a:pPr>
                      <a:r>
                        <a:rPr lang="en-US" sz="2900" b="0" dirty="0" err="1" smtClean="0">
                          <a:solidFill>
                            <a:schemeClr val="tx1"/>
                          </a:solidFill>
                          <a:latin typeface="+mn-lt"/>
                        </a:rPr>
                        <a:t>Capacitación</a:t>
                      </a:r>
                      <a:r>
                        <a:rPr lang="en-US" sz="2900" b="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para personal escolar</a:t>
                      </a:r>
                      <a:endParaRPr lang="en-US" sz="29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endParaRPr lang="en-US" sz="29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821942670"/>
                  </a:ext>
                </a:extLst>
              </a:tr>
            </a:tbl>
          </a:graphicData>
        </a:graphic>
      </p:graphicFrame>
      <p:sp>
        <p:nvSpPr>
          <p:cNvPr id="2" name="Footer Placeholder 1">
            <a:extLst>
              <a:ext uri="{FF2B5EF4-FFF2-40B4-BE49-F238E27FC236}">
                <a16:creationId xmlns:a16="http://schemas.microsoft.com/office/drawing/2014/main" xmlns="" id="{A4E33C5F-15C4-D44D-B7C0-054FEADFB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19953" y="6198969"/>
            <a:ext cx="11411585" cy="365125"/>
          </a:xfrm>
        </p:spPr>
        <p:txBody>
          <a:bodyPr/>
          <a:lstStyle/>
          <a:p>
            <a:pPr algn="ctr"/>
            <a:r>
              <a:rPr lang="en-US" sz="800" cap="none" dirty="0" err="1">
                <a:latin typeface="Lucida Calligraphy" panose="03010101010101010101" pitchFamily="66" charset="77"/>
              </a:rPr>
              <a:t>Traducción</a:t>
            </a:r>
            <a:r>
              <a:rPr lang="en-US" sz="800" cap="none" dirty="0">
                <a:latin typeface="Lucida Calligraphy" panose="03010101010101010101" pitchFamily="66" charset="77"/>
              </a:rPr>
              <a:t> de </a:t>
            </a:r>
            <a:r>
              <a:rPr lang="en-US" sz="800" cap="none" dirty="0" err="1">
                <a:latin typeface="Lucida Calligraphy" panose="03010101010101010101" pitchFamily="66" charset="77"/>
              </a:rPr>
              <a:t>diapositivas</a:t>
            </a:r>
            <a:r>
              <a:rPr lang="en-US" sz="800" cap="none" dirty="0">
                <a:latin typeface="Lucida Calligraphy" panose="03010101010101010101" pitchFamily="66" charset="77"/>
              </a:rPr>
              <a:t>  al </a:t>
            </a:r>
            <a:r>
              <a:rPr lang="en-US" sz="800" cap="none" dirty="0" err="1">
                <a:latin typeface="Lucida Calligraphy" panose="03010101010101010101" pitchFamily="66" charset="77"/>
              </a:rPr>
              <a:t>idioma</a:t>
            </a:r>
            <a:r>
              <a:rPr lang="en-US" sz="800" cap="none" dirty="0">
                <a:latin typeface="Lucida Calligraphy" panose="03010101010101010101" pitchFamily="66" charset="77"/>
              </a:rPr>
              <a:t> </a:t>
            </a:r>
            <a:r>
              <a:rPr lang="en-US" sz="800" cap="none" dirty="0" err="1">
                <a:latin typeface="Lucida Calligraphy" panose="03010101010101010101" pitchFamily="66" charset="77"/>
              </a:rPr>
              <a:t>español</a:t>
            </a:r>
            <a:r>
              <a:rPr lang="en-US" sz="800" cap="none" dirty="0">
                <a:latin typeface="Lucida Calligraphy" panose="03010101010101010101" pitchFamily="66" charset="77"/>
              </a:rPr>
              <a:t> </a:t>
            </a:r>
            <a:r>
              <a:rPr lang="en-US" sz="800" cap="none" dirty="0" err="1">
                <a:latin typeface="Lucida Calligraphy" panose="03010101010101010101" pitchFamily="66" charset="77"/>
              </a:rPr>
              <a:t>exclusivamente</a:t>
            </a:r>
            <a:r>
              <a:rPr lang="en-US" sz="800" cap="none" dirty="0">
                <a:latin typeface="Lucida Calligraphy" panose="03010101010101010101" pitchFamily="66" charset="77"/>
              </a:rPr>
              <a:t> para BUSD por Nuria Lundberg (mayo 2021/ 1-12 original </a:t>
            </a:r>
            <a:r>
              <a:rPr lang="en-US" sz="800" cap="none" dirty="0" err="1">
                <a:latin typeface="Lucida Calligraphy" panose="03010101010101010101" pitchFamily="66" charset="77"/>
              </a:rPr>
              <a:t>inglés</a:t>
            </a:r>
            <a:r>
              <a:rPr lang="en-US" sz="800" cap="none" dirty="0">
                <a:latin typeface="Lucida Calligraphy" panose="03010101010101010101" pitchFamily="66" charset="77"/>
              </a:rPr>
              <a:t>) </a:t>
            </a:r>
            <a:r>
              <a:rPr lang="en-US" sz="800" cap="none" dirty="0" err="1">
                <a:latin typeface="Lucida Calligraphy" panose="03010101010101010101" pitchFamily="66" charset="77"/>
              </a:rPr>
              <a:t>aclaraciones</a:t>
            </a:r>
            <a:r>
              <a:rPr lang="en-US" sz="800" cap="none" dirty="0">
                <a:latin typeface="Lucida Calligraphy" panose="03010101010101010101" pitchFamily="66" charset="77"/>
              </a:rPr>
              <a:t> </a:t>
            </a:r>
            <a:r>
              <a:rPr lang="en-US" sz="800" cap="none" dirty="0" err="1">
                <a:latin typeface="Lucida Calligraphy" panose="03010101010101010101" pitchFamily="66" charset="77"/>
              </a:rPr>
              <a:t>sobre</a:t>
            </a:r>
            <a:r>
              <a:rPr lang="en-US" sz="800" cap="none" dirty="0">
                <a:latin typeface="Lucida Calligraphy" panose="03010101010101010101" pitchFamily="66" charset="77"/>
              </a:rPr>
              <a:t> la </a:t>
            </a:r>
            <a:r>
              <a:rPr lang="en-US" sz="800" cap="none" dirty="0" err="1">
                <a:latin typeface="Lucida Calligraphy" panose="03010101010101010101" pitchFamily="66" charset="77"/>
              </a:rPr>
              <a:t>traducción</a:t>
            </a:r>
            <a:r>
              <a:rPr lang="en-US" sz="800" cap="none" dirty="0">
                <a:latin typeface="Lucida Calligraphy" panose="03010101010101010101" pitchFamily="66" charset="77"/>
              </a:rPr>
              <a:t>: </a:t>
            </a:r>
            <a:r>
              <a:rPr lang="en-US" sz="800" cap="none" dirty="0" err="1">
                <a:latin typeface="Lucida Calligraphy" panose="03010101010101010101" pitchFamily="66" charset="77"/>
              </a:rPr>
              <a:t>nurialundberg@burbankusd.org</a:t>
            </a:r>
            <a:endParaRPr lang="en-US" sz="800" cap="none" dirty="0">
              <a:latin typeface="Lucida Calligraphy" panose="03010101010101010101" pitchFamily="66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1022774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A8B2371-8A88-46A3-BFBD-6830995F1F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Grupos</a:t>
            </a:r>
            <a:r>
              <a:rPr lang="en-US" dirty="0" smtClean="0"/>
              <a:t> de </a:t>
            </a:r>
            <a:r>
              <a:rPr lang="en-US" dirty="0" err="1" smtClean="0"/>
              <a:t>estudiantes</a:t>
            </a:r>
            <a:r>
              <a:rPr lang="en-US" dirty="0" smtClean="0"/>
              <a:t> que </a:t>
            </a:r>
            <a:r>
              <a:rPr lang="en-US" dirty="0" err="1" smtClean="0"/>
              <a:t>necesitan</a:t>
            </a:r>
            <a:r>
              <a:rPr lang="en-US" dirty="0" smtClean="0"/>
              <a:t> </a:t>
            </a:r>
            <a:r>
              <a:rPr lang="en-US" dirty="0" err="1" smtClean="0"/>
              <a:t>considerarse</a:t>
            </a:r>
            <a:r>
              <a:rPr lang="en-US" dirty="0" smtClean="0"/>
              <a:t> </a:t>
            </a:r>
            <a:r>
              <a:rPr lang="en-US" dirty="0" err="1" smtClean="0"/>
              <a:t>en</a:t>
            </a:r>
            <a:r>
              <a:rPr lang="en-US" dirty="0" smtClean="0"/>
              <a:t> el plan </a:t>
            </a:r>
            <a:r>
              <a:rPr lang="en-US" dirty="0" err="1" smtClean="0"/>
              <a:t>educativo</a:t>
            </a:r>
            <a:r>
              <a:rPr lang="en-US" dirty="0" smtClean="0"/>
              <a:t> ELO: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2279AAEA-6561-4043-80EC-9235D17111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0587" y="1961500"/>
            <a:ext cx="5393100" cy="2934999"/>
          </a:xfrm>
        </p:spPr>
        <p:txBody>
          <a:bodyPr>
            <a:noAutofit/>
          </a:bodyPr>
          <a:lstStyle/>
          <a:p>
            <a:r>
              <a:rPr lang="en-US" sz="2800" dirty="0" err="1" smtClean="0">
                <a:solidFill>
                  <a:schemeClr val="tx1"/>
                </a:solidFill>
              </a:rPr>
              <a:t>Bajos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</a:rPr>
              <a:t>ingresos</a:t>
            </a:r>
            <a:r>
              <a:rPr lang="en-US" sz="2800" dirty="0" smtClean="0">
                <a:solidFill>
                  <a:schemeClr val="tx1"/>
                </a:solidFill>
              </a:rPr>
              <a:t>, </a:t>
            </a:r>
            <a:endParaRPr lang="en-US" sz="2800" dirty="0">
              <a:solidFill>
                <a:schemeClr val="tx1"/>
              </a:solidFill>
            </a:endParaRPr>
          </a:p>
          <a:p>
            <a:r>
              <a:rPr lang="en-US" sz="2800" dirty="0" err="1" smtClean="0">
                <a:solidFill>
                  <a:schemeClr val="tx1"/>
                </a:solidFill>
              </a:rPr>
              <a:t>Alumnos</a:t>
            </a:r>
            <a:r>
              <a:rPr lang="en-US" sz="2800" dirty="0" smtClean="0">
                <a:solidFill>
                  <a:schemeClr val="tx1"/>
                </a:solidFill>
              </a:rPr>
              <a:t> del </a:t>
            </a:r>
            <a:r>
              <a:rPr lang="en-US" sz="2800" dirty="0" err="1" smtClean="0">
                <a:solidFill>
                  <a:schemeClr val="tx1"/>
                </a:solidFill>
              </a:rPr>
              <a:t>inglés</a:t>
            </a:r>
            <a:r>
              <a:rPr lang="en-US" sz="2800" dirty="0" smtClean="0">
                <a:solidFill>
                  <a:schemeClr val="tx1"/>
                </a:solidFill>
              </a:rPr>
              <a:t>, </a:t>
            </a:r>
            <a:endParaRPr lang="en-US" sz="2800" dirty="0">
              <a:solidFill>
                <a:schemeClr val="tx1"/>
              </a:solidFill>
            </a:endParaRPr>
          </a:p>
          <a:p>
            <a:r>
              <a:rPr lang="en-US" sz="2800" dirty="0" smtClean="0">
                <a:solidFill>
                  <a:schemeClr val="tx1"/>
                </a:solidFill>
              </a:rPr>
              <a:t>Juventud </a:t>
            </a:r>
            <a:r>
              <a:rPr lang="en-US" sz="2800" dirty="0" err="1" smtClean="0">
                <a:solidFill>
                  <a:schemeClr val="tx1"/>
                </a:solidFill>
              </a:rPr>
              <a:t>en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</a:rPr>
              <a:t>adopción</a:t>
            </a:r>
            <a:r>
              <a:rPr lang="en-US" sz="2800" dirty="0" smtClean="0">
                <a:solidFill>
                  <a:schemeClr val="tx1"/>
                </a:solidFill>
              </a:rPr>
              <a:t> temporal, </a:t>
            </a:r>
            <a:endParaRPr lang="en-US" sz="2800" dirty="0">
              <a:solidFill>
                <a:schemeClr val="tx1"/>
              </a:solidFill>
            </a:endParaRPr>
          </a:p>
          <a:p>
            <a:r>
              <a:rPr lang="en-US" sz="2800" dirty="0" err="1" smtClean="0">
                <a:solidFill>
                  <a:schemeClr val="tx1"/>
                </a:solidFill>
              </a:rPr>
              <a:t>Estudiantes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</a:rPr>
              <a:t>indigentes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</a:p>
          <a:p>
            <a:pPr marL="0" indent="0">
              <a:buNone/>
            </a:pP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smtClean="0">
                <a:solidFill>
                  <a:schemeClr val="tx1"/>
                </a:solidFill>
              </a:rPr>
              <a:t>  </a:t>
            </a:r>
            <a:r>
              <a:rPr lang="en-US" sz="2800" dirty="0" smtClean="0">
                <a:solidFill>
                  <a:schemeClr val="tx1"/>
                </a:solidFill>
              </a:rPr>
              <a:t>(sin </a:t>
            </a:r>
            <a:r>
              <a:rPr lang="en-US" sz="2800" dirty="0" err="1" smtClean="0">
                <a:solidFill>
                  <a:schemeClr val="tx1"/>
                </a:solidFill>
              </a:rPr>
              <a:t>hogar</a:t>
            </a:r>
            <a:r>
              <a:rPr lang="en-US" sz="2800" dirty="0" smtClean="0">
                <a:solidFill>
                  <a:schemeClr val="tx1"/>
                </a:solidFill>
              </a:rPr>
              <a:t>), </a:t>
            </a:r>
            <a:endParaRPr lang="en-US" sz="2800" dirty="0">
              <a:solidFill>
                <a:schemeClr val="tx1"/>
              </a:solidFill>
            </a:endParaRPr>
          </a:p>
          <a:p>
            <a:r>
              <a:rPr lang="en-US" sz="2600" dirty="0" err="1" smtClean="0">
                <a:solidFill>
                  <a:schemeClr val="tx1"/>
                </a:solidFill>
              </a:rPr>
              <a:t>Alumnos</a:t>
            </a:r>
            <a:r>
              <a:rPr lang="en-US" sz="2600" dirty="0" smtClean="0">
                <a:solidFill>
                  <a:schemeClr val="tx1"/>
                </a:solidFill>
              </a:rPr>
              <a:t> con </a:t>
            </a:r>
            <a:r>
              <a:rPr lang="en-US" sz="2600" dirty="0" err="1" smtClean="0">
                <a:solidFill>
                  <a:schemeClr val="tx1"/>
                </a:solidFill>
              </a:rPr>
              <a:t>discapacidad</a:t>
            </a:r>
            <a:endParaRPr lang="en-US" sz="2600" dirty="0">
              <a:solidFill>
                <a:schemeClr val="tx1"/>
              </a:solidFill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5BBB0EAF-F97F-45B0-A083-6B670F27983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024176" y="1961500"/>
            <a:ext cx="6586633" cy="4109450"/>
          </a:xfrm>
        </p:spPr>
        <p:txBody>
          <a:bodyPr>
            <a:normAutofit fontScale="62500" lnSpcReduction="20000"/>
          </a:bodyPr>
          <a:lstStyle/>
          <a:p>
            <a:r>
              <a:rPr lang="en-US" sz="3800" dirty="0" err="1" smtClean="0">
                <a:solidFill>
                  <a:schemeClr val="tx1"/>
                </a:solidFill>
              </a:rPr>
              <a:t>Estudiantes</a:t>
            </a:r>
            <a:r>
              <a:rPr lang="en-US" sz="3800" dirty="0" smtClean="0">
                <a:solidFill>
                  <a:schemeClr val="tx1"/>
                </a:solidFill>
              </a:rPr>
              <a:t> </a:t>
            </a:r>
            <a:r>
              <a:rPr lang="en-US" sz="3800" dirty="0" err="1" smtClean="0">
                <a:solidFill>
                  <a:schemeClr val="tx1"/>
                </a:solidFill>
              </a:rPr>
              <a:t>en</a:t>
            </a:r>
            <a:r>
              <a:rPr lang="en-US" sz="3800" dirty="0" smtClean="0">
                <a:solidFill>
                  <a:schemeClr val="tx1"/>
                </a:solidFill>
              </a:rPr>
              <a:t> </a:t>
            </a:r>
            <a:r>
              <a:rPr lang="en-US" sz="3800" dirty="0" err="1" smtClean="0">
                <a:solidFill>
                  <a:schemeClr val="tx1"/>
                </a:solidFill>
              </a:rPr>
              <a:t>riesgo</a:t>
            </a:r>
            <a:r>
              <a:rPr lang="en-US" sz="3800" dirty="0" smtClean="0">
                <a:solidFill>
                  <a:schemeClr val="tx1"/>
                </a:solidFill>
              </a:rPr>
              <a:t> de </a:t>
            </a:r>
            <a:r>
              <a:rPr lang="en-US" sz="3800" dirty="0" err="1" smtClean="0">
                <a:solidFill>
                  <a:schemeClr val="tx1"/>
                </a:solidFill>
              </a:rPr>
              <a:t>abuso</a:t>
            </a:r>
            <a:r>
              <a:rPr lang="en-US" sz="3800" dirty="0" smtClean="0">
                <a:solidFill>
                  <a:schemeClr val="tx1"/>
                </a:solidFill>
              </a:rPr>
              <a:t>, </a:t>
            </a:r>
            <a:r>
              <a:rPr lang="en-US" sz="3800" dirty="0" err="1" smtClean="0">
                <a:solidFill>
                  <a:schemeClr val="tx1"/>
                </a:solidFill>
              </a:rPr>
              <a:t>negligencia</a:t>
            </a:r>
            <a:r>
              <a:rPr lang="en-US" sz="3800" dirty="0" smtClean="0">
                <a:solidFill>
                  <a:schemeClr val="tx1"/>
                </a:solidFill>
              </a:rPr>
              <a:t>, o </a:t>
            </a:r>
            <a:r>
              <a:rPr lang="en-US" sz="3800" dirty="0" err="1" smtClean="0">
                <a:solidFill>
                  <a:schemeClr val="tx1"/>
                </a:solidFill>
              </a:rPr>
              <a:t>explotación</a:t>
            </a:r>
            <a:r>
              <a:rPr lang="en-US" sz="3800" dirty="0" smtClean="0">
                <a:solidFill>
                  <a:schemeClr val="tx1"/>
                </a:solidFill>
              </a:rPr>
              <a:t>, </a:t>
            </a:r>
            <a:endParaRPr lang="en-US" sz="3800" dirty="0">
              <a:solidFill>
                <a:schemeClr val="tx1"/>
              </a:solidFill>
            </a:endParaRPr>
          </a:p>
          <a:p>
            <a:r>
              <a:rPr lang="en-US" sz="3800" dirty="0" err="1" smtClean="0">
                <a:solidFill>
                  <a:schemeClr val="tx1"/>
                </a:solidFill>
              </a:rPr>
              <a:t>Estudiantes</a:t>
            </a:r>
            <a:r>
              <a:rPr lang="en-US" sz="3800" dirty="0" smtClean="0">
                <a:solidFill>
                  <a:schemeClr val="tx1"/>
                </a:solidFill>
              </a:rPr>
              <a:t> </a:t>
            </a:r>
            <a:r>
              <a:rPr lang="en-US" sz="3800" dirty="0" err="1" smtClean="0">
                <a:solidFill>
                  <a:schemeClr val="tx1"/>
                </a:solidFill>
              </a:rPr>
              <a:t>desenganchados</a:t>
            </a:r>
            <a:r>
              <a:rPr lang="en-US" sz="3800" dirty="0" smtClean="0">
                <a:solidFill>
                  <a:schemeClr val="tx1"/>
                </a:solidFill>
              </a:rPr>
              <a:t>, y </a:t>
            </a:r>
            <a:endParaRPr lang="en-US" sz="3800" dirty="0">
              <a:solidFill>
                <a:schemeClr val="tx1"/>
              </a:solidFill>
            </a:endParaRPr>
          </a:p>
          <a:p>
            <a:r>
              <a:rPr lang="en-US" sz="3800" dirty="0" err="1" smtClean="0">
                <a:solidFill>
                  <a:schemeClr val="tx1"/>
                </a:solidFill>
              </a:rPr>
              <a:t>Estudiantes</a:t>
            </a:r>
            <a:r>
              <a:rPr lang="en-US" sz="3800" dirty="0" smtClean="0">
                <a:solidFill>
                  <a:schemeClr val="tx1"/>
                </a:solidFill>
              </a:rPr>
              <a:t> que </a:t>
            </a:r>
            <a:r>
              <a:rPr lang="en-US" sz="3800" dirty="0" err="1" smtClean="0">
                <a:solidFill>
                  <a:schemeClr val="tx1"/>
                </a:solidFill>
              </a:rPr>
              <a:t>están</a:t>
            </a:r>
            <a:r>
              <a:rPr lang="en-US" sz="3800" dirty="0" smtClean="0">
                <a:solidFill>
                  <a:schemeClr val="tx1"/>
                </a:solidFill>
              </a:rPr>
              <a:t> </a:t>
            </a:r>
            <a:r>
              <a:rPr lang="en-US" sz="3800" dirty="0" err="1" smtClean="0">
                <a:solidFill>
                  <a:schemeClr val="tx1"/>
                </a:solidFill>
              </a:rPr>
              <a:t>por</a:t>
            </a:r>
            <a:r>
              <a:rPr lang="en-US" sz="3800" dirty="0" smtClean="0">
                <a:solidFill>
                  <a:schemeClr val="tx1"/>
                </a:solidFill>
              </a:rPr>
              <a:t> </a:t>
            </a:r>
            <a:r>
              <a:rPr lang="en-US" sz="3800" dirty="0" err="1" smtClean="0">
                <a:solidFill>
                  <a:schemeClr val="tx1"/>
                </a:solidFill>
              </a:rPr>
              <a:t>debajo</a:t>
            </a:r>
            <a:r>
              <a:rPr lang="en-US" sz="3800" dirty="0" smtClean="0">
                <a:solidFill>
                  <a:schemeClr val="tx1"/>
                </a:solidFill>
              </a:rPr>
              <a:t> del </a:t>
            </a:r>
            <a:r>
              <a:rPr lang="en-US" sz="3800" dirty="0" err="1" smtClean="0">
                <a:solidFill>
                  <a:schemeClr val="tx1"/>
                </a:solidFill>
              </a:rPr>
              <a:t>nivel</a:t>
            </a:r>
            <a:r>
              <a:rPr lang="en-US" sz="3800" dirty="0" smtClean="0">
                <a:solidFill>
                  <a:schemeClr val="tx1"/>
                </a:solidFill>
              </a:rPr>
              <a:t> </a:t>
            </a:r>
            <a:r>
              <a:rPr lang="en-US" sz="3800" dirty="0" err="1" smtClean="0">
                <a:solidFill>
                  <a:schemeClr val="tx1"/>
                </a:solidFill>
              </a:rPr>
              <a:t>dentro</a:t>
            </a:r>
            <a:r>
              <a:rPr lang="en-US" sz="3800" dirty="0" smtClean="0">
                <a:solidFill>
                  <a:schemeClr val="tx1"/>
                </a:solidFill>
              </a:rPr>
              <a:t> de </a:t>
            </a:r>
            <a:r>
              <a:rPr lang="en-US" sz="3800" dirty="0" err="1" smtClean="0">
                <a:solidFill>
                  <a:schemeClr val="tx1"/>
                </a:solidFill>
              </a:rPr>
              <a:t>su</a:t>
            </a:r>
            <a:r>
              <a:rPr lang="en-US" sz="3800" dirty="0" smtClean="0">
                <a:solidFill>
                  <a:schemeClr val="tx1"/>
                </a:solidFill>
              </a:rPr>
              <a:t> </a:t>
            </a:r>
            <a:r>
              <a:rPr lang="en-US" sz="3800" dirty="0" err="1" smtClean="0">
                <a:solidFill>
                  <a:schemeClr val="tx1"/>
                </a:solidFill>
              </a:rPr>
              <a:t>grado</a:t>
            </a:r>
            <a:r>
              <a:rPr lang="en-US" sz="3800" dirty="0" smtClean="0">
                <a:solidFill>
                  <a:schemeClr val="tx1"/>
                </a:solidFill>
              </a:rPr>
              <a:t> escolar, </a:t>
            </a:r>
            <a:r>
              <a:rPr lang="en-US" sz="3800" dirty="0" err="1" smtClean="0">
                <a:solidFill>
                  <a:schemeClr val="tx1"/>
                </a:solidFill>
              </a:rPr>
              <a:t>incluyendo</a:t>
            </a:r>
            <a:r>
              <a:rPr lang="en-US" sz="3800" dirty="0" smtClean="0">
                <a:solidFill>
                  <a:schemeClr val="tx1"/>
                </a:solidFill>
              </a:rPr>
              <a:t>, </a:t>
            </a:r>
            <a:r>
              <a:rPr lang="en-US" sz="3800" dirty="0" err="1" smtClean="0">
                <a:solidFill>
                  <a:schemeClr val="tx1"/>
                </a:solidFill>
              </a:rPr>
              <a:t>pero</a:t>
            </a:r>
            <a:r>
              <a:rPr lang="en-US" sz="3800" dirty="0" smtClean="0">
                <a:solidFill>
                  <a:schemeClr val="tx1"/>
                </a:solidFill>
              </a:rPr>
              <a:t> no </a:t>
            </a:r>
            <a:r>
              <a:rPr lang="en-US" sz="3800" dirty="0" err="1" smtClean="0">
                <a:solidFill>
                  <a:schemeClr val="tx1"/>
                </a:solidFill>
              </a:rPr>
              <a:t>limitado</a:t>
            </a:r>
            <a:r>
              <a:rPr lang="en-US" sz="3800" dirty="0" smtClean="0">
                <a:solidFill>
                  <a:schemeClr val="tx1"/>
                </a:solidFill>
              </a:rPr>
              <a:t> a, </a:t>
            </a:r>
            <a:r>
              <a:rPr lang="en-US" sz="3800" dirty="0" err="1" smtClean="0">
                <a:solidFill>
                  <a:schemeClr val="tx1"/>
                </a:solidFill>
              </a:rPr>
              <a:t>aquellos</a:t>
            </a:r>
            <a:r>
              <a:rPr lang="en-US" sz="3800" dirty="0" smtClean="0">
                <a:solidFill>
                  <a:schemeClr val="tx1"/>
                </a:solidFill>
              </a:rPr>
              <a:t> que no se </a:t>
            </a:r>
            <a:r>
              <a:rPr lang="en-US" sz="3800" dirty="0" err="1" smtClean="0">
                <a:solidFill>
                  <a:schemeClr val="tx1"/>
                </a:solidFill>
              </a:rPr>
              <a:t>inscribieron</a:t>
            </a:r>
            <a:r>
              <a:rPr lang="en-US" sz="3800" dirty="0" smtClean="0">
                <a:solidFill>
                  <a:schemeClr val="tx1"/>
                </a:solidFill>
              </a:rPr>
              <a:t> </a:t>
            </a:r>
            <a:r>
              <a:rPr lang="en-US" sz="3800" dirty="0" err="1" smtClean="0">
                <a:solidFill>
                  <a:schemeClr val="tx1"/>
                </a:solidFill>
              </a:rPr>
              <a:t>en</a:t>
            </a:r>
            <a:r>
              <a:rPr lang="en-US" sz="3800" dirty="0" smtClean="0">
                <a:solidFill>
                  <a:schemeClr val="tx1"/>
                </a:solidFill>
              </a:rPr>
              <a:t> kindergarten </a:t>
            </a:r>
            <a:r>
              <a:rPr lang="en-US" sz="3800" dirty="0" err="1" smtClean="0">
                <a:solidFill>
                  <a:schemeClr val="tx1"/>
                </a:solidFill>
              </a:rPr>
              <a:t>en</a:t>
            </a:r>
            <a:r>
              <a:rPr lang="en-US" sz="3800" dirty="0" smtClean="0">
                <a:solidFill>
                  <a:schemeClr val="tx1"/>
                </a:solidFill>
              </a:rPr>
              <a:t> el </a:t>
            </a:r>
            <a:r>
              <a:rPr lang="en-US" sz="3800" dirty="0" err="1" smtClean="0">
                <a:solidFill>
                  <a:schemeClr val="tx1"/>
                </a:solidFill>
              </a:rPr>
              <a:t>ciclo</a:t>
            </a:r>
            <a:r>
              <a:rPr lang="en-US" sz="3800" dirty="0" smtClean="0">
                <a:solidFill>
                  <a:schemeClr val="tx1"/>
                </a:solidFill>
              </a:rPr>
              <a:t> escolar 2020-21, </a:t>
            </a:r>
            <a:r>
              <a:rPr lang="en-US" sz="3800" dirty="0" err="1" smtClean="0">
                <a:solidFill>
                  <a:schemeClr val="tx1"/>
                </a:solidFill>
              </a:rPr>
              <a:t>estudiantes</a:t>
            </a:r>
            <a:r>
              <a:rPr lang="en-US" sz="3800" dirty="0" smtClean="0">
                <a:solidFill>
                  <a:schemeClr val="tx1"/>
                </a:solidFill>
              </a:rPr>
              <a:t> con </a:t>
            </a:r>
            <a:r>
              <a:rPr lang="en-US" sz="3800" dirty="0" err="1" smtClean="0">
                <a:solidFill>
                  <a:schemeClr val="tx1"/>
                </a:solidFill>
              </a:rPr>
              <a:t>deficiencia</a:t>
            </a:r>
            <a:r>
              <a:rPr lang="en-US" sz="3800" dirty="0" smtClean="0">
                <a:solidFill>
                  <a:schemeClr val="tx1"/>
                </a:solidFill>
              </a:rPr>
              <a:t> </a:t>
            </a:r>
            <a:r>
              <a:rPr lang="en-US" sz="3800" dirty="0" err="1" smtClean="0">
                <a:solidFill>
                  <a:schemeClr val="tx1"/>
                </a:solidFill>
              </a:rPr>
              <a:t>en</a:t>
            </a:r>
            <a:r>
              <a:rPr lang="en-US" sz="3800" dirty="0" smtClean="0">
                <a:solidFill>
                  <a:schemeClr val="tx1"/>
                </a:solidFill>
              </a:rPr>
              <a:t> </a:t>
            </a:r>
            <a:r>
              <a:rPr lang="en-US" sz="3800" dirty="0" err="1" smtClean="0">
                <a:solidFill>
                  <a:schemeClr val="tx1"/>
                </a:solidFill>
              </a:rPr>
              <a:t>créditos</a:t>
            </a:r>
            <a:r>
              <a:rPr lang="en-US" sz="3800" dirty="0" smtClean="0">
                <a:solidFill>
                  <a:schemeClr val="tx1"/>
                </a:solidFill>
              </a:rPr>
              <a:t>, </a:t>
            </a:r>
            <a:r>
              <a:rPr lang="en-US" sz="3800" dirty="0" err="1" smtClean="0">
                <a:solidFill>
                  <a:schemeClr val="tx1"/>
                </a:solidFill>
              </a:rPr>
              <a:t>estudiantes</a:t>
            </a:r>
            <a:r>
              <a:rPr lang="en-US" sz="3800" dirty="0" smtClean="0">
                <a:solidFill>
                  <a:schemeClr val="tx1"/>
                </a:solidFill>
              </a:rPr>
              <a:t> de </a:t>
            </a:r>
            <a:r>
              <a:rPr lang="en-US" sz="3800" dirty="0" err="1" smtClean="0">
                <a:solidFill>
                  <a:schemeClr val="tx1"/>
                </a:solidFill>
              </a:rPr>
              <a:t>preparatoria</a:t>
            </a:r>
            <a:r>
              <a:rPr lang="en-US" sz="3800" dirty="0" smtClean="0">
                <a:solidFill>
                  <a:schemeClr val="tx1"/>
                </a:solidFill>
              </a:rPr>
              <a:t> </a:t>
            </a:r>
            <a:r>
              <a:rPr lang="en-US" sz="3800" dirty="0" err="1" smtClean="0">
                <a:solidFill>
                  <a:schemeClr val="tx1"/>
                </a:solidFill>
              </a:rPr>
              <a:t>en</a:t>
            </a:r>
            <a:r>
              <a:rPr lang="en-US" sz="3800" dirty="0" smtClean="0">
                <a:solidFill>
                  <a:schemeClr val="tx1"/>
                </a:solidFill>
              </a:rPr>
              <a:t> </a:t>
            </a:r>
            <a:r>
              <a:rPr lang="en-US" sz="3800" dirty="0" err="1" smtClean="0">
                <a:solidFill>
                  <a:schemeClr val="tx1"/>
                </a:solidFill>
              </a:rPr>
              <a:t>riesgo</a:t>
            </a:r>
            <a:r>
              <a:rPr lang="en-US" sz="3800" dirty="0" smtClean="0">
                <a:solidFill>
                  <a:schemeClr val="tx1"/>
                </a:solidFill>
              </a:rPr>
              <a:t> de no </a:t>
            </a:r>
            <a:r>
              <a:rPr lang="en-US" sz="3800" dirty="0" err="1" smtClean="0">
                <a:solidFill>
                  <a:schemeClr val="tx1"/>
                </a:solidFill>
              </a:rPr>
              <a:t>graduarse</a:t>
            </a:r>
            <a:r>
              <a:rPr lang="en-US" sz="3800" dirty="0" smtClean="0">
                <a:solidFill>
                  <a:schemeClr val="tx1"/>
                </a:solidFill>
              </a:rPr>
              <a:t>, y </a:t>
            </a:r>
            <a:r>
              <a:rPr lang="en-US" sz="3800" dirty="0" err="1" smtClean="0">
                <a:solidFill>
                  <a:schemeClr val="tx1"/>
                </a:solidFill>
              </a:rPr>
              <a:t>otros</a:t>
            </a:r>
            <a:r>
              <a:rPr lang="en-US" sz="3800" dirty="0" smtClean="0">
                <a:solidFill>
                  <a:schemeClr val="tx1"/>
                </a:solidFill>
              </a:rPr>
              <a:t> </a:t>
            </a:r>
            <a:r>
              <a:rPr lang="en-US" sz="3800" dirty="0" err="1" smtClean="0">
                <a:solidFill>
                  <a:schemeClr val="tx1"/>
                </a:solidFill>
              </a:rPr>
              <a:t>estudiantes</a:t>
            </a:r>
            <a:r>
              <a:rPr lang="en-US" sz="3800" dirty="0" smtClean="0">
                <a:solidFill>
                  <a:schemeClr val="tx1"/>
                </a:solidFill>
              </a:rPr>
              <a:t> </a:t>
            </a:r>
            <a:r>
              <a:rPr lang="en-US" sz="3800" dirty="0" err="1" smtClean="0">
                <a:solidFill>
                  <a:schemeClr val="tx1"/>
                </a:solidFill>
              </a:rPr>
              <a:t>identificados</a:t>
            </a:r>
            <a:r>
              <a:rPr lang="en-US" sz="3800" dirty="0" smtClean="0">
                <a:solidFill>
                  <a:schemeClr val="tx1"/>
                </a:solidFill>
              </a:rPr>
              <a:t> </a:t>
            </a:r>
            <a:r>
              <a:rPr lang="en-US" sz="3800" dirty="0" err="1" smtClean="0">
                <a:solidFill>
                  <a:schemeClr val="tx1"/>
                </a:solidFill>
              </a:rPr>
              <a:t>por</a:t>
            </a:r>
            <a:r>
              <a:rPr lang="en-US" sz="3800" dirty="0" smtClean="0">
                <a:solidFill>
                  <a:schemeClr val="tx1"/>
                </a:solidFill>
              </a:rPr>
              <a:t> el personal </a:t>
            </a:r>
            <a:r>
              <a:rPr lang="en-US" sz="3800" dirty="0" err="1" smtClean="0">
                <a:solidFill>
                  <a:schemeClr val="tx1"/>
                </a:solidFill>
              </a:rPr>
              <a:t>certificado</a:t>
            </a:r>
            <a:r>
              <a:rPr lang="en-US" sz="3800" dirty="0" smtClean="0">
                <a:solidFill>
                  <a:schemeClr val="tx1"/>
                </a:solidFill>
              </a:rPr>
              <a:t>.</a:t>
            </a:r>
          </a:p>
          <a:p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F2636857-AE84-3943-B40A-A48D62876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1191" y="5951811"/>
            <a:ext cx="11029617" cy="365125"/>
          </a:xfrm>
        </p:spPr>
        <p:txBody>
          <a:bodyPr/>
          <a:lstStyle/>
          <a:p>
            <a:pPr algn="ctr"/>
            <a:r>
              <a:rPr lang="en-US" sz="800" cap="none" dirty="0" err="1">
                <a:latin typeface="Lucida Calligraphy" panose="03010101010101010101" pitchFamily="66" charset="77"/>
              </a:rPr>
              <a:t>Traducción</a:t>
            </a:r>
            <a:r>
              <a:rPr lang="en-US" sz="800" cap="none" dirty="0">
                <a:latin typeface="Lucida Calligraphy" panose="03010101010101010101" pitchFamily="66" charset="77"/>
              </a:rPr>
              <a:t> de </a:t>
            </a:r>
            <a:r>
              <a:rPr lang="en-US" sz="800" cap="none" dirty="0" err="1">
                <a:latin typeface="Lucida Calligraphy" panose="03010101010101010101" pitchFamily="66" charset="77"/>
              </a:rPr>
              <a:t>diapositivas</a:t>
            </a:r>
            <a:r>
              <a:rPr lang="en-US" sz="800" cap="none" dirty="0">
                <a:latin typeface="Lucida Calligraphy" panose="03010101010101010101" pitchFamily="66" charset="77"/>
              </a:rPr>
              <a:t>  al </a:t>
            </a:r>
            <a:r>
              <a:rPr lang="en-US" sz="800" cap="none" dirty="0" err="1">
                <a:latin typeface="Lucida Calligraphy" panose="03010101010101010101" pitchFamily="66" charset="77"/>
              </a:rPr>
              <a:t>idioma</a:t>
            </a:r>
            <a:r>
              <a:rPr lang="en-US" sz="800" cap="none" dirty="0">
                <a:latin typeface="Lucida Calligraphy" panose="03010101010101010101" pitchFamily="66" charset="77"/>
              </a:rPr>
              <a:t> </a:t>
            </a:r>
            <a:r>
              <a:rPr lang="en-US" sz="800" cap="none" dirty="0" err="1">
                <a:latin typeface="Lucida Calligraphy" panose="03010101010101010101" pitchFamily="66" charset="77"/>
              </a:rPr>
              <a:t>español</a:t>
            </a:r>
            <a:r>
              <a:rPr lang="en-US" sz="800" cap="none" dirty="0">
                <a:latin typeface="Lucida Calligraphy" panose="03010101010101010101" pitchFamily="66" charset="77"/>
              </a:rPr>
              <a:t> </a:t>
            </a:r>
            <a:r>
              <a:rPr lang="en-US" sz="800" cap="none" dirty="0" err="1">
                <a:latin typeface="Lucida Calligraphy" panose="03010101010101010101" pitchFamily="66" charset="77"/>
              </a:rPr>
              <a:t>exclusivamente</a:t>
            </a:r>
            <a:r>
              <a:rPr lang="en-US" sz="800" cap="none" dirty="0">
                <a:latin typeface="Lucida Calligraphy" panose="03010101010101010101" pitchFamily="66" charset="77"/>
              </a:rPr>
              <a:t> para BUSD por Nuria Lundberg (mayo 2021/ 1-12 original </a:t>
            </a:r>
            <a:r>
              <a:rPr lang="en-US" sz="800" cap="none" dirty="0" err="1">
                <a:latin typeface="Lucida Calligraphy" panose="03010101010101010101" pitchFamily="66" charset="77"/>
              </a:rPr>
              <a:t>inglés</a:t>
            </a:r>
            <a:r>
              <a:rPr lang="en-US" sz="800" cap="none" dirty="0">
                <a:latin typeface="Lucida Calligraphy" panose="03010101010101010101" pitchFamily="66" charset="77"/>
              </a:rPr>
              <a:t>) </a:t>
            </a:r>
            <a:r>
              <a:rPr lang="en-US" sz="800" cap="none" dirty="0" err="1">
                <a:latin typeface="Lucida Calligraphy" panose="03010101010101010101" pitchFamily="66" charset="77"/>
              </a:rPr>
              <a:t>aclaraciones</a:t>
            </a:r>
            <a:r>
              <a:rPr lang="en-US" sz="800" cap="none" dirty="0">
                <a:latin typeface="Lucida Calligraphy" panose="03010101010101010101" pitchFamily="66" charset="77"/>
              </a:rPr>
              <a:t> </a:t>
            </a:r>
            <a:r>
              <a:rPr lang="en-US" sz="800" cap="none" dirty="0" err="1">
                <a:latin typeface="Lucida Calligraphy" panose="03010101010101010101" pitchFamily="66" charset="77"/>
              </a:rPr>
              <a:t>sobre</a:t>
            </a:r>
            <a:r>
              <a:rPr lang="en-US" sz="800" cap="none" dirty="0">
                <a:latin typeface="Lucida Calligraphy" panose="03010101010101010101" pitchFamily="66" charset="77"/>
              </a:rPr>
              <a:t> la </a:t>
            </a:r>
            <a:r>
              <a:rPr lang="en-US" sz="800" cap="none" dirty="0" err="1">
                <a:latin typeface="Lucida Calligraphy" panose="03010101010101010101" pitchFamily="66" charset="77"/>
              </a:rPr>
              <a:t>traducción</a:t>
            </a:r>
            <a:r>
              <a:rPr lang="en-US" sz="800" cap="none" dirty="0">
                <a:latin typeface="Lucida Calligraphy" panose="03010101010101010101" pitchFamily="66" charset="77"/>
              </a:rPr>
              <a:t>: </a:t>
            </a:r>
            <a:r>
              <a:rPr lang="en-US" sz="800" cap="none" dirty="0" err="1">
                <a:latin typeface="Lucida Calligraphy" panose="03010101010101010101" pitchFamily="66" charset="77"/>
              </a:rPr>
              <a:t>nurialundberg@burbankusd.org</a:t>
            </a:r>
            <a:endParaRPr lang="en-US" sz="800" cap="none" dirty="0">
              <a:latin typeface="Lucida Calligraphy" panose="03010101010101010101" pitchFamily="66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4363183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DD1052B-F8E7-4DB0-9A71-A5A693C754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9160" y="954819"/>
            <a:ext cx="11029616" cy="707096"/>
          </a:xfrm>
        </p:spPr>
        <p:txBody>
          <a:bodyPr>
            <a:normAutofit fontScale="90000"/>
          </a:bodyPr>
          <a:lstStyle/>
          <a:p>
            <a:r>
              <a:rPr lang="en-US" sz="3200" dirty="0" smtClean="0"/>
              <a:t>RECUPERACIÓN EDUCATIVA REQUERIMIENTOS  </a:t>
            </a:r>
            <a:r>
              <a:rPr lang="en-US" sz="3200" dirty="0" smtClean="0"/>
              <a:t>FISCALES </a:t>
            </a:r>
            <a:r>
              <a:rPr lang="en-US" sz="3200" dirty="0" smtClean="0"/>
              <a:t>(</a:t>
            </a:r>
            <a:r>
              <a:rPr lang="en-US" sz="3200" dirty="0"/>
              <a:t>ELO)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582824F-BBA6-4744-8834-13FD247483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184" y="1965343"/>
            <a:ext cx="11564470" cy="4069697"/>
          </a:xfrm>
        </p:spPr>
        <p:txBody>
          <a:bodyPr anchor="t">
            <a:noAutofit/>
          </a:bodyPr>
          <a:lstStyle/>
          <a:p>
            <a:pPr>
              <a:spcBef>
                <a:spcPts val="0"/>
              </a:spcBef>
            </a:pPr>
            <a:r>
              <a:rPr lang="en-US" sz="3000" dirty="0" smtClean="0">
                <a:solidFill>
                  <a:schemeClr val="tx1"/>
                </a:solidFill>
                <a:ea typeface="Arial" panose="020B0604020202020204" pitchFamily="34" charset="0"/>
              </a:rPr>
              <a:t>LEA </a:t>
            </a:r>
            <a:r>
              <a:rPr lang="en-US" sz="3000" dirty="0" err="1" smtClean="0">
                <a:solidFill>
                  <a:schemeClr val="tx1"/>
                </a:solidFill>
                <a:ea typeface="Arial" panose="020B0604020202020204" pitchFamily="34" charset="0"/>
              </a:rPr>
              <a:t>deberá</a:t>
            </a:r>
            <a:r>
              <a:rPr lang="en-US" sz="3000" dirty="0" smtClean="0">
                <a:solidFill>
                  <a:schemeClr val="tx1"/>
                </a:solidFill>
                <a:ea typeface="Arial" panose="020B0604020202020204" pitchFamily="34" charset="0"/>
              </a:rPr>
              <a:t> </a:t>
            </a:r>
            <a:r>
              <a:rPr lang="en-US" sz="3000" dirty="0" err="1" smtClean="0">
                <a:solidFill>
                  <a:schemeClr val="tx1"/>
                </a:solidFill>
                <a:ea typeface="Arial" panose="020B0604020202020204" pitchFamily="34" charset="0"/>
              </a:rPr>
              <a:t>utilizar</a:t>
            </a:r>
            <a:r>
              <a:rPr lang="en-US" sz="3000" dirty="0" smtClean="0">
                <a:solidFill>
                  <a:schemeClr val="tx1"/>
                </a:solidFill>
                <a:ea typeface="Arial" panose="020B0604020202020204" pitchFamily="34" charset="0"/>
              </a:rPr>
              <a:t> al </a:t>
            </a:r>
            <a:r>
              <a:rPr lang="en-US" sz="3000" dirty="0" err="1" smtClean="0">
                <a:solidFill>
                  <a:schemeClr val="tx1"/>
                </a:solidFill>
                <a:ea typeface="Arial" panose="020B0604020202020204" pitchFamily="34" charset="0"/>
              </a:rPr>
              <a:t>menos</a:t>
            </a:r>
            <a:r>
              <a:rPr lang="en-US" sz="3000" dirty="0" smtClean="0">
                <a:solidFill>
                  <a:schemeClr val="tx1"/>
                </a:solidFill>
                <a:ea typeface="Arial" panose="020B0604020202020204" pitchFamily="34" charset="0"/>
              </a:rPr>
              <a:t> el</a:t>
            </a:r>
            <a:r>
              <a:rPr lang="en-US" sz="3000" dirty="0" smtClean="0">
                <a:solidFill>
                  <a:schemeClr val="tx1"/>
                </a:solidFill>
                <a:ea typeface="Arial" panose="020B0604020202020204" pitchFamily="34" charset="0"/>
              </a:rPr>
              <a:t> </a:t>
            </a:r>
            <a:r>
              <a:rPr lang="en-US" sz="3000" dirty="0">
                <a:solidFill>
                  <a:schemeClr val="tx1"/>
                </a:solidFill>
                <a:ea typeface="Arial" panose="020B0604020202020204" pitchFamily="34" charset="0"/>
              </a:rPr>
              <a:t>85% </a:t>
            </a:r>
            <a:r>
              <a:rPr lang="en-US" sz="3000" dirty="0" smtClean="0">
                <a:solidFill>
                  <a:schemeClr val="tx1"/>
                </a:solidFill>
                <a:ea typeface="Arial" panose="020B0604020202020204" pitchFamily="34" charset="0"/>
              </a:rPr>
              <a:t>de </a:t>
            </a:r>
            <a:r>
              <a:rPr lang="en-US" sz="3000" dirty="0" err="1" smtClean="0">
                <a:solidFill>
                  <a:schemeClr val="tx1"/>
                </a:solidFill>
                <a:ea typeface="Arial" panose="020B0604020202020204" pitchFamily="34" charset="0"/>
              </a:rPr>
              <a:t>los</a:t>
            </a:r>
            <a:r>
              <a:rPr lang="en-US" sz="3000" dirty="0" smtClean="0">
                <a:solidFill>
                  <a:schemeClr val="tx1"/>
                </a:solidFill>
                <a:ea typeface="Arial" panose="020B0604020202020204" pitchFamily="34" charset="0"/>
              </a:rPr>
              <a:t> </a:t>
            </a:r>
            <a:r>
              <a:rPr lang="en-US" sz="3000" dirty="0" err="1" smtClean="0">
                <a:solidFill>
                  <a:schemeClr val="tx1"/>
                </a:solidFill>
                <a:ea typeface="Arial" panose="020B0604020202020204" pitchFamily="34" charset="0"/>
              </a:rPr>
              <a:t>deseembolsos</a:t>
            </a:r>
            <a:r>
              <a:rPr lang="en-US" sz="3000" dirty="0" smtClean="0">
                <a:solidFill>
                  <a:schemeClr val="tx1"/>
                </a:solidFill>
                <a:ea typeface="Arial" panose="020B0604020202020204" pitchFamily="34" charset="0"/>
              </a:rPr>
              <a:t> </a:t>
            </a:r>
            <a:r>
              <a:rPr lang="en-US" sz="3000" dirty="0" err="1" smtClean="0">
                <a:solidFill>
                  <a:schemeClr val="tx1"/>
                </a:solidFill>
                <a:ea typeface="Arial" panose="020B0604020202020204" pitchFamily="34" charset="0"/>
              </a:rPr>
              <a:t>en</a:t>
            </a:r>
            <a:r>
              <a:rPr lang="en-US" sz="3000" dirty="0" smtClean="0">
                <a:solidFill>
                  <a:schemeClr val="tx1"/>
                </a:solidFill>
                <a:ea typeface="Arial" panose="020B0604020202020204" pitchFamily="34" charset="0"/>
              </a:rPr>
              <a:t> </a:t>
            </a:r>
            <a:r>
              <a:rPr lang="en-US" sz="3000" dirty="0" err="1" smtClean="0">
                <a:solidFill>
                  <a:schemeClr val="tx1"/>
                </a:solidFill>
                <a:ea typeface="Arial" panose="020B0604020202020204" pitchFamily="34" charset="0"/>
              </a:rPr>
              <a:t>partidas</a:t>
            </a:r>
            <a:r>
              <a:rPr lang="en-US" sz="3000" dirty="0" smtClean="0">
                <a:solidFill>
                  <a:schemeClr val="tx1"/>
                </a:solidFill>
                <a:ea typeface="Arial" panose="020B0604020202020204" pitchFamily="34" charset="0"/>
              </a:rPr>
              <a:t> </a:t>
            </a:r>
            <a:r>
              <a:rPr lang="en-US" sz="3000" dirty="0" err="1" smtClean="0">
                <a:solidFill>
                  <a:schemeClr val="tx1"/>
                </a:solidFill>
                <a:ea typeface="Arial" panose="020B0604020202020204" pitchFamily="34" charset="0"/>
              </a:rPr>
              <a:t>relacionados</a:t>
            </a:r>
            <a:r>
              <a:rPr lang="en-US" sz="3000" dirty="0" smtClean="0">
                <a:solidFill>
                  <a:schemeClr val="tx1"/>
                </a:solidFill>
                <a:ea typeface="Arial" panose="020B0604020202020204" pitchFamily="34" charset="0"/>
              </a:rPr>
              <a:t> con </a:t>
            </a:r>
            <a:r>
              <a:rPr lang="en-US" sz="3000" dirty="0" err="1" smtClean="0">
                <a:solidFill>
                  <a:schemeClr val="tx1"/>
                </a:solidFill>
                <a:ea typeface="Arial" panose="020B0604020202020204" pitchFamily="34" charset="0"/>
              </a:rPr>
              <a:t>proporcionar</a:t>
            </a:r>
            <a:r>
              <a:rPr lang="en-US" sz="3000" dirty="0" smtClean="0">
                <a:solidFill>
                  <a:schemeClr val="tx1"/>
                </a:solidFill>
                <a:ea typeface="Arial" panose="020B0604020202020204" pitchFamily="34" charset="0"/>
              </a:rPr>
              <a:t> </a:t>
            </a:r>
            <a:r>
              <a:rPr lang="en-US" sz="3000" dirty="0" err="1" smtClean="0">
                <a:solidFill>
                  <a:schemeClr val="tx1"/>
                </a:solidFill>
                <a:ea typeface="Arial" panose="020B0604020202020204" pitchFamily="34" charset="0"/>
              </a:rPr>
              <a:t>servicios</a:t>
            </a:r>
            <a:r>
              <a:rPr lang="en-US" sz="3000" dirty="0" smtClean="0">
                <a:solidFill>
                  <a:schemeClr val="tx1"/>
                </a:solidFill>
                <a:ea typeface="Arial" panose="020B0604020202020204" pitchFamily="34" charset="0"/>
              </a:rPr>
              <a:t> </a:t>
            </a:r>
            <a:r>
              <a:rPr lang="en-US" sz="3000" dirty="0" err="1" smtClean="0">
                <a:solidFill>
                  <a:schemeClr val="tx1"/>
                </a:solidFill>
                <a:ea typeface="Arial" panose="020B0604020202020204" pitchFamily="34" charset="0"/>
              </a:rPr>
              <a:t>presenciales</a:t>
            </a:r>
            <a:r>
              <a:rPr lang="en-US" sz="3000" dirty="0" smtClean="0">
                <a:solidFill>
                  <a:schemeClr val="tx1"/>
                </a:solidFill>
                <a:ea typeface="Arial" panose="020B0604020202020204" pitchFamily="34" charset="0"/>
              </a:rPr>
              <a:t> (</a:t>
            </a:r>
            <a:r>
              <a:rPr lang="en-US" sz="3000" dirty="0" err="1" smtClean="0">
                <a:solidFill>
                  <a:schemeClr val="tx1"/>
                </a:solidFill>
                <a:ea typeface="Arial" panose="020B0604020202020204" pitchFamily="34" charset="0"/>
              </a:rPr>
              <a:t>en</a:t>
            </a:r>
            <a:r>
              <a:rPr lang="en-US" sz="3000" dirty="0" smtClean="0">
                <a:solidFill>
                  <a:schemeClr val="tx1"/>
                </a:solidFill>
                <a:ea typeface="Arial" panose="020B0604020202020204" pitchFamily="34" charset="0"/>
              </a:rPr>
              <a:t> persona)</a:t>
            </a:r>
            <a:endParaRPr lang="en-US" sz="3000" dirty="0">
              <a:solidFill>
                <a:schemeClr val="tx1"/>
              </a:solidFill>
              <a:ea typeface="Arial" panose="020B0604020202020204" pitchFamily="34" charset="0"/>
            </a:endParaRPr>
          </a:p>
          <a:p>
            <a:pPr marL="342900" lvl="0" indent="-342900"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en-US" sz="3000" dirty="0" smtClean="0">
                <a:solidFill>
                  <a:schemeClr val="tx1"/>
                </a:solidFill>
                <a:ea typeface="Arial" panose="020B0604020202020204" pitchFamily="34" charset="0"/>
              </a:rPr>
              <a:t>LEA </a:t>
            </a:r>
            <a:r>
              <a:rPr lang="en-US" sz="3000" dirty="0" err="1" smtClean="0">
                <a:solidFill>
                  <a:schemeClr val="tx1"/>
                </a:solidFill>
                <a:ea typeface="Arial" panose="020B0604020202020204" pitchFamily="34" charset="0"/>
              </a:rPr>
              <a:t>deberá</a:t>
            </a:r>
            <a:r>
              <a:rPr lang="en-US" sz="3000" dirty="0" smtClean="0">
                <a:solidFill>
                  <a:schemeClr val="tx1"/>
                </a:solidFill>
                <a:ea typeface="Arial" panose="020B0604020202020204" pitchFamily="34" charset="0"/>
              </a:rPr>
              <a:t> </a:t>
            </a:r>
            <a:r>
              <a:rPr lang="en-US" sz="3000" dirty="0" err="1" smtClean="0">
                <a:solidFill>
                  <a:schemeClr val="tx1"/>
                </a:solidFill>
                <a:ea typeface="Arial" panose="020B0604020202020204" pitchFamily="34" charset="0"/>
              </a:rPr>
              <a:t>utilizar</a:t>
            </a:r>
            <a:r>
              <a:rPr lang="en-US" sz="3000" dirty="0" smtClean="0">
                <a:solidFill>
                  <a:schemeClr val="tx1"/>
                </a:solidFill>
                <a:ea typeface="Arial" panose="020B0604020202020204" pitchFamily="34" charset="0"/>
              </a:rPr>
              <a:t> al </a:t>
            </a:r>
            <a:r>
              <a:rPr lang="en-US" sz="3000" dirty="0" err="1" smtClean="0">
                <a:solidFill>
                  <a:schemeClr val="tx1"/>
                </a:solidFill>
                <a:ea typeface="Arial" panose="020B0604020202020204" pitchFamily="34" charset="0"/>
              </a:rPr>
              <a:t>menos</a:t>
            </a:r>
            <a:r>
              <a:rPr lang="en-US" sz="3000" dirty="0" smtClean="0">
                <a:solidFill>
                  <a:schemeClr val="tx1"/>
                </a:solidFill>
                <a:ea typeface="Arial" panose="020B0604020202020204" pitchFamily="34" charset="0"/>
              </a:rPr>
              <a:t> el10</a:t>
            </a:r>
            <a:r>
              <a:rPr lang="en-US" sz="3000" dirty="0">
                <a:solidFill>
                  <a:schemeClr val="tx1"/>
                </a:solidFill>
                <a:ea typeface="Arial" panose="020B0604020202020204" pitchFamily="34" charset="0"/>
              </a:rPr>
              <a:t>% </a:t>
            </a:r>
            <a:r>
              <a:rPr lang="en-US" sz="3000" dirty="0" smtClean="0">
                <a:solidFill>
                  <a:schemeClr val="tx1"/>
                </a:solidFill>
                <a:ea typeface="Arial" panose="020B0604020202020204" pitchFamily="34" charset="0"/>
              </a:rPr>
              <a:t>de </a:t>
            </a:r>
            <a:r>
              <a:rPr lang="en-US" sz="3000" dirty="0" err="1" smtClean="0">
                <a:solidFill>
                  <a:schemeClr val="tx1"/>
                </a:solidFill>
                <a:ea typeface="Arial" panose="020B0604020202020204" pitchFamily="34" charset="0"/>
              </a:rPr>
              <a:t>los</a:t>
            </a:r>
            <a:r>
              <a:rPr lang="en-US" sz="3000" dirty="0" smtClean="0">
                <a:solidFill>
                  <a:schemeClr val="tx1"/>
                </a:solidFill>
                <a:ea typeface="Arial" panose="020B0604020202020204" pitchFamily="34" charset="0"/>
              </a:rPr>
              <a:t> </a:t>
            </a:r>
            <a:r>
              <a:rPr lang="en-US" sz="3000" dirty="0" err="1" smtClean="0">
                <a:solidFill>
                  <a:schemeClr val="tx1"/>
                </a:solidFill>
                <a:ea typeface="Arial" panose="020B0604020202020204" pitchFamily="34" charset="0"/>
              </a:rPr>
              <a:t>fondos</a:t>
            </a:r>
            <a:r>
              <a:rPr lang="en-US" sz="3000" dirty="0" smtClean="0">
                <a:solidFill>
                  <a:schemeClr val="tx1"/>
                </a:solidFill>
                <a:ea typeface="Arial" panose="020B0604020202020204" pitchFamily="34" charset="0"/>
              </a:rPr>
              <a:t> </a:t>
            </a:r>
            <a:r>
              <a:rPr lang="en-US" sz="3000" dirty="0" err="1" smtClean="0">
                <a:solidFill>
                  <a:schemeClr val="tx1"/>
                </a:solidFill>
                <a:ea typeface="Arial" panose="020B0604020202020204" pitchFamily="34" charset="0"/>
              </a:rPr>
              <a:t>en</a:t>
            </a:r>
            <a:r>
              <a:rPr lang="en-US" sz="3000" dirty="0" smtClean="0">
                <a:solidFill>
                  <a:schemeClr val="tx1"/>
                </a:solidFill>
                <a:ea typeface="Arial" panose="020B0604020202020204" pitchFamily="34" charset="0"/>
              </a:rPr>
              <a:t> </a:t>
            </a:r>
            <a:r>
              <a:rPr lang="en-US" sz="3000" dirty="0" err="1" smtClean="0">
                <a:solidFill>
                  <a:schemeClr val="tx1"/>
                </a:solidFill>
                <a:ea typeface="Arial" panose="020B0604020202020204" pitchFamily="34" charset="0"/>
              </a:rPr>
              <a:t>paraprofesionales</a:t>
            </a:r>
            <a:endParaRPr lang="en-US" sz="3000" dirty="0">
              <a:solidFill>
                <a:schemeClr val="tx1"/>
              </a:solidFill>
              <a:ea typeface="Arial" panose="020B0604020202020204" pitchFamily="34" charset="0"/>
            </a:endParaRPr>
          </a:p>
          <a:p>
            <a:pPr marL="342900" lvl="0" indent="-342900"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en-US" sz="3000" dirty="0" smtClean="0">
                <a:solidFill>
                  <a:schemeClr val="tx1"/>
                </a:solidFill>
                <a:ea typeface="Arial" panose="020B0604020202020204" pitchFamily="34" charset="0"/>
              </a:rPr>
              <a:t>LEA </a:t>
            </a:r>
            <a:r>
              <a:rPr lang="en-US" sz="3000" dirty="0" err="1" smtClean="0">
                <a:solidFill>
                  <a:schemeClr val="tx1"/>
                </a:solidFill>
                <a:ea typeface="Arial" panose="020B0604020202020204" pitchFamily="34" charset="0"/>
              </a:rPr>
              <a:t>podrá</a:t>
            </a:r>
            <a:r>
              <a:rPr lang="en-US" sz="3000" dirty="0" smtClean="0">
                <a:solidFill>
                  <a:schemeClr val="tx1"/>
                </a:solidFill>
                <a:ea typeface="Arial" panose="020B0604020202020204" pitchFamily="34" charset="0"/>
              </a:rPr>
              <a:t> </a:t>
            </a:r>
            <a:r>
              <a:rPr lang="en-US" sz="3000" dirty="0" err="1" smtClean="0">
                <a:solidFill>
                  <a:schemeClr val="tx1"/>
                </a:solidFill>
                <a:ea typeface="Arial" panose="020B0604020202020204" pitchFamily="34" charset="0"/>
              </a:rPr>
              <a:t>utilizar</a:t>
            </a:r>
            <a:r>
              <a:rPr lang="en-US" sz="3000" dirty="0" smtClean="0">
                <a:solidFill>
                  <a:schemeClr val="tx1"/>
                </a:solidFill>
                <a:ea typeface="Arial" panose="020B0604020202020204" pitchFamily="34" charset="0"/>
              </a:rPr>
              <a:t> hasta el </a:t>
            </a:r>
            <a:r>
              <a:rPr lang="en-US" sz="3000" dirty="0" smtClean="0">
                <a:solidFill>
                  <a:schemeClr val="tx1"/>
                </a:solidFill>
                <a:ea typeface="Arial" panose="020B0604020202020204" pitchFamily="34" charset="0"/>
              </a:rPr>
              <a:t>15</a:t>
            </a:r>
            <a:r>
              <a:rPr lang="en-US" sz="3000" dirty="0">
                <a:solidFill>
                  <a:schemeClr val="tx1"/>
                </a:solidFill>
                <a:ea typeface="Arial" panose="020B0604020202020204" pitchFamily="34" charset="0"/>
              </a:rPr>
              <a:t>% </a:t>
            </a:r>
            <a:r>
              <a:rPr lang="en-US" sz="3000" dirty="0" smtClean="0">
                <a:solidFill>
                  <a:schemeClr val="tx1"/>
                </a:solidFill>
                <a:ea typeface="Arial" panose="020B0604020202020204" pitchFamily="34" charset="0"/>
              </a:rPr>
              <a:t>para </a:t>
            </a:r>
            <a:r>
              <a:rPr lang="en-US" sz="3000" dirty="0" err="1" smtClean="0">
                <a:solidFill>
                  <a:schemeClr val="tx1"/>
                </a:solidFill>
                <a:ea typeface="Arial" panose="020B0604020202020204" pitchFamily="34" charset="0"/>
              </a:rPr>
              <a:t>incrementar</a:t>
            </a:r>
            <a:r>
              <a:rPr lang="en-US" sz="3000" dirty="0" smtClean="0">
                <a:solidFill>
                  <a:schemeClr val="tx1"/>
                </a:solidFill>
                <a:ea typeface="Arial" panose="020B0604020202020204" pitchFamily="34" charset="0"/>
              </a:rPr>
              <a:t> o </a:t>
            </a:r>
            <a:r>
              <a:rPr lang="en-US" sz="3000" dirty="0" err="1" smtClean="0">
                <a:solidFill>
                  <a:schemeClr val="tx1"/>
                </a:solidFill>
                <a:ea typeface="Arial" panose="020B0604020202020204" pitchFamily="34" charset="0"/>
              </a:rPr>
              <a:t>mejorar</a:t>
            </a:r>
            <a:r>
              <a:rPr lang="en-US" sz="3000" dirty="0" smtClean="0">
                <a:solidFill>
                  <a:schemeClr val="tx1"/>
                </a:solidFill>
                <a:ea typeface="Arial" panose="020B0604020202020204" pitchFamily="34" charset="0"/>
              </a:rPr>
              <a:t> </a:t>
            </a:r>
            <a:r>
              <a:rPr lang="en-US" sz="3000" dirty="0" err="1" smtClean="0">
                <a:solidFill>
                  <a:schemeClr val="tx1"/>
                </a:solidFill>
                <a:ea typeface="Arial" panose="020B0604020202020204" pitchFamily="34" charset="0"/>
              </a:rPr>
              <a:t>servicios</a:t>
            </a:r>
            <a:r>
              <a:rPr lang="en-US" sz="3000" dirty="0" smtClean="0">
                <a:solidFill>
                  <a:schemeClr val="tx1"/>
                </a:solidFill>
                <a:ea typeface="Arial" panose="020B0604020202020204" pitchFamily="34" charset="0"/>
              </a:rPr>
              <a:t> para </a:t>
            </a:r>
            <a:r>
              <a:rPr lang="en-US" sz="3000" dirty="0" err="1" smtClean="0">
                <a:solidFill>
                  <a:schemeClr val="tx1"/>
                </a:solidFill>
                <a:ea typeface="Arial" panose="020B0604020202020204" pitchFamily="34" charset="0"/>
              </a:rPr>
              <a:t>los</a:t>
            </a:r>
            <a:r>
              <a:rPr lang="en-US" sz="3000" dirty="0" smtClean="0">
                <a:solidFill>
                  <a:schemeClr val="tx1"/>
                </a:solidFill>
                <a:ea typeface="Arial" panose="020B0604020202020204" pitchFamily="34" charset="0"/>
              </a:rPr>
              <a:t> </a:t>
            </a:r>
            <a:r>
              <a:rPr lang="en-US" sz="3000" dirty="0" err="1" smtClean="0">
                <a:solidFill>
                  <a:schemeClr val="tx1"/>
                </a:solidFill>
                <a:ea typeface="Arial" panose="020B0604020202020204" pitchFamily="34" charset="0"/>
              </a:rPr>
              <a:t>estudiantes</a:t>
            </a:r>
            <a:r>
              <a:rPr lang="en-US" sz="3000" dirty="0" smtClean="0">
                <a:solidFill>
                  <a:schemeClr val="tx1"/>
                </a:solidFill>
                <a:ea typeface="Arial" panose="020B0604020202020204" pitchFamily="34" charset="0"/>
              </a:rPr>
              <a:t> </a:t>
            </a:r>
            <a:r>
              <a:rPr lang="en-US" sz="3000" dirty="0" err="1" smtClean="0">
                <a:solidFill>
                  <a:schemeClr val="tx1"/>
                </a:solidFill>
                <a:ea typeface="Arial" panose="020B0604020202020204" pitchFamily="34" charset="0"/>
              </a:rPr>
              <a:t>participando</a:t>
            </a:r>
            <a:r>
              <a:rPr lang="en-US" sz="3000" dirty="0" smtClean="0">
                <a:solidFill>
                  <a:schemeClr val="tx1"/>
                </a:solidFill>
                <a:ea typeface="Arial" panose="020B0604020202020204" pitchFamily="34" charset="0"/>
              </a:rPr>
              <a:t> </a:t>
            </a:r>
            <a:r>
              <a:rPr lang="en-US" sz="3000" dirty="0" err="1" smtClean="0">
                <a:solidFill>
                  <a:schemeClr val="tx1"/>
                </a:solidFill>
                <a:ea typeface="Arial" panose="020B0604020202020204" pitchFamily="34" charset="0"/>
              </a:rPr>
              <a:t>en</a:t>
            </a:r>
            <a:r>
              <a:rPr lang="en-US" sz="3000" dirty="0" smtClean="0">
                <a:solidFill>
                  <a:schemeClr val="tx1"/>
                </a:solidFill>
                <a:ea typeface="Arial" panose="020B0604020202020204" pitchFamily="34" charset="0"/>
              </a:rPr>
              <a:t> la </a:t>
            </a:r>
            <a:r>
              <a:rPr lang="en-US" sz="3000" dirty="0" err="1" smtClean="0">
                <a:solidFill>
                  <a:schemeClr val="tx1"/>
                </a:solidFill>
                <a:ea typeface="Arial" panose="020B0604020202020204" pitchFamily="34" charset="0"/>
              </a:rPr>
              <a:t>enseñanza</a:t>
            </a:r>
            <a:r>
              <a:rPr lang="en-US" sz="3000" dirty="0" smtClean="0">
                <a:solidFill>
                  <a:schemeClr val="tx1"/>
                </a:solidFill>
                <a:ea typeface="Arial" panose="020B0604020202020204" pitchFamily="34" charset="0"/>
              </a:rPr>
              <a:t> a </a:t>
            </a:r>
            <a:r>
              <a:rPr lang="en-US" sz="3000" dirty="0" err="1" smtClean="0">
                <a:solidFill>
                  <a:schemeClr val="tx1"/>
                </a:solidFill>
                <a:ea typeface="Arial" panose="020B0604020202020204" pitchFamily="34" charset="0"/>
              </a:rPr>
              <a:t>distancia</a:t>
            </a:r>
            <a:r>
              <a:rPr lang="en-US" sz="3000" dirty="0" smtClean="0">
                <a:solidFill>
                  <a:schemeClr val="tx1"/>
                </a:solidFill>
                <a:ea typeface="Arial" panose="020B0604020202020204" pitchFamily="34" charset="0"/>
              </a:rPr>
              <a:t> o </a:t>
            </a:r>
            <a:r>
              <a:rPr lang="en-US" sz="3000" dirty="0" err="1" smtClean="0">
                <a:solidFill>
                  <a:schemeClr val="tx1"/>
                </a:solidFill>
                <a:ea typeface="Arial" panose="020B0604020202020204" pitchFamily="34" charset="0"/>
              </a:rPr>
              <a:t>en</a:t>
            </a:r>
            <a:r>
              <a:rPr lang="en-US" sz="3000" dirty="0" smtClean="0">
                <a:solidFill>
                  <a:schemeClr val="tx1"/>
                </a:solidFill>
                <a:ea typeface="Arial" panose="020B0604020202020204" pitchFamily="34" charset="0"/>
              </a:rPr>
              <a:t> </a:t>
            </a:r>
            <a:r>
              <a:rPr lang="en-US" sz="3000" dirty="0" err="1" smtClean="0">
                <a:solidFill>
                  <a:schemeClr val="tx1"/>
                </a:solidFill>
                <a:ea typeface="Arial" panose="020B0604020202020204" pitchFamily="34" charset="0"/>
              </a:rPr>
              <a:t>apoyo</a:t>
            </a:r>
            <a:r>
              <a:rPr lang="en-US" sz="3000" dirty="0" smtClean="0">
                <a:solidFill>
                  <a:schemeClr val="tx1"/>
                </a:solidFill>
                <a:ea typeface="Arial" panose="020B0604020202020204" pitchFamily="34" charset="0"/>
              </a:rPr>
              <a:t> a </a:t>
            </a:r>
            <a:r>
              <a:rPr lang="en-US" sz="3000" dirty="0" err="1" smtClean="0">
                <a:solidFill>
                  <a:schemeClr val="tx1"/>
                </a:solidFill>
                <a:ea typeface="Arial" panose="020B0604020202020204" pitchFamily="34" charset="0"/>
              </a:rPr>
              <a:t>actividades</a:t>
            </a:r>
            <a:r>
              <a:rPr lang="en-US" sz="3000" dirty="0" smtClean="0">
                <a:solidFill>
                  <a:schemeClr val="tx1"/>
                </a:solidFill>
                <a:ea typeface="Arial" panose="020B0604020202020204" pitchFamily="34" charset="0"/>
              </a:rPr>
              <a:t> con la </a:t>
            </a:r>
            <a:r>
              <a:rPr lang="en-US" sz="3000" dirty="0" err="1" smtClean="0">
                <a:solidFill>
                  <a:schemeClr val="tx1"/>
                </a:solidFill>
                <a:ea typeface="Arial" panose="020B0604020202020204" pitchFamily="34" charset="0"/>
              </a:rPr>
              <a:t>intención</a:t>
            </a:r>
            <a:r>
              <a:rPr lang="en-US" sz="3000" dirty="0" smtClean="0">
                <a:solidFill>
                  <a:schemeClr val="tx1"/>
                </a:solidFill>
                <a:ea typeface="Arial" panose="020B0604020202020204" pitchFamily="34" charset="0"/>
              </a:rPr>
              <a:t> de </a:t>
            </a:r>
            <a:r>
              <a:rPr lang="en-US" sz="3000" dirty="0" err="1" smtClean="0">
                <a:solidFill>
                  <a:schemeClr val="tx1"/>
                </a:solidFill>
                <a:ea typeface="Arial" panose="020B0604020202020204" pitchFamily="34" charset="0"/>
              </a:rPr>
              <a:t>preparar</a:t>
            </a:r>
            <a:r>
              <a:rPr lang="en-US" sz="3000" dirty="0" smtClean="0">
                <a:solidFill>
                  <a:schemeClr val="tx1"/>
                </a:solidFill>
                <a:ea typeface="Arial" panose="020B0604020202020204" pitchFamily="34" charset="0"/>
              </a:rPr>
              <a:t> a LEA para la </a:t>
            </a:r>
            <a:r>
              <a:rPr lang="en-US" sz="3000" dirty="0" err="1" smtClean="0">
                <a:solidFill>
                  <a:schemeClr val="tx1"/>
                </a:solidFill>
                <a:ea typeface="Arial" panose="020B0604020202020204" pitchFamily="34" charset="0"/>
              </a:rPr>
              <a:t>instrucción</a:t>
            </a:r>
            <a:r>
              <a:rPr lang="en-US" sz="3000" dirty="0" smtClean="0">
                <a:solidFill>
                  <a:schemeClr val="tx1"/>
                </a:solidFill>
                <a:ea typeface="Arial" panose="020B0604020202020204" pitchFamily="34" charset="0"/>
              </a:rPr>
              <a:t> </a:t>
            </a:r>
            <a:r>
              <a:rPr lang="en-US" sz="3000" dirty="0" err="1" smtClean="0">
                <a:solidFill>
                  <a:schemeClr val="tx1"/>
                </a:solidFill>
                <a:ea typeface="Arial" panose="020B0604020202020204" pitchFamily="34" charset="0"/>
              </a:rPr>
              <a:t>presencial</a:t>
            </a:r>
            <a:endParaRPr lang="en-US" sz="3000" dirty="0">
              <a:solidFill>
                <a:schemeClr val="tx1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0D936FB3-01D0-0140-8C31-B0CB0C68EE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57129" y="6336822"/>
            <a:ext cx="11241462" cy="365125"/>
          </a:xfrm>
        </p:spPr>
        <p:txBody>
          <a:bodyPr/>
          <a:lstStyle/>
          <a:p>
            <a:pPr algn="ctr"/>
            <a:r>
              <a:rPr lang="en-US" sz="800" cap="none" dirty="0" err="1">
                <a:latin typeface="Lucida Calligraphy" panose="03010101010101010101" pitchFamily="66" charset="77"/>
              </a:rPr>
              <a:t>Traducción</a:t>
            </a:r>
            <a:r>
              <a:rPr lang="en-US" sz="800" cap="none" dirty="0">
                <a:latin typeface="Lucida Calligraphy" panose="03010101010101010101" pitchFamily="66" charset="77"/>
              </a:rPr>
              <a:t> de </a:t>
            </a:r>
            <a:r>
              <a:rPr lang="en-US" sz="800" cap="none" dirty="0" err="1">
                <a:latin typeface="Lucida Calligraphy" panose="03010101010101010101" pitchFamily="66" charset="77"/>
              </a:rPr>
              <a:t>diapositivas</a:t>
            </a:r>
            <a:r>
              <a:rPr lang="en-US" sz="800" cap="none" dirty="0">
                <a:latin typeface="Lucida Calligraphy" panose="03010101010101010101" pitchFamily="66" charset="77"/>
              </a:rPr>
              <a:t>  al </a:t>
            </a:r>
            <a:r>
              <a:rPr lang="en-US" sz="800" cap="none" dirty="0" err="1">
                <a:latin typeface="Lucida Calligraphy" panose="03010101010101010101" pitchFamily="66" charset="77"/>
              </a:rPr>
              <a:t>idioma</a:t>
            </a:r>
            <a:r>
              <a:rPr lang="en-US" sz="800" cap="none" dirty="0">
                <a:latin typeface="Lucida Calligraphy" panose="03010101010101010101" pitchFamily="66" charset="77"/>
              </a:rPr>
              <a:t> </a:t>
            </a:r>
            <a:r>
              <a:rPr lang="en-US" sz="800" cap="none" dirty="0" err="1">
                <a:latin typeface="Lucida Calligraphy" panose="03010101010101010101" pitchFamily="66" charset="77"/>
              </a:rPr>
              <a:t>español</a:t>
            </a:r>
            <a:r>
              <a:rPr lang="en-US" sz="800" cap="none" dirty="0">
                <a:latin typeface="Lucida Calligraphy" panose="03010101010101010101" pitchFamily="66" charset="77"/>
              </a:rPr>
              <a:t> </a:t>
            </a:r>
            <a:r>
              <a:rPr lang="en-US" sz="800" cap="none" dirty="0" err="1">
                <a:latin typeface="Lucida Calligraphy" panose="03010101010101010101" pitchFamily="66" charset="77"/>
              </a:rPr>
              <a:t>exclusivamente</a:t>
            </a:r>
            <a:r>
              <a:rPr lang="en-US" sz="800" cap="none" dirty="0">
                <a:latin typeface="Lucida Calligraphy" panose="03010101010101010101" pitchFamily="66" charset="77"/>
              </a:rPr>
              <a:t> para BUSD por Nuria Lundberg (mayo 2021/ 1-12 original </a:t>
            </a:r>
            <a:r>
              <a:rPr lang="en-US" sz="800" cap="none" dirty="0" err="1">
                <a:latin typeface="Lucida Calligraphy" panose="03010101010101010101" pitchFamily="66" charset="77"/>
              </a:rPr>
              <a:t>inglés</a:t>
            </a:r>
            <a:r>
              <a:rPr lang="en-US" sz="800" cap="none" dirty="0">
                <a:latin typeface="Lucida Calligraphy" panose="03010101010101010101" pitchFamily="66" charset="77"/>
              </a:rPr>
              <a:t>) </a:t>
            </a:r>
            <a:r>
              <a:rPr lang="en-US" sz="800" cap="none" dirty="0" err="1">
                <a:latin typeface="Lucida Calligraphy" panose="03010101010101010101" pitchFamily="66" charset="77"/>
              </a:rPr>
              <a:t>aclaraciones</a:t>
            </a:r>
            <a:r>
              <a:rPr lang="en-US" sz="800" cap="none" dirty="0">
                <a:latin typeface="Lucida Calligraphy" panose="03010101010101010101" pitchFamily="66" charset="77"/>
              </a:rPr>
              <a:t> </a:t>
            </a:r>
            <a:r>
              <a:rPr lang="en-US" sz="800" cap="none" dirty="0" err="1">
                <a:latin typeface="Lucida Calligraphy" panose="03010101010101010101" pitchFamily="66" charset="77"/>
              </a:rPr>
              <a:t>sobre</a:t>
            </a:r>
            <a:r>
              <a:rPr lang="en-US" sz="800" cap="none" dirty="0">
                <a:latin typeface="Lucida Calligraphy" panose="03010101010101010101" pitchFamily="66" charset="77"/>
              </a:rPr>
              <a:t> la </a:t>
            </a:r>
            <a:r>
              <a:rPr lang="en-US" sz="800" cap="none" dirty="0" err="1">
                <a:latin typeface="Lucida Calligraphy" panose="03010101010101010101" pitchFamily="66" charset="77"/>
              </a:rPr>
              <a:t>traducción</a:t>
            </a:r>
            <a:r>
              <a:rPr lang="en-US" sz="800" cap="none" dirty="0">
                <a:latin typeface="Lucida Calligraphy" panose="03010101010101010101" pitchFamily="66" charset="77"/>
              </a:rPr>
              <a:t>: </a:t>
            </a:r>
            <a:r>
              <a:rPr lang="en-US" sz="800" cap="none" dirty="0" err="1">
                <a:latin typeface="Lucida Calligraphy" panose="03010101010101010101" pitchFamily="66" charset="77"/>
              </a:rPr>
              <a:t>nurialundberg@burbankusd.org</a:t>
            </a:r>
            <a:endParaRPr lang="en-US" sz="800" cap="none" dirty="0">
              <a:latin typeface="Lucida Calligraphy" panose="03010101010101010101" pitchFamily="66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9937813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30B8468-2CE3-485A-86F2-CDC3724EB3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1" y="863521"/>
            <a:ext cx="11029616" cy="814672"/>
          </a:xfrm>
        </p:spPr>
        <p:txBody>
          <a:bodyPr>
            <a:noAutofit/>
          </a:bodyPr>
          <a:lstStyle/>
          <a:p>
            <a:r>
              <a:rPr lang="en-US" sz="3200" dirty="0"/>
              <a:t>CONCESIÓN DE </a:t>
            </a:r>
            <a:r>
              <a:rPr lang="en-US" sz="3200" dirty="0" err="1"/>
              <a:t>oportunidades</a:t>
            </a:r>
            <a:r>
              <a:rPr lang="en-US" sz="3200" dirty="0"/>
              <a:t> </a:t>
            </a:r>
            <a:r>
              <a:rPr lang="en-US" sz="3200" dirty="0" err="1"/>
              <a:t>educativas</a:t>
            </a:r>
            <a:r>
              <a:rPr lang="en-US" sz="3200" dirty="0"/>
              <a:t> </a:t>
            </a:r>
            <a:r>
              <a:rPr lang="en-US" sz="3200" dirty="0" err="1"/>
              <a:t>expandidas</a:t>
            </a:r>
            <a:r>
              <a:rPr lang="en-US" sz="3200" dirty="0"/>
              <a:t> </a:t>
            </a:r>
            <a:r>
              <a:rPr lang="en-US" sz="3200" dirty="0" smtClean="0"/>
              <a:t>(</a:t>
            </a:r>
            <a:r>
              <a:rPr lang="en-US" sz="3200" dirty="0"/>
              <a:t>ELO)- </a:t>
            </a:r>
            <a:r>
              <a:rPr lang="en-US" sz="3200" dirty="0" smtClean="0"/>
              <a:t>PRESUPUESTO</a:t>
            </a:r>
            <a:endParaRPr lang="en-US" sz="3200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xmlns="" id="{9454B5A1-EA34-464C-988B-5176F3232D2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18077049"/>
              </p:ext>
            </p:extLst>
          </p:nvPr>
        </p:nvGraphicFramePr>
        <p:xfrm>
          <a:off x="440513" y="1973418"/>
          <a:ext cx="11356251" cy="482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2317">
                  <a:extLst>
                    <a:ext uri="{9D8B030D-6E8A-4147-A177-3AD203B41FA5}">
                      <a16:colId xmlns:a16="http://schemas.microsoft.com/office/drawing/2014/main" xmlns="" val="1826346241"/>
                    </a:ext>
                  </a:extLst>
                </a:gridCol>
                <a:gridCol w="5272612">
                  <a:extLst>
                    <a:ext uri="{9D8B030D-6E8A-4147-A177-3AD203B41FA5}">
                      <a16:colId xmlns:a16="http://schemas.microsoft.com/office/drawing/2014/main" xmlns="" val="714764017"/>
                    </a:ext>
                  </a:extLst>
                </a:gridCol>
                <a:gridCol w="2401556">
                  <a:extLst>
                    <a:ext uri="{9D8B030D-6E8A-4147-A177-3AD203B41FA5}">
                      <a16:colId xmlns:a16="http://schemas.microsoft.com/office/drawing/2014/main" xmlns="" val="2943141396"/>
                    </a:ext>
                  </a:extLst>
                </a:gridCol>
                <a:gridCol w="2029766">
                  <a:extLst>
                    <a:ext uri="{9D8B030D-6E8A-4147-A177-3AD203B41FA5}">
                      <a16:colId xmlns:a16="http://schemas.microsoft.com/office/drawing/2014/main" xmlns="" val="6596593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900" b="0" dirty="0" err="1" smtClean="0"/>
                        <a:t>Partida</a:t>
                      </a:r>
                      <a:endParaRPr lang="en-US" sz="29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900" b="0" dirty="0" err="1" smtClean="0"/>
                        <a:t>Descripción</a:t>
                      </a:r>
                      <a:endParaRPr lang="en-US" sz="29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900" b="0" dirty="0" err="1" smtClean="0"/>
                        <a:t>Prioridad</a:t>
                      </a:r>
                      <a:r>
                        <a:rPr lang="en-US" sz="2900" b="0" dirty="0" smtClean="0"/>
                        <a:t> ELO </a:t>
                      </a:r>
                      <a:endParaRPr lang="en-US" sz="29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900" b="0" dirty="0" err="1" smtClean="0"/>
                        <a:t>Costo</a:t>
                      </a:r>
                      <a:endParaRPr lang="en-US" sz="29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480512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err="1" smtClean="0"/>
                        <a:t>Expansión</a:t>
                      </a:r>
                      <a:r>
                        <a:rPr lang="en-US" sz="1800" dirty="0" smtClean="0"/>
                        <a:t> </a:t>
                      </a:r>
                      <a:r>
                        <a:rPr lang="en-US" sz="1800" dirty="0" err="1" smtClean="0"/>
                        <a:t>Curso</a:t>
                      </a:r>
                      <a:r>
                        <a:rPr lang="en-US" sz="1800" dirty="0" smtClean="0"/>
                        <a:t> del </a:t>
                      </a:r>
                      <a:r>
                        <a:rPr lang="en-US" sz="1800" dirty="0" err="1" smtClean="0"/>
                        <a:t>Verano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err="1" smtClean="0"/>
                        <a:t>Incrementar</a:t>
                      </a:r>
                      <a:r>
                        <a:rPr lang="en-US" sz="1800" dirty="0" smtClean="0"/>
                        <a:t> </a:t>
                      </a:r>
                      <a:r>
                        <a:rPr lang="en-US" sz="1800" dirty="0" err="1" smtClean="0"/>
                        <a:t>oferta</a:t>
                      </a:r>
                      <a:r>
                        <a:rPr lang="en-US" sz="1800" dirty="0" smtClean="0"/>
                        <a:t> de </a:t>
                      </a:r>
                      <a:r>
                        <a:rPr lang="en-US" sz="1800" dirty="0" err="1" smtClean="0"/>
                        <a:t>curso</a:t>
                      </a:r>
                      <a:r>
                        <a:rPr lang="en-US" sz="1800" dirty="0" smtClean="0"/>
                        <a:t> de </a:t>
                      </a:r>
                      <a:r>
                        <a:rPr lang="en-US" sz="1800" dirty="0" err="1" smtClean="0"/>
                        <a:t>verano</a:t>
                      </a:r>
                      <a:r>
                        <a:rPr lang="en-US" sz="1800" dirty="0" smtClean="0"/>
                        <a:t> para </a:t>
                      </a:r>
                      <a:r>
                        <a:rPr lang="en-US" sz="1800" dirty="0" err="1" smtClean="0"/>
                        <a:t>nivel</a:t>
                      </a:r>
                      <a:r>
                        <a:rPr lang="en-US" sz="1800" dirty="0" smtClean="0"/>
                        <a:t> </a:t>
                      </a:r>
                      <a:r>
                        <a:rPr lang="en-US" sz="1800" dirty="0" err="1" smtClean="0"/>
                        <a:t>primaria</a:t>
                      </a:r>
                      <a:r>
                        <a:rPr lang="en-US" sz="1800" dirty="0" smtClean="0"/>
                        <a:t> &amp; </a:t>
                      </a:r>
                      <a:r>
                        <a:rPr lang="en-US" sz="1800" dirty="0" err="1" smtClean="0"/>
                        <a:t>secundaria</a:t>
                      </a:r>
                      <a:r>
                        <a:rPr lang="en-US" sz="1800" dirty="0" smtClean="0"/>
                        <a:t>/</a:t>
                      </a:r>
                      <a:r>
                        <a:rPr lang="en-US" sz="1800" dirty="0" err="1" smtClean="0"/>
                        <a:t>preparatoria</a:t>
                      </a:r>
                      <a:r>
                        <a:rPr lang="en-US" sz="1800" baseline="0" dirty="0" smtClean="0"/>
                        <a:t> para el </a:t>
                      </a:r>
                      <a:r>
                        <a:rPr lang="en-US" sz="1800" baseline="0" dirty="0" err="1" smtClean="0"/>
                        <a:t>ciclo</a:t>
                      </a:r>
                      <a:r>
                        <a:rPr lang="en-US" sz="1800" baseline="0" dirty="0" smtClean="0"/>
                        <a:t> escolar </a:t>
                      </a:r>
                      <a:r>
                        <a:rPr lang="en-US" sz="1800" dirty="0" smtClean="0"/>
                        <a:t>2021 y</a:t>
                      </a:r>
                      <a:r>
                        <a:rPr lang="en-US" sz="1800" baseline="0" dirty="0" smtClean="0"/>
                        <a:t> </a:t>
                      </a:r>
                      <a:r>
                        <a:rPr lang="en-US" sz="1800" dirty="0" smtClean="0"/>
                        <a:t>2022</a:t>
                      </a:r>
                      <a:r>
                        <a:rPr lang="en-US" sz="180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1,2,3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$2,170,000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95760726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 smtClean="0"/>
                        <a:t>Intervención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err="1" smtClean="0"/>
                        <a:t>Clases</a:t>
                      </a:r>
                      <a:r>
                        <a:rPr lang="en-US" sz="1800" baseline="0" dirty="0" smtClean="0"/>
                        <a:t> de </a:t>
                      </a:r>
                      <a:r>
                        <a:rPr lang="en-US" sz="1800" baseline="0" dirty="0" err="1" smtClean="0"/>
                        <a:t>intervención</a:t>
                      </a:r>
                      <a:r>
                        <a:rPr lang="en-US" sz="1800" baseline="0" dirty="0" smtClean="0"/>
                        <a:t> </a:t>
                      </a:r>
                      <a:r>
                        <a:rPr lang="en-US" sz="1800" baseline="0" dirty="0" err="1" smtClean="0"/>
                        <a:t>en</a:t>
                      </a:r>
                      <a:r>
                        <a:rPr lang="en-US" sz="1800" baseline="0" dirty="0" smtClean="0"/>
                        <a:t> </a:t>
                      </a:r>
                      <a:r>
                        <a:rPr lang="en-US" sz="1800" baseline="0" dirty="0" err="1" smtClean="0"/>
                        <a:t>cada</a:t>
                      </a:r>
                      <a:r>
                        <a:rPr lang="en-US" sz="1800" baseline="0" dirty="0" smtClean="0"/>
                        <a:t> </a:t>
                      </a:r>
                      <a:r>
                        <a:rPr lang="en-US" sz="1800" baseline="0" dirty="0" err="1" smtClean="0"/>
                        <a:t>escuela</a:t>
                      </a:r>
                      <a:r>
                        <a:rPr lang="en-US" sz="1800" baseline="0" dirty="0" smtClean="0"/>
                        <a:t> </a:t>
                      </a:r>
                      <a:r>
                        <a:rPr lang="en-US" sz="1800" baseline="0" dirty="0" err="1" smtClean="0"/>
                        <a:t>secundaria</a:t>
                      </a:r>
                      <a:r>
                        <a:rPr lang="en-US" sz="1800" baseline="0" dirty="0" smtClean="0"/>
                        <a:t> y </a:t>
                      </a:r>
                      <a:r>
                        <a:rPr lang="en-US" sz="1800" baseline="0" dirty="0" err="1" smtClean="0"/>
                        <a:t>preparatoria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2,5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$400,000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440435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Software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err="1" smtClean="0"/>
                        <a:t>Continuar</a:t>
                      </a:r>
                      <a:r>
                        <a:rPr lang="en-US" sz="1800" dirty="0" smtClean="0"/>
                        <a:t> con </a:t>
                      </a:r>
                      <a:r>
                        <a:rPr lang="en-US" sz="1800" dirty="0" err="1" smtClean="0"/>
                        <a:t>necesidades</a:t>
                      </a:r>
                      <a:r>
                        <a:rPr lang="en-US" sz="1800" dirty="0" smtClean="0"/>
                        <a:t> de Software 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2,6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$1,665,690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6008736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 smtClean="0"/>
                        <a:t>Tecnología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Chromebooks </a:t>
                      </a:r>
                      <a:r>
                        <a:rPr lang="en-US" sz="1800" dirty="0" smtClean="0"/>
                        <a:t>y </a:t>
                      </a:r>
                      <a:r>
                        <a:rPr lang="en-US" sz="1800" dirty="0" err="1" smtClean="0"/>
                        <a:t>estaciones</a:t>
                      </a:r>
                      <a:r>
                        <a:rPr lang="en-US" sz="1800" dirty="0" smtClean="0"/>
                        <a:t> de </a:t>
                      </a:r>
                      <a:r>
                        <a:rPr lang="en-US" sz="1800" dirty="0" err="1" smtClean="0"/>
                        <a:t>profesores</a:t>
                      </a:r>
                      <a:r>
                        <a:rPr lang="en-US" sz="1800" dirty="0" smtClean="0"/>
                        <a:t> para </a:t>
                      </a:r>
                      <a:r>
                        <a:rPr lang="en-US" sz="1800" dirty="0" err="1" smtClean="0"/>
                        <a:t>apoyar</a:t>
                      </a:r>
                      <a:r>
                        <a:rPr lang="en-US" sz="1800" dirty="0" smtClean="0"/>
                        <a:t> </a:t>
                      </a:r>
                      <a:r>
                        <a:rPr lang="en-US" sz="1800" dirty="0"/>
                        <a:t>1:1.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2,6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$3,818,266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19330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 smtClean="0"/>
                        <a:t>Apoyo</a:t>
                      </a:r>
                      <a:r>
                        <a:rPr lang="en-US" sz="1800" dirty="0" smtClean="0"/>
                        <a:t> a </a:t>
                      </a:r>
                      <a:r>
                        <a:rPr lang="en-US" sz="1800" dirty="0" err="1" smtClean="0"/>
                        <a:t>indigentes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Plan de </a:t>
                      </a:r>
                      <a:r>
                        <a:rPr lang="en-US" sz="1800" dirty="0" err="1" smtClean="0"/>
                        <a:t>Apoyo</a:t>
                      </a:r>
                      <a:r>
                        <a:rPr lang="en-US" sz="1800" dirty="0" smtClean="0"/>
                        <a:t>  </a:t>
                      </a:r>
                      <a:r>
                        <a:rPr lang="en-US" sz="1800" dirty="0" err="1" smtClean="0"/>
                        <a:t>Servicios</a:t>
                      </a:r>
                      <a:r>
                        <a:rPr lang="en-US" sz="1800" baseline="0" dirty="0" smtClean="0"/>
                        <a:t> </a:t>
                      </a:r>
                      <a:r>
                        <a:rPr lang="en-US" sz="1800" baseline="0" dirty="0" err="1" smtClean="0"/>
                        <a:t>estudiantiles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$93,000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536147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SEL - </a:t>
                      </a:r>
                      <a:r>
                        <a:rPr lang="en-US" sz="1800" dirty="0" err="1" smtClean="0"/>
                        <a:t>Colegios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 </a:t>
                      </a:r>
                      <a:r>
                        <a:rPr lang="en-US" sz="1800" dirty="0" err="1" smtClean="0"/>
                        <a:t>Adjudicaciones</a:t>
                      </a:r>
                      <a:r>
                        <a:rPr lang="en-US" sz="1800" dirty="0" smtClean="0"/>
                        <a:t> </a:t>
                      </a:r>
                      <a:r>
                        <a:rPr lang="en-US" sz="1800" dirty="0" err="1" smtClean="0"/>
                        <a:t>escolares</a:t>
                      </a:r>
                      <a:r>
                        <a:rPr lang="en-US" sz="1800" dirty="0" smtClean="0"/>
                        <a:t> para </a:t>
                      </a:r>
                      <a:r>
                        <a:rPr lang="en-US" sz="1800" dirty="0" err="1" smtClean="0"/>
                        <a:t>expandir</a:t>
                      </a:r>
                      <a:r>
                        <a:rPr lang="en-US" sz="1800" dirty="0" smtClean="0"/>
                        <a:t> el </a:t>
                      </a:r>
                      <a:r>
                        <a:rPr lang="en-US" sz="1800" dirty="0" err="1" smtClean="0"/>
                        <a:t>apoyo</a:t>
                      </a:r>
                      <a:r>
                        <a:rPr lang="en-US" sz="1800" dirty="0" smtClean="0"/>
                        <a:t> SEL 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$310,000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07776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085546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BB9B707-7609-4798-BE6F-62340080AB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750126"/>
          </a:xfrm>
        </p:spPr>
        <p:txBody>
          <a:bodyPr>
            <a:normAutofit fontScale="90000"/>
          </a:bodyPr>
          <a:lstStyle/>
          <a:p>
            <a:r>
              <a:rPr lang="en-US" dirty="0"/>
              <a:t>CONCESIÓN DE </a:t>
            </a:r>
            <a:r>
              <a:rPr lang="en-US" dirty="0" err="1"/>
              <a:t>oportunidades</a:t>
            </a:r>
            <a:r>
              <a:rPr lang="en-US" dirty="0"/>
              <a:t> </a:t>
            </a:r>
            <a:r>
              <a:rPr lang="en-US" dirty="0" err="1"/>
              <a:t>educativas</a:t>
            </a:r>
            <a:r>
              <a:rPr lang="en-US" dirty="0"/>
              <a:t> </a:t>
            </a:r>
            <a:r>
              <a:rPr lang="en-US" dirty="0" err="1"/>
              <a:t>expandidas</a:t>
            </a:r>
            <a:r>
              <a:rPr lang="en-US" dirty="0"/>
              <a:t> (ELO)- </a:t>
            </a:r>
            <a:r>
              <a:rPr lang="en-US" dirty="0" smtClean="0"/>
              <a:t>PRESUPUESTO cont.</a:t>
            </a:r>
            <a:endParaRPr lang="en-US" dirty="0"/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xmlns="" id="{644BCD7B-EED6-4361-B05E-975D7370C9D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829566"/>
              </p:ext>
            </p:extLst>
          </p:nvPr>
        </p:nvGraphicFramePr>
        <p:xfrm>
          <a:off x="581024" y="2181225"/>
          <a:ext cx="11145400" cy="438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53095">
                  <a:extLst>
                    <a:ext uri="{9D8B030D-6E8A-4147-A177-3AD203B41FA5}">
                      <a16:colId xmlns:a16="http://schemas.microsoft.com/office/drawing/2014/main" xmlns="" val="3599664470"/>
                    </a:ext>
                  </a:extLst>
                </a:gridCol>
                <a:gridCol w="3979147">
                  <a:extLst>
                    <a:ext uri="{9D8B030D-6E8A-4147-A177-3AD203B41FA5}">
                      <a16:colId xmlns:a16="http://schemas.microsoft.com/office/drawing/2014/main" xmlns="" val="361565417"/>
                    </a:ext>
                  </a:extLst>
                </a:gridCol>
                <a:gridCol w="2572378">
                  <a:extLst>
                    <a:ext uri="{9D8B030D-6E8A-4147-A177-3AD203B41FA5}">
                      <a16:colId xmlns:a16="http://schemas.microsoft.com/office/drawing/2014/main" xmlns="" val="3105852666"/>
                    </a:ext>
                  </a:extLst>
                </a:gridCol>
                <a:gridCol w="2240780">
                  <a:extLst>
                    <a:ext uri="{9D8B030D-6E8A-4147-A177-3AD203B41FA5}">
                      <a16:colId xmlns:a16="http://schemas.microsoft.com/office/drawing/2014/main" xmlns="" val="34870164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3200" b="0" dirty="0" err="1" smtClean="0"/>
                        <a:t>Partida</a:t>
                      </a:r>
                      <a:endParaRPr lang="en-US" sz="3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b="0" dirty="0" err="1" smtClean="0"/>
                        <a:t>Descripción</a:t>
                      </a:r>
                      <a:endParaRPr lang="en-US" sz="3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b="0" dirty="0" err="1" smtClean="0"/>
                        <a:t>Prioridad</a:t>
                      </a:r>
                      <a:r>
                        <a:rPr lang="en-US" sz="3200" b="0" dirty="0" smtClean="0"/>
                        <a:t> ELO </a:t>
                      </a:r>
                      <a:endParaRPr lang="en-US" sz="3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b="0" dirty="0" err="1" smtClean="0"/>
                        <a:t>Costo</a:t>
                      </a:r>
                      <a:endParaRPr lang="en-US" sz="3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342746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err="1" smtClean="0"/>
                        <a:t>Preparación</a:t>
                      </a:r>
                      <a:r>
                        <a:rPr lang="en-US" sz="2000" dirty="0" smtClean="0"/>
                        <a:t> para</a:t>
                      </a:r>
                      <a:r>
                        <a:rPr lang="en-US" sz="2000" baseline="0" dirty="0" smtClean="0"/>
                        <a:t> primer </a:t>
                      </a:r>
                      <a:r>
                        <a:rPr lang="en-US" sz="2000" baseline="0" dirty="0" err="1" smtClean="0"/>
                        <a:t>grado</a:t>
                      </a:r>
                      <a:r>
                        <a:rPr lang="en-US" sz="2000" baseline="0" dirty="0" smtClean="0"/>
                        <a:t> </a:t>
                      </a:r>
                      <a:r>
                        <a:rPr lang="en-US" sz="2000" baseline="0" dirty="0" err="1" smtClean="0"/>
                        <a:t>durante</a:t>
                      </a:r>
                      <a:r>
                        <a:rPr lang="en-US" sz="2000" baseline="0" dirty="0" smtClean="0"/>
                        <a:t> el </a:t>
                      </a:r>
                      <a:r>
                        <a:rPr lang="en-US" sz="2000" dirty="0" smtClean="0"/>
                        <a:t> de </a:t>
                      </a:r>
                      <a:r>
                        <a:rPr lang="en-US" sz="2000" dirty="0" err="1" smtClean="0"/>
                        <a:t>Verano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 smtClean="0"/>
                        <a:t>Campamento</a:t>
                      </a:r>
                      <a:r>
                        <a:rPr lang="en-US" sz="2000" baseline="0" dirty="0" smtClean="0"/>
                        <a:t> de </a:t>
                      </a:r>
                      <a:r>
                        <a:rPr lang="en-US" sz="2000" baseline="0" dirty="0" err="1" smtClean="0"/>
                        <a:t>Verano</a:t>
                      </a:r>
                      <a:r>
                        <a:rPr lang="en-US" sz="2000" baseline="0" dirty="0" smtClean="0"/>
                        <a:t> para </a:t>
                      </a:r>
                      <a:r>
                        <a:rPr lang="en-US" sz="2000" baseline="0" dirty="0" err="1" smtClean="0"/>
                        <a:t>niños</a:t>
                      </a:r>
                      <a:r>
                        <a:rPr lang="en-US" sz="2000" baseline="0" dirty="0" smtClean="0"/>
                        <a:t> de </a:t>
                      </a:r>
                      <a:r>
                        <a:rPr lang="en-US" sz="2000" baseline="0" dirty="0" err="1" smtClean="0"/>
                        <a:t>nuevo</a:t>
                      </a:r>
                      <a:r>
                        <a:rPr lang="en-US" sz="2000" baseline="0" dirty="0" smtClean="0"/>
                        <a:t> </a:t>
                      </a:r>
                      <a:r>
                        <a:rPr lang="en-US" sz="2000" baseline="0" dirty="0" err="1" smtClean="0"/>
                        <a:t>ingreso</a:t>
                      </a:r>
                      <a:r>
                        <a:rPr lang="en-US" sz="2000" baseline="0" dirty="0" smtClean="0"/>
                        <a:t> al primer </a:t>
                      </a:r>
                      <a:r>
                        <a:rPr lang="en-US" sz="2000" baseline="0" dirty="0" err="1" smtClean="0"/>
                        <a:t>grado</a:t>
                      </a:r>
                      <a:r>
                        <a:rPr lang="en-US" sz="2000" baseline="0" dirty="0" smtClean="0"/>
                        <a:t> sin kindergarten </a:t>
                      </a:r>
                      <a:endParaRPr lang="en-US" sz="2000" dirty="0"/>
                    </a:p>
                    <a:p>
                      <a:r>
                        <a:rPr lang="en-US" sz="2000" dirty="0"/>
                        <a:t>(</a:t>
                      </a:r>
                      <a:r>
                        <a:rPr lang="en-US" sz="2000" dirty="0" err="1" smtClean="0"/>
                        <a:t>Basado</a:t>
                      </a:r>
                      <a:r>
                        <a:rPr lang="en-US" sz="2000" dirty="0" smtClean="0"/>
                        <a:t> </a:t>
                      </a:r>
                      <a:r>
                        <a:rPr lang="en-US" sz="2000" dirty="0" err="1" smtClean="0"/>
                        <a:t>en</a:t>
                      </a:r>
                      <a:r>
                        <a:rPr lang="en-US" sz="2000" dirty="0" smtClean="0"/>
                        <a:t> </a:t>
                      </a:r>
                      <a:r>
                        <a:rPr lang="en-US" sz="2000" dirty="0" err="1" smtClean="0"/>
                        <a:t>una</a:t>
                      </a:r>
                      <a:r>
                        <a:rPr lang="en-US" sz="2000" dirty="0" smtClean="0"/>
                        <a:t> </a:t>
                      </a:r>
                      <a:r>
                        <a:rPr lang="en-US" sz="2000" dirty="0" err="1" smtClean="0"/>
                        <a:t>necesidad</a:t>
                      </a:r>
                      <a:r>
                        <a:rPr lang="en-US" sz="2000" baseline="0" dirty="0" smtClean="0"/>
                        <a:t> </a:t>
                      </a:r>
                      <a:r>
                        <a:rPr lang="en-US" sz="2000" baseline="0" dirty="0" err="1" smtClean="0"/>
                        <a:t>identificada</a:t>
                      </a:r>
                      <a:r>
                        <a:rPr lang="en-US" sz="2000" baseline="0" dirty="0" smtClean="0"/>
                        <a:t>)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1,2,3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$200,000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3492412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err="1" smtClean="0"/>
                        <a:t>Apartado</a:t>
                      </a:r>
                      <a:r>
                        <a:rPr lang="en-US" sz="2000" baseline="0" dirty="0" smtClean="0"/>
                        <a:t> de </a:t>
                      </a:r>
                      <a:r>
                        <a:rPr lang="en-US" sz="2000" dirty="0" err="1" smtClean="0"/>
                        <a:t>Paraprofesional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 smtClean="0"/>
                        <a:t>Incrementar</a:t>
                      </a:r>
                      <a:r>
                        <a:rPr lang="en-US" sz="2000" baseline="0" dirty="0" smtClean="0"/>
                        <a:t> </a:t>
                      </a:r>
                      <a:r>
                        <a:rPr lang="en-US" sz="2000" baseline="0" dirty="0" err="1" smtClean="0"/>
                        <a:t>apoyo</a:t>
                      </a:r>
                      <a:r>
                        <a:rPr lang="en-US" sz="2000" baseline="0" dirty="0" smtClean="0"/>
                        <a:t> </a:t>
                      </a:r>
                      <a:r>
                        <a:rPr lang="en-US" sz="2000" dirty="0" smtClean="0"/>
                        <a:t> </a:t>
                      </a:r>
                      <a:r>
                        <a:rPr lang="en-US" sz="2000" dirty="0" err="1" smtClean="0"/>
                        <a:t>paraprofesional</a:t>
                      </a:r>
                      <a:r>
                        <a:rPr lang="en-US" sz="2000" dirty="0" smtClean="0"/>
                        <a:t> para </a:t>
                      </a:r>
                      <a:r>
                        <a:rPr lang="en-US" sz="2000" dirty="0" err="1" smtClean="0"/>
                        <a:t>ser</a:t>
                      </a:r>
                      <a:r>
                        <a:rPr lang="en-US" sz="2000" dirty="0" smtClean="0"/>
                        <a:t> </a:t>
                      </a:r>
                      <a:r>
                        <a:rPr lang="en-US" sz="2000" dirty="0" err="1" smtClean="0"/>
                        <a:t>negociado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$951,551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097868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$9,608,507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25223317"/>
                  </a:ext>
                </a:extLst>
              </a:tr>
            </a:tbl>
          </a:graphicData>
        </a:graphic>
      </p:graphicFrame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9CC30E27-2537-4B4D-87B9-98745381D3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5098" y="6492875"/>
            <a:ext cx="10867096" cy="365125"/>
          </a:xfrm>
        </p:spPr>
        <p:txBody>
          <a:bodyPr/>
          <a:lstStyle/>
          <a:p>
            <a:pPr algn="ctr"/>
            <a:r>
              <a:rPr lang="en-US" sz="800" cap="none" dirty="0" err="1">
                <a:latin typeface="Lucida Calligraphy" panose="03010101010101010101" pitchFamily="66" charset="77"/>
              </a:rPr>
              <a:t>Traducción</a:t>
            </a:r>
            <a:r>
              <a:rPr lang="en-US" sz="800" cap="none" dirty="0">
                <a:latin typeface="Lucida Calligraphy" panose="03010101010101010101" pitchFamily="66" charset="77"/>
              </a:rPr>
              <a:t> de </a:t>
            </a:r>
            <a:r>
              <a:rPr lang="en-US" sz="800" cap="none" dirty="0" err="1">
                <a:latin typeface="Lucida Calligraphy" panose="03010101010101010101" pitchFamily="66" charset="77"/>
              </a:rPr>
              <a:t>diapositivas</a:t>
            </a:r>
            <a:r>
              <a:rPr lang="en-US" sz="800" cap="none" dirty="0">
                <a:latin typeface="Lucida Calligraphy" panose="03010101010101010101" pitchFamily="66" charset="77"/>
              </a:rPr>
              <a:t>  al </a:t>
            </a:r>
            <a:r>
              <a:rPr lang="en-US" sz="800" cap="none" dirty="0" err="1">
                <a:latin typeface="Lucida Calligraphy" panose="03010101010101010101" pitchFamily="66" charset="77"/>
              </a:rPr>
              <a:t>idioma</a:t>
            </a:r>
            <a:r>
              <a:rPr lang="en-US" sz="800" cap="none" dirty="0">
                <a:latin typeface="Lucida Calligraphy" panose="03010101010101010101" pitchFamily="66" charset="77"/>
              </a:rPr>
              <a:t> </a:t>
            </a:r>
            <a:r>
              <a:rPr lang="en-US" sz="800" cap="none" dirty="0" err="1">
                <a:latin typeface="Lucida Calligraphy" panose="03010101010101010101" pitchFamily="66" charset="77"/>
              </a:rPr>
              <a:t>español</a:t>
            </a:r>
            <a:r>
              <a:rPr lang="en-US" sz="800" cap="none" dirty="0">
                <a:latin typeface="Lucida Calligraphy" panose="03010101010101010101" pitchFamily="66" charset="77"/>
              </a:rPr>
              <a:t> </a:t>
            </a:r>
            <a:r>
              <a:rPr lang="en-US" sz="800" cap="none" dirty="0" err="1">
                <a:latin typeface="Lucida Calligraphy" panose="03010101010101010101" pitchFamily="66" charset="77"/>
              </a:rPr>
              <a:t>exclusivamente</a:t>
            </a:r>
            <a:r>
              <a:rPr lang="en-US" sz="800" cap="none" dirty="0">
                <a:latin typeface="Lucida Calligraphy" panose="03010101010101010101" pitchFamily="66" charset="77"/>
              </a:rPr>
              <a:t> para BUSD por Nuria Lundberg (mayo 2021/ 1-12 original </a:t>
            </a:r>
            <a:r>
              <a:rPr lang="en-US" sz="800" cap="none" dirty="0" err="1">
                <a:latin typeface="Lucida Calligraphy" panose="03010101010101010101" pitchFamily="66" charset="77"/>
              </a:rPr>
              <a:t>inglés</a:t>
            </a:r>
            <a:r>
              <a:rPr lang="en-US" sz="800" cap="none" dirty="0">
                <a:latin typeface="Lucida Calligraphy" panose="03010101010101010101" pitchFamily="66" charset="77"/>
              </a:rPr>
              <a:t>) </a:t>
            </a:r>
            <a:r>
              <a:rPr lang="en-US" sz="800" cap="none" dirty="0" err="1">
                <a:latin typeface="Lucida Calligraphy" panose="03010101010101010101" pitchFamily="66" charset="77"/>
              </a:rPr>
              <a:t>aclaraciones</a:t>
            </a:r>
            <a:r>
              <a:rPr lang="en-US" sz="800" cap="none" dirty="0">
                <a:latin typeface="Lucida Calligraphy" panose="03010101010101010101" pitchFamily="66" charset="77"/>
              </a:rPr>
              <a:t> </a:t>
            </a:r>
            <a:r>
              <a:rPr lang="en-US" sz="800" cap="none" dirty="0" err="1">
                <a:latin typeface="Lucida Calligraphy" panose="03010101010101010101" pitchFamily="66" charset="77"/>
              </a:rPr>
              <a:t>sobre</a:t>
            </a:r>
            <a:r>
              <a:rPr lang="en-US" sz="800" cap="none" dirty="0">
                <a:latin typeface="Lucida Calligraphy" panose="03010101010101010101" pitchFamily="66" charset="77"/>
              </a:rPr>
              <a:t> la </a:t>
            </a:r>
            <a:r>
              <a:rPr lang="en-US" sz="800" cap="none" dirty="0" err="1">
                <a:latin typeface="Lucida Calligraphy" panose="03010101010101010101" pitchFamily="66" charset="77"/>
              </a:rPr>
              <a:t>traducción</a:t>
            </a:r>
            <a:r>
              <a:rPr lang="en-US" sz="800" cap="none" dirty="0">
                <a:latin typeface="Lucida Calligraphy" panose="03010101010101010101" pitchFamily="66" charset="77"/>
              </a:rPr>
              <a:t>: </a:t>
            </a:r>
            <a:r>
              <a:rPr lang="en-US" sz="800" cap="none" dirty="0" err="1">
                <a:latin typeface="Lucida Calligraphy" panose="03010101010101010101" pitchFamily="66" charset="77"/>
              </a:rPr>
              <a:t>nurialundberg@burbankusd.org</a:t>
            </a:r>
            <a:endParaRPr lang="en-US" sz="800" cap="none" dirty="0">
              <a:latin typeface="Lucida Calligraphy" panose="03010101010101010101" pitchFamily="66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9601501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xmlns="" id="{37DC6030-2C90-4ACA-86EF-E545232BF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BUSD </a:t>
            </a:r>
            <a:r>
              <a:rPr lang="en-US" dirty="0" err="1" smtClean="0"/>
              <a:t>ConsideraCIONES</a:t>
            </a:r>
            <a:r>
              <a:rPr lang="en-US" dirty="0" smtClean="0"/>
              <a:t> PARA LA PLANEACIÓN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xmlns="" id="{A3D84E9A-BEDA-407D-B366-F653EA0DD5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4939" y="1867675"/>
            <a:ext cx="11029615" cy="4677504"/>
          </a:xfrm>
        </p:spPr>
        <p:txBody>
          <a:bodyPr anchor="t">
            <a:normAutofit fontScale="32500" lnSpcReduction="20000"/>
          </a:bodyPr>
          <a:lstStyle/>
          <a:p>
            <a:pPr marL="0" indent="0">
              <a:buNone/>
            </a:pPr>
            <a:r>
              <a:rPr lang="en-US" sz="5600" dirty="0" smtClean="0"/>
              <a:t>ALINEACIÓN CON LAS PRIORIDADES &amp; METAS DEL PLAN RESPONSABILIDAD Y CONTROL LOCAL</a:t>
            </a:r>
            <a:endParaRPr lang="en-US" sz="5600" dirty="0"/>
          </a:p>
          <a:p>
            <a:pPr marL="914400" indent="-914400">
              <a:buFont typeface="+mj-lt"/>
              <a:buAutoNum type="arabicPeriod"/>
            </a:pPr>
            <a:r>
              <a:rPr lang="en-US" sz="5200" dirty="0" err="1" smtClean="0">
                <a:highlight>
                  <a:srgbClr val="FFFF00"/>
                </a:highlight>
              </a:rPr>
              <a:t>Perfeccionar</a:t>
            </a:r>
            <a:r>
              <a:rPr lang="en-US" sz="5200" dirty="0" smtClean="0">
                <a:highlight>
                  <a:srgbClr val="FFFF00"/>
                </a:highlight>
              </a:rPr>
              <a:t> la </a:t>
            </a:r>
            <a:r>
              <a:rPr lang="en-US" sz="5200" dirty="0" err="1" smtClean="0">
                <a:highlight>
                  <a:srgbClr val="FFFF00"/>
                </a:highlight>
              </a:rPr>
              <a:t>enseñanza</a:t>
            </a:r>
            <a:r>
              <a:rPr lang="en-US" sz="5200" dirty="0" smtClean="0">
                <a:highlight>
                  <a:srgbClr val="FFFF00"/>
                </a:highlight>
              </a:rPr>
              <a:t> / </a:t>
            </a:r>
            <a:r>
              <a:rPr lang="en-US" sz="5200" dirty="0" err="1" smtClean="0">
                <a:highlight>
                  <a:srgbClr val="FFFF00"/>
                </a:highlight>
              </a:rPr>
              <a:t>aprendizaje</a:t>
            </a:r>
            <a:r>
              <a:rPr lang="en-US" sz="5200" dirty="0" smtClean="0">
                <a:highlight>
                  <a:srgbClr val="FFFF00"/>
                </a:highlight>
              </a:rPr>
              <a:t> </a:t>
            </a:r>
            <a:r>
              <a:rPr lang="en-US" sz="5200" dirty="0" err="1" smtClean="0">
                <a:highlight>
                  <a:srgbClr val="FFFF00"/>
                </a:highlight>
              </a:rPr>
              <a:t>estudiantil</a:t>
            </a:r>
            <a:r>
              <a:rPr lang="en-US" sz="5200" dirty="0" smtClean="0">
                <a:highlight>
                  <a:srgbClr val="FFFF00"/>
                </a:highlight>
              </a:rPr>
              <a:t> y </a:t>
            </a:r>
            <a:r>
              <a:rPr lang="en-US" sz="5200" dirty="0" err="1" smtClean="0">
                <a:highlight>
                  <a:srgbClr val="FFFF00"/>
                </a:highlight>
              </a:rPr>
              <a:t>desempeño</a:t>
            </a:r>
            <a:r>
              <a:rPr lang="en-US" sz="5200" dirty="0" smtClean="0">
                <a:highlight>
                  <a:srgbClr val="FFFF00"/>
                </a:highlight>
              </a:rPr>
              <a:t> para </a:t>
            </a:r>
            <a:r>
              <a:rPr lang="en-US" sz="5200" dirty="0" err="1" smtClean="0">
                <a:highlight>
                  <a:srgbClr val="FFFF00"/>
                </a:highlight>
              </a:rPr>
              <a:t>subgrupos</a:t>
            </a:r>
            <a:r>
              <a:rPr lang="en-US" sz="5200" dirty="0" smtClean="0">
                <a:highlight>
                  <a:srgbClr val="FFFF00"/>
                </a:highlight>
              </a:rPr>
              <a:t> </a:t>
            </a:r>
            <a:r>
              <a:rPr lang="en-US" sz="5200" dirty="0" err="1" smtClean="0">
                <a:highlight>
                  <a:srgbClr val="FFFF00"/>
                </a:highlight>
              </a:rPr>
              <a:t>objetivo</a:t>
            </a:r>
            <a:r>
              <a:rPr lang="en-US" sz="5200" dirty="0" smtClean="0">
                <a:highlight>
                  <a:srgbClr val="FFFF00"/>
                </a:highlight>
              </a:rPr>
              <a:t> de </a:t>
            </a:r>
            <a:r>
              <a:rPr lang="en-US" sz="5200" dirty="0" err="1" smtClean="0">
                <a:highlight>
                  <a:srgbClr val="FFFF00"/>
                </a:highlight>
              </a:rPr>
              <a:t>estudiantes</a:t>
            </a:r>
            <a:r>
              <a:rPr lang="en-US" sz="5200" dirty="0" smtClean="0">
                <a:highlight>
                  <a:srgbClr val="FFFF00"/>
                </a:highlight>
              </a:rPr>
              <a:t>.</a:t>
            </a:r>
          </a:p>
          <a:p>
            <a:pPr marL="914400" indent="-914400">
              <a:buFont typeface="+mj-lt"/>
              <a:buAutoNum type="arabicPeriod"/>
            </a:pPr>
            <a:r>
              <a:rPr lang="en-US" sz="5200" dirty="0" err="1">
                <a:highlight>
                  <a:srgbClr val="FFFF00"/>
                </a:highlight>
              </a:rPr>
              <a:t>Perfeccionar</a:t>
            </a:r>
            <a:r>
              <a:rPr lang="en-US" sz="5200" dirty="0">
                <a:highlight>
                  <a:srgbClr val="FFFF00"/>
                </a:highlight>
              </a:rPr>
              <a:t> la </a:t>
            </a:r>
            <a:r>
              <a:rPr lang="en-US" sz="5200" dirty="0" err="1">
                <a:highlight>
                  <a:srgbClr val="FFFF00"/>
                </a:highlight>
              </a:rPr>
              <a:t>enseñanza</a:t>
            </a:r>
            <a:r>
              <a:rPr lang="en-US" sz="5200" dirty="0">
                <a:highlight>
                  <a:srgbClr val="FFFF00"/>
                </a:highlight>
              </a:rPr>
              <a:t> / </a:t>
            </a:r>
            <a:r>
              <a:rPr lang="en-US" sz="5200" dirty="0" err="1">
                <a:highlight>
                  <a:srgbClr val="FFFF00"/>
                </a:highlight>
              </a:rPr>
              <a:t>aprendizaje</a:t>
            </a:r>
            <a:r>
              <a:rPr lang="en-US" sz="5200" dirty="0">
                <a:highlight>
                  <a:srgbClr val="FFFF00"/>
                </a:highlight>
              </a:rPr>
              <a:t> </a:t>
            </a:r>
            <a:r>
              <a:rPr lang="en-US" sz="5200" dirty="0" err="1">
                <a:highlight>
                  <a:srgbClr val="FFFF00"/>
                </a:highlight>
              </a:rPr>
              <a:t>estudiantil</a:t>
            </a:r>
            <a:r>
              <a:rPr lang="en-US" sz="5200" dirty="0">
                <a:highlight>
                  <a:srgbClr val="FFFF00"/>
                </a:highlight>
              </a:rPr>
              <a:t> y </a:t>
            </a:r>
            <a:r>
              <a:rPr lang="en-US" sz="5200" dirty="0" err="1">
                <a:highlight>
                  <a:srgbClr val="FFFF00"/>
                </a:highlight>
              </a:rPr>
              <a:t>desempeño</a:t>
            </a:r>
            <a:r>
              <a:rPr lang="en-US" sz="5200" dirty="0">
                <a:highlight>
                  <a:srgbClr val="FFFF00"/>
                </a:highlight>
              </a:rPr>
              <a:t> </a:t>
            </a:r>
            <a:r>
              <a:rPr lang="en-US" sz="5200" dirty="0" smtClean="0">
                <a:highlight>
                  <a:srgbClr val="FFFF00"/>
                </a:highlight>
              </a:rPr>
              <a:t>para </a:t>
            </a:r>
            <a:r>
              <a:rPr lang="en-US" sz="5200" dirty="0" err="1" smtClean="0">
                <a:highlight>
                  <a:srgbClr val="FFFF00"/>
                </a:highlight>
              </a:rPr>
              <a:t>todos</a:t>
            </a:r>
            <a:r>
              <a:rPr lang="en-US" sz="5200" dirty="0" smtClean="0">
                <a:highlight>
                  <a:srgbClr val="FFFF00"/>
                </a:highlight>
              </a:rPr>
              <a:t> </a:t>
            </a:r>
            <a:r>
              <a:rPr lang="en-US" sz="5200" dirty="0" err="1" smtClean="0">
                <a:highlight>
                  <a:srgbClr val="FFFF00"/>
                </a:highlight>
              </a:rPr>
              <a:t>los</a:t>
            </a:r>
            <a:r>
              <a:rPr lang="en-US" sz="5200" dirty="0" smtClean="0">
                <a:highlight>
                  <a:srgbClr val="FFFF00"/>
                </a:highlight>
              </a:rPr>
              <a:t> </a:t>
            </a:r>
            <a:r>
              <a:rPr lang="en-US" sz="5200" dirty="0" err="1" smtClean="0">
                <a:highlight>
                  <a:srgbClr val="FFFF00"/>
                </a:highlight>
              </a:rPr>
              <a:t>estudiantes</a:t>
            </a:r>
            <a:r>
              <a:rPr lang="en-US" sz="5200" dirty="0" smtClean="0">
                <a:highlight>
                  <a:srgbClr val="FFFF00"/>
                </a:highlight>
              </a:rPr>
              <a:t>.</a:t>
            </a:r>
          </a:p>
          <a:p>
            <a:pPr marL="914400" indent="-914400">
              <a:buFont typeface="+mj-lt"/>
              <a:buAutoNum type="arabicPeriod"/>
            </a:pPr>
            <a:r>
              <a:rPr lang="en-US" sz="5200" dirty="0" err="1" smtClean="0"/>
              <a:t>Alinear</a:t>
            </a:r>
            <a:r>
              <a:rPr lang="en-US" sz="5200" dirty="0" smtClean="0"/>
              <a:t> </a:t>
            </a:r>
            <a:r>
              <a:rPr lang="en-US" sz="5200" dirty="0" err="1" smtClean="0"/>
              <a:t>toda</a:t>
            </a:r>
            <a:r>
              <a:rPr lang="en-US" sz="5200" dirty="0" smtClean="0"/>
              <a:t> la </a:t>
            </a:r>
            <a:r>
              <a:rPr lang="en-US" sz="5200" dirty="0" err="1" smtClean="0"/>
              <a:t>enseñanza</a:t>
            </a:r>
            <a:r>
              <a:rPr lang="en-US" sz="5200" dirty="0" smtClean="0"/>
              <a:t> y el </a:t>
            </a:r>
            <a:r>
              <a:rPr lang="en-US" sz="5200" dirty="0" err="1" smtClean="0"/>
              <a:t>aprendizaje</a:t>
            </a:r>
            <a:r>
              <a:rPr lang="en-US" sz="5200" dirty="0" smtClean="0"/>
              <a:t> </a:t>
            </a:r>
            <a:r>
              <a:rPr lang="en-US" sz="5200" dirty="0" err="1" smtClean="0"/>
              <a:t>estudiantil</a:t>
            </a:r>
            <a:r>
              <a:rPr lang="en-US" sz="5200" dirty="0" smtClean="0"/>
              <a:t> a </a:t>
            </a:r>
            <a:r>
              <a:rPr lang="en-US" sz="5200" dirty="0" err="1" smtClean="0"/>
              <a:t>los</a:t>
            </a:r>
            <a:r>
              <a:rPr lang="en-US" sz="5200" dirty="0" smtClean="0"/>
              <a:t> </a:t>
            </a:r>
            <a:r>
              <a:rPr lang="en-US" sz="5200" dirty="0" err="1" smtClean="0"/>
              <a:t>Estándares</a:t>
            </a:r>
            <a:r>
              <a:rPr lang="en-US" sz="5200" dirty="0" smtClean="0"/>
              <a:t> </a:t>
            </a:r>
            <a:r>
              <a:rPr lang="en-US" sz="5200" dirty="0" err="1" smtClean="0"/>
              <a:t>estatales</a:t>
            </a:r>
            <a:r>
              <a:rPr lang="en-US" sz="5200" dirty="0" smtClean="0"/>
              <a:t> de California.</a:t>
            </a:r>
          </a:p>
          <a:p>
            <a:pPr marL="914400" indent="-914400">
              <a:buFont typeface="+mj-lt"/>
              <a:buAutoNum type="arabicPeriod"/>
            </a:pPr>
            <a:r>
              <a:rPr lang="en-US" sz="5200" dirty="0" err="1" smtClean="0"/>
              <a:t>Incrementar</a:t>
            </a:r>
            <a:r>
              <a:rPr lang="en-US" sz="5200" dirty="0" smtClean="0"/>
              <a:t> </a:t>
            </a:r>
            <a:r>
              <a:rPr lang="en-US" sz="5200" dirty="0" err="1" smtClean="0"/>
              <a:t>acceso</a:t>
            </a:r>
            <a:r>
              <a:rPr lang="en-US" sz="5200" dirty="0" smtClean="0"/>
              <a:t> a la </a:t>
            </a:r>
            <a:r>
              <a:rPr lang="en-US" sz="5200" dirty="0" err="1" smtClean="0"/>
              <a:t>educación</a:t>
            </a:r>
            <a:r>
              <a:rPr lang="en-US" sz="5200" dirty="0" smtClean="0"/>
              <a:t> musical y las </a:t>
            </a:r>
            <a:r>
              <a:rPr lang="en-US" sz="5200" dirty="0" err="1" smtClean="0"/>
              <a:t>artes</a:t>
            </a:r>
            <a:r>
              <a:rPr lang="en-US" sz="5200" dirty="0" smtClean="0"/>
              <a:t> para </a:t>
            </a:r>
            <a:r>
              <a:rPr lang="en-US" sz="5200" dirty="0" err="1" smtClean="0"/>
              <a:t>grados</a:t>
            </a:r>
            <a:r>
              <a:rPr lang="en-US" sz="5200" dirty="0" smtClean="0"/>
              <a:t> Pre K-12.</a:t>
            </a:r>
          </a:p>
          <a:p>
            <a:pPr marL="914400" indent="-914400">
              <a:buFont typeface="+mj-lt"/>
              <a:buAutoNum type="arabicPeriod"/>
            </a:pPr>
            <a:r>
              <a:rPr lang="en-US" sz="5200" dirty="0" err="1" smtClean="0"/>
              <a:t>Expandir</a:t>
            </a:r>
            <a:r>
              <a:rPr lang="en-US" sz="5200" dirty="0" smtClean="0"/>
              <a:t> </a:t>
            </a:r>
            <a:r>
              <a:rPr lang="en-US" sz="5200" dirty="0" err="1" smtClean="0"/>
              <a:t>programas</a:t>
            </a:r>
            <a:r>
              <a:rPr lang="en-US" sz="5200" dirty="0" smtClean="0"/>
              <a:t> para </a:t>
            </a:r>
            <a:r>
              <a:rPr lang="en-US" sz="5200" dirty="0" err="1" smtClean="0"/>
              <a:t>los</a:t>
            </a:r>
            <a:r>
              <a:rPr lang="en-US" sz="5200" dirty="0" smtClean="0"/>
              <a:t> </a:t>
            </a:r>
            <a:r>
              <a:rPr lang="en-US" sz="5200" dirty="0" err="1" smtClean="0"/>
              <a:t>estudiantes</a:t>
            </a:r>
            <a:r>
              <a:rPr lang="en-US" sz="5200" dirty="0" smtClean="0"/>
              <a:t> </a:t>
            </a:r>
            <a:r>
              <a:rPr lang="en-US" sz="5200" dirty="0" err="1" smtClean="0"/>
              <a:t>en</a:t>
            </a:r>
            <a:r>
              <a:rPr lang="en-US" sz="5200" dirty="0" smtClean="0"/>
              <a:t> </a:t>
            </a:r>
            <a:r>
              <a:rPr lang="en-US" sz="5200" dirty="0" err="1" smtClean="0"/>
              <a:t>su</a:t>
            </a:r>
            <a:r>
              <a:rPr lang="en-US" sz="5200" dirty="0" smtClean="0"/>
              <a:t> </a:t>
            </a:r>
            <a:r>
              <a:rPr lang="en-US" sz="5200" dirty="0" err="1" smtClean="0"/>
              <a:t>preparación</a:t>
            </a:r>
            <a:r>
              <a:rPr lang="en-US" sz="5200" dirty="0" smtClean="0"/>
              <a:t> </a:t>
            </a:r>
            <a:r>
              <a:rPr lang="en-US" sz="5200" dirty="0" err="1" smtClean="0"/>
              <a:t>universitaria</a:t>
            </a:r>
            <a:r>
              <a:rPr lang="en-US" sz="5200" dirty="0" smtClean="0"/>
              <a:t>, </a:t>
            </a:r>
            <a:r>
              <a:rPr lang="en-US" sz="5200" dirty="0" err="1" smtClean="0"/>
              <a:t>educación</a:t>
            </a:r>
            <a:r>
              <a:rPr lang="en-US" sz="5200" dirty="0" smtClean="0"/>
              <a:t> superior posterior, </a:t>
            </a:r>
            <a:r>
              <a:rPr lang="en-US" sz="5200" dirty="0" err="1" smtClean="0"/>
              <a:t>capacitación</a:t>
            </a:r>
            <a:r>
              <a:rPr lang="en-US" sz="5200" dirty="0" smtClean="0"/>
              <a:t>, y/o </a:t>
            </a:r>
            <a:r>
              <a:rPr lang="en-US" sz="5200" dirty="0" err="1" smtClean="0"/>
              <a:t>lugar</a:t>
            </a:r>
            <a:r>
              <a:rPr lang="en-US" sz="5200" dirty="0" smtClean="0"/>
              <a:t> de </a:t>
            </a:r>
            <a:r>
              <a:rPr lang="en-US" sz="5200" dirty="0" err="1" smtClean="0"/>
              <a:t>trabajo</a:t>
            </a:r>
            <a:r>
              <a:rPr lang="en-US" sz="5200" dirty="0" smtClean="0"/>
              <a:t> </a:t>
            </a:r>
            <a:r>
              <a:rPr lang="en-US" sz="5200" dirty="0" err="1" smtClean="0"/>
              <a:t>desde</a:t>
            </a:r>
            <a:r>
              <a:rPr lang="en-US" sz="5200" dirty="0" smtClean="0"/>
              <a:t> </a:t>
            </a:r>
            <a:r>
              <a:rPr lang="en-US" sz="5200" dirty="0" err="1" smtClean="0"/>
              <a:t>preescolar</a:t>
            </a:r>
            <a:r>
              <a:rPr lang="en-US" sz="5200" dirty="0" smtClean="0"/>
              <a:t> hasta </a:t>
            </a:r>
            <a:r>
              <a:rPr lang="en-US" sz="5200" dirty="0" err="1" smtClean="0"/>
              <a:t>educación</a:t>
            </a:r>
            <a:r>
              <a:rPr lang="en-US" sz="5200" dirty="0" smtClean="0"/>
              <a:t> </a:t>
            </a:r>
            <a:r>
              <a:rPr lang="en-US" sz="5200" dirty="0" err="1" smtClean="0"/>
              <a:t>adulta</a:t>
            </a:r>
            <a:r>
              <a:rPr lang="en-US" sz="5200" dirty="0" smtClean="0"/>
              <a:t> </a:t>
            </a:r>
            <a:r>
              <a:rPr lang="en-US" sz="5200" dirty="0" err="1" smtClean="0"/>
              <a:t>dispuesta</a:t>
            </a:r>
            <a:r>
              <a:rPr lang="en-US" sz="5200" dirty="0" smtClean="0"/>
              <a:t>.</a:t>
            </a:r>
          </a:p>
          <a:p>
            <a:pPr marL="914400" indent="-914400">
              <a:buFont typeface="+mj-lt"/>
              <a:buAutoNum type="arabicPeriod"/>
            </a:pPr>
            <a:r>
              <a:rPr lang="en-US" sz="5200" dirty="0" err="1" smtClean="0">
                <a:highlight>
                  <a:srgbClr val="FFFF00"/>
                </a:highlight>
              </a:rPr>
              <a:t>Elaborar</a:t>
            </a:r>
            <a:r>
              <a:rPr lang="en-US" sz="5200" dirty="0" smtClean="0">
                <a:highlight>
                  <a:srgbClr val="FFFF00"/>
                </a:highlight>
              </a:rPr>
              <a:t> e </a:t>
            </a:r>
            <a:r>
              <a:rPr lang="en-US" sz="5200" dirty="0" err="1" smtClean="0">
                <a:highlight>
                  <a:srgbClr val="FFFF00"/>
                </a:highlight>
              </a:rPr>
              <a:t>implementar</a:t>
            </a:r>
            <a:r>
              <a:rPr lang="en-US" sz="5200" dirty="0" smtClean="0">
                <a:highlight>
                  <a:srgbClr val="FFFF00"/>
                </a:highlight>
              </a:rPr>
              <a:t> un plan de </a:t>
            </a:r>
            <a:r>
              <a:rPr lang="en-US" sz="5200" dirty="0" err="1" smtClean="0">
                <a:highlight>
                  <a:srgbClr val="FFFF00"/>
                </a:highlight>
              </a:rPr>
              <a:t>desarrollo</a:t>
            </a:r>
            <a:r>
              <a:rPr lang="en-US" sz="5200" dirty="0" smtClean="0">
                <a:highlight>
                  <a:srgbClr val="FFFF00"/>
                </a:highlight>
              </a:rPr>
              <a:t> </a:t>
            </a:r>
            <a:r>
              <a:rPr lang="en-US" sz="5200" dirty="0" err="1" smtClean="0">
                <a:highlight>
                  <a:srgbClr val="FFFF00"/>
                </a:highlight>
              </a:rPr>
              <a:t>profesional</a:t>
            </a:r>
            <a:r>
              <a:rPr lang="en-US" sz="5200" dirty="0" smtClean="0">
                <a:highlight>
                  <a:srgbClr val="FFFF00"/>
                </a:highlight>
              </a:rPr>
              <a:t> integral para </a:t>
            </a:r>
            <a:r>
              <a:rPr lang="en-US" sz="5200" dirty="0" err="1" smtClean="0">
                <a:highlight>
                  <a:srgbClr val="FFFF00"/>
                </a:highlight>
              </a:rPr>
              <a:t>todos</a:t>
            </a:r>
            <a:r>
              <a:rPr lang="en-US" sz="5200" dirty="0" smtClean="0">
                <a:highlight>
                  <a:srgbClr val="FFFF00"/>
                </a:highlight>
              </a:rPr>
              <a:t> </a:t>
            </a:r>
            <a:r>
              <a:rPr lang="en-US" sz="5200" dirty="0" err="1" smtClean="0">
                <a:highlight>
                  <a:srgbClr val="FFFF00"/>
                </a:highlight>
              </a:rPr>
              <a:t>los</a:t>
            </a:r>
            <a:r>
              <a:rPr lang="en-US" sz="5200" dirty="0" smtClean="0">
                <a:highlight>
                  <a:srgbClr val="FFFF00"/>
                </a:highlight>
              </a:rPr>
              <a:t> </a:t>
            </a:r>
            <a:r>
              <a:rPr lang="en-US" sz="5200" dirty="0" err="1" smtClean="0">
                <a:highlight>
                  <a:srgbClr val="FFFF00"/>
                </a:highlight>
              </a:rPr>
              <a:t>empleados</a:t>
            </a:r>
            <a:r>
              <a:rPr lang="en-US" sz="5200" dirty="0" smtClean="0">
                <a:highlight>
                  <a:srgbClr val="FFFF00"/>
                </a:highlight>
              </a:rPr>
              <a:t>.</a:t>
            </a:r>
          </a:p>
          <a:p>
            <a:pPr marL="914400" indent="-914400">
              <a:buFont typeface="+mj-lt"/>
              <a:buAutoNum type="arabicPeriod"/>
            </a:pPr>
            <a:r>
              <a:rPr lang="en-US" sz="5200" dirty="0" err="1" smtClean="0">
                <a:highlight>
                  <a:srgbClr val="FFFF00"/>
                </a:highlight>
              </a:rPr>
              <a:t>Crear</a:t>
            </a:r>
            <a:r>
              <a:rPr lang="en-US" sz="5200" dirty="0" smtClean="0">
                <a:highlight>
                  <a:srgbClr val="FFFF00"/>
                </a:highlight>
              </a:rPr>
              <a:t> un </a:t>
            </a:r>
            <a:r>
              <a:rPr lang="en-US" sz="5200" dirty="0" err="1" smtClean="0">
                <a:highlight>
                  <a:srgbClr val="FFFF00"/>
                </a:highlight>
              </a:rPr>
              <a:t>entorno</a:t>
            </a:r>
            <a:r>
              <a:rPr lang="en-US" sz="5200" dirty="0" smtClean="0">
                <a:highlight>
                  <a:srgbClr val="FFFF00"/>
                </a:highlight>
              </a:rPr>
              <a:t> escolar </a:t>
            </a:r>
            <a:r>
              <a:rPr lang="en-US" sz="5200" dirty="0" err="1" smtClean="0">
                <a:highlight>
                  <a:srgbClr val="FFFF00"/>
                </a:highlight>
              </a:rPr>
              <a:t>positivo</a:t>
            </a:r>
            <a:r>
              <a:rPr lang="en-US" sz="5200" dirty="0" smtClean="0">
                <a:highlight>
                  <a:srgbClr val="FFFF00"/>
                </a:highlight>
              </a:rPr>
              <a:t> </a:t>
            </a:r>
            <a:r>
              <a:rPr lang="en-US" sz="5200" dirty="0" err="1" smtClean="0">
                <a:highlight>
                  <a:srgbClr val="FFFF00"/>
                </a:highlight>
              </a:rPr>
              <a:t>manteniendo</a:t>
            </a:r>
            <a:r>
              <a:rPr lang="en-US" sz="5200" dirty="0" smtClean="0">
                <a:highlight>
                  <a:srgbClr val="FFFF00"/>
                </a:highlight>
              </a:rPr>
              <a:t> un </a:t>
            </a:r>
            <a:r>
              <a:rPr lang="en-US" sz="5200" dirty="0" err="1" smtClean="0">
                <a:highlight>
                  <a:srgbClr val="FFFF00"/>
                </a:highlight>
              </a:rPr>
              <a:t>ámbito</a:t>
            </a:r>
            <a:r>
              <a:rPr lang="en-US" sz="5200" dirty="0" smtClean="0">
                <a:highlight>
                  <a:srgbClr val="FFFF00"/>
                </a:highlight>
              </a:rPr>
              <a:t> </a:t>
            </a:r>
            <a:r>
              <a:rPr lang="en-US" sz="5200" dirty="0" err="1" smtClean="0">
                <a:highlight>
                  <a:srgbClr val="FFFF00"/>
                </a:highlight>
              </a:rPr>
              <a:t>seguro</a:t>
            </a:r>
            <a:r>
              <a:rPr lang="en-US" sz="5200" dirty="0" smtClean="0">
                <a:highlight>
                  <a:srgbClr val="FFFF00"/>
                </a:highlight>
              </a:rPr>
              <a:t> </a:t>
            </a:r>
            <a:r>
              <a:rPr lang="en-US" sz="5200" dirty="0" err="1" smtClean="0">
                <a:highlight>
                  <a:srgbClr val="FFFF00"/>
                </a:highlight>
              </a:rPr>
              <a:t>en</a:t>
            </a:r>
            <a:r>
              <a:rPr lang="en-US" sz="5200" dirty="0" smtClean="0">
                <a:highlight>
                  <a:srgbClr val="FFFF00"/>
                </a:highlight>
              </a:rPr>
              <a:t> </a:t>
            </a:r>
            <a:r>
              <a:rPr lang="en-US" sz="5200" dirty="0" err="1" smtClean="0">
                <a:highlight>
                  <a:srgbClr val="FFFF00"/>
                </a:highlight>
              </a:rPr>
              <a:t>donde</a:t>
            </a:r>
            <a:r>
              <a:rPr lang="en-US" sz="5200" dirty="0" smtClean="0">
                <a:highlight>
                  <a:srgbClr val="FFFF00"/>
                </a:highlight>
              </a:rPr>
              <a:t> se </a:t>
            </a:r>
            <a:r>
              <a:rPr lang="en-US" sz="5200" dirty="0" err="1" smtClean="0">
                <a:highlight>
                  <a:srgbClr val="FFFF00"/>
                </a:highlight>
              </a:rPr>
              <a:t>desarrolle</a:t>
            </a:r>
            <a:r>
              <a:rPr lang="en-US" sz="5200" dirty="0" smtClean="0">
                <a:highlight>
                  <a:srgbClr val="FFFF00"/>
                </a:highlight>
              </a:rPr>
              <a:t> un </a:t>
            </a:r>
            <a:r>
              <a:rPr lang="en-US" sz="5200" dirty="0" err="1" smtClean="0">
                <a:highlight>
                  <a:srgbClr val="FFFF00"/>
                </a:highlight>
              </a:rPr>
              <a:t>sentido</a:t>
            </a:r>
            <a:r>
              <a:rPr lang="en-US" sz="5200" dirty="0" smtClean="0">
                <a:highlight>
                  <a:srgbClr val="FFFF00"/>
                </a:highlight>
              </a:rPr>
              <a:t> de </a:t>
            </a:r>
            <a:r>
              <a:rPr lang="en-US" sz="5200" dirty="0" err="1" smtClean="0">
                <a:highlight>
                  <a:srgbClr val="FFFF00"/>
                </a:highlight>
              </a:rPr>
              <a:t>pertenencia</a:t>
            </a:r>
            <a:r>
              <a:rPr lang="en-US" sz="5200" dirty="0" smtClean="0">
                <a:highlight>
                  <a:srgbClr val="FFFF00"/>
                </a:highlight>
              </a:rPr>
              <a:t> para </a:t>
            </a:r>
            <a:r>
              <a:rPr lang="en-US" sz="5200" dirty="0" err="1" smtClean="0">
                <a:highlight>
                  <a:srgbClr val="FFFF00"/>
                </a:highlight>
              </a:rPr>
              <a:t>todos</a:t>
            </a:r>
            <a:r>
              <a:rPr lang="en-US" sz="5200" dirty="0" smtClean="0">
                <a:highlight>
                  <a:srgbClr val="FFFF00"/>
                </a:highlight>
              </a:rPr>
              <a:t> </a:t>
            </a:r>
            <a:r>
              <a:rPr lang="en-US" sz="5200" dirty="0" err="1" smtClean="0">
                <a:highlight>
                  <a:srgbClr val="FFFF00"/>
                </a:highlight>
              </a:rPr>
              <a:t>los</a:t>
            </a:r>
            <a:r>
              <a:rPr lang="en-US" sz="5200" dirty="0" smtClean="0">
                <a:highlight>
                  <a:srgbClr val="FFFF00"/>
                </a:highlight>
              </a:rPr>
              <a:t> </a:t>
            </a:r>
            <a:r>
              <a:rPr lang="en-US" sz="5200" dirty="0" err="1" smtClean="0">
                <a:highlight>
                  <a:srgbClr val="FFFF00"/>
                </a:highlight>
              </a:rPr>
              <a:t>estudiantes</a:t>
            </a:r>
            <a:r>
              <a:rPr lang="en-US" sz="5200" dirty="0" smtClean="0">
                <a:highlight>
                  <a:srgbClr val="FFFF00"/>
                </a:highlight>
              </a:rPr>
              <a:t> y personal </a:t>
            </a:r>
            <a:r>
              <a:rPr lang="en-US" sz="5200" dirty="0" err="1" smtClean="0">
                <a:highlight>
                  <a:srgbClr val="FFFF00"/>
                </a:highlight>
              </a:rPr>
              <a:t>laboral</a:t>
            </a:r>
            <a:r>
              <a:rPr lang="en-US" sz="5200" dirty="0" smtClean="0">
                <a:highlight>
                  <a:srgbClr val="FFFF00"/>
                </a:highlight>
              </a:rPr>
              <a:t>. </a:t>
            </a:r>
          </a:p>
          <a:p>
            <a:pPr marL="914400" indent="-914400">
              <a:buFont typeface="+mj-lt"/>
              <a:buAutoNum type="arabicPeriod"/>
            </a:pPr>
            <a:r>
              <a:rPr lang="en-US" sz="5200" dirty="0" err="1" smtClean="0">
                <a:highlight>
                  <a:srgbClr val="FFFF00"/>
                </a:highlight>
              </a:rPr>
              <a:t>Proporcionar</a:t>
            </a:r>
            <a:r>
              <a:rPr lang="en-US" sz="5200" dirty="0" smtClean="0">
                <a:highlight>
                  <a:srgbClr val="FFFF00"/>
                </a:highlight>
              </a:rPr>
              <a:t> </a:t>
            </a:r>
            <a:r>
              <a:rPr lang="en-US" sz="5200" dirty="0" err="1" smtClean="0">
                <a:highlight>
                  <a:srgbClr val="FFFF00"/>
                </a:highlight>
              </a:rPr>
              <a:t>acceso</a:t>
            </a:r>
            <a:r>
              <a:rPr lang="en-US" sz="5200" dirty="0" smtClean="0">
                <a:highlight>
                  <a:srgbClr val="FFFF00"/>
                </a:highlight>
              </a:rPr>
              <a:t> </a:t>
            </a:r>
            <a:r>
              <a:rPr lang="en-US" sz="5200" dirty="0" err="1" smtClean="0">
                <a:highlight>
                  <a:srgbClr val="FFFF00"/>
                </a:highlight>
              </a:rPr>
              <a:t>tecnológico</a:t>
            </a:r>
            <a:r>
              <a:rPr lang="en-US" sz="5200" dirty="0" smtClean="0">
                <a:highlight>
                  <a:srgbClr val="FFFF00"/>
                </a:highlight>
              </a:rPr>
              <a:t> a </a:t>
            </a:r>
            <a:r>
              <a:rPr lang="en-US" sz="5200" dirty="0" err="1" smtClean="0">
                <a:highlight>
                  <a:srgbClr val="FFFF00"/>
                </a:highlight>
              </a:rPr>
              <a:t>todos</a:t>
            </a:r>
            <a:r>
              <a:rPr lang="en-US" sz="5200" dirty="0" smtClean="0">
                <a:highlight>
                  <a:srgbClr val="FFFF00"/>
                </a:highlight>
              </a:rPr>
              <a:t> </a:t>
            </a:r>
            <a:r>
              <a:rPr lang="en-US" sz="5200" dirty="0" err="1" smtClean="0">
                <a:highlight>
                  <a:srgbClr val="FFFF00"/>
                </a:highlight>
              </a:rPr>
              <a:t>los</a:t>
            </a:r>
            <a:r>
              <a:rPr lang="en-US" sz="5200" dirty="0" smtClean="0">
                <a:highlight>
                  <a:srgbClr val="FFFF00"/>
                </a:highlight>
              </a:rPr>
              <a:t> </a:t>
            </a:r>
            <a:r>
              <a:rPr lang="en-US" sz="5200" dirty="0" err="1" smtClean="0">
                <a:highlight>
                  <a:srgbClr val="FFFF00"/>
                </a:highlight>
              </a:rPr>
              <a:t>estudiantes</a:t>
            </a:r>
            <a:r>
              <a:rPr lang="en-US" sz="5200" dirty="0" smtClean="0">
                <a:highlight>
                  <a:srgbClr val="FFFF00"/>
                </a:highlight>
              </a:rPr>
              <a:t> </a:t>
            </a:r>
            <a:r>
              <a:rPr lang="en-US" sz="5200" dirty="0" err="1" smtClean="0">
                <a:highlight>
                  <a:srgbClr val="FFFF00"/>
                </a:highlight>
              </a:rPr>
              <a:t>dentro</a:t>
            </a:r>
            <a:r>
              <a:rPr lang="en-US" sz="5200" dirty="0" smtClean="0">
                <a:highlight>
                  <a:srgbClr val="FFFF00"/>
                </a:highlight>
              </a:rPr>
              <a:t> del </a:t>
            </a:r>
            <a:r>
              <a:rPr lang="en-US" sz="5200" dirty="0" err="1" smtClean="0">
                <a:highlight>
                  <a:srgbClr val="FFFF00"/>
                </a:highlight>
              </a:rPr>
              <a:t>salón</a:t>
            </a:r>
            <a:r>
              <a:rPr lang="en-US" sz="5200" dirty="0" smtClean="0">
                <a:highlight>
                  <a:srgbClr val="FFFF00"/>
                </a:highlight>
              </a:rPr>
              <a:t> de </a:t>
            </a:r>
            <a:r>
              <a:rPr lang="en-US" sz="5200" dirty="0" err="1" smtClean="0">
                <a:highlight>
                  <a:srgbClr val="FFFF00"/>
                </a:highlight>
              </a:rPr>
              <a:t>clases</a:t>
            </a:r>
            <a:r>
              <a:rPr lang="en-US" sz="5200" dirty="0" smtClean="0">
                <a:highlight>
                  <a:srgbClr val="FFFF00"/>
                </a:highlight>
              </a:rPr>
              <a:t>.</a:t>
            </a:r>
          </a:p>
          <a:p>
            <a:pPr marL="914400" indent="-914400">
              <a:buFont typeface="+mj-lt"/>
              <a:buAutoNum type="arabicPeriod"/>
            </a:pPr>
            <a:r>
              <a:rPr lang="en-US" sz="5200" dirty="0" err="1" smtClean="0"/>
              <a:t>Desarrollar</a:t>
            </a:r>
            <a:r>
              <a:rPr lang="en-US" sz="5200" dirty="0" smtClean="0"/>
              <a:t> </a:t>
            </a:r>
            <a:r>
              <a:rPr lang="en-US" sz="5200" dirty="0" err="1" smtClean="0"/>
              <a:t>estrategias</a:t>
            </a:r>
            <a:r>
              <a:rPr lang="en-US" sz="5200" dirty="0" smtClean="0"/>
              <a:t> de </a:t>
            </a:r>
            <a:r>
              <a:rPr lang="en-US" sz="5200" dirty="0" err="1" smtClean="0"/>
              <a:t>comunicación</a:t>
            </a:r>
            <a:r>
              <a:rPr lang="en-US" sz="5200" dirty="0" smtClean="0"/>
              <a:t> </a:t>
            </a:r>
            <a:r>
              <a:rPr lang="en-US" sz="5200" dirty="0" err="1" smtClean="0"/>
              <a:t>colaborativas</a:t>
            </a:r>
            <a:r>
              <a:rPr lang="en-US" sz="5200" dirty="0" smtClean="0"/>
              <a:t> y </a:t>
            </a:r>
            <a:r>
              <a:rPr lang="en-US" sz="5200" dirty="0" err="1" smtClean="0"/>
              <a:t>nuevas</a:t>
            </a:r>
            <a:r>
              <a:rPr lang="en-US" sz="5200" dirty="0" smtClean="0"/>
              <a:t> con </a:t>
            </a:r>
            <a:r>
              <a:rPr lang="en-US" sz="5200" dirty="0" err="1" smtClean="0"/>
              <a:t>los</a:t>
            </a:r>
            <a:r>
              <a:rPr lang="en-US" sz="5200" dirty="0" smtClean="0"/>
              <a:t> padres de </a:t>
            </a:r>
            <a:r>
              <a:rPr lang="en-US" sz="5200" dirty="0" err="1" smtClean="0"/>
              <a:t>familia</a:t>
            </a:r>
            <a:r>
              <a:rPr lang="en-US" sz="5200" dirty="0" smtClean="0"/>
              <a:t>, </a:t>
            </a:r>
            <a:r>
              <a:rPr lang="en-US" sz="5200" dirty="0" err="1" smtClean="0"/>
              <a:t>empleados</a:t>
            </a:r>
            <a:r>
              <a:rPr lang="en-US" sz="5200" dirty="0" smtClean="0"/>
              <a:t>, </a:t>
            </a:r>
            <a:r>
              <a:rPr lang="en-US" sz="5200" dirty="0" err="1" smtClean="0"/>
              <a:t>estudiantes</a:t>
            </a:r>
            <a:r>
              <a:rPr lang="en-US" sz="5200" dirty="0" smtClean="0"/>
              <a:t> y la </a:t>
            </a:r>
            <a:r>
              <a:rPr lang="en-US" sz="5200" dirty="0" err="1" smtClean="0"/>
              <a:t>comunidad</a:t>
            </a:r>
            <a:r>
              <a:rPr lang="en-US" sz="5200" dirty="0" smtClean="0"/>
              <a:t>.</a:t>
            </a:r>
            <a:endParaRPr lang="en-US" sz="520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xmlns="" id="{68D59AE6-ED4D-0449-A57E-7B5A2E2634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1192" y="6155844"/>
            <a:ext cx="10220920" cy="365125"/>
          </a:xfrm>
        </p:spPr>
        <p:txBody>
          <a:bodyPr/>
          <a:lstStyle/>
          <a:p>
            <a:pPr algn="ctr"/>
            <a:r>
              <a:rPr lang="en-US" sz="700" cap="none" dirty="0" err="1">
                <a:latin typeface="Lucida Calligraphy" panose="03010101010101010101" pitchFamily="66" charset="77"/>
              </a:rPr>
              <a:t>Traducción</a:t>
            </a:r>
            <a:r>
              <a:rPr lang="en-US" sz="700" cap="none" dirty="0">
                <a:latin typeface="Lucida Calligraphy" panose="03010101010101010101" pitchFamily="66" charset="77"/>
              </a:rPr>
              <a:t> de </a:t>
            </a:r>
            <a:r>
              <a:rPr lang="en-US" sz="700" cap="none" dirty="0" err="1">
                <a:latin typeface="Lucida Calligraphy" panose="03010101010101010101" pitchFamily="66" charset="77"/>
              </a:rPr>
              <a:t>diapositivas</a:t>
            </a:r>
            <a:r>
              <a:rPr lang="en-US" sz="700" cap="none" dirty="0">
                <a:latin typeface="Lucida Calligraphy" panose="03010101010101010101" pitchFamily="66" charset="77"/>
              </a:rPr>
              <a:t>  al </a:t>
            </a:r>
            <a:r>
              <a:rPr lang="en-US" sz="700" cap="none" dirty="0" err="1">
                <a:latin typeface="Lucida Calligraphy" panose="03010101010101010101" pitchFamily="66" charset="77"/>
              </a:rPr>
              <a:t>idioma</a:t>
            </a:r>
            <a:r>
              <a:rPr lang="en-US" sz="700" cap="none" dirty="0">
                <a:latin typeface="Lucida Calligraphy" panose="03010101010101010101" pitchFamily="66" charset="77"/>
              </a:rPr>
              <a:t> </a:t>
            </a:r>
            <a:r>
              <a:rPr lang="en-US" sz="700" cap="none" dirty="0" err="1">
                <a:latin typeface="Lucida Calligraphy" panose="03010101010101010101" pitchFamily="66" charset="77"/>
              </a:rPr>
              <a:t>español</a:t>
            </a:r>
            <a:r>
              <a:rPr lang="en-US" sz="700" cap="none" dirty="0">
                <a:latin typeface="Lucida Calligraphy" panose="03010101010101010101" pitchFamily="66" charset="77"/>
              </a:rPr>
              <a:t> </a:t>
            </a:r>
            <a:r>
              <a:rPr lang="en-US" sz="700" cap="none" dirty="0" err="1">
                <a:latin typeface="Lucida Calligraphy" panose="03010101010101010101" pitchFamily="66" charset="77"/>
              </a:rPr>
              <a:t>exclusivamente</a:t>
            </a:r>
            <a:r>
              <a:rPr lang="en-US" sz="700" cap="none" dirty="0">
                <a:latin typeface="Lucida Calligraphy" panose="03010101010101010101" pitchFamily="66" charset="77"/>
              </a:rPr>
              <a:t> para BUSD por Nuria Lundberg (mayo 2021/ 1-12 original </a:t>
            </a:r>
            <a:r>
              <a:rPr lang="en-US" sz="700" cap="none" dirty="0" err="1">
                <a:latin typeface="Lucida Calligraphy" panose="03010101010101010101" pitchFamily="66" charset="77"/>
              </a:rPr>
              <a:t>inglés</a:t>
            </a:r>
            <a:r>
              <a:rPr lang="en-US" sz="700" cap="none" dirty="0">
                <a:latin typeface="Lucida Calligraphy" panose="03010101010101010101" pitchFamily="66" charset="77"/>
              </a:rPr>
              <a:t>) </a:t>
            </a:r>
            <a:r>
              <a:rPr lang="en-US" sz="700" cap="none" dirty="0" err="1">
                <a:latin typeface="Lucida Calligraphy" panose="03010101010101010101" pitchFamily="66" charset="77"/>
              </a:rPr>
              <a:t>aclaraciones</a:t>
            </a:r>
            <a:r>
              <a:rPr lang="en-US" sz="700" cap="none" dirty="0">
                <a:latin typeface="Lucida Calligraphy" panose="03010101010101010101" pitchFamily="66" charset="77"/>
              </a:rPr>
              <a:t> </a:t>
            </a:r>
            <a:r>
              <a:rPr lang="en-US" sz="700" cap="none" dirty="0" err="1">
                <a:latin typeface="Lucida Calligraphy" panose="03010101010101010101" pitchFamily="66" charset="77"/>
              </a:rPr>
              <a:t>sobre</a:t>
            </a:r>
            <a:r>
              <a:rPr lang="en-US" sz="700" cap="none" dirty="0">
                <a:latin typeface="Lucida Calligraphy" panose="03010101010101010101" pitchFamily="66" charset="77"/>
              </a:rPr>
              <a:t> la </a:t>
            </a:r>
            <a:r>
              <a:rPr lang="en-US" sz="700" cap="none" dirty="0" err="1">
                <a:latin typeface="Lucida Calligraphy" panose="03010101010101010101" pitchFamily="66" charset="77"/>
              </a:rPr>
              <a:t>traducción</a:t>
            </a:r>
            <a:r>
              <a:rPr lang="en-US" sz="700" cap="none" dirty="0">
                <a:latin typeface="Lucida Calligraphy" panose="03010101010101010101" pitchFamily="66" charset="77"/>
              </a:rPr>
              <a:t>: </a:t>
            </a:r>
            <a:r>
              <a:rPr lang="en-US" sz="700" cap="none" dirty="0" err="1">
                <a:latin typeface="Lucida Calligraphy" panose="03010101010101010101" pitchFamily="66" charset="77"/>
              </a:rPr>
              <a:t>nurialundberg@burbankusd.org</a:t>
            </a:r>
            <a:endParaRPr lang="en-US" sz="700" cap="none" dirty="0">
              <a:latin typeface="Lucida Calligraphy" panose="03010101010101010101" pitchFamily="66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9983468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EFDA35A-C9CE-46C1-8270-FA9BAE23F8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¿PREGUNTAS </a:t>
            </a:r>
            <a:r>
              <a:rPr lang="en-US" sz="3200" dirty="0"/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8DDA524-41AA-4394-87CB-2528D21E02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8BF8CDDC-5A8A-1E46-8A3C-B7FC37C1DA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11029614" cy="365125"/>
          </a:xfrm>
        </p:spPr>
        <p:txBody>
          <a:bodyPr/>
          <a:lstStyle/>
          <a:p>
            <a:pPr algn="ctr"/>
            <a:r>
              <a:rPr lang="en-US" sz="800" cap="none" dirty="0" err="1">
                <a:latin typeface="Lucida Calligraphy" panose="03010101010101010101" pitchFamily="66" charset="77"/>
              </a:rPr>
              <a:t>Traducción</a:t>
            </a:r>
            <a:r>
              <a:rPr lang="en-US" sz="800" cap="none" dirty="0">
                <a:latin typeface="Lucida Calligraphy" panose="03010101010101010101" pitchFamily="66" charset="77"/>
              </a:rPr>
              <a:t> de </a:t>
            </a:r>
            <a:r>
              <a:rPr lang="en-US" sz="800" cap="none" dirty="0" err="1">
                <a:latin typeface="Lucida Calligraphy" panose="03010101010101010101" pitchFamily="66" charset="77"/>
              </a:rPr>
              <a:t>diapositivas</a:t>
            </a:r>
            <a:r>
              <a:rPr lang="en-US" sz="800" cap="none" dirty="0">
                <a:latin typeface="Lucida Calligraphy" panose="03010101010101010101" pitchFamily="66" charset="77"/>
              </a:rPr>
              <a:t>  al </a:t>
            </a:r>
            <a:r>
              <a:rPr lang="en-US" sz="800" cap="none" dirty="0" err="1">
                <a:latin typeface="Lucida Calligraphy" panose="03010101010101010101" pitchFamily="66" charset="77"/>
              </a:rPr>
              <a:t>idioma</a:t>
            </a:r>
            <a:r>
              <a:rPr lang="en-US" sz="800" cap="none" dirty="0">
                <a:latin typeface="Lucida Calligraphy" panose="03010101010101010101" pitchFamily="66" charset="77"/>
              </a:rPr>
              <a:t> </a:t>
            </a:r>
            <a:r>
              <a:rPr lang="en-US" sz="800" cap="none" dirty="0" err="1">
                <a:latin typeface="Lucida Calligraphy" panose="03010101010101010101" pitchFamily="66" charset="77"/>
              </a:rPr>
              <a:t>español</a:t>
            </a:r>
            <a:r>
              <a:rPr lang="en-US" sz="800" cap="none" dirty="0">
                <a:latin typeface="Lucida Calligraphy" panose="03010101010101010101" pitchFamily="66" charset="77"/>
              </a:rPr>
              <a:t> </a:t>
            </a:r>
            <a:r>
              <a:rPr lang="en-US" sz="800" cap="none" dirty="0" err="1">
                <a:latin typeface="Lucida Calligraphy" panose="03010101010101010101" pitchFamily="66" charset="77"/>
              </a:rPr>
              <a:t>exclusivamente</a:t>
            </a:r>
            <a:r>
              <a:rPr lang="en-US" sz="800" cap="none" dirty="0">
                <a:latin typeface="Lucida Calligraphy" panose="03010101010101010101" pitchFamily="66" charset="77"/>
              </a:rPr>
              <a:t> para BUSD por Nuria Lundberg (mayo 2021/ 1-12 original </a:t>
            </a:r>
            <a:r>
              <a:rPr lang="en-US" sz="800" cap="none" dirty="0" err="1">
                <a:latin typeface="Lucida Calligraphy" panose="03010101010101010101" pitchFamily="66" charset="77"/>
              </a:rPr>
              <a:t>inglés</a:t>
            </a:r>
            <a:r>
              <a:rPr lang="en-US" sz="800" cap="none" dirty="0">
                <a:latin typeface="Lucida Calligraphy" panose="03010101010101010101" pitchFamily="66" charset="77"/>
              </a:rPr>
              <a:t>) </a:t>
            </a:r>
            <a:r>
              <a:rPr lang="en-US" sz="800" cap="none" dirty="0" err="1">
                <a:latin typeface="Lucida Calligraphy" panose="03010101010101010101" pitchFamily="66" charset="77"/>
              </a:rPr>
              <a:t>aclaraciones</a:t>
            </a:r>
            <a:r>
              <a:rPr lang="en-US" sz="800" cap="none" dirty="0">
                <a:latin typeface="Lucida Calligraphy" panose="03010101010101010101" pitchFamily="66" charset="77"/>
              </a:rPr>
              <a:t> </a:t>
            </a:r>
            <a:r>
              <a:rPr lang="en-US" sz="800" cap="none" dirty="0" err="1">
                <a:latin typeface="Lucida Calligraphy" panose="03010101010101010101" pitchFamily="66" charset="77"/>
              </a:rPr>
              <a:t>sobre</a:t>
            </a:r>
            <a:r>
              <a:rPr lang="en-US" sz="800" cap="none" dirty="0">
                <a:latin typeface="Lucida Calligraphy" panose="03010101010101010101" pitchFamily="66" charset="77"/>
              </a:rPr>
              <a:t> la </a:t>
            </a:r>
            <a:r>
              <a:rPr lang="en-US" sz="800" cap="none" dirty="0" err="1">
                <a:latin typeface="Lucida Calligraphy" panose="03010101010101010101" pitchFamily="66" charset="77"/>
              </a:rPr>
              <a:t>traducción</a:t>
            </a:r>
            <a:r>
              <a:rPr lang="en-US" sz="800" cap="none" dirty="0">
                <a:latin typeface="Lucida Calligraphy" panose="03010101010101010101" pitchFamily="66" charset="77"/>
              </a:rPr>
              <a:t>: </a:t>
            </a:r>
            <a:r>
              <a:rPr lang="en-US" sz="800" cap="none" dirty="0" err="1">
                <a:latin typeface="Lucida Calligraphy" panose="03010101010101010101" pitchFamily="66" charset="77"/>
              </a:rPr>
              <a:t>nurialundberg@burbankusd.org</a:t>
            </a:r>
            <a:endParaRPr lang="en-US" sz="800" cap="none" dirty="0">
              <a:latin typeface="Lucida Calligraphy" panose="03010101010101010101" pitchFamily="66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329644589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4D1434"/>
      </a:accent1>
      <a:accent2>
        <a:srgbClr val="903163"/>
      </a:accent2>
      <a:accent3>
        <a:srgbClr val="B2324B"/>
      </a:accent3>
      <a:accent4>
        <a:srgbClr val="969FA7"/>
      </a:accent4>
      <a:accent5>
        <a:srgbClr val="66B1CE"/>
      </a:accent5>
      <a:accent6>
        <a:srgbClr val="40619D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Dividend" id="{9697A71B-4AB7-4A1A-BD5B-BB2D22835B57}" vid="{C21699FF-00E4-43C8-BBCC-D7E5536C371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Dividend</Template>
  <TotalTime>6188</TotalTime>
  <Words>1058</Words>
  <Application>Microsoft Office PowerPoint</Application>
  <PresentationFormat>Custom</PresentationFormat>
  <Paragraphs>127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Dividend</vt:lpstr>
      <vt:lpstr>DISTRITO ESCOLAR UNIFICADO DE Burbank  plan concesión de oportunidades educativas expandidas</vt:lpstr>
      <vt:lpstr>Ley de la asamblea 86  Explicada</vt:lpstr>
      <vt:lpstr>CONCESIONES DE INSTRUCCIÓN PRESENCIAL (IPI)</vt:lpstr>
      <vt:lpstr>CONCESIÓN DE INSTRUCCIÓN PRESENCIAL (IPI)- PRESUPUESTO</vt:lpstr>
      <vt:lpstr>CONCESIÓN DE INSTRUCCIÓN PRESENCIAL (IPI)- PRESUPUESTO cont.</vt:lpstr>
      <vt:lpstr>CONCESIÓN DE oportunidades educativas expandidas (ELO)</vt:lpstr>
      <vt:lpstr>Grupos de estudiantes que necesitan considerarse en el plan educativo ELO:</vt:lpstr>
      <vt:lpstr>RECUPERACIÓN EDUCATIVA REQUERIMIENTOS  FISCALES (ELO)</vt:lpstr>
      <vt:lpstr>CONCESIÓN DE oportunidades educativas expandidas (ELO)- PRESUPUESTO</vt:lpstr>
      <vt:lpstr>CONCESIÓN DE oportunidades educativas expandidas (ELO)- PRESUPUESTO cont.</vt:lpstr>
      <vt:lpstr>BUSD ConsideraCIONES PARA LA PLANEACIÓN</vt:lpstr>
      <vt:lpstr>¿PREGUNTAS ?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In-Person and Expanded Learning Opportunities Grant Plan</dc:title>
  <dc:creator>Robyn Anders</dc:creator>
  <cp:lastModifiedBy>Nuria Bo</cp:lastModifiedBy>
  <cp:revision>114</cp:revision>
  <cp:lastPrinted>2021-05-03T23:34:32Z</cp:lastPrinted>
  <dcterms:created xsi:type="dcterms:W3CDTF">2021-04-22T19:44:08Z</dcterms:created>
  <dcterms:modified xsi:type="dcterms:W3CDTF">2021-05-05T17:24:32Z</dcterms:modified>
</cp:coreProperties>
</file>