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80" r:id="rId5"/>
    <p:sldId id="283" r:id="rId6"/>
    <p:sldId id="278" r:id="rId7"/>
    <p:sldId id="279" r:id="rId8"/>
    <p:sldId id="262" r:id="rId9"/>
    <p:sldId id="281" r:id="rId10"/>
    <p:sldId id="282" r:id="rId11"/>
    <p:sldId id="265" r:id="rId12"/>
    <p:sldId id="284" r:id="rId13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1" d="100"/>
          <a:sy n="61" d="100"/>
        </p:scale>
        <p:origin x="78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896BC-1D37-4EEC-801E-CE736797B7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806824"/>
            <a:ext cx="11255209" cy="1054250"/>
          </a:xfrm>
        </p:spPr>
        <p:txBody>
          <a:bodyPr>
            <a:noAutofit/>
          </a:bodyPr>
          <a:lstStyle/>
          <a:p>
            <a:r>
              <a:rPr lang="hy-AM" sz="2800" dirty="0">
                <a:latin typeface="Sylfaen" panose="010A0502050306030303" pitchFamily="18" charset="0"/>
              </a:rPr>
              <a:t>ԲՐԲԵՆՔԻ ԴՊՐՈՑՆԵՐԻ ՄԻԱՑՅԱԼ ՇՐՋԱՆ</a:t>
            </a:r>
            <a:br>
              <a:rPr lang="en-US" sz="2800" dirty="0">
                <a:latin typeface="Sylfaen" panose="010A0502050306030303" pitchFamily="18" charset="0"/>
              </a:rPr>
            </a:br>
            <a:r>
              <a:rPr lang="hy-AM" sz="2800" dirty="0">
                <a:latin typeface="Sylfaen" panose="010A0502050306030303" pitchFamily="18" charset="0"/>
              </a:rPr>
              <a:t>ԸՆԴԼԱՅՆՎԱԾ ՈՒՍՈՒՑՄԱՆ ՀՆԱՐԱՎՈՐՈՒԹՅՈՒՆՆԵՐԻ ԴՐԱՄԱՇՆՈՐՀԱՅԻՆ ԾՐԱԳԻՐ</a:t>
            </a:r>
            <a:endParaRPr lang="en-US" sz="2800" dirty="0">
              <a:latin typeface="Sylfaen" panose="010A05020503060303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A92DDD-6E06-40D0-A9A2-09889FEE5D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1971479"/>
            <a:ext cx="10993546" cy="590321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Sylfaen" panose="010A0502050306030303" pitchFamily="18" charset="0"/>
              </a:rPr>
              <a:t>AB86 COVID-19</a:t>
            </a:r>
            <a:r>
              <a:rPr lang="hy-AM" sz="3200" dirty="0">
                <a:latin typeface="Sylfaen" panose="010A0502050306030303" pitchFamily="18" charset="0"/>
              </a:rPr>
              <a:t>-Ի </a:t>
            </a:r>
            <a:r>
              <a:rPr lang="en-US" sz="3200" dirty="0">
                <a:latin typeface="Sylfaen" panose="010A0502050306030303" pitchFamily="18" charset="0"/>
              </a:rPr>
              <a:t> </a:t>
            </a:r>
            <a:r>
              <a:rPr lang="hy-AM" sz="3200" dirty="0">
                <a:latin typeface="Sylfaen" panose="010A0502050306030303" pitchFamily="18" charset="0"/>
              </a:rPr>
              <a:t>ՕԳՆՈՒԹՅԱՆ ՓԱԹԵԹ </a:t>
            </a:r>
            <a:endParaRPr lang="en-US" sz="3200" dirty="0">
              <a:latin typeface="Sylfaen" panose="010A0502050306030303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327003-EDD7-4218-90C7-B6879DE4F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17" y="3429000"/>
            <a:ext cx="3026710" cy="24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93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D39D8E0-C882-4367-AE58-EF1FF7B4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y-AM" sz="3200" dirty="0">
                <a:latin typeface="Sylfaen" panose="010A0502050306030303" pitchFamily="18" charset="0"/>
              </a:rPr>
              <a:t>Համագումարի օրինագիծ </a:t>
            </a:r>
            <a:r>
              <a:rPr lang="en-US" sz="3200" dirty="0">
                <a:latin typeface="Sylfaen" panose="010A0502050306030303" pitchFamily="18" charset="0"/>
              </a:rPr>
              <a:t>86</a:t>
            </a:r>
            <a:r>
              <a:rPr lang="hy-AM" sz="3200" dirty="0">
                <a:latin typeface="Sylfaen" panose="010A0502050306030303" pitchFamily="18" charset="0"/>
              </a:rPr>
              <a:t>-ի նկարագիր </a:t>
            </a:r>
            <a:endParaRPr lang="en-US" sz="3200" dirty="0">
              <a:latin typeface="Sylfaen" panose="010A0502050306030303" pitchFamily="18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504231-8C59-49D2-8EF0-A42372AD3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>
            <a:normAutofit fontScale="85000" lnSpcReduction="20000"/>
          </a:bodyPr>
          <a:lstStyle/>
          <a:p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Կալիֆոռնիայի օրենսդիր մարմինը </a:t>
            </a:r>
            <a:r>
              <a:rPr lang="en-US" sz="3200" dirty="0">
                <a:solidFill>
                  <a:schemeClr val="tx1"/>
                </a:solidFill>
                <a:latin typeface="Sylfaen" panose="010A0502050306030303" pitchFamily="18" charset="0"/>
              </a:rPr>
              <a:t>$6.6 </a:t>
            </a:r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միլիարդ դոլար է տրամադրել համագումարի օրինագիրծ </a:t>
            </a:r>
            <a:r>
              <a:rPr lang="en-US" sz="3200" dirty="0">
                <a:solidFill>
                  <a:schemeClr val="tx1"/>
                </a:solidFill>
                <a:latin typeface="Sylfaen" panose="010A0502050306030303" pitchFamily="18" charset="0"/>
              </a:rPr>
              <a:t>86 COVID-19</a:t>
            </a:r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-ի օգնության փաթեթի համար, այդ թվում՝ </a:t>
            </a:r>
            <a:r>
              <a:rPr lang="en-US" sz="3200" dirty="0">
                <a:solidFill>
                  <a:schemeClr val="tx1"/>
                </a:solidFill>
                <a:latin typeface="Sylfaen" panose="010A0502050306030303" pitchFamily="18" charset="0"/>
              </a:rPr>
              <a:t>$2 </a:t>
            </a:r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միլիարդ դոլար անձամբ դպրոց հաճախելու </a:t>
            </a:r>
            <a:r>
              <a:rPr lang="en-US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(IPI) </a:t>
            </a:r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և</a:t>
            </a:r>
            <a:r>
              <a:rPr lang="hy-AM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Sylfaen" panose="010A0502050306030303" pitchFamily="18" charset="0"/>
              </a:rPr>
              <a:t>$4.6 </a:t>
            </a:r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միլիարդ ընդլայնված ուսուցման հնարավորությունների համար </a:t>
            </a:r>
            <a:r>
              <a:rPr lang="en-US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(ELO)</a:t>
            </a:r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:</a:t>
            </a:r>
            <a:r>
              <a:rPr lang="en-US" sz="3200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Ոչ մի դիմումնագիր հարկավոր չէ լրացնել </a:t>
            </a:r>
            <a:r>
              <a:rPr lang="en-US" sz="3200" dirty="0">
                <a:solidFill>
                  <a:schemeClr val="tx1"/>
                </a:solidFill>
                <a:latin typeface="Sylfaen" panose="010A0502050306030303" pitchFamily="18" charset="0"/>
              </a:rPr>
              <a:t>AB 86 </a:t>
            </a:r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դրամաշնորհը ստանալու համար: Ակնկալվում է, որ մեր դպրոցական շրջանի մրցանակը կկազմի </a:t>
            </a:r>
            <a:r>
              <a:rPr lang="en-US" sz="3200" dirty="0">
                <a:solidFill>
                  <a:schemeClr val="tx1"/>
                </a:solidFill>
                <a:latin typeface="Sylfaen" panose="010A0502050306030303" pitchFamily="18" charset="0"/>
              </a:rPr>
              <a:t>$14,126,108</a:t>
            </a:r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 դոլար: </a:t>
            </a:r>
            <a:endParaRPr lang="en-US" sz="32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085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DFF7BD5-0EF2-42A8-B41E-44A4B0324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733382"/>
          </a:xfrm>
        </p:spPr>
        <p:txBody>
          <a:bodyPr>
            <a:normAutofit/>
          </a:bodyPr>
          <a:lstStyle/>
          <a:p>
            <a:r>
              <a:rPr lang="hy-AM" sz="3200" dirty="0">
                <a:latin typeface="Sylfaen" panose="010A0502050306030303" pitchFamily="18" charset="0"/>
              </a:rPr>
              <a:t>ԱՆՁԱՄԲ ՈՒՍՈՒՑՄԱՆ ԴՐԱՄԱՇՆՈՐՀ</a:t>
            </a:r>
            <a:r>
              <a:rPr lang="en-US" sz="3200" dirty="0">
                <a:latin typeface="Sylfaen" panose="010A0502050306030303" pitchFamily="18" charset="0"/>
              </a:rPr>
              <a:t> (IPI)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49AB79-32A6-4DD3-84EC-3778002EE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5783" y="2390047"/>
            <a:ext cx="10580433" cy="536005"/>
          </a:xfrm>
        </p:spPr>
        <p:txBody>
          <a:bodyPr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ԱՆՁԱՄԲ ՈՒՍՈՒՑՄԱՆ ԴՐԱՄԱՇՆՈՐՀԸ ԿԿԱԶՄԻ </a:t>
            </a:r>
            <a:r>
              <a:rPr lang="en-US" sz="3200" dirty="0">
                <a:solidFill>
                  <a:schemeClr val="tx1"/>
                </a:solidFill>
                <a:latin typeface="Sylfaen" panose="010A0502050306030303" pitchFamily="18" charset="0"/>
              </a:rPr>
              <a:t>(IPI) -</a:t>
            </a:r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Sylfaen" panose="010A0502050306030303" pitchFamily="18" charset="0"/>
              </a:rPr>
              <a:t>$4,517,601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89DCBC6-72AA-4B0D-BB81-F0A195B68A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193" y="2926052"/>
            <a:ext cx="11144641" cy="3202289"/>
          </a:xfrm>
        </p:spPr>
        <p:txBody>
          <a:bodyPr>
            <a:normAutofit/>
          </a:bodyPr>
          <a:lstStyle/>
          <a:p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Դպրոցական շրջանները պետք է անձամբ ուսուցում տրամադրեն:</a:t>
            </a:r>
            <a:endParaRPr lang="en-US" sz="32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3200" dirty="0">
                <a:solidFill>
                  <a:schemeClr val="tx1"/>
                </a:solidFill>
                <a:latin typeface="Sylfaen" panose="010A0502050306030303" pitchFamily="18" charset="0"/>
              </a:rPr>
              <a:t>Դրամաշնորհը կարող է օգտագործվել ցանկացած կերպ, որը համահունչ է անձամբ դպրոց հաճախելու համար՝ մասնակցող ցանկացած աշակերտի համար: </a:t>
            </a:r>
            <a:endParaRPr lang="en-US" sz="3200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974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5C46B-9B14-44E8-94CD-E12ACAB39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50126"/>
          </a:xfrm>
        </p:spPr>
        <p:txBody>
          <a:bodyPr/>
          <a:lstStyle/>
          <a:p>
            <a:r>
              <a:rPr lang="hy-AM" sz="2800" dirty="0">
                <a:latin typeface="Sylfaen" panose="010A0502050306030303" pitchFamily="18" charset="0"/>
              </a:rPr>
              <a:t>ԱՆՁԱՄԲ ՈՒՍՈՒՑՄԱՆ ԴՐԱՄԱՇՆՈՐՀ</a:t>
            </a:r>
            <a:r>
              <a:rPr lang="en-US" sz="2800" dirty="0">
                <a:latin typeface="Sylfaen" panose="010A0502050306030303" pitchFamily="18" charset="0"/>
              </a:rPr>
              <a:t> (IPI)</a:t>
            </a:r>
            <a:r>
              <a:rPr lang="hy-AM" sz="2800" dirty="0">
                <a:latin typeface="Sylfaen" panose="010A0502050306030303" pitchFamily="18" charset="0"/>
              </a:rPr>
              <a:t> </a:t>
            </a:r>
            <a:r>
              <a:rPr lang="en-US" dirty="0">
                <a:latin typeface="Sylfaen" panose="010A0502050306030303" pitchFamily="18" charset="0"/>
              </a:rPr>
              <a:t>- </a:t>
            </a:r>
            <a:r>
              <a:rPr lang="hy-AM" dirty="0">
                <a:latin typeface="Sylfaen" panose="010A0502050306030303" pitchFamily="18" charset="0"/>
              </a:rPr>
              <a:t>ԲՅՈՒՋԵ</a:t>
            </a:r>
            <a:endParaRPr lang="en-US" dirty="0">
              <a:latin typeface="Sylfaen" panose="010A0502050306030303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3EBE5D4-EDEA-46EE-B90E-DA6B8ED545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0111266"/>
              </p:ext>
            </p:extLst>
          </p:nvPr>
        </p:nvGraphicFramePr>
        <p:xfrm>
          <a:off x="441286" y="2210188"/>
          <a:ext cx="11309427" cy="424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20465">
                  <a:extLst>
                    <a:ext uri="{9D8B030D-6E8A-4147-A177-3AD203B41FA5}">
                      <a16:colId xmlns:a16="http://schemas.microsoft.com/office/drawing/2014/main" val="628665683"/>
                    </a:ext>
                  </a:extLst>
                </a:gridCol>
                <a:gridCol w="4688962">
                  <a:extLst>
                    <a:ext uri="{9D8B030D-6E8A-4147-A177-3AD203B41FA5}">
                      <a16:colId xmlns:a16="http://schemas.microsoft.com/office/drawing/2014/main" val="2791869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 համար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Արժեքը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853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y-AM" sz="2800" dirty="0">
                          <a:latin typeface="Sylfaen" panose="010A0502050306030303" pitchFamily="18" charset="0"/>
                        </a:rPr>
                        <a:t>Դպրոցները վերաբացելու      նախապատրաստում – բոլոր աշխատակիցների համար</a:t>
                      </a:r>
                      <a:endParaRPr lang="en-US" sz="28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Sylfaen" panose="010A0502050306030303" pitchFamily="18" charset="0"/>
                        </a:rPr>
                        <a:t>$3,316,233- </a:t>
                      </a:r>
                      <a:r>
                        <a:rPr lang="hy-AM" sz="2800" dirty="0">
                          <a:latin typeface="Sylfaen" panose="010A0502050306030303" pitchFamily="18" charset="0"/>
                        </a:rPr>
                        <a:t>բանակցությունների ենթակա </a:t>
                      </a:r>
                      <a:endParaRPr lang="en-US" sz="28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5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y-AM" sz="2800" dirty="0">
                          <a:latin typeface="Sylfaen" panose="010A0502050306030303" pitchFamily="18" charset="0"/>
                        </a:rPr>
                        <a:t>Ուսուցման կորստի կազմակերպիչ </a:t>
                      </a:r>
                      <a:r>
                        <a:rPr lang="en-US" sz="2800" dirty="0">
                          <a:latin typeface="Sylfaen" panose="010A0502050306030303" pitchFamily="18" charset="0"/>
                        </a:rPr>
                        <a:t>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Sylfaen" panose="010A0502050306030303" pitchFamily="18" charset="0"/>
                        </a:rPr>
                        <a:t>$250,000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703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y-AM" sz="2800" dirty="0">
                          <a:latin typeface="Sylfaen" panose="010A0502050306030303" pitchFamily="18" charset="0"/>
                        </a:rPr>
                        <a:t>Մասնագիտական վերապատրաստում</a:t>
                      </a:r>
                      <a:endParaRPr lang="en-US" sz="28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Sylfaen" panose="010A0502050306030303" pitchFamily="18" charset="0"/>
                        </a:rPr>
                        <a:t>$209,368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775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y-AM" sz="2800" dirty="0">
                          <a:latin typeface="Sylfaen" panose="010A0502050306030303" pitchFamily="18" charset="0"/>
                        </a:rPr>
                        <a:t>Ընտանեկան ծառայությունների գործակալության ընդլայնում</a:t>
                      </a:r>
                      <a:endParaRPr lang="en-US" sz="28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Sylfaen" panose="010A0502050306030303" pitchFamily="18" charset="0"/>
                        </a:rPr>
                        <a:t>$200,000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422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y-AM" sz="2800" dirty="0">
                          <a:latin typeface="Sylfaen" panose="010A0502050306030303" pitchFamily="18" charset="0"/>
                        </a:rPr>
                        <a:t>Լրացուցիչ ժամավճար </a:t>
                      </a:r>
                      <a:endParaRPr lang="en-US" sz="28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Sylfaen" panose="010A0502050306030303" pitchFamily="18" charset="0"/>
                        </a:rPr>
                        <a:t>$90,000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305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5157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4A8FE-FEEF-4D70-8642-9A627EA1F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y-AM" sz="3200" dirty="0">
                <a:latin typeface="Sylfaen" panose="010A0502050306030303" pitchFamily="18" charset="0"/>
              </a:rPr>
              <a:t>ԱՆՁԱՄԲ ՈՒՍՈՒՑՄԱՆ ԴՐԱՄԱՇՆՈՐՀ</a:t>
            </a:r>
            <a:r>
              <a:rPr lang="en-US" sz="3200" dirty="0">
                <a:latin typeface="Sylfaen" panose="010A0502050306030303" pitchFamily="18" charset="0"/>
              </a:rPr>
              <a:t> (IPI)</a:t>
            </a:r>
            <a:r>
              <a:rPr lang="hy-AM" sz="3200" dirty="0">
                <a:latin typeface="Sylfaen" panose="010A0502050306030303" pitchFamily="18" charset="0"/>
              </a:rPr>
              <a:t> </a:t>
            </a:r>
            <a:r>
              <a:rPr lang="en-US" sz="3200" dirty="0">
                <a:latin typeface="Sylfaen" panose="010A0502050306030303" pitchFamily="18" charset="0"/>
              </a:rPr>
              <a:t>– </a:t>
            </a:r>
            <a:r>
              <a:rPr lang="hy-AM" sz="3200" dirty="0">
                <a:latin typeface="Sylfaen" panose="010A0502050306030303" pitchFamily="18" charset="0"/>
              </a:rPr>
              <a:t>ԲՅՈՒՋԵ շարունակություն </a:t>
            </a:r>
            <a:endParaRPr lang="en-US" sz="3200" dirty="0">
              <a:latin typeface="Sylfaen" panose="010A0502050306030303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56974D7-C101-42AA-988B-6845671006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4683658"/>
              </p:ext>
            </p:extLst>
          </p:nvPr>
        </p:nvGraphicFramePr>
        <p:xfrm>
          <a:off x="581025" y="2181225"/>
          <a:ext cx="11029950" cy="3894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4975">
                  <a:extLst>
                    <a:ext uri="{9D8B030D-6E8A-4147-A177-3AD203B41FA5}">
                      <a16:colId xmlns:a16="http://schemas.microsoft.com/office/drawing/2014/main" val="2285265263"/>
                    </a:ext>
                  </a:extLst>
                </a:gridCol>
                <a:gridCol w="5514975">
                  <a:extLst>
                    <a:ext uri="{9D8B030D-6E8A-4147-A177-3AD203B41FA5}">
                      <a16:colId xmlns:a16="http://schemas.microsoft.com/office/drawing/2014/main" val="256173089"/>
                    </a:ext>
                  </a:extLst>
                </a:gridCol>
              </a:tblGrid>
              <a:tr h="602168">
                <a:tc>
                  <a:txBody>
                    <a:bodyPr/>
                    <a:lstStyle/>
                    <a:p>
                      <a:r>
                        <a:rPr lang="hy-AM" sz="3200" dirty="0">
                          <a:latin typeface="Sylfaen" panose="010A0502050306030303" pitchFamily="18" charset="0"/>
                        </a:rPr>
                        <a:t>Ինչի համար</a:t>
                      </a:r>
                      <a:endParaRPr lang="en-US" sz="32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3200" dirty="0">
                          <a:latin typeface="Sylfaen" panose="010A0502050306030303" pitchFamily="18" charset="0"/>
                        </a:rPr>
                        <a:t>Արժեքը</a:t>
                      </a:r>
                      <a:endParaRPr lang="en-US" sz="32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964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y-AM" sz="3200" dirty="0">
                          <a:latin typeface="Sylfaen" panose="010A0502050306030303" pitchFamily="18" charset="0"/>
                        </a:rPr>
                        <a:t>Արտադասարանական միջամտություն</a:t>
                      </a:r>
                      <a:endParaRPr lang="en-US" sz="32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Sylfaen" panose="010A0502050306030303" pitchFamily="18" charset="0"/>
                        </a:rPr>
                        <a:t>$352,000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140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y-AM" sz="3200" dirty="0">
                          <a:latin typeface="Sylfaen" panose="010A0502050306030303" pitchFamily="18" charset="0"/>
                        </a:rPr>
                        <a:t>Անգլերեն սովորողների աջակցություն</a:t>
                      </a:r>
                      <a:endParaRPr lang="en-US" sz="32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Sylfaen" panose="010A0502050306030303" pitchFamily="18" charset="0"/>
                        </a:rPr>
                        <a:t>$50,000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778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y-AM" sz="3200" dirty="0">
                          <a:latin typeface="Sylfaen" panose="010A0502050306030303" pitchFamily="18" charset="0"/>
                        </a:rPr>
                        <a:t>Նյութեր և պիտույքներ</a:t>
                      </a:r>
                      <a:endParaRPr lang="en-US" sz="32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Sylfaen" panose="010A0502050306030303" pitchFamily="18" charset="0"/>
                        </a:rPr>
                        <a:t>$50,000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517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hy-AM" sz="3200" dirty="0">
                          <a:latin typeface="Sylfaen" panose="010A0502050306030303" pitchFamily="18" charset="0"/>
                        </a:rPr>
                        <a:t>Ընդհանուր </a:t>
                      </a:r>
                      <a:endParaRPr lang="en-US" sz="32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Sylfaen" panose="010A0502050306030303" pitchFamily="18" charset="0"/>
                        </a:rPr>
                        <a:t>$4,517,601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697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2354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A1BE4FE-77E1-44B4-9EE2-284D75EC5670}"/>
              </a:ext>
            </a:extLst>
          </p:cNvPr>
          <p:cNvSpPr/>
          <p:nvPr/>
        </p:nvSpPr>
        <p:spPr>
          <a:xfrm>
            <a:off x="874207" y="1781454"/>
            <a:ext cx="106112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y-AM" sz="3200" dirty="0">
                <a:latin typeface="Sylfaen" panose="010A0502050306030303" pitchFamily="18" charset="0"/>
              </a:rPr>
              <a:t>ՏՐԱՄԱԴՐՎԱԾ ԳՈՒՄԱՐ </a:t>
            </a:r>
            <a:r>
              <a:rPr lang="en-US" sz="3200" dirty="0">
                <a:latin typeface="Sylfaen" panose="010A0502050306030303" pitchFamily="18" charset="0"/>
              </a:rPr>
              <a:t>- $9,608,507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AFCB0300-A758-46AE-8495-2BC9253154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9953" y="912955"/>
            <a:ext cx="11672047" cy="750607"/>
          </a:xfrm>
          <a:prstGeom prst="rect">
            <a:avLst/>
          </a:prstGeom>
        </p:spPr>
        <p:txBody>
          <a:bodyPr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y-AM" sz="3200" dirty="0">
                <a:solidFill>
                  <a:schemeClr val="bg1"/>
                </a:solidFill>
                <a:latin typeface="Sylfaen" panose="010A0502050306030303" pitchFamily="18" charset="0"/>
              </a:rPr>
              <a:t>ԸՆԴԼԱՅՆՎԱԾ ՈՒՍՈՒՑՄԱՆ ՀՆԱՐԱՎՈՐՈՒԹՅՈՒՆՆԵՐԻ ՀԻՄՆԱԴՐԱՄ </a:t>
            </a:r>
            <a:r>
              <a:rPr lang="en-US" sz="3200" dirty="0">
                <a:solidFill>
                  <a:schemeClr val="bg1"/>
                </a:solidFill>
                <a:latin typeface="Sylfaen" panose="010A0502050306030303" pitchFamily="18" charset="0"/>
              </a:rPr>
              <a:t>(ELO)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A9927C1-2C36-41FF-918E-5C861E1214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001293"/>
              </p:ext>
            </p:extLst>
          </p:nvPr>
        </p:nvGraphicFramePr>
        <p:xfrm>
          <a:off x="581025" y="2366229"/>
          <a:ext cx="11029949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29949">
                  <a:extLst>
                    <a:ext uri="{9D8B030D-6E8A-4147-A177-3AD203B41FA5}">
                      <a16:colId xmlns:a16="http://schemas.microsoft.com/office/drawing/2014/main" val="2686683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71550" lvl="1" indent="-514350">
                        <a:buFont typeface="+mj-lt"/>
                        <a:buAutoNum type="arabicPeriod"/>
                      </a:pPr>
                      <a:r>
                        <a:rPr lang="hy-AM" sz="2800" b="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Ընդլայնել կրթական րոպեները</a:t>
                      </a:r>
                      <a:endParaRPr lang="en-US" sz="2800" b="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marL="971550" lvl="1" indent="-514350">
                        <a:buFont typeface="+mj-lt"/>
                        <a:buAutoNum type="arabicPeriod"/>
                      </a:pPr>
                      <a:r>
                        <a:rPr lang="hy-AM" sz="2800" b="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Ուսուցման բացթողումների արագացված վերականգնում </a:t>
                      </a:r>
                      <a:endParaRPr lang="en-US" sz="2800" b="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marL="971550" lvl="1" indent="-514350">
                        <a:buFont typeface="+mj-lt"/>
                        <a:buAutoNum type="arabicPeriod"/>
                      </a:pPr>
                      <a:r>
                        <a:rPr lang="hy-AM" sz="2800" b="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Աշակերտների աջակցություն </a:t>
                      </a:r>
                      <a:endParaRPr lang="en-US" sz="2800" b="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marL="971550" lvl="1" indent="-514350">
                        <a:buFont typeface="+mj-lt"/>
                        <a:buAutoNum type="arabicPeriod"/>
                      </a:pPr>
                      <a:r>
                        <a:rPr lang="hy-AM" sz="2800" b="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Համայնքային ուսումնական կենտրոններ </a:t>
                      </a:r>
                      <a:endParaRPr lang="en-US" sz="2800" b="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marL="971550" lvl="1" indent="-514350">
                        <a:buFont typeface="+mj-lt"/>
                        <a:buAutoNum type="arabicPeriod"/>
                      </a:pPr>
                      <a:r>
                        <a:rPr lang="hy-AM" sz="2800" b="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Աջակցություն կրեդիտի կարիք ունեցող աշակերտների համար</a:t>
                      </a:r>
                      <a:endParaRPr lang="en-US" sz="2800" b="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marL="971550" lvl="1" indent="-514350">
                        <a:buFont typeface="+mj-lt"/>
                        <a:buAutoNum type="arabicPeriod"/>
                      </a:pPr>
                      <a:r>
                        <a:rPr lang="hy-AM" sz="2800" b="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Կրթական լրացուցիչ ծառայություններ</a:t>
                      </a:r>
                      <a:endParaRPr lang="en-US" sz="2800" b="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marL="971550" lvl="1" indent="-514350">
                        <a:buFont typeface="+mj-lt"/>
                        <a:buAutoNum type="arabicPeriod"/>
                      </a:pPr>
                      <a:r>
                        <a:rPr lang="hy-AM" sz="2800" b="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Դպրոցի աշխատակազմի ուսուցում</a:t>
                      </a:r>
                      <a:endParaRPr lang="en-US" sz="2800" b="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19426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2277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B2371-8A88-46A3-BFBD-6830995F1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y-AM" dirty="0">
                <a:latin typeface="Sylfaen" panose="010A0502050306030303" pitchFamily="18" charset="0"/>
              </a:rPr>
              <a:t>ԱՇԱԿԵՐՏԱԿԱՆ ԽՄԲԵՐ, ՈՎՔԵՐ ԿՕԳՏՎԵՆ ԸՆԴԼԱՅՆՎԱԾ ՈՒՍՈՒՄՆԱԿԱՆ ՀՆԱՐԱՎՈՐՈՒԹՅՈՒՆՆԵՐԻ ԾՐԱԳՐԻՑ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79AAEA-6561-4043-80EC-9235D17111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0587" y="1961500"/>
            <a:ext cx="5393100" cy="2934999"/>
          </a:xfrm>
        </p:spPr>
        <p:txBody>
          <a:bodyPr>
            <a:noAutofit/>
          </a:bodyPr>
          <a:lstStyle/>
          <a:p>
            <a:r>
              <a:rPr lang="hy-AM" sz="2400" dirty="0">
                <a:solidFill>
                  <a:schemeClr val="tx1"/>
                </a:solidFill>
                <a:latin typeface="Sylfaen" panose="010A0502050306030303" pitchFamily="18" charset="0"/>
              </a:rPr>
              <a:t>Ցածր եկամուտ ունեցողներ</a:t>
            </a:r>
            <a:r>
              <a:rPr lang="en-US" sz="2400" dirty="0">
                <a:solidFill>
                  <a:schemeClr val="tx1"/>
                </a:solidFill>
                <a:latin typeface="Sylfaen" panose="010A0502050306030303" pitchFamily="18" charset="0"/>
              </a:rPr>
              <a:t>, </a:t>
            </a:r>
          </a:p>
          <a:p>
            <a:r>
              <a:rPr lang="hy-AM" sz="2400" dirty="0">
                <a:solidFill>
                  <a:schemeClr val="tx1"/>
                </a:solidFill>
                <a:latin typeface="Sylfaen" panose="010A0502050306030303" pitchFamily="18" charset="0"/>
              </a:rPr>
              <a:t>Անգլերեն սովորողներ</a:t>
            </a:r>
            <a:r>
              <a:rPr lang="en-US" sz="2400" dirty="0">
                <a:solidFill>
                  <a:schemeClr val="tx1"/>
                </a:solidFill>
                <a:latin typeface="Sylfaen" panose="010A0502050306030303" pitchFamily="18" charset="0"/>
              </a:rPr>
              <a:t>, </a:t>
            </a:r>
          </a:p>
          <a:p>
            <a:r>
              <a:rPr lang="hy-AM" sz="2400" dirty="0">
                <a:solidFill>
                  <a:schemeClr val="tx1"/>
                </a:solidFill>
                <a:latin typeface="Sylfaen" panose="010A0502050306030303" pitchFamily="18" charset="0"/>
              </a:rPr>
              <a:t>Խնամատար դեռահասներ</a:t>
            </a:r>
            <a:r>
              <a:rPr lang="en-US" sz="2400" dirty="0">
                <a:solidFill>
                  <a:schemeClr val="tx1"/>
                </a:solidFill>
                <a:latin typeface="Sylfaen" panose="010A0502050306030303" pitchFamily="18" charset="0"/>
              </a:rPr>
              <a:t>, </a:t>
            </a:r>
          </a:p>
          <a:p>
            <a:r>
              <a:rPr lang="hy-AM" sz="2400" dirty="0">
                <a:solidFill>
                  <a:schemeClr val="tx1"/>
                </a:solidFill>
                <a:latin typeface="Sylfaen" panose="010A0502050306030303" pitchFamily="18" charset="0"/>
              </a:rPr>
              <a:t>Անօթևան աշակերտներ</a:t>
            </a:r>
            <a:r>
              <a:rPr lang="en-US" sz="2400" dirty="0">
                <a:solidFill>
                  <a:schemeClr val="tx1"/>
                </a:solidFill>
                <a:latin typeface="Sylfaen" panose="010A0502050306030303" pitchFamily="18" charset="0"/>
              </a:rPr>
              <a:t>, </a:t>
            </a:r>
          </a:p>
          <a:p>
            <a:r>
              <a:rPr lang="hy-AM" sz="2400" dirty="0">
                <a:solidFill>
                  <a:schemeClr val="tx1"/>
                </a:solidFill>
                <a:latin typeface="Sylfaen" panose="010A0502050306030303" pitchFamily="18" charset="0"/>
              </a:rPr>
              <a:t>Անկարողունակ աշակերտներ</a:t>
            </a:r>
            <a:endParaRPr lang="en-US" sz="2400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BB0EAF-F97F-45B0-A083-6B670F2798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24176" y="1961500"/>
            <a:ext cx="6586633" cy="4109450"/>
          </a:xfrm>
        </p:spPr>
        <p:txBody>
          <a:bodyPr>
            <a:normAutofit fontScale="92500" lnSpcReduction="10000"/>
          </a:bodyPr>
          <a:lstStyle/>
          <a:p>
            <a:r>
              <a:rPr lang="hy-AM" sz="2400" dirty="0">
                <a:solidFill>
                  <a:schemeClr val="tx1"/>
                </a:solidFill>
                <a:latin typeface="Sylfaen" panose="010A0502050306030303" pitchFamily="18" charset="0"/>
              </a:rPr>
              <a:t>Չարաշահման, անտեսման կամ շահագործման վտանգի տակ գտնվող աշակերտներ</a:t>
            </a:r>
            <a:r>
              <a:rPr lang="en-US" sz="2400" dirty="0">
                <a:solidFill>
                  <a:schemeClr val="tx1"/>
                </a:solidFill>
                <a:latin typeface="Sylfaen" panose="010A0502050306030303" pitchFamily="18" charset="0"/>
              </a:rPr>
              <a:t>, </a:t>
            </a:r>
          </a:p>
          <a:p>
            <a:r>
              <a:rPr lang="hy-AM" sz="2400" dirty="0">
                <a:solidFill>
                  <a:schemeClr val="tx1"/>
                </a:solidFill>
                <a:latin typeface="Sylfaen" panose="010A0502050306030303" pitchFamily="18" charset="0"/>
              </a:rPr>
              <a:t>Չներգրավված աշակերտներ և </a:t>
            </a:r>
            <a:r>
              <a:rPr lang="en-US" sz="2400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</a:p>
          <a:p>
            <a:r>
              <a:rPr lang="hy-AM" sz="2400" dirty="0">
                <a:solidFill>
                  <a:schemeClr val="tx1"/>
                </a:solidFill>
                <a:latin typeface="Sylfaen" panose="010A0502050306030303" pitchFamily="18" charset="0"/>
              </a:rPr>
              <a:t>Դասարանի մակարդակից ցածր գնահատական ունեցող աշակերտներ, դրանց թվում նաև, բայց չսահմանափակվելով, 2020-21 ուսումնական տարում մանկապարտեզում չարձանագրված աշակերտները, կերդիտի պակաս ունեցող աշակերտները, միջնակարգ դպրոցը չավարտելու վտանգի տակ գտնվող աշակերտները և ուսուցիչների կողմից առաջարկված աշակերտները: </a:t>
            </a:r>
            <a:endParaRPr lang="en-US" sz="24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318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1052B-F8E7-4DB0-9A71-A5A693C75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07096"/>
          </a:xfrm>
        </p:spPr>
        <p:txBody>
          <a:bodyPr>
            <a:noAutofit/>
          </a:bodyPr>
          <a:lstStyle/>
          <a:p>
            <a:r>
              <a:rPr lang="hy-AM" sz="2400" dirty="0">
                <a:latin typeface="Sylfaen" panose="010A0502050306030303" pitchFamily="18" charset="0"/>
              </a:rPr>
              <a:t>ՈՒՍՈՒՑՄԱՆ ՎԵՐԱԿԱՆԳՆՄԱՆ ՀԱՐԿԱԲՅՈՒՋԵՏԱՅԻՆ ՊԱՀԱՆՋՆԵՐ </a:t>
            </a:r>
            <a:r>
              <a:rPr lang="en-US" sz="2400" dirty="0">
                <a:latin typeface="Sylfaen" panose="010A0502050306030303" pitchFamily="18" charset="0"/>
              </a:rPr>
              <a:t>(ELO)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2824F-BBA6-4744-8834-13FD24748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184" y="1965343"/>
            <a:ext cx="11564470" cy="4069697"/>
          </a:xfrm>
        </p:spPr>
        <p:txBody>
          <a:bodyPr anchor="t">
            <a:noAutofit/>
          </a:bodyPr>
          <a:lstStyle/>
          <a:p>
            <a:pPr>
              <a:spcBef>
                <a:spcPts val="0"/>
              </a:spcBef>
            </a:pPr>
            <a:r>
              <a:rPr lang="hy-AM" sz="2800" dirty="0">
                <a:solidFill>
                  <a:schemeClr val="tx1"/>
                </a:solidFill>
                <a:latin typeface="Sylfaen" panose="010A0502050306030303" pitchFamily="18" charset="0"/>
                <a:ea typeface="Arial" panose="020B0604020202020204" pitchFamily="34" charset="0"/>
              </a:rPr>
              <a:t>Դպրոցական շրջանը պետք է օգտագործի դրամի առնվազն</a:t>
            </a:r>
            <a:r>
              <a:rPr lang="en-US" sz="2800" dirty="0">
                <a:solidFill>
                  <a:schemeClr val="tx1"/>
                </a:solidFill>
                <a:latin typeface="Sylfaen" panose="010A0502050306030303" pitchFamily="18" charset="0"/>
                <a:ea typeface="Arial" panose="020B0604020202020204" pitchFamily="34" charset="0"/>
              </a:rPr>
              <a:t> 85%</a:t>
            </a:r>
            <a:r>
              <a:rPr lang="hy-AM" sz="2800" dirty="0">
                <a:solidFill>
                  <a:schemeClr val="tx1"/>
                </a:solidFill>
                <a:latin typeface="Sylfaen" panose="010A0502050306030303" pitchFamily="18" charset="0"/>
                <a:ea typeface="Arial" panose="020B0604020202020204" pitchFamily="34" charset="0"/>
              </a:rPr>
              <a:t>-ը անձամբ դպրոց հաճախող աշակերտների ծառայությունների համար: </a:t>
            </a:r>
            <a:endParaRPr lang="en-US" sz="2800" dirty="0">
              <a:solidFill>
                <a:schemeClr val="tx1"/>
              </a:solidFill>
              <a:latin typeface="Sylfaen" panose="010A0502050306030303" pitchFamily="18" charset="0"/>
              <a:ea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hy-AM" sz="2800" dirty="0">
                <a:solidFill>
                  <a:schemeClr val="tx1"/>
                </a:solidFill>
                <a:latin typeface="Sylfaen" panose="010A0502050306030303" pitchFamily="18" charset="0"/>
                <a:ea typeface="Arial" panose="020B0604020202020204" pitchFamily="34" charset="0"/>
              </a:rPr>
              <a:t>Դրամի առնվազն </a:t>
            </a:r>
            <a:r>
              <a:rPr lang="en-US" sz="2800" dirty="0">
                <a:solidFill>
                  <a:schemeClr val="tx1"/>
                </a:solidFill>
                <a:latin typeface="Sylfaen" panose="010A0502050306030303" pitchFamily="18" charset="0"/>
                <a:ea typeface="Arial" panose="020B0604020202020204" pitchFamily="34" charset="0"/>
              </a:rPr>
              <a:t>10%</a:t>
            </a:r>
            <a:r>
              <a:rPr lang="hy-AM" sz="2800" dirty="0">
                <a:solidFill>
                  <a:schemeClr val="tx1"/>
                </a:solidFill>
                <a:latin typeface="Sylfaen" panose="010A0502050306030303" pitchFamily="18" charset="0"/>
                <a:ea typeface="Arial" panose="020B0604020202020204" pitchFamily="34" charset="0"/>
              </a:rPr>
              <a:t>-ը պետք է տրամադրվի օգնականներին: </a:t>
            </a:r>
            <a:endParaRPr lang="en-US" sz="2800" dirty="0">
              <a:solidFill>
                <a:schemeClr val="tx1"/>
              </a:solidFill>
              <a:latin typeface="Sylfaen" panose="010A0502050306030303" pitchFamily="18" charset="0"/>
              <a:ea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hy-AM" sz="2800" dirty="0">
                <a:solidFill>
                  <a:schemeClr val="tx1"/>
                </a:solidFill>
                <a:latin typeface="Sylfaen" panose="010A0502050306030303" pitchFamily="18" charset="0"/>
                <a:ea typeface="Arial" panose="020B0604020202020204" pitchFamily="34" charset="0"/>
              </a:rPr>
              <a:t>Դպրոցական շրջանը պետք է օգտագործի դրամի մինչև </a:t>
            </a:r>
            <a:r>
              <a:rPr lang="en-US" sz="2800" dirty="0">
                <a:solidFill>
                  <a:schemeClr val="tx1"/>
                </a:solidFill>
                <a:latin typeface="Sylfaen" panose="010A0502050306030303" pitchFamily="18" charset="0"/>
                <a:ea typeface="Arial" panose="020B0604020202020204" pitchFamily="34" charset="0"/>
              </a:rPr>
              <a:t>15%</a:t>
            </a:r>
            <a:r>
              <a:rPr lang="hy-AM" sz="2800" dirty="0">
                <a:solidFill>
                  <a:schemeClr val="tx1"/>
                </a:solidFill>
                <a:latin typeface="Sylfaen" panose="010A0502050306030303" pitchFamily="18" charset="0"/>
                <a:ea typeface="Arial" panose="020B0604020202020204" pitchFamily="34" charset="0"/>
              </a:rPr>
              <a:t>-ը հեռակա ուսուցում ստացող աշակերտների ծառայությունները ավելացնելու կամ բարելավելու համար՝ աջակցելով միջոցառումները, որոնք կնախապատրաստեն նրանց անձամբ դպրոց հաճախելու համար: </a:t>
            </a:r>
            <a:endParaRPr lang="en-US" sz="2800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781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B8468-2CE3-485A-86F2-CDC3724EB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32892"/>
            <a:ext cx="11029616" cy="814672"/>
          </a:xfrm>
        </p:spPr>
        <p:txBody>
          <a:bodyPr>
            <a:noAutofit/>
          </a:bodyPr>
          <a:lstStyle/>
          <a:p>
            <a:r>
              <a:rPr lang="hy-AM" dirty="0">
                <a:latin typeface="Sylfaen" panose="010A0502050306030303" pitchFamily="18" charset="0"/>
              </a:rPr>
              <a:t>ԸՆԴԼԱՅՆՎԱԾ ՈՒՍՈՒՄՆԱԿԱՆ ՀՆԱՐԱՎՈՐՈՒԹՅՈՒՆՆԵՐԻ ԴՐԱՄԱՇՆՈՐՀ </a:t>
            </a:r>
            <a:r>
              <a:rPr lang="en-US" dirty="0">
                <a:latin typeface="Sylfaen" panose="010A0502050306030303" pitchFamily="18" charset="0"/>
              </a:rPr>
              <a:t>(ELO)- </a:t>
            </a:r>
            <a:r>
              <a:rPr lang="hy-AM" dirty="0">
                <a:latin typeface="Sylfaen" panose="010A0502050306030303" pitchFamily="18" charset="0"/>
              </a:rPr>
              <a:t>ԲՅՈՒՋԵ </a:t>
            </a:r>
            <a:endParaRPr lang="en-US" dirty="0">
              <a:latin typeface="Sylfaen" panose="010A0502050306030303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454B5A1-EA34-464C-988B-5176F3232D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4802214"/>
              </p:ext>
            </p:extLst>
          </p:nvPr>
        </p:nvGraphicFramePr>
        <p:xfrm>
          <a:off x="146957" y="1973418"/>
          <a:ext cx="11740243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5029">
                  <a:extLst>
                    <a:ext uri="{9D8B030D-6E8A-4147-A177-3AD203B41FA5}">
                      <a16:colId xmlns:a16="http://schemas.microsoft.com/office/drawing/2014/main" val="1826346241"/>
                    </a:ext>
                  </a:extLst>
                </a:gridCol>
                <a:gridCol w="5273614">
                  <a:extLst>
                    <a:ext uri="{9D8B030D-6E8A-4147-A177-3AD203B41FA5}">
                      <a16:colId xmlns:a16="http://schemas.microsoft.com/office/drawing/2014/main" val="714764017"/>
                    </a:ext>
                  </a:extLst>
                </a:gridCol>
                <a:gridCol w="2598930">
                  <a:extLst>
                    <a:ext uri="{9D8B030D-6E8A-4147-A177-3AD203B41FA5}">
                      <a16:colId xmlns:a16="http://schemas.microsoft.com/office/drawing/2014/main" val="2943141396"/>
                    </a:ext>
                  </a:extLst>
                </a:gridCol>
                <a:gridCol w="2172670">
                  <a:extLst>
                    <a:ext uri="{9D8B030D-6E8A-4147-A177-3AD203B41FA5}">
                      <a16:colId xmlns:a16="http://schemas.microsoft.com/office/drawing/2014/main" val="659659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hy-AM" sz="2000" b="0" dirty="0">
                          <a:latin typeface="Sylfaen" panose="010A0502050306030303" pitchFamily="18" charset="0"/>
                        </a:rPr>
                        <a:t>Ինչի համար</a:t>
                      </a:r>
                      <a:endParaRPr lang="en-US" sz="2000" b="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3200" b="0" dirty="0">
                          <a:latin typeface="Sylfaen" panose="010A0502050306030303" pitchFamily="18" charset="0"/>
                        </a:rPr>
                        <a:t>Նկարագիր </a:t>
                      </a:r>
                      <a:endParaRPr lang="en-US" sz="3200" b="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2400" b="0" dirty="0">
                          <a:latin typeface="Sylfaen" panose="010A0502050306030303" pitchFamily="18" charset="0"/>
                        </a:rPr>
                        <a:t>Առաջնահերթու թյուններ</a:t>
                      </a:r>
                      <a:endParaRPr lang="en-US" sz="2400" b="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3200" b="0" dirty="0">
                          <a:latin typeface="Sylfaen" panose="010A0502050306030303" pitchFamily="18" charset="0"/>
                        </a:rPr>
                        <a:t>Արժեք </a:t>
                      </a:r>
                      <a:endParaRPr lang="en-US" sz="3200" b="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051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y-AM" sz="2000" dirty="0">
                          <a:latin typeface="Sylfaen" panose="010A0502050306030303" pitchFamily="18" charset="0"/>
                        </a:rPr>
                        <a:t>Ընդլայնված ամառային դպրոց</a:t>
                      </a:r>
                      <a:endParaRPr lang="en-US" sz="20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2000" dirty="0">
                          <a:latin typeface="Sylfaen" panose="010A0502050306030303" pitchFamily="18" charset="0"/>
                        </a:rPr>
                        <a:t>Ընդլայնել տարրական և միջնակարգ դպրոցի ամառային դասընթացները 2021 և 2022 թվականների ընթացքում:</a:t>
                      </a:r>
                      <a:endParaRPr lang="en-US" sz="20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Sylfaen" panose="010A0502050306030303" pitchFamily="18" charset="0"/>
                        </a:rPr>
                        <a:t>1,2,3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Sylfaen" panose="010A0502050306030303" pitchFamily="18" charset="0"/>
                        </a:rPr>
                        <a:t>$2,170,000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6072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2000">
                          <a:latin typeface="Sylfaen" panose="010A0502050306030303" pitchFamily="18" charset="0"/>
                        </a:rPr>
                        <a:t>Միջամտու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2000">
                          <a:latin typeface="Sylfaen" panose="010A0502050306030303" pitchFamily="18" charset="0"/>
                        </a:rPr>
                        <a:t>թյուն </a:t>
                      </a:r>
                      <a:endParaRPr lang="en-US" sz="20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2000" dirty="0">
                          <a:latin typeface="Sylfaen" panose="010A0502050306030303" pitchFamily="18" charset="0"/>
                        </a:rPr>
                        <a:t>Միջամտության դասընթացներ միջնակարգ երկու դպրոցներում: </a:t>
                      </a:r>
                      <a:endParaRPr lang="en-US" sz="20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Sylfaen" panose="010A0502050306030303" pitchFamily="18" charset="0"/>
                        </a:rPr>
                        <a:t>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Sylfaen" panose="010A0502050306030303" pitchFamily="18" charset="0"/>
                        </a:rPr>
                        <a:t>$400,000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04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2000" dirty="0">
                          <a:latin typeface="Sylfaen" panose="010A0502050306030303" pitchFamily="18" charset="0"/>
                        </a:rPr>
                        <a:t>Համակարգ չային ծրագրեր </a:t>
                      </a:r>
                      <a:endParaRPr lang="en-US" sz="20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2000" dirty="0">
                          <a:latin typeface="Sylfaen" panose="010A0502050306030303" pitchFamily="18" charset="0"/>
                        </a:rPr>
                        <a:t>Համակարգչային ծրագրերի շարունակական կարիքներ</a:t>
                      </a:r>
                      <a:r>
                        <a:rPr lang="en-US" sz="2000" dirty="0">
                          <a:latin typeface="Sylfaen" panose="010A0502050306030303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Sylfaen" panose="010A0502050306030303" pitchFamily="18" charset="0"/>
                        </a:rPr>
                        <a:t>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Sylfaen" panose="010A0502050306030303" pitchFamily="18" charset="0"/>
                        </a:rPr>
                        <a:t>$1,665,690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873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2000" dirty="0">
                          <a:latin typeface="Sylfaen" panose="010A0502050306030303" pitchFamily="18" charset="0"/>
                        </a:rPr>
                        <a:t>Տեխնոլոգիա </a:t>
                      </a:r>
                      <a:endParaRPr lang="en-US" sz="20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2000" dirty="0">
                          <a:latin typeface="Sylfaen" panose="010A0502050306030303" pitchFamily="18" charset="0"/>
                        </a:rPr>
                        <a:t>Քրոմբուկներ և ուսուցիչների գրասեղաններ մեկ առ մեկ աջակցության համար: </a:t>
                      </a:r>
                      <a:endParaRPr lang="en-US" sz="20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Sylfaen" panose="010A0502050306030303" pitchFamily="18" charset="0"/>
                        </a:rPr>
                        <a:t>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Sylfaen" panose="010A0502050306030303" pitchFamily="18" charset="0"/>
                        </a:rPr>
                        <a:t>$3,818,266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330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Աջակցություն անօթևանների համար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2000" dirty="0">
                          <a:latin typeface="Sylfaen" panose="010A0502050306030303" pitchFamily="18" charset="0"/>
                        </a:rPr>
                        <a:t>Ուսանողական ծառայությունների աջակցության ծրագիր </a:t>
                      </a:r>
                      <a:endParaRPr lang="en-US" sz="20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Sylfaen" panose="010A0502050306030303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Sylfaen" panose="010A0502050306030303" pitchFamily="18" charset="0"/>
                        </a:rPr>
                        <a:t>$93,000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147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Sylfaen" panose="010A0502050306030303" pitchFamily="18" charset="0"/>
                        </a:rPr>
                        <a:t>SEL - 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դպրոցներ</a:t>
                      </a:r>
                      <a:endParaRPr lang="en-US" sz="20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Sylfaen" panose="010A0502050306030303" pitchFamily="18" charset="0"/>
                        </a:rPr>
                        <a:t>SEL </a:t>
                      </a:r>
                      <a:r>
                        <a:rPr lang="hy-AM" sz="2000" dirty="0">
                          <a:latin typeface="Sylfaen" panose="010A0502050306030303" pitchFamily="18" charset="0"/>
                        </a:rPr>
                        <a:t>աջակցությունը ընդլայնելու համար</a:t>
                      </a:r>
                      <a:r>
                        <a:rPr lang="en-US" sz="2000" dirty="0">
                          <a:latin typeface="Sylfaen" panose="010A0502050306030303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Sylfaen" panose="010A0502050306030303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Sylfaen" panose="010A0502050306030303" pitchFamily="18" charset="0"/>
                        </a:rPr>
                        <a:t>$310,000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776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8554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9B707-7609-4798-BE6F-62340080A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50126"/>
          </a:xfrm>
        </p:spPr>
        <p:txBody>
          <a:bodyPr>
            <a:noAutofit/>
          </a:bodyPr>
          <a:lstStyle/>
          <a:p>
            <a:r>
              <a:rPr lang="hy-AM" sz="2000" dirty="0">
                <a:latin typeface="Sylfaen" panose="010A0502050306030303" pitchFamily="18" charset="0"/>
              </a:rPr>
              <a:t>ԸՆԴԼԱՅՆՎԱԾ ՈՒՍՈՒՄՆԱԿԱՆ ՀՆԱՐԱՎՈՐՈՒԹՅՈՒՆՆԵՐԻ ԴՐԱՄԱՇՆՈՐՀ  (</a:t>
            </a:r>
            <a:r>
              <a:rPr lang="en-US" sz="2000" dirty="0">
                <a:latin typeface="Sylfaen" panose="010A0502050306030303" pitchFamily="18" charset="0"/>
              </a:rPr>
              <a:t>ELO)</a:t>
            </a:r>
            <a:r>
              <a:rPr lang="hy-AM" sz="2000" dirty="0">
                <a:latin typeface="Sylfaen" panose="010A0502050306030303" pitchFamily="18" charset="0"/>
              </a:rPr>
              <a:t> </a:t>
            </a:r>
            <a:r>
              <a:rPr lang="en-US" sz="2000" dirty="0">
                <a:latin typeface="Sylfaen" panose="010A0502050306030303" pitchFamily="18" charset="0"/>
              </a:rPr>
              <a:t>– </a:t>
            </a:r>
            <a:r>
              <a:rPr lang="hy-AM" sz="2000" dirty="0">
                <a:latin typeface="Sylfaen" panose="010A0502050306030303" pitchFamily="18" charset="0"/>
              </a:rPr>
              <a:t>ԲՅՈՒՋԵ   (ՇԱՐՈՒՆԱԿՈՒԹՅՈՒՆ) </a:t>
            </a:r>
            <a:endParaRPr lang="en-US" sz="2000" dirty="0">
              <a:latin typeface="Sylfaen" panose="010A0502050306030303" pitchFamily="18" charset="0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44BCD7B-EED6-4361-B05E-975D7370C9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7008390"/>
              </p:ext>
            </p:extLst>
          </p:nvPr>
        </p:nvGraphicFramePr>
        <p:xfrm>
          <a:off x="581024" y="2181225"/>
          <a:ext cx="111454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3095">
                  <a:extLst>
                    <a:ext uri="{9D8B030D-6E8A-4147-A177-3AD203B41FA5}">
                      <a16:colId xmlns:a16="http://schemas.microsoft.com/office/drawing/2014/main" val="3599664470"/>
                    </a:ext>
                  </a:extLst>
                </a:gridCol>
                <a:gridCol w="3979147">
                  <a:extLst>
                    <a:ext uri="{9D8B030D-6E8A-4147-A177-3AD203B41FA5}">
                      <a16:colId xmlns:a16="http://schemas.microsoft.com/office/drawing/2014/main" val="361565417"/>
                    </a:ext>
                  </a:extLst>
                </a:gridCol>
                <a:gridCol w="2572378">
                  <a:extLst>
                    <a:ext uri="{9D8B030D-6E8A-4147-A177-3AD203B41FA5}">
                      <a16:colId xmlns:a16="http://schemas.microsoft.com/office/drawing/2014/main" val="3105852666"/>
                    </a:ext>
                  </a:extLst>
                </a:gridCol>
                <a:gridCol w="2240780">
                  <a:extLst>
                    <a:ext uri="{9D8B030D-6E8A-4147-A177-3AD203B41FA5}">
                      <a16:colId xmlns:a16="http://schemas.microsoft.com/office/drawing/2014/main" val="3487016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hy-AM" sz="3200" b="0" dirty="0">
                          <a:latin typeface="Sylfaen" panose="010A0502050306030303" pitchFamily="18" charset="0"/>
                        </a:rPr>
                        <a:t>Ինչի համար</a:t>
                      </a:r>
                      <a:endParaRPr lang="en-US" sz="3200" b="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3200" b="0" dirty="0">
                          <a:latin typeface="Sylfaen" panose="010A0502050306030303" pitchFamily="18" charset="0"/>
                        </a:rPr>
                        <a:t>Նկարագիր </a:t>
                      </a:r>
                      <a:endParaRPr lang="en-US" sz="3200" b="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3200" b="0" dirty="0">
                          <a:latin typeface="Sylfaen" panose="010A0502050306030303" pitchFamily="18" charset="0"/>
                        </a:rPr>
                        <a:t>Առաջնահերթություններ </a:t>
                      </a:r>
                      <a:endParaRPr lang="en-US" sz="3200" b="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3200" b="0" dirty="0">
                          <a:latin typeface="Sylfaen" panose="010A0502050306030303" pitchFamily="18" charset="0"/>
                        </a:rPr>
                        <a:t>Արժեք </a:t>
                      </a:r>
                      <a:endParaRPr lang="en-US" sz="3200" b="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746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y-AM" sz="2000" dirty="0">
                          <a:latin typeface="Sylfaen" panose="010A0502050306030303" pitchFamily="18" charset="0"/>
                        </a:rPr>
                        <a:t>1-ին դասարանի ամառային նախապատրաս տում</a:t>
                      </a:r>
                      <a:endParaRPr lang="en-US" sz="20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2000" dirty="0">
                          <a:latin typeface="Sylfaen" panose="010A0502050306030303" pitchFamily="18" charset="0"/>
                        </a:rPr>
                        <a:t>Ամառային ճամբար այն նոր 1-ին դասարանցիների համար, ովքեր մանկապարտեզ չեն հաճախել </a:t>
                      </a:r>
                      <a:r>
                        <a:rPr lang="en-US" sz="2000" dirty="0">
                          <a:latin typeface="Sylfaen" panose="010A0502050306030303" pitchFamily="18" charset="0"/>
                        </a:rPr>
                        <a:t>(</a:t>
                      </a:r>
                      <a:r>
                        <a:rPr lang="hy-AM" sz="2000" dirty="0">
                          <a:latin typeface="Sylfaen" panose="010A0502050306030303" pitchFamily="18" charset="0"/>
                        </a:rPr>
                        <a:t>ըստ կարիքի</a:t>
                      </a:r>
                      <a:r>
                        <a:rPr lang="en-US" sz="2000" dirty="0">
                          <a:latin typeface="Sylfaen" panose="010A0502050306030303" pitchFamily="18" charset="0"/>
                        </a:rPr>
                        <a:t>)</a:t>
                      </a:r>
                      <a:r>
                        <a:rPr lang="hy-AM" sz="2000" dirty="0">
                          <a:latin typeface="Sylfaen" panose="010A0502050306030303" pitchFamily="18" charset="0"/>
                        </a:rPr>
                        <a:t>:</a:t>
                      </a:r>
                      <a:endParaRPr lang="en-US" sz="20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Sylfaen" panose="010A0502050306030303" pitchFamily="18" charset="0"/>
                        </a:rPr>
                        <a:t>1,2,3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Sylfaen" panose="010A0502050306030303" pitchFamily="18" charset="0"/>
                        </a:rPr>
                        <a:t>$200,000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241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y-AM" sz="2000" dirty="0">
                          <a:latin typeface="Sylfaen" panose="010A0502050306030303" pitchFamily="18" charset="0"/>
                        </a:rPr>
                        <a:t>Օգնականների համար</a:t>
                      </a:r>
                      <a:endParaRPr lang="en-US" sz="20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2000" dirty="0">
                          <a:latin typeface="Sylfaen" panose="010A0502050306030303" pitchFamily="18" charset="0"/>
                        </a:rPr>
                        <a:t>Ընդլայնել օգնականների աջակցությունը – պետք է բանակցել:  </a:t>
                      </a:r>
                      <a:endParaRPr lang="en-US" sz="20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Sylfaen" panose="010A0502050306030303" pitchFamily="18" charset="0"/>
                        </a:rPr>
                        <a:t>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Sylfaen" panose="010A0502050306030303" pitchFamily="18" charset="0"/>
                        </a:rPr>
                        <a:t>$951,551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786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y-AM" sz="3200" dirty="0">
                          <a:latin typeface="Sylfaen" panose="010A0502050306030303" pitchFamily="18" charset="0"/>
                        </a:rPr>
                        <a:t>Ընդհանուր </a:t>
                      </a:r>
                      <a:endParaRPr lang="en-US" sz="32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Sylfaen" panose="010A0502050306030303" pitchFamily="18" charset="0"/>
                        </a:rPr>
                        <a:t>$9,608,507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223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0150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7DC6030-2C90-4ACA-86EF-E545232BF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Բդմշ-ի պլանավորման նկատառումներ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D84E9A-BEDA-407D-B366-F653EA0DD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677504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hy-AM" sz="1600" dirty="0">
                <a:latin typeface="Sylfaen" panose="010A0502050306030303" pitchFamily="18" charset="0"/>
              </a:rPr>
              <a:t>ՀԱՄԱՊԱՏԱՍԽԱՆՈՒԹՅՈՒՆ ՏԵՂԱԿԱՆ ՎԵՐԱՀՍԿՈՂՈՒԹՅԱՆ ԵՎ ՀԱՇՎԵՏՎՈՂԱԿԱՆՈՒԹՅԱՆ ԾՐԱԳՐԻ ԱՌԱՋՆԱՀԵՐԹՈՒԹՅՈՒՆՆԵՐԻ ԵՎ ՆՊԱՏԱԿՆԵՐԻ ՀԵՏ</a:t>
            </a:r>
            <a:endParaRPr lang="en-US" sz="1600" dirty="0">
              <a:latin typeface="Sylfaen" panose="010A0502050306030303" pitchFamily="18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hy-AM" sz="1600" dirty="0">
                <a:highlight>
                  <a:srgbClr val="FFFF00"/>
                </a:highlight>
                <a:latin typeface="Sylfaen" panose="010A0502050306030303" pitchFamily="18" charset="0"/>
              </a:rPr>
              <a:t>Բարելավել նպատակային ենթախմբերի աշակերտների ուսումը և հաջողությունները: </a:t>
            </a:r>
          </a:p>
          <a:p>
            <a:pPr marL="914400" indent="-914400">
              <a:buFont typeface="+mj-lt"/>
              <a:buAutoNum type="arabicPeriod"/>
            </a:pPr>
            <a:r>
              <a:rPr lang="hy-AM" sz="1600" dirty="0">
                <a:highlight>
                  <a:srgbClr val="FFFF00"/>
                </a:highlight>
                <a:latin typeface="Sylfaen" panose="010A0502050306030303" pitchFamily="18" charset="0"/>
              </a:rPr>
              <a:t>Բարելավել բոլոր աշակերտների ուսումն ու ձեռքբերումները:</a:t>
            </a:r>
            <a:endParaRPr lang="en-US" sz="1600" dirty="0">
              <a:highlight>
                <a:srgbClr val="FFFF00"/>
              </a:highlight>
              <a:latin typeface="Sylfaen" panose="010A0502050306030303" pitchFamily="18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hy-AM" sz="1600" dirty="0">
                <a:latin typeface="Sylfaen" panose="010A0502050306030303" pitchFamily="18" charset="0"/>
              </a:rPr>
              <a:t>Համապատասխանեցնել բոլոր դասավանդումը և աշակերտների ուսուցումը Կալիֆոռնիայի նահանգային չափանիշների հետ: </a:t>
            </a:r>
            <a:endParaRPr lang="en-US" sz="1600" dirty="0">
              <a:latin typeface="Sylfaen" panose="010A0502050306030303" pitchFamily="18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hy-AM" sz="1600" dirty="0">
                <a:latin typeface="Sylfaen" panose="010A0502050306030303" pitchFamily="18" charset="0"/>
              </a:rPr>
              <a:t>Ավելացնել նախակրթարանից մինչև 12-րդ դասարանի աշակերտների արվեստի և երաժշտության դասընաթցները: </a:t>
            </a:r>
            <a:endParaRPr lang="en-US" sz="1600" dirty="0">
              <a:latin typeface="Sylfaen" panose="010A0502050306030303" pitchFamily="18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hy-AM" sz="1600" dirty="0">
                <a:latin typeface="Sylfaen" panose="010A0502050306030303" pitchFamily="18" charset="0"/>
              </a:rPr>
              <a:t>Ընդլայնել ծրագրերը աշակերտներին համալսարանի, դպրոցն ավարտելուց հետո կրթության, պարապմունքներ և</a:t>
            </a:r>
            <a:r>
              <a:rPr lang="en-US" sz="1600" dirty="0">
                <a:latin typeface="Sylfaen" panose="010A0502050306030303" pitchFamily="18" charset="0"/>
              </a:rPr>
              <a:t> /</a:t>
            </a:r>
            <a:r>
              <a:rPr lang="hy-AM" sz="1600" dirty="0">
                <a:latin typeface="Sylfaen" panose="010A0502050306030303" pitchFamily="18" charset="0"/>
              </a:rPr>
              <a:t>կամ աշխատանքի պատրաստելու համար:</a:t>
            </a:r>
            <a:endParaRPr lang="en-US" sz="1600" dirty="0">
              <a:latin typeface="Sylfaen" panose="010A0502050306030303" pitchFamily="18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hy-AM" sz="1600" dirty="0">
                <a:highlight>
                  <a:srgbClr val="FFFF00"/>
                </a:highlight>
                <a:latin typeface="Sylfaen" panose="010A0502050306030303" pitchFamily="18" charset="0"/>
              </a:rPr>
              <a:t>Մշակել և իրականացնել համապարփակ մասնագիտական ծարգիր բոլոր աշխատակիցների համար:</a:t>
            </a:r>
            <a:endParaRPr lang="en-US" sz="1600" dirty="0">
              <a:highlight>
                <a:srgbClr val="FFFF00"/>
              </a:highlight>
              <a:latin typeface="Sylfaen" panose="010A0502050306030303" pitchFamily="18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hy-AM" sz="1600" dirty="0">
                <a:highlight>
                  <a:srgbClr val="FFFF00"/>
                </a:highlight>
                <a:latin typeface="Sylfaen" panose="010A0502050306030303" pitchFamily="18" charset="0"/>
              </a:rPr>
              <a:t>Դրական դպրոցական միջավայր ստեղծել պահպանելով անվտանգություն և պատկանելիության զգացում բոլոր աշակերտների և աշխատակազմի համար: </a:t>
            </a:r>
            <a:endParaRPr lang="en-US" sz="1600" dirty="0">
              <a:highlight>
                <a:srgbClr val="FFFF00"/>
              </a:highlight>
              <a:latin typeface="Sylfaen" panose="010A0502050306030303" pitchFamily="18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hy-AM" sz="1600" dirty="0">
                <a:highlight>
                  <a:srgbClr val="FFFF00"/>
                </a:highlight>
                <a:latin typeface="Sylfaen" panose="010A0502050306030303" pitchFamily="18" charset="0"/>
              </a:rPr>
              <a:t>Բոլոր աշակերտներին տեխնոլոգիա հատկացնել դասասենյակում: </a:t>
            </a:r>
            <a:endParaRPr lang="en-US" sz="1600" dirty="0">
              <a:highlight>
                <a:srgbClr val="FFFF00"/>
              </a:highlight>
              <a:latin typeface="Sylfaen" panose="010A0502050306030303" pitchFamily="18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hy-AM" sz="1600" dirty="0">
                <a:latin typeface="Sylfaen" panose="010A0502050306030303" pitchFamily="18" charset="0"/>
              </a:rPr>
              <a:t>Նոր կապ և համագորակցություն ստեղծել ծնողների, աշակերտների, աշխատակիցների և համայնքի միջև: </a:t>
            </a:r>
            <a:endParaRPr lang="en-US" sz="1600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346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DA35A-C9CE-46C1-8270-FA9BAE23F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y-AM" sz="3200" dirty="0">
                <a:latin typeface="Sylfaen" panose="010A0502050306030303" pitchFamily="18" charset="0"/>
              </a:rPr>
              <a:t>ՀԱՐՑԵՐ ԿԱ՞Ն</a:t>
            </a:r>
            <a:endParaRPr lang="en-US" sz="3200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DA524-41AA-4394-87CB-2528D21E0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644589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5128</TotalTime>
  <Words>648</Words>
  <Application>Microsoft Office PowerPoint</Application>
  <PresentationFormat>Widescreen</PresentationFormat>
  <Paragraphs>115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Gill Sans MT</vt:lpstr>
      <vt:lpstr>Sylfaen</vt:lpstr>
      <vt:lpstr>Symbol</vt:lpstr>
      <vt:lpstr>Wingdings 2</vt:lpstr>
      <vt:lpstr>Dividend</vt:lpstr>
      <vt:lpstr>ԲՐԲԵՆՔԻ ԴՊՐՈՑՆԵՐԻ ՄԻԱՑՅԱԼ ՇՐՋԱՆ ԸՆԴԼԱՅՆՎԱԾ ՈՒՍՈՒՑՄԱՆ ՀՆԱՐԱՎՈՐՈՒԹՅՈՒՆՆԵՐԻ ԴՐԱՄԱՇՆՈՐՀԱՅԻՆ ԾՐԱԳԻՐ</vt:lpstr>
      <vt:lpstr>Համագումարի օրինագիծ 86-ի նկարագիր </vt:lpstr>
      <vt:lpstr>ԱՆՁԱՄԲ ՈՒՍՈՒՑՄԱՆ ԴՐԱՄԱՇՆՈՐՀ (IPI)</vt:lpstr>
      <vt:lpstr>ԱՆՁԱՄԲ ՈՒՍՈՒՑՄԱՆ ԴՐԱՄԱՇՆՈՐՀ (IPI) - ԲՅՈՒՋԵ</vt:lpstr>
      <vt:lpstr>ԱՆՁԱՄԲ ՈՒՍՈՒՑՄԱՆ ԴՐԱՄԱՇՆՈՐՀ (IPI) – ԲՅՈՒՋԵ շարունակություն </vt:lpstr>
      <vt:lpstr>ԸՆԴԼԱՅՆՎԱԾ ՈՒՍՈՒՑՄԱՆ ՀՆԱՐԱՎՈՐՈՒԹՅՈՒՆՆԵՐԻ ՀԻՄՆԱԴՐԱՄ (ELO)</vt:lpstr>
      <vt:lpstr>ԱՇԱԿԵՐՏԱԿԱՆ ԽՄԲԵՐ, ՈՎՔԵՐ ԿՕԳՏՎԵՆ ԸՆԴԼԱՅՆՎԱԾ ՈՒՍՈՒՄՆԱԿԱՆ ՀՆԱՐԱՎՈՐՈՒԹՅՈՒՆՆԵՐԻ ԾՐԱԳՐԻՑ</vt:lpstr>
      <vt:lpstr>ՈՒՍՈՒՑՄԱՆ ՎԵՐԱԿԱՆԳՆՄԱՆ ՀԱՐԿԱԲՅՈՒՋԵՏԱՅԻՆ ՊԱՀԱՆՋՆԵՐ (ELO)</vt:lpstr>
      <vt:lpstr>ԸՆԴԼԱՅՆՎԱԾ ՈՒՍՈՒՄՆԱԿԱՆ ՀՆԱՐԱՎՈՐՈՒԹՅՈՒՆՆԵՐԻ ԴՐԱՄԱՇՆՈՐՀ (ELO)- ԲՅՈՒՋԵ </vt:lpstr>
      <vt:lpstr>ԸՆԴԼԱՅՆՎԱԾ ՈՒՍՈՒՄՆԱԿԱՆ ՀՆԱՐԱՎՈՐՈՒԹՅՈՒՆՆԵՐԻ ԴՐԱՄԱՇՆՈՐՀ  (ELO) – ԲՅՈՒՋԵ   (ՇԱՐՈՒՆԱԿՈՒԹՅՈՒՆ) </vt:lpstr>
      <vt:lpstr>Բդմշ-ի պլանավորման նկատառումներ</vt:lpstr>
      <vt:lpstr>ՀԱՐՑԵՐ ԿԱ՞Ն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In-Person and Expanded Learning Opportunities Grant Plan</dc:title>
  <dc:creator>Robyn Anders</dc:creator>
  <cp:lastModifiedBy>Anahit Arzumanyan</cp:lastModifiedBy>
  <cp:revision>108</cp:revision>
  <cp:lastPrinted>2021-05-03T23:34:32Z</cp:lastPrinted>
  <dcterms:created xsi:type="dcterms:W3CDTF">2021-04-22T19:44:08Z</dcterms:created>
  <dcterms:modified xsi:type="dcterms:W3CDTF">2021-05-06T01:36:54Z</dcterms:modified>
</cp:coreProperties>
</file>