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16"/>
  </p:notesMasterIdLst>
  <p:sldIdLst>
    <p:sldId id="256" r:id="rId2"/>
    <p:sldId id="312" r:id="rId3"/>
    <p:sldId id="376" r:id="rId4"/>
    <p:sldId id="352" r:id="rId5"/>
    <p:sldId id="365" r:id="rId6"/>
    <p:sldId id="366" r:id="rId7"/>
    <p:sldId id="367" r:id="rId8"/>
    <p:sldId id="364" r:id="rId9"/>
    <p:sldId id="371" r:id="rId10"/>
    <p:sldId id="370" r:id="rId11"/>
    <p:sldId id="373" r:id="rId12"/>
    <p:sldId id="353" r:id="rId13"/>
    <p:sldId id="369" r:id="rId14"/>
    <p:sldId id="328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>
      <p:ext uri="{19B8F6BF-5375-455C-9EA6-DF929625EA0E}">
        <p15:presenceInfo xmlns:p15="http://schemas.microsoft.com/office/powerpoint/2012/main" userId="S-1-5-21-3541717043-596880459-539515272-973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7" autoAdjust="0"/>
    <p:restoredTop sz="94660"/>
  </p:normalViewPr>
  <p:slideViewPr>
    <p:cSldViewPr snapToGrid="0">
      <p:cViewPr varScale="1">
        <p:scale>
          <a:sx n="63" d="100"/>
          <a:sy n="63" d="100"/>
        </p:scale>
        <p:origin x="96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3/13/2021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4280" y="1023867"/>
            <a:ext cx="4140150" cy="4266590"/>
          </a:xfrm>
        </p:spPr>
        <p:txBody>
          <a:bodyPr>
            <a:noAutofit/>
          </a:bodyPr>
          <a:lstStyle/>
          <a:p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Ուսուցումը 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Տեղական Վերահսկողության Հաշվետվողականու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-</a:t>
            </a: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թյան Ծրագրի 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(LCAP)</a:t>
            </a: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 տեսանկյունից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046" y="3580311"/>
            <a:ext cx="7210697" cy="2395946"/>
          </a:xfrm>
        </p:spPr>
        <p:txBody>
          <a:bodyPr>
            <a:no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Ներկայացնում են.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Թամրա Շերնը, Հատուկ Ուսուցման վարիչ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Շերոն Քուսեոն,  գերատեսչի տեղակալ, Ուսուցողական 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Դոկտոր Փիտր Քնապիկը, Տարրական կրթության վարիչ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96" y="204975"/>
            <a:ext cx="8534400" cy="1006205"/>
          </a:xfrm>
        </p:spPr>
        <p:txBody>
          <a:bodyPr>
            <a:normAutofit/>
          </a:bodyPr>
          <a:lstStyle/>
          <a:p>
            <a:r>
              <a:rPr lang="hy-AM" sz="4000" b="1" dirty="0">
                <a:solidFill>
                  <a:schemeClr val="tx1"/>
                </a:solidFill>
                <a:latin typeface="Sylfaen" panose="010A0502050306030303" pitchFamily="18" charset="0"/>
              </a:rPr>
              <a:t>Կազմակերպչական աղյուսակ 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66" y="1049867"/>
            <a:ext cx="11661423" cy="580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34" y="0"/>
            <a:ext cx="11200932" cy="1560352"/>
          </a:xfrm>
        </p:spPr>
        <p:txBody>
          <a:bodyPr>
            <a:normAutofit/>
          </a:bodyPr>
          <a:lstStyle/>
          <a:p>
            <a:r>
              <a:rPr lang="hy-AM" sz="44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Կազմակերպչական աղյուսակ 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531419"/>
              </p:ext>
            </p:extLst>
          </p:nvPr>
        </p:nvGraphicFramePr>
        <p:xfrm>
          <a:off x="1322731" y="1336481"/>
          <a:ext cx="7597421" cy="5693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val="1098651601"/>
                    </a:ext>
                  </a:extLst>
                </a:gridCol>
              </a:tblGrid>
              <a:tr h="4873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hy-AM" sz="240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ԳԵՐԱՏԵՍՉԻ ՏԵՂԱԿԱԼ 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74197"/>
                  </a:ext>
                </a:extLst>
              </a:tr>
              <a:tr h="9234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Հատուկ ուսուցման բաժնի վարիչ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Տարրական կրթության վարիչ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798563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տարրական դպրոցի ադմինիստրատորներ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544474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Երեխաների զարգացման կենտրոն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6004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   - ASES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ծրագիր 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656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հատուկ հանձնարարությամբ ուսուցիչ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- ELD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691509"/>
                  </a:ext>
                </a:extLst>
              </a:tr>
              <a:tr h="1333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կազմակերպիչ, տեխնոլոգիայի բաժին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Արվեստի և մասնագիտական    տեխնիկական կրթություն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կրթական տեխնոլոգիայի և ընդունման հատուկ հանձնարարությամբ ուսուցիչ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9DF60-CF7E-4013-8ED2-4F0E5C6B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83039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0AD59-9C57-4472-85EB-18204645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05102"/>
            <a:ext cx="8535988" cy="4452897"/>
          </a:xfrm>
        </p:spPr>
        <p:txBody>
          <a:bodyPr>
            <a:normAutofit fontScale="55000" lnSpcReduction="20000"/>
          </a:bodyPr>
          <a:lstStyle/>
          <a:p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Անձնական ուսուցման ծրագրի մշակում և իրականացում 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600" b="1" u="sng" dirty="0">
                <a:solidFill>
                  <a:schemeClr val="tx1"/>
                </a:solidFill>
                <a:latin typeface="Sylfaen" panose="010A0502050306030303" pitchFamily="18" charset="0"/>
              </a:rPr>
              <a:t>Ծառայություններ և տեղաբաշխում. </a:t>
            </a:r>
            <a:r>
              <a:rPr lang="en-US" sz="2600" b="1" u="sng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կրթական դասավանդում </a:t>
            </a:r>
            <a:r>
              <a:rPr lang="en-US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(SAI)</a:t>
            </a:r>
          </a:p>
          <a:p>
            <a:pPr lvl="0"/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Դասարանային դասավանդում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կրթության ուսուցիչը դասավանդում է  տարրական դպրոցի ընդհանուր կրթության դասասենյակում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Համագործակցական դասընթացներ միջանկյալ դպրոցում հատուկ ուսուցման ուսուցչի կամ նրա օգնականի կողմից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0"/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Դասասենյակից դուրս դասավանդում 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ռեսուրսների ծրագիր 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(RSP)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 տարրական դպրոցում 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 (28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Հիմնական դասընթացներ միջանկյալ դպրոցում 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(28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pPr lvl="0"/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Ցերեկային հատուկ դասընթացներ 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կրթական դասավանդում </a:t>
            </a:r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(SAI)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օրվա մեծ մասի ընթացքում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8-15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 յուրաքանչյուր դասարանում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en-US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3-6 </a:t>
            </a:r>
            <a:r>
              <a:rPr lang="hy-AM" sz="2200" b="1" dirty="0">
                <a:solidFill>
                  <a:schemeClr val="tx1"/>
                </a:solidFill>
                <a:latin typeface="Sylfaen" panose="010A0502050306030303" pitchFamily="18" charset="0"/>
              </a:rPr>
              <a:t> մեծահասակ յուրաքանչյուր դասարանում </a:t>
            </a:r>
            <a:endParaRPr lang="en-US" sz="2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0"/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Ոչ պետական դպրոց կամ </a:t>
            </a:r>
            <a:r>
              <a:rPr lang="en-US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SELPA </a:t>
            </a:r>
            <a:r>
              <a:rPr lang="hy-AM" sz="2600" b="1" dirty="0">
                <a:solidFill>
                  <a:schemeClr val="tx1"/>
                </a:solidFill>
                <a:latin typeface="Sylfaen" panose="010A0502050306030303" pitchFamily="18" charset="0"/>
              </a:rPr>
              <a:t> դպրոցի տեղաբաշխում </a:t>
            </a:r>
            <a:endParaRPr lang="en-US" sz="2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9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C32C-6E34-4633-85CF-D0FD0988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10058400" cy="99309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36164-401F-47E2-AADA-3E4E32E3F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55" y="2338465"/>
            <a:ext cx="9717039" cy="4182255"/>
          </a:xfrm>
        </p:spPr>
        <p:txBody>
          <a:bodyPr numCol="2">
            <a:normAutofit/>
          </a:bodyPr>
          <a:lstStyle/>
          <a:p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ուսուցման հետ կապված ծառայություններ</a:t>
            </a:r>
            <a:endParaRPr lang="en-US" b="1" u="sng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     Խոսքի և լեզվի ծառայություններ</a:t>
            </a: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     Մասնագիտական թերապիա </a:t>
            </a:r>
            <a:endParaRPr lang="en-US" sz="1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      Հարմարեցված ֆիզկուլտուրա</a:t>
            </a:r>
            <a:endParaRPr lang="en-US" sz="1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     Անձնական խորհրդատվություն </a:t>
            </a:r>
            <a:endParaRPr lang="en-US" sz="1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     Խորհրդատվություն և ուղղորդություն </a:t>
            </a:r>
            <a:endParaRPr lang="en-US" sz="1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     Ծնողների խորհրդատվություն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	</a:t>
            </a:r>
          </a:p>
          <a:p>
            <a:r>
              <a:rPr lang="en-US" b="1" dirty="0">
                <a:solidFill>
                  <a:schemeClr val="tx1"/>
                </a:solidFill>
              </a:rPr>
              <a:t>	</a:t>
            </a:r>
            <a:endParaRPr lang="hy-AM" b="1" dirty="0">
              <a:solidFill>
                <a:schemeClr val="tx1"/>
              </a:solidFill>
            </a:endParaRPr>
          </a:p>
          <a:p>
            <a:endParaRPr lang="hy-AM" b="1" dirty="0">
              <a:solidFill>
                <a:schemeClr val="tx1"/>
              </a:solidFill>
            </a:endParaRPr>
          </a:p>
          <a:p>
            <a:r>
              <a:rPr lang="hy-AM" b="1" dirty="0">
                <a:solidFill>
                  <a:schemeClr val="tx1"/>
                </a:solidFill>
              </a:rPr>
              <a:t> </a:t>
            </a:r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Խուլ և համր</a:t>
            </a: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Տրանսպորտ </a:t>
            </a:r>
            <a:endParaRPr lang="en-US" sz="1800" b="1" dirty="0">
              <a:solidFill>
                <a:schemeClr val="tx1"/>
              </a:solidFill>
            </a:endParaRP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Բուժքրոջ ծառայություններ      </a:t>
            </a: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Անձնական ծառայություններ </a:t>
            </a:r>
            <a:endParaRPr lang="en-US" sz="1800" b="1" dirty="0">
              <a:solidFill>
                <a:schemeClr val="tx1"/>
              </a:solidFill>
            </a:endParaRP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Վարքի միջամտման ծառայություններ </a:t>
            </a:r>
            <a:endParaRPr lang="en-US" sz="1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Նշանների լեզվի թարգմանություն</a:t>
            </a:r>
            <a:r>
              <a:rPr lang="en-US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endParaRPr lang="en-US" sz="1800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3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9827-B7EC-4AEF-8C73-61F33A5C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313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E1E5B-0E4F-443E-BE36-50A8EA519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6"/>
            <a:ext cx="8535988" cy="3655934"/>
          </a:xfrm>
        </p:spPr>
        <p:txBody>
          <a:bodyPr/>
          <a:lstStyle/>
          <a:p>
            <a:r>
              <a:rPr lang="en-US" b="1" u="sng" dirty="0">
                <a:solidFill>
                  <a:schemeClr val="tx1"/>
                </a:solidFill>
                <a:latin typeface="Sylfaen" panose="010A0502050306030303" pitchFamily="18" charset="0"/>
              </a:rPr>
              <a:t>SELPA</a:t>
            </a:r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-ի հատկացրած ծառայությունները </a:t>
            </a:r>
            <a:r>
              <a:rPr lang="en-US" b="1" u="sng" dirty="0">
                <a:solidFill>
                  <a:schemeClr val="tx1"/>
                </a:solidFill>
                <a:latin typeface="Sylfaen" panose="010A0502050306030303" pitchFamily="18" charset="0"/>
              </a:rPr>
              <a:t>(</a:t>
            </a:r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մի մասը ֆինանսավորվում է շրջանի կողմից</a:t>
            </a:r>
            <a:r>
              <a:rPr lang="en-US" b="1" u="sng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.</a:t>
            </a:r>
            <a:endParaRPr lang="en-US" b="1" u="sng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Խուր և համր ծրագրի շրջիկ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Տեսողության հատուկ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Կողմնորոշում և շարժունակություն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Վաղ սկիզբ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r>
              <a:rPr lang="en-US" b="1" dirty="0">
                <a:solidFill>
                  <a:schemeClr val="tx1"/>
                </a:solidFill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Աուդիոլոգիա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28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BB7E-2FA8-4046-980E-71F5A7EF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8089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ԿՐԹԱԿԱՆ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9F91C-EFED-41C5-89EB-07058A552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93495"/>
            <a:ext cx="8535988" cy="3700905"/>
          </a:xfrm>
        </p:spPr>
        <p:txBody>
          <a:bodyPr/>
          <a:lstStyle/>
          <a:p>
            <a:r>
              <a:rPr lang="hy-AM" b="1" u="sng" dirty="0">
                <a:solidFill>
                  <a:schemeClr val="tx1"/>
                </a:solidFill>
                <a:latin typeface="Sylfaen" panose="010A0502050306030303" pitchFamily="18" charset="0"/>
              </a:rPr>
              <a:t>Պայմանագրով նախատեսված ծառայություններ.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շրջանը մատակարարիչ չունի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,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բայց կնքած պայմանագիր ունի անհրաժեշտության դեպքում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Տեսողական թերապիայի ծառայություններ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Ֆիզիկական թերապիայի ծառայություններ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Սոցիալական աշխատանքի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79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BC61-A492-483A-96A2-7065BCFE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3079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51BC0-D3DF-4A3C-BDBD-888734A96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2438517"/>
            <a:ext cx="8535988" cy="3640944"/>
          </a:xfrm>
        </p:spPr>
        <p:txBody>
          <a:bodyPr>
            <a:normAutofit fontScale="85000" lnSpcReduction="1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Անկարողունակություն ունեցող աշակերտների ճանաչում և քննում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Աշակերտի առաջադիմության վերահսկում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  <a:cs typeface="Calibri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Ծնողների մասնակցություն, համագործակցում և խորհրդատվություն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  <a:cs typeface="Calibri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 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  <a:cs typeface="Calibri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Զեկուցում պետության համար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  <a:ea typeface="+mn-lt"/>
                <a:cs typeface="+mn-lt"/>
              </a:rPr>
              <a:t>Իրականացում, աջակցություն և վերահսկողություն Հատուկ ուսուցման բոլոր  ծառայությունների և ծրագրերի համար </a:t>
            </a:r>
            <a:endParaRPr lang="en-US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ուսուցման ծրագրում սովորող աշակերտների թիվը. </a:t>
            </a:r>
            <a:r>
              <a:rPr lang="en-US" b="1" dirty="0">
                <a:solidFill>
                  <a:schemeClr val="tx1"/>
                </a:solidFill>
              </a:rPr>
              <a:t>1,992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7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7EDB-DAFD-4DA7-B74D-02A300CA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2230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52996-7EA2-40B7-BA01-F1AF70B38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8031"/>
            <a:ext cx="8535988" cy="5149970"/>
          </a:xfrm>
        </p:spPr>
        <p:txBody>
          <a:bodyPr>
            <a:normAutofit fontScale="55000" lnSpcReduction="2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Ադմինիստրատորներ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(2)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$370,449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Ծրագրի մասնագետներ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(3.8)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$582,110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Հոգեբաններ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(13)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$1,915,950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Խուլ և համր և օգնող տեխնոլոգիայի հատուկ նշանակությամբ ուսուցիչ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(1)             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այս ուսուցչի օգնականը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- $48,101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$107,431                                                                                                                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APE -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հանձնարարությամբ ուսուցիչներ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(2)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$244,454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Խոսքի և լեզվի մասնագետներ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(18.9)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$1,831,966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Խոսքի և լեզվի մասնագետների գործակալության արժեքը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	SLPA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օգնական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(1) - $58,305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S664,430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թերապիայի աշխատակից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(10)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$1,356,552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Շրջիկ ուսուցիչներ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(5.32)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$469,595</a:t>
            </a:r>
          </a:p>
        </p:txBody>
      </p:sp>
    </p:spTree>
    <p:extLst>
      <p:ext uri="{BB962C8B-B14F-4D97-AF65-F5344CB8AC3E}">
        <p14:creationId xmlns:p14="http://schemas.microsoft.com/office/powerpoint/2010/main" val="48479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42249-9D35-4DC7-BE49-40562F32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6517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F8F32-6B74-4A32-A9FB-122A85A28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70340"/>
            <a:ext cx="8535988" cy="4787659"/>
          </a:xfrm>
        </p:spPr>
        <p:txBody>
          <a:bodyPr>
            <a:normAutofit fontScale="92500" lnSpcReduction="20000"/>
          </a:bodyPr>
          <a:lstStyle/>
          <a:p>
            <a:pPr marL="64008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96 </a:t>
            </a:r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ուսուցման ուսուցիչներ </a:t>
            </a:r>
          </a:p>
          <a:p>
            <a:pPr marL="64008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Նախակրթարանի հատուկ ուսուցում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(SEED)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7.00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$669,952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ՎԱՄ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ԱՄ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-5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38.50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$4,083,529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6-8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դասարանների 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17.00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$1,996,040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9-12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դասարանների 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25.90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$2,880,973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Այլընտրանքային դպրոցի 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3.40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$4442,039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Մեծահասակների կրթության ուսուցիչներ.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3.60</a:t>
            </a:r>
          </a:p>
          <a:p>
            <a:pPr lvl="1"/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$439,626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02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865A9-5A02-4D55-8E0B-D969B1AA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693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016E5-5D40-4912-8512-A79FB1032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920"/>
            <a:ext cx="8535988" cy="4919729"/>
          </a:xfrm>
        </p:spPr>
        <p:txBody>
          <a:bodyPr>
            <a:normAutofit fontScale="55000" lnSpcReduction="20000"/>
          </a:bodyPr>
          <a:lstStyle/>
          <a:p>
            <a:pPr marL="64008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111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ուսուցման ծրագրի այլ աշխատակիցներ</a:t>
            </a:r>
            <a:endParaRPr lang="en-US" sz="33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64008"/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Նախակրթարանի հատուկ ուսուցման 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(SEED) </a:t>
            </a: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այլ աշխատակազմ.</a:t>
            </a:r>
            <a:r>
              <a:rPr lang="en-US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7.97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$371,220</a:t>
            </a:r>
          </a:p>
          <a:p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ՎԱՄ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ԱՄ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-5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41.25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$2,015,004</a:t>
            </a:r>
          </a:p>
          <a:p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6-8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դասարանների 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24.31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$1,145,347</a:t>
            </a:r>
          </a:p>
          <a:p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9-12 </a:t>
            </a:r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դասարանների 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32.87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$1,587,806</a:t>
            </a:r>
          </a:p>
          <a:p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Այլընտրանքային դպրոցի 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1.56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$89,769</a:t>
            </a:r>
          </a:p>
          <a:p>
            <a:r>
              <a:rPr lang="hy-AM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Մեծահասակների կրթության այլ աշխատակիցներ.</a:t>
            </a:r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 5.87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  <a:latin typeface="Sylfaen" panose="010A0502050306030303" pitchFamily="18" charset="0"/>
              </a:rPr>
              <a:t>$296,980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3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10E2-25D8-4F6E-9818-27695D5B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44526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12912-587E-425B-82F5-2FB86BC7D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8143"/>
            <a:ext cx="10963837" cy="35962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AC0711-84E5-4A2A-86E0-009E1A0A5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568319"/>
              </p:ext>
            </p:extLst>
          </p:nvPr>
        </p:nvGraphicFramePr>
        <p:xfrm>
          <a:off x="684210" y="2398143"/>
          <a:ext cx="10401130" cy="359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26">
                  <a:extLst>
                    <a:ext uri="{9D8B030D-6E8A-4147-A177-3AD203B41FA5}">
                      <a16:colId xmlns:a16="http://schemas.microsoft.com/office/drawing/2014/main" val="379901666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06618781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825751354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905248353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179260709"/>
                    </a:ext>
                  </a:extLst>
                </a:gridCol>
              </a:tblGrid>
              <a:tr h="1379547">
                <a:tc>
                  <a:txBody>
                    <a:bodyPr/>
                    <a:lstStyle/>
                    <a:p>
                      <a:r>
                        <a:rPr lang="hy-AM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2021-2022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2021-2022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08447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Հոգեբաններ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$293,809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$290,958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61539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Վարքի միջամտող մասնագետ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$127,567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Sylfaen" panose="010A0502050306030303" pitchFamily="18" charset="0"/>
                        </a:rPr>
                        <a:t>$138,705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00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69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Հարցեր ունե՞ք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ՈՒ՞Մ ԴԻՄԵԼ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Շերոն Քուսեոն,  գերատեսչի տեղակալ, Ուսուցողական 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818-729-4455</a:t>
            </a:r>
          </a:p>
          <a:p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Թամրա Շերն, Հատուկ Ուսուցման վարիչ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818-729-4524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11829</TotalTime>
  <Words>656</Words>
  <Application>Microsoft Office PowerPoint</Application>
  <PresentationFormat>Widescreen</PresentationFormat>
  <Paragraphs>146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Schoolbook</vt:lpstr>
      <vt:lpstr>Corbel</vt:lpstr>
      <vt:lpstr>Sylfaen</vt:lpstr>
      <vt:lpstr>Feathered</vt:lpstr>
      <vt:lpstr>Հատուկ Ուսուցումը  Տեղական Վերահսկողության Հաշվետվողականու-թյան Ծրագրի (LCAP) տեսանկյունից</vt:lpstr>
      <vt:lpstr>Կազմակերպչական աղյուսակ </vt:lpstr>
      <vt:lpstr>ՈՒՍՈՒՑՈՂԱԿԱՆ ԾԱՌԱՅՈՒԹՅՈՒՆՆԵՐ Կազմակերպչական աղյուսակ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ԿՐԹԱԿԱՆ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ՈՒՍՈՒՑՈՂԱԿԱՆ ԾԱՌԱՅՈՒԹՅՈՒՆՆԵՐ հատուկ ուսուցում </vt:lpstr>
      <vt:lpstr>Հարցեր ունե՞ք </vt:lpstr>
      <vt:lpstr>ՈՒ՞Մ ԴԻՄԵԼ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Anahit Arzumanyan</cp:lastModifiedBy>
  <cp:revision>548</cp:revision>
  <cp:lastPrinted>2020-02-05T15:14:55Z</cp:lastPrinted>
  <dcterms:created xsi:type="dcterms:W3CDTF">2019-11-22T16:39:25Z</dcterms:created>
  <dcterms:modified xsi:type="dcterms:W3CDTF">2021-03-13T18:35:54Z</dcterms:modified>
</cp:coreProperties>
</file>